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4" r:id="rId2"/>
  </p:sldMasterIdLst>
  <p:notesMasterIdLst>
    <p:notesMasterId r:id="rId24"/>
  </p:notesMasterIdLst>
  <p:sldIdLst>
    <p:sldId id="316" r:id="rId3"/>
    <p:sldId id="411" r:id="rId4"/>
    <p:sldId id="408" r:id="rId5"/>
    <p:sldId id="413" r:id="rId6"/>
    <p:sldId id="414" r:id="rId7"/>
    <p:sldId id="415" r:id="rId8"/>
    <p:sldId id="407" r:id="rId9"/>
    <p:sldId id="412" r:id="rId10"/>
    <p:sldId id="344" r:id="rId11"/>
    <p:sldId id="427" r:id="rId12"/>
    <p:sldId id="429" r:id="rId13"/>
    <p:sldId id="431" r:id="rId14"/>
    <p:sldId id="334" r:id="rId15"/>
    <p:sldId id="351" r:id="rId16"/>
    <p:sldId id="445" r:id="rId17"/>
    <p:sldId id="374" r:id="rId18"/>
    <p:sldId id="336" r:id="rId19"/>
    <p:sldId id="361" r:id="rId20"/>
    <p:sldId id="359" r:id="rId21"/>
    <p:sldId id="446" r:id="rId22"/>
    <p:sldId id="312"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5E5"/>
    <a:srgbClr val="EB8989"/>
    <a:srgbClr val="FB7181"/>
    <a:srgbClr val="F6CACA"/>
    <a:srgbClr val="FFC637"/>
    <a:srgbClr val="FFDB75"/>
    <a:srgbClr val="7F7F7F"/>
    <a:srgbClr val="AEB1BF"/>
    <a:srgbClr val="FAFAFB"/>
    <a:srgbClr val="687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56" autoAdjust="0"/>
    <p:restoredTop sz="96327" autoAdjust="0"/>
  </p:normalViewPr>
  <p:slideViewPr>
    <p:cSldViewPr>
      <p:cViewPr varScale="1">
        <p:scale>
          <a:sx n="103" d="100"/>
          <a:sy n="103" d="100"/>
        </p:scale>
        <p:origin x="92" y="10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2023/2/20</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2601368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1行+1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753821"/>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1828261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08905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中表紙_汎用">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E8276C-E42E-D94B-80A1-A9BB74EF7711}"/>
              </a:ext>
            </a:extLst>
          </p:cNvPr>
          <p:cNvSpPr>
            <a:spLocks noGrp="1"/>
          </p:cNvSpPr>
          <p:nvPr>
            <p:ph type="title" hasCustomPrompt="1"/>
          </p:nvPr>
        </p:nvSpPr>
        <p:spPr>
          <a:xfrm>
            <a:off x="695401" y="2277319"/>
            <a:ext cx="10585176" cy="815027"/>
          </a:xfrm>
        </p:spPr>
        <p:txBody>
          <a:bodyPr/>
          <a:lstStyle>
            <a:lvl1pPr>
              <a:defRPr spc="300"/>
            </a:lvl1pPr>
          </a:lstStyle>
          <a:p>
            <a:r>
              <a:rPr kumimoji="1" lang="ja-JP" altLang="en-US"/>
              <a:t>タイトル（</a:t>
            </a:r>
            <a:r>
              <a:rPr kumimoji="1" lang="en-US" altLang="ja-JP" dirty="0"/>
              <a:t>40px</a:t>
            </a:r>
            <a:r>
              <a:rPr kumimoji="1" lang="ja-JP" altLang="en-US"/>
              <a: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プレースホルダー 17"/>
          <p:cNvSpPr>
            <a:spLocks noGrp="1"/>
          </p:cNvSpPr>
          <p:nvPr>
            <p:ph type="body" sz="quarter" idx="13" hasCustomPrompt="1"/>
          </p:nvPr>
        </p:nvSpPr>
        <p:spPr>
          <a:xfrm>
            <a:off x="2023602" y="3327301"/>
            <a:ext cx="9256975" cy="1685875"/>
          </a:xfrm>
          <a:prstGeom prst="rect">
            <a:avLst/>
          </a:prstGeom>
        </p:spPr>
        <p:txBody>
          <a:bodyPr/>
          <a:lstStyle>
            <a:lvl1pPr marL="342900" indent="-342900">
              <a:buFontTx/>
              <a:buNone/>
              <a:defRPr sz="2000">
                <a:solidFill>
                  <a:schemeClr val="accent2"/>
                </a:solidFill>
              </a:defRPr>
            </a:lvl1pPr>
          </a:lstStyle>
          <a:p>
            <a:pPr lvl="0"/>
            <a:r>
              <a:rPr kumimoji="1" lang="ja-JP" altLang="en-US"/>
              <a:t>サブタイトル（</a:t>
            </a:r>
            <a:r>
              <a:rPr kumimoji="1" lang="en-US" altLang="ja-JP" dirty="0"/>
              <a:t>20pt</a:t>
            </a:r>
            <a:r>
              <a:rPr kumimoji="1" lang="ja-JP" altLang="en-US"/>
              <a:t>）</a:t>
            </a:r>
            <a:endParaRPr kumimoji="1" lang="ja-JP" altLang="en-US" dirty="0"/>
          </a:p>
        </p:txBody>
      </p:sp>
    </p:spTree>
    <p:extLst>
      <p:ext uri="{BB962C8B-B14F-4D97-AF65-F5344CB8AC3E}">
        <p14:creationId xmlns:p14="http://schemas.microsoft.com/office/powerpoint/2010/main" val="3132044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1行+1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13" name="角丸四角形 12">
            <a:extLst>
              <a:ext uri="{FF2B5EF4-FFF2-40B4-BE49-F238E27FC236}">
                <a16:creationId xmlns:a16="http://schemas.microsoft.com/office/drawing/2014/main" id="{62F15990-21F4-D246-B866-9EA6D3E08365}"/>
              </a:ext>
            </a:extLst>
          </p:cNvPr>
          <p:cNvSpPr/>
          <p:nvPr userDrawn="1"/>
        </p:nvSpPr>
        <p:spPr>
          <a:xfrm>
            <a:off x="946332" y="4437112"/>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14" name="テキスト プレースホルダー 4">
            <a:extLst>
              <a:ext uri="{FF2B5EF4-FFF2-40B4-BE49-F238E27FC236}">
                <a16:creationId xmlns:a16="http://schemas.microsoft.com/office/drawing/2014/main" id="{C0D63BB6-B2A2-1244-97E7-66C835949DAC}"/>
              </a:ext>
            </a:extLst>
          </p:cNvPr>
          <p:cNvSpPr>
            <a:spLocks noGrp="1"/>
          </p:cNvSpPr>
          <p:nvPr>
            <p:ph type="body" sz="quarter" idx="14" hasCustomPrompt="1"/>
          </p:nvPr>
        </p:nvSpPr>
        <p:spPr>
          <a:xfrm>
            <a:off x="1127448" y="4509120"/>
            <a:ext cx="2520280" cy="360040"/>
          </a:xfrm>
        </p:spPr>
        <p:txBody>
          <a:bodyPr lIns="0" rIns="0" anchor="t" anchorCtr="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4345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_2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969845"/>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276872"/>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286366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_2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060848"/>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9" name="テキスト プレースホルダー 4">
            <a:extLst>
              <a:ext uri="{FF2B5EF4-FFF2-40B4-BE49-F238E27FC236}">
                <a16:creationId xmlns:a16="http://schemas.microsoft.com/office/drawing/2014/main" id="{94591310-A897-D94D-8FB7-436A42052B7B}"/>
              </a:ext>
            </a:extLst>
          </p:cNvPr>
          <p:cNvSpPr>
            <a:spLocks noGrp="1"/>
          </p:cNvSpPr>
          <p:nvPr>
            <p:ph type="body" sz="quarter" idx="13" hasCustomPrompt="1"/>
          </p:nvPr>
        </p:nvSpPr>
        <p:spPr>
          <a:xfrm>
            <a:off x="1127448" y="4941168"/>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631151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_3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303596"/>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878765"/>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802493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_3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077072"/>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772816"/>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6" name="角丸四角形 5">
            <a:extLst>
              <a:ext uri="{FF2B5EF4-FFF2-40B4-BE49-F238E27FC236}">
                <a16:creationId xmlns:a16="http://schemas.microsoft.com/office/drawing/2014/main" id="{5C3A3074-BA00-8D4D-8F11-91B03369DE3A}"/>
              </a:ext>
            </a:extLst>
          </p:cNvPr>
          <p:cNvSpPr/>
          <p:nvPr userDrawn="1"/>
        </p:nvSpPr>
        <p:spPr>
          <a:xfrm>
            <a:off x="946332" y="5339275"/>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7" name="テキスト プレースホルダー 4">
            <a:extLst>
              <a:ext uri="{FF2B5EF4-FFF2-40B4-BE49-F238E27FC236}">
                <a16:creationId xmlns:a16="http://schemas.microsoft.com/office/drawing/2014/main" id="{8D6EB350-A61F-774C-9F9D-145FC8530B33}"/>
              </a:ext>
            </a:extLst>
          </p:cNvPr>
          <p:cNvSpPr>
            <a:spLocks noGrp="1"/>
          </p:cNvSpPr>
          <p:nvPr>
            <p:ph type="body" sz="quarter" idx="13" hasCustomPrompt="1"/>
          </p:nvPr>
        </p:nvSpPr>
        <p:spPr>
          <a:xfrm>
            <a:off x="1127448" y="5411283"/>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93938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Tree>
    <p:extLst>
      <p:ext uri="{BB962C8B-B14F-4D97-AF65-F5344CB8AC3E}">
        <p14:creationId xmlns:p14="http://schemas.microsoft.com/office/powerpoint/2010/main" val="97692850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527283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0416301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theme" Target="../theme/theme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13012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 name="テキスト プレースホルダー 9">
            <a:extLst>
              <a:ext uri="{FF2B5EF4-FFF2-40B4-BE49-F238E27FC236}">
                <a16:creationId xmlns:a16="http://schemas.microsoft.com/office/drawing/2014/main" id="{8908BA44-6EE6-F34B-8D99-A172A29498C2}"/>
              </a:ext>
            </a:extLst>
          </p:cNvPr>
          <p:cNvSpPr>
            <a:spLocks noGrp="1"/>
          </p:cNvSpPr>
          <p:nvPr>
            <p:ph type="body" idx="1"/>
          </p:nvPr>
        </p:nvSpPr>
        <p:spPr>
          <a:xfrm>
            <a:off x="838200" y="2761729"/>
            <a:ext cx="10515600" cy="268349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6" name="正方形/長方形 15">
            <a:extLst>
              <a:ext uri="{FF2B5EF4-FFF2-40B4-BE49-F238E27FC236}">
                <a16:creationId xmlns:a16="http://schemas.microsoft.com/office/drawing/2014/main" id="{1A0EF031-3343-224C-8E41-5D0CECCE7BD6}"/>
              </a:ext>
            </a:extLst>
          </p:cNvPr>
          <p:cNvSpPr/>
          <p:nvPr userDrawn="1"/>
        </p:nvSpPr>
        <p:spPr>
          <a:xfrm>
            <a:off x="0" y="-1095"/>
            <a:ext cx="12192000"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9795B6C2-3926-E349-8345-F50B05F897C8}"/>
              </a:ext>
            </a:extLst>
          </p:cNvPr>
          <p:cNvPicPr>
            <a:picLocks noChangeAspect="1"/>
          </p:cNvPicPr>
          <p:nvPr userDrawn="1"/>
        </p:nvPicPr>
        <p:blipFill>
          <a:blip r:embed="rId9"/>
          <a:stretch>
            <a:fillRect/>
          </a:stretch>
        </p:blipFill>
        <p:spPr>
          <a:xfrm>
            <a:off x="479375" y="332656"/>
            <a:ext cx="2959983" cy="583659"/>
          </a:xfrm>
          <a:prstGeom prst="rect">
            <a:avLst/>
          </a:prstGeom>
        </p:spPr>
      </p:pic>
      <p:sp>
        <p:nvSpPr>
          <p:cNvPr id="9" name="テキスト ボックス 8">
            <a:extLst>
              <a:ext uri="{FF2B5EF4-FFF2-40B4-BE49-F238E27FC236}">
                <a16:creationId xmlns:a16="http://schemas.microsoft.com/office/drawing/2014/main" id="{35A84D97-CD1F-C447-B3C9-83F7F0EE70A1}"/>
              </a:ext>
            </a:extLst>
          </p:cNvPr>
          <p:cNvSpPr txBox="1"/>
          <p:nvPr userDrawn="1"/>
        </p:nvSpPr>
        <p:spPr>
          <a:xfrm>
            <a:off x="10740248" y="6538793"/>
            <a:ext cx="1249060"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a:t>
            </a:r>
            <a:r>
              <a:rPr lang="en-US" altLang="ja-JP" sz="800" dirty="0">
                <a:solidFill>
                  <a:schemeClr val="accent2"/>
                </a:solidFill>
              </a:rPr>
              <a:t>2</a:t>
            </a:r>
            <a:r>
              <a:rPr lang="en" altLang="ja-JP" sz="800" dirty="0">
                <a:solidFill>
                  <a:schemeClr val="accent2"/>
                </a:solidFill>
              </a:rPr>
              <a:t> Yahoo Japan</a:t>
            </a:r>
            <a:endParaRPr kumimoji="1" lang="ja-JP" altLang="en-US" sz="800" dirty="0">
              <a:solidFill>
                <a:schemeClr val="accent2"/>
              </a:solidFill>
            </a:endParaRPr>
          </a:p>
        </p:txBody>
      </p:sp>
    </p:spTree>
  </p:cSld>
  <p:clrMap bg1="lt1" tx1="dk1" bg2="lt2" tx2="dk2" accent1="accent1" accent2="accent2" accent3="accent3" accent4="accent4" accent5="accent5" accent6="accent6" hlink="hlink" folHlink="folHlink"/>
  <p:sldLayoutIdLst>
    <p:sldLayoutId id="2147483726" r:id="rId1"/>
    <p:sldLayoutId id="2147483670" r:id="rId2"/>
    <p:sldLayoutId id="2147483659" r:id="rId3"/>
    <p:sldLayoutId id="2147483725" r:id="rId4"/>
    <p:sldLayoutId id="2147483727" r:id="rId5"/>
    <p:sldLayoutId id="2147483728" r:id="rId6"/>
    <p:sldLayoutId id="2147483731" r:id="rId7"/>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5447928" y="6622723"/>
            <a:ext cx="1249060"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a:t>
            </a:r>
            <a:r>
              <a:rPr lang="en-US" altLang="ja-JP" sz="800" dirty="0">
                <a:solidFill>
                  <a:schemeClr val="accent2"/>
                </a:solidFill>
              </a:rPr>
              <a:t>2</a:t>
            </a:r>
            <a:r>
              <a:rPr lang="en" altLang="ja-JP" sz="800" dirty="0">
                <a:solidFill>
                  <a:schemeClr val="accent2"/>
                </a:solidFill>
              </a:rPr>
              <a:t> Yahoo Japan</a:t>
            </a:r>
            <a:endParaRPr kumimoji="1" lang="ja-JP" altLang="en-US" sz="800" dirty="0">
              <a:solidFill>
                <a:schemeClr val="accent2"/>
              </a:solidFill>
            </a:endParaRPr>
          </a:p>
        </p:txBody>
      </p:sp>
    </p:spTree>
    <p:extLst>
      <p:ext uri="{BB962C8B-B14F-4D97-AF65-F5344CB8AC3E}">
        <p14:creationId xmlns:p14="http://schemas.microsoft.com/office/powerpoint/2010/main" val="2323901215"/>
      </p:ext>
    </p:extLst>
  </p:cSld>
  <p:clrMap bg1="lt1" tx1="dk1" bg2="lt2" tx2="dk2" accent1="accent1" accent2="accent2" accent3="accent3" accent4="accent4" accent5="accent5" accent6="accent6" hlink="hlink" folHlink="folHlink"/>
  <p:sldLayoutIdLst>
    <p:sldLayoutId id="2147483719" r:id="rId1"/>
    <p:sldLayoutId id="2147483724" r:id="rId2"/>
    <p:sldLayoutId id="2147483720" r:id="rId3"/>
    <p:sldLayoutId id="2147483730" r:id="rId4"/>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0.xml"/><Relationship Id="rId6" Type="http://schemas.openxmlformats.org/officeDocument/2006/relationships/image" Target="../media/image24.png"/><Relationship Id="rId5" Type="http://schemas.openxmlformats.org/officeDocument/2006/relationships/hyperlink" Target="https://ads-help.yahoo.co.jp/yahooads/guideline/articledetail?lan=ja&amp;aid=1493&amp;o=default" TargetMode="External"/><Relationship Id="rId4" Type="http://schemas.openxmlformats.org/officeDocument/2006/relationships/hyperlink" Target="https://s.yimg.jp/dl/displayads-guarantee/formatguide.zip"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s.yimg.jp/dl/displayads-guarantee/formatguide.zip" TargetMode="External"/><Relationship Id="rId2" Type="http://schemas.openxmlformats.org/officeDocument/2006/relationships/image" Target="../media/image22.png"/><Relationship Id="rId1" Type="http://schemas.openxmlformats.org/officeDocument/2006/relationships/slideLayout" Target="../slideLayouts/slideLayout10.xml"/><Relationship Id="rId4" Type="http://schemas.openxmlformats.org/officeDocument/2006/relationships/hyperlink" Target="https://ads-help.yahoo.co.jp/yahooads/guideline/articledetail?lan=ja&amp;aid=1493&amp;o=defaul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10.xml"/><Relationship Id="rId5" Type="http://schemas.openxmlformats.org/officeDocument/2006/relationships/hyperlink" Target="https://ads-help.yahoo.co.jp/yahooads/guideline/articledetail?lan=ja&amp;aid=1493&amp;o=default" TargetMode="External"/><Relationship Id="rId4" Type="http://schemas.openxmlformats.org/officeDocument/2006/relationships/hyperlink" Target="https://s.yimg.jp/dl/displayads-guarantee/formatguide.zip"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ads-help.yahoo.co.jp/yahooads/guideline/articledetail?lan=ja&amp;aid=1493&amp;o=default"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s.yimg.jp/dl/displayads-guarantee/audiencelist.zip" TargetMode="External"/><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hyperlink" Target="https://form-business.yahoo.co.jp/claris/enqueteForm?inquiry_type=bls_review" TargetMode="External"/><Relationship Id="rId1" Type="http://schemas.openxmlformats.org/officeDocument/2006/relationships/slideLayout" Target="../slideLayouts/slideLayout10.xml"/><Relationship Id="rId4" Type="http://schemas.openxmlformats.org/officeDocument/2006/relationships/hyperlink" Target="https://form-business.yahoo.co.jp/claris/enqueteForm?inquiry_type=placement_restriction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10.xml"/><Relationship Id="rId5" Type="http://schemas.openxmlformats.org/officeDocument/2006/relationships/hyperlink" Target="https://form-business.yahoo.co.jp/claris/enqueteForm?inquiry_type=bls_review" TargetMode="External"/><Relationship Id="rId4" Type="http://schemas.openxmlformats.org/officeDocument/2006/relationships/hyperlink" Target="https://form-business.yahoo.co.jp/claris/enqueteForm?inquiry_type=placement_restrictions%E3%83%BB%E3%83%87%E3%82%A3%E3%82%B9%E3%83%97%E3%83%AC%E3%82%A4%E5%BA%83%E5%91%8A%EF%BC%88%E4%BA%88%E7%B4%84%E5%9E%8B%EF%BC%89%E5%85%A5%E7%A8%BF%E5%89%8D%E5%AF%A9%E6%9F%BB%E4%BE%9D%E9%A0%BC%E3%83%95%E3%82%A9%E3%83%BC%E3%83%A0https://form-business.yahoo.co.jp/claris/enqueteForm?inquiry_type=guaranteed_review%E3%83%BB%E3%83%96%E3%83%A9%E3%83%B3%E3%83%89%E3%83%AA%E3%83%95%E3%83%88%E8%AA%BF%E6%9F%BB%E5%85%A5%E7%A8%BF%E5%89%8D%E5%AF%A9%E6%9F%BB%E4%BE%9D%E9%A0%BC%E3%83%95%E3%82%A9%E3%83%BC%E3%83%A0https://form-business.yahoo.co.jp/claris/enqueteForm?inquiry_type=bls_review"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0.xml"/><Relationship Id="rId5" Type="http://schemas.microsoft.com/office/2007/relationships/hdphoto" Target="../media/hdphoto2.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8.png"/><Relationship Id="rId9" Type="http://schemas.microsoft.com/office/2007/relationships/hdphoto" Target="../media/hdphoto2.wdp"/></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7" Type="http://schemas.microsoft.com/office/2007/relationships/hdphoto" Target="../media/hdphoto2.wdp"/><Relationship Id="rId2" Type="http://schemas.openxmlformats.org/officeDocument/2006/relationships/image" Target="../media/image17.png"/><Relationship Id="rId1" Type="http://schemas.openxmlformats.org/officeDocument/2006/relationships/slideLayout" Target="../slideLayouts/slideLayout1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9B37690E-E7E3-C347-870E-7CC8439B28E6}"/>
              </a:ext>
            </a:extLst>
          </p:cNvPr>
          <p:cNvSpPr>
            <a:spLocks noGrp="1"/>
          </p:cNvSpPr>
          <p:nvPr>
            <p:ph type="ctrTitle"/>
          </p:nvPr>
        </p:nvSpPr>
        <p:spPr>
          <a:xfrm>
            <a:off x="767408" y="2564904"/>
            <a:ext cx="10671484" cy="1504516"/>
          </a:xfrm>
        </p:spPr>
        <p:txBody>
          <a:bodyPr/>
          <a:lstStyle/>
          <a:p>
            <a: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600" dirty="0">
                <a:latin typeface="メイリオ" panose="020B0604030504040204" pitchFamily="50" charset="-128"/>
                <a:ea typeface="メイリオ" panose="020B0604030504040204" pitchFamily="50" charset="-128"/>
                <a:cs typeface="メイリオ" panose="020B0604030504040204" pitchFamily="50" charset="-128"/>
              </a:rPr>
              <a:t>広告</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ディスプレイ広告（予約型）</a:t>
            </a:r>
            <a:b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花粉興味関心ターゲティング商品のご紹介</a:t>
            </a:r>
            <a:endParaRPr lang="ja-JP" altLang="en-US" sz="4000" dirty="0">
              <a:latin typeface="メイリオ" panose="020B0604030504040204" pitchFamily="50" charset="-128"/>
              <a:ea typeface="メイリオ" panose="020B0604030504040204" pitchFamily="50" charset="-128"/>
            </a:endParaRPr>
          </a:p>
        </p:txBody>
      </p:sp>
      <p:sp>
        <p:nvSpPr>
          <p:cNvPr id="9" name="テキスト プレースホルダー 8">
            <a:extLst>
              <a:ext uri="{FF2B5EF4-FFF2-40B4-BE49-F238E27FC236}">
                <a16:creationId xmlns:a16="http://schemas.microsoft.com/office/drawing/2014/main" id="{8B80B390-38FE-7241-A66B-C538745572BC}"/>
              </a:ext>
            </a:extLst>
          </p:cNvPr>
          <p:cNvSpPr>
            <a:spLocks noGrp="1"/>
          </p:cNvSpPr>
          <p:nvPr>
            <p:ph type="body" sz="quarter" idx="12"/>
          </p:nvPr>
        </p:nvSpPr>
        <p:spPr/>
        <p:txBody>
          <a:bodyPr/>
          <a:lstStyle/>
          <a:p>
            <a:r>
              <a:rPr lang="en-US" altLang="ja-JP" dirty="0">
                <a:latin typeface="游ゴシック" panose="020B0400000000000000" pitchFamily="50" charset="-128"/>
                <a:ea typeface="游ゴシック" panose="020B0400000000000000" pitchFamily="50" charset="-128"/>
              </a:rPr>
              <a:t>2022</a:t>
            </a:r>
            <a:r>
              <a:rPr lang="ja-JP" altLang="en-US" dirty="0">
                <a:latin typeface="游ゴシック" panose="020B0400000000000000" pitchFamily="50" charset="-128"/>
                <a:ea typeface="游ゴシック" panose="020B0400000000000000" pitchFamily="50" charset="-128"/>
              </a:rPr>
              <a:t>年</a:t>
            </a:r>
            <a:r>
              <a:rPr lang="en-US" altLang="ja-JP" dirty="0">
                <a:latin typeface="游ゴシック" panose="020B0400000000000000" pitchFamily="50" charset="-128"/>
                <a:ea typeface="游ゴシック" panose="020B0400000000000000" pitchFamily="50" charset="-128"/>
              </a:rPr>
              <a:t>12</a:t>
            </a:r>
            <a:r>
              <a:rPr lang="ja-JP" altLang="en-US" dirty="0">
                <a:latin typeface="游ゴシック" panose="020B0400000000000000" pitchFamily="50" charset="-128"/>
                <a:ea typeface="游ゴシック" panose="020B0400000000000000" pitchFamily="50" charset="-128"/>
              </a:rPr>
              <a:t>月</a:t>
            </a:r>
            <a:r>
              <a:rPr lang="en-US" altLang="ja-JP" dirty="0">
                <a:latin typeface="游ゴシック" panose="020B0400000000000000" pitchFamily="50" charset="-128"/>
                <a:ea typeface="游ゴシック" panose="020B0400000000000000" pitchFamily="50" charset="-128"/>
              </a:rPr>
              <a:t>19</a:t>
            </a:r>
            <a:r>
              <a:rPr lang="ja-JP" altLang="en-US" dirty="0">
                <a:latin typeface="游ゴシック" panose="020B0400000000000000" pitchFamily="50" charset="-128"/>
                <a:ea typeface="游ゴシック" panose="020B0400000000000000" pitchFamily="50" charset="-128"/>
              </a:rPr>
              <a:t>日</a:t>
            </a:r>
          </a:p>
        </p:txBody>
      </p:sp>
      <p:sp>
        <p:nvSpPr>
          <p:cNvPr id="2" name="テキスト プレースホルダー 8">
            <a:extLst>
              <a:ext uri="{FF2B5EF4-FFF2-40B4-BE49-F238E27FC236}">
                <a16:creationId xmlns:a16="http://schemas.microsoft.com/office/drawing/2014/main" id="{FDE25C66-AC16-A828-C8DF-3EE0E9DBF3D3}"/>
              </a:ext>
            </a:extLst>
          </p:cNvPr>
          <p:cNvSpPr txBox="1">
            <a:spLocks/>
          </p:cNvSpPr>
          <p:nvPr/>
        </p:nvSpPr>
        <p:spPr>
          <a:xfrm>
            <a:off x="623392" y="4437112"/>
            <a:ext cx="2376264" cy="436851"/>
          </a:xfrm>
          <a:prstGeom prst="rect">
            <a:avLst/>
          </a:prstGeom>
        </p:spPr>
        <p:txBody>
          <a:bodyPr vert="horz" lIns="91440" tIns="45720" rIns="91440" bIns="45720" rtlCol="0">
            <a:normAutofit fontScale="92500"/>
          </a:bodyPr>
          <a:lstStyle>
            <a:lvl1pPr marL="0" indent="0" algn="r" defTabSz="914423" rtl="0" eaLnBrk="1" latinLnBrk="0" hangingPunct="1">
              <a:lnSpc>
                <a:spcPts val="2500"/>
              </a:lnSpc>
              <a:spcBef>
                <a:spcPct val="0"/>
              </a:spcBef>
              <a:buFont typeface="+mj-lt"/>
              <a:buNone/>
              <a:defRPr kumimoji="1" sz="16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2023</a:t>
            </a:r>
            <a:r>
              <a:rPr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月</a:t>
            </a:r>
            <a:r>
              <a:rPr lang="en-US" altLang="ja-JP" dirty="0">
                <a:latin typeface="メイリオ" panose="020B0604030504040204" pitchFamily="50" charset="-128"/>
                <a:ea typeface="メイリオ" panose="020B0604030504040204" pitchFamily="50" charset="-128"/>
              </a:rPr>
              <a:t>20</a:t>
            </a:r>
            <a:r>
              <a:rPr lang="ja-JP" altLang="en-US" dirty="0">
                <a:latin typeface="メイリオ" panose="020B0604030504040204" pitchFamily="50" charset="-128"/>
                <a:ea typeface="メイリオ" panose="020B0604030504040204" pitchFamily="50" charset="-128"/>
              </a:rPr>
              <a:t>日更新＞</a:t>
            </a:r>
          </a:p>
        </p:txBody>
      </p:sp>
    </p:spTree>
    <p:extLst>
      <p:ext uri="{BB962C8B-B14F-4D97-AF65-F5344CB8AC3E}">
        <p14:creationId xmlns:p14="http://schemas.microsoft.com/office/powerpoint/2010/main" val="1752774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広告タイプ一覧</a:t>
            </a:r>
            <a:r>
              <a:rPr lang="ja-JP" altLang="en-US" dirty="0">
                <a:latin typeface="+mn-ea"/>
              </a:rPr>
              <a:t>（ブランドパネル</a:t>
            </a:r>
            <a:r>
              <a:rPr lang="en-US" altLang="ja-JP" dirty="0">
                <a:latin typeface="+mn-ea"/>
              </a:rPr>
              <a:t>/</a:t>
            </a:r>
            <a:r>
              <a:rPr lang="ja-JP" altLang="en-US" dirty="0">
                <a:latin typeface="+mn-ea"/>
              </a:rPr>
              <a:t>マルチデバイス商品）</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15" name="テキスト ボックス 14">
            <a:extLst>
              <a:ext uri="{FF2B5EF4-FFF2-40B4-BE49-F238E27FC236}">
                <a16:creationId xmlns:a16="http://schemas.microsoft.com/office/drawing/2014/main" id="{80B0730C-3B9E-4841-8DAD-6780CB507DD0}"/>
              </a:ext>
            </a:extLst>
          </p:cNvPr>
          <p:cNvSpPr txBox="1"/>
          <p:nvPr/>
        </p:nvSpPr>
        <p:spPr>
          <a:xfrm>
            <a:off x="4421405" y="1525825"/>
            <a:ext cx="2339103" cy="469359"/>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ブランドパネル　クインティ</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ブランドパネル　クインティ　動画</a:t>
            </a:r>
            <a:endParaRPr lang="en-US" altLang="ja-JP" sz="1050" b="1" dirty="0">
              <a:solidFill>
                <a:schemeClr val="tx1">
                  <a:lumMod val="65000"/>
                  <a:lumOff val="35000"/>
                </a:schemeClr>
              </a:solidFill>
            </a:endParaRPr>
          </a:p>
        </p:txBody>
      </p:sp>
      <p:sp>
        <p:nvSpPr>
          <p:cNvPr id="26" name="テキスト ボックス 25">
            <a:extLst>
              <a:ext uri="{FF2B5EF4-FFF2-40B4-BE49-F238E27FC236}">
                <a16:creationId xmlns:a16="http://schemas.microsoft.com/office/drawing/2014/main" id="{105A310C-96BB-AD4C-AB58-A365BD4CA5F0}"/>
              </a:ext>
            </a:extLst>
          </p:cNvPr>
          <p:cNvSpPr txBox="1"/>
          <p:nvPr/>
        </p:nvSpPr>
        <p:spPr>
          <a:xfrm>
            <a:off x="1402252" y="1531684"/>
            <a:ext cx="1157689"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p:txBody>
      </p:sp>
      <p:pic>
        <p:nvPicPr>
          <p:cNvPr id="27" name="図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688" y="1995184"/>
            <a:ext cx="1821600" cy="3240000"/>
          </a:xfrm>
          <a:prstGeom prst="rect">
            <a:avLst/>
          </a:prstGeom>
          <a:ln>
            <a:solidFill>
              <a:schemeClr val="bg1">
                <a:lumMod val="95000"/>
              </a:schemeClr>
            </a:solidFill>
          </a:ln>
        </p:spPr>
      </p:pic>
      <p:sp>
        <p:nvSpPr>
          <p:cNvPr id="28" name="テキスト ボックス 27">
            <a:extLst>
              <a:ext uri="{FF2B5EF4-FFF2-40B4-BE49-F238E27FC236}">
                <a16:creationId xmlns:a16="http://schemas.microsoft.com/office/drawing/2014/main" id="{B2C2EF20-2127-FC40-8CEB-0C59A3ECA146}"/>
              </a:ext>
            </a:extLst>
          </p:cNvPr>
          <p:cNvSpPr txBox="1"/>
          <p:nvPr/>
        </p:nvSpPr>
        <p:spPr>
          <a:xfrm>
            <a:off x="9749078" y="1508162"/>
            <a:ext cx="1040670"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kumimoji="1" lang="en-US" altLang="ja-JP" sz="1050" b="1" dirty="0">
              <a:solidFill>
                <a:schemeClr val="tx1">
                  <a:lumMod val="65000"/>
                  <a:lumOff val="35000"/>
                </a:schemeClr>
              </a:solidFill>
            </a:endParaRPr>
          </a:p>
        </p:txBody>
      </p:sp>
      <p:pic>
        <p:nvPicPr>
          <p:cNvPr id="29" name="図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5311" y="1995184"/>
            <a:ext cx="4468836" cy="3063178"/>
          </a:xfrm>
          <a:prstGeom prst="rect">
            <a:avLst/>
          </a:prstGeom>
        </p:spPr>
      </p:pic>
      <p:sp>
        <p:nvSpPr>
          <p:cNvPr id="17" name="テキスト ボックス 16"/>
          <p:cNvSpPr txBox="1"/>
          <p:nvPr/>
        </p:nvSpPr>
        <p:spPr>
          <a:xfrm>
            <a:off x="695400" y="5900989"/>
            <a:ext cx="11691103" cy="523220"/>
          </a:xfrm>
          <a:prstGeom prst="rect">
            <a:avLst/>
          </a:prstGeom>
          <a:noFill/>
        </p:spPr>
        <p:txBody>
          <a:bodyPr wrap="square" rtlCol="0">
            <a:spAutoFit/>
          </a:bodyPr>
          <a:lstStyle/>
          <a:p>
            <a:pPr lvl="0">
              <a:defRPr/>
            </a:pPr>
            <a:r>
              <a:rPr kumimoji="0" lang="ja-JP" altLang="en-US" sz="1400" kern="0" dirty="0">
                <a:solidFill>
                  <a:schemeClr val="tx1">
                    <a:lumMod val="65000"/>
                    <a:lumOff val="35000"/>
                  </a:schemeClr>
                </a:solidFill>
              </a:rPr>
              <a:t>・フォーマット別ガイド</a:t>
            </a:r>
            <a:r>
              <a:rPr kumimoji="0" lang="en-US" altLang="ja-JP" sz="1400" kern="0" dirty="0">
                <a:solidFill>
                  <a:schemeClr val="tx1">
                    <a:lumMod val="65000"/>
                    <a:lumOff val="35000"/>
                  </a:schemeClr>
                </a:solidFill>
              </a:rPr>
              <a:t>:</a:t>
            </a: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4"/>
              </a:rPr>
              <a:t>https://s.yimg.jp/dl/displayads-guarantee/formatguide.zip</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lang="en-US" altLang="ja-JP" sz="1400" dirty="0">
                <a:solidFill>
                  <a:schemeClr val="tx1">
                    <a:lumMod val="65000"/>
                    <a:lumOff val="35000"/>
                  </a:schemeClr>
                </a:solidFill>
                <a:hlinkClick r:id="rId5"/>
              </a:rPr>
              <a:t>https://ads-help.yahoo.co.jp/yahooads/guideline/articledetail?lan=ja&amp;aid=1493&amp;o=default</a:t>
            </a:r>
            <a:endParaRPr kumimoji="0" lang="en-US" altLang="ja-JP" sz="1400" kern="0" dirty="0">
              <a:solidFill>
                <a:schemeClr val="tx1">
                  <a:lumMod val="65000"/>
                  <a:lumOff val="35000"/>
                </a:schemeClr>
              </a:solidFill>
            </a:endParaRPr>
          </a:p>
        </p:txBody>
      </p:sp>
      <p:sp>
        <p:nvSpPr>
          <p:cNvPr id="16" name="正方形/長方形 15">
            <a:extLst>
              <a:ext uri="{FF2B5EF4-FFF2-40B4-BE49-F238E27FC236}">
                <a16:creationId xmlns:a16="http://schemas.microsoft.com/office/drawing/2014/main" id="{29CEADDC-6147-C21D-C624-28883D365C3C}"/>
              </a:ext>
            </a:extLst>
          </p:cNvPr>
          <p:cNvSpPr/>
          <p:nvPr/>
        </p:nvSpPr>
        <p:spPr>
          <a:xfrm>
            <a:off x="334963" y="6463291"/>
            <a:ext cx="8232576" cy="230832"/>
          </a:xfrm>
          <a:prstGeom prst="rect">
            <a:avLst/>
          </a:prstGeom>
        </p:spPr>
        <p:txBody>
          <a:bodyPr wrap="square">
            <a:spAutoFit/>
          </a:bodyPr>
          <a:lstStyle/>
          <a:p>
            <a:r>
              <a:rPr lang="en-US" altLang="ja-JP" sz="900" dirty="0">
                <a:solidFill>
                  <a:schemeClr val="tx1">
                    <a:lumMod val="50000"/>
                    <a:lumOff val="50000"/>
                  </a:schemeClr>
                </a:solidFill>
                <a:latin typeface="Arial" panose="020B0604020202020204" pitchFamily="34" charset="0"/>
              </a:rPr>
              <a:t>※</a:t>
            </a:r>
            <a:r>
              <a:rPr lang="ja-JP" altLang="en-US" sz="900" dirty="0">
                <a:solidFill>
                  <a:schemeClr val="tx1">
                    <a:lumMod val="50000"/>
                    <a:lumOff val="50000"/>
                  </a:schemeClr>
                </a:solidFill>
                <a:latin typeface="Arial" panose="020B0604020202020204" pitchFamily="34" charset="0"/>
              </a:rPr>
              <a:t>コンテンツページは予告なく変更されることがあります。</a:t>
            </a:r>
            <a:endParaRPr lang="ja-JP" altLang="en-US" sz="900" dirty="0">
              <a:solidFill>
                <a:schemeClr val="tx1">
                  <a:lumMod val="50000"/>
                  <a:lumOff val="50000"/>
                </a:schemeClr>
              </a:solidFill>
            </a:endParaRPr>
          </a:p>
        </p:txBody>
      </p:sp>
      <p:pic>
        <p:nvPicPr>
          <p:cNvPr id="14" name="図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03712" y="2054492"/>
            <a:ext cx="4201599" cy="2880000"/>
          </a:xfrm>
          <a:prstGeom prst="rect">
            <a:avLst/>
          </a:prstGeom>
        </p:spPr>
      </p:pic>
    </p:spTree>
    <p:extLst>
      <p:ext uri="{BB962C8B-B14F-4D97-AF65-F5344CB8AC3E}">
        <p14:creationId xmlns:p14="http://schemas.microsoft.com/office/powerpoint/2010/main" val="2526710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広告タイプ一覧</a:t>
            </a:r>
            <a:r>
              <a:rPr lang="ja-JP" altLang="en-US" dirty="0">
                <a:latin typeface="+mn-ea"/>
              </a:rPr>
              <a:t>（ブランドパネル</a:t>
            </a:r>
            <a:r>
              <a:rPr lang="en-US" altLang="ja-JP" dirty="0">
                <a:latin typeface="+mn-ea"/>
              </a:rPr>
              <a:t>/</a:t>
            </a:r>
            <a:r>
              <a:rPr lang="ja-JP" altLang="en-US" dirty="0">
                <a:latin typeface="+mn-ea"/>
              </a:rPr>
              <a:t>スマートフォン商品）</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26" name="テキスト ボックス 25">
            <a:extLst>
              <a:ext uri="{FF2B5EF4-FFF2-40B4-BE49-F238E27FC236}">
                <a16:creationId xmlns:a16="http://schemas.microsoft.com/office/drawing/2014/main" id="{105A310C-96BB-AD4C-AB58-A365BD4CA5F0}"/>
              </a:ext>
            </a:extLst>
          </p:cNvPr>
          <p:cNvSpPr txBox="1"/>
          <p:nvPr/>
        </p:nvSpPr>
        <p:spPr>
          <a:xfrm>
            <a:off x="1747435" y="1500589"/>
            <a:ext cx="1157689"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p:txBody>
      </p:sp>
      <p:pic>
        <p:nvPicPr>
          <p:cNvPr id="27" name="図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5480" y="1988840"/>
            <a:ext cx="1821600" cy="3240000"/>
          </a:xfrm>
          <a:prstGeom prst="rect">
            <a:avLst/>
          </a:prstGeom>
          <a:ln>
            <a:solidFill>
              <a:schemeClr val="bg1">
                <a:lumMod val="95000"/>
              </a:schemeClr>
            </a:solidFill>
          </a:ln>
        </p:spPr>
      </p:pic>
      <p:sp>
        <p:nvSpPr>
          <p:cNvPr id="16" name="正方形/長方形 15">
            <a:extLst>
              <a:ext uri="{FF2B5EF4-FFF2-40B4-BE49-F238E27FC236}">
                <a16:creationId xmlns:a16="http://schemas.microsoft.com/office/drawing/2014/main" id="{EBF3029D-953A-3C43-2594-6674C97F74EA}"/>
              </a:ext>
            </a:extLst>
          </p:cNvPr>
          <p:cNvSpPr/>
          <p:nvPr/>
        </p:nvSpPr>
        <p:spPr>
          <a:xfrm>
            <a:off x="334963" y="6463291"/>
            <a:ext cx="8232576" cy="230832"/>
          </a:xfrm>
          <a:prstGeom prst="rect">
            <a:avLst/>
          </a:prstGeom>
        </p:spPr>
        <p:txBody>
          <a:bodyPr wrap="square">
            <a:spAutoFit/>
          </a:bodyPr>
          <a:lstStyle/>
          <a:p>
            <a:r>
              <a:rPr lang="en-US" altLang="ja-JP" sz="900" dirty="0">
                <a:solidFill>
                  <a:schemeClr val="tx1">
                    <a:lumMod val="50000"/>
                    <a:lumOff val="50000"/>
                  </a:schemeClr>
                </a:solidFill>
                <a:latin typeface="Arial" panose="020B0604020202020204" pitchFamily="34" charset="0"/>
              </a:rPr>
              <a:t>※</a:t>
            </a:r>
            <a:r>
              <a:rPr lang="ja-JP" altLang="en-US" sz="900" dirty="0">
                <a:solidFill>
                  <a:schemeClr val="tx1">
                    <a:lumMod val="50000"/>
                    <a:lumOff val="50000"/>
                  </a:schemeClr>
                </a:solidFill>
                <a:latin typeface="Arial" panose="020B0604020202020204" pitchFamily="34" charset="0"/>
              </a:rPr>
              <a:t>コンテンツページは予告なく変更されることがあります。</a:t>
            </a:r>
            <a:endParaRPr lang="ja-JP" altLang="en-US" sz="900" dirty="0">
              <a:solidFill>
                <a:schemeClr val="tx1">
                  <a:lumMod val="50000"/>
                  <a:lumOff val="50000"/>
                </a:schemeClr>
              </a:solidFill>
            </a:endParaRPr>
          </a:p>
        </p:txBody>
      </p:sp>
      <p:sp>
        <p:nvSpPr>
          <p:cNvPr id="8" name="テキスト ボックス 7">
            <a:extLst>
              <a:ext uri="{FF2B5EF4-FFF2-40B4-BE49-F238E27FC236}">
                <a16:creationId xmlns:a16="http://schemas.microsoft.com/office/drawing/2014/main" id="{A5D635D5-0EFE-D315-41A5-D0386B1D90EB}"/>
              </a:ext>
            </a:extLst>
          </p:cNvPr>
          <p:cNvSpPr txBox="1"/>
          <p:nvPr/>
        </p:nvSpPr>
        <p:spPr>
          <a:xfrm>
            <a:off x="695401" y="5900989"/>
            <a:ext cx="10801200" cy="523220"/>
          </a:xfrm>
          <a:prstGeom prst="rect">
            <a:avLst/>
          </a:prstGeom>
          <a:noFill/>
        </p:spPr>
        <p:txBody>
          <a:bodyPr wrap="square" rtlCol="0">
            <a:spAutoFit/>
          </a:bodyPr>
          <a:lstStyle/>
          <a:p>
            <a:pPr lvl="0">
              <a:defRPr/>
            </a:pPr>
            <a:r>
              <a:rPr kumimoji="0" lang="ja-JP" altLang="en-US" sz="1400" kern="0" dirty="0">
                <a:solidFill>
                  <a:schemeClr val="tx1">
                    <a:lumMod val="65000"/>
                    <a:lumOff val="35000"/>
                  </a:schemeClr>
                </a:solidFill>
              </a:rPr>
              <a:t>・フォーマット別ガイド</a:t>
            </a:r>
            <a:r>
              <a:rPr kumimoji="0" lang="en-US" altLang="ja-JP" sz="1400" kern="0" dirty="0">
                <a:solidFill>
                  <a:schemeClr val="tx1">
                    <a:lumMod val="65000"/>
                    <a:lumOff val="35000"/>
                  </a:schemeClr>
                </a:solidFill>
              </a:rPr>
              <a:t>:</a:t>
            </a: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3"/>
              </a:rPr>
              <a:t>https://s.yimg.jp/dl/displayads-guarantee/formatguide.zip</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lang="en-US" altLang="ja-JP" sz="1400" dirty="0">
                <a:solidFill>
                  <a:schemeClr val="tx1">
                    <a:lumMod val="65000"/>
                    <a:lumOff val="35000"/>
                  </a:schemeClr>
                </a:solidFill>
                <a:hlinkClick r:id="rId4"/>
              </a:rPr>
              <a:t>https://ads-help.yahoo.co.jp/yahooads/guideline/articledetail?lan=ja&amp;aid=1493&amp;o=default</a:t>
            </a:r>
            <a:endParaRPr kumimoji="0" lang="en-US" altLang="ja-JP" sz="1400" kern="0" dirty="0">
              <a:solidFill>
                <a:schemeClr val="tx1">
                  <a:lumMod val="65000"/>
                  <a:lumOff val="35000"/>
                </a:schemeClr>
              </a:solidFill>
            </a:endParaRPr>
          </a:p>
        </p:txBody>
      </p:sp>
    </p:spTree>
    <p:extLst>
      <p:ext uri="{BB962C8B-B14F-4D97-AF65-F5344CB8AC3E}">
        <p14:creationId xmlns:p14="http://schemas.microsoft.com/office/powerpoint/2010/main" val="3243002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広告タイプ一覧</a:t>
            </a:r>
            <a:r>
              <a:rPr lang="ja-JP" altLang="en-US" dirty="0">
                <a:latin typeface="+mn-ea"/>
              </a:rPr>
              <a:t>（ブランドパネル</a:t>
            </a:r>
            <a:r>
              <a:rPr lang="en-US" altLang="ja-JP" dirty="0">
                <a:latin typeface="+mn-ea"/>
              </a:rPr>
              <a:t>/ PC</a:t>
            </a:r>
            <a:r>
              <a:rPr lang="ja-JP" altLang="en-US" dirty="0">
                <a:latin typeface="+mn-ea"/>
              </a:rPr>
              <a:t>商品）</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12</a:t>
            </a:fld>
            <a:endParaRPr lang="ja-JP" altLang="en-US"/>
          </a:p>
        </p:txBody>
      </p:sp>
      <p:pic>
        <p:nvPicPr>
          <p:cNvPr id="14" name="図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92" y="2060848"/>
            <a:ext cx="4201599" cy="2880000"/>
          </a:xfrm>
          <a:prstGeom prst="rect">
            <a:avLst/>
          </a:prstGeom>
        </p:spPr>
      </p:pic>
      <p:sp>
        <p:nvSpPr>
          <p:cNvPr id="15" name="テキスト ボックス 14">
            <a:extLst>
              <a:ext uri="{FF2B5EF4-FFF2-40B4-BE49-F238E27FC236}">
                <a16:creationId xmlns:a16="http://schemas.microsoft.com/office/drawing/2014/main" id="{80B0730C-3B9E-4841-8DAD-6780CB507DD0}"/>
              </a:ext>
            </a:extLst>
          </p:cNvPr>
          <p:cNvSpPr txBox="1"/>
          <p:nvPr/>
        </p:nvSpPr>
        <p:spPr>
          <a:xfrm>
            <a:off x="2207568" y="1586505"/>
            <a:ext cx="2339103" cy="469359"/>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ブランドパネル　クインティ</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ブランドパネル　クインティ　動画</a:t>
            </a:r>
            <a:endParaRPr lang="en-US" altLang="ja-JP" sz="1050" b="1" dirty="0">
              <a:solidFill>
                <a:schemeClr val="tx1">
                  <a:lumMod val="65000"/>
                  <a:lumOff val="35000"/>
                </a:schemeClr>
              </a:solidFill>
            </a:endParaRPr>
          </a:p>
        </p:txBody>
      </p:sp>
      <p:sp>
        <p:nvSpPr>
          <p:cNvPr id="28" name="テキスト ボックス 27">
            <a:extLst>
              <a:ext uri="{FF2B5EF4-FFF2-40B4-BE49-F238E27FC236}">
                <a16:creationId xmlns:a16="http://schemas.microsoft.com/office/drawing/2014/main" id="{B2C2EF20-2127-FC40-8CEB-0C59A3ECA146}"/>
              </a:ext>
            </a:extLst>
          </p:cNvPr>
          <p:cNvSpPr txBox="1"/>
          <p:nvPr/>
        </p:nvSpPr>
        <p:spPr>
          <a:xfrm>
            <a:off x="7320136" y="1573826"/>
            <a:ext cx="1040670"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kumimoji="1" lang="en-US" altLang="ja-JP" sz="1050" b="1" dirty="0">
              <a:solidFill>
                <a:schemeClr val="tx1">
                  <a:lumMod val="65000"/>
                  <a:lumOff val="35000"/>
                </a:schemeClr>
              </a:solidFill>
            </a:endParaRPr>
          </a:p>
        </p:txBody>
      </p:sp>
      <p:pic>
        <p:nvPicPr>
          <p:cNvPr id="29" name="図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63952" y="2060848"/>
            <a:ext cx="4201600" cy="2880000"/>
          </a:xfrm>
          <a:prstGeom prst="rect">
            <a:avLst/>
          </a:prstGeom>
        </p:spPr>
      </p:pic>
      <p:sp>
        <p:nvSpPr>
          <p:cNvPr id="16" name="正方形/長方形 15">
            <a:extLst>
              <a:ext uri="{FF2B5EF4-FFF2-40B4-BE49-F238E27FC236}">
                <a16:creationId xmlns:a16="http://schemas.microsoft.com/office/drawing/2014/main" id="{CC9D7FAF-7AAC-1F10-93CD-F5AE2B29B8CC}"/>
              </a:ext>
            </a:extLst>
          </p:cNvPr>
          <p:cNvSpPr/>
          <p:nvPr/>
        </p:nvSpPr>
        <p:spPr>
          <a:xfrm>
            <a:off x="334963" y="6463291"/>
            <a:ext cx="8232576" cy="230832"/>
          </a:xfrm>
          <a:prstGeom prst="rect">
            <a:avLst/>
          </a:prstGeom>
        </p:spPr>
        <p:txBody>
          <a:bodyPr wrap="square">
            <a:spAutoFit/>
          </a:bodyPr>
          <a:lstStyle/>
          <a:p>
            <a:r>
              <a:rPr lang="en-US" altLang="ja-JP" sz="900" dirty="0">
                <a:solidFill>
                  <a:schemeClr val="tx1">
                    <a:lumMod val="50000"/>
                    <a:lumOff val="50000"/>
                  </a:schemeClr>
                </a:solidFill>
                <a:latin typeface="Arial" panose="020B0604020202020204" pitchFamily="34" charset="0"/>
              </a:rPr>
              <a:t>※</a:t>
            </a:r>
            <a:r>
              <a:rPr lang="ja-JP" altLang="en-US" sz="900" dirty="0">
                <a:solidFill>
                  <a:schemeClr val="tx1">
                    <a:lumMod val="50000"/>
                    <a:lumOff val="50000"/>
                  </a:schemeClr>
                </a:solidFill>
                <a:latin typeface="Arial" panose="020B0604020202020204" pitchFamily="34" charset="0"/>
              </a:rPr>
              <a:t>コンテンツページは予告なく変更されることがあります。</a:t>
            </a:r>
            <a:endParaRPr lang="ja-JP" altLang="en-US" sz="900" dirty="0">
              <a:solidFill>
                <a:schemeClr val="tx1">
                  <a:lumMod val="50000"/>
                  <a:lumOff val="50000"/>
                </a:schemeClr>
              </a:solidFill>
            </a:endParaRPr>
          </a:p>
        </p:txBody>
      </p:sp>
      <p:sp>
        <p:nvSpPr>
          <p:cNvPr id="10" name="テキスト ボックス 9">
            <a:extLst>
              <a:ext uri="{FF2B5EF4-FFF2-40B4-BE49-F238E27FC236}">
                <a16:creationId xmlns:a16="http://schemas.microsoft.com/office/drawing/2014/main" id="{D57CDAA8-9184-6999-474E-AD26055DDF29}"/>
              </a:ext>
            </a:extLst>
          </p:cNvPr>
          <p:cNvSpPr txBox="1"/>
          <p:nvPr/>
        </p:nvSpPr>
        <p:spPr>
          <a:xfrm>
            <a:off x="695401" y="5900989"/>
            <a:ext cx="10801200" cy="523220"/>
          </a:xfrm>
          <a:prstGeom prst="rect">
            <a:avLst/>
          </a:prstGeom>
          <a:noFill/>
        </p:spPr>
        <p:txBody>
          <a:bodyPr wrap="square" rtlCol="0">
            <a:spAutoFit/>
          </a:bodyPr>
          <a:lstStyle/>
          <a:p>
            <a:pPr lvl="0">
              <a:defRPr/>
            </a:pPr>
            <a:r>
              <a:rPr kumimoji="0" lang="ja-JP" altLang="en-US" sz="1400" kern="0" dirty="0">
                <a:solidFill>
                  <a:schemeClr val="tx1">
                    <a:lumMod val="65000"/>
                    <a:lumOff val="35000"/>
                  </a:schemeClr>
                </a:solidFill>
              </a:rPr>
              <a:t>・フォーマット別ガイド</a:t>
            </a:r>
            <a:r>
              <a:rPr kumimoji="0" lang="en-US" altLang="ja-JP" sz="1400" kern="0" dirty="0">
                <a:solidFill>
                  <a:schemeClr val="tx1">
                    <a:lumMod val="65000"/>
                    <a:lumOff val="35000"/>
                  </a:schemeClr>
                </a:solidFill>
              </a:rPr>
              <a:t>:</a:t>
            </a: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4"/>
              </a:rPr>
              <a:t>https://s.yimg.jp/dl/displayads-guarantee/formatguide.zip</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lang="en-US" altLang="ja-JP" sz="1400" dirty="0">
                <a:solidFill>
                  <a:schemeClr val="tx1">
                    <a:lumMod val="65000"/>
                    <a:lumOff val="35000"/>
                  </a:schemeClr>
                </a:solidFill>
                <a:hlinkClick r:id="rId5"/>
              </a:rPr>
              <a:t>https://ads-help.yahoo.co.jp/yahooads/guideline/articledetail?lan=ja&amp;aid=1493&amp;o=default</a:t>
            </a:r>
            <a:endParaRPr kumimoji="0" lang="en-US" altLang="ja-JP" sz="1400" kern="0" dirty="0">
              <a:solidFill>
                <a:schemeClr val="tx1">
                  <a:lumMod val="65000"/>
                  <a:lumOff val="35000"/>
                </a:schemeClr>
              </a:solidFill>
            </a:endParaRPr>
          </a:p>
        </p:txBody>
      </p:sp>
    </p:spTree>
    <p:extLst>
      <p:ext uri="{BB962C8B-B14F-4D97-AF65-F5344CB8AC3E}">
        <p14:creationId xmlns:p14="http://schemas.microsoft.com/office/powerpoint/2010/main" val="3695999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広告タイプ一覧</a:t>
            </a:r>
            <a:r>
              <a:rPr lang="ja-JP" altLang="en-US" dirty="0">
                <a:latin typeface="+mn-ea"/>
              </a:rPr>
              <a:t>（天気商品）</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13</a:t>
            </a:fld>
            <a:endParaRPr lang="ja-JP" altLang="en-US"/>
          </a:p>
        </p:txBody>
      </p:sp>
      <p:sp>
        <p:nvSpPr>
          <p:cNvPr id="15" name="テキスト ボックス 14">
            <a:extLst>
              <a:ext uri="{FF2B5EF4-FFF2-40B4-BE49-F238E27FC236}">
                <a16:creationId xmlns:a16="http://schemas.microsoft.com/office/drawing/2014/main" id="{848F0F43-465C-F743-B9C0-95ED2C56735E}"/>
              </a:ext>
            </a:extLst>
          </p:cNvPr>
          <p:cNvSpPr txBox="1"/>
          <p:nvPr/>
        </p:nvSpPr>
        <p:spPr>
          <a:xfrm>
            <a:off x="485709" y="5645755"/>
            <a:ext cx="9458458" cy="292388"/>
          </a:xfrm>
          <a:prstGeom prst="rect">
            <a:avLst/>
          </a:prstGeom>
          <a:noFill/>
        </p:spPr>
        <p:txBody>
          <a:bodyPr wrap="square" rtlCol="0">
            <a:spAutoFit/>
          </a:bodyPr>
          <a:lstStyle/>
          <a:p>
            <a:pPr lvl="0">
              <a:defRPr/>
            </a:pPr>
            <a:r>
              <a:rPr kumimoji="0" lang="ja-JP" altLang="en-US" sz="1300" kern="0" dirty="0">
                <a:solidFill>
                  <a:schemeClr val="tx1">
                    <a:lumMod val="65000"/>
                    <a:lumOff val="35000"/>
                  </a:schemeClr>
                </a:solidFill>
              </a:rPr>
              <a:t>　・入稿規定（</a:t>
            </a:r>
            <a:r>
              <a:rPr kumimoji="0" lang="en-US" altLang="ja-JP" sz="1300" kern="0" dirty="0">
                <a:solidFill>
                  <a:schemeClr val="tx1">
                    <a:lumMod val="65000"/>
                    <a:lumOff val="35000"/>
                  </a:schemeClr>
                </a:solidFill>
              </a:rPr>
              <a:t>web</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lang="en-US" altLang="ja-JP" sz="1300" dirty="0">
                <a:solidFill>
                  <a:schemeClr val="tx1">
                    <a:lumMod val="65000"/>
                    <a:lumOff val="35000"/>
                  </a:schemeClr>
                </a:solidFill>
                <a:hlinkClick r:id="rId2"/>
              </a:rPr>
              <a:t>https://ads-help.yahoo.co.jp/yahooads/guideline/articledetail?lan=ja&amp;aid=1493&amp;o=default</a:t>
            </a:r>
            <a:endParaRPr kumimoji="0" lang="en-US" altLang="ja-JP" sz="1300" kern="0" dirty="0">
              <a:solidFill>
                <a:schemeClr val="tx1">
                  <a:lumMod val="65000"/>
                  <a:lumOff val="35000"/>
                </a:schemeClr>
              </a:solidFill>
            </a:endParaRPr>
          </a:p>
        </p:txBody>
      </p:sp>
      <p:sp>
        <p:nvSpPr>
          <p:cNvPr id="26" name="テキスト ボックス 25">
            <a:extLst>
              <a:ext uri="{FF2B5EF4-FFF2-40B4-BE49-F238E27FC236}">
                <a16:creationId xmlns:a16="http://schemas.microsoft.com/office/drawing/2014/main" id="{3DDF8DD4-B67C-A84F-B976-504EFA2B4121}"/>
              </a:ext>
            </a:extLst>
          </p:cNvPr>
          <p:cNvSpPr txBox="1"/>
          <p:nvPr/>
        </p:nvSpPr>
        <p:spPr>
          <a:xfrm>
            <a:off x="1991544" y="1217442"/>
            <a:ext cx="1008609" cy="284693"/>
          </a:xfrm>
          <a:prstGeom prst="rect">
            <a:avLst/>
          </a:prstGeom>
          <a:noFill/>
        </p:spPr>
        <p:txBody>
          <a:bodyPr wrap="none" rtlCol="0">
            <a:spAutoFit/>
          </a:bodyPr>
          <a:lstStyle/>
          <a:p>
            <a:pPr algn="ctr">
              <a:lnSpc>
                <a:spcPts val="1460"/>
              </a:lnSpc>
            </a:pPr>
            <a:r>
              <a:rPr lang="ja-JP" altLang="en-US" sz="1000" b="1" dirty="0">
                <a:solidFill>
                  <a:schemeClr val="tx1">
                    <a:lumMod val="65000"/>
                    <a:lumOff val="35000"/>
                  </a:schemeClr>
                </a:solidFill>
              </a:rPr>
              <a:t>画像（</a:t>
            </a:r>
            <a:r>
              <a:rPr lang="en-US" altLang="ja-JP" sz="1000" b="1" dirty="0">
                <a:solidFill>
                  <a:schemeClr val="tx1">
                    <a:lumMod val="65000"/>
                    <a:lumOff val="35000"/>
                  </a:schemeClr>
                </a:solidFill>
              </a:rPr>
              <a:t>16:5</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p:txBody>
      </p:sp>
      <p:pic>
        <p:nvPicPr>
          <p:cNvPr id="27" name="Picture 6" descr="http://paster.corp.yahoo.co.jp/paster/5duUo5fcd8fe75e38ff0006511359.png">
            <a:extLst>
              <a:ext uri="{FF2B5EF4-FFF2-40B4-BE49-F238E27FC236}">
                <a16:creationId xmlns:a16="http://schemas.microsoft.com/office/drawing/2014/main" id="{C4F6A14C-049D-C74E-825D-2360EFEB1C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1504" y="1556792"/>
            <a:ext cx="1728192" cy="3787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737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ターゲティング設定</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14</a:t>
            </a:fld>
            <a:endParaRPr lang="ja-JP" altLang="en-US"/>
          </a:p>
        </p:txBody>
      </p:sp>
      <p:sp>
        <p:nvSpPr>
          <p:cNvPr id="7" name="テキスト ボックス 5">
            <a:extLst>
              <a:ext uri="{FF2B5EF4-FFF2-40B4-BE49-F238E27FC236}">
                <a16:creationId xmlns:a16="http://schemas.microsoft.com/office/drawing/2014/main" id="{80B0730C-3B9E-4841-8DAD-6780CB507DD0}"/>
              </a:ext>
            </a:extLst>
          </p:cNvPr>
          <p:cNvSpPr txBox="1"/>
          <p:nvPr/>
        </p:nvSpPr>
        <p:spPr>
          <a:xfrm>
            <a:off x="263352" y="4845784"/>
            <a:ext cx="11928648" cy="1823576"/>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50" dirty="0">
                <a:solidFill>
                  <a:schemeClr val="tx1">
                    <a:lumMod val="65000"/>
                    <a:lumOff val="35000"/>
                  </a:schemeClr>
                </a:solidFill>
                <a:latin typeface="+mn-ea"/>
              </a:rPr>
              <a:t>※</a:t>
            </a:r>
            <a:r>
              <a:rPr lang="ja-JP" altLang="en-US" sz="1050" dirty="0">
                <a:solidFill>
                  <a:schemeClr val="tx1">
                    <a:lumMod val="65000"/>
                    <a:lumOff val="35000"/>
                  </a:schemeClr>
                </a:solidFill>
                <a:latin typeface="+mn-ea"/>
              </a:rPr>
              <a:t>年齢は以下の区分で指定が可能です。</a:t>
            </a: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tx1">
                    <a:lumMod val="65000"/>
                    <a:lumOff val="35000"/>
                  </a:schemeClr>
                </a:solidFill>
                <a:latin typeface="+mn-ea"/>
              </a:rPr>
              <a:t>18</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19</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20</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24</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25</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29</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30</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34</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35</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39</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40</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44</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45</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49</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50</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54</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55</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59</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60</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64</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65</a:t>
            </a:r>
            <a:r>
              <a:rPr lang="ja-JP" altLang="en-US" sz="1050" dirty="0">
                <a:solidFill>
                  <a:schemeClr val="tx1">
                    <a:lumMod val="65000"/>
                    <a:lumOff val="35000"/>
                  </a:schemeClr>
                </a:solidFill>
                <a:latin typeface="+mn-ea"/>
              </a:rPr>
              <a:t>歳～</a:t>
            </a:r>
            <a:r>
              <a:rPr lang="en-US" altLang="ja-JP" sz="1050" dirty="0">
                <a:solidFill>
                  <a:schemeClr val="tx1">
                    <a:lumMod val="65000"/>
                    <a:lumOff val="35000"/>
                  </a:schemeClr>
                </a:solidFill>
                <a:latin typeface="+mn-ea"/>
              </a:rPr>
              <a:t>69</a:t>
            </a:r>
            <a:r>
              <a:rPr lang="ja-JP" altLang="en-US" sz="1050" dirty="0">
                <a:solidFill>
                  <a:schemeClr val="tx1">
                    <a:lumMod val="65000"/>
                    <a:lumOff val="35000"/>
                  </a:schemeClr>
                </a:solidFill>
                <a:latin typeface="+mn-ea"/>
              </a:rPr>
              <a:t>歳 </a:t>
            </a:r>
            <a:r>
              <a:rPr lang="en-US" altLang="ja-JP" sz="1050" dirty="0">
                <a:solidFill>
                  <a:schemeClr val="tx1">
                    <a:lumMod val="65000"/>
                    <a:lumOff val="35000"/>
                  </a:schemeClr>
                </a:solidFill>
                <a:latin typeface="+mn-ea"/>
              </a:rPr>
              <a:t>/ 70</a:t>
            </a:r>
            <a:r>
              <a:rPr lang="ja-JP" altLang="en-US" sz="1050" dirty="0">
                <a:solidFill>
                  <a:schemeClr val="tx1">
                    <a:lumMod val="65000"/>
                    <a:lumOff val="35000"/>
                  </a:schemeClr>
                </a:solidFill>
                <a:latin typeface="+mn-ea"/>
              </a:rPr>
              <a:t>歳以上</a:t>
            </a: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tx1">
                    <a:lumMod val="65000"/>
                    <a:lumOff val="35000"/>
                  </a:schemeClr>
                </a:solidFill>
                <a:latin typeface="+mn-ea"/>
              </a:rPr>
              <a:t>※</a:t>
            </a:r>
            <a:r>
              <a:rPr lang="en-US" altLang="ja-JP" sz="1050" dirty="0" err="1">
                <a:solidFill>
                  <a:schemeClr val="tx1">
                    <a:lumMod val="65000"/>
                    <a:lumOff val="35000"/>
                  </a:schemeClr>
                </a:solidFill>
                <a:latin typeface="+mn-ea"/>
              </a:rPr>
              <a:t>vCPM</a:t>
            </a:r>
            <a:r>
              <a:rPr lang="ja-JP" altLang="en-US" sz="1050" dirty="0">
                <a:solidFill>
                  <a:schemeClr val="tx1">
                    <a:lumMod val="65000"/>
                    <a:lumOff val="35000"/>
                  </a:schemeClr>
                </a:solidFill>
                <a:latin typeface="+mn-ea"/>
              </a:rPr>
              <a:t>は「基本料金</a:t>
            </a:r>
            <a:r>
              <a:rPr lang="en-US" altLang="ja-JP" sz="1050" dirty="0">
                <a:solidFill>
                  <a:schemeClr val="tx1">
                    <a:lumMod val="65000"/>
                    <a:lumOff val="35000"/>
                  </a:schemeClr>
                </a:solidFill>
                <a:latin typeface="+mn-ea"/>
              </a:rPr>
              <a:t>×</a:t>
            </a:r>
            <a:r>
              <a:rPr lang="ja-JP" altLang="en-US" sz="1050" dirty="0">
                <a:solidFill>
                  <a:schemeClr val="tx1">
                    <a:lumMod val="65000"/>
                    <a:lumOff val="35000"/>
                  </a:schemeClr>
                </a:solidFill>
                <a:latin typeface="+mn-ea"/>
              </a:rPr>
              <a:t>ターゲティングごとに設定されている掛け率」（小数点以下切り捨て）によって決定されます。</a:t>
            </a: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tx1">
                    <a:lumMod val="65000"/>
                    <a:lumOff val="35000"/>
                  </a:schemeClr>
                </a:solidFill>
                <a:latin typeface="+mn-ea"/>
              </a:rPr>
              <a:t>※</a:t>
            </a:r>
            <a:r>
              <a:rPr lang="en-US" altLang="ja-JP" sz="1050" dirty="0" err="1">
                <a:solidFill>
                  <a:schemeClr val="tx1">
                    <a:lumMod val="65000"/>
                    <a:lumOff val="35000"/>
                  </a:schemeClr>
                </a:solidFill>
                <a:latin typeface="+mn-ea"/>
              </a:rPr>
              <a:t>vCPM</a:t>
            </a:r>
            <a:r>
              <a:rPr lang="ja-JP" altLang="en-US" sz="1050" dirty="0">
                <a:solidFill>
                  <a:schemeClr val="tx1">
                    <a:lumMod val="65000"/>
                    <a:lumOff val="35000"/>
                  </a:schemeClr>
                </a:solidFill>
                <a:latin typeface="+mn-ea"/>
              </a:rPr>
              <a:t>掛け率の最大値は</a:t>
            </a:r>
            <a:r>
              <a:rPr lang="en-US" altLang="ja-JP" sz="1050" dirty="0">
                <a:solidFill>
                  <a:schemeClr val="tx1">
                    <a:lumMod val="65000"/>
                    <a:lumOff val="35000"/>
                  </a:schemeClr>
                </a:solidFill>
                <a:latin typeface="+mn-ea"/>
              </a:rPr>
              <a:t>2.0</a:t>
            </a:r>
            <a:r>
              <a:rPr lang="ja-JP" altLang="en-US" sz="1050" dirty="0">
                <a:solidFill>
                  <a:schemeClr val="tx1">
                    <a:lumMod val="65000"/>
                    <a:lumOff val="35000"/>
                  </a:schemeClr>
                </a:solidFill>
                <a:latin typeface="+mn-ea"/>
              </a:rPr>
              <a:t>倍になります。</a:t>
            </a:r>
            <a:endParaRPr lang="en-US" altLang="ja-JP" sz="1050" dirty="0">
              <a:solidFill>
                <a:schemeClr val="tx1">
                  <a:lumMod val="65000"/>
                  <a:lumOff val="35000"/>
                </a:schemeClr>
              </a:solidFill>
              <a:latin typeface="+mn-ea"/>
            </a:endParaRPr>
          </a:p>
          <a:p>
            <a:pPr>
              <a:lnSpc>
                <a:spcPts val="1460"/>
              </a:lnSpc>
            </a:pPr>
            <a:r>
              <a:rPr lang="ja-JP" altLang="en-US" sz="1050" dirty="0">
                <a:solidFill>
                  <a:schemeClr val="tx1">
                    <a:lumMod val="65000"/>
                    <a:lumOff val="35000"/>
                  </a:schemeClr>
                </a:solidFill>
                <a:latin typeface="+mn-ea"/>
              </a:rPr>
              <a:t>例：性別、年齢、オーディエンスカテゴリーを設定した場合、</a:t>
            </a:r>
            <a:r>
              <a:rPr lang="en-US" altLang="ja-JP" sz="1050" dirty="0">
                <a:solidFill>
                  <a:schemeClr val="tx1">
                    <a:lumMod val="65000"/>
                    <a:lumOff val="35000"/>
                  </a:schemeClr>
                </a:solidFill>
                <a:latin typeface="+mn-ea"/>
              </a:rPr>
              <a:t>1.2</a:t>
            </a:r>
            <a:r>
              <a:rPr lang="ja-JP" altLang="en-US" sz="1050" dirty="0">
                <a:solidFill>
                  <a:schemeClr val="tx1">
                    <a:lumMod val="65000"/>
                    <a:lumOff val="35000"/>
                  </a:schemeClr>
                </a:solidFill>
                <a:latin typeface="+mn-ea"/>
              </a:rPr>
              <a:t>倍</a:t>
            </a:r>
            <a:r>
              <a:rPr lang="en-US" altLang="ja-JP" sz="1050" dirty="0">
                <a:solidFill>
                  <a:schemeClr val="tx1">
                    <a:lumMod val="65000"/>
                    <a:lumOff val="35000"/>
                  </a:schemeClr>
                </a:solidFill>
                <a:latin typeface="+mn-ea"/>
              </a:rPr>
              <a:t>× 1.2</a:t>
            </a:r>
            <a:r>
              <a:rPr lang="ja-JP" altLang="en-US" sz="1050" dirty="0">
                <a:solidFill>
                  <a:schemeClr val="tx1">
                    <a:lumMod val="65000"/>
                    <a:lumOff val="35000"/>
                  </a:schemeClr>
                </a:solidFill>
                <a:latin typeface="+mn-ea"/>
              </a:rPr>
              <a:t>倍</a:t>
            </a:r>
            <a:r>
              <a:rPr lang="en-US" altLang="ja-JP" sz="1050" dirty="0">
                <a:solidFill>
                  <a:schemeClr val="tx1">
                    <a:lumMod val="65000"/>
                    <a:lumOff val="35000"/>
                  </a:schemeClr>
                </a:solidFill>
                <a:latin typeface="+mn-ea"/>
              </a:rPr>
              <a:t>× 1.8</a:t>
            </a:r>
            <a:r>
              <a:rPr lang="ja-JP" altLang="en-US" sz="1050" dirty="0">
                <a:solidFill>
                  <a:schemeClr val="tx1">
                    <a:lumMod val="65000"/>
                    <a:lumOff val="35000"/>
                  </a:schemeClr>
                </a:solidFill>
                <a:latin typeface="+mn-ea"/>
              </a:rPr>
              <a:t>倍</a:t>
            </a:r>
            <a:r>
              <a:rPr lang="en-US" altLang="ja-JP" sz="1050" dirty="0">
                <a:solidFill>
                  <a:schemeClr val="tx1">
                    <a:lumMod val="65000"/>
                    <a:lumOff val="35000"/>
                  </a:schemeClr>
                </a:solidFill>
                <a:latin typeface="+mn-ea"/>
              </a:rPr>
              <a:t>=2.59</a:t>
            </a:r>
            <a:r>
              <a:rPr lang="ja-JP" altLang="en-US" sz="1050" dirty="0">
                <a:solidFill>
                  <a:schemeClr val="tx1">
                    <a:lumMod val="65000"/>
                    <a:lumOff val="35000"/>
                  </a:schemeClr>
                </a:solidFill>
                <a:latin typeface="+mn-ea"/>
              </a:rPr>
              <a:t>倍となりますが、最大値が</a:t>
            </a:r>
            <a:r>
              <a:rPr lang="en-US" altLang="ja-JP" sz="1050" dirty="0">
                <a:solidFill>
                  <a:schemeClr val="tx1">
                    <a:lumMod val="65000"/>
                    <a:lumOff val="35000"/>
                  </a:schemeClr>
                </a:solidFill>
                <a:latin typeface="+mn-ea"/>
              </a:rPr>
              <a:t>2.0</a:t>
            </a:r>
            <a:r>
              <a:rPr lang="ja-JP" altLang="en-US" sz="1050" dirty="0">
                <a:solidFill>
                  <a:schemeClr val="tx1">
                    <a:lumMod val="65000"/>
                    <a:lumOff val="35000"/>
                  </a:schemeClr>
                </a:solidFill>
                <a:latin typeface="+mn-ea"/>
              </a:rPr>
              <a:t>倍のため、</a:t>
            </a:r>
            <a:r>
              <a:rPr lang="en-US" altLang="ja-JP" sz="1050" dirty="0">
                <a:solidFill>
                  <a:schemeClr val="tx1">
                    <a:lumMod val="65000"/>
                    <a:lumOff val="35000"/>
                  </a:schemeClr>
                </a:solidFill>
                <a:latin typeface="+mn-ea"/>
              </a:rPr>
              <a:t>2.0</a:t>
            </a:r>
            <a:r>
              <a:rPr lang="ja-JP" altLang="en-US" sz="1050" dirty="0">
                <a:solidFill>
                  <a:schemeClr val="tx1">
                    <a:lumMod val="65000"/>
                    <a:lumOff val="35000"/>
                  </a:schemeClr>
                </a:solidFill>
                <a:latin typeface="+mn-ea"/>
              </a:rPr>
              <a:t>倍で設定可能となります。</a:t>
            </a: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tx1">
                    <a:lumMod val="65000"/>
                    <a:lumOff val="35000"/>
                  </a:schemeClr>
                </a:solidFill>
              </a:rPr>
              <a:t>※SP</a:t>
            </a:r>
            <a:r>
              <a:rPr lang="ja-JP" altLang="en-US" sz="1050" dirty="0">
                <a:solidFill>
                  <a:schemeClr val="tx1">
                    <a:lumMod val="65000"/>
                    <a:lumOff val="35000"/>
                  </a:schemeClr>
                </a:solidFill>
              </a:rPr>
              <a:t>はスマートフォン、</a:t>
            </a:r>
            <a:r>
              <a:rPr lang="en-US" altLang="ja-JP" sz="1050" dirty="0">
                <a:solidFill>
                  <a:schemeClr val="tx1">
                    <a:lumMod val="65000"/>
                    <a:lumOff val="35000"/>
                  </a:schemeClr>
                </a:solidFill>
              </a:rPr>
              <a:t>PC</a:t>
            </a:r>
            <a:r>
              <a:rPr lang="ja-JP" altLang="en-US" sz="1050" dirty="0">
                <a:solidFill>
                  <a:schemeClr val="tx1">
                    <a:lumMod val="65000"/>
                    <a:lumOff val="35000"/>
                  </a:schemeClr>
                </a:solidFill>
              </a:rPr>
              <a:t>はパソコン、</a:t>
            </a:r>
            <a:r>
              <a:rPr lang="en-US" altLang="ja-JP" sz="1050" dirty="0">
                <a:solidFill>
                  <a:schemeClr val="tx1">
                    <a:lumMod val="65000"/>
                    <a:lumOff val="35000"/>
                  </a:schemeClr>
                </a:solidFill>
              </a:rPr>
              <a:t>MD</a:t>
            </a:r>
            <a:r>
              <a:rPr lang="ja-JP" altLang="en-US" sz="1050" dirty="0">
                <a:solidFill>
                  <a:schemeClr val="tx1">
                    <a:lumMod val="65000"/>
                    <a:lumOff val="35000"/>
                  </a:schemeClr>
                </a:solidFill>
              </a:rPr>
              <a:t>はマルチデバイスの略称です。</a:t>
            </a:r>
            <a:endParaRPr lang="en-US" altLang="ja-JP" sz="1050" dirty="0">
              <a:solidFill>
                <a:schemeClr val="tx1">
                  <a:lumMod val="65000"/>
                  <a:lumOff val="35000"/>
                </a:schemeClr>
              </a:solidFill>
              <a:latin typeface="+mn-ea"/>
            </a:endParaRPr>
          </a:p>
          <a:p>
            <a:pPr>
              <a:lnSpc>
                <a:spcPts val="1460"/>
              </a:lnSpc>
            </a:pP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tx1">
                    <a:lumMod val="65000"/>
                    <a:lumOff val="35000"/>
                  </a:schemeClr>
                </a:solidFill>
                <a:latin typeface="+mn-ea"/>
              </a:rPr>
              <a:t>※1</a:t>
            </a:r>
            <a:r>
              <a:rPr lang="ja-JP" altLang="en-US" sz="1050" dirty="0">
                <a:solidFill>
                  <a:schemeClr val="tx1">
                    <a:lumMod val="65000"/>
                    <a:lumOff val="35000"/>
                  </a:schemeClr>
                </a:solidFill>
                <a:latin typeface="+mn-ea"/>
              </a:rPr>
              <a:t>オーディエンスカテゴリーの詳細は、</a:t>
            </a:r>
            <a:r>
              <a:rPr lang="en-US" altLang="ja-JP" sz="1050" dirty="0">
                <a:solidFill>
                  <a:schemeClr val="tx1">
                    <a:lumMod val="65000"/>
                    <a:lumOff val="35000"/>
                  </a:schemeClr>
                </a:solidFill>
                <a:latin typeface="+mn-ea"/>
              </a:rPr>
              <a:t>Yahoo!</a:t>
            </a:r>
            <a:r>
              <a:rPr lang="ja-JP" altLang="en-US" sz="1050" dirty="0">
                <a:solidFill>
                  <a:schemeClr val="tx1">
                    <a:lumMod val="65000"/>
                    <a:lumOff val="35000"/>
                  </a:schemeClr>
                </a:solidFill>
                <a:latin typeface="+mn-ea"/>
              </a:rPr>
              <a:t>広告ヘルプを参照してください。</a:t>
            </a:r>
            <a:r>
              <a:rPr lang="en-US" altLang="ja-JP" sz="1050" dirty="0">
                <a:solidFill>
                  <a:schemeClr val="tx1">
                    <a:lumMod val="65000"/>
                    <a:lumOff val="35000"/>
                  </a:schemeClr>
                </a:solidFill>
                <a:latin typeface="+mn-ea"/>
                <a:hlinkClick r:id="rId2"/>
              </a:rPr>
              <a:t>https://ads-help.yahoo.co.jp/yahooads/display/articledetail?lan=ja&amp;aid=71655</a:t>
            </a: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tx1">
                    <a:lumMod val="65000"/>
                    <a:lumOff val="35000"/>
                  </a:schemeClr>
                </a:solidFill>
                <a:latin typeface="+mn-ea"/>
              </a:rPr>
              <a:t>※2</a:t>
            </a:r>
            <a:r>
              <a:rPr lang="ja-JP" altLang="en-US" sz="1050" dirty="0">
                <a:solidFill>
                  <a:schemeClr val="tx1">
                    <a:lumMod val="65000"/>
                    <a:lumOff val="35000"/>
                  </a:schemeClr>
                </a:solidFill>
                <a:latin typeface="+mn-ea"/>
              </a:rPr>
              <a:t>オーディエンスリスト（ヤフー提供）の詳細は、こちらの表を参照してください。</a:t>
            </a:r>
            <a:r>
              <a:rPr lang="en-US" altLang="ja-JP" sz="1050" dirty="0">
                <a:latin typeface="+mn-ea"/>
                <a:hlinkClick r:id="rId3"/>
              </a:rPr>
              <a:t>https://s.yimg.jp/dl/displayads-guarantee/audiencelist.zip</a:t>
            </a:r>
            <a:endParaRPr lang="en-US" altLang="ja-JP" sz="1050" dirty="0">
              <a:latin typeface="+mn-ea"/>
            </a:endParaRPr>
          </a:p>
        </p:txBody>
      </p:sp>
      <p:graphicFrame>
        <p:nvGraphicFramePr>
          <p:cNvPr id="8" name="表 7">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446022962"/>
              </p:ext>
            </p:extLst>
          </p:nvPr>
        </p:nvGraphicFramePr>
        <p:xfrm>
          <a:off x="335360" y="944563"/>
          <a:ext cx="10945216" cy="3883901"/>
        </p:xfrm>
        <a:graphic>
          <a:graphicData uri="http://schemas.openxmlformats.org/drawingml/2006/table">
            <a:tbl>
              <a:tblPr firstCol="1" bandRow="1">
                <a:tableStyleId>{21E4AEA4-8DFA-4A89-87EB-49C32662AFE0}</a:tableStyleId>
              </a:tblPr>
              <a:tblGrid>
                <a:gridCol w="2016224">
                  <a:extLst>
                    <a:ext uri="{9D8B030D-6E8A-4147-A177-3AD203B41FA5}">
                      <a16:colId xmlns:a16="http://schemas.microsoft.com/office/drawing/2014/main" val="792911817"/>
                    </a:ext>
                  </a:extLst>
                </a:gridCol>
                <a:gridCol w="1224136">
                  <a:extLst>
                    <a:ext uri="{9D8B030D-6E8A-4147-A177-3AD203B41FA5}">
                      <a16:colId xmlns:a16="http://schemas.microsoft.com/office/drawing/2014/main" val="2515137241"/>
                    </a:ext>
                  </a:extLst>
                </a:gridCol>
                <a:gridCol w="2016224">
                  <a:extLst>
                    <a:ext uri="{9D8B030D-6E8A-4147-A177-3AD203B41FA5}">
                      <a16:colId xmlns:a16="http://schemas.microsoft.com/office/drawing/2014/main" val="598637953"/>
                    </a:ext>
                  </a:extLst>
                </a:gridCol>
                <a:gridCol w="1828279">
                  <a:extLst>
                    <a:ext uri="{9D8B030D-6E8A-4147-A177-3AD203B41FA5}">
                      <a16:colId xmlns:a16="http://schemas.microsoft.com/office/drawing/2014/main" val="56015879"/>
                    </a:ext>
                  </a:extLst>
                </a:gridCol>
                <a:gridCol w="1882296">
                  <a:extLst>
                    <a:ext uri="{9D8B030D-6E8A-4147-A177-3AD203B41FA5}">
                      <a16:colId xmlns:a16="http://schemas.microsoft.com/office/drawing/2014/main" val="379781813"/>
                    </a:ext>
                  </a:extLst>
                </a:gridCol>
                <a:gridCol w="1978057">
                  <a:extLst>
                    <a:ext uri="{9D8B030D-6E8A-4147-A177-3AD203B41FA5}">
                      <a16:colId xmlns:a16="http://schemas.microsoft.com/office/drawing/2014/main" val="1484868583"/>
                    </a:ext>
                  </a:extLst>
                </a:gridCol>
              </a:tblGrid>
              <a:tr h="540221">
                <a:tc>
                  <a:txBody>
                    <a:bodyPr/>
                    <a:lstStyle/>
                    <a:p>
                      <a:pPr algn="ctr"/>
                      <a:r>
                        <a:rPr kumimoji="1" lang="ja-JP" altLang="en-US" sz="1000" b="1" dirty="0">
                          <a:solidFill>
                            <a:schemeClr val="bg1"/>
                          </a:solidFill>
                          <a:latin typeface="+mn-ea"/>
                          <a:ea typeface="+mn-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1" kern="1200" dirty="0" err="1">
                          <a:solidFill>
                            <a:schemeClr val="bg1"/>
                          </a:solidFill>
                          <a:latin typeface="+mn-ea"/>
                          <a:ea typeface="+mn-ea"/>
                          <a:cs typeface="+mn-cs"/>
                        </a:rPr>
                        <a:t>vCPM</a:t>
                      </a:r>
                      <a:endParaRPr kumimoji="1" lang="en-US" altLang="ja-JP" sz="1000" b="1" kern="1200" dirty="0">
                        <a:solidFill>
                          <a:schemeClr val="bg1"/>
                        </a:solidFill>
                        <a:latin typeface="+mn-ea"/>
                        <a:ea typeface="+mn-ea"/>
                        <a:cs typeface="+mn-cs"/>
                      </a:endParaRPr>
                    </a:p>
                    <a:p>
                      <a:pPr algn="ctr"/>
                      <a:r>
                        <a:rPr kumimoji="1" lang="ja-JP" altLang="en-US" sz="1000" b="1" kern="1200" dirty="0">
                          <a:solidFill>
                            <a:schemeClr val="bg1"/>
                          </a:solidFill>
                          <a:latin typeface="+mn-ea"/>
                          <a:ea typeface="+mn-ea"/>
                          <a:cs typeface="+mn-cs"/>
                        </a:rPr>
                        <a:t>掛け率</a:t>
                      </a:r>
                      <a:endParaRPr kumimoji="1" lang="en-US" altLang="ja-JP" sz="10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ea"/>
                          <a:ea typeface="+mn-ea"/>
                          <a:cs typeface="+mn-cs"/>
                        </a:rPr>
                        <a:t>ブランドパネル　</a:t>
                      </a:r>
                      <a:r>
                        <a:rPr kumimoji="1" lang="en-US" altLang="ja-JP" sz="800" b="1" kern="1200" dirty="0">
                          <a:solidFill>
                            <a:schemeClr val="tx1">
                              <a:lumMod val="65000"/>
                              <a:lumOff val="35000"/>
                            </a:schemeClr>
                          </a:solidFill>
                          <a:latin typeface="+mn-ea"/>
                          <a:ea typeface="+mn-ea"/>
                          <a:cs typeface="+mn-cs"/>
                        </a:rPr>
                        <a:t>MD</a:t>
                      </a:r>
                    </a:p>
                    <a:p>
                      <a:pPr algn="ctr"/>
                      <a:r>
                        <a:rPr kumimoji="1" lang="ja-JP" altLang="en-US" sz="800" b="1" kern="1200" dirty="0">
                          <a:solidFill>
                            <a:schemeClr val="tx1">
                              <a:lumMod val="65000"/>
                              <a:lumOff val="35000"/>
                            </a:schemeClr>
                          </a:solidFill>
                          <a:latin typeface="+mn-ea"/>
                          <a:ea typeface="+mn-ea"/>
                          <a:cs typeface="+mn-cs"/>
                        </a:rPr>
                        <a:t>　</a:t>
                      </a:r>
                      <a:r>
                        <a:rPr kumimoji="1" lang="en-US" altLang="ja-JP" sz="800" b="1" kern="1200" dirty="0">
                          <a:solidFill>
                            <a:schemeClr val="tx1">
                              <a:lumMod val="65000"/>
                              <a:lumOff val="35000"/>
                            </a:schemeClr>
                          </a:solidFill>
                          <a:latin typeface="+mn-ea"/>
                          <a:ea typeface="+mn-ea"/>
                          <a:cs typeface="+mn-cs"/>
                        </a:rPr>
                        <a:t>(</a:t>
                      </a:r>
                      <a:r>
                        <a:rPr kumimoji="1" lang="ja-JP" altLang="en-US" sz="800" b="1" kern="1200" dirty="0">
                          <a:solidFill>
                            <a:schemeClr val="tx1">
                              <a:lumMod val="65000"/>
                              <a:lumOff val="35000"/>
                            </a:schemeClr>
                          </a:solidFill>
                          <a:latin typeface="+mn-ea"/>
                          <a:ea typeface="+mn-ea"/>
                          <a:cs typeface="+mn-cs"/>
                        </a:rPr>
                        <a:t>花粉興味関心ターゲティング指定</a:t>
                      </a:r>
                      <a:r>
                        <a:rPr kumimoji="1" lang="en-US" altLang="ja-JP" sz="800" b="1" kern="1200" dirty="0">
                          <a:solidFill>
                            <a:schemeClr val="tx1">
                              <a:lumMod val="65000"/>
                              <a:lumOff val="35000"/>
                            </a:schemeClr>
                          </a:solidFill>
                          <a:latin typeface="+mn-ea"/>
                          <a:ea typeface="+mn-ea"/>
                          <a:cs typeface="+mn-cs"/>
                        </a:rPr>
                        <a:t>)</a:t>
                      </a: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ja-JP" altLang="en-US" sz="800" b="1" kern="1200" dirty="0">
                          <a:solidFill>
                            <a:schemeClr val="tx1">
                              <a:lumMod val="65000"/>
                              <a:lumOff val="35000"/>
                            </a:schemeClr>
                          </a:solidFill>
                          <a:latin typeface="+mn-lt"/>
                          <a:ea typeface="+mn-ea"/>
                          <a:cs typeface="+mn-cs"/>
                        </a:rPr>
                        <a:t>ブランドパネル　</a:t>
                      </a:r>
                      <a:r>
                        <a:rPr kumimoji="1" lang="en-US" altLang="ja-JP" sz="800" b="1" kern="1200" dirty="0">
                          <a:solidFill>
                            <a:schemeClr val="tx1">
                              <a:lumMod val="65000"/>
                              <a:lumOff val="35000"/>
                            </a:schemeClr>
                          </a:solidFill>
                          <a:latin typeface="+mn-lt"/>
                          <a:ea typeface="+mn-ea"/>
                          <a:cs typeface="+mn-cs"/>
                        </a:rPr>
                        <a:t>SP</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ea"/>
                          <a:ea typeface="+mn-ea"/>
                          <a:cs typeface="+mn-cs"/>
                        </a:rPr>
                        <a:t>(</a:t>
                      </a:r>
                      <a:r>
                        <a:rPr kumimoji="1" lang="ja-JP" altLang="en-US" sz="800" b="1" kern="1200" dirty="0">
                          <a:solidFill>
                            <a:schemeClr val="tx1">
                              <a:lumMod val="65000"/>
                              <a:lumOff val="35000"/>
                            </a:schemeClr>
                          </a:solidFill>
                          <a:latin typeface="+mn-ea"/>
                          <a:ea typeface="+mn-ea"/>
                          <a:cs typeface="+mn-cs"/>
                        </a:rPr>
                        <a:t>花粉興味関心ターゲティング指定</a:t>
                      </a:r>
                      <a:r>
                        <a:rPr kumimoji="1" lang="en-US" altLang="ja-JP" sz="800" b="1" kern="1200" dirty="0">
                          <a:solidFill>
                            <a:schemeClr val="tx1">
                              <a:lumMod val="65000"/>
                              <a:lumOff val="35000"/>
                            </a:schemeClr>
                          </a:solidFill>
                          <a:latin typeface="+mn-ea"/>
                          <a:ea typeface="+mn-ea"/>
                          <a:cs typeface="+mn-cs"/>
                        </a:rPr>
                        <a:t>)</a:t>
                      </a:r>
                      <a:endParaRPr kumimoji="1" lang="en-US" altLang="ja-JP" sz="8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lt"/>
                          <a:ea typeface="+mn-ea"/>
                          <a:cs typeface="+mn-cs"/>
                        </a:rPr>
                        <a:t>ブランドパネル　</a:t>
                      </a:r>
                      <a:r>
                        <a:rPr kumimoji="1" lang="en-US" altLang="ja-JP" sz="800" b="1" kern="1200" dirty="0">
                          <a:solidFill>
                            <a:schemeClr val="tx1">
                              <a:lumMod val="65000"/>
                              <a:lumOff val="35000"/>
                            </a:schemeClr>
                          </a:solidFill>
                          <a:latin typeface="+mn-lt"/>
                          <a:ea typeface="+mn-ea"/>
                          <a:cs typeface="+mn-cs"/>
                        </a:rPr>
                        <a:t>PC</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ea"/>
                          <a:ea typeface="+mn-ea"/>
                          <a:cs typeface="+mn-cs"/>
                        </a:rPr>
                        <a:t>(</a:t>
                      </a:r>
                      <a:r>
                        <a:rPr kumimoji="1" lang="ja-JP" altLang="en-US" sz="800" b="1" kern="1200" dirty="0">
                          <a:solidFill>
                            <a:schemeClr val="tx1">
                              <a:lumMod val="65000"/>
                              <a:lumOff val="35000"/>
                            </a:schemeClr>
                          </a:solidFill>
                          <a:latin typeface="+mn-ea"/>
                          <a:ea typeface="+mn-ea"/>
                          <a:cs typeface="+mn-cs"/>
                        </a:rPr>
                        <a:t>花粉興味関心ターゲティング指定</a:t>
                      </a:r>
                      <a:r>
                        <a:rPr kumimoji="1" lang="en-US" altLang="ja-JP" sz="800" b="1" kern="1200" dirty="0">
                          <a:solidFill>
                            <a:schemeClr val="tx1">
                              <a:lumMod val="65000"/>
                              <a:lumOff val="35000"/>
                            </a:schemeClr>
                          </a:solidFill>
                          <a:latin typeface="+mn-ea"/>
                          <a:ea typeface="+mn-ea"/>
                          <a:cs typeface="+mn-cs"/>
                        </a:rPr>
                        <a:t>)</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天気　トップ　</a:t>
                      </a:r>
                      <a:endParaRPr kumimoji="1" lang="en-US" altLang="ja-JP" sz="800" b="1" kern="1200" dirty="0">
                        <a:solidFill>
                          <a:schemeClr val="tx1">
                            <a:lumMod val="65000"/>
                            <a:lumOff val="35000"/>
                          </a:schemeClr>
                        </a:solidFill>
                        <a:latin typeface="+mn-lt"/>
                        <a:ea typeface="+mn-ea"/>
                        <a:cs typeface="+mn-cs"/>
                      </a:endParaRPr>
                    </a:p>
                    <a:p>
                      <a:pPr algn="ctr"/>
                      <a:r>
                        <a:rPr kumimoji="1" lang="ja-JP" altLang="en-US" sz="800" b="1" kern="1200" dirty="0">
                          <a:solidFill>
                            <a:schemeClr val="tx1">
                              <a:lumMod val="65000"/>
                              <a:lumOff val="35000"/>
                            </a:schemeClr>
                          </a:solidFill>
                          <a:latin typeface="+mn-lt"/>
                          <a:ea typeface="+mn-ea"/>
                          <a:cs typeface="+mn-cs"/>
                        </a:rPr>
                        <a:t>トップパネル　</a:t>
                      </a:r>
                      <a:r>
                        <a:rPr kumimoji="1" lang="en-US" altLang="ja-JP" sz="800" b="1" kern="1200" dirty="0">
                          <a:solidFill>
                            <a:schemeClr val="tx1">
                              <a:lumMod val="65000"/>
                              <a:lumOff val="35000"/>
                            </a:schemeClr>
                          </a:solidFill>
                          <a:latin typeface="+mn-lt"/>
                          <a:ea typeface="+mn-ea"/>
                          <a:cs typeface="+mn-cs"/>
                        </a:rPr>
                        <a:t>SP</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ea"/>
                          <a:ea typeface="+mn-ea"/>
                          <a:cs typeface="+mn-cs"/>
                        </a:rPr>
                        <a:t>(</a:t>
                      </a:r>
                      <a:r>
                        <a:rPr kumimoji="1" lang="ja-JP" altLang="en-US" sz="800" b="1" kern="1200" dirty="0">
                          <a:solidFill>
                            <a:schemeClr val="tx1">
                              <a:lumMod val="65000"/>
                              <a:lumOff val="35000"/>
                            </a:schemeClr>
                          </a:solidFill>
                          <a:latin typeface="+mn-ea"/>
                          <a:ea typeface="+mn-ea"/>
                          <a:cs typeface="+mn-cs"/>
                        </a:rPr>
                        <a:t>花粉興味関心ターゲティング指定</a:t>
                      </a:r>
                      <a:r>
                        <a:rPr kumimoji="1" lang="en-US" altLang="ja-JP" sz="800" b="1" kern="1200" dirty="0">
                          <a:solidFill>
                            <a:schemeClr val="tx1">
                              <a:lumMod val="65000"/>
                              <a:lumOff val="35000"/>
                            </a:schemeClr>
                          </a:solidFill>
                          <a:latin typeface="+mn-ea"/>
                          <a:ea typeface="+mn-ea"/>
                          <a:cs typeface="+mn-cs"/>
                        </a:rPr>
                        <a:t>)</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74158">
                <a:tc>
                  <a:txBody>
                    <a:bodyPr/>
                    <a:lstStyle/>
                    <a:p>
                      <a:pPr algn="ctr"/>
                      <a:r>
                        <a:rPr kumimoji="1" lang="ja-JP" altLang="en-US" sz="1000" b="0" dirty="0">
                          <a:solidFill>
                            <a:schemeClr val="bg1"/>
                          </a:solidFill>
                          <a:latin typeface="+mn-ea"/>
                          <a:ea typeface="+mn-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0" dirty="0">
                          <a:solidFill>
                            <a:schemeClr val="bg1"/>
                          </a:solidFill>
                          <a:latin typeface="+mn-ea"/>
                          <a:ea typeface="+mn-ea"/>
                        </a:rPr>
                        <a:t>1.2</a:t>
                      </a:r>
                      <a:r>
                        <a:rPr kumimoji="1" lang="ja-JP" altLang="en-US" sz="10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n-ea"/>
                          <a:ea typeface="+mn-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n-ea"/>
                          <a:ea typeface="+mn-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n-ea"/>
                          <a:ea typeface="+mn-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n-ea"/>
                          <a:ea typeface="+mn-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26113">
                <a:tc>
                  <a:txBody>
                    <a:bodyPr/>
                    <a:lstStyle/>
                    <a:p>
                      <a:pPr algn="ctr"/>
                      <a:r>
                        <a:rPr kumimoji="1" lang="ja-JP" altLang="en-US" sz="1000" b="0" dirty="0">
                          <a:solidFill>
                            <a:schemeClr val="bg1"/>
                          </a:solidFill>
                          <a:latin typeface="+mn-ea"/>
                          <a:ea typeface="+mn-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ea"/>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ea"/>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ea"/>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ea"/>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741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n-ea"/>
                          <a:ea typeface="+mn-ea"/>
                          <a:cs typeface="+mn-cs"/>
                        </a:rPr>
                        <a:t>地域</a:t>
                      </a:r>
                      <a:endParaRPr kumimoji="1" lang="en-US" altLang="ja-JP" sz="1000" b="0" kern="1200" dirty="0">
                        <a:solidFill>
                          <a:schemeClr val="bg1"/>
                        </a:solidFill>
                        <a:latin typeface="+mn-e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n-ea"/>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1.3</a:t>
                      </a:r>
                      <a:r>
                        <a:rPr kumimoji="1" lang="ja-JP" altLang="en-US" sz="10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74158">
                <a:tc>
                  <a:txBody>
                    <a:bodyPr/>
                    <a:lstStyle/>
                    <a:p>
                      <a:pPr algn="ctr"/>
                      <a:r>
                        <a:rPr kumimoji="1" lang="ja-JP" altLang="en-US" sz="1000" b="0" dirty="0">
                          <a:solidFill>
                            <a:schemeClr val="bg1"/>
                          </a:solidFill>
                          <a:latin typeface="+mn-ea"/>
                          <a:ea typeface="+mn-ea"/>
                        </a:rPr>
                        <a:t>地域</a:t>
                      </a:r>
                      <a:endParaRPr kumimoji="1" lang="en-US" altLang="ja-JP" sz="1000" b="0" dirty="0">
                        <a:solidFill>
                          <a:schemeClr val="bg1"/>
                        </a:solidFill>
                        <a:latin typeface="+mn-ea"/>
                        <a:ea typeface="+mn-ea"/>
                      </a:endParaRPr>
                    </a:p>
                    <a:p>
                      <a:pPr algn="ctr"/>
                      <a:r>
                        <a:rPr kumimoji="1" lang="ja-JP" altLang="en-US" sz="1000" b="0" dirty="0">
                          <a:solidFill>
                            <a:schemeClr val="bg1"/>
                          </a:solidFill>
                          <a:latin typeface="+mn-ea"/>
                          <a:ea typeface="+mn-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kern="1200" dirty="0">
                          <a:solidFill>
                            <a:schemeClr val="bg1"/>
                          </a:solidFill>
                          <a:latin typeface="+mn-ea"/>
                          <a:ea typeface="+mn-ea"/>
                          <a:cs typeface="+mn-cs"/>
                        </a:rPr>
                        <a:t>1.56</a:t>
                      </a:r>
                      <a:r>
                        <a:rPr kumimoji="1" lang="ja-JP" altLang="en-US" sz="10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36536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n-ea"/>
                          <a:ea typeface="+mn-ea"/>
                          <a:cs typeface="+mn-cs"/>
                        </a:rPr>
                        <a:t>曜日・</a:t>
                      </a:r>
                      <a:r>
                        <a:rPr kumimoji="1" lang="ja-JP" altLang="en-US" sz="1000" b="0" dirty="0">
                          <a:solidFill>
                            <a:schemeClr val="bg1"/>
                          </a:solidFill>
                          <a:latin typeface="+mn-ea"/>
                          <a:ea typeface="+mn-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57742112"/>
                  </a:ext>
                </a:extLst>
              </a:tr>
              <a:tr h="5780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n-lt"/>
                          <a:ea typeface="+mn-ea"/>
                          <a:cs typeface="+mn-cs"/>
                        </a:rPr>
                        <a:t>オーディエンス</a:t>
                      </a:r>
                      <a:endParaRPr kumimoji="1" lang="en-US" altLang="ja-JP" sz="10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n-lt"/>
                          <a:ea typeface="+mn-ea"/>
                          <a:cs typeface="+mn-cs"/>
                        </a:rPr>
                        <a:t>カテゴリー</a:t>
                      </a:r>
                      <a:r>
                        <a:rPr kumimoji="1" lang="ja-JP" altLang="en-US" sz="900" b="0" kern="1200" dirty="0">
                          <a:solidFill>
                            <a:schemeClr val="bg1"/>
                          </a:solidFill>
                          <a:latin typeface="+mn-lt"/>
                          <a:ea typeface="+mn-ea"/>
                          <a:cs typeface="+mn-cs"/>
                        </a:rPr>
                        <a:t>　</a:t>
                      </a:r>
                      <a:r>
                        <a:rPr kumimoji="1" lang="en-US" altLang="ja-JP" sz="900" b="0" kern="1200" dirty="0">
                          <a:solidFill>
                            <a:schemeClr val="bg1"/>
                          </a:solidFill>
                          <a:latin typeface="+mn-lt"/>
                          <a:ea typeface="+mn-ea"/>
                          <a:cs typeface="+mn-cs"/>
                        </a:rPr>
                        <a:t>※1</a:t>
                      </a:r>
                      <a:endParaRPr kumimoji="1" lang="ja-JP" altLang="en-US" sz="900" b="0"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1.8</a:t>
                      </a:r>
                      <a:r>
                        <a:rPr kumimoji="1" lang="ja-JP" altLang="en-US" sz="10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3741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n-lt"/>
                          <a:ea typeface="+mn-ea"/>
                          <a:cs typeface="+mn-cs"/>
                        </a:rPr>
                        <a:t>オーディエンスリスト（花粉興味関心ターゲティング指定）</a:t>
                      </a:r>
                      <a:r>
                        <a:rPr kumimoji="1" lang="ja-JP" altLang="en-US" sz="900" b="0" kern="1200" dirty="0">
                          <a:solidFill>
                            <a:schemeClr val="bg1"/>
                          </a:solidFill>
                          <a:latin typeface="+mn-lt"/>
                          <a:ea typeface="+mn-ea"/>
                          <a:cs typeface="+mn-cs"/>
                        </a:rPr>
                        <a:t>　</a:t>
                      </a:r>
                      <a:r>
                        <a:rPr kumimoji="1" lang="en-US" altLang="ja-JP" sz="900" b="0" kern="1200" dirty="0">
                          <a:solidFill>
                            <a:schemeClr val="bg1"/>
                          </a:solidFill>
                          <a:latin typeface="+mn-lt"/>
                          <a:ea typeface="+mn-ea"/>
                          <a:cs typeface="+mn-cs"/>
                        </a:rPr>
                        <a:t>※2</a:t>
                      </a:r>
                      <a:endParaRPr kumimoji="1" lang="ja-JP" altLang="en-US" sz="1000" b="0"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1.8</a:t>
                      </a:r>
                      <a:r>
                        <a:rPr kumimoji="1" lang="ja-JP" altLang="en-US" sz="10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tx1">
                              <a:lumMod val="65000"/>
                              <a:lumOff val="35000"/>
                            </a:schemeClr>
                          </a:solidFill>
                          <a:latin typeface="+mn-ea"/>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tx1">
                              <a:lumMod val="65000"/>
                              <a:lumOff val="35000"/>
                            </a:schemeClr>
                          </a:solidFill>
                          <a:latin typeface="+mn-ea"/>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tx1">
                              <a:lumMod val="65000"/>
                              <a:lumOff val="35000"/>
                            </a:schemeClr>
                          </a:solidFill>
                          <a:latin typeface="+mn-ea"/>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tx1">
                              <a:lumMod val="65000"/>
                              <a:lumOff val="35000"/>
                            </a:schemeClr>
                          </a:solidFill>
                          <a:latin typeface="+mn-ea"/>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741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1"/>
                          </a:solidFill>
                          <a:latin typeface="+mn-ea"/>
                          <a:ea typeface="+mn-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2.0</a:t>
                      </a:r>
                      <a:r>
                        <a:rPr kumimoji="1" lang="ja-JP" altLang="en-US" sz="10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b="1" kern="1200" dirty="0">
                          <a:solidFill>
                            <a:schemeClr val="tx1">
                              <a:lumMod val="65000"/>
                              <a:lumOff val="35000"/>
                            </a:schemeClr>
                          </a:solidFill>
                          <a:latin typeface="+mn-ea"/>
                          <a:ea typeface="+mn-ea"/>
                          <a:cs typeface="+mn-cs"/>
                        </a:rPr>
                        <a:t>-</a:t>
                      </a:r>
                      <a:endParaRPr kumimoji="1" lang="ja-JP" altLang="en-US" sz="800" b="1" kern="1200" dirty="0">
                        <a:solidFill>
                          <a:schemeClr val="tx1">
                            <a:lumMod val="65000"/>
                            <a:lumOff val="35000"/>
                          </a:schemeClr>
                        </a:solidFill>
                        <a:latin typeface="+mn-ea"/>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3634888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掲載制限業種</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15</a:t>
            </a:fld>
            <a:endParaRPr lang="ja-JP" altLang="en-US"/>
          </a:p>
        </p:txBody>
      </p:sp>
      <p:sp>
        <p:nvSpPr>
          <p:cNvPr id="16" name="正方形/長方形 15"/>
          <p:cNvSpPr/>
          <p:nvPr/>
        </p:nvSpPr>
        <p:spPr>
          <a:xfrm>
            <a:off x="7367345" y="6290579"/>
            <a:ext cx="4185761"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ja-JP" altLang="en-US" sz="800" b="0" i="0" u="none" strike="noStrike" kern="0" cap="none" spc="0" normalizeH="0" baseline="0" noProof="0" dirty="0">
                <a:ln>
                  <a:noFill/>
                </a:ln>
                <a:solidFill>
                  <a:prstClr val="black">
                    <a:lumMod val="65000"/>
                    <a:lumOff val="35000"/>
                  </a:prstClr>
                </a:solidFill>
                <a:effectLst/>
                <a:uLnTx/>
                <a:uFillTx/>
              </a:rPr>
              <a:t>　　  の枠はホワイトリストで一部プロモーションで掲載可となる場合があります。</a:t>
            </a:r>
            <a:br>
              <a:rPr kumimoji="0" lang="en-US" altLang="ja-JP" sz="800" b="0" i="0" u="none" strike="noStrike" kern="0" cap="none" spc="0" normalizeH="0" baseline="0" noProof="0" dirty="0">
                <a:ln>
                  <a:noFill/>
                </a:ln>
                <a:solidFill>
                  <a:prstClr val="black">
                    <a:lumMod val="65000"/>
                    <a:lumOff val="35000"/>
                  </a:prstClr>
                </a:solidFill>
                <a:effectLst/>
                <a:uLnTx/>
                <a:uFillTx/>
              </a:rPr>
            </a:b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ja-JP" altLang="en-US" sz="800" b="0" i="0" u="none" strike="noStrike" kern="0" cap="none" spc="0" normalizeH="0" baseline="0" noProof="0" dirty="0">
                <a:ln>
                  <a:noFill/>
                </a:ln>
                <a:solidFill>
                  <a:prstClr val="black">
                    <a:lumMod val="65000"/>
                    <a:lumOff val="35000"/>
                  </a:prstClr>
                </a:solidFill>
                <a:effectLst/>
                <a:uLnTx/>
                <a:uFillTx/>
              </a:rPr>
              <a:t>印のないカテゴリーは制限なしとなります。</a:t>
            </a:r>
            <a:endParaRPr kumimoji="0" lang="en-US" altLang="ja-JP" sz="800" b="0" i="0" u="none" strike="noStrike" kern="0" cap="none" spc="0" normalizeH="0" baseline="0" noProof="0" dirty="0">
              <a:ln>
                <a:noFill/>
              </a:ln>
              <a:solidFill>
                <a:prstClr val="black">
                  <a:lumMod val="65000"/>
                  <a:lumOff val="35000"/>
                </a:prstClr>
              </a:solidFill>
              <a:effectLst/>
              <a:uLnTx/>
              <a:uFillTx/>
            </a:endParaRPr>
          </a:p>
          <a:p>
            <a:r>
              <a:rPr kumimoji="0" lang="en-US" altLang="ja-JP" sz="800" kern="0" dirty="0">
                <a:solidFill>
                  <a:prstClr val="black">
                    <a:lumMod val="65000"/>
                    <a:lumOff val="35000"/>
                  </a:prstClr>
                </a:solidFill>
              </a:rPr>
              <a:t>※SP</a:t>
            </a:r>
            <a:r>
              <a:rPr kumimoji="0" lang="ja-JP" altLang="en-US" sz="800" kern="0" dirty="0">
                <a:solidFill>
                  <a:prstClr val="black">
                    <a:lumMod val="65000"/>
                    <a:lumOff val="35000"/>
                  </a:prstClr>
                </a:solidFill>
              </a:rPr>
              <a:t>はスマートフォン、 </a:t>
            </a:r>
            <a:r>
              <a:rPr kumimoji="0" lang="en-US" altLang="ja-JP" sz="800" kern="0" dirty="0">
                <a:solidFill>
                  <a:prstClr val="black">
                    <a:lumMod val="65000"/>
                    <a:lumOff val="35000"/>
                  </a:prstClr>
                </a:solidFill>
              </a:rPr>
              <a:t>PC</a:t>
            </a:r>
            <a:r>
              <a:rPr kumimoji="0" lang="ja-JP" altLang="en-US" sz="800" kern="0" dirty="0">
                <a:solidFill>
                  <a:prstClr val="black">
                    <a:lumMod val="65000"/>
                    <a:lumOff val="35000"/>
                  </a:prstClr>
                </a:solidFill>
              </a:rPr>
              <a:t>はパソコン、</a:t>
            </a:r>
            <a:r>
              <a:rPr kumimoji="0" lang="en-US" altLang="ja-JP" sz="800" kern="0" dirty="0">
                <a:solidFill>
                  <a:prstClr val="black">
                    <a:lumMod val="65000"/>
                    <a:lumOff val="35000"/>
                  </a:prstClr>
                </a:solidFill>
              </a:rPr>
              <a:t>MD</a:t>
            </a:r>
            <a:r>
              <a:rPr kumimoji="0" lang="ja-JP" altLang="en-US" sz="800" kern="0" dirty="0">
                <a:solidFill>
                  <a:prstClr val="black">
                    <a:lumMod val="65000"/>
                    <a:lumOff val="35000"/>
                  </a:prstClr>
                </a:solidFill>
              </a:rPr>
              <a:t>はマルチデバイスの略称です。</a:t>
            </a:r>
            <a:endParaRPr kumimoji="0" lang="en-US" altLang="ja-JP" sz="800" kern="0" dirty="0">
              <a:solidFill>
                <a:prstClr val="black"/>
              </a:solidFill>
            </a:endParaRPr>
          </a:p>
        </p:txBody>
      </p:sp>
      <p:graphicFrame>
        <p:nvGraphicFramePr>
          <p:cNvPr id="17" name="表 16">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43694025"/>
              </p:ext>
            </p:extLst>
          </p:nvPr>
        </p:nvGraphicFramePr>
        <p:xfrm>
          <a:off x="334964" y="980738"/>
          <a:ext cx="10128988" cy="5238892"/>
        </p:xfrm>
        <a:graphic>
          <a:graphicData uri="http://schemas.openxmlformats.org/drawingml/2006/table">
            <a:tbl>
              <a:tblPr firstCol="1" bandRow="1"/>
              <a:tblGrid>
                <a:gridCol w="4494932">
                  <a:extLst>
                    <a:ext uri="{9D8B030D-6E8A-4147-A177-3AD203B41FA5}">
                      <a16:colId xmlns:a16="http://schemas.microsoft.com/office/drawing/2014/main" val="792911817"/>
                    </a:ext>
                  </a:extLst>
                </a:gridCol>
                <a:gridCol w="1455992">
                  <a:extLst>
                    <a:ext uri="{9D8B030D-6E8A-4147-A177-3AD203B41FA5}">
                      <a16:colId xmlns:a16="http://schemas.microsoft.com/office/drawing/2014/main" val="3057805663"/>
                    </a:ext>
                  </a:extLst>
                </a:gridCol>
                <a:gridCol w="1392688">
                  <a:extLst>
                    <a:ext uri="{9D8B030D-6E8A-4147-A177-3AD203B41FA5}">
                      <a16:colId xmlns:a16="http://schemas.microsoft.com/office/drawing/2014/main" val="862787916"/>
                    </a:ext>
                  </a:extLst>
                </a:gridCol>
                <a:gridCol w="1455992">
                  <a:extLst>
                    <a:ext uri="{9D8B030D-6E8A-4147-A177-3AD203B41FA5}">
                      <a16:colId xmlns:a16="http://schemas.microsoft.com/office/drawing/2014/main" val="2598357217"/>
                    </a:ext>
                  </a:extLst>
                </a:gridCol>
                <a:gridCol w="1329384">
                  <a:extLst>
                    <a:ext uri="{9D8B030D-6E8A-4147-A177-3AD203B41FA5}">
                      <a16:colId xmlns:a16="http://schemas.microsoft.com/office/drawing/2014/main" val="2910572198"/>
                    </a:ext>
                  </a:extLst>
                </a:gridCol>
              </a:tblGrid>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latin typeface="+mj-lt"/>
                          <a:ea typeface="+mj-ea"/>
                        </a:rPr>
                        <a:t>カテゴリー名</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tx1">
                              <a:lumMod val="65000"/>
                              <a:lumOff val="35000"/>
                            </a:schemeClr>
                          </a:solidFill>
                          <a:latin typeface="+mn-ea"/>
                          <a:ea typeface="+mn-ea"/>
                          <a:cs typeface="+mn-cs"/>
                        </a:rPr>
                        <a:t>ブランドパネル　</a:t>
                      </a:r>
                      <a:r>
                        <a:rPr kumimoji="1" lang="en-US" altLang="ja-JP" sz="800" b="1" kern="1200" dirty="0">
                          <a:solidFill>
                            <a:schemeClr val="tx1">
                              <a:lumMod val="65000"/>
                              <a:lumOff val="35000"/>
                            </a:schemeClr>
                          </a:solidFill>
                          <a:latin typeface="+mn-ea"/>
                          <a:ea typeface="+mn-ea"/>
                          <a:cs typeface="+mn-cs"/>
                        </a:rPr>
                        <a:t>MD</a:t>
                      </a:r>
                    </a:p>
                    <a:p>
                      <a:pPr algn="ctr"/>
                      <a:r>
                        <a:rPr kumimoji="1" lang="ja-JP" altLang="en-US" sz="800" b="1" kern="1200" dirty="0">
                          <a:solidFill>
                            <a:schemeClr val="tx1">
                              <a:lumMod val="65000"/>
                              <a:lumOff val="35000"/>
                            </a:schemeClr>
                          </a:solidFill>
                          <a:latin typeface="+mn-ea"/>
                          <a:ea typeface="+mn-ea"/>
                          <a:cs typeface="+mn-cs"/>
                        </a:rPr>
                        <a:t>関連商品</a:t>
                      </a:r>
                      <a:endParaRPr kumimoji="1" lang="en-US" altLang="ja-JP" sz="800" b="1" kern="1200" dirty="0">
                        <a:solidFill>
                          <a:schemeClr val="tx1">
                            <a:lumMod val="65000"/>
                            <a:lumOff val="35000"/>
                          </a:schemeClr>
                        </a:solidFill>
                        <a:latin typeface="+mn-ea"/>
                        <a:ea typeface="+mn-ea"/>
                        <a:cs typeface="+mn-cs"/>
                      </a:endParaRPr>
                    </a:p>
                  </a:txBody>
                  <a:tcPr marL="45720" marR="4572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tx1">
                              <a:lumMod val="65000"/>
                              <a:lumOff val="35000"/>
                            </a:schemeClr>
                          </a:solidFill>
                          <a:latin typeface="+mn-ea"/>
                          <a:ea typeface="+mn-ea"/>
                          <a:cs typeface="+mn-cs"/>
                        </a:rPr>
                        <a:t>ブランドパネル　</a:t>
                      </a:r>
                      <a:r>
                        <a:rPr kumimoji="1" lang="en-US" altLang="ja-JP" sz="800" b="1" kern="1200" dirty="0">
                          <a:solidFill>
                            <a:schemeClr val="tx1">
                              <a:lumMod val="65000"/>
                              <a:lumOff val="35000"/>
                            </a:schemeClr>
                          </a:solidFill>
                          <a:latin typeface="+mn-ea"/>
                          <a:ea typeface="+mn-ea"/>
                          <a:cs typeface="+mn-cs"/>
                        </a:rPr>
                        <a:t>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ea"/>
                          <a:ea typeface="+mn-ea"/>
                          <a:cs typeface="+mn-cs"/>
                        </a:rPr>
                        <a:t>関連商品</a:t>
                      </a:r>
                      <a:endParaRPr kumimoji="1" lang="en-US" altLang="ja-JP" sz="800" b="1" kern="1200" dirty="0">
                        <a:solidFill>
                          <a:schemeClr val="tx1">
                            <a:lumMod val="65000"/>
                            <a:lumOff val="35000"/>
                          </a:schemeClr>
                        </a:solidFill>
                        <a:latin typeface="+mn-e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ea"/>
                          <a:ea typeface="+mn-ea"/>
                          <a:cs typeface="+mn-cs"/>
                        </a:rPr>
                        <a:t>（カルーセル含む）</a:t>
                      </a:r>
                      <a:endParaRPr kumimoji="1" lang="en-US" altLang="ja-JP" sz="800" b="1" kern="1200" dirty="0">
                        <a:solidFill>
                          <a:schemeClr val="tx1">
                            <a:lumMod val="65000"/>
                            <a:lumOff val="35000"/>
                          </a:schemeClr>
                        </a:solidFill>
                        <a:latin typeface="+mn-ea"/>
                        <a:ea typeface="+mn-ea"/>
                        <a:cs typeface="+mn-cs"/>
                      </a:endParaRPr>
                    </a:p>
                  </a:txBody>
                  <a:tcPr marL="45720" marR="4572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ea"/>
                          <a:ea typeface="+mn-ea"/>
                          <a:cs typeface="+mn-cs"/>
                        </a:rPr>
                        <a:t>ブランドパネル　</a:t>
                      </a:r>
                      <a:r>
                        <a:rPr kumimoji="1" lang="en-US" altLang="ja-JP" sz="800" b="1" kern="1200" dirty="0">
                          <a:solidFill>
                            <a:schemeClr val="tx1">
                              <a:lumMod val="65000"/>
                              <a:lumOff val="35000"/>
                            </a:schemeClr>
                          </a:solidFill>
                          <a:latin typeface="+mn-ea"/>
                          <a:ea typeface="+mn-ea"/>
                          <a:cs typeface="+mn-cs"/>
                        </a:rPr>
                        <a:t>PC</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ea"/>
                          <a:ea typeface="+mn-ea"/>
                          <a:cs typeface="+mn-cs"/>
                        </a:rPr>
                        <a:t>関連商品</a:t>
                      </a:r>
                      <a:endParaRPr kumimoji="1" lang="en-US" altLang="ja-JP" sz="800" b="1" kern="1200" dirty="0">
                        <a:solidFill>
                          <a:schemeClr val="tx1">
                            <a:lumMod val="65000"/>
                            <a:lumOff val="35000"/>
                          </a:schemeClr>
                        </a:solidFill>
                        <a:latin typeface="+mn-ea"/>
                        <a:ea typeface="+mn-ea"/>
                        <a:cs typeface="+mn-cs"/>
                      </a:endParaRPr>
                    </a:p>
                  </a:txBody>
                  <a:tcPr marL="45720" marR="4572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b="1" kern="1200" dirty="0">
                          <a:solidFill>
                            <a:schemeClr val="tx1">
                              <a:lumMod val="65000"/>
                              <a:lumOff val="35000"/>
                            </a:schemeClr>
                          </a:solidFill>
                          <a:latin typeface="メイリオ"/>
                          <a:ea typeface="メイリオ"/>
                          <a:cs typeface="+mn-cs"/>
                        </a:rPr>
                        <a:t>Yahoo!</a:t>
                      </a:r>
                      <a:r>
                        <a:rPr kumimoji="1" lang="ja-JP" altLang="en-US" sz="800" b="1" kern="1200" dirty="0">
                          <a:solidFill>
                            <a:schemeClr val="tx1">
                              <a:lumMod val="65000"/>
                              <a:lumOff val="35000"/>
                            </a:schemeClr>
                          </a:solidFill>
                          <a:latin typeface="メイリオ"/>
                          <a:ea typeface="メイリオ"/>
                          <a:cs typeface="+mn-cs"/>
                        </a:rPr>
                        <a:t>天気</a:t>
                      </a:r>
                      <a:br>
                        <a:rPr kumimoji="1" lang="en-US" altLang="ja-JP" sz="800" b="1" kern="1200" dirty="0">
                          <a:solidFill>
                            <a:schemeClr val="tx1">
                              <a:lumMod val="65000"/>
                              <a:lumOff val="35000"/>
                            </a:schemeClr>
                          </a:solidFill>
                          <a:latin typeface="メイリオ"/>
                          <a:ea typeface="メイリオ"/>
                          <a:cs typeface="+mn-cs"/>
                        </a:rPr>
                      </a:br>
                      <a:r>
                        <a:rPr kumimoji="1" lang="ja-JP" altLang="en-US" sz="800" b="1" kern="1200" dirty="0">
                          <a:solidFill>
                            <a:schemeClr val="tx1">
                              <a:lumMod val="65000"/>
                              <a:lumOff val="35000"/>
                            </a:schemeClr>
                          </a:solidFill>
                          <a:latin typeface="メイリオ"/>
                          <a:ea typeface="メイリオ"/>
                          <a:cs typeface="+mn-cs"/>
                        </a:rPr>
                        <a:t>トップ　</a:t>
                      </a:r>
                      <a:endParaRPr kumimoji="1" lang="en-US" altLang="ja-JP" sz="800" b="1" kern="1200" dirty="0">
                        <a:solidFill>
                          <a:schemeClr val="tx1">
                            <a:lumMod val="65000"/>
                            <a:lumOff val="35000"/>
                          </a:schemeClr>
                        </a:solidFill>
                        <a:latin typeface="メイリオ"/>
                        <a:ea typeface="メイリオ"/>
                        <a:cs typeface="+mn-cs"/>
                      </a:endParaRPr>
                    </a:p>
                    <a:p>
                      <a:pPr algn="ctr"/>
                      <a:r>
                        <a:rPr kumimoji="1" lang="ja-JP" altLang="en-US" sz="800" b="1" kern="1200" dirty="0">
                          <a:solidFill>
                            <a:schemeClr val="tx1">
                              <a:lumMod val="65000"/>
                              <a:lumOff val="35000"/>
                            </a:schemeClr>
                          </a:solidFill>
                          <a:latin typeface="メイリオ"/>
                          <a:ea typeface="メイリオ"/>
                          <a:cs typeface="+mn-cs"/>
                        </a:rPr>
                        <a:t>トップパネル　</a:t>
                      </a:r>
                      <a:r>
                        <a:rPr kumimoji="1" lang="en-US" altLang="ja-JP" sz="800" b="1" kern="1200" dirty="0">
                          <a:solidFill>
                            <a:schemeClr val="tx1">
                              <a:lumMod val="65000"/>
                              <a:lumOff val="35000"/>
                            </a:schemeClr>
                          </a:solidFill>
                          <a:latin typeface="メイリオ"/>
                          <a:ea typeface="メイリオ"/>
                          <a:cs typeface="+mn-cs"/>
                        </a:rPr>
                        <a:t>SP</a:t>
                      </a:r>
                      <a:endParaRPr kumimoji="1" lang="ja-JP" altLang="en-US" sz="900" b="1" kern="1200" dirty="0">
                        <a:solidFill>
                          <a:schemeClr val="tx1">
                            <a:lumMod val="65000"/>
                            <a:lumOff val="35000"/>
                          </a:schemeClr>
                        </a:solidFill>
                        <a:latin typeface="+mn-lt"/>
                        <a:ea typeface="+mn-ea"/>
                        <a:cs typeface="+mn-cs"/>
                      </a:endParaRPr>
                    </a:p>
                  </a:txBody>
                  <a:tcPr marL="45720" marR="4572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アルコール飲料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7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509047038"/>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宝くじ（国内）</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700" b="1"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205067978"/>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公営ギャンブル</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700" b="1"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71656786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ギャンブル（公営競技除く）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76726869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8964"/>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銀行</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850117590"/>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金融サービス・情報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541138105"/>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クレジットカード</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94366260"/>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ローン</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034750592"/>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消費者金融</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601219410"/>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mn-lt"/>
                          <a:ea typeface="+mn-ea"/>
                        </a:rPr>
                        <a:t>消費者向無担保貸金業者（銀行グループ・上場企業を除く）、商工ローン</a:t>
                      </a:r>
                      <a:endParaRPr lang="ja-JP" altLang="en-US" sz="900" b="0" i="0" u="none" strike="noStrike" dirty="0">
                        <a:solidFill>
                          <a:schemeClr val="bg1"/>
                        </a:solidFill>
                        <a:effectLst/>
                        <a:latin typeface="メイリオ"/>
                        <a:ea typeface="メイリオ"/>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4197840892"/>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保険</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4252025979"/>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証券・投資</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24766996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751516483"/>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医療（保険外治療）</a:t>
                      </a:r>
                      <a:endParaRPr lang="ja-JP" altLang="en-US" sz="9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251199972"/>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479615484"/>
                  </a:ext>
                </a:extLst>
              </a:tr>
              <a:tr h="22783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美容エステティックサロン（医療脱毛・増毛育毛サービス除く）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914959637"/>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36295167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59408304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14585847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性に関する薬・商品・情報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079597813"/>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4516256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17829682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結婚情報・サービス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2327458966"/>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恋愛・結婚情報（出会い系サイト、結婚紹介、インターネット異性紹介業</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43799200"/>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84434171"/>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812486826"/>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24464143"/>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葬祭</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4954106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メイリオ"/>
                          <a:ea typeface="メイリオ"/>
                          <a:cs typeface="+mn-cs"/>
                        </a:rPr>
                        <a:t>×</a:t>
                      </a:r>
                      <a:endParaRPr kumimoji="1" lang="ja-JP" altLang="en-US" sz="800" b="0" kern="1200" dirty="0">
                        <a:solidFill>
                          <a:schemeClr val="tx1">
                            <a:lumMod val="65000"/>
                            <a:lumOff val="35000"/>
                          </a:schemeClr>
                        </a:solidFill>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2940608094"/>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 </a:t>
                      </a:r>
                    </a:p>
                  </a:txBody>
                  <a:tcPr marL="6350" marR="6350" marT="635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740765094"/>
                  </a:ext>
                </a:extLst>
              </a:tr>
            </a:tbl>
          </a:graphicData>
        </a:graphic>
      </p:graphicFrame>
      <p:sp>
        <p:nvSpPr>
          <p:cNvPr id="18" name="正方形/長方形 17"/>
          <p:cNvSpPr/>
          <p:nvPr/>
        </p:nvSpPr>
        <p:spPr>
          <a:xfrm>
            <a:off x="162055" y="6381328"/>
            <a:ext cx="5477825" cy="215444"/>
          </a:xfrm>
          <a:prstGeom prst="rect">
            <a:avLst/>
          </a:prstGeom>
        </p:spPr>
        <p:txBody>
          <a:bodyPr wrap="square">
            <a:spAutoFit/>
          </a:bodyPr>
          <a:lstStyle/>
          <a:p>
            <a:pPr marL="0" marR="0" lvl="0" indent="0" defTabSz="914400" eaLnBrk="1" fontAlgn="ctr" latinLnBrk="0" hangingPunct="1">
              <a:lnSpc>
                <a:spcPct val="100000"/>
              </a:lnSpc>
              <a:spcBef>
                <a:spcPts val="0"/>
              </a:spcBef>
              <a:spcAft>
                <a:spcPts val="0"/>
              </a:spcAft>
              <a:buClrTx/>
              <a:buSzTx/>
              <a:buFontTx/>
              <a:buNone/>
              <a:tabLst/>
              <a:defRPr/>
            </a:pPr>
            <a:endParaRPr kumimoji="0" lang="en-US" altLang="ja-JP" sz="800" b="0" i="0" u="none" strike="noStrike" kern="0" cap="none" spc="0" normalizeH="0" baseline="0" noProof="0" dirty="0">
              <a:ln>
                <a:noFill/>
              </a:ln>
              <a:solidFill>
                <a:prstClr val="black">
                  <a:lumMod val="65000"/>
                  <a:lumOff val="35000"/>
                </a:prstClr>
              </a:solidFill>
              <a:effectLst/>
              <a:uLnTx/>
              <a:uFillTx/>
            </a:endParaRPr>
          </a:p>
        </p:txBody>
      </p:sp>
      <p:pic>
        <p:nvPicPr>
          <p:cNvPr id="19" name="図 18"/>
          <p:cNvPicPr>
            <a:picLocks noChangeAspect="1"/>
          </p:cNvPicPr>
          <p:nvPr/>
        </p:nvPicPr>
        <p:blipFill>
          <a:blip r:embed="rId2"/>
          <a:stretch>
            <a:fillRect/>
          </a:stretch>
        </p:blipFill>
        <p:spPr>
          <a:xfrm>
            <a:off x="7608168" y="6321249"/>
            <a:ext cx="203602" cy="120158"/>
          </a:xfrm>
          <a:prstGeom prst="rect">
            <a:avLst/>
          </a:prstGeom>
        </p:spPr>
      </p:pic>
      <p:sp>
        <p:nvSpPr>
          <p:cNvPr id="9" name="正方形/長方形 8">
            <a:extLst>
              <a:ext uri="{FF2B5EF4-FFF2-40B4-BE49-F238E27FC236}">
                <a16:creationId xmlns:a16="http://schemas.microsoft.com/office/drawing/2014/main" id="{C1DE2D0A-7DBA-2573-685C-02A8D7BA5BA7}"/>
              </a:ext>
            </a:extLst>
          </p:cNvPr>
          <p:cNvSpPr/>
          <p:nvPr/>
        </p:nvSpPr>
        <p:spPr>
          <a:xfrm>
            <a:off x="334963" y="6294511"/>
            <a:ext cx="5477825" cy="461665"/>
          </a:xfrm>
          <a:prstGeom prst="rect">
            <a:avLst/>
          </a:prstGeom>
        </p:spPr>
        <p:txBody>
          <a:bodyPr wrap="square">
            <a:spAutoFit/>
          </a:bodyPr>
          <a:lstStyle/>
          <a:p>
            <a:pPr lvl="0" fontAlgn="ctr">
              <a:defRPr/>
            </a:pPr>
            <a:r>
              <a:rPr kumimoji="0" lang="en-US" altLang="ja-JP" sz="800" b="0" i="0" u="none" strike="noStrike" kern="0" cap="none" spc="0" normalizeH="0" baseline="0" noProof="0" dirty="0">
                <a:ln>
                  <a:noFill/>
                </a:ln>
                <a:solidFill>
                  <a:prstClr val="black">
                    <a:lumMod val="65000"/>
                    <a:lumOff val="35000"/>
                  </a:prstClr>
                </a:solidFill>
                <a:effectLst/>
                <a:uLnTx/>
                <a:uFillTx/>
              </a:rPr>
              <a:t>※1</a:t>
            </a:r>
            <a:r>
              <a:rPr kumimoji="0" lang="ja-JP" altLang="en-US" sz="800" b="0" i="0" u="none" strike="noStrike" kern="0" cap="none" spc="0" normalizeH="0" baseline="0" noProof="0" dirty="0">
                <a:ln>
                  <a:noFill/>
                </a:ln>
                <a:solidFill>
                  <a:prstClr val="black">
                    <a:lumMod val="65000"/>
                    <a:lumOff val="35000"/>
                  </a:prstClr>
                </a:solidFill>
                <a:effectLst/>
                <a:uLnTx/>
                <a:uFillTx/>
              </a:rPr>
              <a:t>　</a:t>
            </a:r>
            <a:r>
              <a:rPr kumimoji="0" lang="ja-JP" altLang="en-US" sz="800" kern="0" dirty="0">
                <a:solidFill>
                  <a:prstClr val="black">
                    <a:lumMod val="65000"/>
                    <a:lumOff val="35000"/>
                  </a:prstClr>
                </a:solidFill>
              </a:rPr>
              <a:t>健康・美容食品は一部の商材（機能性表示食品、栄養機能食品、特定保健用食品、その他弊社が掲載可と判断した健康食品）のみ掲載可、ただし価格訴求は不可。健康器具・雑貨はホワイトリストに登録しているアカウントのみ掲載可、ただし価格訴求は不可。</a:t>
            </a:r>
            <a:endParaRPr kumimoji="0" lang="en-US" altLang="ja-JP" sz="800" b="0" i="0" u="none" strike="noStrike" kern="0" cap="none" spc="0" normalizeH="0" baseline="0" noProof="0" dirty="0">
              <a:ln>
                <a:noFill/>
              </a:ln>
              <a:solidFill>
                <a:prstClr val="black">
                  <a:lumMod val="65000"/>
                  <a:lumOff val="35000"/>
                </a:prstClr>
              </a:solidFill>
              <a:effectLst/>
              <a:uLnTx/>
              <a:uFillTx/>
            </a:endParaRPr>
          </a:p>
        </p:txBody>
      </p:sp>
    </p:spTree>
    <p:extLst>
      <p:ext uri="{BB962C8B-B14F-4D97-AF65-F5344CB8AC3E}">
        <p14:creationId xmlns:p14="http://schemas.microsoft.com/office/powerpoint/2010/main" val="1371091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審査について</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16</a:t>
            </a:fld>
            <a:endParaRPr lang="ja-JP" altLang="en-US"/>
          </a:p>
        </p:txBody>
      </p:sp>
      <p:sp>
        <p:nvSpPr>
          <p:cNvPr id="26" name="正方形/長方形 25"/>
          <p:cNvSpPr/>
          <p:nvPr/>
        </p:nvSpPr>
        <p:spPr>
          <a:xfrm>
            <a:off x="209215" y="785372"/>
            <a:ext cx="11089232" cy="369332"/>
          </a:xfrm>
          <a:prstGeom prst="rect">
            <a:avLst/>
          </a:prstGeom>
        </p:spPr>
        <p:txBody>
          <a:bodyPr wrap="square">
            <a:spAutoFit/>
          </a:bodyPr>
          <a:lstStyle/>
          <a:p>
            <a:r>
              <a:rPr lang="ja-JP" altLang="en-US" dirty="0">
                <a:solidFill>
                  <a:schemeClr val="tx1">
                    <a:lumMod val="65000"/>
                    <a:lumOff val="35000"/>
                  </a:schemeClr>
                </a:solidFill>
              </a:rPr>
              <a:t>入稿前審査が必要な項目をご確認ください。</a:t>
            </a:r>
            <a:endParaRPr lang="en-US" altLang="ja-JP" dirty="0">
              <a:solidFill>
                <a:schemeClr val="tx1">
                  <a:lumMod val="65000"/>
                  <a:lumOff val="35000"/>
                </a:schemeClr>
              </a:solidFill>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nvGraphicFramePr>
        <p:xfrm>
          <a:off x="263353" y="1154704"/>
          <a:ext cx="11665295" cy="5410200"/>
        </p:xfrm>
        <a:graphic>
          <a:graphicData uri="http://schemas.openxmlformats.org/drawingml/2006/table">
            <a:tbl>
              <a:tblPr firstCol="1" bandRow="1">
                <a:tableStyleId>{21E4AEA4-8DFA-4A89-87EB-49C32662AFE0}</a:tableStyleId>
              </a:tblPr>
              <a:tblGrid>
                <a:gridCol w="802362">
                  <a:extLst>
                    <a:ext uri="{9D8B030D-6E8A-4147-A177-3AD203B41FA5}">
                      <a16:colId xmlns:a16="http://schemas.microsoft.com/office/drawing/2014/main" val="792911817"/>
                    </a:ext>
                  </a:extLst>
                </a:gridCol>
                <a:gridCol w="874867">
                  <a:extLst>
                    <a:ext uri="{9D8B030D-6E8A-4147-A177-3AD203B41FA5}">
                      <a16:colId xmlns:a16="http://schemas.microsoft.com/office/drawing/2014/main" val="3608287535"/>
                    </a:ext>
                  </a:extLst>
                </a:gridCol>
                <a:gridCol w="1203091">
                  <a:extLst>
                    <a:ext uri="{9D8B030D-6E8A-4147-A177-3AD203B41FA5}">
                      <a16:colId xmlns:a16="http://schemas.microsoft.com/office/drawing/2014/main" val="135909385"/>
                    </a:ext>
                  </a:extLst>
                </a:gridCol>
                <a:gridCol w="4824536">
                  <a:extLst>
                    <a:ext uri="{9D8B030D-6E8A-4147-A177-3AD203B41FA5}">
                      <a16:colId xmlns:a16="http://schemas.microsoft.com/office/drawing/2014/main" val="2591893762"/>
                    </a:ext>
                  </a:extLst>
                </a:gridCol>
                <a:gridCol w="1029419">
                  <a:extLst>
                    <a:ext uri="{9D8B030D-6E8A-4147-A177-3AD203B41FA5}">
                      <a16:colId xmlns:a16="http://schemas.microsoft.com/office/drawing/2014/main" val="664908994"/>
                    </a:ext>
                  </a:extLst>
                </a:gridCol>
                <a:gridCol w="783332">
                  <a:extLst>
                    <a:ext uri="{9D8B030D-6E8A-4147-A177-3AD203B41FA5}">
                      <a16:colId xmlns:a16="http://schemas.microsoft.com/office/drawing/2014/main" val="1931427765"/>
                    </a:ext>
                  </a:extLst>
                </a:gridCol>
                <a:gridCol w="2147688">
                  <a:extLst>
                    <a:ext uri="{9D8B030D-6E8A-4147-A177-3AD203B41FA5}">
                      <a16:colId xmlns:a16="http://schemas.microsoft.com/office/drawing/2014/main" val="2760754859"/>
                    </a:ext>
                  </a:extLst>
                </a:gridCol>
              </a:tblGrid>
              <a:tr h="494245">
                <a:tc>
                  <a:txBody>
                    <a:bodyPr/>
                    <a:lstStyle/>
                    <a:p>
                      <a:pPr marL="0" algn="ctr" defTabSz="914423" rtl="0" eaLnBrk="1" latinLnBrk="0" hangingPunct="1"/>
                      <a:r>
                        <a:rPr kumimoji="1" lang="ja-JP" altLang="en-US" sz="1400" b="1" kern="1200" dirty="0">
                          <a:solidFill>
                            <a:schemeClr val="bg1"/>
                          </a:solidFill>
                          <a:latin typeface="+mj-lt"/>
                          <a:ea typeface="+mj-ea"/>
                          <a:cs typeface="+mn-cs"/>
                        </a:rPr>
                        <a:t>項目</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項目別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詳細</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必須</a:t>
                      </a:r>
                      <a:r>
                        <a:rPr kumimoji="1" lang="en-US" altLang="ja-JP" sz="1400" b="1" kern="1200" dirty="0">
                          <a:solidFill>
                            <a:schemeClr val="tx1">
                              <a:lumMod val="65000"/>
                              <a:lumOff val="35000"/>
                            </a:schemeClr>
                          </a:solidFill>
                          <a:latin typeface="+mn-lt"/>
                          <a:ea typeface="+mn-ea"/>
                          <a:cs typeface="+mn-cs"/>
                        </a:rPr>
                        <a:t>/</a:t>
                      </a:r>
                      <a:r>
                        <a:rPr kumimoji="1" lang="ja-JP" altLang="en-US" sz="1400" b="1" kern="1200" dirty="0">
                          <a:solidFill>
                            <a:schemeClr val="tx1">
                              <a:lumMod val="65000"/>
                              <a:lumOff val="35000"/>
                            </a:schemeClr>
                          </a:solidFill>
                          <a:latin typeface="+mn-lt"/>
                          <a:ea typeface="+mn-ea"/>
                          <a:cs typeface="+mn-cs"/>
                        </a:rPr>
                        <a:t>任意</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期日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ツール</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046636">
                <a:tc rowSpan="5">
                  <a:txBody>
                    <a:bodyPr/>
                    <a:lstStyle/>
                    <a:p>
                      <a:pPr algn="ctr"/>
                      <a:r>
                        <a:rPr kumimoji="1" lang="ja-JP" altLang="en-US" sz="1400" b="1" dirty="0">
                          <a:solidFill>
                            <a:schemeClr val="bg1"/>
                          </a:solidFill>
                          <a:latin typeface="+mj-lt"/>
                          <a:ea typeface="+mj-ea"/>
                        </a:rPr>
                        <a:t>入稿前審査</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広告</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掲載</a:t>
                      </a:r>
                      <a:endParaRPr kumimoji="1" lang="en-US" altLang="ja-JP" sz="1100" b="1" kern="1200" noProof="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基準</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種別</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・ブランドリフト調査（調査種別：</a:t>
                      </a:r>
                      <a:r>
                        <a:rPr kumimoji="1" lang="ja-JP" altLang="en-US" sz="1100" b="1" i="0" u="none" strike="noStrike" kern="1200" cap="none" spc="0" normalizeH="0" baseline="0" noProof="0" dirty="0">
                          <a:ln>
                            <a:noFill/>
                          </a:ln>
                          <a:solidFill>
                            <a:srgbClr val="C9002C"/>
                          </a:solidFill>
                          <a:effectLst/>
                          <a:uLnTx/>
                          <a:uFillTx/>
                          <a:latin typeface="+mn-lt"/>
                          <a:ea typeface="+mn-ea"/>
                          <a:cs typeface="+mn-cs"/>
                        </a:rPr>
                        <a:t>比較検討</a:t>
                      </a: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紐づく広告が分からないと判断できない部分もあるため 、</a:t>
                      </a:r>
                      <a:endPar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accent6"/>
                          </a:solidFill>
                          <a:effectLst/>
                          <a:uLnTx/>
                          <a:uFillTx/>
                          <a:latin typeface="+mn-lt"/>
                          <a:ea typeface="+mn-ea"/>
                          <a:cs typeface="+mn-cs"/>
                        </a:rPr>
                        <a:t>必須</a:t>
                      </a: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kern="1200" dirty="0">
                          <a:solidFill>
                            <a:schemeClr val="tx1">
                              <a:lumMod val="65000"/>
                              <a:lumOff val="35000"/>
                            </a:schemeClr>
                          </a:solidFill>
                          <a:latin typeface="+mn-lt"/>
                          <a:ea typeface="+mn-ea"/>
                          <a:cs typeface="+mn-cs"/>
                        </a:rPr>
                        <a:t>※</a:t>
                      </a:r>
                      <a:r>
                        <a:rPr kumimoji="1" lang="ja-JP" altLang="en-US" sz="900" b="0" kern="1200" dirty="0">
                          <a:solidFill>
                            <a:schemeClr val="tx1">
                              <a:lumMod val="65000"/>
                              <a:lumOff val="35000"/>
                            </a:schemeClr>
                          </a:solidFill>
                          <a:latin typeface="+mn-lt"/>
                          <a:ea typeface="+mn-ea"/>
                          <a:cs typeface="+mn-cs"/>
                        </a:rPr>
                        <a:t>「比較検討」以外は</a:t>
                      </a:r>
                      <a:endParaRPr kumimoji="1" lang="en-US" altLang="ja-JP" sz="9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tx1">
                              <a:lumMod val="65000"/>
                              <a:lumOff val="35000"/>
                            </a:schemeClr>
                          </a:solidFill>
                          <a:latin typeface="+mn-lt"/>
                          <a:ea typeface="+mn-ea"/>
                          <a:cs typeface="+mn-cs"/>
                        </a:rPr>
                        <a:t>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l"/>
                      <a:r>
                        <a:rPr kumimoji="1" lang="ja-JP" altLang="en-US" sz="1100" b="0" kern="1200" dirty="0">
                          <a:solidFill>
                            <a:schemeClr val="tx1">
                              <a:lumMod val="65000"/>
                              <a:lumOff val="35000"/>
                            </a:schemeClr>
                          </a:solidFill>
                          <a:latin typeface="+mn-lt"/>
                          <a:ea typeface="+mn-ea"/>
                          <a:cs typeface="+mn-cs"/>
                        </a:rPr>
                        <a:t>掲載に</a:t>
                      </a:r>
                      <a:endParaRPr kumimoji="1" lang="en-US" altLang="ja-JP" sz="1100" b="0" kern="1200" dirty="0">
                        <a:solidFill>
                          <a:schemeClr val="tx1">
                            <a:lumMod val="65000"/>
                            <a:lumOff val="35000"/>
                          </a:schemeClr>
                        </a:solidFill>
                        <a:latin typeface="+mn-lt"/>
                        <a:ea typeface="+mn-ea"/>
                        <a:cs typeface="+mn-cs"/>
                      </a:endParaRPr>
                    </a:p>
                    <a:p>
                      <a:pPr algn="l"/>
                      <a:r>
                        <a:rPr kumimoji="1" lang="ja-JP" altLang="en-US" sz="1100" b="0" kern="1200" dirty="0">
                          <a:solidFill>
                            <a:schemeClr val="tx1">
                              <a:lumMod val="65000"/>
                              <a:lumOff val="35000"/>
                            </a:schemeClr>
                          </a:solidFill>
                          <a:latin typeface="+mn-lt"/>
                          <a:ea typeface="+mn-ea"/>
                          <a:cs typeface="+mn-cs"/>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t>■ブランドリフト調査　入稿前審査依頼フォーム</a:t>
                      </a:r>
                      <a:br>
                        <a:rPr kumimoji="1" lang="en-US" altLang="ja-JP" sz="1100" dirty="0"/>
                      </a:br>
                      <a:r>
                        <a:rPr kumimoji="1" lang="en-US" altLang="ja-JP" sz="1100" dirty="0">
                          <a:hlinkClick r:id="rId2"/>
                        </a:rPr>
                        <a:t>https://form-business.yahoo.co.jp/claris/enqueteForm?inquiry_type=bls_review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86591261"/>
                  </a:ext>
                </a:extLst>
              </a:tr>
              <a:tr h="1366442">
                <a:tc vMerge="1">
                  <a:txBody>
                    <a:bodyPr/>
                    <a:lstStyle/>
                    <a:p>
                      <a:pPr algn="ctr"/>
                      <a:endParaRPr kumimoji="1" lang="ja-JP" altLang="en-US" sz="14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広告</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フォーマット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a:solidFill>
                            <a:schemeClr val="tx1">
                              <a:lumMod val="65000"/>
                              <a:lumOff val="35000"/>
                            </a:schemeClr>
                          </a:solidFill>
                          <a:latin typeface="+mj-lt"/>
                          <a:ea typeface="+mj-ea"/>
                        </a:rPr>
                        <a:t>・ブランドパネル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スクエア（画像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クインティ（画像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 サイドビジョン </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r>
                        <a:rPr kumimoji="1" lang="en-US" altLang="ja-JP" sz="1100" b="1" dirty="0">
                          <a:solidFill>
                            <a:schemeClr val="tx1">
                              <a:lumMod val="65000"/>
                              <a:lumOff val="35000"/>
                            </a:schemeClr>
                          </a:solidFill>
                          <a:latin typeface="+mj-lt"/>
                          <a:ea typeface="+mj-ea"/>
                        </a:rPr>
                        <a:t>)</a:t>
                      </a:r>
                    </a:p>
                    <a:p>
                      <a:pPr algn="l"/>
                      <a:r>
                        <a:rPr kumimoji="1" lang="ja-JP" altLang="en-US" sz="1100" b="1" dirty="0">
                          <a:solidFill>
                            <a:schemeClr val="tx1">
                              <a:lumMod val="65000"/>
                              <a:lumOff val="35000"/>
                            </a:schemeClr>
                          </a:solidFill>
                          <a:latin typeface="+mj-lt"/>
                          <a:ea typeface="+mj-ea"/>
                        </a:rPr>
                        <a:t>・トップインパクト パノラマ サイドスイッチ</a:t>
                      </a:r>
                      <a:r>
                        <a:rPr kumimoji="1" lang="en-US" altLang="ja-JP" sz="1100" b="1" kern="1200" dirty="0">
                          <a:solidFill>
                            <a:schemeClr val="tx1">
                              <a:lumMod val="65000"/>
                              <a:lumOff val="35000"/>
                            </a:schemeClr>
                          </a:solidFill>
                          <a:latin typeface="+mn-lt"/>
                          <a:ea typeface="+mn-ea"/>
                          <a:cs typeface="+mn-cs"/>
                        </a:rPr>
                        <a:t>(</a:t>
                      </a:r>
                      <a:r>
                        <a:rPr kumimoji="1" lang="ja-JP" altLang="en-US" sz="1100" b="1" kern="1200" dirty="0">
                          <a:solidFill>
                            <a:schemeClr val="tx1">
                              <a:lumMod val="65000"/>
                              <a:lumOff val="35000"/>
                            </a:schemeClr>
                          </a:solidFill>
                          <a:latin typeface="+mn-lt"/>
                          <a:ea typeface="+mn-ea"/>
                          <a:cs typeface="+mn-cs"/>
                        </a:rPr>
                        <a:t>動画</a:t>
                      </a:r>
                      <a:r>
                        <a:rPr kumimoji="1" lang="en-US" altLang="ja-JP" sz="1100" b="1" kern="1200" dirty="0">
                          <a:solidFill>
                            <a:schemeClr val="tx1">
                              <a:lumMod val="65000"/>
                              <a:lumOff val="35000"/>
                            </a:schemeClr>
                          </a:solidFill>
                          <a:latin typeface="+mn-lt"/>
                          <a:ea typeface="+mn-ea"/>
                          <a:cs typeface="+mn-cs"/>
                        </a:rPr>
                        <a:t>)</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・トップインパクト パノラマ パネルスイッチ（画像）</a:t>
                      </a:r>
                      <a:endParaRPr kumimoji="1" lang="ja-JP" altLang="en-US"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・トップインパクト プライムディスプレイ ダブル（画像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endParaRPr kumimoji="1" lang="en-US" altLang="ja-JP" sz="1100" b="1"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a:solidFill>
                            <a:schemeClr val="tx1">
                              <a:lumMod val="65000"/>
                              <a:lumOff val="35000"/>
                            </a:schemeClr>
                          </a:solidFill>
                          <a:latin typeface="+mj-lt"/>
                          <a:ea typeface="+mj-ea"/>
                        </a:rPr>
                        <a:t>掲載反映日の</a:t>
                      </a:r>
                      <a:r>
                        <a:rPr kumimoji="1" lang="en-US" altLang="ja-JP" sz="1100" b="1" dirty="0">
                          <a:solidFill>
                            <a:schemeClr val="accent6"/>
                          </a:solidFill>
                          <a:latin typeface="+mj-lt"/>
                          <a:ea typeface="+mj-ea"/>
                        </a:rPr>
                        <a:t>11</a:t>
                      </a:r>
                      <a:r>
                        <a:rPr kumimoji="1" lang="ja-JP" altLang="en-US" sz="1100" b="1" dirty="0">
                          <a:solidFill>
                            <a:schemeClr val="accent6"/>
                          </a:solidFill>
                          <a:latin typeface="+mj-lt"/>
                          <a:ea typeface="+mj-ea"/>
                        </a:rPr>
                        <a:t>営業日前</a:t>
                      </a:r>
                      <a:endParaRPr kumimoji="1" lang="en-US" altLang="ja-JP" sz="1100" b="1" dirty="0">
                        <a:solidFill>
                          <a:schemeClr val="accent6"/>
                        </a:solidFill>
                        <a:latin typeface="+mj-lt"/>
                        <a:ea typeface="+mj-ea"/>
                      </a:endParaRPr>
                    </a:p>
                    <a:p>
                      <a:pPr algn="l"/>
                      <a:r>
                        <a:rPr kumimoji="1" lang="ja-JP" altLang="en-US" sz="1100" b="0" dirty="0">
                          <a:solidFill>
                            <a:schemeClr val="tx1">
                              <a:lumMod val="65000"/>
                              <a:lumOff val="35000"/>
                            </a:schemeClr>
                          </a:solidFill>
                          <a:latin typeface="+mj-lt"/>
                          <a:ea typeface="+mj-ea"/>
                        </a:rPr>
                        <a:t>まで</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3">
                  <a:txBody>
                    <a:bodyPr/>
                    <a:lstStyle/>
                    <a:p>
                      <a:pPr marL="0" indent="0">
                        <a:buFont typeface="+mj-lt"/>
                        <a:buNone/>
                      </a:pPr>
                      <a:r>
                        <a:rPr kumimoji="1" lang="ja-JP" altLang="en-US" sz="1100" dirty="0"/>
                        <a:t>■ディスプレイ広告（予約型）入稿前審査依頼フォーム</a:t>
                      </a:r>
                      <a:br>
                        <a:rPr kumimoji="1" lang="en-US" altLang="ja-JP" sz="1100" dirty="0"/>
                      </a:br>
                      <a:r>
                        <a:rPr kumimoji="1" lang="en-US" altLang="ja-JP" sz="1100" dirty="0">
                          <a:hlinkClick r:id="rId3"/>
                        </a:rPr>
                        <a:t>https://form-business.yahoo.co.jp/claris/enqueteForm?inquiry_type=guaranteed_review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566928">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商品・</a:t>
                      </a:r>
                      <a:br>
                        <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b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サービス</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dirty="0">
                          <a:solidFill>
                            <a:schemeClr val="tx1">
                              <a:lumMod val="65000"/>
                              <a:lumOff val="35000"/>
                            </a:schemeClr>
                          </a:solidFill>
                          <a:latin typeface="+mj-lt"/>
                          <a:ea typeface="+mj-ea"/>
                        </a:rPr>
                        <a:t>薬機、医療、宗教・選挙・政党・意見広告・募金・寄付金の募集</a:t>
                      </a:r>
                      <a:endParaRPr kumimoji="1" lang="en-US" altLang="ja-JP" sz="1100" b="1" dirty="0">
                        <a:solidFill>
                          <a:schemeClr val="tx1">
                            <a:lumMod val="65000"/>
                            <a:lumOff val="35000"/>
                          </a:schemeClr>
                        </a:solidFill>
                        <a:latin typeface="+mj-lt"/>
                        <a:ea typeface="+mj-ea"/>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広告フォーマットを問わず、</a:t>
                      </a:r>
                      <a:r>
                        <a:rPr kumimoji="1" lang="ja-JP" altLang="en-US" sz="1000" b="0" kern="1200" dirty="0">
                          <a:solidFill>
                            <a:schemeClr val="accent6"/>
                          </a:solidFill>
                          <a:latin typeface="+mn-lt"/>
                          <a:ea typeface="+mn-ea"/>
                          <a:cs typeface="+mn-cs"/>
                        </a:rPr>
                        <a:t>リンク先・クリエイティブすべて審査対象</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a:solidFill>
                            <a:schemeClr val="accent6"/>
                          </a:solidFill>
                          <a:latin typeface="+mj-lt"/>
                          <a:ea typeface="+mj-ea"/>
                        </a:rPr>
                        <a:t>必須</a:t>
                      </a:r>
                      <a:endParaRPr kumimoji="1" lang="en-US" altLang="ja-JP" sz="10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3">
                  <a:txBody>
                    <a:bodyPr/>
                    <a:lstStyle/>
                    <a:p>
                      <a:pPr algn="l"/>
                      <a:r>
                        <a:rPr kumimoji="1" lang="ja-JP" altLang="en-US" sz="1100" b="0" dirty="0">
                          <a:solidFill>
                            <a:schemeClr val="tx1">
                              <a:lumMod val="65000"/>
                              <a:lumOff val="35000"/>
                            </a:schemeClr>
                          </a:solidFill>
                          <a:latin typeface="+mj-lt"/>
                          <a:ea typeface="+mj-ea"/>
                        </a:rPr>
                        <a:t>掲載に</a:t>
                      </a:r>
                      <a:endParaRPr kumimoji="1" lang="en-US" altLang="ja-JP" sz="1100" b="0" dirty="0">
                        <a:solidFill>
                          <a:schemeClr val="tx1">
                            <a:lumMod val="65000"/>
                            <a:lumOff val="35000"/>
                          </a:schemeClr>
                        </a:solidFill>
                        <a:latin typeface="+mj-lt"/>
                        <a:ea typeface="+mj-ea"/>
                      </a:endParaRPr>
                    </a:p>
                    <a:p>
                      <a:pPr algn="l"/>
                      <a:r>
                        <a:rPr kumimoji="1" lang="ja-JP" altLang="en-US" sz="1100" b="0" dirty="0">
                          <a:solidFill>
                            <a:schemeClr val="tx1">
                              <a:lumMod val="65000"/>
                              <a:lumOff val="35000"/>
                            </a:schemeClr>
                          </a:solidFill>
                          <a:latin typeface="+mj-lt"/>
                          <a:ea typeface="+mj-ea"/>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683221">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公開前</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サイト状況</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kern="1200" dirty="0">
                          <a:solidFill>
                            <a:schemeClr val="tx1">
                              <a:lumMod val="65000"/>
                              <a:lumOff val="35000"/>
                            </a:schemeClr>
                          </a:solidFill>
                          <a:latin typeface="+mn-lt"/>
                          <a:ea typeface="+mn-ea"/>
                          <a:cs typeface="+mn-cs"/>
                        </a:rPr>
                        <a:t>公開前サイト</a:t>
                      </a:r>
                      <a:endParaRPr kumimoji="1" lang="en-US" altLang="ja-JP" sz="1100" b="0" kern="1200" dirty="0">
                        <a:solidFill>
                          <a:schemeClr val="tx1">
                            <a:lumMod val="65000"/>
                            <a:lumOff val="35000"/>
                          </a:schemeClr>
                        </a:solidFill>
                        <a:latin typeface="+mn-lt"/>
                        <a:ea typeface="+mn-ea"/>
                        <a:cs typeface="+mn-cs"/>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広告管理ツールに広告を入稿する時点で、リンク先</a:t>
                      </a:r>
                      <a:r>
                        <a:rPr kumimoji="1" lang="en-US" altLang="ja-JP" sz="1000" b="0" kern="1200" dirty="0">
                          <a:solidFill>
                            <a:schemeClr val="tx1">
                              <a:lumMod val="65000"/>
                              <a:lumOff val="35000"/>
                            </a:schemeClr>
                          </a:solidFill>
                          <a:latin typeface="+mn-lt"/>
                          <a:ea typeface="+mn-ea"/>
                          <a:cs typeface="+mn-cs"/>
                        </a:rPr>
                        <a:t>URL</a:t>
                      </a:r>
                      <a:r>
                        <a:rPr kumimoji="1" lang="ja-JP" altLang="en-US" sz="1000" b="0" kern="1200" dirty="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1003027">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制限</a:t>
                      </a:r>
                      <a:endParaRPr kumimoji="1" lang="en-US" altLang="ja-JP" sz="1100" b="1" kern="1200" noProof="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p>
                      <a:pPr algn="ctr"/>
                      <a:r>
                        <a:rPr kumimoji="1" lang="ja-JP" altLang="en-US" sz="1100" b="1" kern="1200" noProof="0" dirty="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「掲載制限に該当する広告内容」の判断</a:t>
                      </a:r>
                      <a:endParaRPr kumimoji="1" lang="en-US" altLang="ja-JP" sz="1100" b="0"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a:solidFill>
                            <a:schemeClr val="tx1">
                              <a:lumMod val="65000"/>
                              <a:lumOff val="35000"/>
                            </a:schemeClr>
                          </a:solidFill>
                          <a:latin typeface="+mn-lt"/>
                          <a:ea typeface="+mn-ea"/>
                          <a:cs typeface="+mn-cs"/>
                        </a:rPr>
                        <a:t>※</a:t>
                      </a:r>
                      <a:r>
                        <a:rPr kumimoji="1" lang="ja-JP" altLang="en-US" sz="1000" b="0" kern="1200" noProof="0" dirty="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a:solidFill>
                            <a:schemeClr val="accent6"/>
                          </a:solidFill>
                          <a:latin typeface="+mn-lt"/>
                          <a:ea typeface="+mn-ea"/>
                          <a:cs typeface="+mn-cs"/>
                        </a:rPr>
                        <a:t>判断にはリンク先サイトが必要</a:t>
                      </a:r>
                      <a:r>
                        <a:rPr kumimoji="1" lang="ja-JP" altLang="en-US" sz="1000" b="0" kern="1200" noProof="0" dirty="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t>■掲載制限カテゴリー確認　依頼フォーム</a:t>
                      </a:r>
                      <a:br>
                        <a:rPr kumimoji="1" lang="en-US" altLang="ja-JP" sz="1050" dirty="0"/>
                      </a:br>
                      <a:r>
                        <a:rPr lang="en-US" altLang="ja-JP" sz="1050" dirty="0">
                          <a:hlinkClick r:id="rId4"/>
                        </a:rPr>
                        <a:t>https://form-business.yahoo.co.jp/claris/enqueteForm?inquiry_type=placement_restrictions</a:t>
                      </a:r>
                      <a:endParaRPr lang="en-US" altLang="ja-JP" sz="105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768296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17</a:t>
            </a:fld>
            <a:endParaRPr lang="ja-JP" altLang="en-US"/>
          </a:p>
        </p:txBody>
      </p:sp>
      <p:sp>
        <p:nvSpPr>
          <p:cNvPr id="6" name="テキスト ボックス 5"/>
          <p:cNvSpPr txBox="1"/>
          <p:nvPr/>
        </p:nvSpPr>
        <p:spPr>
          <a:xfrm>
            <a:off x="454374" y="1124744"/>
            <a:ext cx="11402265" cy="569386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　・広告取扱基本規定：</a:t>
            </a:r>
            <a:r>
              <a:rPr kumimoji="0" lang="en-US" altLang="ja-JP" sz="1400" kern="0" dirty="0">
                <a:solidFill>
                  <a:schemeClr val="tx1">
                    <a:lumMod val="65000"/>
                    <a:lumOff val="35000"/>
                  </a:schemeClr>
                </a:solidFill>
                <a:hlinkClick r:id="rId2"/>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3"/>
              </a:rPr>
              <a:t>https://ads-help.yahoo.co.jp/yahooads/guideline/articledetail?lan=ja&amp;aid=1493&amp;o=default</a:t>
            </a:r>
            <a:endParaRPr kumimoji="0" lang="en-US" altLang="ja-JP" sz="1400" kern="0" dirty="0">
              <a:solidFill>
                <a:schemeClr val="tx1">
                  <a:lumMod val="65000"/>
                  <a:lumOff val="35000"/>
                </a:schemeClr>
              </a:solidFill>
            </a:endParaRPr>
          </a:p>
          <a:p>
            <a:pPr lvl="0">
              <a:defRPr/>
            </a:pPr>
            <a:r>
              <a:rPr kumimoji="0" lang="ja-JP" altLang="en-US" sz="1400" kern="0">
                <a:solidFill>
                  <a:schemeClr val="tx1">
                    <a:lumMod val="65000"/>
                    <a:lumOff val="35000"/>
                  </a:schemeClr>
                </a:solidFill>
              </a:rPr>
              <a:t>　</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r>
              <a:rPr lang="ja-JP" altLang="en-US" sz="1400" dirty="0">
                <a:solidFill>
                  <a:srgbClr val="172B4D"/>
                </a:solidFill>
                <a:latin typeface="-apple-system"/>
              </a:rPr>
              <a:t>■一部の広告タイプやブランドリフト調査項目、訴求する商品・サービスによっては入稿前審査にて事前原稿確認が必須です。目的に応じた相談フォームよりご依頼ください。</a:t>
            </a:r>
          </a:p>
          <a:p>
            <a:r>
              <a:rPr lang="ja-JP" altLang="en-US" sz="1400" dirty="0">
                <a:solidFill>
                  <a:srgbClr val="172B4D"/>
                </a:solidFill>
                <a:latin typeface="-apple-system"/>
              </a:rPr>
              <a:t>・掲載制限カテゴリー確認依頼フォーム</a:t>
            </a:r>
          </a:p>
          <a:p>
            <a:r>
              <a:rPr lang="ja-JP" altLang="en-US" sz="1400" dirty="0">
                <a:solidFill>
                  <a:srgbClr val="172B4D"/>
                </a:solidFill>
                <a:latin typeface="-apple-system"/>
              </a:rPr>
              <a:t>　</a:t>
            </a:r>
            <a:r>
              <a:rPr lang="en-US" altLang="ja-JP" sz="1400" dirty="0">
                <a:solidFill>
                  <a:srgbClr val="326CA6"/>
                </a:solidFill>
                <a:hlinkClick r:id="rId4"/>
              </a:rPr>
              <a:t>https://form-business.yahoo.co.jp/claris/enqueteForm?inquiry_type=placement_restrictions</a:t>
            </a:r>
            <a:endParaRPr lang="en-US" altLang="ja-JP" sz="1400" dirty="0">
              <a:solidFill>
                <a:srgbClr val="172B4D"/>
              </a:solidFill>
            </a:endParaRPr>
          </a:p>
          <a:p>
            <a:r>
              <a:rPr lang="ja-JP" altLang="en-US" sz="1400" dirty="0">
                <a:solidFill>
                  <a:srgbClr val="172B4D"/>
                </a:solidFill>
                <a:latin typeface="-apple-system"/>
              </a:rPr>
              <a:t>・ディスプレイ広告（予約型）入稿前審査依頼フォーム</a:t>
            </a:r>
          </a:p>
          <a:p>
            <a:r>
              <a:rPr lang="ja-JP" altLang="en-US" sz="1400" dirty="0">
                <a:solidFill>
                  <a:srgbClr val="172B4D"/>
                </a:solidFill>
                <a:latin typeface="-apple-system"/>
              </a:rPr>
              <a:t>　</a:t>
            </a:r>
            <a:r>
              <a:rPr lang="en-US" altLang="ja-JP" sz="1400" dirty="0">
                <a:solidFill>
                  <a:srgbClr val="326CA6"/>
                </a:solidFill>
                <a:hlinkClick r:id="rId4"/>
              </a:rPr>
              <a:t>https://form-business.yahoo.co.jp/claris/enqueteForm?inquiry_type=guaranteed_review</a:t>
            </a:r>
            <a:endParaRPr lang="en-US" altLang="ja-JP" sz="1400" dirty="0">
              <a:solidFill>
                <a:srgbClr val="172B4D"/>
              </a:solidFill>
            </a:endParaRPr>
          </a:p>
          <a:p>
            <a:r>
              <a:rPr lang="ja-JP" altLang="en-US" sz="1400" dirty="0">
                <a:solidFill>
                  <a:srgbClr val="172B4D"/>
                </a:solidFill>
                <a:latin typeface="-apple-system"/>
              </a:rPr>
              <a:t>・ブランドリフト調査入稿前審査依頼フォーム</a:t>
            </a:r>
          </a:p>
          <a:p>
            <a:r>
              <a:rPr lang="ja-JP" altLang="en-US" sz="1400" dirty="0">
                <a:solidFill>
                  <a:srgbClr val="172B4D"/>
                </a:solidFill>
                <a:latin typeface="-apple-system"/>
              </a:rPr>
              <a:t>　</a:t>
            </a:r>
            <a:r>
              <a:rPr lang="en-US" altLang="ja-JP" sz="1400" dirty="0">
                <a:solidFill>
                  <a:srgbClr val="326CA6"/>
                </a:solidFill>
                <a:hlinkClick r:id="rId5"/>
              </a:rPr>
              <a:t>https://form-business.yahoo.co.jp/claris/enqueteForm?inquiry_type=bls_review</a:t>
            </a:r>
            <a:endParaRPr lang="en-US" altLang="ja-JP" sz="1400" dirty="0">
              <a:solidFill>
                <a:srgbClr val="172B4D"/>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 商品によってはセールスシートに明示された「購入期間」より短期間で設定可能ですが、</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kern="0" dirty="0">
                <a:solidFill>
                  <a:schemeClr val="tx1">
                    <a:lumMod val="65000"/>
                    <a:lumOff val="35000"/>
                  </a:schemeClr>
                </a:solidFill>
              </a:rPr>
              <a:t>    </a:t>
            </a:r>
            <a:r>
              <a:rPr kumimoji="0" lang="ja-JP" altLang="en-US" sz="1400" b="0" i="0" u="none" strike="noStrike" kern="0" cap="none" spc="0" normalizeH="0" baseline="0" noProof="0" dirty="0">
                <a:ln>
                  <a:noFill/>
                </a:ln>
                <a:solidFill>
                  <a:schemeClr val="tx1">
                    <a:lumMod val="65000"/>
                    <a:lumOff val="35000"/>
                  </a:schemeClr>
                </a:solidFill>
                <a:effectLst/>
                <a:uLnTx/>
                <a:uFillTx/>
              </a:rPr>
              <a:t>指定したビューアブルインプレッション未達と</a:t>
            </a:r>
            <a:r>
              <a:rPr kumimoji="0" lang="ja-JP" altLang="ja-JP" sz="1400" b="0" i="0" u="none" strike="noStrike" kern="0" cap="none" spc="0" normalizeH="0" baseline="0" noProof="0" dirty="0">
                <a:ln>
                  <a:noFill/>
                </a:ln>
                <a:solidFill>
                  <a:schemeClr val="tx1">
                    <a:lumMod val="65000"/>
                    <a:lumOff val="35000"/>
                  </a:schemeClr>
                </a:solidFill>
                <a:effectLst/>
                <a:uLnTx/>
                <a:uFillTx/>
              </a:rPr>
              <a:t>なる場合があります。</a:t>
            </a:r>
            <a:r>
              <a:rPr kumimoji="0" lang="ja-JP" altLang="en-US" sz="1400" b="0" i="0" u="none" strike="noStrike" kern="0" cap="none" spc="0" normalizeH="0" baseline="0" noProof="0" dirty="0">
                <a:ln>
                  <a:noFill/>
                </a:ln>
                <a:solidFill>
                  <a:schemeClr val="tx1">
                    <a:lumMod val="65000"/>
                    <a:lumOff val="35000"/>
                  </a:schemeClr>
                </a:solidFill>
                <a:effectLst/>
                <a:uLnTx/>
                <a:uFillTx/>
              </a:rPr>
              <a:t>その際は補填対象外となりますので</a:t>
            </a:r>
            <a:r>
              <a:rPr kumimoji="0" lang="ja-JP" altLang="ja-JP" sz="1400" b="0" i="0" u="none" strike="noStrike" kern="0" cap="none" spc="0" normalizeH="0" baseline="0" noProof="0" dirty="0">
                <a:ln>
                  <a:noFill/>
                </a:ln>
                <a:solidFill>
                  <a:schemeClr val="tx1">
                    <a:lumMod val="65000"/>
                    <a:lumOff val="35000"/>
                  </a:schemeClr>
                </a:solidFill>
                <a:effectLst/>
                <a:uLnTx/>
                <a:uFillTx/>
              </a:rPr>
              <a:t>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p:txBody>
      </p:sp>
    </p:spTree>
    <p:extLst>
      <p:ext uri="{BB962C8B-B14F-4D97-AF65-F5344CB8AC3E}">
        <p14:creationId xmlns:p14="http://schemas.microsoft.com/office/powerpoint/2010/main" val="642417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18</a:t>
            </a:fld>
            <a:endParaRPr lang="ja-JP" altLang="en-US"/>
          </a:p>
        </p:txBody>
      </p:sp>
      <p:sp>
        <p:nvSpPr>
          <p:cNvPr id="6" name="テキスト ボックス 5"/>
          <p:cNvSpPr txBox="1"/>
          <p:nvPr/>
        </p:nvSpPr>
        <p:spPr>
          <a:xfrm>
            <a:off x="454374" y="1124744"/>
            <a:ext cx="11402265" cy="3108543"/>
          </a:xfrm>
          <a:prstGeom prst="rect">
            <a:avLst/>
          </a:prstGeom>
          <a:noFill/>
        </p:spPr>
        <p:txBody>
          <a:bodyPr wrap="square" rtlCol="0">
            <a:spAutoFit/>
          </a:bodyPr>
          <a:lstStyle/>
          <a:p>
            <a:pPr lvl="0">
              <a:defRPr/>
            </a:pPr>
            <a:r>
              <a:rPr kumimoji="0" lang="ja-JP" altLang="en-US" sz="1400" kern="0" dirty="0">
                <a:solidFill>
                  <a:srgbClr val="000000">
                    <a:lumMod val="65000"/>
                    <a:lumOff val="35000"/>
                  </a:srgbClr>
                </a:solidFill>
              </a:rPr>
              <a:t>■金額表示は、消費税を含みません。</a:t>
            </a:r>
            <a:endParaRPr kumimoji="0" lang="en-US" altLang="ja-JP" sz="1400" kern="0" dirty="0">
              <a:solidFill>
                <a:srgbClr val="000000">
                  <a:lumMod val="65000"/>
                  <a:lumOff val="35000"/>
                </a:srgbClr>
              </a:solidFill>
            </a:endParaRPr>
          </a:p>
          <a:p>
            <a:pPr lvl="0">
              <a:defRPr/>
            </a:pPr>
            <a:endParaRPr kumimoji="0" lang="en-US" altLang="ja-JP" sz="1400" kern="0" dirty="0">
              <a:solidFill>
                <a:srgbClr val="000000">
                  <a:lumMod val="65000"/>
                  <a:lumOff val="35000"/>
                </a:srgbClr>
              </a:solidFill>
            </a:endParaRPr>
          </a:p>
          <a:p>
            <a:pPr lvl="0">
              <a:defRPr/>
            </a:pPr>
            <a:r>
              <a:rPr kumimoji="0" lang="ja-JP" altLang="en-US" sz="1400" kern="0" dirty="0">
                <a:solidFill>
                  <a:srgbClr val="000000">
                    <a:lumMod val="65000"/>
                    <a:lumOff val="35000"/>
                  </a:srgbClr>
                </a:solidFill>
              </a:rPr>
              <a:t>■金額表示は、代理店手数料を含みます。</a:t>
            </a:r>
            <a:endParaRPr kumimoji="0" lang="en-US" altLang="ja-JP" sz="1400" kern="0" dirty="0">
              <a:solidFill>
                <a:srgbClr val="000000">
                  <a:lumMod val="65000"/>
                  <a:lumOff val="35000"/>
                </a:srgb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pPr lvl="0"/>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p>
        </p:txBody>
      </p:sp>
    </p:spTree>
    <p:extLst>
      <p:ext uri="{BB962C8B-B14F-4D97-AF65-F5344CB8AC3E}">
        <p14:creationId xmlns:p14="http://schemas.microsoft.com/office/powerpoint/2010/main" val="3460462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業種カテゴリーの制限</a:t>
            </a:r>
            <a:r>
              <a:rPr lang="en-US" altLang="ja-JP" dirty="0"/>
              <a:t>/</a:t>
            </a:r>
            <a:r>
              <a:rPr lang="ja-JP" altLang="en-US" dirty="0"/>
              <a:t>予約時の注意点</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19</a:t>
            </a:fld>
            <a:endParaRPr lang="ja-JP" altLang="en-US"/>
          </a:p>
        </p:txBody>
      </p:sp>
      <p:sp>
        <p:nvSpPr>
          <p:cNvPr id="7" name="コンテンツ プレースホルダー 2"/>
          <p:cNvSpPr txBox="1">
            <a:spLocks/>
          </p:cNvSpPr>
          <p:nvPr/>
        </p:nvSpPr>
        <p:spPr>
          <a:xfrm>
            <a:off x="416496" y="1052736"/>
            <a:ext cx="11440144" cy="5184576"/>
          </a:xfrm>
          <a:prstGeom prst="rect">
            <a:avLst/>
          </a:prstGeom>
        </p:spPr>
        <p:txBody>
          <a:bodyPr vert="horz" lIns="74295" tIns="37148" rIns="74295" bIns="37148" rtlCol="0" anchor="t">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lvl="0" indent="0">
              <a:buFont typeface="Arial" pitchFamily="34" charset="0"/>
              <a:buNone/>
            </a:pPr>
            <a:r>
              <a:rPr lang="ja-JP" altLang="en-US" sz="1950" b="1" dirty="0">
                <a:solidFill>
                  <a:schemeClr val="tx1">
                    <a:lumMod val="65000"/>
                    <a:lumOff val="35000"/>
                  </a:schemeClr>
                </a:solidFill>
              </a:rPr>
              <a:t>・広告タイプが静止画・動画の場合</a:t>
            </a:r>
          </a:p>
          <a:p>
            <a:pPr marL="179388" indent="-179388">
              <a:buNone/>
            </a:pPr>
            <a:r>
              <a:rPr lang="ja-JP" altLang="en-US" sz="1300" dirty="0">
                <a:solidFill>
                  <a:schemeClr val="tx1">
                    <a:lumMod val="65000"/>
                    <a:lumOff val="35000"/>
                  </a:schemeClr>
                </a:solidFill>
              </a:rPr>
              <a:t>　</a:t>
            </a:r>
            <a:r>
              <a:rPr lang="ja-JP" altLang="en-US" sz="1600" dirty="0">
                <a:solidFill>
                  <a:schemeClr val="tx1">
                    <a:lumMod val="65000"/>
                    <a:lumOff val="35000"/>
                  </a:schemeClr>
                </a:solidFill>
              </a:rPr>
              <a:t>掲載予定のキャンペーンが掲載制限カテゴリーに該当する場合、予約はできません。広告管理ツールのシミュレーションの結果は在庫なしと表示されます。（ただし、ホワイトリストに登録されていれば予約可能です。）</a:t>
            </a:r>
          </a:p>
          <a:p>
            <a:pPr marL="0" lvl="0" indent="0">
              <a:buFont typeface="Arial" pitchFamily="34" charset="0"/>
              <a:buNone/>
            </a:pPr>
            <a:endParaRPr lang="en-US" altLang="ja-JP" sz="1300" dirty="0">
              <a:solidFill>
                <a:schemeClr val="tx1">
                  <a:lumMod val="65000"/>
                  <a:lumOff val="35000"/>
                </a:schemeClr>
              </a:solidFill>
            </a:endParaRPr>
          </a:p>
          <a:p>
            <a:pPr marL="179388" lvl="0" indent="-179388">
              <a:buFont typeface="Arial" pitchFamily="34" charset="0"/>
              <a:buNone/>
            </a:pPr>
            <a:r>
              <a:rPr lang="ja-JP" altLang="en-US" sz="1950" b="1" dirty="0">
                <a:solidFill>
                  <a:schemeClr val="tx1">
                    <a:lumMod val="65000"/>
                    <a:lumOff val="35000"/>
                  </a:schemeClr>
                </a:solidFill>
              </a:rPr>
              <a:t>・広告タイプが予約型専用広告の場合</a:t>
            </a:r>
            <a:r>
              <a:rPr lang="ja-JP" altLang="en-US" sz="1138" dirty="0">
                <a:solidFill>
                  <a:schemeClr val="tx1">
                    <a:lumMod val="65000"/>
                    <a:lumOff val="35000"/>
                  </a:schemeClr>
                </a:solidFill>
              </a:rPr>
              <a:t>（</a:t>
            </a:r>
            <a:r>
              <a:rPr lang="en-US" altLang="ja-JP" sz="1138" dirty="0">
                <a:solidFill>
                  <a:schemeClr val="tx1">
                    <a:lumMod val="65000"/>
                    <a:lumOff val="35000"/>
                  </a:schemeClr>
                </a:solidFill>
              </a:rPr>
              <a:t>※</a:t>
            </a:r>
            <a:r>
              <a:rPr lang="ja-JP" altLang="en-US" sz="1138" dirty="0">
                <a:solidFill>
                  <a:schemeClr val="tx1">
                    <a:lumMod val="65000"/>
                    <a:lumOff val="35000"/>
                  </a:schemeClr>
                </a:solidFill>
              </a:rPr>
              <a:t>広告タイプ：ブランドパネルトップインパクト関連、パノラマ関連）</a:t>
            </a:r>
            <a:r>
              <a:rPr lang="ja-JP" altLang="en-US" sz="1600" dirty="0">
                <a:solidFill>
                  <a:schemeClr val="tx1">
                    <a:lumMod val="65000"/>
                    <a:lumOff val="35000"/>
                  </a:schemeClr>
                </a:solidFill>
              </a:rPr>
              <a:t>掲載予定のキャンペーンが掲載制限カテゴリーに該当する場合、予約はできません。ただし </a:t>
            </a:r>
            <a:r>
              <a:rPr lang="ja-JP" altLang="en-US" sz="1600" b="1" dirty="0">
                <a:solidFill>
                  <a:srgbClr val="C00000"/>
                </a:solidFill>
              </a:rPr>
              <a:t>「健康・美容食品」「健康器具・雑貨」</a:t>
            </a:r>
            <a:r>
              <a:rPr lang="ja-JP" altLang="en-US" sz="1600" dirty="0">
                <a:solidFill>
                  <a:schemeClr val="tx1">
                    <a:lumMod val="65000"/>
                    <a:lumOff val="35000"/>
                  </a:schemeClr>
                </a:solidFill>
              </a:rPr>
              <a:t>の場合は、一部のプロモーション内容のみ許可しています。</a:t>
            </a:r>
            <a:r>
              <a:rPr lang="en-US" altLang="ja-JP" sz="1600" dirty="0">
                <a:solidFill>
                  <a:schemeClr val="tx1">
                    <a:lumMod val="65000"/>
                    <a:lumOff val="35000"/>
                  </a:schemeClr>
                </a:solidFill>
              </a:rPr>
              <a:t>P32</a:t>
            </a:r>
            <a:r>
              <a:rPr lang="ja-JP" altLang="en-US" sz="1600" dirty="0">
                <a:solidFill>
                  <a:schemeClr val="tx1">
                    <a:lumMod val="65000"/>
                    <a:lumOff val="35000"/>
                  </a:schemeClr>
                </a:solidFill>
              </a:rPr>
              <a:t>の事前提案可否のフローにて、事前に弊社営業または</a:t>
            </a:r>
            <a:r>
              <a:rPr lang="en-US" altLang="ja-JP" sz="1600" dirty="0">
                <a:solidFill>
                  <a:schemeClr val="tx1">
                    <a:lumMod val="65000"/>
                    <a:lumOff val="35000"/>
                  </a:schemeClr>
                </a:solidFill>
              </a:rPr>
              <a:t>Yahoo!</a:t>
            </a:r>
            <a:r>
              <a:rPr lang="ja-JP" altLang="en-US" sz="1600" dirty="0">
                <a:solidFill>
                  <a:schemeClr val="tx1">
                    <a:lumMod val="65000"/>
                    <a:lumOff val="35000"/>
                  </a:schemeClr>
                </a:solidFill>
              </a:rPr>
              <a:t>広告パートナーサポート宛にご連絡ください。</a:t>
            </a:r>
          </a:p>
          <a:p>
            <a:pPr marL="400050" lvl="1" indent="0">
              <a:buFont typeface="Arial" pitchFamily="34" charset="0"/>
              <a:buNone/>
            </a:pPr>
            <a:endParaRPr lang="en-US" altLang="ja-JP" sz="1100" dirty="0">
              <a:solidFill>
                <a:schemeClr val="tx1">
                  <a:lumMod val="65000"/>
                  <a:lumOff val="35000"/>
                </a:schemeClr>
              </a:solidFill>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392" y="4209979"/>
            <a:ext cx="887380" cy="720080"/>
          </a:xfrm>
          <a:prstGeom prst="rect">
            <a:avLst/>
          </a:prstGeom>
        </p:spPr>
      </p:pic>
      <p:sp>
        <p:nvSpPr>
          <p:cNvPr id="9" name="角丸四角形 8"/>
          <p:cNvSpPr/>
          <p:nvPr/>
        </p:nvSpPr>
        <p:spPr bwMode="auto">
          <a:xfrm>
            <a:off x="416496" y="4101967"/>
            <a:ext cx="11440143" cy="1928851"/>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0" name="テキスト ボックス 9"/>
          <p:cNvSpPr txBox="1"/>
          <p:nvPr/>
        </p:nvSpPr>
        <p:spPr>
          <a:xfrm>
            <a:off x="1127448" y="4368825"/>
            <a:ext cx="10657183" cy="1661993"/>
          </a:xfrm>
          <a:prstGeom prst="rect">
            <a:avLst/>
          </a:prstGeom>
          <a:noFill/>
        </p:spPr>
        <p:txBody>
          <a:bodyPr wrap="square" rtlCol="0">
            <a:spAutoFit/>
          </a:bodyPr>
          <a:lstStyle/>
          <a:p>
            <a:pPr marL="400050" lvl="1" indent="0">
              <a:buFont typeface="Arial" pitchFamily="34" charset="0"/>
              <a:buNone/>
            </a:pPr>
            <a:r>
              <a:rPr lang="ja-JP" altLang="en-US" sz="1400" dirty="0">
                <a:solidFill>
                  <a:schemeClr val="tx1">
                    <a:lumMod val="65000"/>
                    <a:lumOff val="35000"/>
                  </a:schemeClr>
                </a:solidFill>
              </a:rPr>
              <a:t>予約型専用広告において、掲載制限カテゴリーのうち、</a:t>
            </a:r>
            <a:r>
              <a:rPr lang="ja-JP" altLang="en-US" sz="1400" b="1" dirty="0">
                <a:solidFill>
                  <a:srgbClr val="C00000"/>
                </a:solidFill>
              </a:rPr>
              <a:t>「健康・美容食品」「法務・税務」</a:t>
            </a:r>
            <a:r>
              <a:rPr lang="ja-JP" altLang="en-US" sz="1400" dirty="0">
                <a:solidFill>
                  <a:schemeClr val="tx1">
                    <a:lumMod val="65000"/>
                    <a:lumOff val="35000"/>
                  </a:schemeClr>
                </a:solidFill>
              </a:rPr>
              <a:t>は、</a:t>
            </a:r>
            <a:r>
              <a:rPr lang="ja-JP" altLang="en-US" sz="1400" u="sng" dirty="0">
                <a:solidFill>
                  <a:schemeClr val="tx1">
                    <a:lumMod val="65000"/>
                    <a:lumOff val="35000"/>
                  </a:schemeClr>
                </a:solidFill>
              </a:rPr>
              <a:t>システム制御がかからず予約できてしまいます</a:t>
            </a:r>
            <a:r>
              <a:rPr lang="ja-JP" altLang="en-US" sz="1400" dirty="0">
                <a:solidFill>
                  <a:schemeClr val="tx1">
                    <a:lumMod val="65000"/>
                    <a:lumOff val="35000"/>
                  </a:schemeClr>
                </a:solidFill>
              </a:rPr>
              <a:t>。</a:t>
            </a:r>
            <a:endParaRPr lang="en-US" altLang="ja-JP" sz="1400" dirty="0">
              <a:solidFill>
                <a:schemeClr val="tx1">
                  <a:lumMod val="65000"/>
                  <a:lumOff val="35000"/>
                </a:schemeClr>
              </a:solidFill>
            </a:endParaRPr>
          </a:p>
          <a:p>
            <a:pPr marL="400050" lvl="1" indent="0">
              <a:buFont typeface="Arial" pitchFamily="34" charset="0"/>
              <a:buNone/>
            </a:pPr>
            <a:r>
              <a:rPr lang="ja-JP" altLang="en-US" sz="1400" dirty="0">
                <a:solidFill>
                  <a:schemeClr val="tx1">
                    <a:lumMod val="65000"/>
                    <a:lumOff val="35000"/>
                  </a:schemeClr>
                </a:solidFill>
              </a:rPr>
              <a:t>しかし、予約型専用広告の掲載制限カテゴリー対象のため、審査のタイミングで否認されます。</a:t>
            </a:r>
            <a:endParaRPr lang="en-US" altLang="ja-JP" sz="1400" dirty="0">
              <a:solidFill>
                <a:schemeClr val="tx1">
                  <a:lumMod val="65000"/>
                  <a:lumOff val="35000"/>
                </a:schemeClr>
              </a:solidFill>
            </a:endParaRPr>
          </a:p>
          <a:p>
            <a:pPr marL="400050" lvl="1" indent="0">
              <a:buFont typeface="Arial" pitchFamily="34" charset="0"/>
              <a:buNone/>
            </a:pPr>
            <a:r>
              <a:rPr lang="ja-JP" altLang="en-US" sz="1400" dirty="0">
                <a:solidFill>
                  <a:schemeClr val="tx1">
                    <a:lumMod val="65000"/>
                    <a:lumOff val="35000"/>
                  </a:schemeClr>
                </a:solidFill>
              </a:rPr>
              <a:t>（</a:t>
            </a:r>
            <a:r>
              <a:rPr lang="ja-JP" altLang="en-US" sz="1400" b="1" dirty="0">
                <a:solidFill>
                  <a:schemeClr val="tx1">
                    <a:lumMod val="65000"/>
                    <a:lumOff val="35000"/>
                  </a:schemeClr>
                </a:solidFill>
              </a:rPr>
              <a:t> </a:t>
            </a:r>
            <a:r>
              <a:rPr lang="ja-JP" altLang="en-US" sz="1400" dirty="0">
                <a:solidFill>
                  <a:schemeClr val="tx1">
                    <a:lumMod val="65000"/>
                    <a:lumOff val="35000"/>
                  </a:schemeClr>
                </a:solidFill>
              </a:rPr>
              <a:t>「健康・美容食品」 は許可されたプロモーション内容のみ掲載可となりますので上記のとおり事前の申請が必要です。）</a:t>
            </a:r>
            <a:endParaRPr lang="en-US" altLang="ja-JP" sz="1400" dirty="0">
              <a:solidFill>
                <a:schemeClr val="tx1">
                  <a:lumMod val="65000"/>
                  <a:lumOff val="35000"/>
                </a:schemeClr>
              </a:solidFill>
            </a:endParaRPr>
          </a:p>
          <a:p>
            <a:pPr marL="400050" lvl="1" indent="0">
              <a:buFont typeface="Arial" pitchFamily="34" charset="0"/>
              <a:buNone/>
            </a:pPr>
            <a:r>
              <a:rPr lang="ja-JP" altLang="en-US" sz="1400" b="1" u="sng" dirty="0">
                <a:solidFill>
                  <a:schemeClr val="tx1">
                    <a:lumMod val="65000"/>
                    <a:lumOff val="35000"/>
                  </a:schemeClr>
                </a:solidFill>
              </a:rPr>
              <a:t>否認された場合、再審査を申請するか、忘れずにキャンセルしてください。</a:t>
            </a:r>
            <a:endParaRPr lang="en-US" altLang="ja-JP" sz="1400" b="1" u="sng" dirty="0">
              <a:solidFill>
                <a:schemeClr val="tx1">
                  <a:lumMod val="65000"/>
                  <a:lumOff val="35000"/>
                </a:schemeClr>
              </a:solidFill>
            </a:endParaRPr>
          </a:p>
          <a:p>
            <a:pPr marL="400050" lvl="1" indent="0">
              <a:buFont typeface="Arial" pitchFamily="34" charset="0"/>
              <a:buNone/>
            </a:pPr>
            <a:r>
              <a:rPr lang="ja-JP" altLang="en-US" sz="1400" dirty="0">
                <a:solidFill>
                  <a:schemeClr val="tx1">
                    <a:lumMod val="65000"/>
                    <a:lumOff val="35000"/>
                  </a:schemeClr>
                </a:solidFill>
              </a:rPr>
              <a:t>（</a:t>
            </a:r>
            <a:r>
              <a:rPr lang="ja-JP" altLang="en-US" sz="1400" dirty="0">
                <a:solidFill>
                  <a:schemeClr val="tx1">
                    <a:lumMod val="65000"/>
                    <a:lumOff val="35000"/>
                  </a:schemeClr>
                </a:solidFill>
                <a:latin typeface="+mn-ea"/>
              </a:rPr>
              <a:t>キャンペーン作成（予約）後、</a:t>
            </a:r>
            <a:r>
              <a:rPr lang="en-US" altLang="ja-JP" sz="1400" dirty="0">
                <a:solidFill>
                  <a:schemeClr val="tx1">
                    <a:lumMod val="65000"/>
                    <a:lumOff val="35000"/>
                  </a:schemeClr>
                </a:solidFill>
                <a:latin typeface="+mn-ea"/>
              </a:rPr>
              <a:t>4</a:t>
            </a:r>
            <a:r>
              <a:rPr lang="ja-JP" altLang="en-US" sz="1400" dirty="0">
                <a:solidFill>
                  <a:schemeClr val="tx1">
                    <a:lumMod val="65000"/>
                    <a:lumOff val="35000"/>
                  </a:schemeClr>
                </a:solidFill>
                <a:latin typeface="+mn-ea"/>
              </a:rPr>
              <a:t>営業日以降のキャンセルはキャンセル料が発生します。</a:t>
            </a:r>
            <a:r>
              <a:rPr lang="ja-JP" altLang="en-US" sz="1400" dirty="0">
                <a:solidFill>
                  <a:schemeClr val="tx1">
                    <a:lumMod val="65000"/>
                    <a:lumOff val="35000"/>
                  </a:schemeClr>
                </a:solidFill>
              </a:rPr>
              <a:t>）</a:t>
            </a:r>
            <a:endParaRPr lang="en-US" altLang="ja-JP" sz="1400" dirty="0">
              <a:solidFill>
                <a:schemeClr val="tx1">
                  <a:lumMod val="65000"/>
                  <a:lumOff val="35000"/>
                </a:schemeClr>
              </a:solidFill>
            </a:endParaRPr>
          </a:p>
          <a:p>
            <a:endParaRPr kumimoji="1" lang="ja-JP" altLang="en-US" dirty="0"/>
          </a:p>
        </p:txBody>
      </p:sp>
    </p:spTree>
    <p:extLst>
      <p:ext uri="{BB962C8B-B14F-4D97-AF65-F5344CB8AC3E}">
        <p14:creationId xmlns:p14="http://schemas.microsoft.com/office/powerpoint/2010/main" val="3084411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CFC699A2-859C-4550-A62D-29D3DB1DA083}"/>
              </a:ext>
            </a:extLst>
          </p:cNvPr>
          <p:cNvSpPr>
            <a:spLocks noGrp="1"/>
          </p:cNvSpPr>
          <p:nvPr>
            <p:ph type="body" sz="quarter" idx="11"/>
          </p:nvPr>
        </p:nvSpPr>
        <p:spPr/>
        <p:txBody>
          <a:bodyPr/>
          <a:lstStyle/>
          <a:p>
            <a:r>
              <a:rPr kumimoji="1" lang="ja-JP" altLang="en-US" dirty="0"/>
              <a:t>花粉興味関心ターゲティング</a:t>
            </a:r>
            <a:r>
              <a:rPr lang="ja-JP" altLang="en-US" dirty="0"/>
              <a:t>とは</a:t>
            </a:r>
            <a:endParaRPr kumimoji="1" lang="ja-JP" altLang="en-US" dirty="0"/>
          </a:p>
        </p:txBody>
      </p:sp>
      <p:sp>
        <p:nvSpPr>
          <p:cNvPr id="5" name="スライド番号プレースホルダー 4">
            <a:extLst>
              <a:ext uri="{FF2B5EF4-FFF2-40B4-BE49-F238E27FC236}">
                <a16:creationId xmlns:a16="http://schemas.microsoft.com/office/drawing/2014/main" id="{80E6C09C-11DB-B171-65C6-08B7BB94AC8A}"/>
              </a:ext>
            </a:extLst>
          </p:cNvPr>
          <p:cNvSpPr>
            <a:spLocks noGrp="1"/>
          </p:cNvSpPr>
          <p:nvPr>
            <p:ph type="sldNum" sz="quarter" idx="4"/>
          </p:nvPr>
        </p:nvSpPr>
        <p:spPr/>
        <p:txBody>
          <a:bodyPr/>
          <a:lstStyle/>
          <a:p>
            <a:fld id="{F9BD7636-22E7-4304-ABE2-16A3D163D5E1}" type="slidenum">
              <a:rPr lang="ja-JP" altLang="en-US" smtClean="0"/>
              <a:pPr/>
              <a:t>2</a:t>
            </a:fld>
            <a:endParaRPr lang="ja-JP" altLang="en-US"/>
          </a:p>
        </p:txBody>
      </p:sp>
      <p:sp>
        <p:nvSpPr>
          <p:cNvPr id="6" name="テキスト ボックス 5">
            <a:extLst>
              <a:ext uri="{FF2B5EF4-FFF2-40B4-BE49-F238E27FC236}">
                <a16:creationId xmlns:a16="http://schemas.microsoft.com/office/drawing/2014/main" id="{E42FDD9B-8CCC-1A21-AF5F-C7956B698AB4}"/>
              </a:ext>
            </a:extLst>
          </p:cNvPr>
          <p:cNvSpPr txBox="1"/>
          <p:nvPr/>
        </p:nvSpPr>
        <p:spPr>
          <a:xfrm>
            <a:off x="623392" y="1124744"/>
            <a:ext cx="11323344" cy="646331"/>
          </a:xfrm>
          <a:prstGeom prst="rect">
            <a:avLst/>
          </a:prstGeom>
          <a:noFill/>
        </p:spPr>
        <p:txBody>
          <a:bodyPr wrap="square" rtlCol="0">
            <a:spAutoFit/>
          </a:bodyPr>
          <a:lstStyle/>
          <a:p>
            <a:r>
              <a:rPr lang="ja-JP" altLang="en-US" dirty="0"/>
              <a:t>花粉興味関心ターゲティングとは、花粉症に興味関心があるユーザーに広告配信できるターゲティングです。</a:t>
            </a:r>
            <a:endParaRPr lang="en-US" altLang="ja-JP" dirty="0"/>
          </a:p>
          <a:p>
            <a:r>
              <a:rPr lang="ja-JP" altLang="en-US" dirty="0"/>
              <a:t>花粉症関連商品のプロモーションにご活用いただけます。</a:t>
            </a:r>
            <a:endParaRPr lang="en-US" altLang="ja-JP" dirty="0"/>
          </a:p>
        </p:txBody>
      </p:sp>
      <p:sp>
        <p:nvSpPr>
          <p:cNvPr id="7" name="フローチャート: 処理 6">
            <a:extLst>
              <a:ext uri="{FF2B5EF4-FFF2-40B4-BE49-F238E27FC236}">
                <a16:creationId xmlns:a16="http://schemas.microsoft.com/office/drawing/2014/main" id="{8AE95E65-5C2B-69D3-C94A-E4B26C2B9648}"/>
              </a:ext>
            </a:extLst>
          </p:cNvPr>
          <p:cNvSpPr/>
          <p:nvPr/>
        </p:nvSpPr>
        <p:spPr>
          <a:xfrm>
            <a:off x="665684" y="1806822"/>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フローチャート: 処理 7">
            <a:extLst>
              <a:ext uri="{FF2B5EF4-FFF2-40B4-BE49-F238E27FC236}">
                <a16:creationId xmlns:a16="http://schemas.microsoft.com/office/drawing/2014/main" id="{EB2FA946-1506-E391-D1E3-18AF08EA8EF1}"/>
              </a:ext>
            </a:extLst>
          </p:cNvPr>
          <p:cNvSpPr/>
          <p:nvPr/>
        </p:nvSpPr>
        <p:spPr>
          <a:xfrm>
            <a:off x="9269343" y="1810949"/>
            <a:ext cx="2134041" cy="103823"/>
          </a:xfrm>
          <a:prstGeom prst="flowChartProcess">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平行四辺形 8">
            <a:extLst>
              <a:ext uri="{FF2B5EF4-FFF2-40B4-BE49-F238E27FC236}">
                <a16:creationId xmlns:a16="http://schemas.microsoft.com/office/drawing/2014/main" id="{B128352D-709D-77FD-F564-634ECAF12C96}"/>
              </a:ext>
            </a:extLst>
          </p:cNvPr>
          <p:cNvSpPr/>
          <p:nvPr/>
        </p:nvSpPr>
        <p:spPr>
          <a:xfrm>
            <a:off x="9068918" y="1812432"/>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2" name="テキスト ボックス 41">
            <a:extLst>
              <a:ext uri="{FF2B5EF4-FFF2-40B4-BE49-F238E27FC236}">
                <a16:creationId xmlns:a16="http://schemas.microsoft.com/office/drawing/2014/main" id="{041F86B2-31D9-694B-9450-49277CD396F5}"/>
              </a:ext>
            </a:extLst>
          </p:cNvPr>
          <p:cNvSpPr txBox="1"/>
          <p:nvPr/>
        </p:nvSpPr>
        <p:spPr>
          <a:xfrm>
            <a:off x="8040216" y="4941168"/>
            <a:ext cx="3384376" cy="230832"/>
          </a:xfrm>
          <a:prstGeom prst="rect">
            <a:avLst/>
          </a:prstGeom>
          <a:noFill/>
        </p:spPr>
        <p:txBody>
          <a:bodyPr wrap="square" rtlCol="0">
            <a:spAutoFit/>
          </a:bodyPr>
          <a:lstStyle/>
          <a:p>
            <a:pPr algn="l"/>
            <a:r>
              <a:rPr kumimoji="1" lang="en-US" altLang="ja-JP" sz="900" dirty="0"/>
              <a:t>※</a:t>
            </a:r>
            <a:r>
              <a:rPr kumimoji="1" lang="ja-JP" altLang="en-US" sz="900" dirty="0"/>
              <a:t>花粉情報</a:t>
            </a:r>
            <a:r>
              <a:rPr kumimoji="1" lang="en-US" altLang="ja-JP" sz="900" dirty="0"/>
              <a:t>2022</a:t>
            </a:r>
            <a:r>
              <a:rPr kumimoji="1" lang="ja-JP" altLang="en-US" sz="900" dirty="0"/>
              <a:t>の訪問ユーザーを流出データから抽出</a:t>
            </a:r>
          </a:p>
        </p:txBody>
      </p:sp>
      <p:sp>
        <p:nvSpPr>
          <p:cNvPr id="15" name="楕円 14">
            <a:extLst>
              <a:ext uri="{FF2B5EF4-FFF2-40B4-BE49-F238E27FC236}">
                <a16:creationId xmlns:a16="http://schemas.microsoft.com/office/drawing/2014/main" id="{45AE3D08-8071-03A1-A5EB-E6C3CAC76134}"/>
              </a:ext>
            </a:extLst>
          </p:cNvPr>
          <p:cNvSpPr/>
          <p:nvPr/>
        </p:nvSpPr>
        <p:spPr>
          <a:xfrm>
            <a:off x="1487488" y="3068960"/>
            <a:ext cx="3528392" cy="3240360"/>
          </a:xfrm>
          <a:prstGeom prst="ellipse">
            <a:avLst/>
          </a:prstGeom>
          <a:solidFill>
            <a:srgbClr val="FBE5E5"/>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6" name="テキスト ボックス 15">
            <a:extLst>
              <a:ext uri="{FF2B5EF4-FFF2-40B4-BE49-F238E27FC236}">
                <a16:creationId xmlns:a16="http://schemas.microsoft.com/office/drawing/2014/main" id="{96F3E23A-5213-B544-6BFA-00D2AECE39A8}"/>
              </a:ext>
            </a:extLst>
          </p:cNvPr>
          <p:cNvSpPr txBox="1"/>
          <p:nvPr/>
        </p:nvSpPr>
        <p:spPr>
          <a:xfrm>
            <a:off x="1919536" y="3789040"/>
            <a:ext cx="2542969" cy="584775"/>
          </a:xfrm>
          <a:prstGeom prst="rect">
            <a:avLst/>
          </a:prstGeom>
          <a:noFill/>
        </p:spPr>
        <p:txBody>
          <a:bodyPr wrap="square" rtlCol="0">
            <a:spAutoFit/>
          </a:bodyPr>
          <a:lstStyle/>
          <a:p>
            <a:pPr algn="ctr"/>
            <a:r>
              <a:rPr lang="ja-JP" altLang="en-US" sz="1600" b="1" dirty="0">
                <a:solidFill>
                  <a:schemeClr val="tx1">
                    <a:lumMod val="50000"/>
                    <a:lumOff val="50000"/>
                  </a:schemeClr>
                </a:solidFill>
              </a:rPr>
              <a:t>花粉症</a:t>
            </a:r>
            <a:endParaRPr lang="en-US" altLang="ja-JP" sz="1600" b="1" dirty="0">
              <a:solidFill>
                <a:schemeClr val="tx1">
                  <a:lumMod val="50000"/>
                  <a:lumOff val="50000"/>
                </a:schemeClr>
              </a:solidFill>
            </a:endParaRPr>
          </a:p>
          <a:p>
            <a:pPr algn="ctr"/>
            <a:r>
              <a:rPr lang="ja-JP" altLang="en-US" sz="1600" b="1" dirty="0">
                <a:solidFill>
                  <a:schemeClr val="tx1">
                    <a:lumMod val="50000"/>
                    <a:lumOff val="50000"/>
                  </a:schemeClr>
                </a:solidFill>
              </a:rPr>
              <a:t>興味関心層</a:t>
            </a:r>
            <a:endParaRPr lang="en-US" altLang="ja-JP" sz="1600" b="1" dirty="0">
              <a:solidFill>
                <a:schemeClr val="tx1">
                  <a:lumMod val="50000"/>
                  <a:lumOff val="50000"/>
                </a:schemeClr>
              </a:solidFill>
            </a:endParaRPr>
          </a:p>
        </p:txBody>
      </p:sp>
      <p:sp>
        <p:nvSpPr>
          <p:cNvPr id="22" name="テキスト ボックス 21">
            <a:extLst>
              <a:ext uri="{FF2B5EF4-FFF2-40B4-BE49-F238E27FC236}">
                <a16:creationId xmlns:a16="http://schemas.microsoft.com/office/drawing/2014/main" id="{A5CCF5F5-2405-86D9-2255-D9ADC3D6DCA4}"/>
              </a:ext>
            </a:extLst>
          </p:cNvPr>
          <p:cNvSpPr txBox="1"/>
          <p:nvPr/>
        </p:nvSpPr>
        <p:spPr>
          <a:xfrm>
            <a:off x="1631504" y="1988840"/>
            <a:ext cx="9361040" cy="646331"/>
          </a:xfrm>
          <a:prstGeom prst="rect">
            <a:avLst/>
          </a:prstGeom>
          <a:noFill/>
        </p:spPr>
        <p:txBody>
          <a:bodyPr wrap="square" rtlCol="0">
            <a:spAutoFit/>
          </a:bodyPr>
          <a:lstStyle/>
          <a:p>
            <a:pPr algn="ctr"/>
            <a:r>
              <a:rPr lang="ja-JP" altLang="en-US" u="sng" dirty="0">
                <a:solidFill>
                  <a:srgbClr val="C00000"/>
                </a:solidFill>
              </a:rPr>
              <a:t>従来の購買意向層に加えて</a:t>
            </a:r>
            <a:endParaRPr lang="en-US" altLang="ja-JP" u="sng" dirty="0">
              <a:solidFill>
                <a:srgbClr val="C00000"/>
              </a:solidFill>
            </a:endParaRPr>
          </a:p>
          <a:p>
            <a:pPr algn="ctr"/>
            <a:r>
              <a:rPr lang="ja-JP" altLang="en-US" u="sng" dirty="0">
                <a:solidFill>
                  <a:srgbClr val="C00000"/>
                </a:solidFill>
              </a:rPr>
              <a:t>購買行動まで顕在化していない花粉症ユーザーへも広くリーチすることが可能。</a:t>
            </a:r>
          </a:p>
        </p:txBody>
      </p:sp>
      <p:sp>
        <p:nvSpPr>
          <p:cNvPr id="29" name="四角形: 角を丸くする 28">
            <a:extLst>
              <a:ext uri="{FF2B5EF4-FFF2-40B4-BE49-F238E27FC236}">
                <a16:creationId xmlns:a16="http://schemas.microsoft.com/office/drawing/2014/main" id="{4A14F526-F440-BC93-301E-C662DBEFA207}"/>
              </a:ext>
            </a:extLst>
          </p:cNvPr>
          <p:cNvSpPr/>
          <p:nvPr/>
        </p:nvSpPr>
        <p:spPr>
          <a:xfrm>
            <a:off x="7392144" y="5301208"/>
            <a:ext cx="3600400" cy="648072"/>
          </a:xfrm>
          <a:prstGeom prst="roundRect">
            <a:avLst/>
          </a:prstGeom>
          <a:noFill/>
          <a:ln w="28575">
            <a:solidFill>
              <a:srgbClr val="C00000"/>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0" name="四角形: 角を丸くする 29">
            <a:extLst>
              <a:ext uri="{FF2B5EF4-FFF2-40B4-BE49-F238E27FC236}">
                <a16:creationId xmlns:a16="http://schemas.microsoft.com/office/drawing/2014/main" id="{DF82F038-689F-0292-DAE7-52EC0A22EEBC}"/>
              </a:ext>
            </a:extLst>
          </p:cNvPr>
          <p:cNvSpPr/>
          <p:nvPr/>
        </p:nvSpPr>
        <p:spPr>
          <a:xfrm>
            <a:off x="7392144" y="4293096"/>
            <a:ext cx="3600400" cy="648072"/>
          </a:xfrm>
          <a:prstGeom prst="roundRect">
            <a:avLst/>
          </a:prstGeom>
          <a:noFill/>
          <a:ln w="28575">
            <a:solidFill>
              <a:srgbClr val="C00000"/>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3" name="四角形: 角を丸くする 42">
            <a:extLst>
              <a:ext uri="{FF2B5EF4-FFF2-40B4-BE49-F238E27FC236}">
                <a16:creationId xmlns:a16="http://schemas.microsoft.com/office/drawing/2014/main" id="{82BF2ECD-B194-D3A3-4F34-F2FC45609711}"/>
              </a:ext>
            </a:extLst>
          </p:cNvPr>
          <p:cNvSpPr/>
          <p:nvPr/>
        </p:nvSpPr>
        <p:spPr>
          <a:xfrm>
            <a:off x="7392144" y="3284984"/>
            <a:ext cx="3600400" cy="648072"/>
          </a:xfrm>
          <a:prstGeom prst="roundRect">
            <a:avLst/>
          </a:prstGeom>
          <a:noFill/>
          <a:ln w="28575">
            <a:solidFill>
              <a:srgbClr val="C00000"/>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テキスト ボックス 43">
            <a:extLst>
              <a:ext uri="{FF2B5EF4-FFF2-40B4-BE49-F238E27FC236}">
                <a16:creationId xmlns:a16="http://schemas.microsoft.com/office/drawing/2014/main" id="{ECD70BB1-08FB-53E7-1152-77E9BA78B79B}"/>
              </a:ext>
            </a:extLst>
          </p:cNvPr>
          <p:cNvSpPr txBox="1"/>
          <p:nvPr/>
        </p:nvSpPr>
        <p:spPr>
          <a:xfrm>
            <a:off x="7824192" y="4384157"/>
            <a:ext cx="2952328" cy="523220"/>
          </a:xfrm>
          <a:prstGeom prst="rect">
            <a:avLst/>
          </a:prstGeom>
          <a:noFill/>
        </p:spPr>
        <p:txBody>
          <a:bodyPr wrap="square" rtlCol="0">
            <a:spAutoFit/>
          </a:bodyPr>
          <a:lstStyle/>
          <a:p>
            <a:pPr algn="ctr"/>
            <a:r>
              <a:rPr kumimoji="1" lang="en-US" altLang="ja-JP" sz="1400" b="1" dirty="0"/>
              <a:t>Yahoo! </a:t>
            </a:r>
            <a:r>
              <a:rPr kumimoji="1" lang="ja-JP" altLang="en-US" sz="1400" b="1" dirty="0"/>
              <a:t>天気・災害</a:t>
            </a:r>
            <a:endParaRPr kumimoji="1" lang="en-US" altLang="ja-JP" sz="1400" b="1" dirty="0"/>
          </a:p>
          <a:p>
            <a:pPr algn="ctr"/>
            <a:r>
              <a:rPr lang="ja-JP" altLang="en-US" sz="1400" b="1" dirty="0"/>
              <a:t>「花粉情報」訪問ユーザー</a:t>
            </a:r>
            <a:endParaRPr kumimoji="1" lang="ja-JP" altLang="en-US" sz="1400" b="1" dirty="0"/>
          </a:p>
        </p:txBody>
      </p:sp>
      <p:sp>
        <p:nvSpPr>
          <p:cNvPr id="45" name="テキスト ボックス 44">
            <a:extLst>
              <a:ext uri="{FF2B5EF4-FFF2-40B4-BE49-F238E27FC236}">
                <a16:creationId xmlns:a16="http://schemas.microsoft.com/office/drawing/2014/main" id="{960E7480-5162-5EA7-2F13-BB6E66EC7255}"/>
              </a:ext>
            </a:extLst>
          </p:cNvPr>
          <p:cNvSpPr txBox="1"/>
          <p:nvPr/>
        </p:nvSpPr>
        <p:spPr>
          <a:xfrm>
            <a:off x="7464152" y="5373216"/>
            <a:ext cx="3575720" cy="738664"/>
          </a:xfrm>
          <a:prstGeom prst="rect">
            <a:avLst/>
          </a:prstGeom>
          <a:noFill/>
        </p:spPr>
        <p:txBody>
          <a:bodyPr wrap="square" rtlCol="0">
            <a:spAutoFit/>
          </a:bodyPr>
          <a:lstStyle/>
          <a:p>
            <a:pPr algn="ctr"/>
            <a:r>
              <a:rPr kumimoji="1" lang="ja-JP" altLang="en-US" sz="1400" b="1" dirty="0"/>
              <a:t>オーディエンスカテゴリ</a:t>
            </a:r>
            <a:endParaRPr kumimoji="1" lang="en-US" altLang="ja-JP" sz="1400" b="1" dirty="0"/>
          </a:p>
          <a:p>
            <a:pPr algn="ctr"/>
            <a:r>
              <a:rPr lang="ja-JP" altLang="en-US" sz="1400" b="1" i="0" dirty="0">
                <a:solidFill>
                  <a:srgbClr val="172B4D"/>
                </a:solidFill>
                <a:effectLst/>
                <a:latin typeface="Hiragino Kaku Gothic Pro"/>
              </a:rPr>
              <a:t>購買意向＞花粉症対策</a:t>
            </a:r>
            <a:endParaRPr kumimoji="1" lang="en-US" altLang="ja-JP" sz="1400" b="1" dirty="0"/>
          </a:p>
          <a:p>
            <a:pPr algn="ctr"/>
            <a:endParaRPr kumimoji="1" lang="ja-JP" altLang="en-US" sz="1400" b="1" dirty="0"/>
          </a:p>
        </p:txBody>
      </p:sp>
      <p:sp>
        <p:nvSpPr>
          <p:cNvPr id="46" name="テキスト ボックス 45">
            <a:extLst>
              <a:ext uri="{FF2B5EF4-FFF2-40B4-BE49-F238E27FC236}">
                <a16:creationId xmlns:a16="http://schemas.microsoft.com/office/drawing/2014/main" id="{73015FAD-9742-659A-3C5F-7F28029294E0}"/>
              </a:ext>
            </a:extLst>
          </p:cNvPr>
          <p:cNvSpPr txBox="1"/>
          <p:nvPr/>
        </p:nvSpPr>
        <p:spPr>
          <a:xfrm>
            <a:off x="7752184" y="3366195"/>
            <a:ext cx="2952328" cy="523220"/>
          </a:xfrm>
          <a:prstGeom prst="rect">
            <a:avLst/>
          </a:prstGeom>
          <a:noFill/>
        </p:spPr>
        <p:txBody>
          <a:bodyPr wrap="square" rtlCol="0">
            <a:spAutoFit/>
          </a:bodyPr>
          <a:lstStyle/>
          <a:p>
            <a:pPr algn="ctr"/>
            <a:r>
              <a:rPr kumimoji="1" lang="ja-JP" altLang="en-US" sz="1400" b="1" dirty="0"/>
              <a:t>「花粉症」「花粉」</a:t>
            </a:r>
            <a:endParaRPr kumimoji="1" lang="en-US" altLang="ja-JP" sz="1400" b="1" dirty="0"/>
          </a:p>
          <a:p>
            <a:pPr algn="ctr"/>
            <a:r>
              <a:rPr lang="en-US" altLang="ja-JP" sz="1400" b="1" dirty="0"/>
              <a:t>KW</a:t>
            </a:r>
            <a:r>
              <a:rPr lang="ja-JP" altLang="en-US" sz="1400" b="1" dirty="0"/>
              <a:t>検索ユーザー</a:t>
            </a:r>
            <a:endParaRPr kumimoji="1" lang="ja-JP" altLang="en-US" sz="1400" b="1" dirty="0"/>
          </a:p>
        </p:txBody>
      </p:sp>
      <p:sp>
        <p:nvSpPr>
          <p:cNvPr id="47" name="楕円 46">
            <a:extLst>
              <a:ext uri="{FF2B5EF4-FFF2-40B4-BE49-F238E27FC236}">
                <a16:creationId xmlns:a16="http://schemas.microsoft.com/office/drawing/2014/main" id="{7D0A6300-308D-44C1-C8FE-6B60D34A7A70}"/>
              </a:ext>
            </a:extLst>
          </p:cNvPr>
          <p:cNvSpPr/>
          <p:nvPr/>
        </p:nvSpPr>
        <p:spPr>
          <a:xfrm>
            <a:off x="7104112" y="3284984"/>
            <a:ext cx="648072" cy="648072"/>
          </a:xfrm>
          <a:prstGeom prst="ellipse">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b="1" dirty="0">
                <a:solidFill>
                  <a:schemeClr val="bg1"/>
                </a:solidFill>
              </a:rPr>
              <a:t>１</a:t>
            </a:r>
          </a:p>
        </p:txBody>
      </p:sp>
      <p:sp>
        <p:nvSpPr>
          <p:cNvPr id="48" name="楕円 47">
            <a:extLst>
              <a:ext uri="{FF2B5EF4-FFF2-40B4-BE49-F238E27FC236}">
                <a16:creationId xmlns:a16="http://schemas.microsoft.com/office/drawing/2014/main" id="{652E84F3-FBFB-C2F1-8528-C749DA678BE6}"/>
              </a:ext>
            </a:extLst>
          </p:cNvPr>
          <p:cNvSpPr/>
          <p:nvPr/>
        </p:nvSpPr>
        <p:spPr>
          <a:xfrm>
            <a:off x="7104112" y="4293096"/>
            <a:ext cx="648072" cy="648072"/>
          </a:xfrm>
          <a:prstGeom prst="ellipse">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b="1" dirty="0">
                <a:solidFill>
                  <a:schemeClr val="bg1"/>
                </a:solidFill>
              </a:rPr>
              <a:t>２</a:t>
            </a:r>
            <a:endParaRPr kumimoji="1" lang="ja-JP" altLang="en-US" sz="2400" b="1" dirty="0">
              <a:solidFill>
                <a:schemeClr val="bg1"/>
              </a:solidFill>
            </a:endParaRPr>
          </a:p>
        </p:txBody>
      </p:sp>
      <p:sp>
        <p:nvSpPr>
          <p:cNvPr id="49" name="楕円 48">
            <a:extLst>
              <a:ext uri="{FF2B5EF4-FFF2-40B4-BE49-F238E27FC236}">
                <a16:creationId xmlns:a16="http://schemas.microsoft.com/office/drawing/2014/main" id="{B23C40C6-91AB-4D16-14EA-D7473744EEF4}"/>
              </a:ext>
            </a:extLst>
          </p:cNvPr>
          <p:cNvSpPr/>
          <p:nvPr/>
        </p:nvSpPr>
        <p:spPr>
          <a:xfrm>
            <a:off x="7104112" y="5301208"/>
            <a:ext cx="648072" cy="648072"/>
          </a:xfrm>
          <a:prstGeom prst="ellipse">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b="1" dirty="0">
                <a:solidFill>
                  <a:schemeClr val="bg1"/>
                </a:solidFill>
              </a:rPr>
              <a:t>３</a:t>
            </a:r>
            <a:endParaRPr kumimoji="1" lang="ja-JP" altLang="en-US" sz="2400" b="1" dirty="0">
              <a:solidFill>
                <a:schemeClr val="bg1"/>
              </a:solidFill>
            </a:endParaRPr>
          </a:p>
        </p:txBody>
      </p:sp>
      <p:sp>
        <p:nvSpPr>
          <p:cNvPr id="51" name="テキスト ボックス 50">
            <a:extLst>
              <a:ext uri="{FF2B5EF4-FFF2-40B4-BE49-F238E27FC236}">
                <a16:creationId xmlns:a16="http://schemas.microsoft.com/office/drawing/2014/main" id="{43FF689E-EF86-0783-0427-C6C9DD5C5261}"/>
              </a:ext>
            </a:extLst>
          </p:cNvPr>
          <p:cNvSpPr txBox="1"/>
          <p:nvPr/>
        </p:nvSpPr>
        <p:spPr>
          <a:xfrm>
            <a:off x="1199456" y="3028890"/>
            <a:ext cx="4680520" cy="400110"/>
          </a:xfrm>
          <a:prstGeom prst="rect">
            <a:avLst/>
          </a:prstGeom>
          <a:noFill/>
        </p:spPr>
        <p:txBody>
          <a:bodyPr wrap="square" rtlCol="0">
            <a:spAutoFit/>
          </a:bodyPr>
          <a:lstStyle/>
          <a:p>
            <a:pPr algn="ctr"/>
            <a:r>
              <a:rPr lang="ja-JP" altLang="en-US" sz="2000" b="1" dirty="0">
                <a:solidFill>
                  <a:srgbClr val="C00000"/>
                </a:solidFill>
              </a:rPr>
              <a:t>花粉興味関心ターゲティング</a:t>
            </a:r>
            <a:endParaRPr lang="en-US" altLang="ja-JP" sz="2000" b="1" dirty="0">
              <a:solidFill>
                <a:srgbClr val="C00000"/>
              </a:solidFill>
            </a:endParaRPr>
          </a:p>
        </p:txBody>
      </p:sp>
      <p:cxnSp>
        <p:nvCxnSpPr>
          <p:cNvPr id="53" name="直線コネクタ 52">
            <a:extLst>
              <a:ext uri="{FF2B5EF4-FFF2-40B4-BE49-F238E27FC236}">
                <a16:creationId xmlns:a16="http://schemas.microsoft.com/office/drawing/2014/main" id="{C673AB84-E09B-E4DA-2A7F-F9F6BF576331}"/>
              </a:ext>
            </a:extLst>
          </p:cNvPr>
          <p:cNvCxnSpPr/>
          <p:nvPr/>
        </p:nvCxnSpPr>
        <p:spPr>
          <a:xfrm>
            <a:off x="3791744" y="4077072"/>
            <a:ext cx="2304256" cy="0"/>
          </a:xfrm>
          <a:prstGeom prst="line">
            <a:avLst/>
          </a:prstGeom>
          <a:ln w="3810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3E1ED5C4-7753-DA27-52F6-81F671F60CA2}"/>
              </a:ext>
            </a:extLst>
          </p:cNvPr>
          <p:cNvCxnSpPr>
            <a:cxnSpLocks/>
          </p:cNvCxnSpPr>
          <p:nvPr/>
        </p:nvCxnSpPr>
        <p:spPr>
          <a:xfrm>
            <a:off x="6096000" y="4636968"/>
            <a:ext cx="936104" cy="0"/>
          </a:xfrm>
          <a:prstGeom prst="line">
            <a:avLst/>
          </a:prstGeom>
          <a:ln w="3810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A037F30C-26BA-4B55-7C2C-457A40EED266}"/>
              </a:ext>
            </a:extLst>
          </p:cNvPr>
          <p:cNvCxnSpPr>
            <a:cxnSpLocks/>
          </p:cNvCxnSpPr>
          <p:nvPr/>
        </p:nvCxnSpPr>
        <p:spPr>
          <a:xfrm>
            <a:off x="6096000" y="3573016"/>
            <a:ext cx="936104" cy="0"/>
          </a:xfrm>
          <a:prstGeom prst="line">
            <a:avLst/>
          </a:prstGeom>
          <a:ln w="3810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5B6090F9-D388-BA48-172C-F9FD4093C5F7}"/>
              </a:ext>
            </a:extLst>
          </p:cNvPr>
          <p:cNvCxnSpPr>
            <a:cxnSpLocks/>
          </p:cNvCxnSpPr>
          <p:nvPr/>
        </p:nvCxnSpPr>
        <p:spPr>
          <a:xfrm flipV="1">
            <a:off x="6096000" y="3573016"/>
            <a:ext cx="0" cy="1080120"/>
          </a:xfrm>
          <a:prstGeom prst="line">
            <a:avLst/>
          </a:prstGeom>
          <a:ln w="3810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5CE7CC75-BB3C-2103-50B6-7A64C1DBDAEE}"/>
              </a:ext>
            </a:extLst>
          </p:cNvPr>
          <p:cNvCxnSpPr>
            <a:cxnSpLocks/>
          </p:cNvCxnSpPr>
          <p:nvPr/>
        </p:nvCxnSpPr>
        <p:spPr>
          <a:xfrm>
            <a:off x="3863752" y="5589240"/>
            <a:ext cx="3168352" cy="0"/>
          </a:xfrm>
          <a:prstGeom prst="line">
            <a:avLst/>
          </a:prstGeom>
          <a:ln w="3810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2" name="楕円 61">
            <a:extLst>
              <a:ext uri="{FF2B5EF4-FFF2-40B4-BE49-F238E27FC236}">
                <a16:creationId xmlns:a16="http://schemas.microsoft.com/office/drawing/2014/main" id="{4D89133E-7EB9-C553-B847-C640254905D5}"/>
              </a:ext>
            </a:extLst>
          </p:cNvPr>
          <p:cNvSpPr/>
          <p:nvPr/>
        </p:nvSpPr>
        <p:spPr>
          <a:xfrm>
            <a:off x="2567608" y="5085184"/>
            <a:ext cx="1224136" cy="1193993"/>
          </a:xfrm>
          <a:prstGeom prst="ellipse">
            <a:avLst/>
          </a:prstGeom>
          <a:solidFill>
            <a:srgbClr val="EB8989"/>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3" name="テキスト ボックス 62">
            <a:extLst>
              <a:ext uri="{FF2B5EF4-FFF2-40B4-BE49-F238E27FC236}">
                <a16:creationId xmlns:a16="http://schemas.microsoft.com/office/drawing/2014/main" id="{CA7AE397-9100-7FD9-2E60-17E753221647}"/>
              </a:ext>
            </a:extLst>
          </p:cNvPr>
          <p:cNvSpPr txBox="1"/>
          <p:nvPr/>
        </p:nvSpPr>
        <p:spPr>
          <a:xfrm>
            <a:off x="2567608" y="5373216"/>
            <a:ext cx="1286825" cy="523220"/>
          </a:xfrm>
          <a:prstGeom prst="rect">
            <a:avLst/>
          </a:prstGeom>
          <a:noFill/>
        </p:spPr>
        <p:txBody>
          <a:bodyPr wrap="square" rtlCol="0">
            <a:spAutoFit/>
          </a:bodyPr>
          <a:lstStyle/>
          <a:p>
            <a:pPr algn="ctr"/>
            <a:r>
              <a:rPr lang="ja-JP" altLang="en-US" sz="1400" b="1" dirty="0">
                <a:solidFill>
                  <a:schemeClr val="tx1">
                    <a:lumMod val="65000"/>
                    <a:lumOff val="35000"/>
                  </a:schemeClr>
                </a:solidFill>
              </a:rPr>
              <a:t>花粉対策商品</a:t>
            </a:r>
            <a:endParaRPr lang="en-US" altLang="ja-JP" sz="1400" b="1" dirty="0">
              <a:solidFill>
                <a:schemeClr val="tx1">
                  <a:lumMod val="65000"/>
                  <a:lumOff val="35000"/>
                </a:schemeClr>
              </a:solidFill>
            </a:endParaRPr>
          </a:p>
          <a:p>
            <a:pPr algn="ctr"/>
            <a:r>
              <a:rPr lang="ja-JP" altLang="en-US" sz="1400" b="1" dirty="0">
                <a:solidFill>
                  <a:schemeClr val="tx1">
                    <a:lumMod val="65000"/>
                    <a:lumOff val="35000"/>
                  </a:schemeClr>
                </a:solidFill>
              </a:rPr>
              <a:t>購買意向層</a:t>
            </a:r>
            <a:endParaRPr lang="en-US" altLang="ja-JP" sz="1400" b="1" dirty="0">
              <a:solidFill>
                <a:schemeClr val="tx1">
                  <a:lumMod val="65000"/>
                  <a:lumOff val="35000"/>
                </a:schemeClr>
              </a:solidFill>
            </a:endParaRPr>
          </a:p>
        </p:txBody>
      </p:sp>
      <p:pic>
        <p:nvPicPr>
          <p:cNvPr id="65" name="図 64">
            <a:extLst>
              <a:ext uri="{FF2B5EF4-FFF2-40B4-BE49-F238E27FC236}">
                <a16:creationId xmlns:a16="http://schemas.microsoft.com/office/drawing/2014/main" id="{9E83737D-7B9E-3ADC-2294-DF5DDA269039}"/>
              </a:ext>
            </a:extLst>
          </p:cNvPr>
          <p:cNvPicPr>
            <a:picLocks noChangeAspect="1"/>
          </p:cNvPicPr>
          <p:nvPr/>
        </p:nvPicPr>
        <p:blipFill>
          <a:blip r:embed="rId2" cstate="print">
            <a:extLst>
              <a:ext uri="{BEBA8EAE-BF5A-486C-A8C5-ECC9F3942E4B}">
                <a14:imgProps xmlns:a14="http://schemas.microsoft.com/office/drawing/2010/main">
                  <a14:imgLayer r:embed="rId3">
                    <a14:imgEffect>
                      <a14:backgroundRemoval t="2516" b="94969" l="2959" r="98817"/>
                    </a14:imgEffect>
                  </a14:imgLayer>
                </a14:imgProps>
              </a:ext>
              <a:ext uri="{28A0092B-C50C-407E-A947-70E740481C1C}">
                <a14:useLocalDpi xmlns:a14="http://schemas.microsoft.com/office/drawing/2010/main" val="0"/>
              </a:ext>
            </a:extLst>
          </a:blip>
          <a:stretch>
            <a:fillRect/>
          </a:stretch>
        </p:blipFill>
        <p:spPr>
          <a:xfrm>
            <a:off x="5159896" y="2924944"/>
            <a:ext cx="455947" cy="432048"/>
          </a:xfrm>
          <a:prstGeom prst="rect">
            <a:avLst/>
          </a:prstGeom>
        </p:spPr>
      </p:pic>
      <p:pic>
        <p:nvPicPr>
          <p:cNvPr id="66" name="図 65">
            <a:extLst>
              <a:ext uri="{FF2B5EF4-FFF2-40B4-BE49-F238E27FC236}">
                <a16:creationId xmlns:a16="http://schemas.microsoft.com/office/drawing/2014/main" id="{A9082A1D-E139-B921-E630-7039A1734CDC}"/>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2000" b="98667" l="0" r="98649"/>
                    </a14:imgEffect>
                  </a14:imgLayer>
                </a14:imgProps>
              </a:ext>
              <a:ext uri="{28A0092B-C50C-407E-A947-70E740481C1C}">
                <a14:useLocalDpi xmlns:a14="http://schemas.microsoft.com/office/drawing/2010/main" val="0"/>
              </a:ext>
            </a:extLst>
          </a:blip>
          <a:stretch>
            <a:fillRect/>
          </a:stretch>
        </p:blipFill>
        <p:spPr>
          <a:xfrm>
            <a:off x="1343472" y="2885078"/>
            <a:ext cx="543554" cy="554854"/>
          </a:xfrm>
          <a:prstGeom prst="rect">
            <a:avLst/>
          </a:prstGeom>
        </p:spPr>
      </p:pic>
      <p:sp>
        <p:nvSpPr>
          <p:cNvPr id="67" name="テキスト ボックス 66">
            <a:extLst>
              <a:ext uri="{FF2B5EF4-FFF2-40B4-BE49-F238E27FC236}">
                <a16:creationId xmlns:a16="http://schemas.microsoft.com/office/drawing/2014/main" id="{0337E584-CBF0-6013-3947-BC82E1154698}"/>
              </a:ext>
            </a:extLst>
          </p:cNvPr>
          <p:cNvSpPr txBox="1"/>
          <p:nvPr/>
        </p:nvSpPr>
        <p:spPr>
          <a:xfrm>
            <a:off x="1775520" y="6453336"/>
            <a:ext cx="3384376" cy="230832"/>
          </a:xfrm>
          <a:prstGeom prst="rect">
            <a:avLst/>
          </a:prstGeom>
          <a:noFill/>
        </p:spPr>
        <p:txBody>
          <a:bodyPr wrap="square" rtlCol="0">
            <a:spAutoFit/>
          </a:bodyPr>
          <a:lstStyle/>
          <a:p>
            <a:pPr algn="l"/>
            <a:r>
              <a:rPr kumimoji="1" lang="en-US" altLang="ja-JP" sz="900" dirty="0"/>
              <a:t>※</a:t>
            </a:r>
            <a:r>
              <a:rPr kumimoji="1" lang="ja-JP" altLang="en-US" sz="900" dirty="0"/>
              <a:t>オーディエンスリストにて対象ターゲティングを作成</a:t>
            </a:r>
          </a:p>
        </p:txBody>
      </p:sp>
      <p:sp>
        <p:nvSpPr>
          <p:cNvPr id="4" name="テキスト ボックス 3">
            <a:extLst>
              <a:ext uri="{FF2B5EF4-FFF2-40B4-BE49-F238E27FC236}">
                <a16:creationId xmlns:a16="http://schemas.microsoft.com/office/drawing/2014/main" id="{D98480EE-84F7-9DB9-C6A3-C65441F58FDA}"/>
              </a:ext>
            </a:extLst>
          </p:cNvPr>
          <p:cNvSpPr txBox="1"/>
          <p:nvPr/>
        </p:nvSpPr>
        <p:spPr>
          <a:xfrm>
            <a:off x="2711624" y="5805264"/>
            <a:ext cx="936104" cy="369332"/>
          </a:xfrm>
          <a:prstGeom prst="rect">
            <a:avLst/>
          </a:prstGeom>
          <a:noFill/>
        </p:spPr>
        <p:txBody>
          <a:bodyPr wrap="square">
            <a:spAutoFit/>
          </a:bodyPr>
          <a:lstStyle/>
          <a:p>
            <a:r>
              <a:rPr lang="en-US" altLang="ja-JP" b="1" i="0" u="sng" dirty="0">
                <a:latin typeface="Hiragino Kaku Gothic Pro"/>
              </a:rPr>
              <a:t>80</a:t>
            </a:r>
            <a:r>
              <a:rPr lang="ja-JP" altLang="en-US" sz="1600" b="1" i="0" u="sng" dirty="0">
                <a:latin typeface="Hiragino Kaku Gothic Pro"/>
              </a:rPr>
              <a:t>万</a:t>
            </a:r>
            <a:r>
              <a:rPr lang="en-US" altLang="ja-JP" b="1" i="0" u="sng" dirty="0">
                <a:latin typeface="Hiragino Kaku Gothic Pro"/>
              </a:rPr>
              <a:t>UB</a:t>
            </a:r>
            <a:endParaRPr lang="ja-JP" altLang="en-US" b="1" u="sng" dirty="0"/>
          </a:p>
        </p:txBody>
      </p:sp>
      <p:sp>
        <p:nvSpPr>
          <p:cNvPr id="10" name="テキスト ボックス 9">
            <a:extLst>
              <a:ext uri="{FF2B5EF4-FFF2-40B4-BE49-F238E27FC236}">
                <a16:creationId xmlns:a16="http://schemas.microsoft.com/office/drawing/2014/main" id="{CB6A01E5-AAA5-E2D3-BAF7-32D74901EB97}"/>
              </a:ext>
            </a:extLst>
          </p:cNvPr>
          <p:cNvSpPr txBox="1"/>
          <p:nvPr/>
        </p:nvSpPr>
        <p:spPr>
          <a:xfrm>
            <a:off x="2423592" y="4365104"/>
            <a:ext cx="1584176" cy="461665"/>
          </a:xfrm>
          <a:prstGeom prst="rect">
            <a:avLst/>
          </a:prstGeom>
          <a:noFill/>
        </p:spPr>
        <p:txBody>
          <a:bodyPr wrap="square">
            <a:spAutoFit/>
          </a:bodyPr>
          <a:lstStyle/>
          <a:p>
            <a:pPr algn="ctr"/>
            <a:r>
              <a:rPr lang="en-US" altLang="ja-JP" sz="2400" b="1" u="sng" dirty="0">
                <a:latin typeface="Hiragino Kaku Gothic Pro"/>
              </a:rPr>
              <a:t>720</a:t>
            </a:r>
            <a:r>
              <a:rPr lang="ja-JP" altLang="en-US" sz="2000" b="1" i="0" u="sng" dirty="0">
                <a:latin typeface="Hiragino Kaku Gothic Pro"/>
              </a:rPr>
              <a:t>万</a:t>
            </a:r>
            <a:r>
              <a:rPr lang="en-US" altLang="ja-JP" sz="2400" b="1" i="0" u="sng" dirty="0">
                <a:latin typeface="Hiragino Kaku Gothic Pro"/>
              </a:rPr>
              <a:t>UB</a:t>
            </a:r>
            <a:endParaRPr lang="ja-JP" altLang="en-US" sz="2400" b="1" u="sng" dirty="0"/>
          </a:p>
        </p:txBody>
      </p:sp>
    </p:spTree>
    <p:extLst>
      <p:ext uri="{BB962C8B-B14F-4D97-AF65-F5344CB8AC3E}">
        <p14:creationId xmlns:p14="http://schemas.microsoft.com/office/powerpoint/2010/main" val="3030322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kumimoji="1" lang="ja-JP" altLang="en-US" dirty="0"/>
              <a:t>更新履歴</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20</a:t>
            </a:fld>
            <a:endParaRPr lang="ja-JP" altLang="en-US"/>
          </a:p>
        </p:txBody>
      </p:sp>
      <p:sp>
        <p:nvSpPr>
          <p:cNvPr id="6" name="テキスト ボックス 5"/>
          <p:cNvSpPr txBox="1"/>
          <p:nvPr/>
        </p:nvSpPr>
        <p:spPr>
          <a:xfrm>
            <a:off x="454374" y="1124744"/>
            <a:ext cx="11402265" cy="307777"/>
          </a:xfrm>
          <a:prstGeom prst="rect">
            <a:avLst/>
          </a:prstGeom>
          <a:noFill/>
        </p:spPr>
        <p:txBody>
          <a:bodyPr wrap="square" rtlCol="0">
            <a:spAutoFit/>
          </a:bodyPr>
          <a:lstStyle/>
          <a:p>
            <a:pPr lvl="0">
              <a:defRPr/>
            </a:pPr>
            <a:r>
              <a:rPr lang="en-US" altLang="ja-JP" sz="1400" dirty="0">
                <a:solidFill>
                  <a:schemeClr val="tx1">
                    <a:lumMod val="65000"/>
                    <a:lumOff val="35000"/>
                  </a:schemeClr>
                </a:solidFill>
              </a:rPr>
              <a:t>2022</a:t>
            </a:r>
            <a:r>
              <a:rPr lang="ja-JP" altLang="en-US" sz="1400" dirty="0">
                <a:solidFill>
                  <a:schemeClr val="tx1">
                    <a:lumMod val="65000"/>
                    <a:lumOff val="35000"/>
                  </a:schemeClr>
                </a:solidFill>
              </a:rPr>
              <a:t>年</a:t>
            </a:r>
            <a:r>
              <a:rPr lang="en-US" altLang="ja-JP" sz="1400" dirty="0">
                <a:solidFill>
                  <a:schemeClr val="tx1">
                    <a:lumMod val="65000"/>
                    <a:lumOff val="35000"/>
                  </a:schemeClr>
                </a:solidFill>
              </a:rPr>
              <a:t>2</a:t>
            </a:r>
            <a:r>
              <a:rPr lang="ja-JP" altLang="en-US" sz="1400" dirty="0">
                <a:solidFill>
                  <a:schemeClr val="tx1">
                    <a:lumMod val="65000"/>
                    <a:lumOff val="35000"/>
                  </a:schemeClr>
                </a:solidFill>
              </a:rPr>
              <a:t>月</a:t>
            </a:r>
            <a:r>
              <a:rPr lang="en-US" altLang="ja-JP" sz="1400" dirty="0">
                <a:solidFill>
                  <a:schemeClr val="tx1">
                    <a:lumMod val="65000"/>
                    <a:lumOff val="35000"/>
                  </a:schemeClr>
                </a:solidFill>
              </a:rPr>
              <a:t>15</a:t>
            </a:r>
            <a:r>
              <a:rPr lang="ja-JP" altLang="en-US" sz="1400" dirty="0">
                <a:solidFill>
                  <a:schemeClr val="tx1">
                    <a:lumMod val="65000"/>
                    <a:lumOff val="35000"/>
                  </a:schemeClr>
                </a:solidFill>
              </a:rPr>
              <a:t>日　掲載期間を</a:t>
            </a:r>
            <a:r>
              <a:rPr lang="en-US" altLang="ja-JP" sz="1400" dirty="0">
                <a:solidFill>
                  <a:schemeClr val="tx1">
                    <a:lumMod val="65000"/>
                    <a:lumOff val="35000"/>
                  </a:schemeClr>
                </a:solidFill>
              </a:rPr>
              <a:t>2023</a:t>
            </a:r>
            <a:r>
              <a:rPr lang="ja-JP" altLang="en-US" sz="1400" dirty="0">
                <a:solidFill>
                  <a:schemeClr val="tx1">
                    <a:lumMod val="65000"/>
                    <a:lumOff val="35000"/>
                  </a:schemeClr>
                </a:solidFill>
              </a:rPr>
              <a:t>年</a:t>
            </a:r>
            <a:r>
              <a:rPr lang="en-US" altLang="ja-JP" sz="1400" dirty="0">
                <a:solidFill>
                  <a:schemeClr val="tx1">
                    <a:lumMod val="65000"/>
                    <a:lumOff val="35000"/>
                  </a:schemeClr>
                </a:solidFill>
              </a:rPr>
              <a:t>5</a:t>
            </a:r>
            <a:r>
              <a:rPr lang="ja-JP" altLang="en-US" sz="1400" dirty="0">
                <a:solidFill>
                  <a:schemeClr val="tx1">
                    <a:lumMod val="65000"/>
                    <a:lumOff val="35000"/>
                  </a:schemeClr>
                </a:solidFill>
              </a:rPr>
              <a:t>月</a:t>
            </a:r>
            <a:r>
              <a:rPr lang="en-US" altLang="ja-JP" sz="1400" dirty="0">
                <a:solidFill>
                  <a:schemeClr val="tx1">
                    <a:lumMod val="65000"/>
                    <a:lumOff val="35000"/>
                  </a:schemeClr>
                </a:solidFill>
              </a:rPr>
              <a:t>31</a:t>
            </a:r>
            <a:r>
              <a:rPr lang="ja-JP" altLang="en-US" sz="1400" dirty="0">
                <a:solidFill>
                  <a:schemeClr val="tx1">
                    <a:lumMod val="65000"/>
                    <a:lumOff val="35000"/>
                  </a:schemeClr>
                </a:solidFill>
              </a:rPr>
              <a:t>日まで延長しました。</a:t>
            </a:r>
          </a:p>
        </p:txBody>
      </p:sp>
    </p:spTree>
    <p:extLst>
      <p:ext uri="{BB962C8B-B14F-4D97-AF65-F5344CB8AC3E}">
        <p14:creationId xmlns:p14="http://schemas.microsoft.com/office/powerpoint/2010/main" val="563384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12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図 30">
            <a:extLst>
              <a:ext uri="{FF2B5EF4-FFF2-40B4-BE49-F238E27FC236}">
                <a16:creationId xmlns:a16="http://schemas.microsoft.com/office/drawing/2014/main" id="{B81E2475-46DE-5B2F-2587-F82D5E3D23F9}"/>
              </a:ext>
            </a:extLst>
          </p:cNvPr>
          <p:cNvPicPr>
            <a:picLocks noChangeAspect="1"/>
          </p:cNvPicPr>
          <p:nvPr/>
        </p:nvPicPr>
        <p:blipFill>
          <a:blip r:embed="rId2"/>
          <a:stretch>
            <a:fillRect/>
          </a:stretch>
        </p:blipFill>
        <p:spPr>
          <a:xfrm>
            <a:off x="1271464" y="2780928"/>
            <a:ext cx="9864183" cy="2591025"/>
          </a:xfrm>
          <a:prstGeom prst="rect">
            <a:avLst/>
          </a:prstGeom>
        </p:spPr>
      </p:pic>
      <p:sp>
        <p:nvSpPr>
          <p:cNvPr id="3" name="テキスト プレースホルダー 2">
            <a:extLst>
              <a:ext uri="{FF2B5EF4-FFF2-40B4-BE49-F238E27FC236}">
                <a16:creationId xmlns:a16="http://schemas.microsoft.com/office/drawing/2014/main" id="{CFC699A2-859C-4550-A62D-29D3DB1DA083}"/>
              </a:ext>
            </a:extLst>
          </p:cNvPr>
          <p:cNvSpPr>
            <a:spLocks noGrp="1"/>
          </p:cNvSpPr>
          <p:nvPr>
            <p:ph type="body" sz="quarter" idx="11"/>
          </p:nvPr>
        </p:nvSpPr>
        <p:spPr>
          <a:xfrm>
            <a:off x="335360" y="116632"/>
            <a:ext cx="9759950" cy="814388"/>
          </a:xfrm>
        </p:spPr>
        <p:txBody>
          <a:bodyPr/>
          <a:lstStyle/>
          <a:p>
            <a:r>
              <a:rPr kumimoji="1" lang="ja-JP" altLang="en-US" dirty="0"/>
              <a:t>花粉症シーズン</a:t>
            </a:r>
            <a:r>
              <a:rPr lang="ja-JP" altLang="en-US" dirty="0"/>
              <a:t>傾向</a:t>
            </a:r>
            <a:endParaRPr kumimoji="1" lang="ja-JP" altLang="en-US" dirty="0"/>
          </a:p>
        </p:txBody>
      </p:sp>
      <p:sp>
        <p:nvSpPr>
          <p:cNvPr id="5" name="スライド番号プレースホルダー 4">
            <a:extLst>
              <a:ext uri="{FF2B5EF4-FFF2-40B4-BE49-F238E27FC236}">
                <a16:creationId xmlns:a16="http://schemas.microsoft.com/office/drawing/2014/main" id="{80E6C09C-11DB-B171-65C6-08B7BB94AC8A}"/>
              </a:ext>
            </a:extLst>
          </p:cNvPr>
          <p:cNvSpPr>
            <a:spLocks noGrp="1"/>
          </p:cNvSpPr>
          <p:nvPr>
            <p:ph type="sldNum" sz="quarter" idx="4"/>
          </p:nvPr>
        </p:nvSpPr>
        <p:spPr/>
        <p:txBody>
          <a:bodyPr/>
          <a:lstStyle/>
          <a:p>
            <a:fld id="{F9BD7636-22E7-4304-ABE2-16A3D163D5E1}" type="slidenum">
              <a:rPr lang="ja-JP" altLang="en-US" smtClean="0"/>
              <a:pPr/>
              <a:t>3</a:t>
            </a:fld>
            <a:endParaRPr lang="ja-JP" altLang="en-US"/>
          </a:p>
        </p:txBody>
      </p:sp>
      <p:sp>
        <p:nvSpPr>
          <p:cNvPr id="6" name="テキスト ボックス 5">
            <a:extLst>
              <a:ext uri="{FF2B5EF4-FFF2-40B4-BE49-F238E27FC236}">
                <a16:creationId xmlns:a16="http://schemas.microsoft.com/office/drawing/2014/main" id="{E42FDD9B-8CCC-1A21-AF5F-C7956B698AB4}"/>
              </a:ext>
            </a:extLst>
          </p:cNvPr>
          <p:cNvSpPr txBox="1"/>
          <p:nvPr/>
        </p:nvSpPr>
        <p:spPr>
          <a:xfrm>
            <a:off x="623392" y="1124744"/>
            <a:ext cx="11323344" cy="646331"/>
          </a:xfrm>
          <a:prstGeom prst="rect">
            <a:avLst/>
          </a:prstGeom>
          <a:noFill/>
        </p:spPr>
        <p:txBody>
          <a:bodyPr wrap="square" rtlCol="0">
            <a:spAutoFit/>
          </a:bodyPr>
          <a:lstStyle/>
          <a:p>
            <a:r>
              <a:rPr lang="ja-JP" altLang="en-US" dirty="0"/>
              <a:t>例年</a:t>
            </a:r>
            <a:r>
              <a:rPr lang="en-US" altLang="ja-JP" dirty="0"/>
              <a:t>2</a:t>
            </a:r>
            <a:r>
              <a:rPr lang="ja-JP" altLang="en-US" dirty="0"/>
              <a:t>月～</a:t>
            </a:r>
            <a:r>
              <a:rPr lang="en-US" altLang="ja-JP" dirty="0"/>
              <a:t>5</a:t>
            </a:r>
            <a:r>
              <a:rPr lang="ja-JP" altLang="en-US" dirty="0"/>
              <a:t>月に花粉飛散がピークとなり、花粉症に関する興味関心が高まります。</a:t>
            </a:r>
            <a:endParaRPr lang="en-US" altLang="ja-JP" dirty="0"/>
          </a:p>
          <a:p>
            <a:r>
              <a:rPr lang="ja-JP" altLang="en-US" dirty="0"/>
              <a:t>この時期に花粉情報へのアクセスや花粉症対策商品の購入検討を行う傾向があります。</a:t>
            </a:r>
            <a:endParaRPr lang="en-US" altLang="ja-JP" dirty="0"/>
          </a:p>
        </p:txBody>
      </p:sp>
      <p:sp>
        <p:nvSpPr>
          <p:cNvPr id="7" name="フローチャート: 処理 6">
            <a:extLst>
              <a:ext uri="{FF2B5EF4-FFF2-40B4-BE49-F238E27FC236}">
                <a16:creationId xmlns:a16="http://schemas.microsoft.com/office/drawing/2014/main" id="{8AE95E65-5C2B-69D3-C94A-E4B26C2B9648}"/>
              </a:ext>
            </a:extLst>
          </p:cNvPr>
          <p:cNvSpPr/>
          <p:nvPr/>
        </p:nvSpPr>
        <p:spPr>
          <a:xfrm>
            <a:off x="665684" y="1806822"/>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フローチャート: 処理 7">
            <a:extLst>
              <a:ext uri="{FF2B5EF4-FFF2-40B4-BE49-F238E27FC236}">
                <a16:creationId xmlns:a16="http://schemas.microsoft.com/office/drawing/2014/main" id="{EB2FA946-1506-E391-D1E3-18AF08EA8EF1}"/>
              </a:ext>
            </a:extLst>
          </p:cNvPr>
          <p:cNvSpPr/>
          <p:nvPr/>
        </p:nvSpPr>
        <p:spPr>
          <a:xfrm>
            <a:off x="9269343" y="1810949"/>
            <a:ext cx="2134041" cy="103823"/>
          </a:xfrm>
          <a:prstGeom prst="flowChartProcess">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平行四辺形 8">
            <a:extLst>
              <a:ext uri="{FF2B5EF4-FFF2-40B4-BE49-F238E27FC236}">
                <a16:creationId xmlns:a16="http://schemas.microsoft.com/office/drawing/2014/main" id="{B128352D-709D-77FD-F564-634ECAF12C96}"/>
              </a:ext>
            </a:extLst>
          </p:cNvPr>
          <p:cNvSpPr/>
          <p:nvPr/>
        </p:nvSpPr>
        <p:spPr>
          <a:xfrm>
            <a:off x="9068918" y="1812432"/>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テキスト ボックス 9">
            <a:extLst>
              <a:ext uri="{FF2B5EF4-FFF2-40B4-BE49-F238E27FC236}">
                <a16:creationId xmlns:a16="http://schemas.microsoft.com/office/drawing/2014/main" id="{4B15FDCB-2A49-1288-A620-032DC1B7CD29}"/>
              </a:ext>
            </a:extLst>
          </p:cNvPr>
          <p:cNvSpPr txBox="1"/>
          <p:nvPr/>
        </p:nvSpPr>
        <p:spPr>
          <a:xfrm>
            <a:off x="551384" y="2060848"/>
            <a:ext cx="4104456" cy="369332"/>
          </a:xfrm>
          <a:prstGeom prst="rect">
            <a:avLst/>
          </a:prstGeom>
          <a:noFill/>
        </p:spPr>
        <p:txBody>
          <a:bodyPr wrap="square" rtlCol="0">
            <a:spAutoFit/>
          </a:bodyPr>
          <a:lstStyle/>
          <a:p>
            <a:r>
              <a:rPr lang="ja-JP" altLang="en-US" b="1" dirty="0"/>
              <a:t>「花粉」「花粉症」の検索</a:t>
            </a:r>
            <a:r>
              <a:rPr lang="en-US" altLang="ja-JP" b="1" dirty="0"/>
              <a:t>UB</a:t>
            </a:r>
            <a:r>
              <a:rPr lang="ja-JP" altLang="en-US" b="1" dirty="0"/>
              <a:t>数推移</a:t>
            </a:r>
          </a:p>
        </p:txBody>
      </p:sp>
      <p:sp>
        <p:nvSpPr>
          <p:cNvPr id="11" name="左右矢印 5">
            <a:extLst>
              <a:ext uri="{FF2B5EF4-FFF2-40B4-BE49-F238E27FC236}">
                <a16:creationId xmlns:a16="http://schemas.microsoft.com/office/drawing/2014/main" id="{17C0C696-F160-5416-2A6B-A7455F3DA1FF}"/>
              </a:ext>
            </a:extLst>
          </p:cNvPr>
          <p:cNvSpPr/>
          <p:nvPr/>
        </p:nvSpPr>
        <p:spPr>
          <a:xfrm>
            <a:off x="5447928" y="2996952"/>
            <a:ext cx="2706384" cy="216024"/>
          </a:xfrm>
          <a:prstGeom prst="leftRightArrow">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テキスト ボックス 11">
            <a:extLst>
              <a:ext uri="{FF2B5EF4-FFF2-40B4-BE49-F238E27FC236}">
                <a16:creationId xmlns:a16="http://schemas.microsoft.com/office/drawing/2014/main" id="{6D404DDA-91C6-B432-8A6C-EDE5C883AFF9}"/>
              </a:ext>
            </a:extLst>
          </p:cNvPr>
          <p:cNvSpPr txBox="1"/>
          <p:nvPr/>
        </p:nvSpPr>
        <p:spPr>
          <a:xfrm>
            <a:off x="4439816" y="2492896"/>
            <a:ext cx="4298216" cy="523220"/>
          </a:xfrm>
          <a:prstGeom prst="rect">
            <a:avLst/>
          </a:prstGeom>
          <a:noFill/>
        </p:spPr>
        <p:txBody>
          <a:bodyPr wrap="square" rtlCol="0">
            <a:spAutoFit/>
          </a:bodyPr>
          <a:lstStyle/>
          <a:p>
            <a:pPr algn="ctr"/>
            <a:r>
              <a:rPr lang="ja-JP" altLang="en-US" sz="1400" b="1" dirty="0">
                <a:solidFill>
                  <a:srgbClr val="C00000"/>
                </a:solidFill>
              </a:rPr>
              <a:t>花粉関連</a:t>
            </a:r>
            <a:endParaRPr lang="en-US" altLang="ja-JP" sz="1400" b="1" dirty="0">
              <a:solidFill>
                <a:srgbClr val="C00000"/>
              </a:solidFill>
            </a:endParaRPr>
          </a:p>
          <a:p>
            <a:pPr algn="ctr"/>
            <a:r>
              <a:rPr lang="ja-JP" altLang="en-US" sz="1400" b="1" dirty="0">
                <a:solidFill>
                  <a:srgbClr val="C00000"/>
                </a:solidFill>
              </a:rPr>
              <a:t>検索数増加</a:t>
            </a:r>
            <a:endParaRPr lang="en-US" altLang="ja-JP" sz="1400" b="1" dirty="0">
              <a:solidFill>
                <a:srgbClr val="C00000"/>
              </a:solidFill>
            </a:endParaRPr>
          </a:p>
        </p:txBody>
      </p:sp>
      <p:sp>
        <p:nvSpPr>
          <p:cNvPr id="13" name="正方形/長方形 12">
            <a:extLst>
              <a:ext uri="{FF2B5EF4-FFF2-40B4-BE49-F238E27FC236}">
                <a16:creationId xmlns:a16="http://schemas.microsoft.com/office/drawing/2014/main" id="{F53948C5-8CD8-63DE-9E55-6CF4B350AA0F}"/>
              </a:ext>
            </a:extLst>
          </p:cNvPr>
          <p:cNvSpPr/>
          <p:nvPr/>
        </p:nvSpPr>
        <p:spPr>
          <a:xfrm>
            <a:off x="936331" y="2492896"/>
            <a:ext cx="10344246" cy="2386285"/>
          </a:xfrm>
          <a:prstGeom prst="rect">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4" name="フローチャート: 処理 13">
            <a:extLst>
              <a:ext uri="{FF2B5EF4-FFF2-40B4-BE49-F238E27FC236}">
                <a16:creationId xmlns:a16="http://schemas.microsoft.com/office/drawing/2014/main" id="{6C51749D-A522-5423-B3C0-E04EA72F7636}"/>
              </a:ext>
            </a:extLst>
          </p:cNvPr>
          <p:cNvSpPr/>
          <p:nvPr/>
        </p:nvSpPr>
        <p:spPr>
          <a:xfrm>
            <a:off x="9192344" y="2826932"/>
            <a:ext cx="411458" cy="128111"/>
          </a:xfrm>
          <a:prstGeom prst="flowChartProcess">
            <a:avLst/>
          </a:prstGeom>
          <a:solidFill>
            <a:srgbClr val="00B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フローチャート: 処理 14">
            <a:extLst>
              <a:ext uri="{FF2B5EF4-FFF2-40B4-BE49-F238E27FC236}">
                <a16:creationId xmlns:a16="http://schemas.microsoft.com/office/drawing/2014/main" id="{B34CBDBC-A9A2-31D1-48D7-649F3434162E}"/>
              </a:ext>
            </a:extLst>
          </p:cNvPr>
          <p:cNvSpPr/>
          <p:nvPr/>
        </p:nvSpPr>
        <p:spPr>
          <a:xfrm>
            <a:off x="9192344" y="2999224"/>
            <a:ext cx="411458" cy="128111"/>
          </a:xfrm>
          <a:prstGeom prst="flowChartProcess">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6" name="テキスト ボックス 15">
            <a:extLst>
              <a:ext uri="{FF2B5EF4-FFF2-40B4-BE49-F238E27FC236}">
                <a16:creationId xmlns:a16="http://schemas.microsoft.com/office/drawing/2014/main" id="{815D4C88-0D2A-E218-16AE-E3AAAF8BE872}"/>
              </a:ext>
            </a:extLst>
          </p:cNvPr>
          <p:cNvSpPr txBox="1"/>
          <p:nvPr/>
        </p:nvSpPr>
        <p:spPr>
          <a:xfrm>
            <a:off x="9567522" y="2780589"/>
            <a:ext cx="1516492" cy="430887"/>
          </a:xfrm>
          <a:prstGeom prst="rect">
            <a:avLst/>
          </a:prstGeom>
          <a:noFill/>
        </p:spPr>
        <p:txBody>
          <a:bodyPr wrap="square" rtlCol="0">
            <a:spAutoFit/>
          </a:bodyPr>
          <a:lstStyle/>
          <a:p>
            <a:r>
              <a:rPr lang="ja-JP" altLang="en-US" sz="1100" dirty="0"/>
              <a:t>「花粉」検索</a:t>
            </a:r>
            <a:r>
              <a:rPr lang="en-US" altLang="ja-JP" sz="1100" dirty="0"/>
              <a:t>UB</a:t>
            </a:r>
            <a:r>
              <a:rPr lang="ja-JP" altLang="en-US" sz="1100" dirty="0"/>
              <a:t>数</a:t>
            </a:r>
            <a:endParaRPr lang="en-US" altLang="ja-JP" sz="1100" dirty="0"/>
          </a:p>
          <a:p>
            <a:r>
              <a:rPr lang="ja-JP" altLang="en-US" sz="1100" dirty="0"/>
              <a:t>「花粉症」検索</a:t>
            </a:r>
            <a:r>
              <a:rPr lang="en-US" altLang="ja-JP" sz="1100" dirty="0"/>
              <a:t>UB</a:t>
            </a:r>
            <a:r>
              <a:rPr lang="ja-JP" altLang="en-US" sz="1100" dirty="0"/>
              <a:t>数</a:t>
            </a:r>
          </a:p>
        </p:txBody>
      </p:sp>
      <p:cxnSp>
        <p:nvCxnSpPr>
          <p:cNvPr id="17" name="直線コネクタ 16">
            <a:extLst>
              <a:ext uri="{FF2B5EF4-FFF2-40B4-BE49-F238E27FC236}">
                <a16:creationId xmlns:a16="http://schemas.microsoft.com/office/drawing/2014/main" id="{E87196AA-7D32-4713-6DE9-398B105F94B6}"/>
              </a:ext>
            </a:extLst>
          </p:cNvPr>
          <p:cNvCxnSpPr>
            <a:cxnSpLocks/>
          </p:cNvCxnSpPr>
          <p:nvPr/>
        </p:nvCxnSpPr>
        <p:spPr>
          <a:xfrm flipH="1">
            <a:off x="5375920" y="2481111"/>
            <a:ext cx="2859" cy="1895778"/>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8D741DA4-160F-FDC9-3E84-0C81DF518456}"/>
              </a:ext>
            </a:extLst>
          </p:cNvPr>
          <p:cNvCxnSpPr>
            <a:cxnSpLocks/>
          </p:cNvCxnSpPr>
          <p:nvPr/>
        </p:nvCxnSpPr>
        <p:spPr>
          <a:xfrm>
            <a:off x="8184232" y="2493000"/>
            <a:ext cx="11952" cy="187200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3C5891F0-2D9F-D233-1830-131AC356E8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7054" y="2616143"/>
            <a:ext cx="440434" cy="440434"/>
          </a:xfrm>
          <a:prstGeom prst="rect">
            <a:avLst/>
          </a:prstGeom>
        </p:spPr>
      </p:pic>
      <p:sp>
        <p:nvSpPr>
          <p:cNvPr id="20" name="正方形/長方形 19">
            <a:extLst>
              <a:ext uri="{FF2B5EF4-FFF2-40B4-BE49-F238E27FC236}">
                <a16:creationId xmlns:a16="http://schemas.microsoft.com/office/drawing/2014/main" id="{513A846E-0A50-B187-CC7B-3403DFC05E59}"/>
              </a:ext>
            </a:extLst>
          </p:cNvPr>
          <p:cNvSpPr/>
          <p:nvPr/>
        </p:nvSpPr>
        <p:spPr>
          <a:xfrm>
            <a:off x="4596075" y="2108814"/>
            <a:ext cx="6041362" cy="240066"/>
          </a:xfrm>
          <a:prstGeom prst="rect">
            <a:avLst/>
          </a:prstGeom>
        </p:spPr>
        <p:txBody>
          <a:bodyPr wrap="square">
            <a:spAutoFit/>
          </a:bodyPr>
          <a:lstStyle/>
          <a:p>
            <a:pPr defTabSz="1131757">
              <a:lnSpc>
                <a:spcPct val="120000"/>
              </a:lnSpc>
              <a:defRPr/>
            </a:pPr>
            <a:r>
              <a:rPr lang="en-US" altLang="ja-JP" sz="800" dirty="0">
                <a:solidFill>
                  <a:schemeClr val="accent3"/>
                </a:solidFill>
              </a:rPr>
              <a:t>※2021</a:t>
            </a:r>
            <a:r>
              <a:rPr lang="ja-JP" altLang="en-US" sz="800" dirty="0">
                <a:solidFill>
                  <a:schemeClr val="accent3"/>
                </a:solidFill>
              </a:rPr>
              <a:t>年</a:t>
            </a:r>
            <a:r>
              <a:rPr lang="en-US" altLang="ja-JP" sz="800" dirty="0">
                <a:solidFill>
                  <a:schemeClr val="accent3"/>
                </a:solidFill>
              </a:rPr>
              <a:t>9</a:t>
            </a:r>
            <a:r>
              <a:rPr lang="ja-JP" altLang="en-US" sz="800" dirty="0">
                <a:solidFill>
                  <a:schemeClr val="accent3"/>
                </a:solidFill>
              </a:rPr>
              <a:t>月</a:t>
            </a:r>
            <a:r>
              <a:rPr lang="en-US" altLang="ja-JP" sz="800" dirty="0">
                <a:solidFill>
                  <a:schemeClr val="accent3"/>
                </a:solidFill>
              </a:rPr>
              <a:t>~2022</a:t>
            </a:r>
            <a:r>
              <a:rPr lang="ja-JP" altLang="en-US" sz="800" dirty="0">
                <a:solidFill>
                  <a:schemeClr val="accent3"/>
                </a:solidFill>
              </a:rPr>
              <a:t>年</a:t>
            </a:r>
            <a:r>
              <a:rPr lang="en-US" altLang="ja-JP" sz="800" dirty="0">
                <a:solidFill>
                  <a:schemeClr val="accent3"/>
                </a:solidFill>
              </a:rPr>
              <a:t>8</a:t>
            </a:r>
            <a:r>
              <a:rPr lang="ja-JP" altLang="en-US" sz="800" dirty="0">
                <a:solidFill>
                  <a:schemeClr val="accent3"/>
                </a:solidFill>
              </a:rPr>
              <a:t>月 </a:t>
            </a:r>
            <a:r>
              <a:rPr lang="en-US" altLang="ja-JP" sz="800" dirty="0">
                <a:solidFill>
                  <a:schemeClr val="accent3"/>
                </a:solidFill>
              </a:rPr>
              <a:t>Yahoo!</a:t>
            </a:r>
            <a:r>
              <a:rPr lang="ja-JP" altLang="en-US" sz="800" dirty="0">
                <a:solidFill>
                  <a:schemeClr val="accent3"/>
                </a:solidFill>
              </a:rPr>
              <a:t>検索 自然検索の</a:t>
            </a:r>
            <a:r>
              <a:rPr lang="en-US" altLang="ja-JP" sz="800" dirty="0">
                <a:solidFill>
                  <a:schemeClr val="accent3"/>
                </a:solidFill>
              </a:rPr>
              <a:t>UB</a:t>
            </a:r>
            <a:r>
              <a:rPr lang="ja-JP" altLang="en-US" sz="800" dirty="0">
                <a:solidFill>
                  <a:schemeClr val="accent3"/>
                </a:solidFill>
              </a:rPr>
              <a:t>数推移</a:t>
            </a:r>
            <a:endParaRPr lang="en-US" altLang="ja-JP" sz="800" dirty="0">
              <a:solidFill>
                <a:schemeClr val="accent3"/>
              </a:solidFill>
            </a:endParaRPr>
          </a:p>
        </p:txBody>
      </p:sp>
      <p:sp>
        <p:nvSpPr>
          <p:cNvPr id="26" name="テキスト ボックス 25">
            <a:extLst>
              <a:ext uri="{FF2B5EF4-FFF2-40B4-BE49-F238E27FC236}">
                <a16:creationId xmlns:a16="http://schemas.microsoft.com/office/drawing/2014/main" id="{4876C854-32CF-D6D3-DB56-36776AB3FD37}"/>
              </a:ext>
            </a:extLst>
          </p:cNvPr>
          <p:cNvSpPr txBox="1"/>
          <p:nvPr/>
        </p:nvSpPr>
        <p:spPr>
          <a:xfrm>
            <a:off x="1152790" y="5065439"/>
            <a:ext cx="2206906" cy="307777"/>
          </a:xfrm>
          <a:prstGeom prst="rect">
            <a:avLst/>
          </a:prstGeom>
          <a:noFill/>
        </p:spPr>
        <p:txBody>
          <a:bodyPr wrap="square" rtlCol="0">
            <a:spAutoFit/>
          </a:bodyPr>
          <a:lstStyle/>
          <a:p>
            <a:r>
              <a:rPr lang="ja-JP" altLang="en-US" sz="1400" dirty="0"/>
              <a:t>花粉対策グッズ</a:t>
            </a:r>
            <a:endParaRPr lang="en-US" altLang="ja-JP" sz="1400" dirty="0"/>
          </a:p>
        </p:txBody>
      </p:sp>
      <p:sp>
        <p:nvSpPr>
          <p:cNvPr id="27" name="テキスト ボックス 26">
            <a:extLst>
              <a:ext uri="{FF2B5EF4-FFF2-40B4-BE49-F238E27FC236}">
                <a16:creationId xmlns:a16="http://schemas.microsoft.com/office/drawing/2014/main" id="{BA52FCB2-A124-D4A1-9515-5B4CE564D25E}"/>
              </a:ext>
            </a:extLst>
          </p:cNvPr>
          <p:cNvSpPr txBox="1"/>
          <p:nvPr/>
        </p:nvSpPr>
        <p:spPr>
          <a:xfrm>
            <a:off x="3647728" y="5065200"/>
            <a:ext cx="1641571" cy="307777"/>
          </a:xfrm>
          <a:prstGeom prst="rect">
            <a:avLst/>
          </a:prstGeom>
          <a:noFill/>
        </p:spPr>
        <p:txBody>
          <a:bodyPr wrap="square" rtlCol="0">
            <a:spAutoFit/>
          </a:bodyPr>
          <a:lstStyle/>
          <a:p>
            <a:r>
              <a:rPr lang="ja-JP" altLang="en-US" sz="1400" dirty="0"/>
              <a:t>家庭薬</a:t>
            </a:r>
            <a:endParaRPr lang="en-US" altLang="ja-JP" sz="1400" dirty="0"/>
          </a:p>
        </p:txBody>
      </p:sp>
      <p:sp>
        <p:nvSpPr>
          <p:cNvPr id="28" name="テキスト ボックス 27">
            <a:extLst>
              <a:ext uri="{FF2B5EF4-FFF2-40B4-BE49-F238E27FC236}">
                <a16:creationId xmlns:a16="http://schemas.microsoft.com/office/drawing/2014/main" id="{70C40BEB-EF90-4DD4-C7AF-B8A45872D596}"/>
              </a:ext>
            </a:extLst>
          </p:cNvPr>
          <p:cNvSpPr txBox="1"/>
          <p:nvPr/>
        </p:nvSpPr>
        <p:spPr>
          <a:xfrm>
            <a:off x="5822581" y="5065200"/>
            <a:ext cx="1641571" cy="307777"/>
          </a:xfrm>
          <a:prstGeom prst="rect">
            <a:avLst/>
          </a:prstGeom>
          <a:noFill/>
        </p:spPr>
        <p:txBody>
          <a:bodyPr wrap="square" rtlCol="0">
            <a:spAutoFit/>
          </a:bodyPr>
          <a:lstStyle/>
          <a:p>
            <a:r>
              <a:rPr lang="ja-JP" altLang="en-US" sz="1400" dirty="0"/>
              <a:t>家電</a:t>
            </a:r>
            <a:endParaRPr lang="en-US" altLang="ja-JP" sz="1400" dirty="0"/>
          </a:p>
        </p:txBody>
      </p:sp>
      <p:sp>
        <p:nvSpPr>
          <p:cNvPr id="29" name="テキスト ボックス 28">
            <a:extLst>
              <a:ext uri="{FF2B5EF4-FFF2-40B4-BE49-F238E27FC236}">
                <a16:creationId xmlns:a16="http://schemas.microsoft.com/office/drawing/2014/main" id="{3222901B-9287-5C98-2649-42D94AFD66B2}"/>
              </a:ext>
            </a:extLst>
          </p:cNvPr>
          <p:cNvSpPr txBox="1"/>
          <p:nvPr/>
        </p:nvSpPr>
        <p:spPr>
          <a:xfrm>
            <a:off x="7838805" y="5065200"/>
            <a:ext cx="1641571" cy="307777"/>
          </a:xfrm>
          <a:prstGeom prst="rect">
            <a:avLst/>
          </a:prstGeom>
          <a:noFill/>
        </p:spPr>
        <p:txBody>
          <a:bodyPr wrap="square" rtlCol="0">
            <a:spAutoFit/>
          </a:bodyPr>
          <a:lstStyle/>
          <a:p>
            <a:r>
              <a:rPr lang="ja-JP" altLang="en-US" sz="1400" dirty="0"/>
              <a:t>日用品</a:t>
            </a:r>
            <a:endParaRPr lang="en-US" altLang="ja-JP" sz="1400" dirty="0"/>
          </a:p>
        </p:txBody>
      </p:sp>
      <p:sp>
        <p:nvSpPr>
          <p:cNvPr id="30" name="テキスト ボックス 29">
            <a:extLst>
              <a:ext uri="{FF2B5EF4-FFF2-40B4-BE49-F238E27FC236}">
                <a16:creationId xmlns:a16="http://schemas.microsoft.com/office/drawing/2014/main" id="{29DEB923-34E2-C6D6-392A-A5CD8996501E}"/>
              </a:ext>
            </a:extLst>
          </p:cNvPr>
          <p:cNvSpPr txBox="1"/>
          <p:nvPr/>
        </p:nvSpPr>
        <p:spPr>
          <a:xfrm>
            <a:off x="9984432" y="5065200"/>
            <a:ext cx="1641571" cy="307777"/>
          </a:xfrm>
          <a:prstGeom prst="rect">
            <a:avLst/>
          </a:prstGeom>
          <a:noFill/>
        </p:spPr>
        <p:txBody>
          <a:bodyPr wrap="square" rtlCol="0">
            <a:spAutoFit/>
          </a:bodyPr>
          <a:lstStyle/>
          <a:p>
            <a:r>
              <a:rPr lang="ja-JP" altLang="en-US" sz="1400" dirty="0"/>
              <a:t>化粧品</a:t>
            </a:r>
            <a:endParaRPr lang="en-US" altLang="ja-JP" sz="1400" dirty="0"/>
          </a:p>
        </p:txBody>
      </p:sp>
      <p:pic>
        <p:nvPicPr>
          <p:cNvPr id="2" name="図 1">
            <a:extLst>
              <a:ext uri="{FF2B5EF4-FFF2-40B4-BE49-F238E27FC236}">
                <a16:creationId xmlns:a16="http://schemas.microsoft.com/office/drawing/2014/main" id="{219C9991-1900-BAA5-940D-F10251ECC4B6}"/>
              </a:ext>
            </a:extLst>
          </p:cNvPr>
          <p:cNvPicPr>
            <a:picLocks noChangeAspect="1"/>
          </p:cNvPicPr>
          <p:nvPr/>
        </p:nvPicPr>
        <p:blipFill>
          <a:blip r:embed="rId4"/>
          <a:stretch>
            <a:fillRect/>
          </a:stretch>
        </p:blipFill>
        <p:spPr>
          <a:xfrm>
            <a:off x="981012" y="5373216"/>
            <a:ext cx="10229975" cy="1188823"/>
          </a:xfrm>
          <a:prstGeom prst="rect">
            <a:avLst/>
          </a:prstGeom>
        </p:spPr>
      </p:pic>
    </p:spTree>
    <p:extLst>
      <p:ext uri="{BB962C8B-B14F-4D97-AF65-F5344CB8AC3E}">
        <p14:creationId xmlns:p14="http://schemas.microsoft.com/office/powerpoint/2010/main" val="2403527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AA6DC5BD-C071-FBCC-C650-D45F43344F82}"/>
              </a:ext>
            </a:extLst>
          </p:cNvPr>
          <p:cNvPicPr>
            <a:picLocks noChangeAspect="1"/>
          </p:cNvPicPr>
          <p:nvPr/>
        </p:nvPicPr>
        <p:blipFill>
          <a:blip r:embed="rId3"/>
          <a:stretch>
            <a:fillRect/>
          </a:stretch>
        </p:blipFill>
        <p:spPr>
          <a:xfrm>
            <a:off x="5303912" y="3212976"/>
            <a:ext cx="4102964" cy="3212870"/>
          </a:xfrm>
          <a:prstGeom prst="rect">
            <a:avLst/>
          </a:prstGeom>
        </p:spPr>
      </p:pic>
      <p:sp>
        <p:nvSpPr>
          <p:cNvPr id="79" name="右矢印 78"/>
          <p:cNvSpPr/>
          <p:nvPr/>
        </p:nvSpPr>
        <p:spPr>
          <a:xfrm>
            <a:off x="3176269" y="5418079"/>
            <a:ext cx="2247428" cy="186236"/>
          </a:xfrm>
          <a:prstGeom prst="rightArrow">
            <a:avLst>
              <a:gd name="adj1" fmla="val 50000"/>
              <a:gd name="adj2" fmla="val 83610"/>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78" name="右矢印 77"/>
          <p:cNvSpPr/>
          <p:nvPr/>
        </p:nvSpPr>
        <p:spPr>
          <a:xfrm>
            <a:off x="3409246" y="4131482"/>
            <a:ext cx="2018896" cy="163114"/>
          </a:xfrm>
          <a:prstGeom prst="rightArrow">
            <a:avLst>
              <a:gd name="adj1" fmla="val 50000"/>
              <a:gd name="adj2" fmla="val 83610"/>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71" name="右矢印 70"/>
          <p:cNvSpPr/>
          <p:nvPr/>
        </p:nvSpPr>
        <p:spPr>
          <a:xfrm>
            <a:off x="2776260" y="4779896"/>
            <a:ext cx="2612086" cy="169354"/>
          </a:xfrm>
          <a:prstGeom prst="rightArrow">
            <a:avLst>
              <a:gd name="adj1" fmla="val 50000"/>
              <a:gd name="adj2" fmla="val 83610"/>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5" name="楕円 54"/>
          <p:cNvSpPr/>
          <p:nvPr/>
        </p:nvSpPr>
        <p:spPr>
          <a:xfrm>
            <a:off x="335654" y="3235951"/>
            <a:ext cx="2764250" cy="2830068"/>
          </a:xfrm>
          <a:prstGeom prst="ellipse">
            <a:avLst/>
          </a:prstGeom>
          <a:solidFill>
            <a:schemeClr val="bg1"/>
          </a:soli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8" name="楕円 57"/>
          <p:cNvSpPr/>
          <p:nvPr/>
        </p:nvSpPr>
        <p:spPr>
          <a:xfrm>
            <a:off x="2848845" y="2436891"/>
            <a:ext cx="2211936" cy="2095052"/>
          </a:xfrm>
          <a:prstGeom prst="ellipse">
            <a:avLst/>
          </a:prstGeom>
          <a:solidFill>
            <a:schemeClr val="bg1"/>
          </a:soli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75" name="楕円 74"/>
          <p:cNvSpPr/>
          <p:nvPr/>
        </p:nvSpPr>
        <p:spPr>
          <a:xfrm>
            <a:off x="2929285" y="5071536"/>
            <a:ext cx="1521728" cy="1459466"/>
          </a:xfrm>
          <a:prstGeom prst="ellipse">
            <a:avLst/>
          </a:prstGeom>
          <a:solidFill>
            <a:schemeClr val="bg1"/>
          </a:soli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 name="テキスト プレースホルダー 2"/>
          <p:cNvSpPr>
            <a:spLocks noGrp="1"/>
          </p:cNvSpPr>
          <p:nvPr>
            <p:ph type="body" sz="quarter" idx="11"/>
          </p:nvPr>
        </p:nvSpPr>
        <p:spPr/>
        <p:txBody>
          <a:bodyPr>
            <a:normAutofit/>
          </a:bodyPr>
          <a:lstStyle/>
          <a:p>
            <a:r>
              <a:rPr lang="en-US" altLang="ja-JP" dirty="0"/>
              <a:t>Yahoo! </a:t>
            </a:r>
            <a:r>
              <a:rPr lang="ja-JP" altLang="en-US" dirty="0"/>
              <a:t>天気・災害「花粉情報」とは</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4</a:t>
            </a:fld>
            <a:endParaRPr lang="ja-JP" altLang="en-US"/>
          </a:p>
        </p:txBody>
      </p:sp>
      <p:sp>
        <p:nvSpPr>
          <p:cNvPr id="4" name="テキスト ボックス 3"/>
          <p:cNvSpPr txBox="1"/>
          <p:nvPr/>
        </p:nvSpPr>
        <p:spPr>
          <a:xfrm>
            <a:off x="614348" y="980728"/>
            <a:ext cx="10963304" cy="923330"/>
          </a:xfrm>
          <a:prstGeom prst="rect">
            <a:avLst/>
          </a:prstGeom>
          <a:noFill/>
        </p:spPr>
        <p:txBody>
          <a:bodyPr wrap="square" rtlCol="0">
            <a:spAutoFit/>
          </a:bodyPr>
          <a:lstStyle/>
          <a:p>
            <a:r>
              <a:rPr lang="en-US" altLang="ja-JP" dirty="0"/>
              <a:t>Yahoo!</a:t>
            </a:r>
            <a:r>
              <a:rPr lang="ja-JP" altLang="en-US" dirty="0"/>
              <a:t>天気・災害「花粉情報」では、全国各地の花粉が飛び始める時期の予想や、昨年と比較してどのような傾向があるかを確認できます。 </a:t>
            </a:r>
            <a:endParaRPr lang="en-US" altLang="ja-JP" dirty="0"/>
          </a:p>
          <a:p>
            <a:r>
              <a:rPr lang="en-US" altLang="ja-JP" dirty="0"/>
              <a:t>Yahoo!</a:t>
            </a:r>
            <a:r>
              <a:rPr lang="ja-JP" altLang="en-US" dirty="0"/>
              <a:t>天気・災害内の各ページをメインに、様々なページから「花粉情報」へ誘導を行います。</a:t>
            </a:r>
          </a:p>
        </p:txBody>
      </p:sp>
      <p:sp>
        <p:nvSpPr>
          <p:cNvPr id="2" name="フローチャート: 処理 1"/>
          <p:cNvSpPr/>
          <p:nvPr/>
        </p:nvSpPr>
        <p:spPr>
          <a:xfrm>
            <a:off x="588685" y="1840697"/>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4" name="フローチャート: 処理 63"/>
          <p:cNvSpPr/>
          <p:nvPr/>
        </p:nvSpPr>
        <p:spPr>
          <a:xfrm>
            <a:off x="9192344" y="1844824"/>
            <a:ext cx="2134041" cy="103823"/>
          </a:xfrm>
          <a:prstGeom prst="flowChartProcess">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平行四辺形 10"/>
          <p:cNvSpPr/>
          <p:nvPr/>
        </p:nvSpPr>
        <p:spPr>
          <a:xfrm>
            <a:off x="8991919" y="1846307"/>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2" name="正方形/長方形 51">
            <a:extLst>
              <a:ext uri="{FF2B5EF4-FFF2-40B4-BE49-F238E27FC236}">
                <a16:creationId xmlns:a16="http://schemas.microsoft.com/office/drawing/2014/main" id="{63DC67D4-9C32-4642-8B78-1DC3B989775A}"/>
              </a:ext>
            </a:extLst>
          </p:cNvPr>
          <p:cNvSpPr/>
          <p:nvPr/>
        </p:nvSpPr>
        <p:spPr>
          <a:xfrm>
            <a:off x="54638" y="6453336"/>
            <a:ext cx="6041362" cy="240066"/>
          </a:xfrm>
          <a:prstGeom prst="rect">
            <a:avLst/>
          </a:prstGeom>
        </p:spPr>
        <p:txBody>
          <a:bodyPr wrap="square">
            <a:spAutoFit/>
          </a:bodyPr>
          <a:lstStyle/>
          <a:p>
            <a:pPr defTabSz="1131757">
              <a:lnSpc>
                <a:spcPct val="120000"/>
              </a:lnSpc>
              <a:defRPr/>
            </a:pPr>
            <a:r>
              <a:rPr lang="en-US" altLang="ja-JP" sz="800" dirty="0">
                <a:solidFill>
                  <a:schemeClr val="accent3"/>
                </a:solidFill>
              </a:rPr>
              <a:t>※</a:t>
            </a:r>
            <a:r>
              <a:rPr lang="ja-JP" altLang="en-US" sz="800" dirty="0">
                <a:solidFill>
                  <a:schemeClr val="accent3"/>
                </a:solidFill>
              </a:rPr>
              <a:t>誘導場所および誘導数は確約いたしません　</a:t>
            </a:r>
            <a:r>
              <a:rPr lang="en-US" altLang="ja-JP" sz="800" dirty="0">
                <a:solidFill>
                  <a:schemeClr val="accent3"/>
                </a:solidFill>
              </a:rPr>
              <a:t>※</a:t>
            </a:r>
            <a:r>
              <a:rPr lang="ja-JP" altLang="en-US" sz="800" dirty="0">
                <a:solidFill>
                  <a:schemeClr val="accent3"/>
                </a:solidFill>
              </a:rPr>
              <a:t>画面はイメージです。デザインや特集内容は変更となる場合がございます。</a:t>
            </a:r>
            <a:endParaRPr lang="en-US" altLang="ja-JP" sz="800" dirty="0">
              <a:solidFill>
                <a:schemeClr val="accent3"/>
              </a:solidFill>
            </a:endParaRPr>
          </a:p>
        </p:txBody>
      </p:sp>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7648" y="2708920"/>
            <a:ext cx="1802304" cy="1802304"/>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7591" y="3481435"/>
            <a:ext cx="2580010" cy="2580010"/>
          </a:xfrm>
          <a:prstGeom prst="rect">
            <a:avLst/>
          </a:prstGeom>
        </p:spPr>
      </p:pic>
      <p:sp>
        <p:nvSpPr>
          <p:cNvPr id="9" name="フローチャート: 処理 8"/>
          <p:cNvSpPr/>
          <p:nvPr/>
        </p:nvSpPr>
        <p:spPr>
          <a:xfrm>
            <a:off x="1438362" y="5294805"/>
            <a:ext cx="1223544" cy="375278"/>
          </a:xfrm>
          <a:prstGeom prst="flowChartProcess">
            <a:avLst/>
          </a:prstGeom>
          <a:solidFill>
            <a:schemeClr val="accent6">
              <a:lumMod val="20000"/>
              <a:lumOff val="80000"/>
              <a:alpha val="5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9" name="テキスト ボックス 58"/>
          <p:cNvSpPr txBox="1"/>
          <p:nvPr/>
        </p:nvSpPr>
        <p:spPr>
          <a:xfrm>
            <a:off x="614553" y="3740234"/>
            <a:ext cx="2156182" cy="646331"/>
          </a:xfrm>
          <a:prstGeom prst="rect">
            <a:avLst/>
          </a:prstGeom>
          <a:noFill/>
        </p:spPr>
        <p:txBody>
          <a:bodyPr wrap="square" rtlCol="0">
            <a:spAutoFit/>
          </a:bodyPr>
          <a:lstStyle/>
          <a:p>
            <a:pPr algn="ctr"/>
            <a:r>
              <a:rPr lang="en-US" altLang="ja-JP" dirty="0"/>
              <a:t>Yahoo!</a:t>
            </a:r>
            <a:r>
              <a:rPr lang="ja-JP" altLang="en-US" dirty="0"/>
              <a:t>天気アプリ</a:t>
            </a:r>
            <a:endParaRPr lang="en-US" altLang="ja-JP" dirty="0"/>
          </a:p>
          <a:p>
            <a:pPr algn="ctr"/>
            <a:r>
              <a:rPr lang="ja-JP" altLang="en-US" dirty="0"/>
              <a:t>トップ 誘導枠</a:t>
            </a:r>
          </a:p>
        </p:txBody>
      </p:sp>
      <p:sp>
        <p:nvSpPr>
          <p:cNvPr id="60" name="テキスト ボックス 59"/>
          <p:cNvSpPr txBox="1"/>
          <p:nvPr/>
        </p:nvSpPr>
        <p:spPr>
          <a:xfrm>
            <a:off x="2906938" y="5544506"/>
            <a:ext cx="2050860" cy="646331"/>
          </a:xfrm>
          <a:prstGeom prst="rect">
            <a:avLst/>
          </a:prstGeom>
          <a:noFill/>
        </p:spPr>
        <p:txBody>
          <a:bodyPr wrap="square" rtlCol="0">
            <a:spAutoFit/>
          </a:bodyPr>
          <a:lstStyle/>
          <a:p>
            <a:r>
              <a:rPr lang="ja-JP" altLang="en-US" sz="1200" dirty="0"/>
              <a:t>・プッシュ通知</a:t>
            </a:r>
            <a:endParaRPr lang="en-US" altLang="ja-JP" sz="1200" dirty="0"/>
          </a:p>
          <a:p>
            <a:r>
              <a:rPr lang="ja-JP" altLang="en-US" sz="1200" dirty="0"/>
              <a:t>・</a:t>
            </a:r>
            <a:r>
              <a:rPr lang="en-US" altLang="ja-JP" sz="1200" dirty="0"/>
              <a:t>Yahoo!</a:t>
            </a:r>
            <a:r>
              <a:rPr lang="ja-JP" altLang="en-US" sz="1200" dirty="0"/>
              <a:t>トップページ</a:t>
            </a:r>
            <a:endParaRPr lang="en-US" altLang="ja-JP" sz="1200" dirty="0"/>
          </a:p>
          <a:p>
            <a:r>
              <a:rPr lang="ja-JP" altLang="en-US" sz="1200" dirty="0"/>
              <a:t>・</a:t>
            </a:r>
            <a:r>
              <a:rPr lang="en-US" altLang="ja-JP" sz="1200" dirty="0"/>
              <a:t>SNS</a:t>
            </a:r>
            <a:endParaRPr lang="ja-JP" altLang="en-US" sz="1200" dirty="0"/>
          </a:p>
        </p:txBody>
      </p:sp>
      <p:sp>
        <p:nvSpPr>
          <p:cNvPr id="61" name="フローチャート: 処理 60"/>
          <p:cNvSpPr/>
          <p:nvPr/>
        </p:nvSpPr>
        <p:spPr>
          <a:xfrm>
            <a:off x="2978413" y="3727987"/>
            <a:ext cx="923024" cy="121980"/>
          </a:xfrm>
          <a:prstGeom prst="flowChartProcess">
            <a:avLst/>
          </a:prstGeom>
          <a:solidFill>
            <a:schemeClr val="accent6">
              <a:lumMod val="20000"/>
              <a:lumOff val="80000"/>
              <a:alpha val="5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cxnSp>
        <p:nvCxnSpPr>
          <p:cNvPr id="13" name="直線コネクタ 12"/>
          <p:cNvCxnSpPr>
            <a:cxnSpLocks/>
          </p:cNvCxnSpPr>
          <p:nvPr/>
        </p:nvCxnSpPr>
        <p:spPr>
          <a:xfrm flipH="1">
            <a:off x="2985075" y="3541187"/>
            <a:ext cx="5" cy="530535"/>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a:cxnSpLocks/>
          </p:cNvCxnSpPr>
          <p:nvPr/>
        </p:nvCxnSpPr>
        <p:spPr>
          <a:xfrm flipH="1">
            <a:off x="3967489" y="3546502"/>
            <a:ext cx="361" cy="1047438"/>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a:cxnSpLocks/>
          </p:cNvCxnSpPr>
          <p:nvPr/>
        </p:nvCxnSpPr>
        <p:spPr>
          <a:xfrm flipH="1" flipV="1">
            <a:off x="3918784" y="3547946"/>
            <a:ext cx="52159" cy="288"/>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2711624" y="2924944"/>
            <a:ext cx="2612998" cy="646331"/>
          </a:xfrm>
          <a:prstGeom prst="rect">
            <a:avLst/>
          </a:prstGeom>
          <a:noFill/>
        </p:spPr>
        <p:txBody>
          <a:bodyPr wrap="square" rtlCol="0">
            <a:spAutoFit/>
          </a:bodyPr>
          <a:lstStyle/>
          <a:p>
            <a:pPr algn="ctr"/>
            <a:r>
              <a:rPr lang="en-US" altLang="ja-JP" dirty="0"/>
              <a:t>Yahoo!</a:t>
            </a:r>
            <a:r>
              <a:rPr lang="ja-JP" altLang="en-US" dirty="0"/>
              <a:t>天気・災害</a:t>
            </a:r>
            <a:endParaRPr lang="en-US" altLang="ja-JP" dirty="0"/>
          </a:p>
          <a:p>
            <a:pPr algn="ctr"/>
            <a:r>
              <a:rPr lang="en-US" altLang="ja-JP" dirty="0"/>
              <a:t>web</a:t>
            </a:r>
            <a:r>
              <a:rPr lang="ja-JP" altLang="en-US" dirty="0"/>
              <a:t>トップや中面</a:t>
            </a:r>
          </a:p>
        </p:txBody>
      </p:sp>
      <p:sp>
        <p:nvSpPr>
          <p:cNvPr id="19" name="円形吹き出し 9">
            <a:extLst>
              <a:ext uri="{FF2B5EF4-FFF2-40B4-BE49-F238E27FC236}">
                <a16:creationId xmlns:a16="http://schemas.microsoft.com/office/drawing/2014/main" id="{BC729F00-A4F4-A8A3-5E5C-3FD6AB1DACBE}"/>
              </a:ext>
            </a:extLst>
          </p:cNvPr>
          <p:cNvSpPr/>
          <p:nvPr/>
        </p:nvSpPr>
        <p:spPr>
          <a:xfrm>
            <a:off x="9336360" y="4365104"/>
            <a:ext cx="2376264" cy="2088232"/>
          </a:xfrm>
          <a:prstGeom prst="wedgeEllipseCallout">
            <a:avLst>
              <a:gd name="adj1" fmla="val -57085"/>
              <a:gd name="adj2" fmla="val -30319"/>
            </a:avLst>
          </a:prstGeom>
          <a:solidFill>
            <a:schemeClr val="bg1">
              <a:lumMod val="95000"/>
            </a:schemeClr>
          </a:solidFill>
          <a:ln w="9525">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endParaRPr>
          </a:p>
        </p:txBody>
      </p:sp>
      <p:sp>
        <p:nvSpPr>
          <p:cNvPr id="20" name="テキスト ボックス 19">
            <a:extLst>
              <a:ext uri="{FF2B5EF4-FFF2-40B4-BE49-F238E27FC236}">
                <a16:creationId xmlns:a16="http://schemas.microsoft.com/office/drawing/2014/main" id="{CD5AEAD1-5D90-3EFA-7081-EDFA5BB3C985}"/>
              </a:ext>
            </a:extLst>
          </p:cNvPr>
          <p:cNvSpPr txBox="1"/>
          <p:nvPr/>
        </p:nvSpPr>
        <p:spPr>
          <a:xfrm>
            <a:off x="9688336" y="4509120"/>
            <a:ext cx="2503664" cy="415498"/>
          </a:xfrm>
          <a:prstGeom prst="rect">
            <a:avLst/>
          </a:prstGeom>
          <a:noFill/>
        </p:spPr>
        <p:txBody>
          <a:bodyPr wrap="square" rtlCol="0">
            <a:spAutoFit/>
          </a:bodyPr>
          <a:lstStyle/>
          <a:p>
            <a:pPr algn="l"/>
            <a:r>
              <a:rPr kumimoji="1" lang="en-US" altLang="ja-JP" sz="1050" dirty="0"/>
              <a:t>Yahoo!</a:t>
            </a:r>
            <a:r>
              <a:rPr kumimoji="1" lang="ja-JP" altLang="en-US" sz="1050" dirty="0"/>
              <a:t>天気アプリを</a:t>
            </a:r>
            <a:endParaRPr kumimoji="1" lang="en-US" altLang="ja-JP" sz="1050" dirty="0"/>
          </a:p>
          <a:p>
            <a:pPr algn="l"/>
            <a:r>
              <a:rPr kumimoji="1" lang="ja-JP" altLang="en-US" sz="1050" dirty="0"/>
              <a:t>ダウンロードすれば</a:t>
            </a:r>
          </a:p>
        </p:txBody>
      </p:sp>
      <p:sp>
        <p:nvSpPr>
          <p:cNvPr id="21" name="テキスト ボックス 20">
            <a:extLst>
              <a:ext uri="{FF2B5EF4-FFF2-40B4-BE49-F238E27FC236}">
                <a16:creationId xmlns:a16="http://schemas.microsoft.com/office/drawing/2014/main" id="{022FDF95-F4DC-4931-219F-4A2949969874}"/>
              </a:ext>
            </a:extLst>
          </p:cNvPr>
          <p:cNvSpPr txBox="1"/>
          <p:nvPr/>
        </p:nvSpPr>
        <p:spPr>
          <a:xfrm>
            <a:off x="9336360" y="5085184"/>
            <a:ext cx="2503658" cy="523220"/>
          </a:xfrm>
          <a:prstGeom prst="rect">
            <a:avLst/>
          </a:prstGeom>
          <a:noFill/>
        </p:spPr>
        <p:txBody>
          <a:bodyPr wrap="square" rtlCol="0">
            <a:spAutoFit/>
          </a:bodyPr>
          <a:lstStyle/>
          <a:p>
            <a:pPr algn="ctr"/>
            <a:r>
              <a:rPr kumimoji="1" lang="ja-JP" altLang="en-US" sz="1400" dirty="0"/>
              <a:t>登録している地点の</a:t>
            </a:r>
            <a:endParaRPr kumimoji="1" lang="en-US" altLang="ja-JP" sz="1400" dirty="0"/>
          </a:p>
          <a:p>
            <a:pPr algn="ctr"/>
            <a:r>
              <a:rPr lang="ja-JP" altLang="en-US" sz="1400" u="sng" dirty="0"/>
              <a:t>花粉飛散情報</a:t>
            </a:r>
            <a:r>
              <a:rPr lang="ja-JP" altLang="en-US" sz="1400" dirty="0"/>
              <a:t>を</a:t>
            </a:r>
            <a:endParaRPr kumimoji="1" lang="ja-JP" altLang="en-US" sz="1050" dirty="0"/>
          </a:p>
        </p:txBody>
      </p:sp>
      <p:sp>
        <p:nvSpPr>
          <p:cNvPr id="22" name="テキスト ボックス 21">
            <a:extLst>
              <a:ext uri="{FF2B5EF4-FFF2-40B4-BE49-F238E27FC236}">
                <a16:creationId xmlns:a16="http://schemas.microsoft.com/office/drawing/2014/main" id="{CE8DF671-945C-782E-4E33-0DA7B633DA1A}"/>
              </a:ext>
            </a:extLst>
          </p:cNvPr>
          <p:cNvSpPr txBox="1"/>
          <p:nvPr/>
        </p:nvSpPr>
        <p:spPr>
          <a:xfrm>
            <a:off x="9324172" y="5589240"/>
            <a:ext cx="2520280" cy="369332"/>
          </a:xfrm>
          <a:prstGeom prst="rect">
            <a:avLst/>
          </a:prstGeom>
          <a:noFill/>
        </p:spPr>
        <p:txBody>
          <a:bodyPr wrap="square" rtlCol="0">
            <a:spAutoFit/>
          </a:bodyPr>
          <a:lstStyle/>
          <a:p>
            <a:pPr algn="ctr"/>
            <a:r>
              <a:rPr kumimoji="1" lang="ja-JP" altLang="en-US" b="1" dirty="0">
                <a:solidFill>
                  <a:srgbClr val="C00000"/>
                </a:solidFill>
              </a:rPr>
              <a:t>プッシュ通知で配信！</a:t>
            </a:r>
            <a:endParaRPr kumimoji="1" lang="ja-JP" altLang="en-US" sz="1000" b="1" dirty="0">
              <a:solidFill>
                <a:srgbClr val="C00000"/>
              </a:solidFill>
            </a:endParaRPr>
          </a:p>
        </p:txBody>
      </p:sp>
      <p:pic>
        <p:nvPicPr>
          <p:cNvPr id="23" name="図 22">
            <a:extLst>
              <a:ext uri="{FF2B5EF4-FFF2-40B4-BE49-F238E27FC236}">
                <a16:creationId xmlns:a16="http://schemas.microsoft.com/office/drawing/2014/main" id="{160BF108-8477-6DA9-6B86-ABD713F9DA7E}"/>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2516" b="94969" l="2959" r="98817"/>
                    </a14:imgEffect>
                  </a14:imgLayer>
                </a14:imgProps>
              </a:ext>
              <a:ext uri="{28A0092B-C50C-407E-A947-70E740481C1C}">
                <a14:useLocalDpi xmlns:a14="http://schemas.microsoft.com/office/drawing/2010/main" val="0"/>
              </a:ext>
            </a:extLst>
          </a:blip>
          <a:stretch>
            <a:fillRect/>
          </a:stretch>
        </p:blipFill>
        <p:spPr>
          <a:xfrm>
            <a:off x="11352584" y="5949280"/>
            <a:ext cx="455947" cy="428968"/>
          </a:xfrm>
          <a:prstGeom prst="rect">
            <a:avLst/>
          </a:prstGeom>
        </p:spPr>
      </p:pic>
      <p:pic>
        <p:nvPicPr>
          <p:cNvPr id="24" name="図 23">
            <a:extLst>
              <a:ext uri="{FF2B5EF4-FFF2-40B4-BE49-F238E27FC236}">
                <a16:creationId xmlns:a16="http://schemas.microsoft.com/office/drawing/2014/main" id="{BDE1A1F6-3B51-6227-B889-18F052E8C01F}"/>
              </a:ext>
            </a:extLst>
          </p:cNvPr>
          <p:cNvPicPr>
            <a:picLocks noChangeAspect="1"/>
          </p:cNvPicPr>
          <p:nvPr/>
        </p:nvPicPr>
        <p:blipFill>
          <a:blip r:embed="rId8" cstate="print">
            <a:extLst>
              <a:ext uri="{BEBA8EAE-BF5A-486C-A8C5-ECC9F3942E4B}">
                <a14:imgProps xmlns:a14="http://schemas.microsoft.com/office/drawing/2010/main">
                  <a14:imgLayer r:embed="rId9">
                    <a14:imgEffect>
                      <a14:backgroundRemoval t="2000" b="98667" l="0" r="98649"/>
                    </a14:imgEffect>
                  </a14:imgLayer>
                </a14:imgProps>
              </a:ext>
              <a:ext uri="{28A0092B-C50C-407E-A947-70E740481C1C}">
                <a14:useLocalDpi xmlns:a14="http://schemas.microsoft.com/office/drawing/2010/main" val="0"/>
              </a:ext>
            </a:extLst>
          </a:blip>
          <a:stretch>
            <a:fillRect/>
          </a:stretch>
        </p:blipFill>
        <p:spPr>
          <a:xfrm>
            <a:off x="11648446" y="5301208"/>
            <a:ext cx="543554" cy="550899"/>
          </a:xfrm>
          <a:prstGeom prst="rect">
            <a:avLst/>
          </a:prstGeom>
        </p:spPr>
      </p:pic>
    </p:spTree>
    <p:extLst>
      <p:ext uri="{BB962C8B-B14F-4D97-AF65-F5344CB8AC3E}">
        <p14:creationId xmlns:p14="http://schemas.microsoft.com/office/powerpoint/2010/main" val="3525797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en-US" altLang="ja-JP" dirty="0"/>
              <a:t>Yahoo! </a:t>
            </a:r>
            <a:r>
              <a:rPr lang="ja-JP" altLang="en-US" dirty="0"/>
              <a:t>天気・災害「花粉情報」とは</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5</a:t>
            </a:fld>
            <a:endParaRPr lang="ja-JP" altLang="en-US"/>
          </a:p>
        </p:txBody>
      </p:sp>
      <p:sp>
        <p:nvSpPr>
          <p:cNvPr id="4" name="テキスト ボックス 3"/>
          <p:cNvSpPr txBox="1"/>
          <p:nvPr/>
        </p:nvSpPr>
        <p:spPr>
          <a:xfrm>
            <a:off x="677312" y="1124744"/>
            <a:ext cx="10963304" cy="646331"/>
          </a:xfrm>
          <a:prstGeom prst="rect">
            <a:avLst/>
          </a:prstGeom>
          <a:noFill/>
        </p:spPr>
        <p:txBody>
          <a:bodyPr wrap="square" rtlCol="0">
            <a:spAutoFit/>
          </a:bodyPr>
          <a:lstStyle/>
          <a:p>
            <a:r>
              <a:rPr lang="ja-JP" altLang="en-US" dirty="0"/>
              <a:t>花粉が飛び始める時期予想や、毎日の花粉飛散予報を詳しくお届けします。</a:t>
            </a:r>
            <a:endParaRPr lang="en-US" altLang="ja-JP" dirty="0"/>
          </a:p>
          <a:p>
            <a:r>
              <a:rPr lang="ja-JP" altLang="en-US" dirty="0"/>
              <a:t>花粉症の興味関心層が多く訪問する特集ページです。</a:t>
            </a:r>
          </a:p>
        </p:txBody>
      </p:sp>
      <p:sp>
        <p:nvSpPr>
          <p:cNvPr id="2" name="フローチャート: 処理 1"/>
          <p:cNvSpPr/>
          <p:nvPr/>
        </p:nvSpPr>
        <p:spPr>
          <a:xfrm>
            <a:off x="660693" y="1696681"/>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4" name="フローチャート: 処理 63"/>
          <p:cNvSpPr/>
          <p:nvPr/>
        </p:nvSpPr>
        <p:spPr>
          <a:xfrm>
            <a:off x="9264352" y="1700808"/>
            <a:ext cx="2134041" cy="103823"/>
          </a:xfrm>
          <a:prstGeom prst="flowChartProcess">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平行四辺形 10"/>
          <p:cNvSpPr/>
          <p:nvPr/>
        </p:nvSpPr>
        <p:spPr>
          <a:xfrm>
            <a:off x="9063927" y="1702291"/>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5" name="テキスト ボックス 44"/>
          <p:cNvSpPr txBox="1"/>
          <p:nvPr/>
        </p:nvSpPr>
        <p:spPr>
          <a:xfrm>
            <a:off x="695400" y="1844824"/>
            <a:ext cx="10963304" cy="369332"/>
          </a:xfrm>
          <a:prstGeom prst="rect">
            <a:avLst/>
          </a:prstGeom>
          <a:noFill/>
        </p:spPr>
        <p:txBody>
          <a:bodyPr wrap="square" rtlCol="0">
            <a:spAutoFit/>
          </a:bodyPr>
          <a:lstStyle/>
          <a:p>
            <a:r>
              <a:rPr lang="ja-JP" altLang="en-US" b="1" dirty="0"/>
              <a:t>コンテンツ例</a:t>
            </a:r>
          </a:p>
        </p:txBody>
      </p:sp>
      <p:sp>
        <p:nvSpPr>
          <p:cNvPr id="46" name="正方形/長方形 45"/>
          <p:cNvSpPr/>
          <p:nvPr/>
        </p:nvSpPr>
        <p:spPr>
          <a:xfrm>
            <a:off x="768920" y="2639834"/>
            <a:ext cx="3420000" cy="3813502"/>
          </a:xfrm>
          <a:prstGeom prst="rect">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7" name="正方形/長方形 46"/>
          <p:cNvSpPr/>
          <p:nvPr/>
        </p:nvSpPr>
        <p:spPr>
          <a:xfrm>
            <a:off x="4411795" y="2649111"/>
            <a:ext cx="3420000" cy="3813502"/>
          </a:xfrm>
          <a:prstGeom prst="rect">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8" name="正方形/長方形 47"/>
          <p:cNvSpPr/>
          <p:nvPr/>
        </p:nvSpPr>
        <p:spPr>
          <a:xfrm>
            <a:off x="8054670" y="2649111"/>
            <a:ext cx="3420000" cy="3813502"/>
          </a:xfrm>
          <a:prstGeom prst="rect">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2" name="正方形/長方形 51">
            <a:extLst>
              <a:ext uri="{FF2B5EF4-FFF2-40B4-BE49-F238E27FC236}">
                <a16:creationId xmlns:a16="http://schemas.microsoft.com/office/drawing/2014/main" id="{63DC67D4-9C32-4642-8B78-1DC3B989775A}"/>
              </a:ext>
            </a:extLst>
          </p:cNvPr>
          <p:cNvSpPr/>
          <p:nvPr/>
        </p:nvSpPr>
        <p:spPr>
          <a:xfrm>
            <a:off x="8760296" y="6453336"/>
            <a:ext cx="4534505" cy="240066"/>
          </a:xfrm>
          <a:prstGeom prst="rect">
            <a:avLst/>
          </a:prstGeom>
        </p:spPr>
        <p:txBody>
          <a:bodyPr wrap="square">
            <a:spAutoFit/>
          </a:bodyPr>
          <a:lstStyle/>
          <a:p>
            <a:pPr defTabSz="1131757">
              <a:lnSpc>
                <a:spcPct val="120000"/>
              </a:lnSpc>
              <a:defRPr/>
            </a:pPr>
            <a:r>
              <a:rPr lang="en-US" altLang="ja-JP" sz="800" dirty="0">
                <a:solidFill>
                  <a:schemeClr val="accent3"/>
                </a:solidFill>
              </a:rPr>
              <a:t>※</a:t>
            </a:r>
            <a:r>
              <a:rPr lang="ja-JP" altLang="en-US" sz="800" dirty="0">
                <a:solidFill>
                  <a:schemeClr val="accent3"/>
                </a:solidFill>
              </a:rPr>
              <a:t>予告なく変更となる場合がございます。</a:t>
            </a:r>
            <a:endParaRPr lang="en-US" altLang="ja-JP" sz="800" dirty="0">
              <a:solidFill>
                <a:schemeClr val="accent3"/>
              </a:solidFill>
            </a:endParaRPr>
          </a:p>
        </p:txBody>
      </p:sp>
      <p:sp>
        <p:nvSpPr>
          <p:cNvPr id="15" name="楕円 14"/>
          <p:cNvSpPr/>
          <p:nvPr/>
        </p:nvSpPr>
        <p:spPr>
          <a:xfrm>
            <a:off x="5591944" y="2156400"/>
            <a:ext cx="1057523" cy="1025718"/>
          </a:xfrm>
          <a:prstGeom prst="ellips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6" name="楕円 55"/>
          <p:cNvSpPr/>
          <p:nvPr/>
        </p:nvSpPr>
        <p:spPr>
          <a:xfrm>
            <a:off x="9170099" y="2156128"/>
            <a:ext cx="1057523" cy="1025718"/>
          </a:xfrm>
          <a:prstGeom prst="ellips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7" name="楕円 56"/>
          <p:cNvSpPr/>
          <p:nvPr/>
        </p:nvSpPr>
        <p:spPr>
          <a:xfrm>
            <a:off x="1942133" y="2156400"/>
            <a:ext cx="1057523" cy="1025718"/>
          </a:xfrm>
          <a:prstGeom prst="ellips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6" name="図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2866" y="2342470"/>
            <a:ext cx="589984" cy="589984"/>
          </a:xfrm>
          <a:prstGeom prst="rect">
            <a:avLst/>
          </a:prstGeom>
        </p:spPr>
      </p:pic>
      <p:pic>
        <p:nvPicPr>
          <p:cNvPr id="17" name="図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2209800"/>
            <a:ext cx="2438400" cy="2438400"/>
          </a:xfrm>
          <a:prstGeom prst="rect">
            <a:avLst/>
          </a:prstGeom>
        </p:spPr>
      </p:pic>
      <p:pic>
        <p:nvPicPr>
          <p:cNvPr id="18" name="図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44312" y="2318707"/>
            <a:ext cx="694147" cy="694147"/>
          </a:xfrm>
          <a:prstGeom prst="rect">
            <a:avLst/>
          </a:prstGeom>
        </p:spPr>
      </p:pic>
      <p:pic>
        <p:nvPicPr>
          <p:cNvPr id="20" name="図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6061" y="2366652"/>
            <a:ext cx="575090" cy="575090"/>
          </a:xfrm>
          <a:prstGeom prst="rect">
            <a:avLst/>
          </a:prstGeom>
        </p:spPr>
      </p:pic>
      <p:sp>
        <p:nvSpPr>
          <p:cNvPr id="21" name="正方形/長方形 20"/>
          <p:cNvSpPr/>
          <p:nvPr/>
        </p:nvSpPr>
        <p:spPr>
          <a:xfrm>
            <a:off x="1001592" y="3501008"/>
            <a:ext cx="2954655" cy="584775"/>
          </a:xfrm>
          <a:prstGeom prst="rect">
            <a:avLst/>
          </a:prstGeom>
        </p:spPr>
        <p:txBody>
          <a:bodyPr wrap="none">
            <a:spAutoFit/>
          </a:bodyPr>
          <a:lstStyle/>
          <a:p>
            <a:pPr algn="ctr"/>
            <a:r>
              <a:rPr lang="ja-JP" altLang="en-US" sz="1400" dirty="0">
                <a:latin typeface="ヒラギノ角ゴ ProN"/>
              </a:rPr>
              <a:t>早めの対策に役立つ！</a:t>
            </a:r>
            <a:endParaRPr lang="en-US" altLang="ja-JP" dirty="0">
              <a:latin typeface="ヒラギノ角ゴ ProN"/>
            </a:endParaRPr>
          </a:p>
          <a:p>
            <a:pPr algn="ctr"/>
            <a:r>
              <a:rPr lang="ja-JP" altLang="en-US" dirty="0">
                <a:latin typeface="ヒラギノ角ゴ ProN"/>
              </a:rPr>
              <a:t>花粉が飛び始める時期予想</a:t>
            </a:r>
            <a:endParaRPr lang="ja-JP" altLang="en-US" dirty="0"/>
          </a:p>
        </p:txBody>
      </p:sp>
      <p:sp>
        <p:nvSpPr>
          <p:cNvPr id="84" name="正方形/長方形 83"/>
          <p:cNvSpPr/>
          <p:nvPr/>
        </p:nvSpPr>
        <p:spPr>
          <a:xfrm>
            <a:off x="4476669" y="3502800"/>
            <a:ext cx="3300905" cy="584775"/>
          </a:xfrm>
          <a:prstGeom prst="rect">
            <a:avLst/>
          </a:prstGeom>
        </p:spPr>
        <p:txBody>
          <a:bodyPr wrap="none">
            <a:spAutoFit/>
          </a:bodyPr>
          <a:lstStyle/>
          <a:p>
            <a:pPr algn="ctr"/>
            <a:r>
              <a:rPr lang="ja-JP" altLang="en-US" sz="1400" dirty="0">
                <a:latin typeface="ヒラギノ角ゴ ProN"/>
              </a:rPr>
              <a:t>天気とあわせて市区町村ごとに</a:t>
            </a:r>
            <a:endParaRPr lang="en-US" altLang="ja-JP" sz="1400" dirty="0">
              <a:latin typeface="ヒラギノ角ゴ ProN"/>
            </a:endParaRPr>
          </a:p>
          <a:p>
            <a:pPr algn="ctr"/>
            <a:r>
              <a:rPr lang="ja-JP" altLang="en-US" dirty="0">
                <a:latin typeface="ヒラギノ角ゴ ProN"/>
              </a:rPr>
              <a:t>直近</a:t>
            </a:r>
            <a:r>
              <a:rPr lang="en-US" altLang="ja-JP" dirty="0">
                <a:latin typeface="ヒラギノ角ゴ ProN"/>
              </a:rPr>
              <a:t>1</a:t>
            </a:r>
            <a:r>
              <a:rPr lang="ja-JP" altLang="en-US" dirty="0">
                <a:latin typeface="ヒラギノ角ゴ ProN"/>
              </a:rPr>
              <a:t>週間の「花粉飛散予報」</a:t>
            </a:r>
            <a:endParaRPr lang="ja-JP" altLang="en-US" dirty="0"/>
          </a:p>
        </p:txBody>
      </p:sp>
      <p:sp>
        <p:nvSpPr>
          <p:cNvPr id="85" name="正方形/長方形 84"/>
          <p:cNvSpPr/>
          <p:nvPr/>
        </p:nvSpPr>
        <p:spPr>
          <a:xfrm>
            <a:off x="8087632" y="3502800"/>
            <a:ext cx="3416320" cy="584775"/>
          </a:xfrm>
          <a:prstGeom prst="rect">
            <a:avLst/>
          </a:prstGeom>
        </p:spPr>
        <p:txBody>
          <a:bodyPr wrap="none">
            <a:spAutoFit/>
          </a:bodyPr>
          <a:lstStyle/>
          <a:p>
            <a:pPr algn="ctr"/>
            <a:r>
              <a:rPr lang="ja-JP" altLang="en-US" sz="1400" dirty="0">
                <a:latin typeface="ヒラギノ角ゴ ProN"/>
              </a:rPr>
              <a:t>花粉の動きが</a:t>
            </a:r>
            <a:r>
              <a:rPr lang="en-US" altLang="ja-JP" sz="1400" dirty="0">
                <a:latin typeface="+mn-ea"/>
              </a:rPr>
              <a:t>48</a:t>
            </a:r>
            <a:r>
              <a:rPr lang="ja-JP" altLang="en-US" sz="1400" dirty="0">
                <a:latin typeface="ヒラギノ角ゴ ProN"/>
              </a:rPr>
              <a:t>時間先までわかる</a:t>
            </a:r>
            <a:endParaRPr lang="en-US" altLang="ja-JP" sz="1400" dirty="0">
              <a:latin typeface="ヒラギノ角ゴ ProN"/>
            </a:endParaRPr>
          </a:p>
          <a:p>
            <a:pPr algn="ctr"/>
            <a:r>
              <a:rPr lang="ja-JP" altLang="en-US" dirty="0">
                <a:latin typeface="ヒラギノ角ゴ ProN"/>
              </a:rPr>
              <a:t>地図上で確認「花粉レーダー」</a:t>
            </a:r>
            <a:endParaRPr lang="ja-JP" altLang="en-US" dirty="0"/>
          </a:p>
        </p:txBody>
      </p:sp>
      <p:pic>
        <p:nvPicPr>
          <p:cNvPr id="8" name="図 7">
            <a:extLst>
              <a:ext uri="{FF2B5EF4-FFF2-40B4-BE49-F238E27FC236}">
                <a16:creationId xmlns:a16="http://schemas.microsoft.com/office/drawing/2014/main" id="{56DB56B5-BBF6-318A-BA31-979CE1319053}"/>
              </a:ext>
            </a:extLst>
          </p:cNvPr>
          <p:cNvPicPr>
            <a:picLocks noChangeAspect="1"/>
          </p:cNvPicPr>
          <p:nvPr/>
        </p:nvPicPr>
        <p:blipFill>
          <a:blip r:embed="rId6"/>
          <a:stretch>
            <a:fillRect/>
          </a:stretch>
        </p:blipFill>
        <p:spPr>
          <a:xfrm>
            <a:off x="1271464" y="4437112"/>
            <a:ext cx="2591025" cy="1944793"/>
          </a:xfrm>
          <a:prstGeom prst="rect">
            <a:avLst/>
          </a:prstGeom>
        </p:spPr>
      </p:pic>
      <p:pic>
        <p:nvPicPr>
          <p:cNvPr id="9" name="図 8">
            <a:extLst>
              <a:ext uri="{FF2B5EF4-FFF2-40B4-BE49-F238E27FC236}">
                <a16:creationId xmlns:a16="http://schemas.microsoft.com/office/drawing/2014/main" id="{013548BF-778E-D8E9-8AA9-C05849B5E671}"/>
              </a:ext>
            </a:extLst>
          </p:cNvPr>
          <p:cNvPicPr>
            <a:picLocks noChangeAspect="1"/>
          </p:cNvPicPr>
          <p:nvPr/>
        </p:nvPicPr>
        <p:blipFill>
          <a:blip r:embed="rId7"/>
          <a:stretch>
            <a:fillRect/>
          </a:stretch>
        </p:blipFill>
        <p:spPr>
          <a:xfrm>
            <a:off x="4489565" y="4509120"/>
            <a:ext cx="3212870" cy="1853345"/>
          </a:xfrm>
          <a:prstGeom prst="rect">
            <a:avLst/>
          </a:prstGeom>
        </p:spPr>
      </p:pic>
      <p:pic>
        <p:nvPicPr>
          <p:cNvPr id="10" name="図 9">
            <a:extLst>
              <a:ext uri="{FF2B5EF4-FFF2-40B4-BE49-F238E27FC236}">
                <a16:creationId xmlns:a16="http://schemas.microsoft.com/office/drawing/2014/main" id="{049F3B75-8DFD-25D5-4C01-5D3C810388F7}"/>
              </a:ext>
            </a:extLst>
          </p:cNvPr>
          <p:cNvPicPr>
            <a:picLocks noChangeAspect="1"/>
          </p:cNvPicPr>
          <p:nvPr/>
        </p:nvPicPr>
        <p:blipFill>
          <a:blip r:embed="rId8"/>
          <a:stretch>
            <a:fillRect/>
          </a:stretch>
        </p:blipFill>
        <p:spPr>
          <a:xfrm>
            <a:off x="8688288" y="4509120"/>
            <a:ext cx="2322777" cy="1883827"/>
          </a:xfrm>
          <a:prstGeom prst="rect">
            <a:avLst/>
          </a:prstGeom>
        </p:spPr>
      </p:pic>
    </p:spTree>
    <p:extLst>
      <p:ext uri="{BB962C8B-B14F-4D97-AF65-F5344CB8AC3E}">
        <p14:creationId xmlns:p14="http://schemas.microsoft.com/office/powerpoint/2010/main" val="3701350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6744072" y="2846085"/>
            <a:ext cx="1440160" cy="1234423"/>
          </a:xfrm>
          <a:prstGeom prst="rect">
            <a:avLst/>
          </a:prstGeom>
        </p:spPr>
      </p:pic>
      <p:pic>
        <p:nvPicPr>
          <p:cNvPr id="2" name="図 1"/>
          <p:cNvPicPr>
            <a:picLocks noChangeAspect="1"/>
          </p:cNvPicPr>
          <p:nvPr/>
        </p:nvPicPr>
        <p:blipFill>
          <a:blip r:embed="rId4">
            <a:extLst>
              <a:ext uri="{BEBA8EAE-BF5A-486C-A8C5-ECC9F3942E4B}">
                <a14:imgProps xmlns:a14="http://schemas.microsoft.com/office/drawing/2010/main">
                  <a14:imgLayer r:embed="rId5">
                    <a14:imgEffect>
                      <a14:backgroundRemoval t="2516" b="94969" l="2959" r="98817"/>
                    </a14:imgEffect>
                  </a14:imgLayer>
                </a14:imgProps>
              </a:ext>
              <a:ext uri="{28A0092B-C50C-407E-A947-70E740481C1C}">
                <a14:useLocalDpi xmlns:a14="http://schemas.microsoft.com/office/drawing/2010/main" val="0"/>
              </a:ext>
            </a:extLst>
          </a:blip>
          <a:stretch>
            <a:fillRect/>
          </a:stretch>
        </p:blipFill>
        <p:spPr>
          <a:xfrm>
            <a:off x="7147312" y="3813492"/>
            <a:ext cx="2117040" cy="1991772"/>
          </a:xfrm>
          <a:prstGeom prst="rect">
            <a:avLst/>
          </a:prstGeom>
        </p:spPr>
      </p:pic>
      <p:pic>
        <p:nvPicPr>
          <p:cNvPr id="3" name="図 2"/>
          <p:cNvPicPr>
            <a:picLocks noChangeAspect="1"/>
          </p:cNvPicPr>
          <p:nvPr/>
        </p:nvPicPr>
        <p:blipFill>
          <a:blip r:embed="rId6">
            <a:extLst>
              <a:ext uri="{BEBA8EAE-BF5A-486C-A8C5-ECC9F3942E4B}">
                <a14:imgProps xmlns:a14="http://schemas.microsoft.com/office/drawing/2010/main">
                  <a14:imgLayer r:embed="rId7">
                    <a14:imgEffect>
                      <a14:backgroundRemoval t="2000" b="98667" l="0" r="98649"/>
                    </a14:imgEffect>
                  </a14:imgLayer>
                </a14:imgProps>
              </a:ext>
              <a:ext uri="{28A0092B-C50C-407E-A947-70E740481C1C}">
                <a14:useLocalDpi xmlns:a14="http://schemas.microsoft.com/office/drawing/2010/main" val="0"/>
              </a:ext>
            </a:extLst>
          </a:blip>
          <a:stretch>
            <a:fillRect/>
          </a:stretch>
        </p:blipFill>
        <p:spPr>
          <a:xfrm>
            <a:off x="8653587" y="2497060"/>
            <a:ext cx="2338957" cy="2370564"/>
          </a:xfrm>
          <a:prstGeom prst="rect">
            <a:avLst/>
          </a:prstGeom>
        </p:spPr>
      </p:pic>
      <p:sp>
        <p:nvSpPr>
          <p:cNvPr id="8" name="フローチャート: 処理 7"/>
          <p:cNvSpPr/>
          <p:nvPr/>
        </p:nvSpPr>
        <p:spPr>
          <a:xfrm>
            <a:off x="5807968" y="1844824"/>
            <a:ext cx="5760640" cy="4680520"/>
          </a:xfrm>
          <a:prstGeom prst="flowChartProcess">
            <a:avLst/>
          </a:prstGeom>
          <a:solidFill>
            <a:schemeClr val="bg1">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7" name="タイトル 1"/>
          <p:cNvSpPr txBox="1">
            <a:spLocks/>
          </p:cNvSpPr>
          <p:nvPr/>
        </p:nvSpPr>
        <p:spPr>
          <a:xfrm>
            <a:off x="1811524" y="2613973"/>
            <a:ext cx="9109012" cy="815027"/>
          </a:xfrm>
          <a:prstGeom prst="rect">
            <a:avLst/>
          </a:prstGeom>
        </p:spPr>
        <p:txBody>
          <a:bodyPr vert="horz" lIns="91440" tIns="45720" rIns="91440" bIns="45720" rtlCol="0" anchor="ctr">
            <a:noAutofit/>
          </a:bodyPr>
          <a:lstStyle>
            <a:lvl1pPr algn="l" defTabSz="914423" rtl="0" eaLnBrk="1" latinLnBrk="0" hangingPunct="1">
              <a:spcBef>
                <a:spcPct val="0"/>
              </a:spcBef>
              <a:buNone/>
              <a:defRPr kumimoji="1" sz="4000" kern="1200" spc="300">
                <a:solidFill>
                  <a:schemeClr val="tx1"/>
                </a:solidFill>
                <a:latin typeface="+mj-lt"/>
                <a:ea typeface="+mj-ea"/>
                <a:cs typeface="+mj-cs"/>
              </a:defRPr>
            </a:lvl1pPr>
          </a:lstStyle>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花粉興味関心ターゲティング商品</a:t>
            </a:r>
            <a:endParaRPr lang="en-US" altLang="ja-JP"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ご紹介</a:t>
            </a:r>
            <a:endParaRPr lang="ja-JP" altLang="en-US" dirty="0"/>
          </a:p>
        </p:txBody>
      </p:sp>
    </p:spTree>
    <p:extLst>
      <p:ext uri="{BB962C8B-B14F-4D97-AF65-F5344CB8AC3E}">
        <p14:creationId xmlns:p14="http://schemas.microsoft.com/office/powerpoint/2010/main" val="2275627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CFC699A2-859C-4550-A62D-29D3DB1DA083}"/>
              </a:ext>
            </a:extLst>
          </p:cNvPr>
          <p:cNvSpPr>
            <a:spLocks noGrp="1"/>
          </p:cNvSpPr>
          <p:nvPr>
            <p:ph type="body" sz="quarter" idx="11"/>
          </p:nvPr>
        </p:nvSpPr>
        <p:spPr/>
        <p:txBody>
          <a:bodyPr/>
          <a:lstStyle/>
          <a:p>
            <a:r>
              <a:rPr kumimoji="1" lang="ja-JP" altLang="en-US" dirty="0"/>
              <a:t>花粉興味関心ターゲティング</a:t>
            </a:r>
            <a:r>
              <a:rPr lang="ja-JP" altLang="en-US" dirty="0"/>
              <a:t>商品詳細</a:t>
            </a:r>
            <a:endParaRPr kumimoji="1" lang="ja-JP" altLang="en-US" dirty="0"/>
          </a:p>
        </p:txBody>
      </p:sp>
      <p:sp>
        <p:nvSpPr>
          <p:cNvPr id="5" name="スライド番号プレースホルダー 4">
            <a:extLst>
              <a:ext uri="{FF2B5EF4-FFF2-40B4-BE49-F238E27FC236}">
                <a16:creationId xmlns:a16="http://schemas.microsoft.com/office/drawing/2014/main" id="{80E6C09C-11DB-B171-65C6-08B7BB94AC8A}"/>
              </a:ext>
            </a:extLst>
          </p:cNvPr>
          <p:cNvSpPr>
            <a:spLocks noGrp="1"/>
          </p:cNvSpPr>
          <p:nvPr>
            <p:ph type="sldNum" sz="quarter" idx="4"/>
          </p:nvPr>
        </p:nvSpPr>
        <p:spPr/>
        <p:txBody>
          <a:bodyPr/>
          <a:lstStyle/>
          <a:p>
            <a:fld id="{F9BD7636-22E7-4304-ABE2-16A3D163D5E1}" type="slidenum">
              <a:rPr lang="ja-JP" altLang="en-US" smtClean="0"/>
              <a:pPr/>
              <a:t>7</a:t>
            </a:fld>
            <a:endParaRPr lang="ja-JP" altLang="en-US"/>
          </a:p>
        </p:txBody>
      </p:sp>
      <p:sp>
        <p:nvSpPr>
          <p:cNvPr id="4" name="角丸四角形 41">
            <a:extLst>
              <a:ext uri="{FF2B5EF4-FFF2-40B4-BE49-F238E27FC236}">
                <a16:creationId xmlns:a16="http://schemas.microsoft.com/office/drawing/2014/main" id="{B02709ED-CB56-D69E-BA17-8E4967071B4D}"/>
              </a:ext>
            </a:extLst>
          </p:cNvPr>
          <p:cNvSpPr/>
          <p:nvPr/>
        </p:nvSpPr>
        <p:spPr>
          <a:xfrm>
            <a:off x="263352" y="2898475"/>
            <a:ext cx="2016224" cy="530525"/>
          </a:xfrm>
          <a:prstGeom prst="roundRect">
            <a:avLst>
              <a:gd name="adj" fmla="val 50000"/>
            </a:avLst>
          </a:prstGeom>
          <a:solidFill>
            <a:srgbClr val="D00216">
              <a:alpha val="2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7" name="テキスト ボックス 1">
            <a:extLst>
              <a:ext uri="{FF2B5EF4-FFF2-40B4-BE49-F238E27FC236}">
                <a16:creationId xmlns:a16="http://schemas.microsoft.com/office/drawing/2014/main" id="{8AC6D299-1159-3501-8B78-F27501066610}"/>
              </a:ext>
            </a:extLst>
          </p:cNvPr>
          <p:cNvSpPr txBox="1"/>
          <p:nvPr/>
        </p:nvSpPr>
        <p:spPr>
          <a:xfrm>
            <a:off x="407368" y="2996952"/>
            <a:ext cx="1747394"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600" b="1" dirty="0">
                <a:latin typeface="メイリオ" panose="020B0604030504040204" pitchFamily="50" charset="-128"/>
                <a:ea typeface="メイリオ" panose="020B0604030504040204" pitchFamily="50" charset="-128"/>
              </a:rPr>
              <a:t>対象商品</a:t>
            </a:r>
            <a:endParaRPr kumimoji="1" lang="ja-JP" altLang="en-US" sz="1600" b="1" dirty="0">
              <a:latin typeface="メイリオ" panose="020B0604030504040204" pitchFamily="50" charset="-128"/>
              <a:ea typeface="メイリオ" panose="020B0604030504040204" pitchFamily="50" charset="-128"/>
            </a:endParaRPr>
          </a:p>
        </p:txBody>
      </p:sp>
      <p:sp>
        <p:nvSpPr>
          <p:cNvPr id="8" name="角丸四角形 17">
            <a:extLst>
              <a:ext uri="{FF2B5EF4-FFF2-40B4-BE49-F238E27FC236}">
                <a16:creationId xmlns:a16="http://schemas.microsoft.com/office/drawing/2014/main" id="{BB76B61F-DAC8-2C78-AFC7-9B158D159837}"/>
              </a:ext>
            </a:extLst>
          </p:cNvPr>
          <p:cNvSpPr/>
          <p:nvPr/>
        </p:nvSpPr>
        <p:spPr>
          <a:xfrm>
            <a:off x="251526" y="1871294"/>
            <a:ext cx="2016224" cy="504056"/>
          </a:xfrm>
          <a:prstGeom prst="roundRect">
            <a:avLst>
              <a:gd name="adj" fmla="val 50000"/>
            </a:avLst>
          </a:prstGeom>
          <a:solidFill>
            <a:srgbClr val="D00216">
              <a:alpha val="2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9" name="テキスト ボックス 1">
            <a:extLst>
              <a:ext uri="{FF2B5EF4-FFF2-40B4-BE49-F238E27FC236}">
                <a16:creationId xmlns:a16="http://schemas.microsoft.com/office/drawing/2014/main" id="{800300F7-604E-025D-FA75-53BDE0598A89}"/>
              </a:ext>
            </a:extLst>
          </p:cNvPr>
          <p:cNvSpPr txBox="1"/>
          <p:nvPr/>
        </p:nvSpPr>
        <p:spPr>
          <a:xfrm>
            <a:off x="395542" y="1943301"/>
            <a:ext cx="1747394"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600" b="1" dirty="0">
                <a:latin typeface="メイリオ" panose="020B0604030504040204" pitchFamily="50" charset="-128"/>
                <a:ea typeface="メイリオ" panose="020B0604030504040204" pitchFamily="50" charset="-128"/>
              </a:rPr>
              <a:t>対象期間</a:t>
            </a:r>
            <a:endParaRPr kumimoji="1" lang="ja-JP" altLang="en-US" sz="1600" b="1"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EF2C4C12-2076-1F25-F708-2E0DB3E086DC}"/>
              </a:ext>
            </a:extLst>
          </p:cNvPr>
          <p:cNvSpPr txBox="1"/>
          <p:nvPr/>
        </p:nvSpPr>
        <p:spPr>
          <a:xfrm>
            <a:off x="2495600" y="1916832"/>
            <a:ext cx="9001000" cy="584775"/>
          </a:xfrm>
          <a:prstGeom prst="rect">
            <a:avLst/>
          </a:prstGeom>
          <a:noFill/>
        </p:spPr>
        <p:txBody>
          <a:bodyPr wrap="square" rtlCol="0">
            <a:spAutoFit/>
          </a:bodyPr>
          <a:lstStyle/>
          <a:p>
            <a:r>
              <a:rPr lang="ja-JP" altLang="en-US" sz="1600" dirty="0">
                <a:solidFill>
                  <a:schemeClr val="tx1">
                    <a:lumMod val="75000"/>
                    <a:lumOff val="25000"/>
                  </a:schemeClr>
                </a:solidFill>
                <a:latin typeface="+mn-ea"/>
              </a:rPr>
              <a:t>予約開始：</a:t>
            </a:r>
            <a:r>
              <a:rPr lang="en-US" altLang="ja-JP" sz="1600" dirty="0">
                <a:solidFill>
                  <a:schemeClr val="tx1">
                    <a:lumMod val="75000"/>
                    <a:lumOff val="25000"/>
                  </a:schemeClr>
                </a:solidFill>
                <a:latin typeface="+mn-ea"/>
              </a:rPr>
              <a:t> 2022</a:t>
            </a:r>
            <a:r>
              <a:rPr lang="ja-JP" altLang="en-US" sz="1600" dirty="0">
                <a:solidFill>
                  <a:schemeClr val="tx1">
                    <a:lumMod val="75000"/>
                    <a:lumOff val="25000"/>
                  </a:schemeClr>
                </a:solidFill>
                <a:latin typeface="+mn-ea"/>
              </a:rPr>
              <a:t>年</a:t>
            </a:r>
            <a:r>
              <a:rPr lang="en-US" altLang="ja-JP" sz="1600" dirty="0">
                <a:solidFill>
                  <a:schemeClr val="tx1">
                    <a:lumMod val="75000"/>
                    <a:lumOff val="25000"/>
                  </a:schemeClr>
                </a:solidFill>
                <a:latin typeface="+mn-ea"/>
              </a:rPr>
              <a:t>12</a:t>
            </a:r>
            <a:r>
              <a:rPr lang="ja-JP" altLang="en-US" sz="1600" dirty="0">
                <a:solidFill>
                  <a:schemeClr val="tx1">
                    <a:lumMod val="75000"/>
                    <a:lumOff val="25000"/>
                  </a:schemeClr>
                </a:solidFill>
                <a:latin typeface="+mn-ea"/>
              </a:rPr>
              <a:t>月</a:t>
            </a:r>
            <a:r>
              <a:rPr lang="en-US" altLang="ja-JP" sz="1600" dirty="0">
                <a:solidFill>
                  <a:schemeClr val="tx1">
                    <a:lumMod val="75000"/>
                    <a:lumOff val="25000"/>
                  </a:schemeClr>
                </a:solidFill>
                <a:latin typeface="+mn-ea"/>
              </a:rPr>
              <a:t>19</a:t>
            </a:r>
            <a:r>
              <a:rPr lang="ja-JP" altLang="en-US" sz="1600" dirty="0">
                <a:solidFill>
                  <a:schemeClr val="tx1">
                    <a:lumMod val="75000"/>
                    <a:lumOff val="25000"/>
                  </a:schemeClr>
                </a:solidFill>
                <a:latin typeface="+mn-ea"/>
              </a:rPr>
              <a:t>日（月）</a:t>
            </a:r>
            <a:r>
              <a:rPr lang="en-US" altLang="ja-JP" sz="1600" dirty="0">
                <a:solidFill>
                  <a:schemeClr val="tx1">
                    <a:lumMod val="75000"/>
                    <a:lumOff val="25000"/>
                  </a:schemeClr>
                </a:solidFill>
                <a:latin typeface="+mn-ea"/>
              </a:rPr>
              <a:t>12:00</a:t>
            </a:r>
          </a:p>
          <a:p>
            <a:r>
              <a:rPr lang="ja-JP" altLang="en-US" sz="1600" dirty="0">
                <a:solidFill>
                  <a:schemeClr val="tx1">
                    <a:lumMod val="75000"/>
                    <a:lumOff val="25000"/>
                  </a:schemeClr>
                </a:solidFill>
                <a:latin typeface="+mn-ea"/>
              </a:rPr>
              <a:t>掲載期間：</a:t>
            </a:r>
            <a:r>
              <a:rPr lang="en-US" altLang="ja-JP" sz="1600" dirty="0">
                <a:solidFill>
                  <a:schemeClr val="tx1">
                    <a:lumMod val="75000"/>
                    <a:lumOff val="25000"/>
                  </a:schemeClr>
                </a:solidFill>
                <a:latin typeface="+mn-ea"/>
              </a:rPr>
              <a:t> 2023</a:t>
            </a:r>
            <a:r>
              <a:rPr lang="ja-JP" altLang="en-US" sz="1600" dirty="0">
                <a:solidFill>
                  <a:schemeClr val="tx1">
                    <a:lumMod val="75000"/>
                    <a:lumOff val="25000"/>
                  </a:schemeClr>
                </a:solidFill>
                <a:latin typeface="+mn-ea"/>
              </a:rPr>
              <a:t>年</a:t>
            </a:r>
            <a:r>
              <a:rPr lang="en-US" altLang="ja-JP" sz="1600" dirty="0">
                <a:solidFill>
                  <a:schemeClr val="tx1">
                    <a:lumMod val="75000"/>
                    <a:lumOff val="25000"/>
                  </a:schemeClr>
                </a:solidFill>
                <a:latin typeface="+mn-ea"/>
              </a:rPr>
              <a:t>1</a:t>
            </a:r>
            <a:r>
              <a:rPr lang="ja-JP" altLang="en-US" sz="1600" dirty="0">
                <a:solidFill>
                  <a:schemeClr val="tx1">
                    <a:lumMod val="75000"/>
                    <a:lumOff val="25000"/>
                  </a:schemeClr>
                </a:solidFill>
                <a:latin typeface="+mn-ea"/>
              </a:rPr>
              <a:t>月</a:t>
            </a:r>
            <a:r>
              <a:rPr lang="en-US" altLang="ja-JP" sz="1600" dirty="0">
                <a:solidFill>
                  <a:schemeClr val="tx1">
                    <a:lumMod val="75000"/>
                    <a:lumOff val="25000"/>
                  </a:schemeClr>
                </a:solidFill>
                <a:latin typeface="+mn-ea"/>
              </a:rPr>
              <a:t>1</a:t>
            </a:r>
            <a:r>
              <a:rPr lang="ja-JP" altLang="en-US" sz="1600" dirty="0">
                <a:solidFill>
                  <a:schemeClr val="tx1">
                    <a:lumMod val="75000"/>
                    <a:lumOff val="25000"/>
                  </a:schemeClr>
                </a:solidFill>
                <a:latin typeface="+mn-ea"/>
              </a:rPr>
              <a:t>日（日） ～</a:t>
            </a:r>
            <a:r>
              <a:rPr lang="en-US" altLang="ja-JP" sz="1600" dirty="0">
                <a:solidFill>
                  <a:schemeClr val="tx1">
                    <a:lumMod val="75000"/>
                    <a:lumOff val="25000"/>
                  </a:schemeClr>
                </a:solidFill>
                <a:latin typeface="+mn-ea"/>
              </a:rPr>
              <a:t>2023</a:t>
            </a:r>
            <a:r>
              <a:rPr lang="ja-JP" altLang="en-US" sz="1600" dirty="0">
                <a:solidFill>
                  <a:schemeClr val="tx1">
                    <a:lumMod val="75000"/>
                    <a:lumOff val="25000"/>
                  </a:schemeClr>
                </a:solidFill>
                <a:latin typeface="+mn-ea"/>
              </a:rPr>
              <a:t>年</a:t>
            </a:r>
            <a:r>
              <a:rPr lang="en-US" altLang="ja-JP" sz="1600" dirty="0">
                <a:solidFill>
                  <a:schemeClr val="tx1">
                    <a:lumMod val="75000"/>
                    <a:lumOff val="25000"/>
                  </a:schemeClr>
                </a:solidFill>
                <a:latin typeface="+mn-ea"/>
              </a:rPr>
              <a:t>5</a:t>
            </a:r>
            <a:r>
              <a:rPr lang="ja-JP" altLang="en-US" sz="1600" dirty="0">
                <a:solidFill>
                  <a:schemeClr val="tx1">
                    <a:lumMod val="75000"/>
                    <a:lumOff val="25000"/>
                  </a:schemeClr>
                </a:solidFill>
                <a:latin typeface="+mn-ea"/>
              </a:rPr>
              <a:t>月</a:t>
            </a:r>
            <a:r>
              <a:rPr lang="en-US" altLang="ja-JP" sz="1600" dirty="0">
                <a:solidFill>
                  <a:schemeClr val="tx1">
                    <a:lumMod val="75000"/>
                    <a:lumOff val="25000"/>
                  </a:schemeClr>
                </a:solidFill>
                <a:latin typeface="+mn-ea"/>
              </a:rPr>
              <a:t>31</a:t>
            </a:r>
            <a:r>
              <a:rPr lang="ja-JP" altLang="en-US" sz="1600" dirty="0">
                <a:solidFill>
                  <a:schemeClr val="tx1">
                    <a:lumMod val="75000"/>
                    <a:lumOff val="25000"/>
                  </a:schemeClr>
                </a:solidFill>
                <a:latin typeface="+mn-ea"/>
              </a:rPr>
              <a:t>日（水）</a:t>
            </a:r>
            <a:r>
              <a:rPr lang="zh-TW" altLang="en-US" sz="1600" dirty="0">
                <a:solidFill>
                  <a:schemeClr val="tx1">
                    <a:lumMod val="75000"/>
                    <a:lumOff val="25000"/>
                  </a:schemeClr>
                </a:solidFill>
                <a:latin typeface="+mn-ea"/>
              </a:rPr>
              <a:t>掲載終了分</a:t>
            </a:r>
            <a:endParaRPr lang="en-US" altLang="zh-TW" sz="1600" dirty="0">
              <a:solidFill>
                <a:schemeClr val="tx1">
                  <a:lumMod val="75000"/>
                  <a:lumOff val="25000"/>
                </a:schemeClr>
              </a:solidFill>
              <a:latin typeface="+mn-ea"/>
            </a:endParaRPr>
          </a:p>
        </p:txBody>
      </p:sp>
      <p:graphicFrame>
        <p:nvGraphicFramePr>
          <p:cNvPr id="15" name="表 15">
            <a:extLst>
              <a:ext uri="{FF2B5EF4-FFF2-40B4-BE49-F238E27FC236}">
                <a16:creationId xmlns:a16="http://schemas.microsoft.com/office/drawing/2014/main" id="{C3AFEC3D-00F0-3017-C83E-CCC54EFEC456}"/>
              </a:ext>
            </a:extLst>
          </p:cNvPr>
          <p:cNvGraphicFramePr>
            <a:graphicFrameLocks noGrp="1"/>
          </p:cNvGraphicFramePr>
          <p:nvPr>
            <p:extLst>
              <p:ext uri="{D42A27DB-BD31-4B8C-83A1-F6EECF244321}">
                <p14:modId xmlns:p14="http://schemas.microsoft.com/office/powerpoint/2010/main" val="3662645947"/>
              </p:ext>
            </p:extLst>
          </p:nvPr>
        </p:nvGraphicFramePr>
        <p:xfrm>
          <a:off x="2483774" y="3212976"/>
          <a:ext cx="9145016" cy="1854200"/>
        </p:xfrm>
        <a:graphic>
          <a:graphicData uri="http://schemas.openxmlformats.org/drawingml/2006/table">
            <a:tbl>
              <a:tblPr firstRow="1" bandRow="1">
                <a:tableStyleId>{21E4AEA4-8DFA-4A89-87EB-49C32662AFE0}</a:tableStyleId>
              </a:tblPr>
              <a:tblGrid>
                <a:gridCol w="6420538">
                  <a:extLst>
                    <a:ext uri="{9D8B030D-6E8A-4147-A177-3AD203B41FA5}">
                      <a16:colId xmlns:a16="http://schemas.microsoft.com/office/drawing/2014/main" val="1483191102"/>
                    </a:ext>
                  </a:extLst>
                </a:gridCol>
                <a:gridCol w="1152128">
                  <a:extLst>
                    <a:ext uri="{9D8B030D-6E8A-4147-A177-3AD203B41FA5}">
                      <a16:colId xmlns:a16="http://schemas.microsoft.com/office/drawing/2014/main" val="2001596557"/>
                    </a:ext>
                  </a:extLst>
                </a:gridCol>
                <a:gridCol w="1572350">
                  <a:extLst>
                    <a:ext uri="{9D8B030D-6E8A-4147-A177-3AD203B41FA5}">
                      <a16:colId xmlns:a16="http://schemas.microsoft.com/office/drawing/2014/main" val="356891468"/>
                    </a:ext>
                  </a:extLst>
                </a:gridCol>
              </a:tblGrid>
              <a:tr h="370840">
                <a:tc>
                  <a:txBody>
                    <a:bodyPr/>
                    <a:lstStyle/>
                    <a:p>
                      <a:pPr algn="ctr"/>
                      <a:r>
                        <a:rPr kumimoji="1" lang="ja-JP" altLang="en-US" sz="1400" dirty="0"/>
                        <a:t>商品</a:t>
                      </a:r>
                    </a:p>
                  </a:txBody>
                  <a:tcPr anchor="ctr"/>
                </a:tc>
                <a:tc>
                  <a:txBody>
                    <a:bodyPr/>
                    <a:lstStyle/>
                    <a:p>
                      <a:pPr algn="ctr"/>
                      <a:r>
                        <a:rPr kumimoji="1" lang="en-US" altLang="ja-JP" sz="1400" dirty="0" err="1"/>
                        <a:t>vCPM</a:t>
                      </a:r>
                      <a:endParaRPr kumimoji="1" lang="ja-JP" altLang="en-US" sz="1400" dirty="0"/>
                    </a:p>
                  </a:txBody>
                  <a:tcPr anchor="ctr"/>
                </a:tc>
                <a:tc>
                  <a:txBody>
                    <a:bodyPr/>
                    <a:lstStyle/>
                    <a:p>
                      <a:pPr algn="ctr"/>
                      <a:r>
                        <a:rPr kumimoji="1" lang="ja-JP" altLang="en-US" sz="1400" dirty="0"/>
                        <a:t>最低出稿金額</a:t>
                      </a:r>
                    </a:p>
                  </a:txBody>
                  <a:tcPr anchor="ctr"/>
                </a:tc>
                <a:extLst>
                  <a:ext uri="{0D108BD9-81ED-4DB2-BD59-A6C34878D82A}">
                    <a16:rowId xmlns:a16="http://schemas.microsoft.com/office/drawing/2014/main" val="3814362692"/>
                  </a:ext>
                </a:extLst>
              </a:tr>
              <a:tr h="370840">
                <a:tc>
                  <a:txBody>
                    <a:bodyPr/>
                    <a:lstStyle/>
                    <a:p>
                      <a:r>
                        <a:rPr kumimoji="1" lang="ja-JP" altLang="en-US" sz="1400" b="0" i="0" kern="1200" dirty="0">
                          <a:solidFill>
                            <a:schemeClr val="dk1"/>
                          </a:solidFill>
                          <a:effectLst/>
                          <a:latin typeface="+mn-lt"/>
                          <a:ea typeface="+mn-ea"/>
                          <a:cs typeface="+mn-cs"/>
                        </a:rPr>
                        <a:t>ブランドパネル　</a:t>
                      </a:r>
                      <a:r>
                        <a:rPr kumimoji="1" lang="en-US" altLang="ja-JP" sz="1400" b="0" i="0" kern="1200" dirty="0">
                          <a:solidFill>
                            <a:schemeClr val="dk1"/>
                          </a:solidFill>
                          <a:effectLst/>
                          <a:latin typeface="+mn-lt"/>
                          <a:ea typeface="+mn-ea"/>
                          <a:cs typeface="+mn-cs"/>
                        </a:rPr>
                        <a:t>MD</a:t>
                      </a:r>
                      <a:r>
                        <a:rPr kumimoji="1" lang="ja-JP" altLang="en-US" sz="1400" b="0" i="0" kern="1200" dirty="0">
                          <a:solidFill>
                            <a:schemeClr val="dk1"/>
                          </a:solidFill>
                          <a:effectLst/>
                          <a:latin typeface="+mn-lt"/>
                          <a:ea typeface="+mn-ea"/>
                          <a:cs typeface="+mn-cs"/>
                        </a:rPr>
                        <a:t>　（</a:t>
                      </a:r>
                      <a:r>
                        <a:rPr kumimoji="1" lang="en-US" altLang="ja-JP" sz="1400" b="0" i="0" kern="1200" dirty="0">
                          <a:solidFill>
                            <a:schemeClr val="dk1"/>
                          </a:solidFill>
                          <a:effectLst/>
                          <a:latin typeface="+mn-lt"/>
                          <a:ea typeface="+mn-ea"/>
                          <a:cs typeface="+mn-cs"/>
                        </a:rPr>
                        <a:t>500</a:t>
                      </a:r>
                      <a:r>
                        <a:rPr kumimoji="1" lang="ja-JP" altLang="en-US" sz="1400" b="0" i="0" kern="1200" dirty="0">
                          <a:solidFill>
                            <a:schemeClr val="dk1"/>
                          </a:solidFill>
                          <a:effectLst/>
                          <a:latin typeface="+mn-lt"/>
                          <a:ea typeface="+mn-ea"/>
                          <a:cs typeface="+mn-cs"/>
                        </a:rPr>
                        <a:t>万円～）</a:t>
                      </a:r>
                      <a:r>
                        <a:rPr kumimoji="1" lang="en-US" altLang="ja-JP" sz="1400" b="0" i="0" kern="1200" dirty="0">
                          <a:solidFill>
                            <a:schemeClr val="dk1"/>
                          </a:solidFill>
                          <a:effectLst/>
                          <a:latin typeface="+mn-lt"/>
                          <a:ea typeface="+mn-ea"/>
                          <a:cs typeface="+mn-cs"/>
                        </a:rPr>
                        <a:t>(</a:t>
                      </a:r>
                      <a:r>
                        <a:rPr kumimoji="1" lang="ja-JP" altLang="en-US" sz="1400" b="0" i="0" kern="1200" dirty="0">
                          <a:solidFill>
                            <a:schemeClr val="dk1"/>
                          </a:solidFill>
                          <a:effectLst/>
                          <a:latin typeface="+mn-lt"/>
                          <a:ea typeface="+mn-ea"/>
                          <a:cs typeface="+mn-cs"/>
                        </a:rPr>
                        <a:t>花粉興味関心ターゲティング指定</a:t>
                      </a:r>
                      <a:r>
                        <a:rPr kumimoji="1" lang="en-US" altLang="ja-JP" sz="1400" b="0" i="0" kern="1200" dirty="0">
                          <a:solidFill>
                            <a:schemeClr val="dk1"/>
                          </a:solidFill>
                          <a:effectLst/>
                          <a:latin typeface="+mn-lt"/>
                          <a:ea typeface="+mn-ea"/>
                          <a:cs typeface="+mn-cs"/>
                        </a:rPr>
                        <a:t>)</a:t>
                      </a:r>
                      <a:endParaRPr kumimoji="1" lang="ja-JP" altLang="en-US" sz="1400" dirty="0"/>
                    </a:p>
                  </a:txBody>
                  <a:tcPr anchor="ctr"/>
                </a:tc>
                <a:tc>
                  <a:txBody>
                    <a:bodyPr/>
                    <a:lstStyle/>
                    <a:p>
                      <a:pPr algn="r" fontAlgn="ct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1,404</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円～</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anchor="ctr"/>
                </a:tc>
                <a:tc>
                  <a:txBody>
                    <a:bodyPr/>
                    <a:lstStyle/>
                    <a:p>
                      <a:pPr algn="r"/>
                      <a:r>
                        <a:rPr kumimoji="1" lang="en-US" altLang="ja-JP" sz="1400" dirty="0"/>
                        <a:t>5,000,000</a:t>
                      </a:r>
                      <a:r>
                        <a:rPr kumimoji="1" lang="ja-JP" altLang="en-US" sz="1400" dirty="0"/>
                        <a:t>円</a:t>
                      </a:r>
                    </a:p>
                  </a:txBody>
                  <a:tcPr anchor="ctr"/>
                </a:tc>
                <a:extLst>
                  <a:ext uri="{0D108BD9-81ED-4DB2-BD59-A6C34878D82A}">
                    <a16:rowId xmlns:a16="http://schemas.microsoft.com/office/drawing/2014/main" val="2402055061"/>
                  </a:ext>
                </a:extLst>
              </a:tr>
              <a:tr h="370840">
                <a:tc>
                  <a:txBody>
                    <a:bodyPr/>
                    <a:lstStyle/>
                    <a:p>
                      <a:r>
                        <a:rPr kumimoji="1" lang="ja-JP" altLang="en-US" sz="1400" b="0" i="0" kern="1200" dirty="0">
                          <a:solidFill>
                            <a:schemeClr val="dk1"/>
                          </a:solidFill>
                          <a:effectLst/>
                          <a:latin typeface="+mn-lt"/>
                          <a:ea typeface="+mn-ea"/>
                          <a:cs typeface="+mn-cs"/>
                        </a:rPr>
                        <a:t>ブランドパネル　</a:t>
                      </a:r>
                      <a:r>
                        <a:rPr kumimoji="1" lang="en-US" altLang="ja-JP" sz="1400" b="0" i="0" kern="1200" dirty="0">
                          <a:solidFill>
                            <a:schemeClr val="dk1"/>
                          </a:solidFill>
                          <a:effectLst/>
                          <a:latin typeface="+mn-lt"/>
                          <a:ea typeface="+mn-ea"/>
                          <a:cs typeface="+mn-cs"/>
                        </a:rPr>
                        <a:t>SP</a:t>
                      </a:r>
                      <a:r>
                        <a:rPr kumimoji="1" lang="ja-JP" altLang="en-US" sz="1400" b="0" i="0" kern="1200" dirty="0">
                          <a:solidFill>
                            <a:schemeClr val="dk1"/>
                          </a:solidFill>
                          <a:effectLst/>
                          <a:latin typeface="+mn-lt"/>
                          <a:ea typeface="+mn-ea"/>
                          <a:cs typeface="+mn-cs"/>
                        </a:rPr>
                        <a:t>（</a:t>
                      </a:r>
                      <a:r>
                        <a:rPr kumimoji="1" lang="en-US" altLang="ja-JP" sz="1400" b="0" i="0" kern="1200" dirty="0">
                          <a:solidFill>
                            <a:schemeClr val="dk1"/>
                          </a:solidFill>
                          <a:effectLst/>
                          <a:latin typeface="+mn-lt"/>
                          <a:ea typeface="+mn-ea"/>
                          <a:cs typeface="+mn-cs"/>
                        </a:rPr>
                        <a:t>500</a:t>
                      </a:r>
                      <a:r>
                        <a:rPr kumimoji="1" lang="ja-JP" altLang="en-US" sz="1400" b="0" i="0" kern="1200" dirty="0">
                          <a:solidFill>
                            <a:schemeClr val="dk1"/>
                          </a:solidFill>
                          <a:effectLst/>
                          <a:latin typeface="+mn-lt"/>
                          <a:ea typeface="+mn-ea"/>
                          <a:cs typeface="+mn-cs"/>
                        </a:rPr>
                        <a:t>万円</a:t>
                      </a:r>
                      <a:r>
                        <a:rPr kumimoji="1" lang="en-US" altLang="ja-JP" sz="1400" b="0" i="0" kern="1200" dirty="0">
                          <a:solidFill>
                            <a:schemeClr val="dk1"/>
                          </a:solidFill>
                          <a:effectLst/>
                          <a:latin typeface="+mn-lt"/>
                          <a:ea typeface="+mn-ea"/>
                          <a:cs typeface="+mn-cs"/>
                        </a:rPr>
                        <a:t>〜</a:t>
                      </a:r>
                      <a:r>
                        <a:rPr kumimoji="1" lang="ja-JP" altLang="en-US" sz="1400" b="0" i="0" kern="1200" dirty="0">
                          <a:solidFill>
                            <a:schemeClr val="dk1"/>
                          </a:solidFill>
                          <a:effectLst/>
                          <a:latin typeface="+mn-lt"/>
                          <a:ea typeface="+mn-ea"/>
                          <a:cs typeface="+mn-cs"/>
                        </a:rPr>
                        <a:t>）</a:t>
                      </a:r>
                      <a:r>
                        <a:rPr kumimoji="1" lang="en-US" altLang="ja-JP" sz="1400" b="0" i="0" kern="1200" dirty="0">
                          <a:solidFill>
                            <a:schemeClr val="dk1"/>
                          </a:solidFill>
                          <a:effectLst/>
                          <a:latin typeface="+mn-lt"/>
                          <a:ea typeface="+mn-ea"/>
                          <a:cs typeface="+mn-cs"/>
                        </a:rPr>
                        <a:t>(</a:t>
                      </a:r>
                      <a:r>
                        <a:rPr kumimoji="1" lang="ja-JP" altLang="en-US" sz="1400" b="0" i="0" kern="1200" dirty="0">
                          <a:solidFill>
                            <a:schemeClr val="dk1"/>
                          </a:solidFill>
                          <a:effectLst/>
                          <a:latin typeface="+mn-lt"/>
                          <a:ea typeface="+mn-ea"/>
                          <a:cs typeface="+mn-cs"/>
                        </a:rPr>
                        <a:t>花粉興味関心ターゲティング指定</a:t>
                      </a:r>
                      <a:r>
                        <a:rPr kumimoji="1" lang="en-US" altLang="ja-JP" sz="1400" b="0" i="0" kern="1200" dirty="0">
                          <a:solidFill>
                            <a:schemeClr val="dk1"/>
                          </a:solidFill>
                          <a:effectLst/>
                          <a:latin typeface="+mn-lt"/>
                          <a:ea typeface="+mn-ea"/>
                          <a:cs typeface="+mn-cs"/>
                        </a:rPr>
                        <a:t>)</a:t>
                      </a:r>
                      <a:endParaRPr kumimoji="1" lang="ja-JP" altLang="en-US" sz="1400" dirty="0"/>
                    </a:p>
                  </a:txBody>
                  <a:tcPr anchor="ctr"/>
                </a:tc>
                <a:tc>
                  <a:txBody>
                    <a:bodyPr/>
                    <a:lstStyle/>
                    <a:p>
                      <a:pPr algn="r" fontAlgn="ct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1,728</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円～</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anchor="ctr"/>
                </a:tc>
                <a:tc>
                  <a:txBody>
                    <a:bodyPr/>
                    <a:lstStyle/>
                    <a:p>
                      <a:pPr algn="r"/>
                      <a:r>
                        <a:rPr kumimoji="1" lang="en-US" altLang="ja-JP" sz="1400" dirty="0"/>
                        <a:t>5,000,000</a:t>
                      </a:r>
                      <a:r>
                        <a:rPr kumimoji="1" lang="ja-JP" altLang="en-US" sz="1400" dirty="0"/>
                        <a:t>円</a:t>
                      </a:r>
                    </a:p>
                  </a:txBody>
                  <a:tcPr anchor="ctr"/>
                </a:tc>
                <a:extLst>
                  <a:ext uri="{0D108BD9-81ED-4DB2-BD59-A6C34878D82A}">
                    <a16:rowId xmlns:a16="http://schemas.microsoft.com/office/drawing/2014/main" val="2383606910"/>
                  </a:ext>
                </a:extLst>
              </a:tr>
              <a:tr h="370840">
                <a:tc>
                  <a:txBody>
                    <a:bodyPr/>
                    <a:lstStyle/>
                    <a:p>
                      <a:r>
                        <a:rPr kumimoji="1" lang="ja-JP" altLang="en-US" sz="1400" b="0" i="0" kern="1200" dirty="0">
                          <a:solidFill>
                            <a:schemeClr val="dk1"/>
                          </a:solidFill>
                          <a:effectLst/>
                          <a:latin typeface="+mn-lt"/>
                          <a:ea typeface="+mn-ea"/>
                          <a:cs typeface="+mn-cs"/>
                        </a:rPr>
                        <a:t>ブランドパネル　</a:t>
                      </a:r>
                      <a:r>
                        <a:rPr kumimoji="1" lang="en-US" altLang="ja-JP" sz="1400" b="0" i="0" kern="1200" dirty="0">
                          <a:solidFill>
                            <a:schemeClr val="dk1"/>
                          </a:solidFill>
                          <a:effectLst/>
                          <a:latin typeface="+mn-lt"/>
                          <a:ea typeface="+mn-ea"/>
                          <a:cs typeface="+mn-cs"/>
                        </a:rPr>
                        <a:t>PC </a:t>
                      </a:r>
                      <a:r>
                        <a:rPr kumimoji="1" lang="ja-JP" altLang="en-US" sz="1400" b="0" i="0" kern="1200" dirty="0">
                          <a:solidFill>
                            <a:schemeClr val="dk1"/>
                          </a:solidFill>
                          <a:effectLst/>
                          <a:latin typeface="+mn-lt"/>
                          <a:ea typeface="+mn-ea"/>
                          <a:cs typeface="+mn-cs"/>
                        </a:rPr>
                        <a:t>（</a:t>
                      </a:r>
                      <a:r>
                        <a:rPr kumimoji="1" lang="en-US" altLang="ja-JP" sz="1400" b="0" i="0" kern="1200" dirty="0">
                          <a:solidFill>
                            <a:schemeClr val="dk1"/>
                          </a:solidFill>
                          <a:effectLst/>
                          <a:latin typeface="+mn-lt"/>
                          <a:ea typeface="+mn-ea"/>
                          <a:cs typeface="+mn-cs"/>
                        </a:rPr>
                        <a:t>500</a:t>
                      </a:r>
                      <a:r>
                        <a:rPr kumimoji="1" lang="ja-JP" altLang="en-US" sz="1400" b="0" i="0" kern="1200" dirty="0">
                          <a:solidFill>
                            <a:schemeClr val="dk1"/>
                          </a:solidFill>
                          <a:effectLst/>
                          <a:latin typeface="+mn-lt"/>
                          <a:ea typeface="+mn-ea"/>
                          <a:cs typeface="+mn-cs"/>
                        </a:rPr>
                        <a:t>万円～）</a:t>
                      </a:r>
                      <a:r>
                        <a:rPr kumimoji="1" lang="en-US" altLang="ja-JP" sz="1400" b="0" i="0" kern="1200" dirty="0">
                          <a:solidFill>
                            <a:schemeClr val="dk1"/>
                          </a:solidFill>
                          <a:effectLst/>
                          <a:latin typeface="+mn-lt"/>
                          <a:ea typeface="+mn-ea"/>
                          <a:cs typeface="+mn-cs"/>
                        </a:rPr>
                        <a:t>(</a:t>
                      </a:r>
                      <a:r>
                        <a:rPr kumimoji="1" lang="ja-JP" altLang="en-US" sz="1400" b="0" i="0" kern="1200" dirty="0">
                          <a:solidFill>
                            <a:schemeClr val="dk1"/>
                          </a:solidFill>
                          <a:effectLst/>
                          <a:latin typeface="+mn-lt"/>
                          <a:ea typeface="+mn-ea"/>
                          <a:cs typeface="+mn-cs"/>
                        </a:rPr>
                        <a:t>花粉興味関心ターゲティング指定</a:t>
                      </a:r>
                      <a:r>
                        <a:rPr kumimoji="1" lang="en-US" altLang="ja-JP" sz="1400" b="0" i="0" kern="1200" dirty="0">
                          <a:solidFill>
                            <a:schemeClr val="dk1"/>
                          </a:solidFill>
                          <a:effectLst/>
                          <a:latin typeface="+mn-lt"/>
                          <a:ea typeface="+mn-ea"/>
                          <a:cs typeface="+mn-cs"/>
                        </a:rPr>
                        <a:t>)</a:t>
                      </a:r>
                      <a:endParaRPr kumimoji="1" lang="ja-JP" altLang="en-US" sz="1400" dirty="0"/>
                    </a:p>
                  </a:txBody>
                  <a:tcPr anchor="ctr"/>
                </a:tc>
                <a:tc>
                  <a:txBody>
                    <a:bodyPr/>
                    <a:lstStyle/>
                    <a:p>
                      <a:pPr algn="r" fontAlgn="ct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1,080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円～</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6350" marR="6350" marT="6350" anchor="ctr"/>
                </a:tc>
                <a:tc>
                  <a:txBody>
                    <a:bodyPr/>
                    <a:lstStyle/>
                    <a:p>
                      <a:pPr algn="r"/>
                      <a:r>
                        <a:rPr kumimoji="1" lang="en-US" altLang="ja-JP" sz="1400" dirty="0"/>
                        <a:t>5,000,000</a:t>
                      </a:r>
                      <a:r>
                        <a:rPr kumimoji="1" lang="ja-JP" altLang="en-US" sz="1400" dirty="0"/>
                        <a:t>円</a:t>
                      </a:r>
                    </a:p>
                  </a:txBody>
                  <a:tcPr anchor="ctr"/>
                </a:tc>
                <a:extLst>
                  <a:ext uri="{0D108BD9-81ED-4DB2-BD59-A6C34878D82A}">
                    <a16:rowId xmlns:a16="http://schemas.microsoft.com/office/drawing/2014/main" val="2809901484"/>
                  </a:ext>
                </a:extLst>
              </a:tr>
              <a:tr h="370840">
                <a:tc>
                  <a:txBody>
                    <a:bodyPr/>
                    <a:lstStyle/>
                    <a:p>
                      <a:r>
                        <a:rPr kumimoji="1" lang="en-US" altLang="ja-JP" sz="1400" b="0" i="0" kern="1200" dirty="0">
                          <a:solidFill>
                            <a:schemeClr val="dk1"/>
                          </a:solidFill>
                          <a:effectLst/>
                          <a:latin typeface="+mn-lt"/>
                          <a:ea typeface="+mn-ea"/>
                          <a:cs typeface="+mn-cs"/>
                        </a:rPr>
                        <a:t>Yahoo!</a:t>
                      </a:r>
                      <a:r>
                        <a:rPr kumimoji="1" lang="ja-JP" altLang="en-US" sz="1400" b="0" i="0" kern="1200" dirty="0">
                          <a:solidFill>
                            <a:schemeClr val="dk1"/>
                          </a:solidFill>
                          <a:effectLst/>
                          <a:latin typeface="+mn-lt"/>
                          <a:ea typeface="+mn-ea"/>
                          <a:cs typeface="+mn-cs"/>
                        </a:rPr>
                        <a:t>天気 トップ　トップパネル　</a:t>
                      </a:r>
                      <a:r>
                        <a:rPr kumimoji="1" lang="en-US" altLang="ja-JP" sz="1400" b="0" i="0" kern="1200" dirty="0">
                          <a:solidFill>
                            <a:schemeClr val="dk1"/>
                          </a:solidFill>
                          <a:effectLst/>
                          <a:latin typeface="+mn-lt"/>
                          <a:ea typeface="+mn-ea"/>
                          <a:cs typeface="+mn-cs"/>
                        </a:rPr>
                        <a:t>SP</a:t>
                      </a:r>
                      <a:r>
                        <a:rPr kumimoji="1" lang="ja-JP" altLang="en-US" sz="1400" b="0" i="0" kern="1200" dirty="0">
                          <a:solidFill>
                            <a:schemeClr val="dk1"/>
                          </a:solidFill>
                          <a:effectLst/>
                          <a:latin typeface="+mn-lt"/>
                          <a:ea typeface="+mn-ea"/>
                          <a:cs typeface="+mn-cs"/>
                        </a:rPr>
                        <a:t>　</a:t>
                      </a:r>
                      <a:r>
                        <a:rPr kumimoji="1" lang="en-US" altLang="ja-JP" sz="1400" b="0" i="0" kern="1200" dirty="0">
                          <a:solidFill>
                            <a:schemeClr val="dk1"/>
                          </a:solidFill>
                          <a:effectLst/>
                          <a:latin typeface="+mn-lt"/>
                          <a:ea typeface="+mn-ea"/>
                          <a:cs typeface="+mn-cs"/>
                        </a:rPr>
                        <a:t>(</a:t>
                      </a:r>
                      <a:r>
                        <a:rPr kumimoji="1" lang="ja-JP" altLang="en-US" sz="1400" b="0" i="0" kern="1200" dirty="0">
                          <a:solidFill>
                            <a:schemeClr val="dk1"/>
                          </a:solidFill>
                          <a:effectLst/>
                          <a:latin typeface="+mn-lt"/>
                          <a:ea typeface="+mn-ea"/>
                          <a:cs typeface="+mn-cs"/>
                        </a:rPr>
                        <a:t>花粉興味関心ターゲティング指定</a:t>
                      </a:r>
                      <a:r>
                        <a:rPr kumimoji="1" lang="en-US" altLang="ja-JP" sz="1400" b="0" i="0" kern="1200" dirty="0">
                          <a:solidFill>
                            <a:schemeClr val="dk1"/>
                          </a:solidFill>
                          <a:effectLst/>
                          <a:latin typeface="+mn-lt"/>
                          <a:ea typeface="+mn-ea"/>
                          <a:cs typeface="+mn-cs"/>
                        </a:rPr>
                        <a:t>)</a:t>
                      </a:r>
                      <a:endParaRPr kumimoji="1" lang="ja-JP" altLang="en-US" sz="1400" dirty="0"/>
                    </a:p>
                  </a:txBody>
                  <a:tcPr anchor="ctr"/>
                </a:tc>
                <a:tc>
                  <a:txBody>
                    <a:bodyPr/>
                    <a:lstStyle/>
                    <a:p>
                      <a:pPr algn="r" fontAlgn="ct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540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円～</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tc>
                <a:tc>
                  <a:txBody>
                    <a:bodyPr/>
                    <a:lstStyle/>
                    <a:p>
                      <a:pPr algn="r"/>
                      <a:r>
                        <a:rPr kumimoji="1" lang="en-US" altLang="ja-JP" sz="1400" dirty="0"/>
                        <a:t>300,000</a:t>
                      </a:r>
                      <a:r>
                        <a:rPr kumimoji="1" lang="ja-JP" altLang="en-US" sz="1400" dirty="0"/>
                        <a:t>円</a:t>
                      </a:r>
                    </a:p>
                  </a:txBody>
                  <a:tcPr anchor="ctr"/>
                </a:tc>
                <a:extLst>
                  <a:ext uri="{0D108BD9-81ED-4DB2-BD59-A6C34878D82A}">
                    <a16:rowId xmlns:a16="http://schemas.microsoft.com/office/drawing/2014/main" val="1898015976"/>
                  </a:ext>
                </a:extLst>
              </a:tr>
            </a:tbl>
          </a:graphicData>
        </a:graphic>
      </p:graphicFrame>
      <p:sp>
        <p:nvSpPr>
          <p:cNvPr id="18" name="テキスト ボックス 17">
            <a:extLst>
              <a:ext uri="{FF2B5EF4-FFF2-40B4-BE49-F238E27FC236}">
                <a16:creationId xmlns:a16="http://schemas.microsoft.com/office/drawing/2014/main" id="{42EF43E7-F388-D63C-B875-2C1838DFE22E}"/>
              </a:ext>
            </a:extLst>
          </p:cNvPr>
          <p:cNvSpPr txBox="1"/>
          <p:nvPr/>
        </p:nvSpPr>
        <p:spPr>
          <a:xfrm>
            <a:off x="2423592" y="2924944"/>
            <a:ext cx="9001000" cy="338554"/>
          </a:xfrm>
          <a:prstGeom prst="rect">
            <a:avLst/>
          </a:prstGeom>
          <a:noFill/>
        </p:spPr>
        <p:txBody>
          <a:bodyPr wrap="square" rtlCol="0">
            <a:spAutoFit/>
          </a:bodyPr>
          <a:lstStyle/>
          <a:p>
            <a:r>
              <a:rPr lang="ja-JP" altLang="en-US" sz="1600" dirty="0">
                <a:solidFill>
                  <a:schemeClr val="tx1">
                    <a:lumMod val="75000"/>
                    <a:lumOff val="25000"/>
                  </a:schemeClr>
                </a:solidFill>
                <a:latin typeface="+mn-ea"/>
              </a:rPr>
              <a:t>下記の商品にて花粉興味関心ターゲティングの指定が可能です。</a:t>
            </a:r>
          </a:p>
        </p:txBody>
      </p:sp>
      <p:sp>
        <p:nvSpPr>
          <p:cNvPr id="19" name="テキスト ボックス 18">
            <a:extLst>
              <a:ext uri="{FF2B5EF4-FFF2-40B4-BE49-F238E27FC236}">
                <a16:creationId xmlns:a16="http://schemas.microsoft.com/office/drawing/2014/main" id="{81B1B24F-2496-9229-B9BB-D36314C814EB}"/>
              </a:ext>
            </a:extLst>
          </p:cNvPr>
          <p:cNvSpPr txBox="1"/>
          <p:nvPr/>
        </p:nvSpPr>
        <p:spPr>
          <a:xfrm>
            <a:off x="2639616" y="5589240"/>
            <a:ext cx="9329139" cy="954107"/>
          </a:xfrm>
          <a:prstGeom prst="rect">
            <a:avLst/>
          </a:prstGeom>
          <a:noFill/>
        </p:spPr>
        <p:txBody>
          <a:bodyPr wrap="square" rtlCol="0">
            <a:spAutoFit/>
          </a:bodyPr>
          <a:lstStyle/>
          <a:p>
            <a:pPr algn="l"/>
            <a:r>
              <a:rPr kumimoji="1" lang="ja-JP" altLang="en-US" sz="1400" b="1" dirty="0"/>
              <a:t>その他の商品でも指定が可能ですが、スペシャル商品作成が必要となります。</a:t>
            </a:r>
            <a:endParaRPr kumimoji="1" lang="en-US" altLang="ja-JP" sz="1400" b="1" dirty="0"/>
          </a:p>
          <a:p>
            <a:pPr algn="l"/>
            <a:r>
              <a:rPr lang="ja-JP" altLang="en-US" sz="1400" dirty="0"/>
              <a:t>・ブランドパネル　リッチ商品関連、その他商品</a:t>
            </a:r>
            <a:endParaRPr lang="en-US" altLang="ja-JP" sz="1400" dirty="0"/>
          </a:p>
          <a:p>
            <a:pPr algn="l"/>
            <a:r>
              <a:rPr kumimoji="1" lang="ja-JP" altLang="en-US" sz="1400" dirty="0"/>
              <a:t>・インストリーム</a:t>
            </a:r>
            <a:endParaRPr kumimoji="1" lang="en-US" altLang="ja-JP" sz="1400" dirty="0"/>
          </a:p>
          <a:p>
            <a:pPr algn="l"/>
            <a:r>
              <a:rPr lang="ja-JP" altLang="en-US" sz="1400" dirty="0"/>
              <a:t>・プライムディスプレイ</a:t>
            </a:r>
            <a:r>
              <a:rPr lang="en-US" altLang="ja-JP" sz="1400" dirty="0"/>
              <a:t>/</a:t>
            </a:r>
            <a:r>
              <a:rPr lang="ja-JP" altLang="en-US" sz="1400" dirty="0"/>
              <a:t>ニュースプライムカバーなど</a:t>
            </a:r>
            <a:endParaRPr kumimoji="1" lang="ja-JP" altLang="en-US" sz="1400" dirty="0"/>
          </a:p>
        </p:txBody>
      </p:sp>
      <p:sp>
        <p:nvSpPr>
          <p:cNvPr id="20" name="四角形: 角を丸くする 19">
            <a:extLst>
              <a:ext uri="{FF2B5EF4-FFF2-40B4-BE49-F238E27FC236}">
                <a16:creationId xmlns:a16="http://schemas.microsoft.com/office/drawing/2014/main" id="{933A0B0F-8CDE-EE22-B7EA-43C7DA66F829}"/>
              </a:ext>
            </a:extLst>
          </p:cNvPr>
          <p:cNvSpPr/>
          <p:nvPr/>
        </p:nvSpPr>
        <p:spPr>
          <a:xfrm>
            <a:off x="2423592" y="5517232"/>
            <a:ext cx="9097688" cy="108012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テキスト ボックス 20">
            <a:extLst>
              <a:ext uri="{FF2B5EF4-FFF2-40B4-BE49-F238E27FC236}">
                <a16:creationId xmlns:a16="http://schemas.microsoft.com/office/drawing/2014/main" id="{5DF56F70-1988-B67A-DEB6-D8672185E46D}"/>
              </a:ext>
            </a:extLst>
          </p:cNvPr>
          <p:cNvSpPr txBox="1"/>
          <p:nvPr/>
        </p:nvSpPr>
        <p:spPr>
          <a:xfrm>
            <a:off x="2483774" y="5085184"/>
            <a:ext cx="9793088" cy="430887"/>
          </a:xfrm>
          <a:prstGeom prst="rect">
            <a:avLst/>
          </a:prstGeom>
          <a:noFill/>
        </p:spPr>
        <p:txBody>
          <a:bodyPr wrap="square" rtlCol="0">
            <a:spAutoFit/>
          </a:bodyPr>
          <a:lstStyle/>
          <a:p>
            <a:pPr algn="l"/>
            <a:r>
              <a:rPr kumimoji="1" lang="en-US" altLang="ja-JP" sz="1050" dirty="0">
                <a:solidFill>
                  <a:srgbClr val="C00000"/>
                </a:solidFill>
              </a:rPr>
              <a:t>※</a:t>
            </a:r>
            <a:r>
              <a:rPr kumimoji="1" lang="ja-JP" altLang="en-US" sz="1050" dirty="0">
                <a:solidFill>
                  <a:srgbClr val="C00000"/>
                </a:solidFill>
              </a:rPr>
              <a:t>記載の</a:t>
            </a:r>
            <a:r>
              <a:rPr kumimoji="1" lang="en-US" altLang="ja-JP" sz="1050" dirty="0" err="1">
                <a:solidFill>
                  <a:srgbClr val="C00000"/>
                </a:solidFill>
              </a:rPr>
              <a:t>vCPM</a:t>
            </a:r>
            <a:r>
              <a:rPr kumimoji="1" lang="ja-JP" altLang="en-US" sz="1050" dirty="0">
                <a:solidFill>
                  <a:srgbClr val="C00000"/>
                </a:solidFill>
              </a:rPr>
              <a:t>は花粉症ターゲティングのみ指定の場合です。</a:t>
            </a:r>
            <a:endParaRPr kumimoji="1" lang="en-US" altLang="ja-JP" sz="1050" dirty="0">
              <a:solidFill>
                <a:srgbClr val="C00000"/>
              </a:solidFill>
            </a:endParaRPr>
          </a:p>
          <a:p>
            <a:pPr algn="l"/>
            <a:r>
              <a:rPr kumimoji="1" lang="en-US" altLang="ja-JP" sz="1050" dirty="0">
                <a:solidFill>
                  <a:srgbClr val="C00000"/>
                </a:solidFill>
              </a:rPr>
              <a:t>※</a:t>
            </a:r>
            <a:r>
              <a:rPr kumimoji="1" lang="ja-JP" altLang="en-US" sz="1050" dirty="0">
                <a:solidFill>
                  <a:srgbClr val="C00000"/>
                </a:solidFill>
              </a:rPr>
              <a:t>他ターゲティングとの掛け合わせはデモグラターゲティングのみ対応可となります。その際</a:t>
            </a:r>
            <a:r>
              <a:rPr lang="en-US" altLang="ja-JP" sz="1050" dirty="0" err="1">
                <a:solidFill>
                  <a:srgbClr val="C00000"/>
                </a:solidFill>
              </a:rPr>
              <a:t>v</a:t>
            </a:r>
            <a:r>
              <a:rPr kumimoji="1" lang="en-US" altLang="ja-JP" sz="1050" dirty="0" err="1">
                <a:solidFill>
                  <a:srgbClr val="C00000"/>
                </a:solidFill>
              </a:rPr>
              <a:t>CPM</a:t>
            </a:r>
            <a:r>
              <a:rPr kumimoji="1" lang="ja-JP" altLang="en-US" sz="1050" dirty="0">
                <a:solidFill>
                  <a:srgbClr val="C00000"/>
                </a:solidFill>
              </a:rPr>
              <a:t>は変更となります。</a:t>
            </a:r>
          </a:p>
        </p:txBody>
      </p:sp>
      <p:sp>
        <p:nvSpPr>
          <p:cNvPr id="22" name="テキスト ボックス 21">
            <a:extLst>
              <a:ext uri="{FF2B5EF4-FFF2-40B4-BE49-F238E27FC236}">
                <a16:creationId xmlns:a16="http://schemas.microsoft.com/office/drawing/2014/main" id="{4C864976-FA7C-E8BB-424D-40401E4AD7E8}"/>
              </a:ext>
            </a:extLst>
          </p:cNvPr>
          <p:cNvSpPr txBox="1"/>
          <p:nvPr/>
        </p:nvSpPr>
        <p:spPr>
          <a:xfrm>
            <a:off x="623392" y="1052736"/>
            <a:ext cx="11323344" cy="646331"/>
          </a:xfrm>
          <a:prstGeom prst="rect">
            <a:avLst/>
          </a:prstGeom>
          <a:noFill/>
        </p:spPr>
        <p:txBody>
          <a:bodyPr wrap="square" rtlCol="0">
            <a:spAutoFit/>
          </a:bodyPr>
          <a:lstStyle/>
          <a:p>
            <a:r>
              <a:rPr lang="ja-JP" altLang="en-US" dirty="0"/>
              <a:t>花粉症ピークの</a:t>
            </a:r>
            <a:r>
              <a:rPr lang="en-US" altLang="ja-JP" dirty="0"/>
              <a:t>1</a:t>
            </a:r>
            <a:r>
              <a:rPr lang="ja-JP" altLang="en-US" dirty="0"/>
              <a:t>月～</a:t>
            </a:r>
            <a:r>
              <a:rPr lang="en-US" altLang="ja-JP" dirty="0"/>
              <a:t>5</a:t>
            </a:r>
            <a:r>
              <a:rPr lang="ja-JP" altLang="en-US" dirty="0"/>
              <a:t>月までの期間限定で、花粉興味関心ターゲティングが指定できる商品をご提供</a:t>
            </a:r>
            <a:endParaRPr lang="en-US" altLang="ja-JP" dirty="0"/>
          </a:p>
          <a:p>
            <a:r>
              <a:rPr lang="ja-JP" altLang="en-US" dirty="0"/>
              <a:t>いたします。</a:t>
            </a:r>
            <a:endParaRPr lang="en-US" altLang="ja-JP" dirty="0"/>
          </a:p>
        </p:txBody>
      </p:sp>
      <p:sp>
        <p:nvSpPr>
          <p:cNvPr id="24" name="フローチャート: 処理 23">
            <a:extLst>
              <a:ext uri="{FF2B5EF4-FFF2-40B4-BE49-F238E27FC236}">
                <a16:creationId xmlns:a16="http://schemas.microsoft.com/office/drawing/2014/main" id="{748DD094-2E7D-BF2E-126C-676D22B66B73}"/>
              </a:ext>
            </a:extLst>
          </p:cNvPr>
          <p:cNvSpPr/>
          <p:nvPr/>
        </p:nvSpPr>
        <p:spPr>
          <a:xfrm>
            <a:off x="588685" y="1628800"/>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5" name="フローチャート: 処理 24">
            <a:extLst>
              <a:ext uri="{FF2B5EF4-FFF2-40B4-BE49-F238E27FC236}">
                <a16:creationId xmlns:a16="http://schemas.microsoft.com/office/drawing/2014/main" id="{FB3C1495-E643-DFDD-5D32-38B5A6FF08AE}"/>
              </a:ext>
            </a:extLst>
          </p:cNvPr>
          <p:cNvSpPr/>
          <p:nvPr/>
        </p:nvSpPr>
        <p:spPr>
          <a:xfrm>
            <a:off x="9192344" y="1632927"/>
            <a:ext cx="2134041" cy="103823"/>
          </a:xfrm>
          <a:prstGeom prst="flowChartProcess">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平行四辺形 25">
            <a:extLst>
              <a:ext uri="{FF2B5EF4-FFF2-40B4-BE49-F238E27FC236}">
                <a16:creationId xmlns:a16="http://schemas.microsoft.com/office/drawing/2014/main" id="{32CD4FD1-7C88-9863-5237-F9B859638162}"/>
              </a:ext>
            </a:extLst>
          </p:cNvPr>
          <p:cNvSpPr/>
          <p:nvPr/>
        </p:nvSpPr>
        <p:spPr>
          <a:xfrm>
            <a:off x="8991919" y="1628800"/>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1097175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CFC699A2-859C-4550-A62D-29D3DB1DA083}"/>
              </a:ext>
            </a:extLst>
          </p:cNvPr>
          <p:cNvSpPr>
            <a:spLocks noGrp="1"/>
          </p:cNvSpPr>
          <p:nvPr>
            <p:ph type="body" sz="quarter" idx="11"/>
          </p:nvPr>
        </p:nvSpPr>
        <p:spPr/>
        <p:txBody>
          <a:bodyPr/>
          <a:lstStyle/>
          <a:p>
            <a:r>
              <a:rPr lang="ja-JP" altLang="en-US" dirty="0"/>
              <a:t>商品詳細</a:t>
            </a:r>
            <a:endParaRPr kumimoji="1" lang="ja-JP" altLang="en-US" dirty="0"/>
          </a:p>
        </p:txBody>
      </p:sp>
      <p:sp>
        <p:nvSpPr>
          <p:cNvPr id="5" name="スライド番号プレースホルダー 4">
            <a:extLst>
              <a:ext uri="{FF2B5EF4-FFF2-40B4-BE49-F238E27FC236}">
                <a16:creationId xmlns:a16="http://schemas.microsoft.com/office/drawing/2014/main" id="{80E6C09C-11DB-B171-65C6-08B7BB94AC8A}"/>
              </a:ext>
            </a:extLst>
          </p:cNvPr>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18" name="テキスト ボックス 17">
            <a:extLst>
              <a:ext uri="{FF2B5EF4-FFF2-40B4-BE49-F238E27FC236}">
                <a16:creationId xmlns:a16="http://schemas.microsoft.com/office/drawing/2014/main" id="{42EF43E7-F388-D63C-B875-2C1838DFE22E}"/>
              </a:ext>
            </a:extLst>
          </p:cNvPr>
          <p:cNvSpPr txBox="1"/>
          <p:nvPr/>
        </p:nvSpPr>
        <p:spPr>
          <a:xfrm>
            <a:off x="623392" y="2060848"/>
            <a:ext cx="11665296" cy="2308324"/>
          </a:xfrm>
          <a:prstGeom prst="rect">
            <a:avLst/>
          </a:prstGeom>
          <a:noFill/>
        </p:spPr>
        <p:txBody>
          <a:bodyPr wrap="square" rtlCol="0">
            <a:spAutoFit/>
          </a:bodyPr>
          <a:lstStyle/>
          <a:p>
            <a:r>
              <a:rPr lang="ja-JP" altLang="en-US" sz="1600" dirty="0">
                <a:solidFill>
                  <a:schemeClr val="tx1">
                    <a:lumMod val="75000"/>
                    <a:lumOff val="25000"/>
                  </a:schemeClr>
                </a:solidFill>
                <a:latin typeface="+mn-ea"/>
              </a:rPr>
              <a:t>・</a:t>
            </a:r>
            <a:r>
              <a:rPr lang="en-US" altLang="ja-JP" sz="1600" dirty="0">
                <a:solidFill>
                  <a:schemeClr val="tx1">
                    <a:lumMod val="75000"/>
                    <a:lumOff val="25000"/>
                  </a:schemeClr>
                </a:solidFill>
                <a:latin typeface="+mn-ea"/>
              </a:rPr>
              <a:t>P7</a:t>
            </a:r>
            <a:r>
              <a:rPr lang="ja-JP" altLang="en-US" sz="1600" dirty="0">
                <a:solidFill>
                  <a:schemeClr val="tx1">
                    <a:lumMod val="75000"/>
                    <a:lumOff val="25000"/>
                  </a:schemeClr>
                </a:solidFill>
                <a:latin typeface="+mn-ea"/>
              </a:rPr>
              <a:t>に記載のある</a:t>
            </a:r>
            <a:r>
              <a:rPr lang="en-US" altLang="ja-JP" sz="1600" dirty="0">
                <a:solidFill>
                  <a:schemeClr val="tx1">
                    <a:lumMod val="75000"/>
                    <a:lumOff val="25000"/>
                  </a:schemeClr>
                </a:solidFill>
                <a:latin typeface="+mn-ea"/>
              </a:rPr>
              <a:t>4</a:t>
            </a:r>
            <a:r>
              <a:rPr lang="ja-JP" altLang="en-US" sz="1600" dirty="0">
                <a:solidFill>
                  <a:schemeClr val="tx1">
                    <a:lumMod val="75000"/>
                    <a:lumOff val="25000"/>
                  </a:schemeClr>
                </a:solidFill>
                <a:latin typeface="+mn-ea"/>
              </a:rPr>
              <a:t>商品に関しては既に商品を準備してあるため、すぐにご購入いただけます。</a:t>
            </a:r>
            <a:endParaRPr lang="en-US" altLang="ja-JP" sz="1600" dirty="0">
              <a:solidFill>
                <a:schemeClr val="tx1">
                  <a:lumMod val="75000"/>
                  <a:lumOff val="25000"/>
                </a:schemeClr>
              </a:solidFill>
              <a:latin typeface="+mn-ea"/>
            </a:endParaRPr>
          </a:p>
          <a:p>
            <a:endParaRPr lang="en-US" altLang="ja-JP" sz="1600" dirty="0">
              <a:solidFill>
                <a:schemeClr val="tx1">
                  <a:lumMod val="75000"/>
                  <a:lumOff val="25000"/>
                </a:schemeClr>
              </a:solidFill>
              <a:latin typeface="+mn-ea"/>
            </a:endParaRPr>
          </a:p>
          <a:p>
            <a:r>
              <a:rPr lang="ja-JP" altLang="en-US" sz="1600" dirty="0">
                <a:solidFill>
                  <a:schemeClr val="tx1">
                    <a:lumMod val="75000"/>
                    <a:lumOff val="25000"/>
                  </a:schemeClr>
                </a:solidFill>
                <a:latin typeface="+mn-ea"/>
              </a:rPr>
              <a:t>・その他商品に関してはスペシャル商品の作成が必要になります。</a:t>
            </a:r>
            <a:endParaRPr lang="en-US" altLang="ja-JP" sz="1600" dirty="0">
              <a:solidFill>
                <a:schemeClr val="tx1">
                  <a:lumMod val="75000"/>
                  <a:lumOff val="25000"/>
                </a:schemeClr>
              </a:solidFill>
              <a:latin typeface="+mn-ea"/>
            </a:endParaRPr>
          </a:p>
          <a:p>
            <a:r>
              <a:rPr lang="ja-JP" altLang="en-US" sz="1600" dirty="0">
                <a:solidFill>
                  <a:schemeClr val="tx1">
                    <a:lumMod val="75000"/>
                    <a:lumOff val="25000"/>
                  </a:schemeClr>
                </a:solidFill>
                <a:latin typeface="+mn-ea"/>
              </a:rPr>
              <a:t>　実施可否や詳細に関しては、弊社営業にお問い合わせください。</a:t>
            </a:r>
            <a:endParaRPr lang="en-US" altLang="ja-JP" sz="1600" dirty="0">
              <a:solidFill>
                <a:schemeClr val="tx1">
                  <a:lumMod val="75000"/>
                  <a:lumOff val="25000"/>
                </a:schemeClr>
              </a:solidFill>
              <a:latin typeface="+mn-ea"/>
            </a:endParaRPr>
          </a:p>
          <a:p>
            <a:endParaRPr lang="en-US" altLang="ja-JP" sz="1600" dirty="0">
              <a:solidFill>
                <a:schemeClr val="tx1">
                  <a:lumMod val="75000"/>
                  <a:lumOff val="25000"/>
                </a:schemeClr>
              </a:solidFill>
              <a:latin typeface="+mn-ea"/>
            </a:endParaRPr>
          </a:p>
          <a:p>
            <a:r>
              <a:rPr lang="ja-JP" altLang="en-US" sz="1600" dirty="0">
                <a:solidFill>
                  <a:schemeClr val="tx1">
                    <a:lumMod val="75000"/>
                    <a:lumOff val="25000"/>
                  </a:schemeClr>
                </a:solidFill>
                <a:latin typeface="+mn-ea"/>
              </a:rPr>
              <a:t>・ターゲティングはオーディエンスリストとなります。</a:t>
            </a:r>
            <a:endParaRPr lang="en-US" altLang="ja-JP" sz="1600" dirty="0">
              <a:solidFill>
                <a:schemeClr val="tx1">
                  <a:lumMod val="75000"/>
                  <a:lumOff val="25000"/>
                </a:schemeClr>
              </a:solidFill>
              <a:latin typeface="+mn-ea"/>
            </a:endParaRPr>
          </a:p>
          <a:p>
            <a:r>
              <a:rPr lang="ja-JP" altLang="en-US" sz="1600" dirty="0">
                <a:solidFill>
                  <a:schemeClr val="tx1">
                    <a:lumMod val="75000"/>
                    <a:lumOff val="25000"/>
                  </a:schemeClr>
                </a:solidFill>
                <a:latin typeface="+mn-ea"/>
              </a:rPr>
              <a:t>　予約時、オーディエンスリストの「</a:t>
            </a:r>
            <a:r>
              <a:rPr lang="ja-JP" altLang="en-US" sz="1600" b="0" i="0" dirty="0">
                <a:solidFill>
                  <a:srgbClr val="333333"/>
                </a:solidFill>
                <a:effectLst/>
                <a:latin typeface="Hiragino Kaku Gothic Pro"/>
              </a:rPr>
              <a:t>花粉症興味関心ユーザー」が自動的に選択されるようになっています。</a:t>
            </a:r>
            <a:endParaRPr lang="en-US" altLang="ja-JP" sz="1600" b="0" i="0" dirty="0">
              <a:solidFill>
                <a:srgbClr val="333333"/>
              </a:solidFill>
              <a:effectLst/>
              <a:latin typeface="Hiragino Kaku Gothic Pro"/>
            </a:endParaRPr>
          </a:p>
          <a:p>
            <a:endParaRPr lang="en-US" altLang="ja-JP" sz="1600" dirty="0">
              <a:solidFill>
                <a:srgbClr val="333333"/>
              </a:solidFill>
              <a:latin typeface="Hiragino Kaku Gothic Pro"/>
            </a:endParaRPr>
          </a:p>
          <a:p>
            <a:r>
              <a:rPr lang="ja-JP" altLang="en-US" sz="1600" dirty="0">
                <a:solidFill>
                  <a:srgbClr val="333333"/>
                </a:solidFill>
                <a:latin typeface="Hiragino Kaku Gothic Pro"/>
              </a:rPr>
              <a:t>　</a:t>
            </a:r>
            <a:endParaRPr lang="en-US" altLang="ja-JP" sz="1600" dirty="0">
              <a:solidFill>
                <a:schemeClr val="tx1">
                  <a:lumMod val="75000"/>
                  <a:lumOff val="25000"/>
                </a:schemeClr>
              </a:solidFill>
              <a:latin typeface="+mn-ea"/>
            </a:endParaRPr>
          </a:p>
        </p:txBody>
      </p:sp>
      <p:sp>
        <p:nvSpPr>
          <p:cNvPr id="2" name="角丸四角形 41">
            <a:extLst>
              <a:ext uri="{FF2B5EF4-FFF2-40B4-BE49-F238E27FC236}">
                <a16:creationId xmlns:a16="http://schemas.microsoft.com/office/drawing/2014/main" id="{DEB2D912-1B2D-EE76-8F60-F36633601A77}"/>
              </a:ext>
            </a:extLst>
          </p:cNvPr>
          <p:cNvSpPr/>
          <p:nvPr/>
        </p:nvSpPr>
        <p:spPr>
          <a:xfrm>
            <a:off x="407368" y="1242291"/>
            <a:ext cx="2013561" cy="545860"/>
          </a:xfrm>
          <a:prstGeom prst="roundRect">
            <a:avLst>
              <a:gd name="adj" fmla="val 50000"/>
            </a:avLst>
          </a:prstGeom>
          <a:solidFill>
            <a:srgbClr val="D00216">
              <a:alpha val="2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6" name="テキスト ボックス 1">
            <a:extLst>
              <a:ext uri="{FF2B5EF4-FFF2-40B4-BE49-F238E27FC236}">
                <a16:creationId xmlns:a16="http://schemas.microsoft.com/office/drawing/2014/main" id="{75070A36-A9CD-EA6E-8FFE-BD6B47FBDADB}"/>
              </a:ext>
            </a:extLst>
          </p:cNvPr>
          <p:cNvSpPr txBox="1"/>
          <p:nvPr/>
        </p:nvSpPr>
        <p:spPr>
          <a:xfrm>
            <a:off x="551384" y="1340768"/>
            <a:ext cx="1745086"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sz="1600" b="1" dirty="0">
                <a:latin typeface="メイリオ" panose="020B0604030504040204" pitchFamily="50" charset="-128"/>
                <a:ea typeface="メイリオ" panose="020B0604030504040204" pitchFamily="50" charset="-128"/>
              </a:rPr>
              <a:t>注意事項</a:t>
            </a:r>
          </a:p>
        </p:txBody>
      </p:sp>
    </p:spTree>
    <p:extLst>
      <p:ext uri="{BB962C8B-B14F-4D97-AF65-F5344CB8AC3E}">
        <p14:creationId xmlns:p14="http://schemas.microsoft.com/office/powerpoint/2010/main" val="1685880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18F5416A-DAC6-B315-3420-AD1F5418442C}"/>
              </a:ext>
            </a:extLst>
          </p:cNvPr>
          <p:cNvGraphicFramePr>
            <a:graphicFrameLocks noGrp="1"/>
          </p:cNvGraphicFramePr>
          <p:nvPr>
            <p:extLst>
              <p:ext uri="{D42A27DB-BD31-4B8C-83A1-F6EECF244321}">
                <p14:modId xmlns:p14="http://schemas.microsoft.com/office/powerpoint/2010/main" val="698754054"/>
              </p:ext>
            </p:extLst>
          </p:nvPr>
        </p:nvGraphicFramePr>
        <p:xfrm>
          <a:off x="407368" y="980728"/>
          <a:ext cx="11161239" cy="5451610"/>
        </p:xfrm>
        <a:graphic>
          <a:graphicData uri="http://schemas.openxmlformats.org/drawingml/2006/table">
            <a:tbl>
              <a:tblPr/>
              <a:tblGrid>
                <a:gridCol w="870273">
                  <a:extLst>
                    <a:ext uri="{9D8B030D-6E8A-4147-A177-3AD203B41FA5}">
                      <a16:colId xmlns:a16="http://schemas.microsoft.com/office/drawing/2014/main" val="3345315767"/>
                    </a:ext>
                  </a:extLst>
                </a:gridCol>
                <a:gridCol w="1283651">
                  <a:extLst>
                    <a:ext uri="{9D8B030D-6E8A-4147-A177-3AD203B41FA5}">
                      <a16:colId xmlns:a16="http://schemas.microsoft.com/office/drawing/2014/main" val="2071271242"/>
                    </a:ext>
                  </a:extLst>
                </a:gridCol>
                <a:gridCol w="1283651">
                  <a:extLst>
                    <a:ext uri="{9D8B030D-6E8A-4147-A177-3AD203B41FA5}">
                      <a16:colId xmlns:a16="http://schemas.microsoft.com/office/drawing/2014/main" val="399504587"/>
                    </a:ext>
                  </a:extLst>
                </a:gridCol>
                <a:gridCol w="1283651">
                  <a:extLst>
                    <a:ext uri="{9D8B030D-6E8A-4147-A177-3AD203B41FA5}">
                      <a16:colId xmlns:a16="http://schemas.microsoft.com/office/drawing/2014/main" val="2957051126"/>
                    </a:ext>
                  </a:extLst>
                </a:gridCol>
                <a:gridCol w="1283651">
                  <a:extLst>
                    <a:ext uri="{9D8B030D-6E8A-4147-A177-3AD203B41FA5}">
                      <a16:colId xmlns:a16="http://schemas.microsoft.com/office/drawing/2014/main" val="3515039240"/>
                    </a:ext>
                  </a:extLst>
                </a:gridCol>
                <a:gridCol w="1283651">
                  <a:extLst>
                    <a:ext uri="{9D8B030D-6E8A-4147-A177-3AD203B41FA5}">
                      <a16:colId xmlns:a16="http://schemas.microsoft.com/office/drawing/2014/main" val="3300262780"/>
                    </a:ext>
                  </a:extLst>
                </a:gridCol>
                <a:gridCol w="1283651">
                  <a:extLst>
                    <a:ext uri="{9D8B030D-6E8A-4147-A177-3AD203B41FA5}">
                      <a16:colId xmlns:a16="http://schemas.microsoft.com/office/drawing/2014/main" val="2414315662"/>
                    </a:ext>
                  </a:extLst>
                </a:gridCol>
                <a:gridCol w="1294530">
                  <a:extLst>
                    <a:ext uri="{9D8B030D-6E8A-4147-A177-3AD203B41FA5}">
                      <a16:colId xmlns:a16="http://schemas.microsoft.com/office/drawing/2014/main" val="681568940"/>
                    </a:ext>
                  </a:extLst>
                </a:gridCol>
                <a:gridCol w="1294530">
                  <a:extLst>
                    <a:ext uri="{9D8B030D-6E8A-4147-A177-3AD203B41FA5}">
                      <a16:colId xmlns:a16="http://schemas.microsoft.com/office/drawing/2014/main" val="649848112"/>
                    </a:ext>
                  </a:extLst>
                </a:gridCol>
              </a:tblGrid>
              <a:tr h="216024">
                <a:tc rowSpan="2">
                  <a:txBody>
                    <a:bodyPr/>
                    <a:lstStyle/>
                    <a:p>
                      <a:pPr algn="ctr"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商品名</a:t>
                      </a:r>
                    </a:p>
                  </a:txBody>
                  <a:tcPr marL="3693" marR="3693" marT="3693" marB="0" anchor="ctr">
                    <a:lnL>
                      <a:noFill/>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ブランドパネル　</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MD</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a:noFill/>
                    </a:lnB>
                    <a:solidFill>
                      <a:srgbClr val="FFE9EA"/>
                    </a:solidFill>
                  </a:tcPr>
                </a:tc>
                <a:tc hMerge="1">
                  <a:txBody>
                    <a:bodyPr/>
                    <a:lstStyle/>
                    <a:p>
                      <a:endParaRPr kumimoji="1" lang="ja-JP" altLang="en-US"/>
                    </a:p>
                  </a:txBody>
                  <a:tcPr/>
                </a:tc>
                <a:tc gridSpan="2">
                  <a:txBody>
                    <a:bodyPr/>
                    <a:lstStyle/>
                    <a:p>
                      <a:pPr algn="ctr" rtl="0" fontAlgn="ct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ブランドパネル　</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a:noFill/>
                    </a:lnB>
                    <a:solidFill>
                      <a:srgbClr val="FFE9EA"/>
                    </a:solidFill>
                  </a:tcPr>
                </a:tc>
                <a:tc hMerge="1">
                  <a:txBody>
                    <a:bodyPr/>
                    <a:lstStyle/>
                    <a:p>
                      <a:endParaRPr kumimoji="1" lang="ja-JP" altLang="en-US"/>
                    </a:p>
                  </a:txBody>
                  <a:tcPr/>
                </a:tc>
                <a:tc gridSpan="2">
                  <a:txBody>
                    <a:bodyPr/>
                    <a:lstStyle/>
                    <a:p>
                      <a:pPr algn="ctr" rtl="0" fontAlgn="ct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ブランドパネル　</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a:noFill/>
                    </a:lnB>
                    <a:solidFill>
                      <a:srgbClr val="FFE9EA"/>
                    </a:solidFill>
                  </a:tcPr>
                </a:tc>
                <a:tc hMerge="1">
                  <a:txBody>
                    <a:bodyPr/>
                    <a:lstStyle/>
                    <a:p>
                      <a:endParaRPr kumimoji="1" lang="ja-JP" altLang="en-US"/>
                    </a:p>
                  </a:txBody>
                  <a:tcPr/>
                </a:tc>
                <a:tc gridSpan="2">
                  <a:txBody>
                    <a:bodyPr/>
                    <a:lstStyle/>
                    <a:p>
                      <a:pPr algn="ctr" rtl="0" fontAlgn="ctr"/>
                      <a:r>
                        <a:rPr lang="en-US" sz="700" b="1" i="0" u="none" strike="noStrike" dirty="0">
                          <a:solidFill>
                            <a:srgbClr val="595959"/>
                          </a:solidFill>
                          <a:effectLst/>
                          <a:latin typeface="メイリオ" panose="020B0604030504040204" pitchFamily="50" charset="-128"/>
                          <a:ea typeface="メイリオ" panose="020B0604030504040204" pitchFamily="50" charset="-128"/>
                        </a:rPr>
                        <a:t>Yahoo!</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天気　トップ　トップパネル　</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SP</a:t>
                      </a:r>
                      <a:r>
                        <a:rPr kumimoji="1" lang="ja-JP" altLang="en-US" sz="800" b="0" i="0" kern="1200" dirty="0">
                          <a:solidFill>
                            <a:schemeClr val="dk1"/>
                          </a:solidFill>
                          <a:effectLst/>
                          <a:latin typeface="+mn-lt"/>
                          <a:ea typeface="+mn-ea"/>
                          <a:cs typeface="+mn-cs"/>
                        </a:rPr>
                        <a:t>　</a:t>
                      </a:r>
                      <a:endParaRPr lang="ja-JP" altLang="en-US" sz="700" b="1" i="0" u="none" strike="noStrike" dirty="0">
                        <a:solidFill>
                          <a:srgbClr val="595959"/>
                        </a:solidFill>
                        <a:effectLst/>
                        <a:latin typeface="メイリオ" panose="020B0604030504040204" pitchFamily="50" charset="-128"/>
                        <a:ea typeface="メイリオ" panose="020B0604030504040204" pitchFamily="50" charset="-128"/>
                      </a:endParaRPr>
                    </a:p>
                  </a:txBody>
                  <a:tcPr marL="3693" marR="3693" marT="3693" marB="0" anchor="ctr">
                    <a:lnL w="6350" cap="flat" cmpd="sng" algn="ctr">
                      <a:solidFill>
                        <a:srgbClr val="7F7F7F"/>
                      </a:solidFill>
                      <a:prstDash val="dot"/>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FFE9EA"/>
                    </a:solidFill>
                  </a:tcPr>
                </a:tc>
                <a:tc hMerge="1">
                  <a:txBody>
                    <a:bodyPr/>
                    <a:lstStyle/>
                    <a:p>
                      <a:endParaRPr kumimoji="1" lang="ja-JP" altLang="en-US"/>
                    </a:p>
                  </a:txBody>
                  <a:tcPr/>
                </a:tc>
                <a:extLst>
                  <a:ext uri="{0D108BD9-81ED-4DB2-BD59-A6C34878D82A}">
                    <a16:rowId xmlns:a16="http://schemas.microsoft.com/office/drawing/2014/main" val="1381871284"/>
                  </a:ext>
                </a:extLst>
              </a:tr>
              <a:tr h="169600">
                <a:tc vMerge="1">
                  <a:txBody>
                    <a:bodyPr/>
                    <a:lstStyle/>
                    <a:p>
                      <a:endParaRPr kumimoji="1" lang="ja-JP" altLang="en-US"/>
                    </a:p>
                  </a:txBody>
                  <a:tcPr/>
                </a:tc>
                <a:tc gridSpan="2">
                  <a:txBody>
                    <a:bodyPr/>
                    <a:lstStyle/>
                    <a:p>
                      <a:pPr algn="ctr" rtl="0" fontAlgn="ct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500</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万円～）</a:t>
                      </a:r>
                      <a:r>
                        <a:rPr kumimoji="1" lang="ja-JP" altLang="en-US" sz="800" b="0" i="0" kern="1200" dirty="0">
                          <a:solidFill>
                            <a:schemeClr val="dk1"/>
                          </a:solidFill>
                          <a:effectLst/>
                          <a:latin typeface="+mn-lt"/>
                          <a:ea typeface="+mn-ea"/>
                          <a:cs typeface="+mn-cs"/>
                        </a:rPr>
                        <a:t>　</a:t>
                      </a:r>
                      <a:r>
                        <a:rPr kumimoji="1" lang="en-US" altLang="ja-JP" sz="800" b="0" i="0" kern="1200" dirty="0">
                          <a:solidFill>
                            <a:schemeClr val="dk1"/>
                          </a:solidFill>
                          <a:effectLst/>
                          <a:latin typeface="+mn-lt"/>
                          <a:ea typeface="+mn-ea"/>
                          <a:cs typeface="+mn-cs"/>
                        </a:rPr>
                        <a:t>(</a:t>
                      </a:r>
                      <a:r>
                        <a:rPr kumimoji="1" lang="ja-JP" altLang="en-US" sz="800" b="0" i="0" kern="1200" dirty="0">
                          <a:solidFill>
                            <a:schemeClr val="dk1"/>
                          </a:solidFill>
                          <a:effectLst/>
                          <a:latin typeface="+mn-lt"/>
                          <a:ea typeface="+mn-ea"/>
                          <a:cs typeface="+mn-cs"/>
                        </a:rPr>
                        <a:t>花粉興味関心ターゲティング指定</a:t>
                      </a:r>
                      <a:r>
                        <a:rPr kumimoji="1" lang="en-US" altLang="ja-JP" sz="800" b="0" i="0" kern="1200" dirty="0">
                          <a:solidFill>
                            <a:schemeClr val="dk1"/>
                          </a:solidFill>
                          <a:effectLst/>
                          <a:latin typeface="+mn-lt"/>
                          <a:ea typeface="+mn-ea"/>
                          <a:cs typeface="+mn-cs"/>
                        </a:rPr>
                        <a:t>)</a:t>
                      </a:r>
                      <a:endParaRPr lang="ja-JP" altLang="en-US" sz="700" b="1" i="0" u="none" strike="noStrike" dirty="0">
                        <a:solidFill>
                          <a:srgbClr val="595959"/>
                        </a:solidFill>
                        <a:effectLst/>
                        <a:latin typeface="メイリオ" panose="020B0604030504040204" pitchFamily="50" charset="-128"/>
                        <a:ea typeface="メイリオ" panose="020B0604030504040204" pitchFamily="50" charset="-128"/>
                      </a:endParaRP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500</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万円～）</a:t>
                      </a:r>
                      <a:r>
                        <a:rPr kumimoji="1" lang="ja-JP" altLang="en-US" sz="800" b="0" i="0" kern="1200" dirty="0">
                          <a:solidFill>
                            <a:schemeClr val="dk1"/>
                          </a:solidFill>
                          <a:effectLst/>
                          <a:latin typeface="+mn-lt"/>
                          <a:ea typeface="+mn-ea"/>
                          <a:cs typeface="+mn-cs"/>
                        </a:rPr>
                        <a:t>　</a:t>
                      </a:r>
                      <a:r>
                        <a:rPr kumimoji="1" lang="en-US" altLang="ja-JP" sz="800" b="0" i="0" kern="1200" dirty="0">
                          <a:solidFill>
                            <a:schemeClr val="dk1"/>
                          </a:solidFill>
                          <a:effectLst/>
                          <a:latin typeface="+mn-lt"/>
                          <a:ea typeface="+mn-ea"/>
                          <a:cs typeface="+mn-cs"/>
                        </a:rPr>
                        <a:t>(</a:t>
                      </a:r>
                      <a:r>
                        <a:rPr kumimoji="1" lang="ja-JP" altLang="en-US" sz="800" b="0" i="0" kern="1200" dirty="0">
                          <a:solidFill>
                            <a:schemeClr val="dk1"/>
                          </a:solidFill>
                          <a:effectLst/>
                          <a:latin typeface="+mn-lt"/>
                          <a:ea typeface="+mn-ea"/>
                          <a:cs typeface="+mn-cs"/>
                        </a:rPr>
                        <a:t>花粉興味関心ターゲティング指定</a:t>
                      </a:r>
                      <a:r>
                        <a:rPr kumimoji="1" lang="en-US" altLang="ja-JP" sz="800" b="0" i="0" kern="1200" dirty="0">
                          <a:solidFill>
                            <a:schemeClr val="dk1"/>
                          </a:solidFill>
                          <a:effectLst/>
                          <a:latin typeface="+mn-lt"/>
                          <a:ea typeface="+mn-ea"/>
                          <a:cs typeface="+mn-cs"/>
                        </a:rPr>
                        <a:t>)</a:t>
                      </a:r>
                      <a:endParaRPr lang="ja-JP" altLang="en-US" sz="700" b="1" i="0" u="none" strike="noStrike" dirty="0">
                        <a:solidFill>
                          <a:srgbClr val="595959"/>
                        </a:solidFill>
                        <a:effectLst/>
                        <a:latin typeface="メイリオ" panose="020B0604030504040204" pitchFamily="50" charset="-128"/>
                        <a:ea typeface="メイリオ" panose="020B0604030504040204" pitchFamily="50" charset="-128"/>
                      </a:endParaRP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500</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万円～）</a:t>
                      </a:r>
                      <a:r>
                        <a:rPr kumimoji="1" lang="ja-JP" altLang="en-US" sz="800" b="0" i="0" kern="1200" dirty="0">
                          <a:solidFill>
                            <a:schemeClr val="dk1"/>
                          </a:solidFill>
                          <a:effectLst/>
                          <a:latin typeface="+mn-lt"/>
                          <a:ea typeface="+mn-ea"/>
                          <a:cs typeface="+mn-cs"/>
                        </a:rPr>
                        <a:t>　</a:t>
                      </a:r>
                      <a:r>
                        <a:rPr kumimoji="1" lang="en-US" altLang="ja-JP" sz="800" b="0" i="0" kern="1200" dirty="0">
                          <a:solidFill>
                            <a:schemeClr val="dk1"/>
                          </a:solidFill>
                          <a:effectLst/>
                          <a:latin typeface="+mn-lt"/>
                          <a:ea typeface="+mn-ea"/>
                          <a:cs typeface="+mn-cs"/>
                        </a:rPr>
                        <a:t>(</a:t>
                      </a:r>
                      <a:r>
                        <a:rPr kumimoji="1" lang="ja-JP" altLang="en-US" sz="800" b="0" i="0" kern="1200" dirty="0">
                          <a:solidFill>
                            <a:schemeClr val="dk1"/>
                          </a:solidFill>
                          <a:effectLst/>
                          <a:latin typeface="+mn-lt"/>
                          <a:ea typeface="+mn-ea"/>
                          <a:cs typeface="+mn-cs"/>
                        </a:rPr>
                        <a:t>花粉興味関心ターゲティング指定</a:t>
                      </a:r>
                      <a:r>
                        <a:rPr kumimoji="1" lang="en-US" altLang="ja-JP" sz="800" b="0" i="0" kern="1200" dirty="0">
                          <a:solidFill>
                            <a:schemeClr val="dk1"/>
                          </a:solidFill>
                          <a:effectLst/>
                          <a:latin typeface="+mn-lt"/>
                          <a:ea typeface="+mn-ea"/>
                          <a:cs typeface="+mn-cs"/>
                        </a:rPr>
                        <a:t>)</a:t>
                      </a:r>
                      <a:endParaRPr lang="ja-JP" altLang="en-US" sz="700" b="1" i="0" u="none" strike="noStrike" dirty="0">
                        <a:solidFill>
                          <a:srgbClr val="595959"/>
                        </a:solidFill>
                        <a:effectLst/>
                        <a:latin typeface="メイリオ" panose="020B0604030504040204" pitchFamily="50" charset="-128"/>
                        <a:ea typeface="メイリオ" panose="020B0604030504040204" pitchFamily="50" charset="-128"/>
                      </a:endParaRP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kumimoji="1" lang="en-US" altLang="ja-JP" sz="800" b="0" i="0" kern="1200" dirty="0">
                          <a:solidFill>
                            <a:schemeClr val="dk1"/>
                          </a:solidFill>
                          <a:effectLst/>
                          <a:latin typeface="+mn-lt"/>
                          <a:ea typeface="+mn-ea"/>
                          <a:cs typeface="+mn-cs"/>
                        </a:rPr>
                        <a:t>(</a:t>
                      </a:r>
                      <a:r>
                        <a:rPr kumimoji="1" lang="ja-JP" altLang="en-US" sz="800" b="0" i="0" kern="1200" dirty="0">
                          <a:solidFill>
                            <a:schemeClr val="dk1"/>
                          </a:solidFill>
                          <a:effectLst/>
                          <a:latin typeface="+mn-lt"/>
                          <a:ea typeface="+mn-ea"/>
                          <a:cs typeface="+mn-cs"/>
                        </a:rPr>
                        <a:t>花粉興味関心ターゲティング指定</a:t>
                      </a:r>
                      <a:r>
                        <a:rPr kumimoji="1" lang="en-US" altLang="ja-JP" sz="800" b="0" i="0" kern="1200" dirty="0">
                          <a:solidFill>
                            <a:schemeClr val="dk1"/>
                          </a:solidFill>
                          <a:effectLst/>
                          <a:latin typeface="+mn-lt"/>
                          <a:ea typeface="+mn-ea"/>
                          <a:cs typeface="+mn-cs"/>
                        </a:rPr>
                        <a:t>)</a:t>
                      </a:r>
                      <a:endParaRPr lang="en-US" altLang="ja-JP" sz="700" b="1" i="0" u="none" strike="noStrike" dirty="0">
                        <a:solidFill>
                          <a:srgbClr val="595959"/>
                        </a:solidFill>
                        <a:effectLst/>
                        <a:latin typeface="メイリオ" panose="020B0604030504040204" pitchFamily="50" charset="-128"/>
                        <a:ea typeface="メイリオ" panose="020B0604030504040204" pitchFamily="50" charset="-128"/>
                      </a:endParaRPr>
                    </a:p>
                  </a:txBody>
                  <a:tcPr marL="3693" marR="3693" marT="3693" marB="0" anchor="ctr">
                    <a:lnL w="6350" cap="flat" cmpd="sng" algn="ctr">
                      <a:solidFill>
                        <a:srgbClr val="7F7F7F"/>
                      </a:solidFill>
                      <a:prstDash val="dot"/>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extLst>
                  <a:ext uri="{0D108BD9-81ED-4DB2-BD59-A6C34878D82A}">
                    <a16:rowId xmlns:a16="http://schemas.microsoft.com/office/drawing/2014/main" val="727854172"/>
                  </a:ext>
                </a:extLst>
              </a:tr>
              <a:tr h="270442">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リリース種別</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a:t>
                      </a: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商品</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ID</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新規</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1000004557</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新規</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1000004577</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新規</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1000004597</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新規</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1000004578</a:t>
                      </a:r>
                      <a:endParaRPr lang="ja-JP" altLang="en-US" sz="7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028520636"/>
                  </a:ext>
                </a:extLst>
              </a:tr>
              <a:tr h="169600">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予約開始日</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8">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2022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19</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日（月）</a:t>
                      </a:r>
                    </a:p>
                  </a:txBody>
                  <a:tcPr marL="3693" marR="3693" marT="3693" marB="0" anchor="ctr">
                    <a:lnL w="6350" cap="flat" cmpd="sng" algn="ctr">
                      <a:solidFill>
                        <a:srgbClr val="7F7F7F"/>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43840998"/>
                  </a:ext>
                </a:extLst>
              </a:tr>
              <a:tr h="270442">
                <a:tc>
                  <a:txBody>
                    <a:bodyPr/>
                    <a:lstStyle/>
                    <a:p>
                      <a:pPr algn="ctr" rtl="0" fontAlgn="ctr"/>
                      <a:r>
                        <a:rPr lang="zh-TW" altLang="en-US" sz="7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p>
                    <a:p>
                      <a:pPr algn="ctr" rtl="0" fontAlgn="ctr"/>
                      <a:endParaRPr lang="ja-JP" altLang="en-US" sz="7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solidFill>
                      <a:srgbClr val="FAFAFB"/>
                    </a:solidFill>
                  </a:tcPr>
                </a:tc>
                <a:tc>
                  <a:txBody>
                    <a:bodyPr/>
                    <a:lstStyle/>
                    <a:p>
                      <a:pPr marL="0" marR="0" lvl="0" indent="0" algn="l" defTabSz="914423" rtl="0" eaLnBrk="1" fontAlgn="ctr" latinLnBrk="0" hangingPunct="1">
                        <a:lnSpc>
                          <a:spcPct val="100000"/>
                        </a:lnSpc>
                        <a:spcBef>
                          <a:spcPts val="0"/>
                        </a:spcBef>
                        <a:spcAft>
                          <a:spcPts val="0"/>
                        </a:spcAft>
                        <a:buClrTx/>
                        <a:buSzTx/>
                        <a:buFontTx/>
                        <a:buNone/>
                        <a:tabLst/>
                        <a:defRPr/>
                      </a:pP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p>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solidFill>
                      <a:srgbClr val="FAFAFB"/>
                    </a:solidFill>
                  </a:tcPr>
                </a:tc>
                <a:extLst>
                  <a:ext uri="{0D108BD9-81ED-4DB2-BD59-A6C34878D82A}">
                    <a16:rowId xmlns:a16="http://schemas.microsoft.com/office/drawing/2014/main" val="3014601095"/>
                  </a:ext>
                </a:extLst>
              </a:tr>
              <a:tr h="1077186">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掲載イメージ</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fontAlgn="ctr"/>
                      <a:r>
                        <a:rPr lang="ja-JP" altLang="en-US" sz="1100" b="0" i="0" u="none" strike="noStrike">
                          <a:solidFill>
                            <a:srgbClr val="000000"/>
                          </a:solidFill>
                          <a:effectLst/>
                          <a:latin typeface="Arial" panose="020B0604020202020204" pitchFamily="34" charset="0"/>
                          <a:ea typeface="游ゴシック" panose="020B0400000000000000" pitchFamily="50" charset="-128"/>
                        </a:rPr>
                        <a:t>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fontAlgn="ctr"/>
                      <a:r>
                        <a:rPr lang="ja-JP" altLang="en-US" sz="1100" b="0" i="0" u="none" strike="noStrike" dirty="0">
                          <a:solidFill>
                            <a:srgbClr val="000000"/>
                          </a:solidFill>
                          <a:effectLst/>
                          <a:latin typeface="Arial" panose="020B0604020202020204" pitchFamily="34" charset="0"/>
                          <a:ea typeface="游ゴシック" panose="020B0400000000000000" pitchFamily="50" charset="-128"/>
                        </a:rPr>
                        <a:t>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fontAlgn="ctr"/>
                      <a:r>
                        <a:rPr lang="ja-JP" altLang="en-US" sz="1100" b="0" i="0" u="none" strike="noStrike" dirty="0">
                          <a:solidFill>
                            <a:srgbClr val="000000"/>
                          </a:solidFill>
                          <a:effectLst/>
                          <a:latin typeface="Arial" panose="020B0604020202020204" pitchFamily="34" charset="0"/>
                          <a:ea typeface="游ゴシック" panose="020B0400000000000000" pitchFamily="50" charset="-128"/>
                        </a:rPr>
                        <a:t>　</a:t>
                      </a:r>
                    </a:p>
                  </a:txBody>
                  <a:tcPr marL="3693" marR="3693" marT="3693" marB="0" anchor="ctr">
                    <a:lnL w="6350" cap="flat" cmpd="sng" algn="ctr">
                      <a:solidFill>
                        <a:srgbClr val="7F7F7F"/>
                      </a:solidFill>
                      <a:prstDash val="dot"/>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a:txBody>
                    <a:bodyPr/>
                    <a:lstStyle/>
                    <a:p>
                      <a:pPr algn="l" fontAlgn="ctr"/>
                      <a:r>
                        <a:rPr lang="ja-JP" altLang="en-US" sz="1100" b="0" i="0" u="none" strike="noStrike" dirty="0">
                          <a:solidFill>
                            <a:srgbClr val="000000"/>
                          </a:solidFill>
                          <a:effectLst/>
                          <a:latin typeface="Arial" panose="020B0604020202020204" pitchFamily="34" charset="0"/>
                          <a:ea typeface="游ゴシック" panose="020B0400000000000000" pitchFamily="50" charset="-128"/>
                        </a:rPr>
                        <a:t>　</a:t>
                      </a:r>
                    </a:p>
                  </a:txBody>
                  <a:tcPr marL="3693" marR="3693" marT="3693"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l" fontAlgn="ctr"/>
                      <a:r>
                        <a:rPr lang="ja-JP" altLang="en-US" sz="1100" b="0" i="0" u="none" strike="noStrike" dirty="0">
                          <a:solidFill>
                            <a:srgbClr val="000000"/>
                          </a:solidFill>
                          <a:effectLst/>
                          <a:latin typeface="Arial" panose="020B0604020202020204" pitchFamily="34" charset="0"/>
                          <a:ea typeface="游ゴシック" panose="020B0400000000000000" pitchFamily="50" charset="-128"/>
                        </a:rPr>
                        <a:t>　</a:t>
                      </a:r>
                    </a:p>
                  </a:txBody>
                  <a:tcPr marL="3693" marR="3693" marT="3693"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2106851035"/>
                  </a:ext>
                </a:extLst>
              </a:tr>
              <a:tr h="485880">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スマートフォン：画像（</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16</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9</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動画（</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16</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9</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a:t>
                      </a:r>
                      <a:br>
                        <a:rPr lang="ja-JP" altLang="en-US" sz="700" b="0" i="0" u="none" strike="noStrike">
                          <a:solidFill>
                            <a:srgbClr val="595959"/>
                          </a:solidFill>
                          <a:effectLst/>
                          <a:latin typeface="メイリオ" panose="020B0604030504040204" pitchFamily="50" charset="-128"/>
                          <a:ea typeface="メイリオ" panose="020B0604030504040204" pitchFamily="50" charset="-128"/>
                        </a:rPr>
                      </a:b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PC</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：ブランドパネル　クインティ　</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ブランドパネル　クインティ動画　</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画像（</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動画（</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zh-CN" altLang="en-US" sz="7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700" b="0" i="0" u="none" strike="noStrike">
                          <a:solidFill>
                            <a:srgbClr val="595959"/>
                          </a:solidFill>
                          <a:effectLst/>
                          <a:latin typeface="メイリオ" panose="020B0604030504040204" pitchFamily="50" charset="-128"/>
                          <a:ea typeface="メイリオ" panose="020B0604030504040204" pitchFamily="50" charset="-128"/>
                        </a:rPr>
                        <a:t>16</a:t>
                      </a:r>
                      <a:r>
                        <a:rPr lang="zh-CN" altLang="en-US" sz="7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700" b="0" i="0" u="none" strike="noStrike">
                          <a:solidFill>
                            <a:srgbClr val="595959"/>
                          </a:solidFill>
                          <a:effectLst/>
                          <a:latin typeface="メイリオ" panose="020B0604030504040204" pitchFamily="50" charset="-128"/>
                          <a:ea typeface="メイリオ" panose="020B0604030504040204" pitchFamily="50" charset="-128"/>
                        </a:rPr>
                        <a:t>9</a:t>
                      </a:r>
                      <a:r>
                        <a:rPr lang="zh-CN" altLang="en-US" sz="700" b="0" i="0" u="none" strike="noStrike">
                          <a:solidFill>
                            <a:srgbClr val="595959"/>
                          </a:solidFill>
                          <a:effectLst/>
                          <a:latin typeface="メイリオ" panose="020B0604030504040204" pitchFamily="50" charset="-128"/>
                          <a:ea typeface="メイリオ" panose="020B0604030504040204" pitchFamily="50" charset="-128"/>
                        </a:rPr>
                        <a:t>）　</a:t>
                      </a:r>
                      <a:r>
                        <a:rPr lang="en-US" altLang="zh-CN" sz="700" b="0" i="0" u="none" strike="noStrike">
                          <a:solidFill>
                            <a:srgbClr val="595959"/>
                          </a:solidFill>
                          <a:effectLst/>
                          <a:latin typeface="メイリオ" panose="020B0604030504040204" pitchFamily="50" charset="-128"/>
                          <a:ea typeface="メイリオ" panose="020B0604030504040204" pitchFamily="50" charset="-128"/>
                        </a:rPr>
                        <a:t>/</a:t>
                      </a:r>
                      <a:r>
                        <a:rPr lang="zh-CN" altLang="en-US" sz="700" b="0" i="0" u="none" strike="noStrike">
                          <a:solidFill>
                            <a:srgbClr val="595959"/>
                          </a:solidFill>
                          <a:effectLst/>
                          <a:latin typeface="メイリオ" panose="020B0604030504040204" pitchFamily="50" charset="-128"/>
                          <a:ea typeface="メイリオ" panose="020B0604030504040204" pitchFamily="50" charset="-128"/>
                        </a:rPr>
                        <a:t>　動画（</a:t>
                      </a:r>
                      <a:r>
                        <a:rPr lang="en-US" altLang="zh-CN" sz="700" b="0" i="0" u="none" strike="noStrike">
                          <a:solidFill>
                            <a:srgbClr val="595959"/>
                          </a:solidFill>
                          <a:effectLst/>
                          <a:latin typeface="メイリオ" panose="020B0604030504040204" pitchFamily="50" charset="-128"/>
                          <a:ea typeface="メイリオ" panose="020B0604030504040204" pitchFamily="50" charset="-128"/>
                        </a:rPr>
                        <a:t>16</a:t>
                      </a:r>
                      <a:r>
                        <a:rPr lang="zh-CN" altLang="en-US" sz="7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700" b="0" i="0" u="none" strike="noStrike">
                          <a:solidFill>
                            <a:srgbClr val="595959"/>
                          </a:solidFill>
                          <a:effectLst/>
                          <a:latin typeface="メイリオ" panose="020B0604030504040204" pitchFamily="50" charset="-128"/>
                          <a:ea typeface="メイリオ" panose="020B0604030504040204" pitchFamily="50" charset="-128"/>
                        </a:rPr>
                        <a:t>9</a:t>
                      </a:r>
                      <a:r>
                        <a:rPr lang="zh-CN" altLang="en-US" sz="700" b="0" i="0" u="none" strike="noStrike">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PC</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：ブランドパネル　クインティ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endParaRPr lang="en-US" altLang="ja-JP" sz="700" b="0" i="0" u="none" strike="noStrike" dirty="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ブランドパネル　クインティ動画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画像（</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endParaRPr lang="en-US" altLang="ja-JP" sz="700" b="0" i="0" u="none" strike="noStrike" dirty="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動画（</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16</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FB"/>
                    </a:solidFill>
                  </a:tcPr>
                </a:tc>
                <a:tc hMerge="1">
                  <a:txBody>
                    <a:bodyPr/>
                    <a:lstStyle/>
                    <a:p>
                      <a:endParaRPr kumimoji="1" lang="ja-JP" altLang="en-US"/>
                    </a:p>
                  </a:txBody>
                  <a:tcPr/>
                </a:tc>
                <a:extLst>
                  <a:ext uri="{0D108BD9-81ED-4DB2-BD59-A6C34878D82A}">
                    <a16:rowId xmlns:a16="http://schemas.microsoft.com/office/drawing/2014/main" val="3058709322"/>
                  </a:ext>
                </a:extLst>
              </a:tr>
              <a:tr h="265859">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動画（</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16</a:t>
                      </a: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9</a:t>
                      </a: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）広告</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7F7F"/>
                    </a:solidFill>
                  </a:tcPr>
                </a:tc>
                <a:tc rowSpan="2"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動画をフルスクリーンで再生する（</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for view</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p>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ランディングページを表示する（</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for click</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動画をフルスクリーンで再生する（</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for view</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endParaRPr lang="en-US" altLang="ja-JP" sz="700" b="0" i="0" u="none" strike="noStrike" dirty="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ランディングページを表示する（</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for click</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p>
                  </a:txBody>
                  <a:tcPr marL="3693" marR="3693" marT="3693" marB="0" anchor="ctr">
                    <a:lnL w="6350" cap="flat" cmpd="sng" algn="ctr">
                      <a:solidFill>
                        <a:srgbClr val="7F7F7F"/>
                      </a:solidFill>
                      <a:prstDash val="dot"/>
                      <a:round/>
                      <a:headEnd type="none" w="med" len="med"/>
                      <a:tailEnd type="none" w="med" len="med"/>
                    </a:lnL>
                    <a:lnR w="12700" cap="flat" cmpd="sng" algn="ctr">
                      <a:no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a:txBody>
                    <a:bodyPr/>
                    <a:lstStyle/>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5F5F8"/>
                    </a:solidFill>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012380230"/>
                  </a:ext>
                </a:extLst>
              </a:tr>
              <a:tr h="270442">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タップ後の動作</a:t>
                      </a:r>
                    </a:p>
                  </a:txBody>
                  <a:tcPr marL="3693" marR="3693" marT="3693" marB="0" anchor="ctr">
                    <a:lnL>
                      <a:noFill/>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7F7F"/>
                    </a:solidFill>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2942381120"/>
                  </a:ext>
                </a:extLst>
              </a:tr>
              <a:tr h="169600">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スマートフォン（ウェブ</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アプリ）　</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PC</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スマートフォン（ウェブ</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アプリ）</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sz="700" b="0" i="0" u="none" strike="noStrike">
                          <a:solidFill>
                            <a:srgbClr val="595959"/>
                          </a:solidFill>
                          <a:effectLst/>
                          <a:latin typeface="メイリオ" panose="020B0604030504040204" pitchFamily="50" charset="-128"/>
                          <a:ea typeface="メイリオ" panose="020B0604030504040204" pitchFamily="50" charset="-128"/>
                        </a:rPr>
                        <a:t>PC</a:t>
                      </a:r>
                    </a:p>
                  </a:txBody>
                  <a:tcPr marL="3693" marR="3693" marT="3693" marB="0" anchor="ctr">
                    <a:lnL w="6350" cap="flat" cmpd="sng" algn="ctr">
                      <a:solidFill>
                        <a:srgbClr val="7F7F7F"/>
                      </a:solidFill>
                      <a:prstDash val="dot"/>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スマートフォン（アプリ）</a:t>
                      </a:r>
                    </a:p>
                  </a:txBody>
                  <a:tcPr marL="3693" marR="3693" marT="3693"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FB"/>
                    </a:solidFill>
                  </a:tcPr>
                </a:tc>
                <a:tc hMerge="1">
                  <a:txBody>
                    <a:bodyPr/>
                    <a:lstStyle/>
                    <a:p>
                      <a:endParaRPr kumimoji="1" lang="ja-JP" altLang="en-US"/>
                    </a:p>
                  </a:txBody>
                  <a:tcPr/>
                </a:tc>
                <a:extLst>
                  <a:ext uri="{0D108BD9-81ED-4DB2-BD59-A6C34878D82A}">
                    <a16:rowId xmlns:a16="http://schemas.microsoft.com/office/drawing/2014/main" val="3254868825"/>
                  </a:ext>
                </a:extLst>
              </a:tr>
              <a:tr h="169600">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掲載面</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トップページ</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トップページ</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トップページ</a:t>
                      </a:r>
                    </a:p>
                  </a:txBody>
                  <a:tcPr marL="3693" marR="3693" marT="3693" marB="0" anchor="ctr">
                    <a:lnL w="6350" cap="flat" cmpd="sng" algn="ctr">
                      <a:solidFill>
                        <a:srgbClr val="7F7F7F"/>
                      </a:solidFill>
                      <a:prstDash val="dot"/>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Yahoo!</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天気　トップ</a:t>
                      </a:r>
                    </a:p>
                  </a:txBody>
                  <a:tcPr marL="3693" marR="3693" marT="3693"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F5F8"/>
                    </a:solidFill>
                  </a:tcPr>
                </a:tc>
                <a:tc hMerge="1">
                  <a:txBody>
                    <a:bodyPr/>
                    <a:lstStyle/>
                    <a:p>
                      <a:endParaRPr kumimoji="1" lang="ja-JP" altLang="en-US"/>
                    </a:p>
                  </a:txBody>
                  <a:tcPr/>
                </a:tc>
                <a:extLst>
                  <a:ext uri="{0D108BD9-81ED-4DB2-BD59-A6C34878D82A}">
                    <a16:rowId xmlns:a16="http://schemas.microsoft.com/office/drawing/2014/main" val="1319040214"/>
                  </a:ext>
                </a:extLst>
              </a:tr>
              <a:tr h="389621">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トップページ　および</a:t>
                      </a:r>
                      <a:endParaRPr lang="en-US" altLang="ja-JP" sz="700" b="0" i="0" u="none" strike="noStrike" dirty="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アプリのファーストビュー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トップページ　</a:t>
                      </a:r>
                      <a:endParaRPr lang="en-US" altLang="ja-JP" sz="700" b="0" i="0" u="none" strike="noStrike" dirty="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および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アプリのファーストビュー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Yahoo! JAPAN</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トップページのファーストビュー　</a:t>
                      </a:r>
                    </a:p>
                  </a:txBody>
                  <a:tcPr marL="3693" marR="3693" marT="3693" marB="0" anchor="ctr">
                    <a:lnL w="6350" cap="flat" cmpd="sng" algn="ctr">
                      <a:solidFill>
                        <a:srgbClr val="7F7F7F"/>
                      </a:solidFill>
                      <a:prstDash val="dot"/>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Yahoo!</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天気アプリ　トップページ</a:t>
                      </a:r>
                    </a:p>
                  </a:txBody>
                  <a:tcPr marL="3693" marR="3693" marT="3693"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FB"/>
                    </a:solidFill>
                  </a:tcPr>
                </a:tc>
                <a:tc hMerge="1">
                  <a:txBody>
                    <a:bodyPr/>
                    <a:lstStyle/>
                    <a:p>
                      <a:endParaRPr kumimoji="1" lang="ja-JP" altLang="en-US"/>
                    </a:p>
                  </a:txBody>
                  <a:tcPr/>
                </a:tc>
                <a:extLst>
                  <a:ext uri="{0D108BD9-81ED-4DB2-BD59-A6C34878D82A}">
                    <a16:rowId xmlns:a16="http://schemas.microsoft.com/office/drawing/2014/main" val="457494028"/>
                  </a:ext>
                </a:extLst>
              </a:tr>
              <a:tr h="169600">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8">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2023</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日（日）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2023</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日（水）</a:t>
                      </a:r>
                    </a:p>
                  </a:txBody>
                  <a:tcPr marL="3693" marR="3693" marT="3693" marB="0" anchor="ctr">
                    <a:lnL w="6350" cap="flat" cmpd="sng" algn="ctr">
                      <a:solidFill>
                        <a:srgbClr val="7F7F7F"/>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99250884"/>
                  </a:ext>
                </a:extLst>
              </a:tr>
              <a:tr h="169600">
                <a:tc rowSpan="3">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日間</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日間</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日間</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日間～</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日間</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2317216266"/>
                  </a:ext>
                </a:extLst>
              </a:tr>
              <a:tr h="165015">
                <a:tc vMerge="1">
                  <a:txBody>
                    <a:bodyPr/>
                    <a:lstStyle/>
                    <a:p>
                      <a:endParaRPr kumimoji="1" lang="ja-JP" altLang="en-US"/>
                    </a:p>
                  </a:txBody>
                  <a:tcPr/>
                </a:tc>
                <a:tc gridSpan="2">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4</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日間での掲載も可能ですが、</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4</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日間での掲載も可能ですが、</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4</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日間での掲載も可能ですが、</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a:txBody>
                    <a:bodyPr/>
                    <a:lstStyle/>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a:noFill/>
                    </a:lnR>
                    <a:lnT>
                      <a:noFill/>
                    </a:lnT>
                    <a:lnB>
                      <a:noFill/>
                    </a:lnB>
                    <a:solidFill>
                      <a:srgbClr val="FAFAFB"/>
                    </a:solidFill>
                  </a:tcPr>
                </a:tc>
                <a:tc>
                  <a:txBody>
                    <a:bodyPr/>
                    <a:lstStyle/>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w="6350" cap="flat" cmpd="sng" algn="ctr">
                      <a:solidFill>
                        <a:srgbClr val="7F7F7F"/>
                      </a:solidFill>
                      <a:prstDash val="dot"/>
                      <a:round/>
                      <a:headEnd type="none" w="med" len="med"/>
                      <a:tailEnd type="none" w="med" len="med"/>
                    </a:lnR>
                    <a:lnT>
                      <a:noFill/>
                    </a:lnT>
                    <a:lnB>
                      <a:noFill/>
                    </a:lnB>
                    <a:solidFill>
                      <a:srgbClr val="FAFAFB"/>
                    </a:solidFill>
                  </a:tcPr>
                </a:tc>
                <a:extLst>
                  <a:ext uri="{0D108BD9-81ED-4DB2-BD59-A6C34878D82A}">
                    <a16:rowId xmlns:a16="http://schemas.microsoft.com/office/drawing/2014/main" val="2064669737"/>
                  </a:ext>
                </a:extLst>
              </a:tr>
              <a:tr h="169600">
                <a:tc vMerge="1">
                  <a:txBody>
                    <a:bodyPr/>
                    <a:lstStyle/>
                    <a:p>
                      <a:endParaRPr kumimoji="1" lang="ja-JP" altLang="en-US"/>
                    </a:p>
                  </a:txBody>
                  <a:tcPr/>
                </a:tc>
                <a:tc gridSpan="2">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掲載</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vimps</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数が未達成の場合補填対象外になります。</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掲載</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vimps</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数が未達成の場合補填対象外になります。</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掲載</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vimps</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数が未達成の場合補填対象外になります。</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w="6350" cap="flat" cmpd="sng" algn="ctr">
                      <a:solidFill>
                        <a:srgbClr val="7F7F7F"/>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3865684523"/>
                  </a:ext>
                </a:extLst>
              </a:tr>
              <a:tr h="169600">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8">
                  <a:txBody>
                    <a:bodyPr/>
                    <a:lstStyle/>
                    <a:p>
                      <a:pPr algn="ctr" rtl="0" fontAlgn="ctr"/>
                      <a:r>
                        <a:rPr lang="en-US" sz="700" b="0" i="0" u="none" strike="noStrike" dirty="0" err="1">
                          <a:solidFill>
                            <a:srgbClr val="595959"/>
                          </a:solidFill>
                          <a:effectLst/>
                          <a:latin typeface="メイリオ" panose="020B0604030504040204" pitchFamily="50" charset="-128"/>
                          <a:ea typeface="メイリオ" panose="020B0604030504040204" pitchFamily="50" charset="-128"/>
                        </a:rPr>
                        <a:t>Vimps</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購入型</a:t>
                      </a:r>
                    </a:p>
                  </a:txBody>
                  <a:tcPr marL="3693" marR="3693" marT="3693" marB="0" anchor="ctr">
                    <a:lnL w="6350" cap="flat" cmpd="sng" algn="ctr">
                      <a:solidFill>
                        <a:srgbClr val="7F7F7F"/>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5516210"/>
                  </a:ext>
                </a:extLst>
              </a:tr>
              <a:tr h="270442">
                <a:tc>
                  <a:txBody>
                    <a:bodyPr/>
                    <a:lstStyle/>
                    <a:p>
                      <a:pPr algn="ctr" rtl="0" fontAlgn="ctr"/>
                      <a:r>
                        <a:rPr lang="zh-TW" altLang="en-US" sz="7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5,000,000</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5,000,000</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5,000,000</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300,000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2474038422"/>
                  </a:ext>
                </a:extLst>
              </a:tr>
              <a:tr h="202603">
                <a:tc>
                  <a:txBody>
                    <a:bodyPr/>
                    <a:lstStyle/>
                    <a:p>
                      <a:pPr algn="ctr"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基本料金（</a:t>
                      </a:r>
                      <a:r>
                        <a:rPr lang="en-US" sz="700" b="0" i="0" u="none" strike="noStrike">
                          <a:solidFill>
                            <a:srgbClr val="FFFFFF"/>
                          </a:solidFill>
                          <a:effectLst/>
                          <a:latin typeface="メイリオ" panose="020B0604030504040204" pitchFamily="50" charset="-128"/>
                          <a:ea typeface="メイリオ" panose="020B0604030504040204" pitchFamily="50" charset="-128"/>
                        </a:rPr>
                        <a:t>vCPM）</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1,404</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1,728</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1,080</a:t>
                      </a: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540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1462411927"/>
                  </a:ext>
                </a:extLst>
              </a:tr>
              <a:tr h="210854">
                <a:tc>
                  <a:txBody>
                    <a:bodyPr/>
                    <a:lstStyle/>
                    <a:p>
                      <a:pPr algn="ctr"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想定</a:t>
                      </a:r>
                      <a:r>
                        <a:rPr lang="en-US" altLang="ja-JP" sz="600" b="0" i="0" u="none" strike="noStrike">
                          <a:solidFill>
                            <a:srgbClr val="FFFFFF"/>
                          </a:solidFill>
                          <a:effectLst/>
                          <a:latin typeface="メイリオ" panose="020B0604030504040204" pitchFamily="50" charset="-128"/>
                          <a:ea typeface="メイリオ" panose="020B0604030504040204" pitchFamily="50" charset="-128"/>
                        </a:rPr>
                        <a:t>vimps</a:t>
                      </a: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（枠配信のみ）</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7F7F"/>
                    </a:solidFill>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5F5F8"/>
                    </a:solidFill>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gridSpan="2">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hMerge="1">
                  <a:txBody>
                    <a:bodyPr/>
                    <a:lstStyle/>
                    <a:p>
                      <a:endParaRPr kumimoji="1" lang="ja-JP" altLang="en-US"/>
                    </a:p>
                  </a:txBody>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5F5F8"/>
                    </a:solidFill>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a:txBody>
                    <a:bodyPr/>
                    <a:lstStyle/>
                    <a:p>
                      <a:pPr algn="l"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w="6350" cap="flat" cmpd="sng" algn="ctr">
                      <a:solidFill>
                        <a:srgbClr val="7F7F7F"/>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5F5F8"/>
                    </a:solidFill>
                  </a:tcPr>
                </a:tc>
                <a:tc>
                  <a:txBody>
                    <a:bodyPr/>
                    <a:lstStyle/>
                    <a:p>
                      <a:pPr algn="l"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693" marR="3693" marT="3693" marB="0" anchor="ctr">
                    <a:lnL>
                      <a:noFill/>
                    </a:lnL>
                    <a:lnR w="6350" cap="flat" cmpd="sng" algn="ctr">
                      <a:solidFill>
                        <a:srgbClr val="7F7F7F"/>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extLst>
                  <a:ext uri="{0D108BD9-81ED-4DB2-BD59-A6C34878D82A}">
                    <a16:rowId xmlns:a16="http://schemas.microsoft.com/office/drawing/2014/main" val="4086055655"/>
                  </a:ext>
                </a:extLst>
              </a:tr>
            </a:tbl>
          </a:graphicData>
        </a:graphic>
      </p:graphicFrame>
      <p:sp>
        <p:nvSpPr>
          <p:cNvPr id="3" name="テキスト プレースホルダー 2"/>
          <p:cNvSpPr>
            <a:spLocks noGrp="1"/>
          </p:cNvSpPr>
          <p:nvPr>
            <p:ph type="body" sz="quarter" idx="11"/>
          </p:nvPr>
        </p:nvSpPr>
        <p:spPr/>
        <p:txBody>
          <a:bodyPr/>
          <a:lstStyle/>
          <a:p>
            <a:r>
              <a:rPr lang="ja-JP" altLang="en-US" dirty="0"/>
              <a:t>商品一覧　</a:t>
            </a:r>
            <a:r>
              <a:rPr kumimoji="1" lang="ja-JP" altLang="en-US" sz="2800" b="0" i="0" kern="1200" dirty="0">
                <a:solidFill>
                  <a:schemeClr val="dk1"/>
                </a:solidFill>
                <a:effectLst/>
                <a:latin typeface="+mn-lt"/>
                <a:ea typeface="+mn-ea"/>
                <a:cs typeface="+mn-cs"/>
              </a:rPr>
              <a:t>花粉興味関心ターゲティング指定</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17" name="正方形/長方形 16"/>
          <p:cNvSpPr/>
          <p:nvPr/>
        </p:nvSpPr>
        <p:spPr>
          <a:xfrm>
            <a:off x="319913" y="6497568"/>
            <a:ext cx="10423046" cy="338554"/>
          </a:xfrm>
          <a:prstGeom prst="rect">
            <a:avLst/>
          </a:prstGeom>
        </p:spPr>
        <p:txBody>
          <a:bodyPr wrap="none" lIns="91440" tIns="45720" rIns="91440" bIns="45720" anchor="t">
            <a:spAutoFit/>
          </a:bodyPr>
          <a:lstStyle/>
          <a:p>
            <a:pPr>
              <a:defRPr/>
            </a:pPr>
            <a:r>
              <a:rPr kumimoji="0" lang="en-US" altLang="ja-JP" sz="800" b="0" i="0" u="none" strike="noStrike" kern="0" cap="none" spc="0" normalizeH="0" baseline="0" noProof="0" dirty="0">
                <a:ln>
                  <a:noFill/>
                </a:ln>
                <a:solidFill>
                  <a:prstClr val="black">
                    <a:lumMod val="65000"/>
                    <a:lumOff val="35000"/>
                  </a:prstClr>
                </a:solidFill>
                <a:effectLst/>
                <a:uLnTx/>
                <a:uFillTx/>
              </a:rPr>
              <a:t>※SP</a:t>
            </a:r>
            <a:r>
              <a:rPr kumimoji="0" lang="ja-JP" altLang="en-US" sz="800" b="0" i="0" u="none" strike="noStrike" kern="0" cap="none" spc="0" normalizeH="0" baseline="0" noProof="0" dirty="0">
                <a:ln>
                  <a:noFill/>
                </a:ln>
                <a:solidFill>
                  <a:prstClr val="black">
                    <a:lumMod val="65000"/>
                    <a:lumOff val="35000"/>
                  </a:prstClr>
                </a:solidFill>
                <a:effectLst/>
                <a:uLnTx/>
                <a:uFillTx/>
              </a:rPr>
              <a:t>はスマートフォン、</a:t>
            </a:r>
            <a:r>
              <a:rPr kumimoji="0" lang="en-US" altLang="ja-JP" sz="800" b="0" i="0" u="none" strike="noStrike" kern="0" cap="none" spc="0" normalizeH="0" baseline="0" noProof="0" dirty="0">
                <a:ln>
                  <a:noFill/>
                </a:ln>
                <a:solidFill>
                  <a:prstClr val="black">
                    <a:lumMod val="65000"/>
                    <a:lumOff val="35000"/>
                  </a:prstClr>
                </a:solidFill>
                <a:effectLst/>
                <a:uLnTx/>
                <a:uFillTx/>
              </a:rPr>
              <a:t>PC</a:t>
            </a:r>
            <a:r>
              <a:rPr kumimoji="0" lang="ja-JP" altLang="en-US" sz="800" b="0" i="0" u="none" strike="noStrike" kern="0" cap="none" spc="0" normalizeH="0" baseline="0" noProof="0" dirty="0">
                <a:ln>
                  <a:noFill/>
                </a:ln>
                <a:solidFill>
                  <a:prstClr val="black">
                    <a:lumMod val="65000"/>
                    <a:lumOff val="35000"/>
                  </a:prstClr>
                </a:solidFill>
                <a:effectLst/>
                <a:uLnTx/>
                <a:uFillTx/>
              </a:rPr>
              <a:t>はパソコン、</a:t>
            </a:r>
            <a:r>
              <a:rPr kumimoji="0" lang="en-US" altLang="ja-JP" sz="800" b="0" i="0" u="none" strike="noStrike" kern="0" cap="none" spc="0" normalizeH="0" baseline="0" noProof="0" dirty="0">
                <a:ln>
                  <a:noFill/>
                </a:ln>
                <a:solidFill>
                  <a:prstClr val="black">
                    <a:lumMod val="65000"/>
                    <a:lumOff val="35000"/>
                  </a:prstClr>
                </a:solidFill>
                <a:effectLst/>
                <a:uLnTx/>
                <a:uFillTx/>
              </a:rPr>
              <a:t>MD</a:t>
            </a:r>
            <a:r>
              <a:rPr kumimoji="0" lang="ja-JP" altLang="en-US" sz="800" b="0" i="0" u="none" strike="noStrike" kern="0" cap="none" spc="0" normalizeH="0" baseline="0" noProof="0" dirty="0">
                <a:ln>
                  <a:noFill/>
                </a:ln>
                <a:solidFill>
                  <a:prstClr val="black">
                    <a:lumMod val="65000"/>
                    <a:lumOff val="35000"/>
                  </a:prstClr>
                </a:solidFill>
                <a:effectLst/>
                <a:uLnTx/>
                <a:uFillTx/>
              </a:rPr>
              <a:t>はマルチデバイスの略称です。　</a:t>
            </a: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en-US" altLang="ja-JP" sz="800" b="0" i="0" u="none" strike="noStrike" kern="0" cap="none" spc="0" normalizeH="0" baseline="0" noProof="0" dirty="0" err="1">
                <a:ln>
                  <a:noFill/>
                </a:ln>
                <a:solidFill>
                  <a:prstClr val="black">
                    <a:lumMod val="65000"/>
                    <a:lumOff val="35000"/>
                  </a:prstClr>
                </a:solidFill>
                <a:effectLst/>
                <a:uLnTx/>
                <a:uFillTx/>
              </a:rPr>
              <a:t>vCPM</a:t>
            </a:r>
            <a:r>
              <a:rPr kumimoji="0" lang="ja-JP" altLang="en-US" sz="800" b="0" i="0" u="none" strike="noStrike" kern="0" cap="none" spc="0" normalizeH="0" baseline="0" noProof="0" dirty="0">
                <a:ln>
                  <a:noFill/>
                </a:ln>
                <a:solidFill>
                  <a:prstClr val="black">
                    <a:lumMod val="65000"/>
                    <a:lumOff val="35000"/>
                  </a:prstClr>
                </a:solidFill>
                <a:effectLst/>
                <a:uLnTx/>
                <a:uFillTx/>
              </a:rPr>
              <a:t>はビューアブルインプレッション</a:t>
            </a:r>
            <a:r>
              <a:rPr kumimoji="0" lang="en-US" altLang="ja-JP" sz="800" b="0" i="0" u="none" strike="noStrike" kern="0" cap="none" spc="0" normalizeH="0" baseline="0" noProof="0" dirty="0">
                <a:ln>
                  <a:noFill/>
                </a:ln>
                <a:solidFill>
                  <a:prstClr val="black">
                    <a:lumMod val="65000"/>
                    <a:lumOff val="35000"/>
                  </a:prstClr>
                </a:solidFill>
                <a:effectLst/>
                <a:uLnTx/>
                <a:uFillTx/>
              </a:rPr>
              <a:t>1,000</a:t>
            </a:r>
            <a:r>
              <a:rPr kumimoji="0" lang="ja-JP" altLang="en-US" sz="800" b="0" i="0" u="none" strike="noStrike" kern="0" cap="none" spc="0" normalizeH="0" baseline="0" noProof="0" dirty="0">
                <a:ln>
                  <a:noFill/>
                </a:ln>
                <a:solidFill>
                  <a:prstClr val="black">
                    <a:lumMod val="65000"/>
                    <a:lumOff val="35000"/>
                  </a:prstClr>
                </a:solidFill>
                <a:effectLst/>
                <a:uLnTx/>
                <a:uFillTx/>
              </a:rPr>
              <a:t>回あたりにかかる見込み広告費用です。 </a:t>
            </a: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en-US" altLang="ja-JP" sz="800" b="0" i="0" u="none" strike="noStrike" kern="0" cap="none" spc="0" normalizeH="0" baseline="0" noProof="0" dirty="0" err="1">
                <a:ln>
                  <a:noFill/>
                </a:ln>
                <a:solidFill>
                  <a:prstClr val="black">
                    <a:lumMod val="65000"/>
                    <a:lumOff val="35000"/>
                  </a:prstClr>
                </a:solidFill>
                <a:effectLst/>
                <a:uLnTx/>
                <a:uFillTx/>
              </a:rPr>
              <a:t>vimps</a:t>
            </a:r>
            <a:r>
              <a:rPr kumimoji="0" lang="ja-JP" altLang="en-US" sz="800" b="0" i="0" u="none" strike="noStrike" kern="0" cap="none" spc="0" normalizeH="0" baseline="0" noProof="0" dirty="0">
                <a:ln>
                  <a:noFill/>
                </a:ln>
                <a:solidFill>
                  <a:prstClr val="black">
                    <a:lumMod val="65000"/>
                    <a:lumOff val="35000"/>
                  </a:prstClr>
                </a:solidFill>
                <a:effectLst/>
                <a:uLnTx/>
                <a:uFillTx/>
              </a:rPr>
              <a:t>はビューアブルインプレッションの略称です。</a:t>
            </a:r>
            <a:br>
              <a:rPr kumimoji="0" lang="en-US" altLang="ja-JP" sz="800" kern="0" dirty="0">
                <a:solidFill>
                  <a:prstClr val="black">
                    <a:lumMod val="65000"/>
                    <a:lumOff val="35000"/>
                  </a:prstClr>
                </a:solidFill>
              </a:rPr>
            </a:br>
            <a:r>
              <a:rPr kumimoji="0" lang="en-US" altLang="ja-JP" sz="800" kern="0" dirty="0">
                <a:solidFill>
                  <a:prstClr val="black">
                    <a:lumMod val="65000"/>
                    <a:lumOff val="35000"/>
                  </a:prstClr>
                </a:solidFill>
              </a:rPr>
              <a:t>※3</a:t>
            </a:r>
            <a:r>
              <a:rPr kumimoji="0" lang="ja-JP" altLang="en-US" sz="800" kern="0" dirty="0">
                <a:solidFill>
                  <a:prstClr val="black">
                    <a:lumMod val="65000"/>
                    <a:lumOff val="35000"/>
                  </a:prstClr>
                </a:solidFill>
              </a:rPr>
              <a:t>月</a:t>
            </a:r>
            <a:r>
              <a:rPr kumimoji="0" lang="en-US" altLang="ja-JP" sz="800" kern="0" dirty="0">
                <a:solidFill>
                  <a:prstClr val="black">
                    <a:lumMod val="65000"/>
                    <a:lumOff val="35000"/>
                  </a:prstClr>
                </a:solidFill>
              </a:rPr>
              <a:t>11</a:t>
            </a:r>
            <a:r>
              <a:rPr kumimoji="0" lang="ja-JP" altLang="en-US" sz="800" kern="0" dirty="0">
                <a:solidFill>
                  <a:prstClr val="black">
                    <a:lumMod val="65000"/>
                    <a:lumOff val="35000"/>
                  </a:prstClr>
                </a:solidFill>
              </a:rPr>
              <a:t>日に</a:t>
            </a:r>
            <a:r>
              <a:rPr kumimoji="0" lang="en-US" altLang="ja-JP" sz="800" kern="0" dirty="0">
                <a:solidFill>
                  <a:prstClr val="black">
                    <a:lumMod val="65000"/>
                    <a:lumOff val="35000"/>
                  </a:prstClr>
                </a:solidFill>
              </a:rPr>
              <a:t>Yahoo! JAPAN</a:t>
            </a:r>
            <a:r>
              <a:rPr kumimoji="0" lang="ja-JP" altLang="en-US" sz="800" kern="0" dirty="0">
                <a:solidFill>
                  <a:prstClr val="black">
                    <a:lumMod val="65000"/>
                    <a:lumOff val="35000"/>
                  </a:prstClr>
                </a:solidFill>
              </a:rPr>
              <a:t>　トップページにて特別演出が行われる可能性があります。</a:t>
            </a:r>
            <a:endParaRPr kumimoji="0" lang="en-US" altLang="ja-JP" sz="800" kern="0" dirty="0">
              <a:solidFill>
                <a:prstClr val="black">
                  <a:lumMod val="65000"/>
                  <a:lumOff val="35000"/>
                </a:prstClr>
              </a:solidFill>
            </a:endParaRPr>
          </a:p>
        </p:txBody>
      </p:sp>
      <p:pic>
        <p:nvPicPr>
          <p:cNvPr id="10" name="図 9"/>
          <p:cNvPicPr>
            <a:picLocks noChangeAspect="1"/>
          </p:cNvPicPr>
          <p:nvPr/>
        </p:nvPicPr>
        <p:blipFill>
          <a:blip r:embed="rId2"/>
          <a:stretch>
            <a:fillRect/>
          </a:stretch>
        </p:blipFill>
        <p:spPr>
          <a:xfrm>
            <a:off x="2207568" y="2276872"/>
            <a:ext cx="806270" cy="639964"/>
          </a:xfrm>
          <a:prstGeom prst="rect">
            <a:avLst/>
          </a:prstGeom>
        </p:spPr>
      </p:pic>
      <p:pic>
        <p:nvPicPr>
          <p:cNvPr id="11" name="図 10"/>
          <p:cNvPicPr>
            <a:picLocks noChangeAspect="1"/>
          </p:cNvPicPr>
          <p:nvPr/>
        </p:nvPicPr>
        <p:blipFill>
          <a:blip r:embed="rId3"/>
          <a:stretch>
            <a:fillRect/>
          </a:stretch>
        </p:blipFill>
        <p:spPr>
          <a:xfrm>
            <a:off x="3038840" y="2309672"/>
            <a:ext cx="752904" cy="630232"/>
          </a:xfrm>
          <a:prstGeom prst="rect">
            <a:avLst/>
          </a:prstGeom>
        </p:spPr>
      </p:pic>
      <p:pic>
        <p:nvPicPr>
          <p:cNvPr id="18" name="図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1457" y="2311593"/>
            <a:ext cx="729852" cy="667130"/>
          </a:xfrm>
          <a:prstGeom prst="rect">
            <a:avLst/>
          </a:prstGeom>
        </p:spPr>
      </p:pic>
      <p:pic>
        <p:nvPicPr>
          <p:cNvPr id="8" name="図 7">
            <a:extLst>
              <a:ext uri="{FF2B5EF4-FFF2-40B4-BE49-F238E27FC236}">
                <a16:creationId xmlns:a16="http://schemas.microsoft.com/office/drawing/2014/main" id="{2FF8C507-1DAE-0B90-59B4-39E60393DE4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7848" y="2276872"/>
            <a:ext cx="729852" cy="667130"/>
          </a:xfrm>
          <a:prstGeom prst="rect">
            <a:avLst/>
          </a:prstGeom>
        </p:spPr>
      </p:pic>
      <p:pic>
        <p:nvPicPr>
          <p:cNvPr id="14" name="図 13">
            <a:extLst>
              <a:ext uri="{FF2B5EF4-FFF2-40B4-BE49-F238E27FC236}">
                <a16:creationId xmlns:a16="http://schemas.microsoft.com/office/drawing/2014/main" id="{76F316D0-7165-57FD-0C25-7A87E216180F}"/>
              </a:ext>
            </a:extLst>
          </p:cNvPr>
          <p:cNvPicPr>
            <a:picLocks noChangeAspect="1"/>
          </p:cNvPicPr>
          <p:nvPr/>
        </p:nvPicPr>
        <p:blipFill>
          <a:blip r:embed="rId2"/>
          <a:stretch>
            <a:fillRect/>
          </a:stretch>
        </p:blipFill>
        <p:spPr>
          <a:xfrm>
            <a:off x="6704888" y="2244072"/>
            <a:ext cx="806270" cy="639964"/>
          </a:xfrm>
          <a:prstGeom prst="rect">
            <a:avLst/>
          </a:prstGeom>
        </p:spPr>
      </p:pic>
      <p:pic>
        <p:nvPicPr>
          <p:cNvPr id="15" name="図 14">
            <a:extLst>
              <a:ext uri="{FF2B5EF4-FFF2-40B4-BE49-F238E27FC236}">
                <a16:creationId xmlns:a16="http://schemas.microsoft.com/office/drawing/2014/main" id="{9724D80D-2E7F-D21E-4C7F-A76FA40DF187}"/>
              </a:ext>
            </a:extLst>
          </p:cNvPr>
          <p:cNvPicPr>
            <a:picLocks noChangeAspect="1"/>
          </p:cNvPicPr>
          <p:nvPr/>
        </p:nvPicPr>
        <p:blipFill>
          <a:blip r:embed="rId3"/>
          <a:stretch>
            <a:fillRect/>
          </a:stretch>
        </p:blipFill>
        <p:spPr>
          <a:xfrm>
            <a:off x="7680176" y="2255932"/>
            <a:ext cx="752904" cy="630232"/>
          </a:xfrm>
          <a:prstGeom prst="rect">
            <a:avLst/>
          </a:prstGeom>
        </p:spPr>
      </p:pic>
      <p:pic>
        <p:nvPicPr>
          <p:cNvPr id="16" name="図 15">
            <a:extLst>
              <a:ext uri="{FF2B5EF4-FFF2-40B4-BE49-F238E27FC236}">
                <a16:creationId xmlns:a16="http://schemas.microsoft.com/office/drawing/2014/main" id="{01A1A8DF-4725-2594-323E-6E4DF9EB701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56440" y="2204864"/>
            <a:ext cx="342900" cy="632513"/>
          </a:xfrm>
          <a:prstGeom prst="rect">
            <a:avLst/>
          </a:prstGeom>
        </p:spPr>
      </p:pic>
    </p:spTree>
    <p:extLst>
      <p:ext uri="{BB962C8B-B14F-4D97-AF65-F5344CB8AC3E}">
        <p14:creationId xmlns:p14="http://schemas.microsoft.com/office/powerpoint/2010/main" val="3209003276"/>
      </p:ext>
    </p:extLst>
  </p:cSld>
  <p:clrMapOvr>
    <a:masterClrMapping/>
  </p:clrMapOvr>
</p:sld>
</file>

<file path=ppt/theme/theme1.xml><?xml version="1.0" encoding="utf-8"?>
<a:theme xmlns:a="http://schemas.openxmlformats.org/drawingml/2006/main" name="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lumMod val="75000"/>
              <a:lumOff val="25000"/>
            </a:schemeClr>
          </a:solidFill>
          <a:prstDash val="lgDash"/>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23038</TotalTime>
  <Words>3745</Words>
  <Application>Microsoft Office PowerPoint</Application>
  <PresentationFormat>ワイド画面</PresentationFormat>
  <Paragraphs>590</Paragraphs>
  <Slides>21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21</vt:i4>
      </vt:variant>
    </vt:vector>
  </HeadingPairs>
  <TitlesOfParts>
    <vt:vector size="30" baseType="lpstr">
      <vt:lpstr>-apple-system</vt:lpstr>
      <vt:lpstr>Hiragino Kaku Gothic Pro</vt:lpstr>
      <vt:lpstr>ヒラギノ角ゴ ProN</vt:lpstr>
      <vt:lpstr>メイリオ</vt:lpstr>
      <vt:lpstr>游ゴシック</vt:lpstr>
      <vt:lpstr>Arial</vt:lpstr>
      <vt:lpstr>Calibri</vt:lpstr>
      <vt:lpstr>表紙</vt:lpstr>
      <vt:lpstr>コンテンツページ</vt:lpstr>
      <vt:lpstr>Yahoo!広告　ディスプレイ広告（予約型） 花粉興味関心ターゲティング商品のご紹介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加賀谷 有里</dc:creator>
  <cp:lastModifiedBy>岡村 那智</cp:lastModifiedBy>
  <cp:revision>350</cp:revision>
  <dcterms:created xsi:type="dcterms:W3CDTF">2020-02-26T07:28:11Z</dcterms:created>
  <dcterms:modified xsi:type="dcterms:W3CDTF">2023-02-20T03:12:34Z</dcterms:modified>
</cp:coreProperties>
</file>