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1"/>
  </p:notesMasterIdLst>
  <p:sldIdLst>
    <p:sldId id="316" r:id="rId4"/>
    <p:sldId id="352" r:id="rId5"/>
    <p:sldId id="353" r:id="rId6"/>
    <p:sldId id="344" r:id="rId7"/>
    <p:sldId id="354" r:id="rId8"/>
    <p:sldId id="328" r:id="rId9"/>
    <p:sldId id="346" r:id="rId10"/>
    <p:sldId id="351" r:id="rId11"/>
    <p:sldId id="359" r:id="rId12"/>
    <p:sldId id="360" r:id="rId13"/>
    <p:sldId id="334" r:id="rId14"/>
    <p:sldId id="356" r:id="rId15"/>
    <p:sldId id="350" r:id="rId16"/>
    <p:sldId id="336" r:id="rId17"/>
    <p:sldId id="338" r:id="rId18"/>
    <p:sldId id="355" r:id="rId19"/>
    <p:sldId id="312"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8"/>
    <a:srgbClr val="FFFFFF"/>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11" autoAdjust="0"/>
    <p:restoredTop sz="97211" autoAdjust="0"/>
  </p:normalViewPr>
  <p:slideViewPr>
    <p:cSldViewPr>
      <p:cViewPr varScale="1">
        <p:scale>
          <a:sx n="128" d="100"/>
          <a:sy n="128" d="100"/>
        </p:scale>
        <p:origin x="744" y="1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2022/9/6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1510294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507119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385352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5930665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5" Type="http://schemas.openxmlformats.org/officeDocument/2006/relationships/theme" Target="../theme/theme3.xml"/><Relationship Id="rId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9"/>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 id="2147483730" r:id="rId7"/>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a:solidFill>
                  <a:srgbClr val="454958"/>
                </a:solidFill>
                <a:latin typeface="メイリオ" pitchFamily="50" charset="-128"/>
                <a:ea typeface="メイリオ" pitchFamily="50" charset="-128"/>
                <a:cs typeface="メイリオ" pitchFamily="50" charset="-128"/>
              </a:rPr>
              <a:t>広告主・代理店</a:t>
            </a:r>
            <a:br>
              <a:rPr kumimoji="1" lang="en-US" altLang="ja-JP" sz="1000" dirty="0">
                <a:solidFill>
                  <a:srgbClr val="454958"/>
                </a:solidFill>
                <a:latin typeface="メイリオ" pitchFamily="50" charset="-128"/>
                <a:ea typeface="メイリオ" pitchFamily="50" charset="-128"/>
                <a:cs typeface="メイリオ" pitchFamily="50" charset="-128"/>
              </a:rPr>
            </a:br>
            <a:r>
              <a:rPr kumimoji="1" lang="ja-JP" altLang="en-US" sz="100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31" r:id="rId4"/>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2.xml"/><Relationship Id="rId4" Type="http://schemas.openxmlformats.org/officeDocument/2006/relationships/hyperlink" Target="https://ads-help.yahoo.co.jp/yahooads/guideline/articledetail?lan=ja&amp;aid=1493&amp;o=default"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2.xml"/><Relationship Id="rId4" Type="http://schemas.openxmlformats.org/officeDocument/2006/relationships/hyperlink" Target="https://form-business.yahoo.co.jp/claris/enqueteForm?inquiry_type=placement_restriction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2.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2.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vert="horz" lIns="91440" tIns="45720" rIns="91440" bIns="45720" rtlCol="0" anchor="t">
            <a:normAutofit/>
          </a:bodyPr>
          <a:lstStyle/>
          <a:p>
            <a:r>
              <a:rPr lang="en-US" altLang="ja-JP" dirty="0"/>
              <a:t>2022</a:t>
            </a:r>
            <a:r>
              <a:rPr lang="ja-JP" altLang="en-US"/>
              <a:t>年</a:t>
            </a:r>
            <a:r>
              <a:rPr lang="en-US" altLang="ja-JP" dirty="0"/>
              <a:t>2</a:t>
            </a:r>
            <a:r>
              <a:rPr lang="ja-JP" altLang="en-US"/>
              <a:t>月</a:t>
            </a:r>
            <a:r>
              <a:rPr lang="en-US" altLang="ja-JP" dirty="0"/>
              <a:t>9</a:t>
            </a:r>
            <a:r>
              <a:rPr lang="ja-JP" altLang="en-US"/>
              <a:t>日</a:t>
            </a:r>
            <a:endParaRPr lang="en-US" altLang="ja-JP"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3744416" cy="360040"/>
          </a:xfrm>
        </p:spPr>
        <p:txBody>
          <a:bodyPr>
            <a:normAutofit fontScale="92500"/>
          </a:bodyPr>
          <a:lstStyle/>
          <a:p>
            <a:pPr algn="l"/>
            <a:r>
              <a:rPr lang="ja-JP" altLang="en-US" b="1">
                <a:latin typeface="メイリオ" panose="020B0604030504040204" pitchFamily="50" charset="-128"/>
                <a:ea typeface="メイリオ" panose="020B0604030504040204" pitchFamily="50" charset="-128"/>
                <a:cs typeface="メイリオ" panose="020B0604030504040204" pitchFamily="50" charset="-128"/>
              </a:rPr>
              <a:t>インストリーム（</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 2022</a:t>
            </a:r>
            <a:r>
              <a:rPr lang="ja-JP" altLang="en-US" b="1">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3215680" y="5299212"/>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16" name="正方形/長方形 15"/>
          <p:cNvSpPr/>
          <p:nvPr/>
        </p:nvSpPr>
        <p:spPr>
          <a:xfrm>
            <a:off x="263352" y="6358018"/>
            <a:ext cx="2630848"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nvGraphicFramePr>
        <p:xfrm>
          <a:off x="334964" y="980739"/>
          <a:ext cx="11521676" cy="5363990"/>
        </p:xfrm>
        <a:graphic>
          <a:graphicData uri="http://schemas.openxmlformats.org/drawingml/2006/table">
            <a:tbl>
              <a:tblPr firstCol="1" bandRow="1"/>
              <a:tblGrid>
                <a:gridCol w="4470370">
                  <a:extLst>
                    <a:ext uri="{9D8B030D-6E8A-4147-A177-3AD203B41FA5}">
                      <a16:colId xmlns:a16="http://schemas.microsoft.com/office/drawing/2014/main" val="792911817"/>
                    </a:ext>
                  </a:extLst>
                </a:gridCol>
                <a:gridCol w="1448036">
                  <a:extLst>
                    <a:ext uri="{9D8B030D-6E8A-4147-A177-3AD203B41FA5}">
                      <a16:colId xmlns:a16="http://schemas.microsoft.com/office/drawing/2014/main" val="3057805663"/>
                    </a:ext>
                  </a:extLst>
                </a:gridCol>
                <a:gridCol w="1385078">
                  <a:extLst>
                    <a:ext uri="{9D8B030D-6E8A-4147-A177-3AD203B41FA5}">
                      <a16:colId xmlns:a16="http://schemas.microsoft.com/office/drawing/2014/main" val="4203260269"/>
                    </a:ext>
                  </a:extLst>
                </a:gridCol>
                <a:gridCol w="1448036">
                  <a:extLst>
                    <a:ext uri="{9D8B030D-6E8A-4147-A177-3AD203B41FA5}">
                      <a16:colId xmlns:a16="http://schemas.microsoft.com/office/drawing/2014/main" val="2598357217"/>
                    </a:ext>
                  </a:extLst>
                </a:gridCol>
                <a:gridCol w="1448036">
                  <a:extLst>
                    <a:ext uri="{9D8B030D-6E8A-4147-A177-3AD203B41FA5}">
                      <a16:colId xmlns:a16="http://schemas.microsoft.com/office/drawing/2014/main" val="2131905587"/>
                    </a:ext>
                  </a:extLst>
                </a:gridCol>
                <a:gridCol w="1322120">
                  <a:extLst>
                    <a:ext uri="{9D8B030D-6E8A-4147-A177-3AD203B41FA5}">
                      <a16:colId xmlns:a16="http://schemas.microsoft.com/office/drawing/2014/main" val="2910572198"/>
                    </a:ext>
                  </a:extLst>
                </a:gridCol>
              </a:tblGrid>
              <a:tr h="5842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GYAO!</a:t>
                      </a:r>
                      <a:r>
                        <a:rPr kumimoji="1" lang="ja-JP" altLang="en-US" sz="800" b="1" kern="120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a:solidFill>
                            <a:schemeClr val="tx1">
                              <a:lumMod val="65000"/>
                              <a:lumOff val="35000"/>
                            </a:schemeClr>
                          </a:solidFill>
                          <a:latin typeface="+mn-lt"/>
                          <a:ea typeface="+mn-ea"/>
                          <a:cs typeface="+mn-cs"/>
                        </a:rPr>
                        <a:t>インストリーム</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a:solidFill>
                            <a:schemeClr val="tx1">
                              <a:lumMod val="65000"/>
                              <a:lumOff val="35000"/>
                            </a:schemeClr>
                          </a:solidFill>
                          <a:latin typeface="+mn-lt"/>
                          <a:ea typeface="+mn-ea"/>
                          <a:cs typeface="+mn-cs"/>
                        </a:rPr>
                        <a:t>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a:solidFill>
                            <a:schemeClr val="tx1">
                              <a:lumMod val="65000"/>
                              <a:lumOff val="35000"/>
                            </a:schemeClr>
                          </a:solidFill>
                          <a:latin typeface="+mn-lt"/>
                          <a:ea typeface="+mn-ea"/>
                          <a:cs typeface="+mn-cs"/>
                        </a:rPr>
                        <a:t>秒）</a:t>
                      </a:r>
                      <a:endParaRPr kumimoji="1" lang="ja-JP" altLang="en-US" sz="800" b="1" kern="1200" dirty="0">
                        <a:solidFill>
                          <a:schemeClr val="tx1">
                            <a:lumMod val="65000"/>
                            <a:lumOff val="35000"/>
                          </a:schemeClr>
                        </a:solidFill>
                        <a:latin typeface="+mn-lt"/>
                        <a:ea typeface="+mn-ea"/>
                        <a:cs typeface="+mn-cs"/>
                      </a:endParaRPr>
                    </a:p>
                  </a:txBody>
                  <a:tcPr marL="0" marR="0" marT="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GYAO!</a:t>
                      </a:r>
                    </a:p>
                    <a:p>
                      <a:pPr algn="ctr"/>
                      <a:r>
                        <a:rPr kumimoji="1" lang="ja-JP" altLang="en-US" sz="800" b="1" kern="1200">
                          <a:solidFill>
                            <a:schemeClr val="tx1">
                              <a:lumMod val="65000"/>
                              <a:lumOff val="35000"/>
                            </a:schemeClr>
                          </a:solidFill>
                          <a:latin typeface="+mn-lt"/>
                          <a:ea typeface="+mn-ea"/>
                          <a:cs typeface="+mn-cs"/>
                        </a:rPr>
                        <a:t>インストリーム</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a:solidFill>
                            <a:schemeClr val="tx1">
                              <a:lumMod val="65000"/>
                              <a:lumOff val="35000"/>
                            </a:schemeClr>
                          </a:solidFill>
                          <a:latin typeface="+mn-lt"/>
                          <a:ea typeface="+mn-ea"/>
                          <a:cs typeface="+mn-cs"/>
                        </a:rPr>
                        <a:t>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a:solidFill>
                            <a:schemeClr val="tx1">
                              <a:lumMod val="65000"/>
                              <a:lumOff val="35000"/>
                            </a:schemeClr>
                          </a:solidFill>
                          <a:latin typeface="+mn-lt"/>
                          <a:ea typeface="+mn-ea"/>
                          <a:cs typeface="+mn-cs"/>
                        </a:rPr>
                        <a:t>秒）</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tx1">
                              <a:lumMod val="65000"/>
                              <a:lumOff val="35000"/>
                            </a:schemeClr>
                          </a:solidFill>
                          <a:latin typeface="+mn-lt"/>
                          <a:ea typeface="+mn-ea"/>
                          <a:cs typeface="+mn-cs"/>
                        </a:rPr>
                        <a:t>インストリーム</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tx1">
                              <a:lumMod val="65000"/>
                              <a:lumOff val="35000"/>
                            </a:schemeClr>
                          </a:solidFill>
                          <a:latin typeface="+mn-lt"/>
                          <a:ea typeface="+mn-ea"/>
                          <a:cs typeface="+mn-cs"/>
                        </a:rPr>
                        <a:t>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a:solidFill>
                            <a:schemeClr val="tx1">
                              <a:lumMod val="65000"/>
                              <a:lumOff val="35000"/>
                            </a:schemeClr>
                          </a:solidFill>
                          <a:latin typeface="+mn-lt"/>
                          <a:ea typeface="+mn-ea"/>
                          <a:cs typeface="+mn-cs"/>
                        </a:rPr>
                        <a:t>（長尺）</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700" b="1" i="0" kern="1200" dirty="0">
                          <a:solidFill>
                            <a:schemeClr val="tx1">
                              <a:lumMod val="65000"/>
                              <a:lumOff val="35000"/>
                            </a:schemeClr>
                          </a:solidFill>
                          <a:effectLst/>
                          <a:latin typeface="+mn-lt"/>
                          <a:ea typeface="+mn-ea"/>
                          <a:cs typeface="+mn-cs"/>
                        </a:rPr>
                        <a:t>GYAO!</a:t>
                      </a:r>
                      <a:endParaRPr kumimoji="1" lang="en-US" altLang="ja-JP" sz="700" b="1" i="0" kern="1200" dirty="0">
                        <a:solidFill>
                          <a:schemeClr val="tx1">
                            <a:lumMod val="65000"/>
                            <a:lumOff val="35000"/>
                          </a:schemeClr>
                        </a:solidFill>
                        <a:effectLst/>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kern="1200">
                          <a:solidFill>
                            <a:schemeClr val="tx1">
                              <a:lumMod val="65000"/>
                              <a:lumOff val="35000"/>
                            </a:schemeClr>
                          </a:solidFill>
                          <a:effectLst/>
                          <a:latin typeface="+mn-lt"/>
                          <a:ea typeface="+mn-ea"/>
                          <a:cs typeface="+mn-cs"/>
                        </a:rPr>
                        <a:t>インストリーム</a:t>
                      </a:r>
                      <a:endParaRPr kumimoji="1" lang="en-US" altLang="ja-JP" sz="700" b="1" i="0" kern="1200" dirty="0">
                        <a:solidFill>
                          <a:schemeClr val="tx1">
                            <a:lumMod val="65000"/>
                            <a:lumOff val="35000"/>
                          </a:schemeClr>
                        </a:solidFill>
                        <a:effectLst/>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kern="1200">
                          <a:solidFill>
                            <a:schemeClr val="tx1">
                              <a:lumMod val="65000"/>
                              <a:lumOff val="35000"/>
                            </a:schemeClr>
                          </a:solidFill>
                          <a:effectLst/>
                          <a:latin typeface="+mn-lt"/>
                          <a:ea typeface="+mn-ea"/>
                          <a:cs typeface="+mn-cs"/>
                        </a:rPr>
                        <a:t>　</a:t>
                      </a:r>
                      <a:r>
                        <a:rPr kumimoji="1" lang="en" altLang="ja-JP" sz="700" b="1" i="0" kern="1200" dirty="0">
                          <a:solidFill>
                            <a:schemeClr val="tx1">
                              <a:lumMod val="65000"/>
                              <a:lumOff val="35000"/>
                            </a:schemeClr>
                          </a:solidFill>
                          <a:effectLst/>
                          <a:latin typeface="+mn-lt"/>
                          <a:ea typeface="+mn-ea"/>
                          <a:cs typeface="+mn-cs"/>
                        </a:rPr>
                        <a:t>MD</a:t>
                      </a:r>
                      <a:r>
                        <a:rPr kumimoji="1" lang="ja-JP" altLang="en" sz="700" b="1" i="0" kern="1200">
                          <a:solidFill>
                            <a:schemeClr val="tx1">
                              <a:lumMod val="65000"/>
                              <a:lumOff val="35000"/>
                            </a:schemeClr>
                          </a:solidFill>
                          <a:effectLst/>
                          <a:latin typeface="+mn-lt"/>
                          <a:ea typeface="+mn-ea"/>
                          <a:cs typeface="+mn-cs"/>
                        </a:rPr>
                        <a:t>（</a:t>
                      </a:r>
                      <a:r>
                        <a:rPr kumimoji="1" lang="en" altLang="ja-JP" sz="700" b="1" i="0" kern="1200" dirty="0">
                          <a:solidFill>
                            <a:schemeClr val="tx1">
                              <a:lumMod val="65000"/>
                              <a:lumOff val="35000"/>
                            </a:schemeClr>
                          </a:solidFill>
                          <a:effectLst/>
                          <a:latin typeface="+mn-lt"/>
                          <a:ea typeface="+mn-ea"/>
                          <a:cs typeface="+mn-cs"/>
                        </a:rPr>
                        <a:t>15</a:t>
                      </a:r>
                      <a:r>
                        <a:rPr kumimoji="1" lang="ja-JP" altLang="en-US" sz="700" b="1" i="0" kern="1200">
                          <a:solidFill>
                            <a:schemeClr val="tx1">
                              <a:lumMod val="65000"/>
                              <a:lumOff val="35000"/>
                            </a:schemeClr>
                          </a:solidFill>
                          <a:effectLst/>
                          <a:latin typeface="+mn-lt"/>
                          <a:ea typeface="+mn-ea"/>
                          <a:cs typeface="+mn-cs"/>
                        </a:rPr>
                        <a:t>秒）</a:t>
                      </a:r>
                      <a:br>
                        <a:rPr kumimoji="1" lang="en-US" altLang="ja-JP" sz="700" b="1" i="0" kern="1200" dirty="0">
                          <a:solidFill>
                            <a:schemeClr val="tx1">
                              <a:lumMod val="65000"/>
                              <a:lumOff val="35000"/>
                            </a:schemeClr>
                          </a:solidFill>
                          <a:effectLst/>
                          <a:latin typeface="+mn-lt"/>
                          <a:ea typeface="+mn-ea"/>
                          <a:cs typeface="+mn-cs"/>
                        </a:rPr>
                      </a:br>
                      <a:r>
                        <a:rPr kumimoji="1" lang="ja-JP" altLang="en-US" sz="700" b="1" i="0" kern="1200">
                          <a:solidFill>
                            <a:schemeClr val="tx1">
                              <a:lumMod val="65000"/>
                              <a:lumOff val="35000"/>
                            </a:schemeClr>
                          </a:solidFill>
                          <a:effectLst/>
                          <a:latin typeface="+mn-lt"/>
                          <a:ea typeface="+mn-ea"/>
                          <a:cs typeface="+mn-cs"/>
                        </a:rPr>
                        <a:t>（カテゴリ指定</a:t>
                      </a:r>
                      <a:br>
                        <a:rPr kumimoji="1" lang="en-US" altLang="ja-JP" sz="700" b="1" i="0" kern="1200" dirty="0">
                          <a:solidFill>
                            <a:schemeClr val="tx1">
                              <a:lumMod val="65000"/>
                              <a:lumOff val="35000"/>
                            </a:schemeClr>
                          </a:solidFill>
                          <a:effectLst/>
                          <a:latin typeface="+mn-lt"/>
                          <a:ea typeface="+mn-ea"/>
                          <a:cs typeface="+mn-cs"/>
                        </a:rPr>
                      </a:br>
                      <a:r>
                        <a:rPr kumimoji="1" lang="ja-JP" altLang="en-US" sz="700" b="1" i="0" kern="1200">
                          <a:solidFill>
                            <a:schemeClr val="tx1">
                              <a:lumMod val="65000"/>
                              <a:lumOff val="35000"/>
                            </a:schemeClr>
                          </a:solidFill>
                          <a:effectLst/>
                          <a:latin typeface="+mn-lt"/>
                          <a:ea typeface="+mn-ea"/>
                          <a:cs typeface="+mn-cs"/>
                        </a:rPr>
                        <a:t>　韓流／アニメ）</a:t>
                      </a:r>
                      <a:endParaRPr kumimoji="1" lang="ja-JP" altLang="en-US" sz="700" b="1" kern="120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700" b="1" i="0" kern="1200" dirty="0">
                          <a:solidFill>
                            <a:schemeClr val="tx1">
                              <a:lumMod val="65000"/>
                              <a:lumOff val="35000"/>
                            </a:schemeClr>
                          </a:solidFill>
                          <a:effectLst/>
                          <a:latin typeface="+mn-lt"/>
                          <a:ea typeface="+mn-ea"/>
                          <a:cs typeface="+mn-cs"/>
                        </a:rPr>
                        <a:t>GYAO!</a:t>
                      </a:r>
                      <a:endParaRPr kumimoji="1" lang="en-US" altLang="ja-JP" sz="700" b="1" i="0" kern="1200" dirty="0">
                        <a:solidFill>
                          <a:schemeClr val="tx1">
                            <a:lumMod val="65000"/>
                            <a:lumOff val="35000"/>
                          </a:schemeClr>
                        </a:solidFill>
                        <a:effectLst/>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kern="1200">
                          <a:solidFill>
                            <a:schemeClr val="tx1">
                              <a:lumMod val="65000"/>
                              <a:lumOff val="35000"/>
                            </a:schemeClr>
                          </a:solidFill>
                          <a:effectLst/>
                          <a:latin typeface="+mn-lt"/>
                          <a:ea typeface="+mn-ea"/>
                          <a:cs typeface="+mn-cs"/>
                        </a:rPr>
                        <a:t>インストリーム</a:t>
                      </a:r>
                      <a:endParaRPr kumimoji="1" lang="en-US" altLang="ja-JP" sz="700" b="1" i="0" kern="1200" dirty="0">
                        <a:solidFill>
                          <a:schemeClr val="tx1">
                            <a:lumMod val="65000"/>
                            <a:lumOff val="35000"/>
                          </a:schemeClr>
                        </a:solidFill>
                        <a:effectLst/>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kern="1200">
                          <a:solidFill>
                            <a:schemeClr val="tx1">
                              <a:lumMod val="65000"/>
                              <a:lumOff val="35000"/>
                            </a:schemeClr>
                          </a:solidFill>
                          <a:effectLst/>
                          <a:latin typeface="+mn-lt"/>
                          <a:ea typeface="+mn-ea"/>
                          <a:cs typeface="+mn-cs"/>
                        </a:rPr>
                        <a:t>　</a:t>
                      </a:r>
                      <a:r>
                        <a:rPr kumimoji="1" lang="en" altLang="ja-JP" sz="700" b="1" i="0" kern="1200" dirty="0">
                          <a:solidFill>
                            <a:schemeClr val="tx1">
                              <a:lumMod val="65000"/>
                              <a:lumOff val="35000"/>
                            </a:schemeClr>
                          </a:solidFill>
                          <a:effectLst/>
                          <a:latin typeface="+mn-lt"/>
                          <a:ea typeface="+mn-ea"/>
                          <a:cs typeface="+mn-cs"/>
                        </a:rPr>
                        <a:t>MD</a:t>
                      </a:r>
                      <a:r>
                        <a:rPr kumimoji="1" lang="ja-JP" altLang="en" sz="700" b="1" i="0" kern="1200">
                          <a:solidFill>
                            <a:schemeClr val="tx1">
                              <a:lumMod val="65000"/>
                              <a:lumOff val="35000"/>
                            </a:schemeClr>
                          </a:solidFill>
                          <a:effectLst/>
                          <a:latin typeface="+mn-lt"/>
                          <a:ea typeface="+mn-ea"/>
                          <a:cs typeface="+mn-cs"/>
                        </a:rPr>
                        <a:t>（</a:t>
                      </a:r>
                      <a:r>
                        <a:rPr kumimoji="1" lang="en" altLang="ja-JP" sz="700" b="1" i="0" kern="1200" dirty="0">
                          <a:solidFill>
                            <a:schemeClr val="tx1">
                              <a:lumMod val="65000"/>
                              <a:lumOff val="35000"/>
                            </a:schemeClr>
                          </a:solidFill>
                          <a:effectLst/>
                          <a:latin typeface="+mn-lt"/>
                          <a:ea typeface="+mn-ea"/>
                          <a:cs typeface="+mn-cs"/>
                        </a:rPr>
                        <a:t>15</a:t>
                      </a:r>
                      <a:r>
                        <a:rPr kumimoji="1" lang="ja-JP" altLang="en-US" sz="700" b="1" i="0" kern="1200">
                          <a:solidFill>
                            <a:schemeClr val="tx1">
                              <a:lumMod val="65000"/>
                              <a:lumOff val="35000"/>
                            </a:schemeClr>
                          </a:solidFill>
                          <a:effectLst/>
                          <a:latin typeface="+mn-lt"/>
                          <a:ea typeface="+mn-ea"/>
                          <a:cs typeface="+mn-cs"/>
                        </a:rPr>
                        <a:t>秒）</a:t>
                      </a:r>
                      <a:br>
                        <a:rPr kumimoji="1" lang="en-US" altLang="ja-JP" sz="700" b="1" i="0" kern="1200" dirty="0">
                          <a:solidFill>
                            <a:schemeClr val="tx1">
                              <a:lumMod val="65000"/>
                              <a:lumOff val="35000"/>
                            </a:schemeClr>
                          </a:solidFill>
                          <a:effectLst/>
                          <a:latin typeface="+mn-lt"/>
                          <a:ea typeface="+mn-ea"/>
                          <a:cs typeface="+mn-cs"/>
                        </a:rPr>
                      </a:br>
                      <a:r>
                        <a:rPr kumimoji="1" lang="ja-JP" altLang="en-US" sz="700" b="1" i="0" kern="1200">
                          <a:solidFill>
                            <a:schemeClr val="tx1">
                              <a:lumMod val="65000"/>
                              <a:lumOff val="35000"/>
                            </a:schemeClr>
                          </a:solidFill>
                          <a:effectLst/>
                          <a:latin typeface="+mn-lt"/>
                          <a:ea typeface="+mn-ea"/>
                          <a:cs typeface="+mn-cs"/>
                        </a:rPr>
                        <a:t>（カテゴリ指定</a:t>
                      </a:r>
                      <a:br>
                        <a:rPr kumimoji="1" lang="en-US" altLang="ja-JP" sz="700" b="1" i="0" kern="1200" dirty="0">
                          <a:solidFill>
                            <a:schemeClr val="tx1">
                              <a:lumMod val="65000"/>
                              <a:lumOff val="35000"/>
                            </a:schemeClr>
                          </a:solidFill>
                          <a:effectLst/>
                          <a:latin typeface="+mn-lt"/>
                          <a:ea typeface="+mn-ea"/>
                          <a:cs typeface="+mn-cs"/>
                        </a:rPr>
                      </a:br>
                      <a:r>
                        <a:rPr kumimoji="1" lang="ja-JP" altLang="en-US" sz="700" b="1" i="0" kern="1200">
                          <a:solidFill>
                            <a:schemeClr val="tx1">
                              <a:lumMod val="65000"/>
                              <a:lumOff val="35000"/>
                            </a:schemeClr>
                          </a:solidFill>
                          <a:effectLst/>
                          <a:latin typeface="+mn-lt"/>
                          <a:ea typeface="+mn-ea"/>
                          <a:cs typeface="+mn-cs"/>
                        </a:rPr>
                        <a:t>　韓流／アニメ）</a:t>
                      </a:r>
                      <a:endParaRPr kumimoji="1" lang="ja-JP" altLang="en-US" sz="700" b="1" kern="120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628964"/>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2218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2218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178296829"/>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48116">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4811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24487739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14" name="テキスト ボックス 13">
            <a:extLst>
              <a:ext uri="{FF2B5EF4-FFF2-40B4-BE49-F238E27FC236}">
                <a16:creationId xmlns:a16="http://schemas.microsoft.com/office/drawing/2014/main" id="{105A310C-96BB-AD4C-AB58-A365BD4CA5F0}"/>
              </a:ext>
            </a:extLst>
          </p:cNvPr>
          <p:cNvSpPr txBox="1"/>
          <p:nvPr/>
        </p:nvSpPr>
        <p:spPr>
          <a:xfrm>
            <a:off x="2049143" y="997007"/>
            <a:ext cx="1127232" cy="276999"/>
          </a:xfrm>
          <a:prstGeom prst="rect">
            <a:avLst/>
          </a:prstGeom>
          <a:noFill/>
        </p:spPr>
        <p:txBody>
          <a:bodyPr wrap="none" rtlCol="0">
            <a:spAutoFit/>
          </a:bodyPr>
          <a:lstStyle/>
          <a:p>
            <a:pPr algn="ctr">
              <a:lnSpc>
                <a:spcPts val="1460"/>
              </a:lnSpc>
            </a:pPr>
            <a:r>
              <a:rPr lang="ja-JP" altLang="en-US" sz="1050" b="1" dirty="0"/>
              <a:t>インストリーム</a:t>
            </a:r>
            <a:endParaRPr lang="en-US" altLang="ja-JP" sz="1050" b="1" dirty="0"/>
          </a:p>
        </p:txBody>
      </p:sp>
      <p:pic>
        <p:nvPicPr>
          <p:cNvPr id="15" name="図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00673" y="1387752"/>
            <a:ext cx="3186412" cy="2041248"/>
          </a:xfrm>
          <a:prstGeom prst="rect">
            <a:avLst/>
          </a:prstGeom>
        </p:spPr>
      </p:pic>
      <p:pic>
        <p:nvPicPr>
          <p:cNvPr id="26" name="図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869" y="1376772"/>
            <a:ext cx="1290779" cy="2753661"/>
          </a:xfrm>
          <a:prstGeom prst="rect">
            <a:avLst/>
          </a:prstGeom>
        </p:spPr>
      </p:pic>
      <p:sp>
        <p:nvSpPr>
          <p:cNvPr id="7" name="テキスト ボックス 6"/>
          <p:cNvSpPr txBox="1"/>
          <p:nvPr/>
        </p:nvSpPr>
        <p:spPr>
          <a:xfrm>
            <a:off x="30300" y="5738705"/>
            <a:ext cx="11726736"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4"/>
              </a:rPr>
              <a:t>https://ads-help.yahoo.co.jp/yahooads/guideline/articledetail?lan=ja&amp;aid=1493&amp;o=default</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2478737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930698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3</a:t>
            </a:r>
            <a:r>
              <a:rPr lang="ja-JP" altLang="en-US" dirty="0"/>
              <a:t>月</a:t>
            </a:r>
            <a:r>
              <a:rPr lang="en-US" altLang="ja-JP" dirty="0"/>
              <a:t>-4</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b="1" dirty="0">
                <a:solidFill>
                  <a:schemeClr val="accent6"/>
                </a:solidFill>
              </a:rPr>
              <a:t>1</a:t>
            </a:r>
            <a:r>
              <a:rPr lang="ja-JP" altLang="en-US" sz="2000" b="1" dirty="0">
                <a:solidFill>
                  <a:schemeClr val="accent6"/>
                </a:solidFill>
              </a:rPr>
              <a:t>カ月</a:t>
            </a:r>
            <a:r>
              <a:rPr lang="ja-JP" altLang="en-US" sz="2000" dirty="0">
                <a:solidFill>
                  <a:schemeClr val="accent6"/>
                </a:solidFill>
              </a:rPr>
              <a:t>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4</a:t>
            </a:r>
            <a:r>
              <a:rPr lang="ja-JP" altLang="en-US" sz="2000" dirty="0">
                <a:solidFill>
                  <a:schemeClr val="tx1">
                    <a:lumMod val="65000"/>
                    <a:lumOff val="35000"/>
                  </a:schemeClr>
                </a:solidFill>
              </a:rPr>
              <a:t>月、といった期を跨ぐ掲載期間をご希望の場合は、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今回リリースする第</a:t>
            </a:r>
            <a:r>
              <a:rPr lang="en-US" altLang="ja-JP" sz="2000" dirty="0">
                <a:solidFill>
                  <a:schemeClr val="tx1">
                    <a:lumMod val="65000"/>
                    <a:lumOff val="35000"/>
                  </a:schemeClr>
                </a:solidFill>
              </a:rPr>
              <a:t>1</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6</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51384"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2</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3</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4</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5</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6</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a:t>
            </a:r>
            <a:r>
              <a:rPr lang="ja-JP" altLang="en-US" b="1" dirty="0">
                <a:solidFill>
                  <a:schemeClr val="bg1"/>
                </a:solidFill>
              </a:rPr>
              <a:t>月～</a:t>
            </a:r>
            <a:r>
              <a:rPr lang="en-US" altLang="ja-JP" b="1" dirty="0">
                <a:solidFill>
                  <a:schemeClr val="bg1"/>
                </a:solidFill>
              </a:rPr>
              <a:t>3</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4</a:t>
            </a:r>
            <a:r>
              <a:rPr lang="ja-JP" altLang="en-US" b="1" dirty="0">
                <a:solidFill>
                  <a:schemeClr val="bg1"/>
                </a:solidFill>
              </a:rPr>
              <a:t>月～</a:t>
            </a:r>
            <a:r>
              <a:rPr lang="en-US" altLang="ja-JP" b="1" dirty="0">
                <a:solidFill>
                  <a:schemeClr val="bg1"/>
                </a:solidFill>
              </a:rPr>
              <a:t>6</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1</a:t>
            </a:r>
            <a:r>
              <a:rPr lang="ja-JP" altLang="en-US" sz="1600" dirty="0">
                <a:solidFill>
                  <a:schemeClr val="tx1"/>
                </a:solidFill>
              </a:rPr>
              <a:t>月～</a:t>
            </a:r>
            <a:r>
              <a:rPr lang="en-US" altLang="ja-JP" sz="1600" dirty="0">
                <a:solidFill>
                  <a:schemeClr val="tx1"/>
                </a:solidFill>
              </a:rPr>
              <a:t>3</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6</a:t>
            </a:r>
            <a:r>
              <a:rPr lang="ja-JP" altLang="en-US" sz="1600" dirty="0">
                <a:solidFill>
                  <a:schemeClr val="tx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3</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3001390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7" name="テキスト ボックス 6"/>
          <p:cNvSpPr txBox="1"/>
          <p:nvPr/>
        </p:nvSpPr>
        <p:spPr>
          <a:xfrm>
            <a:off x="479376" y="836712"/>
            <a:ext cx="11402265" cy="59016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100" kern="0" dirty="0">
                <a:solidFill>
                  <a:schemeClr val="tx1">
                    <a:lumMod val="65000"/>
                    <a:lumOff val="35000"/>
                  </a:schemeClr>
                </a:solidFill>
              </a:rPr>
              <a:t>　</a:t>
            </a:r>
            <a:r>
              <a:rPr kumimoji="0" lang="ja-JP" altLang="en-US" sz="1400" kern="0" dirty="0">
                <a:solidFill>
                  <a:schemeClr val="tx1">
                    <a:lumMod val="65000"/>
                    <a:lumOff val="35000"/>
                  </a:schemeClr>
                </a:solidFill>
              </a:rPr>
              <a:t>・広告取扱基本規定：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6" name="テキスト ボックス 5"/>
          <p:cNvSpPr txBox="1"/>
          <p:nvPr/>
        </p:nvSpPr>
        <p:spPr>
          <a:xfrm>
            <a:off x="454374" y="1124744"/>
            <a:ext cx="11571692" cy="2246769"/>
          </a:xfrm>
          <a:prstGeom prst="rect">
            <a:avLst/>
          </a:prstGeom>
          <a:noFill/>
        </p:spPr>
        <p:txBody>
          <a:bodyPr wrap="square" lIns="91440" tIns="45720" rIns="91440" bIns="45720" rtlCol="0" anchor="t">
            <a:spAutoFit/>
          </a:bodyPr>
          <a:lstStyle/>
          <a:p>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6" name="テキスト ボックス 5"/>
          <p:cNvSpPr txBox="1"/>
          <p:nvPr/>
        </p:nvSpPr>
        <p:spPr>
          <a:xfrm>
            <a:off x="313880" y="1001886"/>
            <a:ext cx="11402265" cy="2846933"/>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2022/3/14</a:t>
            </a:r>
          </a:p>
          <a:p>
            <a:r>
              <a:rPr lang="ja-JP" altLang="en-US" sz="1400" dirty="0">
                <a:solidFill>
                  <a:schemeClr val="tx1">
                    <a:lumMod val="65000"/>
                    <a:lumOff val="35000"/>
                  </a:schemeClr>
                </a:solidFill>
              </a:rPr>
              <a:t>・「広告タイプ一覧」および「免責事項・注意事項」に入稿規定関連についての記載を一部削除いたしました。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2022/4/4</a:t>
            </a:r>
          </a:p>
          <a:p>
            <a:r>
              <a:rPr lang="ja-JP" altLang="en-US" sz="1400" dirty="0">
                <a:solidFill>
                  <a:schemeClr val="tx1">
                    <a:lumMod val="65000"/>
                    <a:lumOff val="35000"/>
                  </a:schemeClr>
                </a:solidFill>
              </a:rPr>
              <a:t>・「審査について」および「免責事項・注意事項」の審査説明を更新</a:t>
            </a:r>
            <a:r>
              <a:rPr lang="ja-JP" altLang="en-US" sz="1400">
                <a:solidFill>
                  <a:schemeClr val="tx1">
                    <a:lumMod val="65000"/>
                    <a:lumOff val="35000"/>
                  </a:schemeClr>
                </a:solidFill>
              </a:rPr>
              <a:t>いたしました。</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a:solidFill>
                  <a:schemeClr val="tx1">
                    <a:lumMod val="65000"/>
                    <a:lumOff val="35000"/>
                  </a:schemeClr>
                </a:solidFill>
              </a:rPr>
              <a:t>■</a:t>
            </a:r>
            <a:r>
              <a:rPr lang="en-US" altLang="ja-JP" sz="1400" dirty="0">
                <a:solidFill>
                  <a:schemeClr val="tx1">
                    <a:lumMod val="65000"/>
                    <a:lumOff val="35000"/>
                  </a:schemeClr>
                </a:solidFill>
              </a:rPr>
              <a:t>2022/6/1</a:t>
            </a:r>
          </a:p>
          <a:p>
            <a:r>
              <a:rPr lang="ja-JP" altLang="en-US" sz="1400">
                <a:solidFill>
                  <a:schemeClr val="tx1">
                    <a:lumMod val="65000"/>
                    <a:lumOff val="35000"/>
                  </a:schemeClr>
                </a:solidFill>
              </a:rPr>
              <a:t>・</a:t>
            </a:r>
            <a:r>
              <a:rPr lang="ja-JP" altLang="en-US" sz="1400">
                <a:solidFill>
                  <a:schemeClr val="tx1">
                    <a:lumMod val="65000"/>
                    <a:lumOff val="35000"/>
                  </a:schemeClr>
                </a:solidFill>
                <a:latin typeface="+mn-ea"/>
              </a:rPr>
              <a:t>ターゲティング設定にオーディエンスリスト（ヤフー提供）を追加しました。</a:t>
            </a:r>
            <a:endParaRPr lang="en-US" altLang="ja-JP" sz="1400" dirty="0">
              <a:solidFill>
                <a:schemeClr val="tx1">
                  <a:lumMod val="65000"/>
                  <a:lumOff val="35000"/>
                </a:schemeClr>
              </a:solidFill>
              <a:latin typeface="+mn-ea"/>
            </a:endParaRPr>
          </a:p>
          <a:p>
            <a:r>
              <a:rPr lang="ja-JP" altLang="en-US" sz="1400">
                <a:solidFill>
                  <a:schemeClr val="tx1">
                    <a:lumMod val="65000"/>
                    <a:lumOff val="35000"/>
                  </a:schemeClr>
                </a:solidFill>
                <a:latin typeface="+mn-ea"/>
              </a:rPr>
              <a:t>・商品</a:t>
            </a:r>
            <a:r>
              <a:rPr lang="en" altLang="ja-JP" sz="1400" dirty="0">
                <a:solidFill>
                  <a:schemeClr val="tx1">
                    <a:lumMod val="65000"/>
                    <a:lumOff val="35000"/>
                  </a:schemeClr>
                </a:solidFill>
                <a:latin typeface="+mn-ea"/>
              </a:rPr>
              <a:t>ID</a:t>
            </a:r>
            <a:r>
              <a:rPr lang="ja-JP" altLang="en-US" sz="1400">
                <a:solidFill>
                  <a:schemeClr val="tx1">
                    <a:lumMod val="65000"/>
                    <a:lumOff val="35000"/>
                  </a:schemeClr>
                </a:solidFill>
                <a:latin typeface="+mn-ea"/>
              </a:rPr>
              <a:t>が変更になりました。</a:t>
            </a:r>
            <a:endParaRPr lang="en-US" altLang="ja-JP" sz="1400" dirty="0">
              <a:solidFill>
                <a:schemeClr val="tx1">
                  <a:lumMod val="65000"/>
                  <a:lumOff val="35000"/>
                </a:schemeClr>
              </a:solidFill>
              <a:latin typeface="+mn-ea"/>
            </a:endParaRPr>
          </a:p>
          <a:p>
            <a:endParaRPr lang="en-US" altLang="ja-JP" sz="1400" dirty="0">
              <a:solidFill>
                <a:schemeClr val="tx1">
                  <a:lumMod val="65000"/>
                  <a:lumOff val="35000"/>
                </a:schemeClr>
              </a:solidFill>
              <a:latin typeface="+mn-ea"/>
            </a:endParaRPr>
          </a:p>
          <a:p>
            <a:r>
              <a:rPr lang="ja-JP" altLang="en-US" sz="1400">
                <a:solidFill>
                  <a:schemeClr val="tx1">
                    <a:lumMod val="65000"/>
                    <a:lumOff val="35000"/>
                  </a:schemeClr>
                </a:solidFill>
                <a:latin typeface="Meiryo" panose="020B0604030504040204" pitchFamily="34" charset="-128"/>
                <a:ea typeface="Meiryo" panose="020B0604030504040204" pitchFamily="34" charset="-128"/>
              </a:rPr>
              <a:t>■</a:t>
            </a:r>
            <a:r>
              <a:rPr lang="en-US" altLang="ja-JP" sz="1400" dirty="0">
                <a:solidFill>
                  <a:schemeClr val="tx1">
                    <a:lumMod val="65000"/>
                    <a:lumOff val="35000"/>
                  </a:schemeClr>
                </a:solidFill>
                <a:latin typeface="Meiryo" panose="020B0604030504040204" pitchFamily="34" charset="-128"/>
                <a:ea typeface="Meiryo" panose="020B0604030504040204" pitchFamily="34" charset="-128"/>
              </a:rPr>
              <a:t>2022/9/5</a:t>
            </a:r>
          </a:p>
          <a:p>
            <a:r>
              <a:rPr lang="ja-JP" altLang="en-US" sz="1400">
                <a:solidFill>
                  <a:schemeClr val="tx1">
                    <a:lumMod val="65000"/>
                    <a:lumOff val="35000"/>
                  </a:schemeClr>
                </a:solidFill>
                <a:latin typeface="Meiryo" panose="020B0604030504040204" pitchFamily="34" charset="-128"/>
                <a:ea typeface="Meiryo" panose="020B0604030504040204" pitchFamily="34" charset="-128"/>
              </a:rPr>
              <a:t>・「掲載制限業種」を変更いたしました。</a:t>
            </a:r>
            <a:endParaRPr lang="en-US" altLang="ja-JP" sz="1400" dirty="0">
              <a:solidFill>
                <a:schemeClr val="tx1">
                  <a:lumMod val="65000"/>
                  <a:lumOff val="35000"/>
                </a:schemeClr>
              </a:solidFill>
              <a:latin typeface="Meiryo" panose="020B0604030504040204" pitchFamily="34" charset="-128"/>
              <a:ea typeface="Meiryo" panose="020B0604030504040204" pitchFamily="34" charset="-128"/>
            </a:endParaRPr>
          </a:p>
          <a:p>
            <a:endParaRPr lang="en-US" altLang="ja-JP" sz="1400" dirty="0">
              <a:solidFill>
                <a:schemeClr val="tx1">
                  <a:lumMod val="65000"/>
                  <a:lumOff val="35000"/>
                </a:schemeClr>
              </a:solidFill>
              <a:latin typeface="+mn-ea"/>
            </a:endParaRPr>
          </a:p>
        </p:txBody>
      </p:sp>
    </p:spTree>
    <p:extLst>
      <p:ext uri="{BB962C8B-B14F-4D97-AF65-F5344CB8AC3E}">
        <p14:creationId xmlns:p14="http://schemas.microsoft.com/office/powerpoint/2010/main" val="2764233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インストリーム</a:t>
            </a:r>
          </a:p>
        </p:txBody>
      </p:sp>
      <p:sp>
        <p:nvSpPr>
          <p:cNvPr id="5" name="スライド番号プレースホルダー 4"/>
          <p:cNvSpPr>
            <a:spLocks noGrp="1"/>
          </p:cNvSpPr>
          <p:nvPr>
            <p:ph type="sldNum" sz="quarter" idx="4"/>
          </p:nvPr>
        </p:nvSpPr>
        <p:spPr>
          <a:prstGeom prst="rect">
            <a:avLst/>
          </a:prstGeom>
        </p:spPr>
        <p:txBody>
          <a:bodyPr/>
          <a:lstStyle/>
          <a:p>
            <a:fld id="{F9BD7636-22E7-4304-ABE2-16A3D163D5E1}" type="slidenum">
              <a:rPr lang="ja-JP" altLang="en-US" smtClean="0"/>
              <a:pPr/>
              <a:t>2</a:t>
            </a:fld>
            <a:endParaRPr lang="ja-JP" altLang="en-US"/>
          </a:p>
        </p:txBody>
      </p:sp>
      <p:sp>
        <p:nvSpPr>
          <p:cNvPr id="17" name="正方形/長方形 16"/>
          <p:cNvSpPr/>
          <p:nvPr/>
        </p:nvSpPr>
        <p:spPr>
          <a:xfrm>
            <a:off x="461288" y="6381328"/>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はスマートデバイス、</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9" name="表 8">
            <a:extLst>
              <a:ext uri="{FF2B5EF4-FFF2-40B4-BE49-F238E27FC236}">
                <a16:creationId xmlns:a16="http://schemas.microsoft.com/office/drawing/2014/main" id="{498F0245-70C3-EB6E-7565-984DCB5CCE53}"/>
              </a:ext>
            </a:extLst>
          </p:cNvPr>
          <p:cNvGraphicFramePr>
            <a:graphicFrameLocks noGrp="1"/>
          </p:cNvGraphicFramePr>
          <p:nvPr>
            <p:extLst>
              <p:ext uri="{D42A27DB-BD31-4B8C-83A1-F6EECF244321}">
                <p14:modId xmlns:p14="http://schemas.microsoft.com/office/powerpoint/2010/main" val="263445660"/>
              </p:ext>
            </p:extLst>
          </p:nvPr>
        </p:nvGraphicFramePr>
        <p:xfrm>
          <a:off x="434724" y="919442"/>
          <a:ext cx="11477062" cy="5389879"/>
        </p:xfrm>
        <a:graphic>
          <a:graphicData uri="http://schemas.openxmlformats.org/drawingml/2006/table">
            <a:tbl>
              <a:tblPr firstCol="1" bandRow="1"/>
              <a:tblGrid>
                <a:gridCol w="1639214">
                  <a:extLst>
                    <a:ext uri="{9D8B030D-6E8A-4147-A177-3AD203B41FA5}">
                      <a16:colId xmlns:a16="http://schemas.microsoft.com/office/drawing/2014/main" val="792911817"/>
                    </a:ext>
                  </a:extLst>
                </a:gridCol>
                <a:gridCol w="1139705">
                  <a:extLst>
                    <a:ext uri="{9D8B030D-6E8A-4147-A177-3AD203B41FA5}">
                      <a16:colId xmlns:a16="http://schemas.microsoft.com/office/drawing/2014/main" val="2655217227"/>
                    </a:ext>
                  </a:extLst>
                </a:gridCol>
                <a:gridCol w="1139705">
                  <a:extLst>
                    <a:ext uri="{9D8B030D-6E8A-4147-A177-3AD203B41FA5}">
                      <a16:colId xmlns:a16="http://schemas.microsoft.com/office/drawing/2014/main" val="1552465997"/>
                    </a:ext>
                  </a:extLst>
                </a:gridCol>
                <a:gridCol w="1192919">
                  <a:extLst>
                    <a:ext uri="{9D8B030D-6E8A-4147-A177-3AD203B41FA5}">
                      <a16:colId xmlns:a16="http://schemas.microsoft.com/office/drawing/2014/main" val="56015879"/>
                    </a:ext>
                  </a:extLst>
                </a:gridCol>
                <a:gridCol w="1192919">
                  <a:extLst>
                    <a:ext uri="{9D8B030D-6E8A-4147-A177-3AD203B41FA5}">
                      <a16:colId xmlns:a16="http://schemas.microsoft.com/office/drawing/2014/main" val="2301084665"/>
                    </a:ext>
                  </a:extLst>
                </a:gridCol>
                <a:gridCol w="1289692">
                  <a:extLst>
                    <a:ext uri="{9D8B030D-6E8A-4147-A177-3AD203B41FA5}">
                      <a16:colId xmlns:a16="http://schemas.microsoft.com/office/drawing/2014/main" val="933752586"/>
                    </a:ext>
                  </a:extLst>
                </a:gridCol>
                <a:gridCol w="208280">
                  <a:extLst>
                    <a:ext uri="{9D8B030D-6E8A-4147-A177-3AD203B41FA5}">
                      <a16:colId xmlns:a16="http://schemas.microsoft.com/office/drawing/2014/main" val="1481308747"/>
                    </a:ext>
                  </a:extLst>
                </a:gridCol>
                <a:gridCol w="1224876">
                  <a:extLst>
                    <a:ext uri="{9D8B030D-6E8A-4147-A177-3AD203B41FA5}">
                      <a16:colId xmlns:a16="http://schemas.microsoft.com/office/drawing/2014/main" val="2308516709"/>
                    </a:ext>
                  </a:extLst>
                </a:gridCol>
                <a:gridCol w="1224876">
                  <a:extLst>
                    <a:ext uri="{9D8B030D-6E8A-4147-A177-3AD203B41FA5}">
                      <a16:colId xmlns:a16="http://schemas.microsoft.com/office/drawing/2014/main" val="1030589919"/>
                    </a:ext>
                  </a:extLst>
                </a:gridCol>
                <a:gridCol w="1224876">
                  <a:extLst>
                    <a:ext uri="{9D8B030D-6E8A-4147-A177-3AD203B41FA5}">
                      <a16:colId xmlns:a16="http://schemas.microsoft.com/office/drawing/2014/main" val="3801787791"/>
                    </a:ext>
                  </a:extLst>
                </a:gridCol>
              </a:tblGrid>
              <a:tr h="3531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6</a:t>
                      </a:r>
                      <a:r>
                        <a:rPr kumimoji="1" lang="ja-JP" altLang="en-US" sz="800" b="1">
                          <a:solidFill>
                            <a:schemeClr val="tx1">
                              <a:lumMod val="65000"/>
                              <a:lumOff val="35000"/>
                            </a:schemeClr>
                          </a:solidFill>
                          <a:latin typeface="+mj-lt"/>
                          <a:ea typeface="+mj-ea"/>
                        </a:rPr>
                        <a:t>秒</a:t>
                      </a:r>
                      <a:r>
                        <a:rPr kumimoji="1" lang="ja-JP" altLang="en-US" sz="800" b="1" dirty="0">
                          <a:solidFill>
                            <a:schemeClr val="tx1">
                              <a:lumMod val="65000"/>
                              <a:lumOff val="35000"/>
                            </a:schemeClr>
                          </a:solidFill>
                          <a:latin typeface="+mj-lt"/>
                          <a:ea typeface="+mj-ea"/>
                        </a:rPr>
                        <a:t>）</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a:solidFill>
                            <a:schemeClr val="tx1">
                              <a:lumMod val="65000"/>
                              <a:lumOff val="35000"/>
                            </a:schemeClr>
                          </a:solidFill>
                          <a:latin typeface="+mn-lt"/>
                          <a:ea typeface="+mn-ea"/>
                          <a:cs typeface="+mn-cs"/>
                        </a:rPr>
                        <a:t>秒</a:t>
                      </a:r>
                      <a:r>
                        <a:rPr kumimoji="1" lang="ja-JP" altLang="en-US" sz="800" b="1"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a:t>
                      </a:r>
                      <a:r>
                        <a:rPr kumimoji="1" lang="ja-JP" altLang="en-US" sz="800" b="1" kern="120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a:solidFill>
                            <a:schemeClr val="tx1">
                              <a:lumMod val="65000"/>
                              <a:lumOff val="35000"/>
                            </a:schemeClr>
                          </a:solidFill>
                          <a:latin typeface="+mn-lt"/>
                          <a:ea typeface="+mn-ea"/>
                          <a:cs typeface="+mn-cs"/>
                        </a:rPr>
                        <a:t>秒</a:t>
                      </a:r>
                      <a:r>
                        <a:rPr kumimoji="1" lang="ja-JP" altLang="en-US" sz="800" b="1"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a:t>
                      </a:r>
                      <a:r>
                        <a:rPr kumimoji="1" lang="ja-JP" altLang="en-US" sz="800" b="1" kern="120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a:solidFill>
                            <a:schemeClr val="tx1">
                              <a:lumMod val="65000"/>
                              <a:lumOff val="35000"/>
                            </a:schemeClr>
                          </a:solidFill>
                          <a:latin typeface="+mn-lt"/>
                          <a:ea typeface="+mn-ea"/>
                          <a:cs typeface="+mn-cs"/>
                        </a:rPr>
                        <a:t>秒）</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mn-lt"/>
                          <a:ea typeface="+mn-ea"/>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kumimoji="1" lang="en-US" altLang="ja-JP" sz="800" b="0" i="0" kern="1200" dirty="0">
                          <a:solidFill>
                            <a:schemeClr val="tx1"/>
                          </a:solidFill>
                          <a:effectLst/>
                          <a:latin typeface="+mn-lt"/>
                          <a:ea typeface="+mn-ea"/>
                          <a:cs typeface="+mn-cs"/>
                        </a:rPr>
                        <a:t>1000003243</a:t>
                      </a:r>
                      <a:endParaRPr kumimoji="1" lang="ja-JP" sz="800" dirty="0">
                        <a:solidFill>
                          <a:schemeClr val="tx1">
                            <a:lumMod val="75000"/>
                            <a:lumOff val="25000"/>
                          </a:schemeClr>
                        </a:solidFill>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a:solidFill>
                            <a:schemeClr val="tx1">
                              <a:lumMod val="65000"/>
                              <a:lumOff val="35000"/>
                            </a:schemeClr>
                          </a:solidFill>
                          <a:latin typeface="メイリオ"/>
                          <a:ea typeface="メイリオ"/>
                          <a:cs typeface="+mn-cs"/>
                        </a:rPr>
                        <a:t>新規</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kumimoji="1" lang="en-US" altLang="ja-JP" sz="800" b="0" i="0" kern="1200" dirty="0">
                          <a:solidFill>
                            <a:schemeClr val="tx1"/>
                          </a:solidFill>
                          <a:effectLst/>
                          <a:latin typeface="+mn-lt"/>
                          <a:ea typeface="+mn-ea"/>
                          <a:cs typeface="+mn-cs"/>
                        </a:rPr>
                        <a:t>1000003245</a:t>
                      </a:r>
                      <a:endParaRPr kumimoji="1" lang="ja-JP" altLang="ja-JP" sz="800" dirty="0">
                        <a:solidFill>
                          <a:schemeClr val="tx1">
                            <a:lumMod val="75000"/>
                            <a:lumOff val="25000"/>
                          </a:schemeClr>
                        </a:solidFill>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12700" cmpd="sng">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新規</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lvl="0" algn="ctr">
                        <a:buNone/>
                      </a:pPr>
                      <a:r>
                        <a:rPr kumimoji="1" lang="en-US" altLang="ja-JP" sz="800" b="0" i="0" kern="1200" dirty="0">
                          <a:solidFill>
                            <a:schemeClr val="tx1"/>
                          </a:solidFill>
                          <a:effectLst/>
                          <a:latin typeface="+mn-lt"/>
                          <a:ea typeface="+mn-ea"/>
                          <a:cs typeface="+mn-cs"/>
                        </a:rPr>
                        <a:t>1000003246</a:t>
                      </a:r>
                      <a:endParaRPr kumimoji="1" lang="ja-JP" altLang="ja-JP" sz="800" dirty="0">
                        <a:solidFill>
                          <a:schemeClr val="tx1">
                            <a:lumMod val="75000"/>
                            <a:lumOff val="25000"/>
                          </a:schemeClr>
                        </a:solidFill>
                      </a:endParaRPr>
                    </a:p>
                  </a:txBody>
                  <a:tcPr anchor="ctr">
                    <a:lnL w="6350" cap="flat" cmpd="sng" algn="ctr">
                      <a:no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12700" cmpd="sng">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新規</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kumimoji="1" lang="en-US" altLang="ja-JP" sz="800" b="0" i="0" kern="1200" dirty="0">
                          <a:solidFill>
                            <a:schemeClr val="tx1"/>
                          </a:solidFill>
                          <a:effectLst/>
                          <a:latin typeface="+mn-lt"/>
                          <a:ea typeface="+mn-ea"/>
                          <a:cs typeface="+mn-cs"/>
                        </a:rPr>
                        <a:t>1000003248</a:t>
                      </a:r>
                      <a:endParaRPr kumimoji="1" lang="ja-JP" altLang="ja-JP" sz="800" dirty="0">
                        <a:solidFill>
                          <a:schemeClr val="tx1">
                            <a:lumMod val="75000"/>
                            <a:lumOff val="2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9">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6</a:t>
                      </a:r>
                      <a:r>
                        <a:rPr kumimoji="1" lang="ja-JP" altLang="en-US" sz="800" kern="120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a:solidFill>
                            <a:schemeClr val="tx1">
                              <a:lumMod val="65000"/>
                              <a:lumOff val="35000"/>
                            </a:schemeClr>
                          </a:solidFill>
                          <a:latin typeface="メイリオ"/>
                          <a:ea typeface="メイリオ"/>
                          <a:cs typeface="+mn-cs"/>
                        </a:rPr>
                        <a:t>日（水）</a:t>
                      </a: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lnT w="12700" cap="flat" cmpd="sng" algn="ctr">
                      <a:noFill/>
                      <a:prstDash val="solid"/>
                      <a:round/>
                      <a:headEnd type="none" w="med" len="med"/>
                      <a:tailEnd type="none" w="med" len="med"/>
                    </a:lnT>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9">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・タブレット</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solidFill>
                        <a:schemeClr val="tx1">
                          <a:lumMod val="75000"/>
                          <a:lumOff val="25000"/>
                        </a:scheme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スマートフォン（ウェブ</a:t>
                      </a: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a:solidFill>
                            <a:schemeClr val="tx1">
                              <a:lumMod val="65000"/>
                              <a:lumOff val="35000"/>
                            </a:schemeClr>
                          </a:solidFill>
                          <a:latin typeface="メイリオ"/>
                          <a:ea typeface="メイリオ"/>
                          <a:cs typeface="+mn-cs"/>
                        </a:rPr>
                        <a:t>アプリ）</a:t>
                      </a:r>
                      <a:endParaRPr kumimoji="1" lang="en-US" altLang="ja-JP" sz="800" kern="1200" dirty="0">
                        <a:solidFill>
                          <a:schemeClr val="tx1">
                            <a:lumMod val="65000"/>
                            <a:lumOff val="35000"/>
                          </a:schemeClr>
                        </a:solidFill>
                        <a:latin typeface="メイリオ"/>
                        <a:ea typeface="メイリオ"/>
                        <a:cs typeface="+mn-cs"/>
                      </a:endParaRPr>
                    </a:p>
                    <a:p>
                      <a:pPr algn="ctr"/>
                      <a:r>
                        <a:rPr kumimoji="1" lang="ja-JP" altLang="en-US" sz="800" kern="120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PC</a:t>
                      </a:r>
                      <a:r>
                        <a:rPr kumimoji="1" lang="ja-JP" altLang="en-US" sz="800" b="0" kern="1200">
                          <a:solidFill>
                            <a:schemeClr val="tx1">
                              <a:lumMod val="65000"/>
                              <a:lumOff val="35000"/>
                            </a:schemeClr>
                          </a:solidFill>
                          <a:latin typeface="メイリオ"/>
                          <a:ea typeface="メイリオ"/>
                          <a:cs typeface="+mn-cs"/>
                        </a:rPr>
                        <a:t>・タブレット</a:t>
                      </a:r>
                      <a:endParaRPr kumimoji="1" lang="ja-JP" altLang="en-US" sz="800" b="0" kern="1200" dirty="0">
                        <a:solidFill>
                          <a:schemeClr val="tx1">
                            <a:lumMod val="65000"/>
                            <a:lumOff val="35000"/>
                          </a:schemeClr>
                        </a:solidFill>
                        <a:latin typeface="メイリオ"/>
                        <a:ea typeface="メイリオ"/>
                        <a:cs typeface="+mn-cs"/>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chemeClr val="tx1">
                          <a:lumMod val="75000"/>
                          <a:lumOff val="25000"/>
                        </a:scheme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スマートフォン（ウェブ</a:t>
                      </a: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a:solidFill>
                            <a:schemeClr val="tx1">
                              <a:lumMod val="65000"/>
                              <a:lumOff val="35000"/>
                            </a:schemeClr>
                          </a:solidFill>
                          <a:latin typeface="メイリオ"/>
                          <a:ea typeface="メイリオ"/>
                          <a:cs typeface="+mn-cs"/>
                        </a:rPr>
                        <a:t>アプリ）</a:t>
                      </a:r>
                      <a:endParaRPr kumimoji="1" lang="en-US" altLang="ja-JP" sz="800" kern="1200" dirty="0">
                        <a:solidFill>
                          <a:schemeClr val="tx1">
                            <a:lumMod val="65000"/>
                            <a:lumOff val="35000"/>
                          </a:schemeClr>
                        </a:solidFill>
                        <a:latin typeface="メイリオ"/>
                        <a:ea typeface="メイリオ"/>
                        <a:cs typeface="+mn-cs"/>
                      </a:endParaRPr>
                    </a:p>
                    <a:p>
                      <a:pPr algn="ctr"/>
                      <a:r>
                        <a:rPr kumimoji="1" lang="ja-JP" altLang="en-US" sz="800" kern="1200">
                          <a:solidFill>
                            <a:schemeClr val="tx1">
                              <a:lumMod val="65000"/>
                              <a:lumOff val="35000"/>
                            </a:schemeClr>
                          </a:solidFill>
                          <a:latin typeface="メイリオ"/>
                          <a:ea typeface="メイリオ"/>
                          <a:cs typeface="+mn-cs"/>
                        </a:rPr>
                        <a:t>・タブレット</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err="1">
                          <a:solidFill>
                            <a:schemeClr val="tx1">
                              <a:lumMod val="65000"/>
                              <a:lumOff val="35000"/>
                            </a:schemeClr>
                          </a:solidFill>
                          <a:latin typeface="メイリオ"/>
                          <a:ea typeface="メイリオ"/>
                          <a:cs typeface="+mn-cs"/>
                        </a:rPr>
                        <a:t>Yahoo!JAPAN</a:t>
                      </a:r>
                      <a:r>
                        <a:rPr kumimoji="1" lang="ja-JP" altLang="en-US" sz="800" kern="1200">
                          <a:solidFill>
                            <a:schemeClr val="tx1">
                              <a:lumMod val="65000"/>
                              <a:lumOff val="35000"/>
                            </a:schemeClr>
                          </a:solidFill>
                          <a:latin typeface="メイリオ"/>
                          <a:ea typeface="メイリオ"/>
                          <a:cs typeface="+mn-cs"/>
                        </a:rPr>
                        <a:t>　ニュース</a:t>
                      </a: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a:solidFill>
                            <a:schemeClr val="tx1">
                              <a:lumMod val="65000"/>
                              <a:lumOff val="35000"/>
                            </a:schemeClr>
                          </a:solidFill>
                          <a:latin typeface="メイリオ"/>
                          <a:ea typeface="メイリオ"/>
                          <a:cs typeface="+mn-cs"/>
                        </a:rPr>
                        <a:t>スポーツナビ </a:t>
                      </a:r>
                      <a:r>
                        <a:rPr kumimoji="1" lang="en-US" altLang="ja-JP" sz="800" kern="1200" dirty="0">
                          <a:solidFill>
                            <a:schemeClr val="tx1">
                              <a:lumMod val="65000"/>
                              <a:lumOff val="35000"/>
                            </a:schemeClr>
                          </a:solidFill>
                          <a:latin typeface="メイリオ"/>
                          <a:ea typeface="メイリオ"/>
                          <a:cs typeface="+mn-cs"/>
                        </a:rPr>
                        <a:t>/GYAO!</a:t>
                      </a:r>
                      <a:r>
                        <a:rPr kumimoji="1" lang="ja-JP" altLang="en-US" sz="800" kern="1200">
                          <a:solidFill>
                            <a:schemeClr val="tx1">
                              <a:lumMod val="65000"/>
                              <a:lumOff val="35000"/>
                            </a:schemeClr>
                          </a:solidFill>
                          <a:latin typeface="メイリオ"/>
                          <a:ea typeface="メイリオ"/>
                          <a:cs typeface="+mn-cs"/>
                        </a:rPr>
                        <a:t>（インストリーム広告）</a:t>
                      </a:r>
                      <a:endParaRPr kumimoji="1" lang="ja-JP" altLang="en-US" sz="700" kern="1200">
                        <a:solidFill>
                          <a:schemeClr val="tx1">
                            <a:lumMod val="65000"/>
                            <a:lumOff val="35000"/>
                          </a:schemeClr>
                        </a:solidFill>
                        <a:latin typeface="メイリオ"/>
                        <a:ea typeface="メイリオ"/>
                        <a:cs typeface="+mn-cs"/>
                      </a:endParaRPr>
                    </a:p>
                  </a:txBody>
                  <a:tcPr anchor="ctr">
                    <a:lnL w="12700" cmpd="sng">
                      <a:noFill/>
                    </a:lnL>
                    <a:lnR w="6350" cap="flat" cmpd="sng" algn="ctr">
                      <a:solidFill>
                        <a:schemeClr val="tx1">
                          <a:lumMod val="75000"/>
                          <a:lumOff val="25000"/>
                        </a:scheme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lnL w="6350" cap="flat" cmpd="sng" algn="ctr">
                      <a:solidFill>
                        <a:schemeClr val="tx1">
                          <a:lumMod val="75000"/>
                          <a:lumOff val="25000"/>
                        </a:schemeClr>
                      </a:solidFill>
                      <a:prstDash val="dot"/>
                      <a:round/>
                      <a:headEnd type="none" w="med" len="med"/>
                      <a:tailEnd type="none" w="med" len="med"/>
                    </a:lnL>
                  </a:tcPr>
                </a:tc>
                <a:tc gridSpan="5">
                  <a:txBody>
                    <a:bodyPr/>
                    <a:lstStyle/>
                    <a:p>
                      <a:pPr algn="ctr"/>
                      <a:r>
                        <a:rPr kumimoji="1" lang="en-US" altLang="ja-JP" sz="800" kern="1200" dirty="0">
                          <a:solidFill>
                            <a:schemeClr val="tx1">
                              <a:lumMod val="65000"/>
                              <a:lumOff val="35000"/>
                            </a:schemeClr>
                          </a:solidFill>
                          <a:latin typeface="Meiryo" panose="020B0604030504040204" pitchFamily="34" charset="-128"/>
                          <a:ea typeface="Meiryo" panose="020B0604030504040204" pitchFamily="34" charset="-128"/>
                          <a:cs typeface="+mn-cs"/>
                        </a:rPr>
                        <a:t>GYAO!</a:t>
                      </a:r>
                      <a:r>
                        <a:rPr kumimoji="1" lang="ja-JP" altLang="en-US" sz="800" kern="1200">
                          <a:solidFill>
                            <a:schemeClr val="tx1">
                              <a:lumMod val="65000"/>
                              <a:lumOff val="35000"/>
                            </a:schemeClr>
                          </a:solidFill>
                          <a:latin typeface="Meiryo" panose="020B0604030504040204" pitchFamily="34" charset="-128"/>
                          <a:ea typeface="Meiryo" panose="020B0604030504040204" pitchFamily="34" charset="-128"/>
                          <a:cs typeface="+mn-cs"/>
                        </a:rPr>
                        <a:t>（インストリーム広告）</a:t>
                      </a:r>
                      <a:endParaRPr kumimoji="1" lang="ja-JP" altLang="en-US" sz="800">
                        <a:latin typeface="Meiryo" panose="020B0604030504040204" pitchFamily="34" charset="-128"/>
                        <a:ea typeface="Meiryo" panose="020B0604030504040204" pitchFamily="34" charset="-128"/>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no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Yahoo!</a:t>
                      </a:r>
                      <a:r>
                        <a:rPr kumimoji="1" lang="ja-JP" altLang="en-US" sz="800" kern="1200">
                          <a:solidFill>
                            <a:schemeClr val="tx1">
                              <a:lumMod val="65000"/>
                              <a:lumOff val="35000"/>
                            </a:schemeClr>
                          </a:solidFill>
                          <a:latin typeface="メイリオ"/>
                          <a:ea typeface="メイリオ"/>
                          <a:cs typeface="+mn-cs"/>
                        </a:rPr>
                        <a:t>ニュース・スポーツナビ・</a:t>
                      </a:r>
                      <a:r>
                        <a:rPr kumimoji="1" lang="en-US" altLang="ja-JP" sz="800" kern="1200" dirty="0">
                          <a:solidFill>
                            <a:schemeClr val="tx1">
                              <a:lumMod val="65000"/>
                              <a:lumOff val="35000"/>
                            </a:schemeClr>
                          </a:solidFill>
                          <a:latin typeface="メイリオ"/>
                          <a:ea typeface="メイリオ"/>
                          <a:cs typeface="+mn-cs"/>
                        </a:rPr>
                        <a:t>GYAO!</a:t>
                      </a:r>
                      <a:r>
                        <a:rPr kumimoji="1" lang="ja-JP" altLang="en-US" sz="800" kern="1200">
                          <a:solidFill>
                            <a:schemeClr val="tx1">
                              <a:lumMod val="65000"/>
                              <a:lumOff val="35000"/>
                            </a:schemeClr>
                          </a:solidFill>
                          <a:latin typeface="メイリオ"/>
                          <a:ea typeface="メイリオ"/>
                          <a:cs typeface="+mn-cs"/>
                        </a:rPr>
                        <a:t>での映像視聴時</a:t>
                      </a:r>
                    </a:p>
                  </a:txBody>
                  <a:tcPr anchor="ctr">
                    <a:lnL w="12700" cmpd="sng">
                      <a:noFill/>
                    </a:lnL>
                    <a:lnR w="6350" cap="flat" cmpd="sng" algn="ctr">
                      <a:solidFill>
                        <a:schemeClr val="tx1">
                          <a:lumMod val="75000"/>
                          <a:lumOff val="25000"/>
                        </a:scheme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chemeClr val="tx1">
                          <a:lumMod val="75000"/>
                          <a:lumOff val="25000"/>
                        </a:schemeClr>
                      </a:solidFill>
                      <a:prstDash val="sysDot"/>
                      <a:round/>
                      <a:headEnd type="none" w="med" len="med"/>
                      <a:tailEnd type="none" w="med" len="med"/>
                    </a:lnL>
                  </a:tcPr>
                </a:tc>
                <a:tc gridSpan="5">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GYAO!</a:t>
                      </a:r>
                      <a:r>
                        <a:rPr kumimoji="1" lang="ja-JP" altLang="en-US" sz="800" kern="1200">
                          <a:solidFill>
                            <a:schemeClr val="tx1">
                              <a:lumMod val="65000"/>
                              <a:lumOff val="35000"/>
                            </a:schemeClr>
                          </a:solidFill>
                          <a:latin typeface="+mn-lt"/>
                          <a:ea typeface="+mn-ea"/>
                          <a:cs typeface="+mn-cs"/>
                        </a:rPr>
                        <a:t>での映像視聴時</a:t>
                      </a:r>
                    </a:p>
                  </a:txBody>
                  <a:tcPr anchor="ctr">
                    <a:lnL w="6350" cap="flat" cmpd="sng" algn="ctr">
                      <a:solidFill>
                        <a:schemeClr val="tx1">
                          <a:lumMod val="75000"/>
                          <a:lumOff val="25000"/>
                        </a:schemeClr>
                      </a:solidFill>
                      <a:prstDash val="dot"/>
                      <a:round/>
                      <a:headEnd type="none" w="med" len="med"/>
                      <a:tailEnd type="none" w="med" len="med"/>
                    </a:lnL>
                    <a:lnR w="12700" cmpd="sng">
                      <a:noFill/>
                      <a:prstDash val="soli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9">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6</a:t>
                      </a:r>
                      <a:r>
                        <a:rPr kumimoji="1" lang="ja-JP" altLang="en-US" sz="800" kern="120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a:t>
                      </a:r>
                      <a:r>
                        <a:rPr kumimoji="1" lang="ja-JP" altLang="en-US" sz="800" kern="1200">
                          <a:solidFill>
                            <a:schemeClr val="tx1">
                              <a:lumMod val="65000"/>
                              <a:lumOff val="35000"/>
                            </a:schemeClr>
                          </a:solidFill>
                          <a:latin typeface="メイリオ"/>
                          <a:ea typeface="メイリオ"/>
                          <a:cs typeface="+mn-cs"/>
                        </a:rPr>
                        <a:t>日（金）～</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a:solidFill>
                            <a:schemeClr val="tx1">
                              <a:lumMod val="65000"/>
                              <a:lumOff val="35000"/>
                            </a:schemeClr>
                          </a:solidFill>
                          <a:latin typeface="メイリオ"/>
                          <a:ea typeface="メイリオ"/>
                          <a:cs typeface="+mn-cs"/>
                        </a:rPr>
                        <a:t>月3</a:t>
                      </a:r>
                      <a:r>
                        <a:rPr kumimoji="1" lang="en-US" altLang="ja-JP" sz="800" kern="1200" dirty="0">
                          <a:solidFill>
                            <a:schemeClr val="tx1">
                              <a:lumMod val="65000"/>
                              <a:lumOff val="35000"/>
                            </a:schemeClr>
                          </a:solidFill>
                          <a:latin typeface="メイリオ"/>
                          <a:ea typeface="メイリオ"/>
                          <a:cs typeface="+mn-cs"/>
                        </a:rPr>
                        <a:t>0</a:t>
                      </a:r>
                      <a:r>
                        <a:rPr kumimoji="1" lang="ja-JP" altLang="en-US" sz="800" kern="1200">
                          <a:solidFill>
                            <a:schemeClr val="tx1">
                              <a:lumMod val="65000"/>
                              <a:lumOff val="35000"/>
                            </a:schemeClr>
                          </a:solidFill>
                          <a:latin typeface="メイリオ"/>
                          <a:ea typeface="メイリオ"/>
                          <a:cs typeface="+mn-cs"/>
                        </a:rPr>
                        <a:t>日（金）</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掲載</a:t>
                      </a:r>
                      <a:r>
                        <a:rPr kumimoji="1" lang="en-US" altLang="ja-JP" sz="700" b="0" i="0" u="none" strike="noStrike" kern="1200" cap="none" spc="0" normalizeH="0" baseline="0" noProof="0" dirty="0" err="1">
                          <a:ln>
                            <a:noFill/>
                          </a:ln>
                          <a:solidFill>
                            <a:schemeClr val="tx1">
                              <a:lumMod val="65000"/>
                              <a:lumOff val="35000"/>
                            </a:schemeClr>
                          </a:solidFill>
                          <a:effectLst/>
                          <a:uLnTx/>
                          <a:uFillTx/>
                          <a:latin typeface="メイリオ"/>
                          <a:ea typeface="メイリオ"/>
                          <a:cs typeface="+mn-cs"/>
                        </a:rPr>
                        <a:t>vimps</a:t>
                      </a: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7</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※4</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6</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日間での掲載も可能ですが、</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schemeClr val="tx1">
                              <a:lumMod val="65000"/>
                              <a:lumOff val="35000"/>
                            </a:schemeClr>
                          </a:solidFill>
                          <a:effectLst/>
                          <a:uLnTx/>
                          <a:uFillTx/>
                          <a:latin typeface="+mn-lt"/>
                          <a:ea typeface="+mn-ea"/>
                          <a:cs typeface="+mn-cs"/>
                        </a:rPr>
                        <a:t>掲載</a:t>
                      </a:r>
                      <a:r>
                        <a:rPr kumimoji="1" lang="en-US" altLang="ja-JP" sz="700" b="0" i="0" u="none" strike="noStrike" kern="1200" cap="none" spc="0" normalizeH="0" baseline="0" noProof="0" dirty="0" err="1">
                          <a:ln>
                            <a:noFill/>
                          </a:ln>
                          <a:solidFill>
                            <a:schemeClr val="tx1">
                              <a:lumMod val="65000"/>
                              <a:lumOff val="35000"/>
                            </a:schemeClr>
                          </a:solidFill>
                          <a:effectLst/>
                          <a:uLnTx/>
                          <a:uFillTx/>
                          <a:latin typeface="+mn-lt"/>
                          <a:ea typeface="+mn-ea"/>
                          <a:cs typeface="+mn-cs"/>
                        </a:rPr>
                        <a:t>vimps</a:t>
                      </a:r>
                      <a:r>
                        <a:rPr kumimoji="1" lang="ja-JP" altLang="en-US" sz="700" b="0" i="0" u="none" strike="noStrike" kern="1200" cap="none" spc="0" normalizeH="0" baseline="0" noProof="0">
                          <a:ln>
                            <a:noFill/>
                          </a:ln>
                          <a:solidFill>
                            <a:schemeClr val="tx1">
                              <a:lumMod val="65000"/>
                              <a:lumOff val="35000"/>
                            </a:schemeClr>
                          </a:solidFill>
                          <a:effectLst/>
                          <a:uLnTx/>
                          <a:uFillTx/>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掲載</a:t>
                      </a:r>
                      <a:r>
                        <a:rPr kumimoji="1" lang="en-US" altLang="ja-JP" sz="700" b="0" i="0" u="none" strike="noStrike" kern="1200" cap="none" spc="0" normalizeH="0" baseline="0" noProof="0" dirty="0" err="1">
                          <a:ln>
                            <a:noFill/>
                          </a:ln>
                          <a:solidFill>
                            <a:schemeClr val="tx1">
                              <a:lumMod val="65000"/>
                              <a:lumOff val="35000"/>
                            </a:schemeClr>
                          </a:solidFill>
                          <a:effectLst/>
                          <a:uLnTx/>
                          <a:uFillTx/>
                          <a:latin typeface="メイリオ"/>
                          <a:ea typeface="メイリオ"/>
                          <a:cs typeface="+mn-cs"/>
                        </a:rPr>
                        <a:t>vimps</a:t>
                      </a: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9">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285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720</a:t>
                      </a:r>
                      <a:r>
                        <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rPr>
                        <a:t>円</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chemeClr val="tx1">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6350" cap="flat" cmpd="sng" algn="ctr">
                      <a:solidFill>
                        <a:schemeClr val="tx1">
                          <a:lumMod val="50000"/>
                          <a:lumOff val="50000"/>
                        </a:schemeClr>
                      </a:solidFill>
                      <a:prstDash val="dot"/>
                      <a:round/>
                      <a:headEnd type="none" w="med" len="med"/>
                      <a:tailEnd type="none" w="med" len="med"/>
                    </a:ln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840</a:t>
                      </a:r>
                      <a:r>
                        <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円</a:t>
                      </a:r>
                      <a:endPar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75000"/>
                          <a:lumOff val="25000"/>
                        </a:schemeClr>
                      </a:solidFill>
                      <a:prstDash val="dot"/>
                      <a:round/>
                      <a:headEnd type="none" w="med" len="med"/>
                      <a:tailEnd type="none" w="med" len="med"/>
                    </a:lnL>
                    <a:lnR w="12700" cmpd="sng">
                      <a:noFill/>
                      <a:prstDash val="solid"/>
                    </a:lnR>
                    <a:lnT w="12700" cap="flat" cmpd="sng" algn="ctr">
                      <a:solidFill>
                        <a:srgbClr val="FFFFFF"/>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1,848</a:t>
                      </a:r>
                      <a:r>
                        <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円</a:t>
                      </a:r>
                      <a:endPar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285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3175" cap="flat" cmpd="sng" algn="ctr">
                      <a:solidFill>
                        <a:srgbClr val="FFFFFF">
                          <a:lumMod val="65000"/>
                        </a:srgbClr>
                      </a:solidFill>
                      <a:prstDash val="dash"/>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3175" cap="flat" cmpd="sng" algn="ctr">
                      <a:solidFill>
                        <a:srgbClr val="FFFFFF">
                          <a:lumMod val="65000"/>
                        </a:srgbClr>
                      </a:solidFill>
                      <a:prstDash val="dash"/>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3175" cap="flat" cmpd="sng" algn="ctr">
                      <a:solidFill>
                        <a:srgbClr val="FFFFFF">
                          <a:lumMod val="65000"/>
                        </a:srgbClr>
                      </a:solidFill>
                      <a:prstDash val="dash"/>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0" name="図 9">
            <a:extLst>
              <a:ext uri="{FF2B5EF4-FFF2-40B4-BE49-F238E27FC236}">
                <a16:creationId xmlns:a16="http://schemas.microsoft.com/office/drawing/2014/main" id="{64646020-6415-15F7-3B10-374EE9C6BA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1741" y="2060848"/>
            <a:ext cx="554617" cy="556758"/>
          </a:xfrm>
          <a:prstGeom prst="rect">
            <a:avLst/>
          </a:prstGeom>
        </p:spPr>
      </p:pic>
      <p:pic>
        <p:nvPicPr>
          <p:cNvPr id="11" name="図 10">
            <a:extLst>
              <a:ext uri="{FF2B5EF4-FFF2-40B4-BE49-F238E27FC236}">
                <a16:creationId xmlns:a16="http://schemas.microsoft.com/office/drawing/2014/main" id="{C05996EA-4D1A-88F9-4B0E-0BA7D151A2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7128" y="2090665"/>
            <a:ext cx="847024" cy="567083"/>
          </a:xfrm>
          <a:prstGeom prst="rect">
            <a:avLst/>
          </a:prstGeom>
        </p:spPr>
      </p:pic>
    </p:spTree>
    <p:extLst>
      <p:ext uri="{BB962C8B-B14F-4D97-AF65-F5344CB8AC3E}">
        <p14:creationId xmlns:p14="http://schemas.microsoft.com/office/powerpoint/2010/main" val="23551316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インストリーム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17" name="正方形/長方形 16"/>
          <p:cNvSpPr/>
          <p:nvPr/>
        </p:nvSpPr>
        <p:spPr>
          <a:xfrm>
            <a:off x="461288" y="6381328"/>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はスマートデバイス、</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12" name="表 11">
            <a:extLst>
              <a:ext uri="{FF2B5EF4-FFF2-40B4-BE49-F238E27FC236}">
                <a16:creationId xmlns:a16="http://schemas.microsoft.com/office/drawing/2014/main" id="{F8947DF9-FCF3-8C83-D1E8-DF64820CBB03}"/>
              </a:ext>
            </a:extLst>
          </p:cNvPr>
          <p:cNvGraphicFramePr>
            <a:graphicFrameLocks noGrp="1"/>
          </p:cNvGraphicFramePr>
          <p:nvPr>
            <p:extLst>
              <p:ext uri="{D42A27DB-BD31-4B8C-83A1-F6EECF244321}">
                <p14:modId xmlns:p14="http://schemas.microsoft.com/office/powerpoint/2010/main" val="923354422"/>
              </p:ext>
            </p:extLst>
          </p:nvPr>
        </p:nvGraphicFramePr>
        <p:xfrm>
          <a:off x="434724" y="919442"/>
          <a:ext cx="11477062" cy="5389879"/>
        </p:xfrm>
        <a:graphic>
          <a:graphicData uri="http://schemas.openxmlformats.org/drawingml/2006/table">
            <a:tbl>
              <a:tblPr firstCol="1" bandRow="1"/>
              <a:tblGrid>
                <a:gridCol w="1639214">
                  <a:extLst>
                    <a:ext uri="{9D8B030D-6E8A-4147-A177-3AD203B41FA5}">
                      <a16:colId xmlns:a16="http://schemas.microsoft.com/office/drawing/2014/main" val="792911817"/>
                    </a:ext>
                  </a:extLst>
                </a:gridCol>
                <a:gridCol w="1139705">
                  <a:extLst>
                    <a:ext uri="{9D8B030D-6E8A-4147-A177-3AD203B41FA5}">
                      <a16:colId xmlns:a16="http://schemas.microsoft.com/office/drawing/2014/main" val="2655217227"/>
                    </a:ext>
                  </a:extLst>
                </a:gridCol>
                <a:gridCol w="1139705">
                  <a:extLst>
                    <a:ext uri="{9D8B030D-6E8A-4147-A177-3AD203B41FA5}">
                      <a16:colId xmlns:a16="http://schemas.microsoft.com/office/drawing/2014/main" val="1552465997"/>
                    </a:ext>
                  </a:extLst>
                </a:gridCol>
                <a:gridCol w="1192919">
                  <a:extLst>
                    <a:ext uri="{9D8B030D-6E8A-4147-A177-3AD203B41FA5}">
                      <a16:colId xmlns:a16="http://schemas.microsoft.com/office/drawing/2014/main" val="56015879"/>
                    </a:ext>
                  </a:extLst>
                </a:gridCol>
                <a:gridCol w="1192919">
                  <a:extLst>
                    <a:ext uri="{9D8B030D-6E8A-4147-A177-3AD203B41FA5}">
                      <a16:colId xmlns:a16="http://schemas.microsoft.com/office/drawing/2014/main" val="2301084665"/>
                    </a:ext>
                  </a:extLst>
                </a:gridCol>
                <a:gridCol w="1289692">
                  <a:extLst>
                    <a:ext uri="{9D8B030D-6E8A-4147-A177-3AD203B41FA5}">
                      <a16:colId xmlns:a16="http://schemas.microsoft.com/office/drawing/2014/main" val="933752586"/>
                    </a:ext>
                  </a:extLst>
                </a:gridCol>
                <a:gridCol w="208280">
                  <a:extLst>
                    <a:ext uri="{9D8B030D-6E8A-4147-A177-3AD203B41FA5}">
                      <a16:colId xmlns:a16="http://schemas.microsoft.com/office/drawing/2014/main" val="1481308747"/>
                    </a:ext>
                  </a:extLst>
                </a:gridCol>
                <a:gridCol w="1224876">
                  <a:extLst>
                    <a:ext uri="{9D8B030D-6E8A-4147-A177-3AD203B41FA5}">
                      <a16:colId xmlns:a16="http://schemas.microsoft.com/office/drawing/2014/main" val="2308516709"/>
                    </a:ext>
                  </a:extLst>
                </a:gridCol>
                <a:gridCol w="1224876">
                  <a:extLst>
                    <a:ext uri="{9D8B030D-6E8A-4147-A177-3AD203B41FA5}">
                      <a16:colId xmlns:a16="http://schemas.microsoft.com/office/drawing/2014/main" val="1030589919"/>
                    </a:ext>
                  </a:extLst>
                </a:gridCol>
                <a:gridCol w="1224876">
                  <a:extLst>
                    <a:ext uri="{9D8B030D-6E8A-4147-A177-3AD203B41FA5}">
                      <a16:colId xmlns:a16="http://schemas.microsoft.com/office/drawing/2014/main" val="3801787791"/>
                    </a:ext>
                  </a:extLst>
                </a:gridCol>
              </a:tblGrid>
              <a:tr h="3531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15</a:t>
                      </a:r>
                      <a:r>
                        <a:rPr kumimoji="1" lang="ja-JP" altLang="en-US" sz="800" b="1">
                          <a:solidFill>
                            <a:schemeClr val="tx1">
                              <a:lumMod val="65000"/>
                              <a:lumOff val="35000"/>
                            </a:schemeClr>
                          </a:solidFill>
                          <a:latin typeface="+mj-lt"/>
                          <a:ea typeface="+mj-ea"/>
                        </a:rPr>
                        <a:t>秒</a:t>
                      </a:r>
                      <a:r>
                        <a:rPr kumimoji="1" lang="ja-JP" altLang="en-US" sz="800" b="1" dirty="0">
                          <a:solidFill>
                            <a:schemeClr val="tx1">
                              <a:lumMod val="65000"/>
                              <a:lumOff val="35000"/>
                            </a:schemeClr>
                          </a:solidFill>
                          <a:latin typeface="+mj-lt"/>
                          <a:ea typeface="+mj-ea"/>
                        </a:rPr>
                        <a:t>）</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a:solidFill>
                            <a:schemeClr val="tx1">
                              <a:lumMod val="65000"/>
                              <a:lumOff val="35000"/>
                            </a:schemeClr>
                          </a:solidFill>
                          <a:latin typeface="+mn-lt"/>
                          <a:ea typeface="+mn-ea"/>
                          <a:cs typeface="+mn-cs"/>
                        </a:rPr>
                        <a:t>秒</a:t>
                      </a:r>
                      <a:r>
                        <a:rPr kumimoji="1" lang="ja-JP" altLang="en-US" sz="800" b="1"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a:t>
                      </a:r>
                      <a:r>
                        <a:rPr kumimoji="1" lang="ja-JP" altLang="en-US" sz="800" b="1" kern="120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a:solidFill>
                            <a:schemeClr val="tx1">
                              <a:lumMod val="65000"/>
                              <a:lumOff val="35000"/>
                            </a:schemeClr>
                          </a:solidFill>
                          <a:latin typeface="+mn-lt"/>
                          <a:ea typeface="+mn-ea"/>
                          <a:cs typeface="+mn-cs"/>
                        </a:rPr>
                        <a:t>秒</a:t>
                      </a:r>
                      <a:r>
                        <a:rPr kumimoji="1" lang="ja-JP" altLang="en-US" sz="800" b="1"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a:t>
                      </a:r>
                      <a:r>
                        <a:rPr kumimoji="1" lang="ja-JP" altLang="en-US" sz="800" b="1" kern="120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a:solidFill>
                            <a:schemeClr val="tx1">
                              <a:lumMod val="65000"/>
                              <a:lumOff val="35000"/>
                            </a:schemeClr>
                          </a:solidFill>
                          <a:latin typeface="+mn-lt"/>
                          <a:ea typeface="+mn-ea"/>
                          <a:cs typeface="+mn-cs"/>
                        </a:rPr>
                        <a:t>秒）</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新規</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kumimoji="1" lang="en-US" altLang="ja-JP" sz="800" b="0" i="0" kern="1200" dirty="0">
                          <a:solidFill>
                            <a:schemeClr val="tx1"/>
                          </a:solidFill>
                          <a:effectLst/>
                          <a:latin typeface="+mn-lt"/>
                          <a:ea typeface="+mn-ea"/>
                          <a:cs typeface="+mn-cs"/>
                        </a:rPr>
                        <a:t>1000003249</a:t>
                      </a:r>
                      <a:endParaRPr kumimoji="1" lang="ja-JP" altLang="ja-JP" sz="800" dirty="0">
                        <a:solidFill>
                          <a:schemeClr val="tx1">
                            <a:lumMod val="75000"/>
                            <a:lumOff val="25000"/>
                          </a:schemeClr>
                        </a:solidFill>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a:solidFill>
                            <a:schemeClr val="tx1">
                              <a:lumMod val="65000"/>
                              <a:lumOff val="35000"/>
                            </a:schemeClr>
                          </a:solidFill>
                          <a:latin typeface="メイリオ"/>
                          <a:ea typeface="メイリオ"/>
                          <a:cs typeface="+mn-cs"/>
                        </a:rPr>
                        <a:t>新規</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kumimoji="1" lang="en-US" altLang="ja-JP" sz="800" b="0" i="0" kern="1200" dirty="0">
                          <a:solidFill>
                            <a:schemeClr val="tx1"/>
                          </a:solidFill>
                          <a:effectLst/>
                          <a:latin typeface="+mn-lt"/>
                          <a:ea typeface="+mn-ea"/>
                          <a:cs typeface="+mn-cs"/>
                        </a:rPr>
                        <a:t>1000003252</a:t>
                      </a:r>
                      <a:endParaRPr kumimoji="1" lang="ja-JP" altLang="ja-JP" sz="800" dirty="0">
                        <a:solidFill>
                          <a:schemeClr val="tx1">
                            <a:lumMod val="75000"/>
                            <a:lumOff val="25000"/>
                          </a:schemeClr>
                        </a:solidFill>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12700" cmpd="sng">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新規</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lvl="0" algn="ctr">
                        <a:buNone/>
                      </a:pPr>
                      <a:r>
                        <a:rPr kumimoji="1" lang="en-US" altLang="ja-JP" sz="800" b="0" i="0" kern="1200" dirty="0">
                          <a:solidFill>
                            <a:schemeClr val="tx1"/>
                          </a:solidFill>
                          <a:effectLst/>
                          <a:latin typeface="+mn-lt"/>
                          <a:ea typeface="+mn-ea"/>
                          <a:cs typeface="+mn-cs"/>
                        </a:rPr>
                        <a:t>1000003271</a:t>
                      </a:r>
                      <a:endParaRPr kumimoji="1" lang="ja-JP" altLang="ja-JP" sz="800" dirty="0">
                        <a:solidFill>
                          <a:schemeClr val="tx1">
                            <a:lumMod val="75000"/>
                            <a:lumOff val="25000"/>
                          </a:schemeClr>
                        </a:solidFill>
                      </a:endParaRPr>
                    </a:p>
                  </a:txBody>
                  <a:tcPr anchor="ctr">
                    <a:lnL w="6350" cap="flat" cmpd="sng" algn="ctr">
                      <a:no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12700" cmpd="sng">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新規</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kumimoji="1" lang="en-US" altLang="ja-JP" sz="800" b="0" i="0" kern="1200" dirty="0">
                          <a:solidFill>
                            <a:schemeClr val="tx1"/>
                          </a:solidFill>
                          <a:effectLst/>
                          <a:latin typeface="+mn-lt"/>
                          <a:ea typeface="+mn-ea"/>
                          <a:cs typeface="+mn-cs"/>
                        </a:rPr>
                        <a:t>1000003244</a:t>
                      </a:r>
                      <a:endParaRPr kumimoji="1" lang="ja-JP" altLang="ja-JP" sz="800" dirty="0">
                        <a:solidFill>
                          <a:schemeClr val="tx1">
                            <a:lumMod val="75000"/>
                            <a:lumOff val="2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9">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6</a:t>
                      </a:r>
                      <a:r>
                        <a:rPr kumimoji="1" lang="ja-JP" altLang="en-US" sz="800" kern="120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a:solidFill>
                            <a:schemeClr val="tx1">
                              <a:lumMod val="65000"/>
                              <a:lumOff val="35000"/>
                            </a:schemeClr>
                          </a:solidFill>
                          <a:latin typeface="メイリオ"/>
                          <a:ea typeface="メイリオ"/>
                          <a:cs typeface="+mn-cs"/>
                        </a:rPr>
                        <a:t>日（水）</a:t>
                      </a: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lnT w="12700" cap="flat" cmpd="sng" algn="ctr">
                      <a:noFill/>
                      <a:prstDash val="solid"/>
                      <a:round/>
                      <a:headEnd type="none" w="med" len="med"/>
                      <a:tailEnd type="none" w="med" len="med"/>
                    </a:lnT>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9">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・タブレット</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solidFill>
                        <a:schemeClr val="tx1">
                          <a:lumMod val="75000"/>
                          <a:lumOff val="25000"/>
                        </a:scheme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スマートフォン（ウェブ</a:t>
                      </a: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a:solidFill>
                            <a:schemeClr val="tx1">
                              <a:lumMod val="65000"/>
                              <a:lumOff val="35000"/>
                            </a:schemeClr>
                          </a:solidFill>
                          <a:latin typeface="メイリオ"/>
                          <a:ea typeface="メイリオ"/>
                          <a:cs typeface="+mn-cs"/>
                        </a:rPr>
                        <a:t>アプリ）</a:t>
                      </a:r>
                      <a:endParaRPr kumimoji="1" lang="en-US" altLang="ja-JP" sz="800" kern="1200" dirty="0">
                        <a:solidFill>
                          <a:schemeClr val="tx1">
                            <a:lumMod val="65000"/>
                            <a:lumOff val="35000"/>
                          </a:schemeClr>
                        </a:solidFill>
                        <a:latin typeface="メイリオ"/>
                        <a:ea typeface="メイリオ"/>
                        <a:cs typeface="+mn-cs"/>
                      </a:endParaRPr>
                    </a:p>
                    <a:p>
                      <a:pPr algn="ctr"/>
                      <a:r>
                        <a:rPr kumimoji="1" lang="ja-JP" altLang="en-US" sz="800" kern="120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PC</a:t>
                      </a:r>
                      <a:r>
                        <a:rPr kumimoji="1" lang="ja-JP" altLang="en-US" sz="800" b="0" kern="1200">
                          <a:solidFill>
                            <a:schemeClr val="tx1">
                              <a:lumMod val="65000"/>
                              <a:lumOff val="35000"/>
                            </a:schemeClr>
                          </a:solidFill>
                          <a:latin typeface="メイリオ"/>
                          <a:ea typeface="メイリオ"/>
                          <a:cs typeface="+mn-cs"/>
                        </a:rPr>
                        <a:t>・タブレット</a:t>
                      </a:r>
                      <a:endParaRPr kumimoji="1" lang="ja-JP" altLang="en-US" sz="800" b="0" kern="1200" dirty="0">
                        <a:solidFill>
                          <a:schemeClr val="tx1">
                            <a:lumMod val="65000"/>
                            <a:lumOff val="35000"/>
                          </a:schemeClr>
                        </a:solidFill>
                        <a:latin typeface="メイリオ"/>
                        <a:ea typeface="メイリオ"/>
                        <a:cs typeface="+mn-cs"/>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chemeClr val="tx1">
                          <a:lumMod val="75000"/>
                          <a:lumOff val="25000"/>
                        </a:scheme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スマートフォン（ウェブ</a:t>
                      </a: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a:solidFill>
                            <a:schemeClr val="tx1">
                              <a:lumMod val="65000"/>
                              <a:lumOff val="35000"/>
                            </a:schemeClr>
                          </a:solidFill>
                          <a:latin typeface="メイリオ"/>
                          <a:ea typeface="メイリオ"/>
                          <a:cs typeface="+mn-cs"/>
                        </a:rPr>
                        <a:t>アプリ）</a:t>
                      </a:r>
                      <a:endParaRPr kumimoji="1" lang="en-US" altLang="ja-JP" sz="800" kern="1200" dirty="0">
                        <a:solidFill>
                          <a:schemeClr val="tx1">
                            <a:lumMod val="65000"/>
                            <a:lumOff val="35000"/>
                          </a:schemeClr>
                        </a:solidFill>
                        <a:latin typeface="メイリオ"/>
                        <a:ea typeface="メイリオ"/>
                        <a:cs typeface="+mn-cs"/>
                      </a:endParaRPr>
                    </a:p>
                    <a:p>
                      <a:pPr algn="ctr"/>
                      <a:r>
                        <a:rPr kumimoji="1" lang="ja-JP" altLang="en-US" sz="800" kern="1200">
                          <a:solidFill>
                            <a:schemeClr val="tx1">
                              <a:lumMod val="65000"/>
                              <a:lumOff val="35000"/>
                            </a:schemeClr>
                          </a:solidFill>
                          <a:latin typeface="メイリオ"/>
                          <a:ea typeface="メイリオ"/>
                          <a:cs typeface="+mn-cs"/>
                        </a:rPr>
                        <a:t>・タブレット</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err="1">
                          <a:solidFill>
                            <a:schemeClr val="tx1">
                              <a:lumMod val="65000"/>
                              <a:lumOff val="35000"/>
                            </a:schemeClr>
                          </a:solidFill>
                          <a:latin typeface="メイリオ"/>
                          <a:ea typeface="メイリオ"/>
                          <a:cs typeface="+mn-cs"/>
                        </a:rPr>
                        <a:t>Yahoo!JAPAN</a:t>
                      </a:r>
                      <a:r>
                        <a:rPr kumimoji="1" lang="ja-JP" altLang="en-US" sz="800" kern="1200">
                          <a:solidFill>
                            <a:schemeClr val="tx1">
                              <a:lumMod val="65000"/>
                              <a:lumOff val="35000"/>
                            </a:schemeClr>
                          </a:solidFill>
                          <a:latin typeface="メイリオ"/>
                          <a:ea typeface="メイリオ"/>
                          <a:cs typeface="+mn-cs"/>
                        </a:rPr>
                        <a:t>　ニュース</a:t>
                      </a: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a:solidFill>
                            <a:schemeClr val="tx1">
                              <a:lumMod val="65000"/>
                              <a:lumOff val="35000"/>
                            </a:schemeClr>
                          </a:solidFill>
                          <a:latin typeface="メイリオ"/>
                          <a:ea typeface="メイリオ"/>
                          <a:cs typeface="+mn-cs"/>
                        </a:rPr>
                        <a:t>スポーツナビ </a:t>
                      </a:r>
                      <a:r>
                        <a:rPr kumimoji="1" lang="en-US" altLang="ja-JP" sz="800" kern="1200" dirty="0">
                          <a:solidFill>
                            <a:schemeClr val="tx1">
                              <a:lumMod val="65000"/>
                              <a:lumOff val="35000"/>
                            </a:schemeClr>
                          </a:solidFill>
                          <a:latin typeface="メイリオ"/>
                          <a:ea typeface="メイリオ"/>
                          <a:cs typeface="+mn-cs"/>
                        </a:rPr>
                        <a:t>/GYAO!</a:t>
                      </a:r>
                      <a:r>
                        <a:rPr kumimoji="1" lang="ja-JP" altLang="en-US" sz="800" kern="1200">
                          <a:solidFill>
                            <a:schemeClr val="tx1">
                              <a:lumMod val="65000"/>
                              <a:lumOff val="35000"/>
                            </a:schemeClr>
                          </a:solidFill>
                          <a:latin typeface="メイリオ"/>
                          <a:ea typeface="メイリオ"/>
                          <a:cs typeface="+mn-cs"/>
                        </a:rPr>
                        <a:t>（インストリーム広告）</a:t>
                      </a:r>
                      <a:endParaRPr kumimoji="1" lang="ja-JP" altLang="en-US" sz="700" kern="1200">
                        <a:solidFill>
                          <a:schemeClr val="tx1">
                            <a:lumMod val="65000"/>
                            <a:lumOff val="35000"/>
                          </a:schemeClr>
                        </a:solidFill>
                        <a:latin typeface="メイリオ"/>
                        <a:ea typeface="メイリオ"/>
                        <a:cs typeface="+mn-cs"/>
                      </a:endParaRPr>
                    </a:p>
                  </a:txBody>
                  <a:tcPr anchor="ctr">
                    <a:lnL w="12700" cmpd="sng">
                      <a:noFill/>
                    </a:lnL>
                    <a:lnR w="6350" cap="flat" cmpd="sng" algn="ctr">
                      <a:solidFill>
                        <a:schemeClr val="tx1">
                          <a:lumMod val="75000"/>
                          <a:lumOff val="25000"/>
                        </a:scheme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lnL w="6350" cap="flat" cmpd="sng" algn="ctr">
                      <a:solidFill>
                        <a:schemeClr val="tx1">
                          <a:lumMod val="75000"/>
                          <a:lumOff val="25000"/>
                        </a:schemeClr>
                      </a:solidFill>
                      <a:prstDash val="dot"/>
                      <a:round/>
                      <a:headEnd type="none" w="med" len="med"/>
                      <a:tailEnd type="none" w="med" len="med"/>
                    </a:lnL>
                  </a:tcPr>
                </a:tc>
                <a:tc gridSpan="5">
                  <a:txBody>
                    <a:bodyPr/>
                    <a:lstStyle/>
                    <a:p>
                      <a:pPr algn="ctr"/>
                      <a:r>
                        <a:rPr kumimoji="1" lang="en-US" altLang="ja-JP" sz="800" kern="1200" dirty="0">
                          <a:solidFill>
                            <a:schemeClr val="tx1">
                              <a:lumMod val="65000"/>
                              <a:lumOff val="35000"/>
                            </a:schemeClr>
                          </a:solidFill>
                          <a:latin typeface="Meiryo" panose="020B0604030504040204" pitchFamily="34" charset="-128"/>
                          <a:ea typeface="Meiryo" panose="020B0604030504040204" pitchFamily="34" charset="-128"/>
                          <a:cs typeface="+mn-cs"/>
                        </a:rPr>
                        <a:t>GYAO!</a:t>
                      </a:r>
                      <a:r>
                        <a:rPr kumimoji="1" lang="ja-JP" altLang="en-US" sz="800" kern="1200">
                          <a:solidFill>
                            <a:schemeClr val="tx1">
                              <a:lumMod val="65000"/>
                              <a:lumOff val="35000"/>
                            </a:schemeClr>
                          </a:solidFill>
                          <a:latin typeface="Meiryo" panose="020B0604030504040204" pitchFamily="34" charset="-128"/>
                          <a:ea typeface="Meiryo" panose="020B0604030504040204" pitchFamily="34" charset="-128"/>
                          <a:cs typeface="+mn-cs"/>
                        </a:rPr>
                        <a:t>（インストリーム広告）</a:t>
                      </a:r>
                      <a:endParaRPr kumimoji="1" lang="ja-JP" altLang="en-US" sz="800">
                        <a:latin typeface="Meiryo" panose="020B0604030504040204" pitchFamily="34" charset="-128"/>
                        <a:ea typeface="Meiryo" panose="020B0604030504040204" pitchFamily="34" charset="-128"/>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no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Yahoo!</a:t>
                      </a:r>
                      <a:r>
                        <a:rPr kumimoji="1" lang="ja-JP" altLang="en-US" sz="800" kern="1200">
                          <a:solidFill>
                            <a:schemeClr val="tx1">
                              <a:lumMod val="65000"/>
                              <a:lumOff val="35000"/>
                            </a:schemeClr>
                          </a:solidFill>
                          <a:latin typeface="メイリオ"/>
                          <a:ea typeface="メイリオ"/>
                          <a:cs typeface="+mn-cs"/>
                        </a:rPr>
                        <a:t>ニュース・スポーツナビ・</a:t>
                      </a:r>
                      <a:r>
                        <a:rPr kumimoji="1" lang="en-US" altLang="ja-JP" sz="800" kern="1200" dirty="0">
                          <a:solidFill>
                            <a:schemeClr val="tx1">
                              <a:lumMod val="65000"/>
                              <a:lumOff val="35000"/>
                            </a:schemeClr>
                          </a:solidFill>
                          <a:latin typeface="メイリオ"/>
                          <a:ea typeface="メイリオ"/>
                          <a:cs typeface="+mn-cs"/>
                        </a:rPr>
                        <a:t>GYAO!</a:t>
                      </a:r>
                      <a:r>
                        <a:rPr kumimoji="1" lang="ja-JP" altLang="en-US" sz="800" kern="1200">
                          <a:solidFill>
                            <a:schemeClr val="tx1">
                              <a:lumMod val="65000"/>
                              <a:lumOff val="35000"/>
                            </a:schemeClr>
                          </a:solidFill>
                          <a:latin typeface="メイリオ"/>
                          <a:ea typeface="メイリオ"/>
                          <a:cs typeface="+mn-cs"/>
                        </a:rPr>
                        <a:t>での映像視聴時</a:t>
                      </a:r>
                    </a:p>
                  </a:txBody>
                  <a:tcPr anchor="ctr">
                    <a:lnL w="12700" cmpd="sng">
                      <a:noFill/>
                    </a:lnL>
                    <a:lnR w="6350" cap="flat" cmpd="sng" algn="ctr">
                      <a:solidFill>
                        <a:schemeClr val="tx1">
                          <a:lumMod val="75000"/>
                          <a:lumOff val="25000"/>
                        </a:scheme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chemeClr val="tx1">
                          <a:lumMod val="75000"/>
                          <a:lumOff val="25000"/>
                        </a:schemeClr>
                      </a:solidFill>
                      <a:prstDash val="sysDot"/>
                      <a:round/>
                      <a:headEnd type="none" w="med" len="med"/>
                      <a:tailEnd type="none" w="med" len="med"/>
                    </a:lnL>
                  </a:tcPr>
                </a:tc>
                <a:tc gridSpan="5">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GYAO!</a:t>
                      </a:r>
                      <a:r>
                        <a:rPr kumimoji="1" lang="ja-JP" altLang="en-US" sz="800" kern="1200">
                          <a:solidFill>
                            <a:schemeClr val="tx1">
                              <a:lumMod val="65000"/>
                              <a:lumOff val="35000"/>
                            </a:schemeClr>
                          </a:solidFill>
                          <a:latin typeface="+mn-lt"/>
                          <a:ea typeface="+mn-ea"/>
                          <a:cs typeface="+mn-cs"/>
                        </a:rPr>
                        <a:t>での映像視聴時</a:t>
                      </a:r>
                    </a:p>
                  </a:txBody>
                  <a:tcPr anchor="ctr">
                    <a:lnL w="6350" cap="flat" cmpd="sng" algn="ctr">
                      <a:solidFill>
                        <a:schemeClr val="tx1">
                          <a:lumMod val="75000"/>
                          <a:lumOff val="25000"/>
                        </a:schemeClr>
                      </a:solidFill>
                      <a:prstDash val="dot"/>
                      <a:round/>
                      <a:headEnd type="none" w="med" len="med"/>
                      <a:tailEnd type="none" w="med" len="med"/>
                    </a:lnL>
                    <a:lnR w="12700" cmpd="sng">
                      <a:noFill/>
                      <a:prstDash val="soli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9">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6</a:t>
                      </a:r>
                      <a:r>
                        <a:rPr kumimoji="1" lang="ja-JP" altLang="en-US" sz="800" kern="120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a:t>
                      </a:r>
                      <a:r>
                        <a:rPr kumimoji="1" lang="ja-JP" altLang="en-US" sz="800" kern="1200">
                          <a:solidFill>
                            <a:schemeClr val="tx1">
                              <a:lumMod val="65000"/>
                              <a:lumOff val="35000"/>
                            </a:schemeClr>
                          </a:solidFill>
                          <a:latin typeface="メイリオ"/>
                          <a:ea typeface="メイリオ"/>
                          <a:cs typeface="+mn-cs"/>
                        </a:rPr>
                        <a:t>日（金）～</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a:solidFill>
                            <a:schemeClr val="tx1">
                              <a:lumMod val="65000"/>
                              <a:lumOff val="35000"/>
                            </a:schemeClr>
                          </a:solidFill>
                          <a:latin typeface="メイリオ"/>
                          <a:ea typeface="メイリオ"/>
                          <a:cs typeface="+mn-cs"/>
                        </a:rPr>
                        <a:t>月3</a:t>
                      </a:r>
                      <a:r>
                        <a:rPr kumimoji="1" lang="en-US" altLang="ja-JP" sz="800" kern="1200" dirty="0">
                          <a:solidFill>
                            <a:schemeClr val="tx1">
                              <a:lumMod val="65000"/>
                              <a:lumOff val="35000"/>
                            </a:schemeClr>
                          </a:solidFill>
                          <a:latin typeface="メイリオ"/>
                          <a:ea typeface="メイリオ"/>
                          <a:cs typeface="+mn-cs"/>
                        </a:rPr>
                        <a:t>0</a:t>
                      </a:r>
                      <a:r>
                        <a:rPr kumimoji="1" lang="ja-JP" altLang="en-US" sz="800" kern="1200">
                          <a:solidFill>
                            <a:schemeClr val="tx1">
                              <a:lumMod val="65000"/>
                              <a:lumOff val="35000"/>
                            </a:schemeClr>
                          </a:solidFill>
                          <a:latin typeface="メイリオ"/>
                          <a:ea typeface="メイリオ"/>
                          <a:cs typeface="+mn-cs"/>
                        </a:rPr>
                        <a:t>日（金）</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掲載</a:t>
                      </a:r>
                      <a:r>
                        <a:rPr kumimoji="1" lang="en-US" altLang="ja-JP" sz="700" b="0" i="0" u="none" strike="noStrike" kern="1200" cap="none" spc="0" normalizeH="0" baseline="0" noProof="0" dirty="0" err="1">
                          <a:ln>
                            <a:noFill/>
                          </a:ln>
                          <a:solidFill>
                            <a:schemeClr val="tx1">
                              <a:lumMod val="65000"/>
                              <a:lumOff val="35000"/>
                            </a:schemeClr>
                          </a:solidFill>
                          <a:effectLst/>
                          <a:uLnTx/>
                          <a:uFillTx/>
                          <a:latin typeface="メイリオ"/>
                          <a:ea typeface="メイリオ"/>
                          <a:cs typeface="+mn-cs"/>
                        </a:rPr>
                        <a:t>vimps</a:t>
                      </a: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7</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※4</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6</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日間での掲載も可能ですが、</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schemeClr val="tx1">
                              <a:lumMod val="65000"/>
                              <a:lumOff val="35000"/>
                            </a:schemeClr>
                          </a:solidFill>
                          <a:effectLst/>
                          <a:uLnTx/>
                          <a:uFillTx/>
                          <a:latin typeface="+mn-lt"/>
                          <a:ea typeface="+mn-ea"/>
                          <a:cs typeface="+mn-cs"/>
                        </a:rPr>
                        <a:t>掲載</a:t>
                      </a:r>
                      <a:r>
                        <a:rPr kumimoji="1" lang="en-US" altLang="ja-JP" sz="700" b="0" i="0" u="none" strike="noStrike" kern="1200" cap="none" spc="0" normalizeH="0" baseline="0" noProof="0" dirty="0" err="1">
                          <a:ln>
                            <a:noFill/>
                          </a:ln>
                          <a:solidFill>
                            <a:schemeClr val="tx1">
                              <a:lumMod val="65000"/>
                              <a:lumOff val="35000"/>
                            </a:schemeClr>
                          </a:solidFill>
                          <a:effectLst/>
                          <a:uLnTx/>
                          <a:uFillTx/>
                          <a:latin typeface="+mn-lt"/>
                          <a:ea typeface="+mn-ea"/>
                          <a:cs typeface="+mn-cs"/>
                        </a:rPr>
                        <a:t>vimps</a:t>
                      </a:r>
                      <a:r>
                        <a:rPr kumimoji="1" lang="ja-JP" altLang="en-US" sz="700" b="0" i="0" u="none" strike="noStrike" kern="1200" cap="none" spc="0" normalizeH="0" baseline="0" noProof="0">
                          <a:ln>
                            <a:noFill/>
                          </a:ln>
                          <a:solidFill>
                            <a:schemeClr val="tx1">
                              <a:lumMod val="65000"/>
                              <a:lumOff val="35000"/>
                            </a:schemeClr>
                          </a:solidFill>
                          <a:effectLst/>
                          <a:uLnTx/>
                          <a:uFillTx/>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掲載</a:t>
                      </a:r>
                      <a:r>
                        <a:rPr kumimoji="1" lang="en-US" altLang="ja-JP" sz="700" b="0" i="0" u="none" strike="noStrike" kern="1200" cap="none" spc="0" normalizeH="0" baseline="0" noProof="0" dirty="0" err="1">
                          <a:ln>
                            <a:noFill/>
                          </a:ln>
                          <a:solidFill>
                            <a:schemeClr val="tx1">
                              <a:lumMod val="65000"/>
                              <a:lumOff val="35000"/>
                            </a:schemeClr>
                          </a:solidFill>
                          <a:effectLst/>
                          <a:uLnTx/>
                          <a:uFillTx/>
                          <a:latin typeface="メイリオ"/>
                          <a:ea typeface="メイリオ"/>
                          <a:cs typeface="+mn-cs"/>
                        </a:rPr>
                        <a:t>vimps</a:t>
                      </a: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9">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600,000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6350" cap="flat" cmpd="sng" algn="ctr">
                      <a:solidFill>
                        <a:sysClr val="windowText" lastClr="000000">
                          <a:lumMod val="65000"/>
                          <a:lumOff val="35000"/>
                        </a:sysClr>
                      </a:solidFill>
                      <a:prstDash val="dot"/>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285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1.200</a:t>
                      </a:r>
                      <a:r>
                        <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rPr>
                        <a:t>円</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chemeClr val="tx1">
                          <a:lumMod val="50000"/>
                          <a:lumOff val="50000"/>
                        </a:scheme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6350" cap="flat" cmpd="sng" algn="ctr">
                      <a:solidFill>
                        <a:schemeClr val="tx1">
                          <a:lumMod val="50000"/>
                          <a:lumOff val="50000"/>
                        </a:schemeClr>
                      </a:solidFill>
                      <a:prstDash val="dot"/>
                      <a:round/>
                      <a:headEnd type="none" w="med" len="med"/>
                      <a:tailEnd type="none" w="med" len="med"/>
                    </a:ln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1,400</a:t>
                      </a:r>
                      <a:r>
                        <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円</a:t>
                      </a:r>
                      <a:endPar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75000"/>
                          <a:lumOff val="25000"/>
                        </a:schemeClr>
                      </a:solidFill>
                      <a:prstDash val="dot"/>
                      <a:round/>
                      <a:headEnd type="none" w="med" len="med"/>
                      <a:tailEnd type="none" w="med" len="med"/>
                    </a:lnL>
                    <a:lnR w="12700" cmpd="sng">
                      <a:noFill/>
                      <a:prstDash val="solid"/>
                    </a:lnR>
                    <a:lnT w="12700" cap="flat" cmpd="sng" algn="ctr">
                      <a:solidFill>
                        <a:srgbClr val="FFFFFF"/>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1,848</a:t>
                      </a:r>
                      <a:r>
                        <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円</a:t>
                      </a:r>
                      <a:endPar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285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3175" cap="flat" cmpd="sng" algn="ctr">
                      <a:solidFill>
                        <a:srgbClr val="FFFFFF">
                          <a:lumMod val="65000"/>
                        </a:srgbClr>
                      </a:solidFill>
                      <a:prstDash val="dash"/>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3175" cap="flat" cmpd="sng" algn="ctr">
                      <a:solidFill>
                        <a:srgbClr val="FFFFFF">
                          <a:lumMod val="65000"/>
                        </a:srgbClr>
                      </a:solidFill>
                      <a:prstDash val="dash"/>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lnL w="3175" cap="flat" cmpd="sng" algn="ctr">
                      <a:solidFill>
                        <a:srgbClr val="FFFFFF">
                          <a:lumMod val="65000"/>
                        </a:srgbClr>
                      </a:solidFill>
                      <a:prstDash val="dash"/>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a:extLst>
              <a:ext uri="{FF2B5EF4-FFF2-40B4-BE49-F238E27FC236}">
                <a16:creationId xmlns:a16="http://schemas.microsoft.com/office/drawing/2014/main" id="{BF684555-0AB4-C7EB-8547-292CC16F5E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91741" y="2060848"/>
            <a:ext cx="554617" cy="556758"/>
          </a:xfrm>
          <a:prstGeom prst="rect">
            <a:avLst/>
          </a:prstGeom>
        </p:spPr>
      </p:pic>
      <p:pic>
        <p:nvPicPr>
          <p:cNvPr id="14" name="図 13">
            <a:extLst>
              <a:ext uri="{FF2B5EF4-FFF2-40B4-BE49-F238E27FC236}">
                <a16:creationId xmlns:a16="http://schemas.microsoft.com/office/drawing/2014/main" id="{1D00065A-DFB6-BE13-3859-6251E58196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17128" y="2090665"/>
            <a:ext cx="847024" cy="567083"/>
          </a:xfrm>
          <a:prstGeom prst="rect">
            <a:avLst/>
          </a:prstGeom>
        </p:spPr>
      </p:pic>
    </p:spTree>
    <p:extLst>
      <p:ext uri="{BB962C8B-B14F-4D97-AF65-F5344CB8AC3E}">
        <p14:creationId xmlns:p14="http://schemas.microsoft.com/office/powerpoint/2010/main" val="1304846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インストリーム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17" name="正方形/長方形 16"/>
          <p:cNvSpPr/>
          <p:nvPr/>
        </p:nvSpPr>
        <p:spPr>
          <a:xfrm>
            <a:off x="461288" y="6384667"/>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a:t>
            </a:r>
            <a:r>
              <a:rPr kumimoji="0" lang="ja-JP" altLang="en-US" sz="800" kern="0" dirty="0">
                <a:solidFill>
                  <a:prstClr val="black">
                    <a:lumMod val="65000"/>
                    <a:lumOff val="35000"/>
                  </a:prstClr>
                </a:solidFill>
              </a:rPr>
              <a:t>デバイス</a:t>
            </a:r>
            <a:r>
              <a:rPr kumimoji="0" lang="ja-JP" altLang="en-US" sz="800" b="0" i="0" u="none" strike="noStrike" kern="0" cap="none" spc="0" normalizeH="0" baseline="0" noProof="0" dirty="0" err="1">
                <a:ln>
                  <a:noFill/>
                </a:ln>
                <a:solidFill>
                  <a:prstClr val="black">
                    <a:lumMod val="65000"/>
                    <a:lumOff val="35000"/>
                  </a:prstClr>
                </a:solidFill>
                <a:effectLst/>
                <a:uLnTx/>
                <a:uFillTx/>
              </a:rPr>
              <a:t>、</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9" name="表 8">
            <a:extLst>
              <a:ext uri="{FF2B5EF4-FFF2-40B4-BE49-F238E27FC236}">
                <a16:creationId xmlns:a16="http://schemas.microsoft.com/office/drawing/2014/main" id="{733C6E29-9D88-7F54-CC98-D2854556626B}"/>
              </a:ext>
            </a:extLst>
          </p:cNvPr>
          <p:cNvGraphicFramePr>
            <a:graphicFrameLocks noGrp="1"/>
          </p:cNvGraphicFramePr>
          <p:nvPr>
            <p:extLst>
              <p:ext uri="{D42A27DB-BD31-4B8C-83A1-F6EECF244321}">
                <p14:modId xmlns:p14="http://schemas.microsoft.com/office/powerpoint/2010/main" val="910491139"/>
              </p:ext>
            </p:extLst>
          </p:nvPr>
        </p:nvGraphicFramePr>
        <p:xfrm>
          <a:off x="434725" y="919442"/>
          <a:ext cx="9083526" cy="5419662"/>
        </p:xfrm>
        <a:graphic>
          <a:graphicData uri="http://schemas.openxmlformats.org/drawingml/2006/table">
            <a:tbl>
              <a:tblPr firstCol="1" bandRow="1"/>
              <a:tblGrid>
                <a:gridCol w="1695495">
                  <a:extLst>
                    <a:ext uri="{9D8B030D-6E8A-4147-A177-3AD203B41FA5}">
                      <a16:colId xmlns:a16="http://schemas.microsoft.com/office/drawing/2014/main" val="792911817"/>
                    </a:ext>
                  </a:extLst>
                </a:gridCol>
                <a:gridCol w="1178836">
                  <a:extLst>
                    <a:ext uri="{9D8B030D-6E8A-4147-A177-3AD203B41FA5}">
                      <a16:colId xmlns:a16="http://schemas.microsoft.com/office/drawing/2014/main" val="2655217227"/>
                    </a:ext>
                  </a:extLst>
                </a:gridCol>
                <a:gridCol w="1178836">
                  <a:extLst>
                    <a:ext uri="{9D8B030D-6E8A-4147-A177-3AD203B41FA5}">
                      <a16:colId xmlns:a16="http://schemas.microsoft.com/office/drawing/2014/main" val="2187367561"/>
                    </a:ext>
                  </a:extLst>
                </a:gridCol>
                <a:gridCol w="1233876">
                  <a:extLst>
                    <a:ext uri="{9D8B030D-6E8A-4147-A177-3AD203B41FA5}">
                      <a16:colId xmlns:a16="http://schemas.microsoft.com/office/drawing/2014/main" val="56015879"/>
                    </a:ext>
                  </a:extLst>
                </a:gridCol>
                <a:gridCol w="1262621">
                  <a:extLst>
                    <a:ext uri="{9D8B030D-6E8A-4147-A177-3AD203B41FA5}">
                      <a16:colId xmlns:a16="http://schemas.microsoft.com/office/drawing/2014/main" val="4278604409"/>
                    </a:ext>
                  </a:extLst>
                </a:gridCol>
                <a:gridCol w="1266931">
                  <a:extLst>
                    <a:ext uri="{9D8B030D-6E8A-4147-A177-3AD203B41FA5}">
                      <a16:colId xmlns:a16="http://schemas.microsoft.com/office/drawing/2014/main" val="1030589919"/>
                    </a:ext>
                  </a:extLst>
                </a:gridCol>
                <a:gridCol w="1266931">
                  <a:extLst>
                    <a:ext uri="{9D8B030D-6E8A-4147-A177-3AD203B41FA5}">
                      <a16:colId xmlns:a16="http://schemas.microsoft.com/office/drawing/2014/main" val="2264333596"/>
                    </a:ext>
                  </a:extLst>
                </a:gridCol>
              </a:tblGrid>
              <a:tr h="3531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a:solidFill>
                            <a:schemeClr val="tx1">
                              <a:lumMod val="65000"/>
                              <a:lumOff val="35000"/>
                            </a:schemeClr>
                          </a:solidFill>
                          <a:latin typeface="+mn-lt"/>
                          <a:ea typeface="+mn-ea"/>
                          <a:cs typeface="+mn-cs"/>
                        </a:rPr>
                        <a:t>　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a:solidFill>
                            <a:schemeClr val="tx1">
                              <a:lumMod val="65000"/>
                              <a:lumOff val="35000"/>
                            </a:schemeClr>
                          </a:solidFill>
                          <a:latin typeface="+mn-lt"/>
                          <a:ea typeface="+mn-ea"/>
                          <a:cs typeface="+mn-cs"/>
                        </a:rPr>
                        <a:t>秒</a:t>
                      </a:r>
                      <a:r>
                        <a:rPr kumimoji="1" lang="ja-JP" altLang="en-US" sz="800" b="1"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GYAO!</a:t>
                      </a:r>
                      <a:r>
                        <a:rPr kumimoji="1" lang="ja-JP" altLang="en-US" sz="800" b="1"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　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SD</a:t>
                      </a:r>
                      <a:r>
                        <a:rPr kumimoji="1" lang="ja-JP" altLang="en-US" sz="800" b="1"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30</a:t>
                      </a:r>
                      <a:r>
                        <a:rPr kumimoji="1" lang="ja-JP" altLang="en-US" sz="800" b="1"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秒</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GYAO!</a:t>
                      </a:r>
                      <a:r>
                        <a:rPr kumimoji="1" lang="ja-JP" altLang="en-US" sz="800" b="1"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　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SD</a:t>
                      </a:r>
                      <a:r>
                        <a:rPr kumimoji="1" lang="ja-JP" altLang="en-US" sz="800" b="1"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（長尺）</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mn-lt"/>
                          <a:ea typeface="+mn-ea"/>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kumimoji="1" lang="en-US" altLang="ja-JP" sz="800" b="0" i="0" kern="1200" dirty="0">
                          <a:solidFill>
                            <a:schemeClr val="tx1"/>
                          </a:solidFill>
                          <a:effectLst/>
                          <a:latin typeface="+mn-lt"/>
                          <a:ea typeface="+mn-ea"/>
                          <a:cs typeface="+mn-cs"/>
                        </a:rPr>
                        <a:t>1000003250</a:t>
                      </a:r>
                      <a:endParaRPr kumimoji="1" lang="ja-JP" altLang="ja-JP" sz="800" dirty="0">
                        <a:solidFill>
                          <a:schemeClr val="tx1">
                            <a:lumMod val="75000"/>
                            <a:lumOff val="25000"/>
                          </a:schemeClr>
                        </a:solidFill>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mn-lt"/>
                          <a:ea typeface="+mn-ea"/>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kumimoji="1" lang="en-US" altLang="ja-JP" sz="800" b="0" i="0" kern="1200" dirty="0">
                          <a:solidFill>
                            <a:schemeClr val="tx1"/>
                          </a:solidFill>
                          <a:effectLst/>
                          <a:latin typeface="+mn-lt"/>
                          <a:ea typeface="+mn-ea"/>
                          <a:cs typeface="+mn-cs"/>
                        </a:rPr>
                        <a:t>1000003247</a:t>
                      </a:r>
                      <a:endParaRPr kumimoji="1" lang="ja-JP" altLang="ja-JP" sz="800" dirty="0">
                        <a:solidFill>
                          <a:schemeClr val="tx1">
                            <a:lumMod val="75000"/>
                            <a:lumOff val="25000"/>
                          </a:schemeClr>
                        </a:solidFill>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a:solidFill>
                            <a:schemeClr val="tx1">
                              <a:lumMod val="65000"/>
                              <a:lumOff val="35000"/>
                            </a:schemeClr>
                          </a:solidFill>
                          <a:latin typeface="+mj-lt"/>
                          <a:ea typeface="+mj-ea"/>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50000"/>
                          <a:lumOff val="50000"/>
                        </a:scheme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lvl="0" algn="ctr">
                        <a:buNone/>
                      </a:pPr>
                      <a:r>
                        <a:rPr kumimoji="1" lang="en-US" altLang="ja-JP" sz="800" b="0" i="0" kern="1200" dirty="0">
                          <a:solidFill>
                            <a:schemeClr val="tx1"/>
                          </a:solidFill>
                          <a:effectLst/>
                          <a:latin typeface="+mn-lt"/>
                          <a:ea typeface="+mn-ea"/>
                          <a:cs typeface="+mn-cs"/>
                        </a:rPr>
                        <a:t>1000003251</a:t>
                      </a:r>
                      <a:endParaRPr kumimoji="1" lang="ja-JP" altLang="ja-JP" sz="800" dirty="0">
                        <a:solidFill>
                          <a:schemeClr val="tx1">
                            <a:lumMod val="75000"/>
                            <a:lumOff val="25000"/>
                          </a:schemeClr>
                        </a:solidFill>
                      </a:endParaRPr>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6</a:t>
                      </a:r>
                      <a:r>
                        <a:rPr kumimoji="1" lang="ja-JP" altLang="en-US" sz="800" kern="120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a:solidFill>
                            <a:schemeClr val="tx1">
                              <a:lumMod val="65000"/>
                              <a:lumOff val="35000"/>
                            </a:schemeClr>
                          </a:solidFill>
                          <a:latin typeface="メイリオ"/>
                          <a:ea typeface="メイリオ"/>
                          <a:cs typeface="+mn-cs"/>
                        </a:rPr>
                        <a:t>日（水）</a:t>
                      </a: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no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no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・タブレット</a:t>
                      </a: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a:solidFill>
                            <a:schemeClr val="tx1">
                              <a:lumMod val="65000"/>
                              <a:lumOff val="35000"/>
                            </a:schemeClr>
                          </a:solidFill>
                          <a:latin typeface="+mn-ea"/>
                          <a:ea typeface="メイリオ"/>
                          <a:cs typeface="+mn-cs"/>
                        </a:rPr>
                        <a:t>スマートフォン（アプリ）・タブレット</a:t>
                      </a:r>
                      <a:br>
                        <a:rPr kumimoji="1" lang="en-US" altLang="ja-JP" sz="800" kern="1200" dirty="0">
                          <a:solidFill>
                            <a:schemeClr val="tx1">
                              <a:lumMod val="65000"/>
                              <a:lumOff val="35000"/>
                            </a:schemeClr>
                          </a:solidFill>
                          <a:latin typeface="+mn-ea"/>
                          <a:ea typeface="メイリオ"/>
                          <a:cs typeface="+mn-cs"/>
                        </a:rPr>
                      </a:br>
                      <a:r>
                        <a:rPr kumimoji="1" lang="en-US" altLang="ja-JP" sz="800" kern="1200" dirty="0">
                          <a:solidFill>
                            <a:schemeClr val="tx1">
                              <a:lumMod val="65000"/>
                              <a:lumOff val="35000"/>
                            </a:schemeClr>
                          </a:solidFill>
                          <a:latin typeface="+mn-ea"/>
                          <a:ea typeface="メイリオ"/>
                          <a:cs typeface="+mn-cs"/>
                        </a:rPr>
                        <a:t>※</a:t>
                      </a:r>
                      <a:r>
                        <a:rPr kumimoji="1" lang="ja-JP" altLang="en-US" sz="800" kern="1200">
                          <a:solidFill>
                            <a:schemeClr val="tx1">
                              <a:lumMod val="65000"/>
                              <a:lumOff val="35000"/>
                            </a:schemeClr>
                          </a:solidFill>
                          <a:latin typeface="+mn-ea"/>
                          <a:ea typeface="メイリオ"/>
                          <a:cs typeface="+mn-cs"/>
                        </a:rPr>
                        <a:t>再生</a:t>
                      </a:r>
                      <a:r>
                        <a:rPr kumimoji="1" lang="en-US" altLang="ja-JP" sz="800" b="0" i="0" kern="1200" dirty="0">
                          <a:solidFill>
                            <a:schemeClr val="tx1">
                              <a:lumMod val="65000"/>
                              <a:lumOff val="35000"/>
                            </a:schemeClr>
                          </a:solidFill>
                          <a:effectLst/>
                          <a:latin typeface="+mn-ea"/>
                          <a:ea typeface="メイリオ"/>
                          <a:cs typeface="+mn-cs"/>
                        </a:rPr>
                        <a:t>31</a:t>
                      </a:r>
                      <a:r>
                        <a:rPr kumimoji="1" lang="ja-JP" altLang="en-US" sz="800" b="0" i="0" kern="1200">
                          <a:solidFill>
                            <a:schemeClr val="tx1">
                              <a:lumMod val="65000"/>
                              <a:lumOff val="35000"/>
                            </a:schemeClr>
                          </a:solidFill>
                          <a:effectLst/>
                          <a:latin typeface="+mn-ea"/>
                          <a:ea typeface="メイリオ"/>
                          <a:cs typeface="+mn-cs"/>
                        </a:rPr>
                        <a:t>秒以降にスキップボタンが出現します</a:t>
                      </a:r>
                      <a:endParaRPr kumimoji="1" lang="ja-JP" altLang="en-US" sz="800" kern="1200">
                        <a:solidFill>
                          <a:schemeClr val="tx1">
                            <a:lumMod val="65000"/>
                            <a:lumOff val="35000"/>
                          </a:schemeClr>
                        </a:solidFill>
                        <a:latin typeface="+mn-ea"/>
                        <a:ea typeface="メイリオ"/>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eiryo" panose="020B0604030504040204" pitchFamily="34" charset="-128"/>
                          <a:ea typeface="Meiryo" panose="020B0604030504040204" pitchFamily="34" charset="-128"/>
                          <a:cs typeface="+mn-cs"/>
                        </a:rPr>
                        <a:t>GYAO!</a:t>
                      </a:r>
                      <a:r>
                        <a:rPr kumimoji="1" lang="ja-JP" altLang="en-US" sz="800" kern="1200">
                          <a:solidFill>
                            <a:schemeClr val="tx1">
                              <a:lumMod val="65000"/>
                              <a:lumOff val="35000"/>
                            </a:schemeClr>
                          </a:solidFill>
                          <a:latin typeface="Meiryo" panose="020B0604030504040204" pitchFamily="34" charset="-128"/>
                          <a:ea typeface="Meiryo" panose="020B0604030504040204" pitchFamily="34" charset="-128"/>
                          <a:cs typeface="+mn-cs"/>
                        </a:rPr>
                        <a:t>（インストリーム広告）</a:t>
                      </a:r>
                      <a:endParaRPr kumimoji="1" lang="ja-JP" altLang="en-US" sz="800">
                        <a:latin typeface="Meiryo" panose="020B0604030504040204" pitchFamily="34" charset="-128"/>
                        <a:ea typeface="Meiryo" panose="020B0604030504040204" pitchFamily="34" charset="-128"/>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GYAO!</a:t>
                      </a:r>
                      <a:r>
                        <a:rPr kumimoji="1" lang="ja-JP" altLang="en-US" sz="800" kern="1200">
                          <a:solidFill>
                            <a:schemeClr val="tx1">
                              <a:lumMod val="65000"/>
                              <a:lumOff val="35000"/>
                            </a:schemeClr>
                          </a:solidFill>
                          <a:latin typeface="メイリオ"/>
                          <a:ea typeface="メイリオ"/>
                          <a:cs typeface="+mn-cs"/>
                        </a:rPr>
                        <a:t>での映像視聴時</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6</a:t>
                      </a:r>
                      <a:r>
                        <a:rPr kumimoji="1" lang="ja-JP" altLang="en-US" sz="800" kern="120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a:t>
                      </a:r>
                      <a:r>
                        <a:rPr kumimoji="1" lang="ja-JP" altLang="en-US" sz="800" kern="1200">
                          <a:solidFill>
                            <a:schemeClr val="tx1">
                              <a:lumMod val="65000"/>
                              <a:lumOff val="35000"/>
                            </a:schemeClr>
                          </a:solidFill>
                          <a:latin typeface="メイリオ"/>
                          <a:ea typeface="メイリオ"/>
                          <a:cs typeface="+mn-cs"/>
                        </a:rPr>
                        <a:t>日（金）～</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a:solidFill>
                            <a:schemeClr val="tx1">
                              <a:lumMod val="65000"/>
                              <a:lumOff val="35000"/>
                            </a:schemeClr>
                          </a:solidFill>
                          <a:latin typeface="メイリオ"/>
                          <a:ea typeface="メイリオ"/>
                          <a:cs typeface="+mn-cs"/>
                        </a:rPr>
                        <a:t>月3</a:t>
                      </a:r>
                      <a:r>
                        <a:rPr kumimoji="1" lang="en-US" altLang="ja-JP" sz="800" kern="1200" dirty="0">
                          <a:solidFill>
                            <a:schemeClr val="tx1">
                              <a:lumMod val="65000"/>
                              <a:lumOff val="35000"/>
                            </a:schemeClr>
                          </a:solidFill>
                          <a:latin typeface="メイリオ"/>
                          <a:ea typeface="メイリオ"/>
                          <a:cs typeface="+mn-cs"/>
                        </a:rPr>
                        <a:t>0</a:t>
                      </a:r>
                      <a:r>
                        <a:rPr kumimoji="1" lang="ja-JP" altLang="en-US" sz="800" kern="1200">
                          <a:solidFill>
                            <a:schemeClr val="tx1">
                              <a:lumMod val="65000"/>
                              <a:lumOff val="35000"/>
                            </a:schemeClr>
                          </a:solidFill>
                          <a:latin typeface="メイリオ"/>
                          <a:ea typeface="メイリオ"/>
                          <a:cs typeface="+mn-cs"/>
                        </a:rPr>
                        <a:t>日（金）</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lang="ja-JP" altLang="en-US" dirty="0"/>
                    </a:p>
                  </a:txBody>
                  <a:tcPr anchor="ctr">
                    <a:lnL w="63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掲載</a:t>
                      </a:r>
                      <a:r>
                        <a:rPr kumimoji="1" lang="en-US" altLang="ja-JP" sz="700" b="0" i="0" u="none" strike="noStrike" kern="1200" cap="none" spc="0" normalizeH="0" baseline="0" noProof="0" dirty="0" err="1">
                          <a:ln>
                            <a:noFill/>
                          </a:ln>
                          <a:solidFill>
                            <a:schemeClr val="tx1">
                              <a:lumMod val="65000"/>
                              <a:lumOff val="35000"/>
                            </a:schemeClr>
                          </a:solidFill>
                          <a:effectLst/>
                          <a:uLnTx/>
                          <a:uFillTx/>
                          <a:latin typeface="メイリオ"/>
                          <a:ea typeface="メイリオ"/>
                          <a:cs typeface="+mn-cs"/>
                        </a:rPr>
                        <a:t>vimps</a:t>
                      </a: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掲載</a:t>
                      </a:r>
                      <a:r>
                        <a:rPr kumimoji="1" lang="en-US" altLang="ja-JP" sz="700" b="0" i="0" u="none" strike="noStrike" kern="1200" cap="none" spc="0" normalizeH="0" baseline="0" noProof="0" dirty="0" err="1">
                          <a:ln>
                            <a:noFill/>
                          </a:ln>
                          <a:solidFill>
                            <a:schemeClr val="tx1">
                              <a:lumMod val="65000"/>
                              <a:lumOff val="35000"/>
                            </a:schemeClr>
                          </a:solidFill>
                          <a:effectLst/>
                          <a:uLnTx/>
                          <a:uFillTx/>
                          <a:latin typeface="メイリオ"/>
                          <a:ea typeface="メイリオ"/>
                          <a:cs typeface="+mn-cs"/>
                        </a:rPr>
                        <a:t>vimps</a:t>
                      </a: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no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750538939"/>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700,000</a:t>
                      </a:r>
                      <a:r>
                        <a:rPr kumimoji="1" lang="ja-JP" altLang="en-US" sz="800" dirty="0">
                          <a:solidFill>
                            <a:schemeClr val="tx1">
                              <a:lumMod val="65000"/>
                              <a:lumOff val="35000"/>
                            </a:schemeClr>
                          </a:solidFill>
                          <a:latin typeface="+mj-lt"/>
                          <a:ea typeface="+mj-ea"/>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no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1,540</a:t>
                      </a:r>
                      <a:r>
                        <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円</a:t>
                      </a:r>
                    </a:p>
                  </a:txBody>
                  <a:tcPr anchor="ctr">
                    <a:lnL w="6350" cap="flat" cmpd="sng" algn="ctr">
                      <a:no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1,848</a:t>
                      </a:r>
                      <a:r>
                        <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rPr>
                        <a:t>円</a:t>
                      </a:r>
                      <a:b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br>
                      <a:r>
                        <a:rPr kumimoji="1" lang="en-US" altLang="ja-JP" sz="7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ja-JP" altLang="en-US" sz="700" b="0" i="0" u="none" strike="noStrike" kern="1200" cap="none" spc="0" normalizeH="0" baseline="0" noProof="0">
                          <a:ln>
                            <a:noFill/>
                          </a:ln>
                          <a:solidFill>
                            <a:prstClr val="black">
                              <a:lumMod val="65000"/>
                              <a:lumOff val="35000"/>
                            </a:prstClr>
                          </a:solidFill>
                          <a:effectLst/>
                          <a:uLnTx/>
                          <a:uFillTx/>
                          <a:latin typeface="+mn-lt"/>
                          <a:ea typeface="+mn-ea"/>
                          <a:cs typeface="+mn-cs"/>
                        </a:rPr>
                        <a:t>アプリ指定の掛け率含む</a:t>
                      </a: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a:solidFill>
                            <a:schemeClr val="tx1">
                              <a:lumMod val="65000"/>
                              <a:lumOff val="35000"/>
                            </a:schemeClr>
                          </a:solidFill>
                          <a:latin typeface="+mn-lt"/>
                          <a:ea typeface="+mn-ea"/>
                          <a:cs typeface="+mn-cs"/>
                        </a:rPr>
                        <a:t>-</a:t>
                      </a:r>
                      <a:endParaRPr kumimoji="1" lang="ja-JP" altLang="en-US" sz="7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0" name="図 9">
            <a:extLst>
              <a:ext uri="{FF2B5EF4-FFF2-40B4-BE49-F238E27FC236}">
                <a16:creationId xmlns:a16="http://schemas.microsoft.com/office/drawing/2014/main" id="{922B1958-65E0-2E49-D290-E2012F2FFB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00" y="2060848"/>
            <a:ext cx="554617" cy="556758"/>
          </a:xfrm>
          <a:prstGeom prst="rect">
            <a:avLst/>
          </a:prstGeom>
        </p:spPr>
      </p:pic>
      <p:pic>
        <p:nvPicPr>
          <p:cNvPr id="14" name="図 13">
            <a:extLst>
              <a:ext uri="{FF2B5EF4-FFF2-40B4-BE49-F238E27FC236}">
                <a16:creationId xmlns:a16="http://schemas.microsoft.com/office/drawing/2014/main" id="{28BC68CC-0D21-1FDC-03DC-52753A1E61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8387" y="2090665"/>
            <a:ext cx="847024" cy="567083"/>
          </a:xfrm>
          <a:prstGeom prst="rect">
            <a:avLst/>
          </a:prstGeom>
        </p:spPr>
      </p:pic>
    </p:spTree>
    <p:extLst>
      <p:ext uri="{BB962C8B-B14F-4D97-AF65-F5344CB8AC3E}">
        <p14:creationId xmlns:p14="http://schemas.microsoft.com/office/powerpoint/2010/main" val="19011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インストリーム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17" name="正方形/長方形 16"/>
          <p:cNvSpPr/>
          <p:nvPr/>
        </p:nvSpPr>
        <p:spPr>
          <a:xfrm>
            <a:off x="461288" y="6384667"/>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a:t>
            </a:r>
            <a:r>
              <a:rPr kumimoji="0" lang="ja-JP" altLang="en-US" sz="800" kern="0" dirty="0">
                <a:solidFill>
                  <a:prstClr val="black">
                    <a:lumMod val="65000"/>
                    <a:lumOff val="35000"/>
                  </a:prstClr>
                </a:solidFill>
              </a:rPr>
              <a:t>デバイス</a:t>
            </a:r>
            <a:r>
              <a:rPr kumimoji="0" lang="ja-JP" altLang="en-US" sz="800" b="0" i="0" u="none" strike="noStrike" kern="0" cap="none" spc="0" normalizeH="0" baseline="0" noProof="0" dirty="0" err="1">
                <a:ln>
                  <a:noFill/>
                </a:ln>
                <a:solidFill>
                  <a:prstClr val="black">
                    <a:lumMod val="65000"/>
                    <a:lumOff val="35000"/>
                  </a:prstClr>
                </a:solidFill>
                <a:effectLst/>
                <a:uLnTx/>
                <a:uFillTx/>
              </a:rPr>
              <a:t>、</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10" name="表 9">
            <a:extLst>
              <a:ext uri="{FF2B5EF4-FFF2-40B4-BE49-F238E27FC236}">
                <a16:creationId xmlns:a16="http://schemas.microsoft.com/office/drawing/2014/main" id="{1D2FF7B4-42BE-9509-A4D7-F2FFFAFB92AA}"/>
              </a:ext>
            </a:extLst>
          </p:cNvPr>
          <p:cNvGraphicFramePr>
            <a:graphicFrameLocks noGrp="1"/>
          </p:cNvGraphicFramePr>
          <p:nvPr>
            <p:extLst>
              <p:ext uri="{D42A27DB-BD31-4B8C-83A1-F6EECF244321}">
                <p14:modId xmlns:p14="http://schemas.microsoft.com/office/powerpoint/2010/main" val="3229576035"/>
              </p:ext>
            </p:extLst>
          </p:nvPr>
        </p:nvGraphicFramePr>
        <p:xfrm>
          <a:off x="434725" y="930105"/>
          <a:ext cx="6654568" cy="5479700"/>
        </p:xfrm>
        <a:graphic>
          <a:graphicData uri="http://schemas.openxmlformats.org/drawingml/2006/table">
            <a:tbl>
              <a:tblPr firstCol="1" bandRow="1"/>
              <a:tblGrid>
                <a:gridCol w="1685388">
                  <a:extLst>
                    <a:ext uri="{9D8B030D-6E8A-4147-A177-3AD203B41FA5}">
                      <a16:colId xmlns:a16="http://schemas.microsoft.com/office/drawing/2014/main" val="792911817"/>
                    </a:ext>
                  </a:extLst>
                </a:gridCol>
                <a:gridCol w="1193507">
                  <a:extLst>
                    <a:ext uri="{9D8B030D-6E8A-4147-A177-3AD203B41FA5}">
                      <a16:colId xmlns:a16="http://schemas.microsoft.com/office/drawing/2014/main" val="2655217227"/>
                    </a:ext>
                  </a:extLst>
                </a:gridCol>
                <a:gridCol w="1194572">
                  <a:extLst>
                    <a:ext uri="{9D8B030D-6E8A-4147-A177-3AD203B41FA5}">
                      <a16:colId xmlns:a16="http://schemas.microsoft.com/office/drawing/2014/main" val="1620025661"/>
                    </a:ext>
                  </a:extLst>
                </a:gridCol>
                <a:gridCol w="1421348">
                  <a:extLst>
                    <a:ext uri="{9D8B030D-6E8A-4147-A177-3AD203B41FA5}">
                      <a16:colId xmlns:a16="http://schemas.microsoft.com/office/drawing/2014/main" val="2070824867"/>
                    </a:ext>
                  </a:extLst>
                </a:gridCol>
                <a:gridCol w="1159753">
                  <a:extLst>
                    <a:ext uri="{9D8B030D-6E8A-4147-A177-3AD203B41FA5}">
                      <a16:colId xmlns:a16="http://schemas.microsoft.com/office/drawing/2014/main" val="4278604409"/>
                    </a:ext>
                  </a:extLst>
                </a:gridCol>
              </a:tblGrid>
              <a:tr h="3259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メイリオ"/>
                          <a:ea typeface="メイリオ"/>
                          <a:cs typeface="+mn-cs"/>
                        </a:rPr>
                        <a:t>GYAO!</a:t>
                      </a:r>
                      <a:r>
                        <a:rPr kumimoji="1" lang="ja-JP" altLang="en-US" sz="800" b="1" kern="1200">
                          <a:solidFill>
                            <a:schemeClr val="tx1">
                              <a:lumMod val="65000"/>
                              <a:lumOff val="35000"/>
                            </a:schemeClr>
                          </a:solidFill>
                          <a:latin typeface="メイリオ"/>
                          <a:ea typeface="メイリオ"/>
                          <a:cs typeface="+mn-cs"/>
                        </a:rPr>
                        <a:t>　インストリーム　</a:t>
                      </a:r>
                      <a:r>
                        <a:rPr kumimoji="1" lang="en-US" altLang="ja-JP" sz="800" b="1" kern="1200" dirty="0">
                          <a:solidFill>
                            <a:schemeClr val="tx1">
                              <a:lumMod val="65000"/>
                              <a:lumOff val="35000"/>
                            </a:schemeClr>
                          </a:solidFill>
                          <a:latin typeface="メイリオ"/>
                          <a:ea typeface="メイリオ"/>
                          <a:cs typeface="+mn-cs"/>
                        </a:rPr>
                        <a:t>MD</a:t>
                      </a:r>
                      <a:r>
                        <a:rPr kumimoji="1" lang="ja-JP" altLang="en-US" sz="800" b="1" kern="1200">
                          <a:solidFill>
                            <a:schemeClr val="tx1">
                              <a:lumMod val="65000"/>
                              <a:lumOff val="35000"/>
                            </a:schemeClr>
                          </a:solidFill>
                          <a:latin typeface="メイリオ"/>
                          <a:ea typeface="メイリオ"/>
                          <a:cs typeface="+mn-cs"/>
                        </a:rPr>
                        <a:t>（</a:t>
                      </a:r>
                      <a:r>
                        <a:rPr kumimoji="1" lang="en-US" altLang="ja-JP" sz="800" b="1" kern="1200" dirty="0">
                          <a:solidFill>
                            <a:schemeClr val="tx1">
                              <a:lumMod val="65000"/>
                              <a:lumOff val="35000"/>
                            </a:schemeClr>
                          </a:solidFill>
                          <a:latin typeface="メイリオ"/>
                          <a:ea typeface="メイリオ"/>
                          <a:cs typeface="+mn-cs"/>
                        </a:rPr>
                        <a:t>15</a:t>
                      </a:r>
                      <a:r>
                        <a:rPr kumimoji="1" lang="ja-JP" altLang="en-US" sz="800" b="1" kern="1200">
                          <a:solidFill>
                            <a:schemeClr val="tx1">
                              <a:lumMod val="65000"/>
                              <a:lumOff val="35000"/>
                            </a:schemeClr>
                          </a:solidFill>
                          <a:latin typeface="メイリオ"/>
                          <a:ea typeface="メイリオ"/>
                          <a:cs typeface="+mn-cs"/>
                        </a:rPr>
                        <a:t>秒）</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kern="1200">
                          <a:solidFill>
                            <a:schemeClr val="tx1">
                              <a:lumMod val="65000"/>
                              <a:lumOff val="35000"/>
                            </a:schemeClr>
                          </a:solidFill>
                          <a:effectLst/>
                          <a:latin typeface="メイリオ"/>
                          <a:ea typeface="メイリオ"/>
                          <a:cs typeface="+mn-cs"/>
                        </a:rPr>
                        <a:t>（カテゴリ指定　韓流／アニメ）</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a:solidFill>
                            <a:schemeClr val="tx1">
                              <a:lumMod val="65000"/>
                              <a:lumOff val="35000"/>
                            </a:schemeClr>
                          </a:solidFill>
                          <a:latin typeface="+mn-lt"/>
                          <a:ea typeface="+mn-ea"/>
                          <a:cs typeface="+mn-cs"/>
                        </a:rPr>
                        <a:t>　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a:solidFill>
                            <a:schemeClr val="tx1">
                              <a:lumMod val="65000"/>
                              <a:lumOff val="35000"/>
                            </a:schemeClr>
                          </a:solidFill>
                          <a:latin typeface="+mn-lt"/>
                          <a:ea typeface="+mn-ea"/>
                          <a:cs typeface="+mn-cs"/>
                        </a:rPr>
                        <a:t>秒）</a:t>
                      </a:r>
                    </a:p>
                    <a:p>
                      <a:pPr algn="ctr"/>
                      <a:r>
                        <a:rPr kumimoji="1" lang="ja-JP" altLang="en-US" sz="800" b="1" i="0" kern="1200">
                          <a:solidFill>
                            <a:schemeClr val="tx1">
                              <a:lumMod val="65000"/>
                              <a:lumOff val="35000"/>
                            </a:schemeClr>
                          </a:solidFill>
                          <a:effectLst/>
                          <a:latin typeface="+mn-lt"/>
                          <a:ea typeface="+mn-ea"/>
                          <a:cs typeface="+mn-cs"/>
                        </a:rPr>
                        <a:t>（カテゴリ指定　韓流／アニメ）</a:t>
                      </a:r>
                      <a:endParaRPr kumimoji="1" lang="ja-JP" altLang="en-US" sz="80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lnL w="6350" cap="flat" cmpd="sng" algn="ctr">
                      <a:noFill/>
                      <a:prstDash val="dot"/>
                      <a:round/>
                      <a:headEnd type="none" w="med" len="med"/>
                      <a:tailEnd type="none" w="med" len="med"/>
                    </a:lnL>
                  </a:tcPr>
                </a:tc>
                <a:extLst>
                  <a:ext uri="{0D108BD9-81ED-4DB2-BD59-A6C34878D82A}">
                    <a16:rowId xmlns:a16="http://schemas.microsoft.com/office/drawing/2014/main" val="2117335041"/>
                  </a:ext>
                </a:extLst>
              </a:tr>
              <a:tr h="2609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新規</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kumimoji="1" lang="en-US" altLang="ja-JP" sz="800" b="0" i="0" kern="1200" dirty="0">
                          <a:solidFill>
                            <a:schemeClr val="tx1"/>
                          </a:solidFill>
                          <a:effectLst/>
                          <a:latin typeface="+mn-lt"/>
                          <a:ea typeface="+mn-ea"/>
                          <a:cs typeface="+mn-cs"/>
                        </a:rPr>
                        <a:t>1000003270</a:t>
                      </a:r>
                      <a:endParaRPr kumimoji="1" lang="ja-JP" altLang="ja-JP" sz="800" dirty="0">
                        <a:solidFill>
                          <a:schemeClr val="tx1">
                            <a:lumMod val="75000"/>
                            <a:lumOff val="25000"/>
                          </a:schemeClr>
                        </a:solidFill>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a:solidFill>
                            <a:schemeClr val="tx1">
                              <a:lumMod val="65000"/>
                              <a:lumOff val="35000"/>
                            </a:schemeClr>
                          </a:solidFill>
                          <a:latin typeface="+mn-lt"/>
                          <a:ea typeface="+mn-ea"/>
                          <a:cs typeface="+mn-cs"/>
                        </a:rPr>
                        <a:t>新規</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lvl="0" algn="ctr">
                        <a:buNone/>
                      </a:pPr>
                      <a:r>
                        <a:rPr kumimoji="1" lang="en-US" altLang="ja-JP" sz="800" b="0" i="0" kern="1200" dirty="0">
                          <a:solidFill>
                            <a:schemeClr val="tx1"/>
                          </a:solidFill>
                          <a:effectLst/>
                          <a:latin typeface="+mn-lt"/>
                          <a:ea typeface="+mn-ea"/>
                          <a:cs typeface="+mn-cs"/>
                        </a:rPr>
                        <a:t>1000003253</a:t>
                      </a:r>
                      <a:endParaRPr kumimoji="1" lang="ja-JP" altLang="ja-JP" sz="800" dirty="0">
                        <a:solidFill>
                          <a:schemeClr val="tx1">
                            <a:lumMod val="75000"/>
                            <a:lumOff val="25000"/>
                          </a:schemeClr>
                        </a:solidFill>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noFill/>
                      <a:prstDash val="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6</a:t>
                      </a:r>
                      <a:r>
                        <a:rPr kumimoji="1" lang="ja-JP" altLang="en-US" sz="800" kern="120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a:solidFill>
                            <a:schemeClr val="tx1">
                              <a:lumMod val="65000"/>
                              <a:lumOff val="35000"/>
                            </a:schemeClr>
                          </a:solidFill>
                          <a:latin typeface="メイリオ"/>
                          <a:ea typeface="メイリオ"/>
                          <a:cs typeface="+mn-cs"/>
                        </a:rPr>
                        <a:t>日（水）</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T w="12700" cap="flat" cmpd="sng" algn="ctr">
                      <a:noFill/>
                      <a:prstDash val="solid"/>
                      <a:round/>
                      <a:headEnd type="none" w="med" len="med"/>
                      <a:tailEnd type="none" w="med" len="med"/>
                    </a:lnT>
                  </a:tcPr>
                </a:tc>
                <a:tc hMerge="1">
                  <a:txBody>
                    <a:bodyPr/>
                    <a:lstStyle/>
                    <a:p>
                      <a:endParaRPr kumimoji="1" lang="ja-JP" altLang="en-US"/>
                    </a:p>
                  </a:txBody>
                  <a:tcPr>
                    <a:lnL w="6350" cap="flat" cmpd="sng" algn="ctr">
                      <a:noFill/>
                      <a:prstDash val="solid"/>
                      <a:round/>
                      <a:headEnd type="none" w="med" len="med"/>
                      <a:tailEnd type="none" w="med" len="med"/>
                    </a:lnL>
                    <a:lnT w="12700" cap="flat" cmpd="sng" algn="ctr">
                      <a:noFill/>
                      <a:prstDash val="solid"/>
                      <a:round/>
                      <a:headEnd type="none" w="med" len="med"/>
                      <a:tailEnd type="none" w="med" len="med"/>
                    </a:lnT>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r>
                        <a:rPr kumimoji="1" lang="en-US" altLang="ja-JP" sz="800" dirty="0">
                          <a:solidFill>
                            <a:schemeClr val="tx1">
                              <a:lumMod val="65000"/>
                              <a:lumOff val="35000"/>
                            </a:schemeClr>
                          </a:solidFill>
                          <a:latin typeface="+mj-lt"/>
                          <a:ea typeface="+mj-ea"/>
                        </a:rPr>
                        <a:t>-</a:t>
                      </a:r>
                      <a:endParaRPr kumimoji="1" lang="ja-JP" altLang="en-US"/>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mpd="sng">
                      <a:no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noFill/>
                      <a:prstDash val="dot"/>
                      <a:round/>
                      <a:headEnd type="none" w="med" len="med"/>
                      <a:tailEnd type="none" w="med" len="med"/>
                    </a:lnL>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6350" cap="flat" cmpd="sng" algn="ctr">
                      <a:solidFill>
                        <a:schemeClr val="tx1">
                          <a:lumMod val="75000"/>
                          <a:lumOff val="25000"/>
                        </a:schemeClr>
                      </a:solidFill>
                      <a:prstDash val="dot"/>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pPr algn="ctr"/>
                      <a:r>
                        <a:rPr kumimoji="1" lang="ja-JP" altLang="en-US" sz="800" kern="1200">
                          <a:solidFill>
                            <a:schemeClr val="tx1">
                              <a:lumMod val="65000"/>
                              <a:lumOff val="35000"/>
                            </a:schemeClr>
                          </a:solidFill>
                          <a:latin typeface="+mn-lt"/>
                          <a:ea typeface="+mn-ea"/>
                          <a:cs typeface="+mn-cs"/>
                        </a:rPr>
                        <a:t>インストリーム</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ja-JP" altLang="en-US" sz="800" kern="1200">
                          <a:solidFill>
                            <a:schemeClr val="tx1">
                              <a:lumMod val="65000"/>
                              <a:lumOff val="35000"/>
                            </a:schemeClr>
                          </a:solidFill>
                          <a:latin typeface="+mn-lt"/>
                          <a:ea typeface="+mn-ea"/>
                          <a:cs typeface="+mn-cs"/>
                        </a:rPr>
                        <a:t>インストリーム</a:t>
                      </a:r>
                      <a:endParaRPr kumimoji="1" lang="ja-JP" altLang="en-US"/>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mpd="sng">
                      <a:no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noFill/>
                      <a:prstDash val="dot"/>
                      <a:round/>
                      <a:headEnd type="none" w="med" len="med"/>
                      <a:tailEnd type="none" w="med" len="med"/>
                    </a:lnL>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pPr algn="ctr"/>
                      <a:r>
                        <a:rPr kumimoji="1" lang="en-US" altLang="ja-JP" sz="800">
                          <a:solidFill>
                            <a:schemeClr val="tx1">
                              <a:lumMod val="65000"/>
                              <a:lumOff val="35000"/>
                            </a:schemeClr>
                          </a:solidFill>
                          <a:latin typeface="+mj-lt"/>
                          <a:ea typeface="+mj-ea"/>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6350" cap="flat" cmpd="sng" algn="ctr">
                      <a:noFill/>
                      <a:prstDash val="dot"/>
                      <a:round/>
                      <a:headEnd type="none" w="med" len="med"/>
                      <a:tailEnd type="none" w="med" len="med"/>
                    </a:lnL>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pPr algn="ctr"/>
                      <a:r>
                        <a:rPr kumimoji="1" lang="ja-JP" altLang="en-US" sz="80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a:solidFill>
                            <a:schemeClr val="tx1">
                              <a:lumMod val="65000"/>
                              <a:lumOff val="35000"/>
                            </a:schemeClr>
                          </a:solidFill>
                          <a:latin typeface="+mj-lt"/>
                          <a:ea typeface="+mj-ea"/>
                        </a:rPr>
                        <a:t>・タブレット</a:t>
                      </a:r>
                      <a:endParaRPr kumimoji="1" lang="ja-JP" altLang="en-US" sz="800" b="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ja-JP" altLang="en-US" sz="800" kern="1200">
                          <a:solidFill>
                            <a:schemeClr val="tx1">
                              <a:lumMod val="65000"/>
                              <a:lumOff val="35000"/>
                            </a:schemeClr>
                          </a:solidFill>
                          <a:latin typeface="+mn-lt"/>
                          <a:ea typeface="+mn-ea"/>
                          <a:cs typeface="+mn-cs"/>
                        </a:rPr>
                        <a:t>スマートフォン（ウェブ</a:t>
                      </a:r>
                      <a:r>
                        <a:rPr kumimoji="1" lang="en-US" altLang="ja-JP" sz="800" kern="1200" dirty="0">
                          <a:solidFill>
                            <a:schemeClr val="tx1">
                              <a:lumMod val="65000"/>
                              <a:lumOff val="35000"/>
                            </a:schemeClr>
                          </a:solidFill>
                          <a:latin typeface="+mn-lt"/>
                          <a:ea typeface="+mn-ea"/>
                          <a:cs typeface="+mn-cs"/>
                        </a:rPr>
                        <a:t>/</a:t>
                      </a:r>
                      <a:r>
                        <a:rPr kumimoji="1" lang="ja-JP" altLang="en-US" sz="800" kern="1200">
                          <a:solidFill>
                            <a:schemeClr val="tx1">
                              <a:lumMod val="65000"/>
                              <a:lumOff val="35000"/>
                            </a:schemeClr>
                          </a:solidFill>
                          <a:latin typeface="+mn-lt"/>
                          <a:ea typeface="+mn-ea"/>
                          <a:cs typeface="+mn-cs"/>
                        </a:rPr>
                        <a:t>アプリ）</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PC</a:t>
                      </a:r>
                      <a:r>
                        <a:rPr kumimoji="1" lang="ja-JP" altLang="en-US" sz="800" b="0" kern="1200">
                          <a:solidFill>
                            <a:schemeClr val="tx1">
                              <a:lumMod val="65000"/>
                              <a:lumOff val="35000"/>
                            </a:schemeClr>
                          </a:solidFill>
                          <a:latin typeface="+mn-lt"/>
                          <a:ea typeface="+mn-ea"/>
                          <a:cs typeface="+mn-cs"/>
                        </a:rPr>
                        <a:t>・タブレット</a:t>
                      </a:r>
                      <a:endParaRPr kumimoji="1" lang="ja-JP" altLang="en-US" sz="800" b="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3175" cap="flat" cmpd="sng" algn="ctr">
                      <a:noFill/>
                      <a:prstDash val="dash"/>
                      <a:round/>
                      <a:headEnd type="none" w="med" len="med"/>
                      <a:tailEnd type="none" w="med" len="med"/>
                    </a:lnL>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lvl="0" algn="ctr">
                        <a:lnSpc>
                          <a:spcPct val="100000"/>
                        </a:lnSpc>
                        <a:spcBef>
                          <a:spcPts val="0"/>
                        </a:spcBef>
                        <a:spcAft>
                          <a:spcPts val="0"/>
                        </a:spcAft>
                        <a:buNone/>
                      </a:pPr>
                      <a:r>
                        <a:rPr kumimoji="1" lang="en-US" altLang="ja-JP" sz="800" b="0" i="0" u="none" strike="noStrike" kern="1200" noProof="0" dirty="0">
                          <a:solidFill>
                            <a:srgbClr val="454958"/>
                          </a:solidFill>
                        </a:rPr>
                        <a:t>GYAO!</a:t>
                      </a:r>
                      <a:r>
                        <a:rPr lang="ja-JP" sz="800" b="0" i="0" u="none" strike="noStrike" kern="1200" noProof="0">
                          <a:solidFill>
                            <a:srgbClr val="454958"/>
                          </a:solidFill>
                        </a:rPr>
                        <a:t>　韓流（韓国ドラマ／芸能・バラエティ）（インストリーム広告）</a:t>
                      </a:r>
                      <a:r>
                        <a:rPr lang="ja-JP" altLang="en-US" sz="800" b="0" i="0" u="none" strike="noStrike" kern="1200" noProof="0">
                          <a:solidFill>
                            <a:srgbClr val="454958"/>
                          </a:solidFill>
                        </a:rPr>
                        <a:t>、</a:t>
                      </a:r>
                    </a:p>
                    <a:p>
                      <a:pPr lvl="0" algn="ctr">
                        <a:lnSpc>
                          <a:spcPct val="100000"/>
                        </a:lnSpc>
                        <a:spcBef>
                          <a:spcPts val="0"/>
                        </a:spcBef>
                        <a:spcAft>
                          <a:spcPts val="0"/>
                        </a:spcAft>
                        <a:buNone/>
                      </a:pPr>
                      <a:r>
                        <a:rPr lang="ja-JP" sz="800" b="0" i="0" u="none" strike="noStrike" kern="1200" noProof="0">
                          <a:solidFill>
                            <a:srgbClr val="454958"/>
                          </a:solidFill>
                        </a:rPr>
                        <a:t>GYAO!　アニメ（SF・ファンタジー／ドラマ・スポーツ）</a:t>
                      </a:r>
                      <a:r>
                        <a:rPr kumimoji="1" lang="ja-JP" sz="800" b="0" i="0" u="none" strike="noStrike" kern="1200" noProof="0">
                          <a:solidFill>
                            <a:srgbClr val="454958"/>
                          </a:solidFill>
                        </a:rPr>
                        <a:t>（インストリーム広告）</a:t>
                      </a:r>
                      <a:endParaRPr lang="ja-JP" b="0" i="0" u="none" strike="noStrike" noProof="0">
                        <a:solidFill>
                          <a:srgbClr val="454958"/>
                        </a:solidFill>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6350" cap="flat" cmpd="sng" algn="ctr">
                      <a:solidFill>
                        <a:schemeClr val="tx1">
                          <a:lumMod val="75000"/>
                          <a:lumOff val="25000"/>
                        </a:schemeClr>
                      </a:solidFill>
                      <a:prstDash val="dot"/>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GYAO!</a:t>
                      </a:r>
                      <a:r>
                        <a:rPr kumimoji="1" lang="ja-JP" altLang="en-US" sz="800" kern="1200">
                          <a:solidFill>
                            <a:schemeClr val="tx1">
                              <a:lumMod val="65000"/>
                              <a:lumOff val="35000"/>
                            </a:schemeClr>
                          </a:solidFill>
                          <a:latin typeface="メイリオ"/>
                          <a:ea typeface="メイリオ"/>
                          <a:cs typeface="+mn-cs"/>
                        </a:rPr>
                        <a:t>での映像視聴時</a:t>
                      </a:r>
                    </a:p>
                  </a:txBody>
                  <a:tcPr anchor="ctr">
                    <a:lnL w="12700" cmpd="sng">
                      <a:noFill/>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メイリオ"/>
                        <a:ea typeface="メイリオ"/>
                        <a:cs typeface="+mn-cs"/>
                      </a:endParaRPr>
                    </a:p>
                  </a:txBody>
                  <a:tcPr anchor="ctr">
                    <a:lnL w="6350" cap="flat" cmpd="sng" algn="ctr">
                      <a:solidFill>
                        <a:schemeClr val="tx1">
                          <a:lumMod val="75000"/>
                          <a:lumOff val="25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6</a:t>
                      </a:r>
                      <a:r>
                        <a:rPr kumimoji="1" lang="ja-JP" altLang="en-US" sz="800" kern="120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a:t>
                      </a:r>
                      <a:r>
                        <a:rPr kumimoji="1" lang="ja-JP" altLang="en-US" sz="800" kern="1200">
                          <a:solidFill>
                            <a:schemeClr val="tx1">
                              <a:lumMod val="65000"/>
                              <a:lumOff val="35000"/>
                            </a:schemeClr>
                          </a:solidFill>
                          <a:latin typeface="メイリオ"/>
                          <a:ea typeface="メイリオ"/>
                          <a:cs typeface="+mn-cs"/>
                        </a:rPr>
                        <a:t>日（金）～</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a:solidFill>
                            <a:schemeClr val="tx1">
                              <a:lumMod val="65000"/>
                              <a:lumOff val="35000"/>
                            </a:schemeClr>
                          </a:solidFill>
                          <a:latin typeface="メイリオ"/>
                          <a:ea typeface="メイリオ"/>
                          <a:cs typeface="+mn-cs"/>
                        </a:rPr>
                        <a:t>月3</a:t>
                      </a:r>
                      <a:r>
                        <a:rPr kumimoji="1" lang="en-US" altLang="ja-JP" sz="800" kern="1200" dirty="0">
                          <a:solidFill>
                            <a:schemeClr val="tx1">
                              <a:lumMod val="65000"/>
                              <a:lumOff val="35000"/>
                            </a:schemeClr>
                          </a:solidFill>
                          <a:latin typeface="メイリオ"/>
                          <a:ea typeface="メイリオ"/>
                          <a:cs typeface="+mn-cs"/>
                        </a:rPr>
                        <a:t>0</a:t>
                      </a:r>
                      <a:r>
                        <a:rPr kumimoji="1" lang="ja-JP" altLang="en-US" sz="800" kern="1200">
                          <a:solidFill>
                            <a:schemeClr val="tx1">
                              <a:lumMod val="65000"/>
                              <a:lumOff val="35000"/>
                            </a:schemeClr>
                          </a:solidFill>
                          <a:latin typeface="メイリオ"/>
                          <a:ea typeface="メイリオ"/>
                          <a:cs typeface="+mn-cs"/>
                        </a:rPr>
                        <a:t>日（金）</a:t>
                      </a:r>
                    </a:p>
                  </a:txBody>
                  <a:tcPr anchor="ctr">
                    <a:lnL w="12700" cmpd="sng">
                      <a:noFill/>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tcPr>
                </a:tc>
                <a:tc hMerge="1">
                  <a:txBody>
                    <a:bodyPr/>
                    <a:lstStyle/>
                    <a:p>
                      <a:endParaRPr kumimoji="1" lang="ja-JP" altLang="en-US"/>
                    </a:p>
                  </a:txBody>
                  <a:tcPr>
                    <a:lnL w="6350" cap="flat" cmpd="sng" algn="ctr">
                      <a:solidFill>
                        <a:schemeClr val="tx1">
                          <a:lumMod val="75000"/>
                          <a:lumOff val="25000"/>
                        </a:schemeClr>
                      </a:solidFill>
                      <a:prstDash val="dot"/>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7</a:t>
                      </a:r>
                      <a:r>
                        <a:rPr kumimoji="1" lang="ja-JP" altLang="en-US" sz="8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31</a:t>
                      </a:r>
                      <a:r>
                        <a:rPr kumimoji="1" lang="ja-JP" altLang="en-US" sz="8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※4</a:t>
                      </a: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6</a:t>
                      </a: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掲載</a:t>
                      </a:r>
                      <a:r>
                        <a:rPr kumimoji="1" lang="en-US" altLang="ja-JP" sz="700" b="0" i="0" u="none" strike="noStrike" kern="1200" cap="none" spc="0" normalizeH="0" baseline="0" noProof="0" dirty="0" err="1">
                          <a:ln>
                            <a:noFill/>
                          </a:ln>
                          <a:solidFill>
                            <a:schemeClr val="tx1">
                              <a:lumMod val="65000"/>
                              <a:lumOff val="35000"/>
                            </a:schemeClr>
                          </a:solidFill>
                          <a:effectLst/>
                          <a:uLnTx/>
                          <a:uFillTx/>
                          <a:latin typeface="メイリオ"/>
                          <a:ea typeface="メイリオ"/>
                          <a:cs typeface="+mn-cs"/>
                        </a:rPr>
                        <a:t>vimps</a:t>
                      </a: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数が未達成の場合補填対象外になります。</a:t>
                      </a:r>
                      <a:endParaRPr kumimoji="1" lang="ja-JP" altLang="en-US" sz="700" kern="120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7</a:t>
                      </a:r>
                      <a:r>
                        <a:rPr kumimoji="1" lang="ja-JP" altLang="en-US" sz="8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31</a:t>
                      </a:r>
                      <a:r>
                        <a:rPr kumimoji="1" lang="ja-JP" altLang="en-US" sz="8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※4</a:t>
                      </a: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6</a:t>
                      </a: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掲載</a:t>
                      </a:r>
                      <a:r>
                        <a:rPr kumimoji="1" lang="en-US" altLang="ja-JP" sz="700" b="0" i="0" u="none" strike="noStrike" kern="1200" cap="none" spc="0" normalizeH="0" baseline="0" noProof="0" dirty="0" err="1">
                          <a:ln>
                            <a:noFill/>
                          </a:ln>
                          <a:solidFill>
                            <a:schemeClr val="tx1">
                              <a:lumMod val="65000"/>
                              <a:lumOff val="35000"/>
                            </a:schemeClr>
                          </a:solidFill>
                          <a:effectLst/>
                          <a:uLnTx/>
                          <a:uFillTx/>
                          <a:latin typeface="メイリオ"/>
                          <a:ea typeface="メイリオ"/>
                          <a:cs typeface="+mn-cs"/>
                        </a:rPr>
                        <a:t>vimps</a:t>
                      </a:r>
                      <a:r>
                        <a:rPr kumimoji="1" lang="ja-JP" altLang="en-US" sz="700" b="0"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数が未達成の場合補填対象外になります。</a:t>
                      </a:r>
                      <a:endParaRPr kumimoji="1" lang="ja-JP" altLang="en-US"/>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mpd="sng">
                      <a:no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noFill/>
                      <a:prstDash val="dot"/>
                      <a:round/>
                      <a:headEnd type="none" w="med" len="med"/>
                      <a:tailEnd type="none" w="med" len="med"/>
                    </a:lnL>
                  </a:tcPr>
                </a:tc>
                <a:extLst>
                  <a:ext uri="{0D108BD9-81ED-4DB2-BD59-A6C34878D82A}">
                    <a16:rowId xmlns:a16="http://schemas.microsoft.com/office/drawing/2014/main" val="1967014782"/>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6350" cap="flat" cmpd="sng" algn="ctr">
                      <a:solidFill>
                        <a:schemeClr val="tx1">
                          <a:lumMod val="75000"/>
                          <a:lumOff val="25000"/>
                        </a:schemeClr>
                      </a:solidFill>
                      <a:prstDash val="dot"/>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1750538939"/>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1.000,000</a:t>
                      </a:r>
                      <a:r>
                        <a:rPr kumimoji="1" lang="ja-JP" altLang="en-US" sz="800" dirty="0">
                          <a:solidFill>
                            <a:schemeClr val="tx1">
                              <a:lumMod val="65000"/>
                              <a:lumOff val="35000"/>
                            </a:schemeClr>
                          </a:solidFill>
                          <a:latin typeface="+mj-lt"/>
                          <a:ea typeface="+mj-ea"/>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1,000,000</a:t>
                      </a:r>
                      <a:r>
                        <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円</a:t>
                      </a:r>
                      <a:endParaRPr kumimoji="1" lang="ja-JP" altLang="en-US"/>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mpd="sng">
                      <a:no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6350" cap="flat" cmpd="sng" algn="ctr">
                      <a:noFill/>
                      <a:prstDash val="dot"/>
                      <a:round/>
                      <a:headEnd type="none" w="med" len="med"/>
                      <a:tailEnd type="none" w="med" len="med"/>
                    </a:lnL>
                  </a:tcPr>
                </a:tc>
                <a:extLst>
                  <a:ext uri="{0D108BD9-81ED-4DB2-BD59-A6C34878D82A}">
                    <a16:rowId xmlns:a16="http://schemas.microsoft.com/office/drawing/2014/main" val="3381913646"/>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2,400</a:t>
                      </a:r>
                      <a:r>
                        <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rPr>
                        <a:t>円</a:t>
                      </a:r>
                    </a:p>
                  </a:txBody>
                  <a:tcPr anchor="ctr">
                    <a:lnL w="6350" cap="flat" cmpd="sng" algn="ctr">
                      <a:noFill/>
                      <a:prstDash val="dot"/>
                      <a:round/>
                      <a:headEnd type="none" w="med" len="med"/>
                      <a:tailEnd type="none" w="med" len="med"/>
                    </a:lnL>
                    <a:lnR w="6350" cap="flat" cmpd="sng" algn="ctr">
                      <a:solidFill>
                        <a:schemeClr val="tx1">
                          <a:lumMod val="75000"/>
                          <a:lumOff val="25000"/>
                        </a:schemeClr>
                      </a:solidFill>
                      <a:prstDash val="dot"/>
                      <a:round/>
                      <a:headEnd type="none" w="med" len="med"/>
                      <a:tailEnd type="none" w="med" len="med"/>
                    </a:lnR>
                    <a:lnT w="12700" cmpd="sng">
                      <a:solidFill>
                        <a:srgbClr val="FFFFFF"/>
                      </a:solid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6350" cap="flat" cmpd="sng" algn="ctr">
                      <a:solidFill>
                        <a:schemeClr val="tx1">
                          <a:lumMod val="75000"/>
                          <a:lumOff val="25000"/>
                        </a:schemeClr>
                      </a:solidFill>
                      <a:prstDash val="dot"/>
                      <a:round/>
                      <a:headEnd type="none" w="med" len="med"/>
                      <a:tailEnd type="none" w="med" len="med"/>
                    </a:lnL>
                    <a:lnT w="12700" cap="flat" cmpd="sng" algn="ctr">
                      <a:solidFill>
                        <a:srgbClr val="FFFFFF"/>
                      </a:solidFill>
                      <a:prstDash val="solid"/>
                      <a:round/>
                      <a:headEnd type="none" w="med" len="med"/>
                      <a:tailEnd type="none" w="med" len="med"/>
                    </a:lnT>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2,640</a:t>
                      </a:r>
                      <a:r>
                        <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rPr>
                        <a:t>円</a:t>
                      </a:r>
                    </a:p>
                  </a:txBody>
                  <a:tcPr anchor="ctr">
                    <a:lnL w="6350" cap="flat" cmpd="sng" algn="ctr">
                      <a:solidFill>
                        <a:schemeClr val="tx1">
                          <a:lumMod val="75000"/>
                          <a:lumOff val="25000"/>
                        </a:scheme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6350" cap="flat" cmpd="sng" algn="ctr">
                      <a:noFill/>
                      <a:prstDash val="dot"/>
                      <a:round/>
                      <a:headEnd type="none" w="med" len="med"/>
                      <a:tailEnd type="none" w="med" len="med"/>
                    </a:lnL>
                  </a:tcPr>
                </a:tc>
                <a:extLst>
                  <a:ext uri="{0D108BD9-81ED-4DB2-BD59-A6C34878D82A}">
                    <a16:rowId xmlns:a16="http://schemas.microsoft.com/office/drawing/2014/main" val="4014462905"/>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no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noFill/>
                      <a:prstDash val="dash"/>
                      <a:round/>
                      <a:headEnd type="none" w="med" len="med"/>
                      <a:tailEnd type="none" w="med" len="med"/>
                    </a:lnR>
                    <a:lnT w="12700" cmpd="sng">
                      <a:noFill/>
                      <a:prstDash val="soli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3175" cap="flat" cmpd="sng" algn="ctr">
                      <a:noFill/>
                      <a:prstDash val="dash"/>
                      <a:round/>
                      <a:headEnd type="none" w="med" len="med"/>
                      <a:tailEnd type="none" w="med" len="med"/>
                    </a:lnL>
                  </a:tcPr>
                </a:tc>
                <a:extLst>
                  <a:ext uri="{0D108BD9-81ED-4DB2-BD59-A6C34878D82A}">
                    <a16:rowId xmlns:a16="http://schemas.microsoft.com/office/drawing/2014/main" val="252642601"/>
                  </a:ext>
                </a:extLst>
              </a:tr>
            </a:tbl>
          </a:graphicData>
        </a:graphic>
      </p:graphicFrame>
      <p:pic>
        <p:nvPicPr>
          <p:cNvPr id="11" name="図 10">
            <a:extLst>
              <a:ext uri="{FF2B5EF4-FFF2-40B4-BE49-F238E27FC236}">
                <a16:creationId xmlns:a16="http://schemas.microsoft.com/office/drawing/2014/main" id="{E0B919E1-F9BD-049E-C5DA-ADDAAA02E9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42421" y="2060848"/>
            <a:ext cx="554617" cy="556758"/>
          </a:xfrm>
          <a:prstGeom prst="rect">
            <a:avLst/>
          </a:prstGeom>
        </p:spPr>
      </p:pic>
      <p:pic>
        <p:nvPicPr>
          <p:cNvPr id="14" name="図 13">
            <a:extLst>
              <a:ext uri="{FF2B5EF4-FFF2-40B4-BE49-F238E27FC236}">
                <a16:creationId xmlns:a16="http://schemas.microsoft.com/office/drawing/2014/main" id="{79D884B7-85EF-378C-1340-1ACEDF56AA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7808" y="2090665"/>
            <a:ext cx="847024" cy="567083"/>
          </a:xfrm>
          <a:prstGeom prst="rect">
            <a:avLst/>
          </a:prstGeom>
        </p:spPr>
      </p:pic>
    </p:spTree>
    <p:extLst>
      <p:ext uri="{BB962C8B-B14F-4D97-AF65-F5344CB8AC3E}">
        <p14:creationId xmlns:p14="http://schemas.microsoft.com/office/powerpoint/2010/main" val="1028456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709462"/>
            <a:ext cx="11017224" cy="1815882"/>
          </a:xfrm>
          <a:prstGeom prst="rect">
            <a:avLst/>
          </a:prstGeom>
          <a:noFill/>
        </p:spPr>
        <p:txBody>
          <a:bodyPr wrap="square" lIns="91440" tIns="45720" rIns="9144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a:solidFill>
                  <a:schemeClr val="tx1">
                    <a:lumMod val="65000"/>
                    <a:lumOff val="35000"/>
                  </a:schemeClr>
                </a:solidFill>
                <a:latin typeface="+mn-ea"/>
              </a:rPr>
              <a:t>歳以上</a:t>
            </a:r>
            <a:br>
              <a:rPr lang="en-US" altLang="ja-JP" sz="1050" dirty="0">
                <a:solidFill>
                  <a:schemeClr val="tx1">
                    <a:lumMod val="65000"/>
                    <a:lumOff val="35000"/>
                  </a:schemeClr>
                </a:solidFill>
                <a:latin typeface="+mn-ea"/>
              </a:rPr>
            </a:br>
            <a:r>
              <a:rPr lang="en-US" sz="1050" dirty="0">
                <a:solidFill>
                  <a:schemeClr val="tx1">
                    <a:lumMod val="65000"/>
                    <a:lumOff val="35000"/>
                  </a:schemeClr>
                </a:solidFill>
                <a:ea typeface="+mn-lt"/>
                <a:cs typeface="+mn-lt"/>
              </a:rPr>
              <a:t>※</a:t>
            </a:r>
            <a:r>
              <a:rPr lang="en-US" sz="1050" dirty="0" err="1">
                <a:solidFill>
                  <a:schemeClr val="tx1">
                    <a:lumMod val="65000"/>
                    <a:lumOff val="35000"/>
                  </a:schemeClr>
                </a:solidFill>
                <a:ea typeface="+mn-lt"/>
                <a:cs typeface="+mn-lt"/>
              </a:rPr>
              <a:t>vCPM</a:t>
            </a:r>
            <a:r>
              <a:rPr lang="ja-JP" sz="1050">
                <a:solidFill>
                  <a:schemeClr val="tx1">
                    <a:lumMod val="65000"/>
                    <a:lumOff val="35000"/>
                  </a:schemeClr>
                </a:solidFill>
                <a:ea typeface="+mn-lt"/>
                <a:cs typeface="+mn-lt"/>
              </a:rPr>
              <a:t>は「基本料金</a:t>
            </a:r>
            <a:r>
              <a:rPr lang="en-US" altLang="ja-JP" sz="1050" dirty="0">
                <a:solidFill>
                  <a:schemeClr val="tx1">
                    <a:lumMod val="65000"/>
                    <a:lumOff val="35000"/>
                  </a:schemeClr>
                </a:solidFill>
                <a:ea typeface="+mn-lt"/>
                <a:cs typeface="+mn-lt"/>
              </a:rPr>
              <a:t>×</a:t>
            </a:r>
            <a:r>
              <a:rPr lang="ja-JP" sz="1050">
                <a:solidFill>
                  <a:schemeClr val="tx1">
                    <a:lumMod val="65000"/>
                    <a:lumOff val="35000"/>
                  </a:schemeClr>
                </a:solidFill>
                <a:ea typeface="+mn-lt"/>
                <a:cs typeface="+mn-lt"/>
              </a:rPr>
              <a:t>ターゲティングごとに設定されている掛け率」（小数点以下切り捨て）によって決定されます。</a:t>
            </a:r>
            <a:endParaRPr lang="en-US" altLang="ja-JP" sz="1050" dirty="0">
              <a:ea typeface="+mn-lt"/>
              <a:cs typeface="+mn-lt"/>
            </a:endParaRPr>
          </a:p>
          <a:p>
            <a:pPr>
              <a:lnSpc>
                <a:spcPts val="1460"/>
              </a:lnSpc>
            </a:pPr>
            <a:r>
              <a:rPr lang="en-US" altLang="ja-JP" sz="1050" dirty="0">
                <a:solidFill>
                  <a:schemeClr val="tx1">
                    <a:lumMod val="65000"/>
                    <a:lumOff val="35000"/>
                  </a:schemeClr>
                </a:solidFill>
                <a:ea typeface="+mn-lt"/>
                <a:cs typeface="+mn-lt"/>
              </a:rPr>
              <a:t>※</a:t>
            </a:r>
            <a:r>
              <a:rPr lang="en-US" altLang="ja-JP" sz="1050" dirty="0" err="1">
                <a:solidFill>
                  <a:schemeClr val="tx1">
                    <a:lumMod val="65000"/>
                    <a:lumOff val="35000"/>
                  </a:schemeClr>
                </a:solidFill>
                <a:ea typeface="+mn-lt"/>
                <a:cs typeface="+mn-lt"/>
              </a:rPr>
              <a:t>vCPM</a:t>
            </a:r>
            <a:r>
              <a:rPr lang="ja-JP" sz="1050">
                <a:solidFill>
                  <a:schemeClr val="tx1">
                    <a:lumMod val="65000"/>
                    <a:lumOff val="35000"/>
                  </a:schemeClr>
                </a:solidFill>
                <a:ea typeface="+mn-lt"/>
                <a:cs typeface="+mn-lt"/>
              </a:rPr>
              <a:t>掛け率の最大値は</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倍になります。</a:t>
            </a:r>
            <a:endParaRPr lang="en-US" sz="1050" dirty="0">
              <a:solidFill>
                <a:schemeClr val="tx1">
                  <a:lumMod val="65000"/>
                  <a:lumOff val="35000"/>
                </a:schemeClr>
              </a:solidFill>
              <a:ea typeface="+mn-lt"/>
              <a:cs typeface="+mn-lt"/>
            </a:endParaRPr>
          </a:p>
          <a:p>
            <a:pPr>
              <a:lnSpc>
                <a:spcPts val="1460"/>
              </a:lnSpc>
            </a:pPr>
            <a:r>
              <a:rPr lang="ja-JP" sz="1050">
                <a:solidFill>
                  <a:schemeClr val="tx1">
                    <a:lumMod val="65000"/>
                    <a:lumOff val="35000"/>
                  </a:schemeClr>
                </a:solidFill>
                <a:ea typeface="+mn-lt"/>
                <a:cs typeface="+mn-lt"/>
              </a:rPr>
              <a:t>例：性別、年齢、オーディエンスカテゴリーを設定した場合、</a:t>
            </a:r>
            <a:r>
              <a:rPr lang="en-US" sz="1050" dirty="0">
                <a:solidFill>
                  <a:schemeClr val="tx1">
                    <a:lumMod val="65000"/>
                    <a:lumOff val="35000"/>
                  </a:schemeClr>
                </a:solidFill>
                <a:ea typeface="+mn-lt"/>
                <a:cs typeface="+mn-lt"/>
              </a:rPr>
              <a:t>1.2</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 1.2</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 1.8</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=2.59</a:t>
            </a:r>
            <a:r>
              <a:rPr lang="ja-JP" sz="1050">
                <a:solidFill>
                  <a:schemeClr val="tx1">
                    <a:lumMod val="65000"/>
                    <a:lumOff val="35000"/>
                  </a:schemeClr>
                </a:solidFill>
                <a:ea typeface="+mn-lt"/>
                <a:cs typeface="+mn-lt"/>
              </a:rPr>
              <a:t>倍となりますが、最大値が</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倍のため、</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倍で設定可能となります。</a:t>
            </a:r>
            <a:endParaRPr lang="en-US" dirty="0">
              <a:solidFill>
                <a:schemeClr val="tx1">
                  <a:lumMod val="65000"/>
                  <a:lumOff val="35000"/>
                </a:schemeClr>
              </a:solidFill>
              <a:ea typeface="+mn-lt"/>
              <a:cs typeface="+mn-lt"/>
            </a:endParaRPr>
          </a:p>
          <a:p>
            <a:pPr>
              <a:lnSpc>
                <a:spcPts val="1460"/>
              </a:lnSpc>
            </a:pPr>
            <a:r>
              <a:rPr lang="en-US" altLang="ja-JP" sz="1050" dirty="0">
                <a:solidFill>
                  <a:schemeClr val="tx1">
                    <a:lumMod val="65000"/>
                    <a:lumOff val="35000"/>
                  </a:schemeClr>
                </a:solidFill>
              </a:rPr>
              <a:t>※SD</a:t>
            </a:r>
            <a:r>
              <a:rPr lang="ja-JP" altLang="en-US" sz="1050">
                <a:solidFill>
                  <a:schemeClr val="tx1">
                    <a:lumMod val="65000"/>
                    <a:lumOff val="35000"/>
                  </a:schemeClr>
                </a:solidFill>
              </a:rPr>
              <a:t>はスマートデバイス、</a:t>
            </a:r>
            <a:r>
              <a:rPr lang="en-US" altLang="ja-JP" sz="1050" dirty="0">
                <a:solidFill>
                  <a:schemeClr val="tx1">
                    <a:lumMod val="65000"/>
                    <a:lumOff val="35000"/>
                  </a:schemeClr>
                </a:solidFill>
              </a:rPr>
              <a:t>PC</a:t>
            </a:r>
            <a:r>
              <a:rPr lang="ja-JP" altLang="en-US" sz="105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 </a:t>
            </a:r>
            <a:r>
              <a:rPr lang="ja-JP" altLang="en-US" sz="1050">
                <a:solidFill>
                  <a:schemeClr val="tx1">
                    <a:lumMod val="65000"/>
                    <a:lumOff val="35000"/>
                  </a:schemeClr>
                </a:solidFill>
                <a:latin typeface="+mn-ea"/>
              </a:rPr>
              <a:t>オーディエンスカテゴリー</a:t>
            </a:r>
            <a:r>
              <a:rPr lang="ja-JP" altLang="en-US" sz="1050" dirty="0">
                <a:solidFill>
                  <a:schemeClr val="tx1">
                    <a:lumMod val="65000"/>
                    <a:lumOff val="35000"/>
                  </a:schemeClr>
                </a:solidFill>
                <a:latin typeface="+mn-ea"/>
              </a:rPr>
              <a:t>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a:t>
            </a:r>
            <a:r>
              <a:rPr lang="ja-JP" altLang="en-US" sz="1050">
                <a:solidFill>
                  <a:schemeClr val="tx1">
                    <a:lumMod val="65000"/>
                    <a:lumOff val="35000"/>
                  </a:schemeClr>
                </a:solidFill>
                <a:latin typeface="+mn-ea"/>
              </a:rPr>
              <a:t>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 </a:t>
            </a:r>
            <a:r>
              <a:rPr lang="ja-JP" altLang="en-US" sz="1050">
                <a:solidFill>
                  <a:schemeClr val="tx1">
                    <a:lumMod val="65000"/>
                    <a:lumOff val="35000"/>
                  </a:schemeClr>
                </a:solidFill>
                <a:latin typeface="+mn-ea"/>
              </a:rPr>
              <a:t>オーディエンスリスト（ヤフー提供）の詳細は、こちらの表を参照してください。</a:t>
            </a:r>
            <a:r>
              <a:rPr lang="en" altLang="ja-JP" sz="1050" dirty="0">
                <a:latin typeface="+mn-ea"/>
                <a:hlinkClick r:id="rId3"/>
              </a:rPr>
              <a:t>https://</a:t>
            </a:r>
            <a:r>
              <a:rPr lang="en" altLang="ja-JP" sz="1050" dirty="0" err="1">
                <a:latin typeface="+mn-ea"/>
                <a:hlinkClick r:id="rId3"/>
              </a:rPr>
              <a:t>s.yimg.jp</a:t>
            </a:r>
            <a:r>
              <a:rPr lang="en" altLang="ja-JP" sz="1050" dirty="0">
                <a:latin typeface="+mn-ea"/>
                <a:hlinkClick r:id="rId3"/>
              </a:rPr>
              <a:t>/dl/</a:t>
            </a:r>
            <a:r>
              <a:rPr lang="en" altLang="ja-JP" sz="1050" dirty="0" err="1">
                <a:latin typeface="+mn-ea"/>
                <a:hlinkClick r:id="rId3"/>
              </a:rPr>
              <a:t>displayads</a:t>
            </a:r>
            <a:r>
              <a:rPr lang="en" altLang="ja-JP" sz="1050" dirty="0">
                <a:latin typeface="+mn-ea"/>
                <a:hlinkClick r:id="rId3"/>
              </a:rPr>
              <a:t>-guarantee/</a:t>
            </a:r>
            <a:r>
              <a:rPr lang="en" altLang="ja-JP" sz="1050" dirty="0" err="1">
                <a:latin typeface="+mn-ea"/>
                <a:hlinkClick r:id="rId3"/>
              </a:rPr>
              <a:t>audiencelist.zip</a:t>
            </a:r>
            <a:endParaRPr lang="en-US" altLang="ja-JP" sz="1050" b="1" dirty="0">
              <a:solidFill>
                <a:schemeClr val="tx1">
                  <a:lumMod val="65000"/>
                  <a:lumOff val="35000"/>
                </a:schemeClr>
              </a:solidFill>
              <a:latin typeface="+mn-ea"/>
            </a:endParaRPr>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733870824"/>
              </p:ext>
            </p:extLst>
          </p:nvPr>
        </p:nvGraphicFramePr>
        <p:xfrm>
          <a:off x="502708" y="978049"/>
          <a:ext cx="9944112" cy="3598528"/>
        </p:xfrm>
        <a:graphic>
          <a:graphicData uri="http://schemas.openxmlformats.org/drawingml/2006/table">
            <a:tbl>
              <a:tblPr firstCol="1" bandRow="1"/>
              <a:tblGrid>
                <a:gridCol w="1398920">
                  <a:extLst>
                    <a:ext uri="{9D8B030D-6E8A-4147-A177-3AD203B41FA5}">
                      <a16:colId xmlns:a16="http://schemas.microsoft.com/office/drawing/2014/main" val="792911817"/>
                    </a:ext>
                  </a:extLst>
                </a:gridCol>
                <a:gridCol w="679731">
                  <a:extLst>
                    <a:ext uri="{9D8B030D-6E8A-4147-A177-3AD203B41FA5}">
                      <a16:colId xmlns:a16="http://schemas.microsoft.com/office/drawing/2014/main" val="2515137241"/>
                    </a:ext>
                  </a:extLst>
                </a:gridCol>
                <a:gridCol w="971045">
                  <a:extLst>
                    <a:ext uri="{9D8B030D-6E8A-4147-A177-3AD203B41FA5}">
                      <a16:colId xmlns:a16="http://schemas.microsoft.com/office/drawing/2014/main" val="3608287535"/>
                    </a:ext>
                  </a:extLst>
                </a:gridCol>
                <a:gridCol w="995320">
                  <a:extLst>
                    <a:ext uri="{9D8B030D-6E8A-4147-A177-3AD203B41FA5}">
                      <a16:colId xmlns:a16="http://schemas.microsoft.com/office/drawing/2014/main" val="135909385"/>
                    </a:ext>
                  </a:extLst>
                </a:gridCol>
                <a:gridCol w="971044">
                  <a:extLst>
                    <a:ext uri="{9D8B030D-6E8A-4147-A177-3AD203B41FA5}">
                      <a16:colId xmlns:a16="http://schemas.microsoft.com/office/drawing/2014/main" val="2591893762"/>
                    </a:ext>
                  </a:extLst>
                </a:gridCol>
                <a:gridCol w="995320">
                  <a:extLst>
                    <a:ext uri="{9D8B030D-6E8A-4147-A177-3AD203B41FA5}">
                      <a16:colId xmlns:a16="http://schemas.microsoft.com/office/drawing/2014/main" val="1655506368"/>
                    </a:ext>
                  </a:extLst>
                </a:gridCol>
                <a:gridCol w="987229">
                  <a:extLst>
                    <a:ext uri="{9D8B030D-6E8A-4147-A177-3AD203B41FA5}">
                      <a16:colId xmlns:a16="http://schemas.microsoft.com/office/drawing/2014/main" val="1983126251"/>
                    </a:ext>
                  </a:extLst>
                </a:gridCol>
                <a:gridCol w="979136">
                  <a:extLst>
                    <a:ext uri="{9D8B030D-6E8A-4147-A177-3AD203B41FA5}">
                      <a16:colId xmlns:a16="http://schemas.microsoft.com/office/drawing/2014/main" val="1309539533"/>
                    </a:ext>
                  </a:extLst>
                </a:gridCol>
                <a:gridCol w="971044">
                  <a:extLst>
                    <a:ext uri="{9D8B030D-6E8A-4147-A177-3AD203B41FA5}">
                      <a16:colId xmlns:a16="http://schemas.microsoft.com/office/drawing/2014/main" val="1090318240"/>
                    </a:ext>
                  </a:extLst>
                </a:gridCol>
                <a:gridCol w="995323">
                  <a:extLst>
                    <a:ext uri="{9D8B030D-6E8A-4147-A177-3AD203B41FA5}">
                      <a16:colId xmlns:a16="http://schemas.microsoft.com/office/drawing/2014/main" val="2545004036"/>
                    </a:ext>
                  </a:extLst>
                </a:gridCol>
              </a:tblGrid>
              <a:tr h="569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6</a:t>
                      </a:r>
                      <a:r>
                        <a:rPr kumimoji="1" lang="ja-JP" altLang="en-US" sz="800" b="1" dirty="0">
                          <a:solidFill>
                            <a:schemeClr val="tx1">
                              <a:lumMod val="65000"/>
                              <a:lumOff val="35000"/>
                            </a:schemeClr>
                          </a:solidFill>
                          <a:latin typeface="+mj-lt"/>
                          <a:ea typeface="+mj-ea"/>
                        </a:rPr>
                        <a:t>秒）</a:t>
                      </a: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6</a:t>
                      </a:r>
                      <a:r>
                        <a:rPr kumimoji="1" lang="ja-JP" altLang="en-US" sz="800" b="1" dirty="0">
                          <a:solidFill>
                            <a:schemeClr val="tx1">
                              <a:lumMod val="65000"/>
                              <a:lumOff val="35000"/>
                            </a:schemeClr>
                          </a:solidFill>
                          <a:latin typeface="+mj-lt"/>
                          <a:ea typeface="+mj-ea"/>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a:solidFill>
                            <a:schemeClr val="tx1">
                              <a:lumMod val="65000"/>
                              <a:lumOff val="35000"/>
                            </a:schemeClr>
                          </a:solidFill>
                          <a:latin typeface="+mn-lt"/>
                          <a:ea typeface="+mn-ea"/>
                          <a:cs typeface="+mn-cs"/>
                        </a:rPr>
                        <a:t>秒</a:t>
                      </a:r>
                      <a:r>
                        <a:rPr kumimoji="1" lang="ja-JP" altLang="en-US" sz="800" b="1"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GYAO!</a:t>
                      </a:r>
                    </a:p>
                    <a:p>
                      <a:pPr algn="ctr"/>
                      <a:r>
                        <a:rPr kumimoji="1" lang="ja-JP" altLang="en-US" sz="800" b="1" kern="120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53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931917948"/>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46366877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19433837"/>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a:solidFill>
                            <a:schemeClr val="bg1"/>
                          </a:solidFill>
                          <a:latin typeface="+mn-lt"/>
                          <a:ea typeface="+mn-ea"/>
                          <a:cs typeface="+mn-cs"/>
                        </a:rPr>
                        <a:t>カテゴリー</a:t>
                      </a:r>
                      <a:r>
                        <a:rPr kumimoji="1" lang="en-US" altLang="ja-JP" sz="700" b="0" kern="1200" dirty="0">
                          <a:solidFill>
                            <a:schemeClr val="bg1"/>
                          </a:solidFill>
                          <a:latin typeface="+mn-lt"/>
                          <a:ea typeface="+mn-ea"/>
                          <a:cs typeface="+mn-cs"/>
                        </a:rPr>
                        <a:t> ※1</a:t>
                      </a:r>
                      <a:endParaRPr kumimoji="1" lang="ja-JP" altLang="en-US" sz="7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967014782"/>
                  </a:ext>
                </a:extLst>
              </a:tr>
              <a:tr h="384742">
                <a:tc>
                  <a:txBody>
                    <a:bodyPr/>
                    <a:lstStyle/>
                    <a:p>
                      <a:pPr algn="ctr"/>
                      <a:r>
                        <a:rPr kumimoji="1" lang="ja-JP" altLang="en-US" sz="700" b="0" kern="1200">
                          <a:solidFill>
                            <a:schemeClr val="bg1"/>
                          </a:solidFill>
                          <a:latin typeface="+mn-lt"/>
                          <a:ea typeface="+mn-ea"/>
                          <a:cs typeface="+mn-cs"/>
                        </a:rPr>
                        <a:t>オーディエンスリスト</a:t>
                      </a:r>
                      <a:endParaRPr kumimoji="1" lang="en-US" altLang="ja-JP" sz="700" b="0" kern="1200" dirty="0">
                        <a:solidFill>
                          <a:schemeClr val="bg1"/>
                        </a:solidFill>
                        <a:latin typeface="+mn-lt"/>
                        <a:ea typeface="+mn-ea"/>
                        <a:cs typeface="+mn-cs"/>
                      </a:endParaRPr>
                    </a:p>
                    <a:p>
                      <a:pPr algn="ctr"/>
                      <a:r>
                        <a:rPr kumimoji="1" lang="ja-JP" altLang="en-US" sz="700" b="0" kern="1200">
                          <a:solidFill>
                            <a:schemeClr val="bg1"/>
                          </a:solidFill>
                          <a:latin typeface="+mn-lt"/>
                          <a:ea typeface="+mn-ea"/>
                          <a:cs typeface="+mn-cs"/>
                        </a:rPr>
                        <a:t>（ヤフー提供）</a:t>
                      </a:r>
                      <a:r>
                        <a:rPr kumimoji="1" lang="en-US" altLang="ja-JP" sz="700" b="0" kern="1200" dirty="0">
                          <a:solidFill>
                            <a:schemeClr val="bg1"/>
                          </a:solidFill>
                          <a:latin typeface="+mn-lt"/>
                          <a:ea typeface="+mn-ea"/>
                          <a:cs typeface="+mn-cs"/>
                        </a:rPr>
                        <a:t>※2</a:t>
                      </a:r>
                      <a:endParaRPr kumimoji="1" lang="ja-JP" altLang="en-US" sz="7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a:solidFill>
                            <a:schemeClr val="bg1"/>
                          </a:solidFill>
                          <a:latin typeface="+mn-ea"/>
                          <a:ea typeface="+mn-ea"/>
                          <a:cs typeface="+mn-cs"/>
                        </a:rPr>
                        <a:t>リスト参照</a:t>
                      </a:r>
                      <a:endParaRPr kumimoji="1" lang="ja-JP" altLang="en-US" sz="800" b="0" kern="1200" dirty="0">
                        <a:solidFill>
                          <a:schemeClr val="bg1"/>
                        </a:solidFill>
                        <a:latin typeface="+mn-ea"/>
                        <a:ea typeface="+mn-ea"/>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07918795"/>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544187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7" name="表 6">
            <a:extLst>
              <a:ext uri="{FF2B5EF4-FFF2-40B4-BE49-F238E27FC236}">
                <a16:creationId xmlns:a16="http://schemas.microsoft.com/office/drawing/2014/main" id="{43E2BA77-337F-1348-A720-95986A62B6B4}"/>
              </a:ext>
            </a:extLst>
          </p:cNvPr>
          <p:cNvGraphicFramePr>
            <a:graphicFrameLocks noGrp="1"/>
          </p:cNvGraphicFramePr>
          <p:nvPr>
            <p:extLst>
              <p:ext uri="{D42A27DB-BD31-4B8C-83A1-F6EECF244321}">
                <p14:modId xmlns:p14="http://schemas.microsoft.com/office/powerpoint/2010/main" val="2614876543"/>
              </p:ext>
            </p:extLst>
          </p:nvPr>
        </p:nvGraphicFramePr>
        <p:xfrm>
          <a:off x="502708" y="978049"/>
          <a:ext cx="7033452" cy="3668612"/>
        </p:xfrm>
        <a:graphic>
          <a:graphicData uri="http://schemas.openxmlformats.org/drawingml/2006/table">
            <a:tbl>
              <a:tblPr firstCol="1" bandRow="1"/>
              <a:tblGrid>
                <a:gridCol w="1398920">
                  <a:extLst>
                    <a:ext uri="{9D8B030D-6E8A-4147-A177-3AD203B41FA5}">
                      <a16:colId xmlns:a16="http://schemas.microsoft.com/office/drawing/2014/main" val="792911817"/>
                    </a:ext>
                  </a:extLst>
                </a:gridCol>
                <a:gridCol w="679731">
                  <a:extLst>
                    <a:ext uri="{9D8B030D-6E8A-4147-A177-3AD203B41FA5}">
                      <a16:colId xmlns:a16="http://schemas.microsoft.com/office/drawing/2014/main" val="2515137241"/>
                    </a:ext>
                  </a:extLst>
                </a:gridCol>
                <a:gridCol w="971045">
                  <a:extLst>
                    <a:ext uri="{9D8B030D-6E8A-4147-A177-3AD203B41FA5}">
                      <a16:colId xmlns:a16="http://schemas.microsoft.com/office/drawing/2014/main" val="3608287535"/>
                    </a:ext>
                  </a:extLst>
                </a:gridCol>
                <a:gridCol w="995320">
                  <a:extLst>
                    <a:ext uri="{9D8B030D-6E8A-4147-A177-3AD203B41FA5}">
                      <a16:colId xmlns:a16="http://schemas.microsoft.com/office/drawing/2014/main" val="135909385"/>
                    </a:ext>
                  </a:extLst>
                </a:gridCol>
                <a:gridCol w="971044">
                  <a:extLst>
                    <a:ext uri="{9D8B030D-6E8A-4147-A177-3AD203B41FA5}">
                      <a16:colId xmlns:a16="http://schemas.microsoft.com/office/drawing/2014/main" val="2591893762"/>
                    </a:ext>
                  </a:extLst>
                </a:gridCol>
                <a:gridCol w="1009280">
                  <a:extLst>
                    <a:ext uri="{9D8B030D-6E8A-4147-A177-3AD203B41FA5}">
                      <a16:colId xmlns:a16="http://schemas.microsoft.com/office/drawing/2014/main" val="1655506368"/>
                    </a:ext>
                  </a:extLst>
                </a:gridCol>
                <a:gridCol w="1008112">
                  <a:extLst>
                    <a:ext uri="{9D8B030D-6E8A-4147-A177-3AD203B41FA5}">
                      <a16:colId xmlns:a16="http://schemas.microsoft.com/office/drawing/2014/main" val="1983126251"/>
                    </a:ext>
                  </a:extLst>
                </a:gridCol>
              </a:tblGrid>
              <a:tr h="569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メイリオ"/>
                          <a:ea typeface="メイリオ"/>
                          <a:cs typeface="+mn-cs"/>
                        </a:rPr>
                        <a:t>GYAO!</a:t>
                      </a:r>
                    </a:p>
                    <a:p>
                      <a:pPr algn="ctr"/>
                      <a:r>
                        <a:rPr kumimoji="1" lang="ja-JP" altLang="en-US" sz="800" b="1" kern="1200">
                          <a:solidFill>
                            <a:schemeClr val="tx1">
                              <a:lumMod val="65000"/>
                              <a:lumOff val="35000"/>
                            </a:schemeClr>
                          </a:solidFill>
                          <a:latin typeface="メイリオ"/>
                          <a:ea typeface="メイリオ"/>
                          <a:cs typeface="+mn-cs"/>
                        </a:rPr>
                        <a:t>インストリーム　</a:t>
                      </a:r>
                      <a:r>
                        <a:rPr kumimoji="1" lang="en-US" altLang="ja-JP" sz="800" b="1" kern="1200" dirty="0">
                          <a:solidFill>
                            <a:schemeClr val="tx1">
                              <a:lumMod val="65000"/>
                              <a:lumOff val="35000"/>
                            </a:schemeClr>
                          </a:solidFill>
                          <a:latin typeface="メイリオ"/>
                          <a:ea typeface="メイリオ"/>
                          <a:cs typeface="+mn-cs"/>
                        </a:rPr>
                        <a:t>MD</a:t>
                      </a:r>
                      <a:r>
                        <a:rPr kumimoji="1" lang="ja-JP" altLang="en-US" sz="800" b="1" kern="1200">
                          <a:solidFill>
                            <a:schemeClr val="tx1">
                              <a:lumMod val="65000"/>
                              <a:lumOff val="35000"/>
                            </a:schemeClr>
                          </a:solidFill>
                          <a:latin typeface="メイリオ"/>
                          <a:ea typeface="メイリオ"/>
                          <a:cs typeface="+mn-cs"/>
                        </a:rPr>
                        <a:t>（</a:t>
                      </a:r>
                      <a:r>
                        <a:rPr kumimoji="1" lang="en-US" altLang="ja-JP" sz="800" b="1" kern="1200" dirty="0">
                          <a:solidFill>
                            <a:schemeClr val="tx1">
                              <a:lumMod val="65000"/>
                              <a:lumOff val="35000"/>
                            </a:schemeClr>
                          </a:solidFill>
                          <a:latin typeface="メイリオ"/>
                          <a:ea typeface="メイリオ"/>
                          <a:cs typeface="+mn-cs"/>
                        </a:rPr>
                        <a:t>30</a:t>
                      </a:r>
                      <a:r>
                        <a:rPr kumimoji="1" lang="ja-JP" altLang="en-US" sz="800" b="1" kern="1200">
                          <a:solidFill>
                            <a:schemeClr val="tx1">
                              <a:lumMod val="65000"/>
                              <a:lumOff val="35000"/>
                            </a:schemeClr>
                          </a:solidFill>
                          <a:latin typeface="メイリオ"/>
                          <a:ea typeface="メイリオ"/>
                          <a:cs typeface="+mn-cs"/>
                        </a:rPr>
                        <a:t>秒）</a:t>
                      </a:r>
                      <a:endParaRPr kumimoji="1" lang="ja-JP" altLang="en-US" sz="800" b="1" kern="1200" dirty="0">
                        <a:solidFill>
                          <a:schemeClr val="tx1">
                            <a:lumMod val="65000"/>
                            <a:lumOff val="35000"/>
                          </a:schemeClr>
                        </a:solidFill>
                        <a:latin typeface="メイリオ"/>
                        <a:ea typeface="メイリオ"/>
                        <a:cs typeface="+mn-cs"/>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メイリオ"/>
                          <a:ea typeface="メイリオ"/>
                          <a:cs typeface="+mn-cs"/>
                        </a:rPr>
                        <a:t>GYAO!</a:t>
                      </a:r>
                    </a:p>
                    <a:p>
                      <a:pPr algn="ctr"/>
                      <a:r>
                        <a:rPr kumimoji="1" lang="ja-JP" altLang="en-US" sz="800" b="1" kern="1200">
                          <a:solidFill>
                            <a:schemeClr val="tx1">
                              <a:lumMod val="65000"/>
                              <a:lumOff val="35000"/>
                            </a:schemeClr>
                          </a:solidFill>
                          <a:latin typeface="メイリオ"/>
                          <a:ea typeface="メイリオ"/>
                          <a:cs typeface="+mn-cs"/>
                        </a:rPr>
                        <a:t>インストリーム　</a:t>
                      </a:r>
                      <a:r>
                        <a:rPr kumimoji="1" lang="en-US" altLang="ja-JP" sz="800" b="1" kern="1200" dirty="0">
                          <a:solidFill>
                            <a:schemeClr val="tx1">
                              <a:lumMod val="65000"/>
                              <a:lumOff val="35000"/>
                            </a:schemeClr>
                          </a:solidFill>
                          <a:latin typeface="メイリオ"/>
                          <a:ea typeface="メイリオ"/>
                          <a:cs typeface="+mn-cs"/>
                        </a:rPr>
                        <a:t>SD</a:t>
                      </a:r>
                      <a:r>
                        <a:rPr kumimoji="1" lang="ja-JP" altLang="en-US" sz="800" b="1" kern="1200">
                          <a:solidFill>
                            <a:schemeClr val="tx1">
                              <a:lumMod val="65000"/>
                              <a:lumOff val="35000"/>
                            </a:schemeClr>
                          </a:solidFill>
                          <a:latin typeface="メイリオ"/>
                          <a:ea typeface="メイリオ"/>
                          <a:cs typeface="+mn-cs"/>
                        </a:rPr>
                        <a:t>（</a:t>
                      </a:r>
                      <a:r>
                        <a:rPr kumimoji="1" lang="en-US" altLang="ja-JP" sz="800" b="1" kern="1200" dirty="0">
                          <a:solidFill>
                            <a:schemeClr val="tx1">
                              <a:lumMod val="65000"/>
                              <a:lumOff val="35000"/>
                            </a:schemeClr>
                          </a:solidFill>
                          <a:latin typeface="メイリオ"/>
                          <a:ea typeface="メイリオ"/>
                          <a:cs typeface="+mn-cs"/>
                        </a:rPr>
                        <a:t>30</a:t>
                      </a:r>
                      <a:r>
                        <a:rPr kumimoji="1" lang="ja-JP" altLang="en-US" sz="800" b="1" kern="1200">
                          <a:solidFill>
                            <a:schemeClr val="tx1">
                              <a:lumMod val="65000"/>
                              <a:lumOff val="35000"/>
                            </a:schemeClr>
                          </a:solidFill>
                          <a:latin typeface="メイリオ"/>
                          <a:ea typeface="メイリオ"/>
                          <a:cs typeface="+mn-cs"/>
                        </a:rPr>
                        <a:t>秒）</a:t>
                      </a:r>
                      <a:endParaRPr kumimoji="1" lang="ja-JP" altLang="en-US" sz="800" b="1"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p>
                    <a:p>
                      <a:pPr algn="ctr"/>
                      <a:r>
                        <a:rPr kumimoji="1" lang="ja-JP" altLang="en-US" sz="800" b="1">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SD</a:t>
                      </a:r>
                      <a:r>
                        <a:rPr kumimoji="1" lang="ja-JP" altLang="en-US" sz="800" b="1">
                          <a:solidFill>
                            <a:schemeClr val="tx1">
                              <a:lumMod val="65000"/>
                              <a:lumOff val="35000"/>
                            </a:schemeClr>
                          </a:solidFill>
                          <a:latin typeface="+mj-lt"/>
                          <a:ea typeface="+mj-ea"/>
                        </a:rPr>
                        <a:t>（長尺）</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700" b="1" i="0" kern="1200" dirty="0">
                          <a:solidFill>
                            <a:schemeClr val="tx1">
                              <a:lumMod val="65000"/>
                              <a:lumOff val="35000"/>
                            </a:schemeClr>
                          </a:solidFill>
                          <a:effectLst/>
                          <a:latin typeface="メイリオ"/>
                          <a:ea typeface="メイリオ"/>
                          <a:cs typeface="+mn-cs"/>
                        </a:rPr>
                        <a:t>GYAO!</a:t>
                      </a:r>
                      <a:endParaRPr kumimoji="1" lang="en-US" altLang="ja-JP" sz="700" b="1" i="0" kern="1200" dirty="0">
                        <a:solidFill>
                          <a:schemeClr val="tx1">
                            <a:lumMod val="65000"/>
                            <a:lumOff val="35000"/>
                          </a:schemeClr>
                        </a:solidFill>
                        <a:effectLst/>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kern="1200">
                          <a:solidFill>
                            <a:schemeClr val="tx1">
                              <a:lumMod val="65000"/>
                              <a:lumOff val="35000"/>
                            </a:schemeClr>
                          </a:solidFill>
                          <a:effectLst/>
                          <a:latin typeface="メイリオ"/>
                          <a:ea typeface="メイリオ"/>
                          <a:cs typeface="+mn-cs"/>
                        </a:rPr>
                        <a:t>インストリーム　</a:t>
                      </a:r>
                      <a:r>
                        <a:rPr kumimoji="1" lang="en" altLang="ja-JP" sz="700" b="1" i="0" kern="1200" dirty="0">
                          <a:solidFill>
                            <a:schemeClr val="tx1">
                              <a:lumMod val="65000"/>
                              <a:lumOff val="35000"/>
                            </a:schemeClr>
                          </a:solidFill>
                          <a:effectLst/>
                          <a:latin typeface="メイリオ"/>
                          <a:ea typeface="メイリオ"/>
                          <a:cs typeface="+mn-cs"/>
                        </a:rPr>
                        <a:t>MD</a:t>
                      </a:r>
                      <a:r>
                        <a:rPr kumimoji="1" lang="ja-JP" altLang="en" sz="700" b="1" i="0" kern="1200">
                          <a:solidFill>
                            <a:schemeClr val="tx1">
                              <a:lumMod val="65000"/>
                              <a:lumOff val="35000"/>
                            </a:schemeClr>
                          </a:solidFill>
                          <a:effectLst/>
                          <a:latin typeface="メイリオ"/>
                          <a:ea typeface="メイリオ"/>
                          <a:cs typeface="+mn-cs"/>
                        </a:rPr>
                        <a:t>（</a:t>
                      </a:r>
                      <a:r>
                        <a:rPr kumimoji="1" lang="en" altLang="ja-JP" sz="700" b="1" i="0" kern="1200" dirty="0">
                          <a:solidFill>
                            <a:schemeClr val="tx1">
                              <a:lumMod val="65000"/>
                              <a:lumOff val="35000"/>
                            </a:schemeClr>
                          </a:solidFill>
                          <a:effectLst/>
                          <a:latin typeface="メイリオ"/>
                          <a:ea typeface="メイリオ"/>
                          <a:cs typeface="+mn-cs"/>
                        </a:rPr>
                        <a:t>15</a:t>
                      </a:r>
                      <a:r>
                        <a:rPr kumimoji="1" lang="ja-JP" altLang="en-US" sz="700" b="1" i="0" kern="1200">
                          <a:solidFill>
                            <a:schemeClr val="tx1">
                              <a:lumMod val="65000"/>
                              <a:lumOff val="35000"/>
                            </a:schemeClr>
                          </a:solidFill>
                          <a:effectLst/>
                          <a:latin typeface="メイリオ"/>
                          <a:ea typeface="メイリオ"/>
                          <a:cs typeface="+mn-cs"/>
                        </a:rPr>
                        <a:t>秒）</a:t>
                      </a:r>
                      <a:br>
                        <a:rPr kumimoji="1" lang="en-US" altLang="ja-JP" sz="700" b="1" i="0" kern="1200" dirty="0">
                          <a:solidFill>
                            <a:schemeClr val="tx1">
                              <a:lumMod val="65000"/>
                              <a:lumOff val="35000"/>
                            </a:schemeClr>
                          </a:solidFill>
                          <a:effectLst/>
                          <a:latin typeface="メイリオ"/>
                          <a:ea typeface="メイリオ"/>
                          <a:cs typeface="+mn-cs"/>
                        </a:rPr>
                      </a:br>
                      <a:r>
                        <a:rPr kumimoji="1" lang="ja-JP" altLang="en-US" sz="700" b="1" i="0" kern="1200">
                          <a:solidFill>
                            <a:schemeClr val="tx1">
                              <a:lumMod val="65000"/>
                              <a:lumOff val="35000"/>
                            </a:schemeClr>
                          </a:solidFill>
                          <a:effectLst/>
                          <a:latin typeface="メイリオ"/>
                          <a:ea typeface="メイリオ"/>
                          <a:cs typeface="+mn-cs"/>
                        </a:rPr>
                        <a:t>（カテゴリ指定</a:t>
                      </a:r>
                      <a:br>
                        <a:rPr kumimoji="1" lang="en-US" altLang="ja-JP" sz="700" b="1" i="0" kern="1200" dirty="0">
                          <a:solidFill>
                            <a:schemeClr val="tx1">
                              <a:lumMod val="65000"/>
                              <a:lumOff val="35000"/>
                            </a:schemeClr>
                          </a:solidFill>
                          <a:effectLst/>
                          <a:latin typeface="メイリオ"/>
                          <a:ea typeface="メイリオ"/>
                          <a:cs typeface="+mn-cs"/>
                        </a:rPr>
                      </a:br>
                      <a:r>
                        <a:rPr kumimoji="1" lang="ja-JP" altLang="en-US" sz="700" b="1" i="0" kern="1200">
                          <a:solidFill>
                            <a:schemeClr val="tx1">
                              <a:lumMod val="65000"/>
                              <a:lumOff val="35000"/>
                            </a:schemeClr>
                          </a:solidFill>
                          <a:effectLst/>
                          <a:latin typeface="メイリオ"/>
                          <a:ea typeface="メイリオ"/>
                          <a:cs typeface="+mn-cs"/>
                        </a:rPr>
                        <a:t>　韓流／アニメ）</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 altLang="ja-JP" sz="700" b="1" i="0" kern="1200" dirty="0">
                          <a:solidFill>
                            <a:schemeClr val="tx1">
                              <a:lumMod val="65000"/>
                              <a:lumOff val="35000"/>
                            </a:schemeClr>
                          </a:solidFill>
                          <a:effectLst/>
                          <a:latin typeface="メイリオ"/>
                          <a:ea typeface="メイリオ"/>
                          <a:cs typeface="+mn-cs"/>
                        </a:rPr>
                        <a:t>GYAO!</a:t>
                      </a:r>
                      <a:endParaRPr kumimoji="1" lang="en-US" altLang="ja-JP" sz="700" b="1" i="0" kern="1200" dirty="0">
                        <a:solidFill>
                          <a:schemeClr val="tx1">
                            <a:lumMod val="65000"/>
                            <a:lumOff val="35000"/>
                          </a:schemeClr>
                        </a:solidFill>
                        <a:effectLst/>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kern="1200">
                          <a:solidFill>
                            <a:schemeClr val="tx1">
                              <a:lumMod val="65000"/>
                              <a:lumOff val="35000"/>
                            </a:schemeClr>
                          </a:solidFill>
                          <a:effectLst/>
                          <a:latin typeface="メイリオ"/>
                          <a:ea typeface="メイリオ"/>
                          <a:cs typeface="+mn-cs"/>
                        </a:rPr>
                        <a:t>インストリーム</a:t>
                      </a:r>
                      <a:br>
                        <a:rPr kumimoji="1" lang="en-US" altLang="ja-JP" sz="700" b="1" i="0" kern="1200" dirty="0">
                          <a:solidFill>
                            <a:schemeClr val="tx1">
                              <a:lumMod val="65000"/>
                              <a:lumOff val="35000"/>
                            </a:schemeClr>
                          </a:solidFill>
                          <a:effectLst/>
                          <a:latin typeface="メイリオ"/>
                          <a:ea typeface="メイリオ"/>
                          <a:cs typeface="+mn-cs"/>
                        </a:rPr>
                      </a:br>
                      <a:r>
                        <a:rPr kumimoji="1" lang="en" altLang="ja-JP" sz="700" b="1" i="0" kern="1200" dirty="0">
                          <a:solidFill>
                            <a:schemeClr val="tx1">
                              <a:lumMod val="65000"/>
                              <a:lumOff val="35000"/>
                            </a:schemeClr>
                          </a:solidFill>
                          <a:effectLst/>
                          <a:latin typeface="メイリオ"/>
                          <a:ea typeface="メイリオ"/>
                          <a:cs typeface="+mn-cs"/>
                        </a:rPr>
                        <a:t>MD</a:t>
                      </a:r>
                      <a:r>
                        <a:rPr kumimoji="1" lang="ja-JP" altLang="en" sz="700" b="1" i="0" kern="1200">
                          <a:solidFill>
                            <a:schemeClr val="tx1">
                              <a:lumMod val="65000"/>
                              <a:lumOff val="35000"/>
                            </a:schemeClr>
                          </a:solidFill>
                          <a:effectLst/>
                          <a:latin typeface="メイリオ"/>
                          <a:ea typeface="メイリオ"/>
                          <a:cs typeface="+mn-cs"/>
                        </a:rPr>
                        <a:t>（</a:t>
                      </a:r>
                      <a:r>
                        <a:rPr kumimoji="1" lang="en" altLang="ja-JP" sz="700" b="1" i="0" kern="1200" dirty="0">
                          <a:solidFill>
                            <a:schemeClr val="tx1">
                              <a:lumMod val="65000"/>
                              <a:lumOff val="35000"/>
                            </a:schemeClr>
                          </a:solidFill>
                          <a:effectLst/>
                          <a:latin typeface="メイリオ"/>
                          <a:ea typeface="メイリオ"/>
                          <a:cs typeface="+mn-cs"/>
                        </a:rPr>
                        <a:t>30</a:t>
                      </a:r>
                      <a:r>
                        <a:rPr kumimoji="1" lang="ja-JP" altLang="en-US" sz="700" b="1" i="0" kern="1200">
                          <a:solidFill>
                            <a:schemeClr val="tx1">
                              <a:lumMod val="65000"/>
                              <a:lumOff val="35000"/>
                            </a:schemeClr>
                          </a:solidFill>
                          <a:effectLst/>
                          <a:latin typeface="メイリオ"/>
                          <a:ea typeface="メイリオ"/>
                          <a:cs typeface="+mn-cs"/>
                        </a:rPr>
                        <a:t>秒）</a:t>
                      </a:r>
                      <a:br>
                        <a:rPr kumimoji="1" lang="en-US" altLang="ja-JP" sz="700" b="1" i="0" kern="1200" dirty="0">
                          <a:solidFill>
                            <a:schemeClr val="tx1">
                              <a:lumMod val="65000"/>
                              <a:lumOff val="35000"/>
                            </a:schemeClr>
                          </a:solidFill>
                          <a:effectLst/>
                          <a:latin typeface="メイリオ"/>
                          <a:ea typeface="メイリオ"/>
                          <a:cs typeface="+mn-cs"/>
                        </a:rPr>
                      </a:br>
                      <a:r>
                        <a:rPr kumimoji="1" lang="ja-JP" altLang="en-US" sz="700" b="1" i="0" kern="1200">
                          <a:solidFill>
                            <a:schemeClr val="tx1">
                              <a:lumMod val="65000"/>
                              <a:lumOff val="35000"/>
                            </a:schemeClr>
                          </a:solidFill>
                          <a:effectLst/>
                          <a:latin typeface="メイリオ"/>
                          <a:ea typeface="メイリオ"/>
                          <a:cs typeface="+mn-cs"/>
                        </a:rPr>
                        <a:t>（カテゴリ指定</a:t>
                      </a:r>
                      <a:br>
                        <a:rPr kumimoji="1" lang="en-US" altLang="ja-JP" sz="700" b="1" i="0" kern="1200" dirty="0">
                          <a:solidFill>
                            <a:schemeClr val="tx1">
                              <a:lumMod val="65000"/>
                              <a:lumOff val="35000"/>
                            </a:schemeClr>
                          </a:solidFill>
                          <a:effectLst/>
                          <a:latin typeface="メイリオ"/>
                          <a:ea typeface="メイリオ"/>
                          <a:cs typeface="+mn-cs"/>
                        </a:rPr>
                      </a:br>
                      <a:r>
                        <a:rPr kumimoji="1" lang="ja-JP" altLang="en-US" sz="700" b="1" i="0" kern="1200">
                          <a:solidFill>
                            <a:schemeClr val="tx1">
                              <a:lumMod val="65000"/>
                              <a:lumOff val="35000"/>
                            </a:schemeClr>
                          </a:solidFill>
                          <a:effectLst/>
                          <a:latin typeface="メイリオ"/>
                          <a:ea typeface="メイリオ"/>
                          <a:cs typeface="+mn-cs"/>
                        </a:rPr>
                        <a:t>　韓流／アニメ</a:t>
                      </a:r>
                      <a:r>
                        <a:rPr kumimoji="1" lang="ja-JP" altLang="en-US" sz="800" b="1" i="0" kern="1200">
                          <a:solidFill>
                            <a:schemeClr val="tx1">
                              <a:lumMod val="65000"/>
                              <a:lumOff val="35000"/>
                            </a:schemeClr>
                          </a:solidFill>
                          <a:effectLst/>
                          <a:latin typeface="メイリオ"/>
                          <a:ea typeface="メイリオ"/>
                          <a:cs typeface="+mn-cs"/>
                        </a:rPr>
                        <a:t>）</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53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98399085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a:solidFill>
                            <a:schemeClr val="bg1"/>
                          </a:solidFill>
                          <a:latin typeface="+mn-lt"/>
                          <a:ea typeface="+mn-ea"/>
                          <a:cs typeface="+mn-cs"/>
                        </a:rPr>
                        <a:t>カテゴリー</a:t>
                      </a:r>
                      <a:r>
                        <a:rPr kumimoji="1" lang="en-US" altLang="ja-JP" sz="700" b="0" kern="1200" dirty="0">
                          <a:solidFill>
                            <a:schemeClr val="bg1"/>
                          </a:solidFill>
                          <a:latin typeface="+mn-lt"/>
                          <a:ea typeface="+mn-ea"/>
                          <a:cs typeface="+mn-cs"/>
                        </a:rPr>
                        <a:t> ※1</a:t>
                      </a:r>
                      <a:endParaRPr kumimoji="1" lang="ja-JP" altLang="en-US" sz="7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967014782"/>
                  </a:ext>
                </a:extLst>
              </a:tr>
              <a:tr h="384742">
                <a:tc>
                  <a:txBody>
                    <a:bodyPr/>
                    <a:lstStyle/>
                    <a:p>
                      <a:pPr algn="ctr"/>
                      <a:r>
                        <a:rPr kumimoji="1" lang="ja-JP" altLang="en-US" sz="700" b="0" kern="1200">
                          <a:solidFill>
                            <a:schemeClr val="bg1"/>
                          </a:solidFill>
                          <a:latin typeface="+mn-lt"/>
                          <a:ea typeface="+mn-ea"/>
                          <a:cs typeface="+mn-cs"/>
                        </a:rPr>
                        <a:t>オーディエンスリスト</a:t>
                      </a:r>
                      <a:endParaRPr kumimoji="1" lang="en-US" altLang="ja-JP" sz="700" b="0" kern="1200" dirty="0">
                        <a:solidFill>
                          <a:schemeClr val="bg1"/>
                        </a:solidFill>
                        <a:latin typeface="+mn-lt"/>
                        <a:ea typeface="+mn-ea"/>
                        <a:cs typeface="+mn-cs"/>
                      </a:endParaRPr>
                    </a:p>
                    <a:p>
                      <a:pPr algn="ctr"/>
                      <a:r>
                        <a:rPr kumimoji="1" lang="ja-JP" altLang="en-US" sz="700" b="0" kern="1200">
                          <a:solidFill>
                            <a:schemeClr val="bg1"/>
                          </a:solidFill>
                          <a:latin typeface="+mn-lt"/>
                          <a:ea typeface="+mn-ea"/>
                          <a:cs typeface="+mn-cs"/>
                        </a:rPr>
                        <a:t>（ヤフー提供）</a:t>
                      </a:r>
                      <a:r>
                        <a:rPr kumimoji="1" lang="en-US" altLang="ja-JP" sz="700" b="0" kern="1200" dirty="0">
                          <a:solidFill>
                            <a:schemeClr val="bg1"/>
                          </a:solidFill>
                          <a:latin typeface="+mn-lt"/>
                          <a:ea typeface="+mn-ea"/>
                          <a:cs typeface="+mn-cs"/>
                        </a:rPr>
                        <a:t>※2</a:t>
                      </a:r>
                      <a:endParaRPr kumimoji="1" lang="ja-JP" altLang="en-US" sz="7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a:solidFill>
                            <a:schemeClr val="bg1"/>
                          </a:solidFill>
                          <a:latin typeface="+mn-ea"/>
                          <a:ea typeface="メイリオ"/>
                          <a:cs typeface="+mn-cs"/>
                        </a:rPr>
                        <a:t>リスト参照</a:t>
                      </a:r>
                      <a:endParaRPr kumimoji="1" lang="ja-JP" altLang="en-US" sz="800" b="0" kern="1200" dirty="0">
                        <a:solidFill>
                          <a:schemeClr val="bg1"/>
                        </a:solidFill>
                        <a:latin typeface="+mn-ea"/>
                        <a:ea typeface="メイリオ"/>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noFill/>
                  </a:tcPr>
                </a:tc>
                <a:extLst>
                  <a:ext uri="{0D108BD9-81ED-4DB2-BD59-A6C34878D82A}">
                    <a16:rowId xmlns:a16="http://schemas.microsoft.com/office/drawing/2014/main" val="1750538939"/>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256108755"/>
                  </a:ext>
                </a:extLst>
              </a:tr>
            </a:tbl>
          </a:graphicData>
        </a:graphic>
      </p:graphicFrame>
      <p:sp>
        <p:nvSpPr>
          <p:cNvPr id="6" name="テキスト ボックス 5">
            <a:extLst>
              <a:ext uri="{FF2B5EF4-FFF2-40B4-BE49-F238E27FC236}">
                <a16:creationId xmlns:a16="http://schemas.microsoft.com/office/drawing/2014/main" id="{007ECFA2-EC9D-D94A-0B13-99BBDDCED018}"/>
              </a:ext>
            </a:extLst>
          </p:cNvPr>
          <p:cNvSpPr txBox="1"/>
          <p:nvPr/>
        </p:nvSpPr>
        <p:spPr>
          <a:xfrm>
            <a:off x="407368" y="4709462"/>
            <a:ext cx="11017224" cy="1815882"/>
          </a:xfrm>
          <a:prstGeom prst="rect">
            <a:avLst/>
          </a:prstGeom>
          <a:noFill/>
        </p:spPr>
        <p:txBody>
          <a:bodyPr wrap="square" lIns="91440" tIns="45720" rIns="9144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a:solidFill>
                  <a:schemeClr val="tx1">
                    <a:lumMod val="65000"/>
                    <a:lumOff val="35000"/>
                  </a:schemeClr>
                </a:solidFill>
                <a:latin typeface="+mn-ea"/>
              </a:rPr>
              <a:t>歳以上</a:t>
            </a:r>
            <a:br>
              <a:rPr lang="en-US" altLang="ja-JP" sz="1050" dirty="0">
                <a:solidFill>
                  <a:schemeClr val="tx1">
                    <a:lumMod val="65000"/>
                    <a:lumOff val="35000"/>
                  </a:schemeClr>
                </a:solidFill>
                <a:latin typeface="+mn-ea"/>
              </a:rPr>
            </a:br>
            <a:r>
              <a:rPr lang="en-US" sz="1050" dirty="0">
                <a:solidFill>
                  <a:schemeClr val="tx1">
                    <a:lumMod val="65000"/>
                    <a:lumOff val="35000"/>
                  </a:schemeClr>
                </a:solidFill>
                <a:ea typeface="+mn-lt"/>
                <a:cs typeface="+mn-lt"/>
              </a:rPr>
              <a:t>※</a:t>
            </a:r>
            <a:r>
              <a:rPr lang="en-US" sz="1050" dirty="0" err="1">
                <a:solidFill>
                  <a:schemeClr val="tx1">
                    <a:lumMod val="65000"/>
                    <a:lumOff val="35000"/>
                  </a:schemeClr>
                </a:solidFill>
                <a:ea typeface="+mn-lt"/>
                <a:cs typeface="+mn-lt"/>
              </a:rPr>
              <a:t>vCPM</a:t>
            </a:r>
            <a:r>
              <a:rPr lang="ja-JP" sz="1050">
                <a:solidFill>
                  <a:schemeClr val="tx1">
                    <a:lumMod val="65000"/>
                    <a:lumOff val="35000"/>
                  </a:schemeClr>
                </a:solidFill>
                <a:ea typeface="+mn-lt"/>
                <a:cs typeface="+mn-lt"/>
              </a:rPr>
              <a:t>は「基本料金</a:t>
            </a:r>
            <a:r>
              <a:rPr lang="en-US" altLang="ja-JP" sz="1050" dirty="0">
                <a:solidFill>
                  <a:schemeClr val="tx1">
                    <a:lumMod val="65000"/>
                    <a:lumOff val="35000"/>
                  </a:schemeClr>
                </a:solidFill>
                <a:ea typeface="+mn-lt"/>
                <a:cs typeface="+mn-lt"/>
              </a:rPr>
              <a:t>×</a:t>
            </a:r>
            <a:r>
              <a:rPr lang="ja-JP" sz="1050">
                <a:solidFill>
                  <a:schemeClr val="tx1">
                    <a:lumMod val="65000"/>
                    <a:lumOff val="35000"/>
                  </a:schemeClr>
                </a:solidFill>
                <a:ea typeface="+mn-lt"/>
                <a:cs typeface="+mn-lt"/>
              </a:rPr>
              <a:t>ターゲティングごとに設定されている掛け率」（小数点以下切り捨て）によって決定されます。</a:t>
            </a:r>
            <a:endParaRPr lang="en-US" altLang="ja-JP" sz="1050" dirty="0">
              <a:ea typeface="+mn-lt"/>
              <a:cs typeface="+mn-lt"/>
            </a:endParaRPr>
          </a:p>
          <a:p>
            <a:pPr>
              <a:lnSpc>
                <a:spcPts val="1460"/>
              </a:lnSpc>
            </a:pPr>
            <a:r>
              <a:rPr lang="en-US" altLang="ja-JP" sz="1050" dirty="0">
                <a:solidFill>
                  <a:schemeClr val="tx1">
                    <a:lumMod val="65000"/>
                    <a:lumOff val="35000"/>
                  </a:schemeClr>
                </a:solidFill>
                <a:ea typeface="+mn-lt"/>
                <a:cs typeface="+mn-lt"/>
              </a:rPr>
              <a:t>※</a:t>
            </a:r>
            <a:r>
              <a:rPr lang="en-US" altLang="ja-JP" sz="1050" dirty="0" err="1">
                <a:solidFill>
                  <a:schemeClr val="tx1">
                    <a:lumMod val="65000"/>
                    <a:lumOff val="35000"/>
                  </a:schemeClr>
                </a:solidFill>
                <a:ea typeface="+mn-lt"/>
                <a:cs typeface="+mn-lt"/>
              </a:rPr>
              <a:t>vCPM</a:t>
            </a:r>
            <a:r>
              <a:rPr lang="ja-JP" sz="1050">
                <a:solidFill>
                  <a:schemeClr val="tx1">
                    <a:lumMod val="65000"/>
                    <a:lumOff val="35000"/>
                  </a:schemeClr>
                </a:solidFill>
                <a:ea typeface="+mn-lt"/>
                <a:cs typeface="+mn-lt"/>
              </a:rPr>
              <a:t>掛け率の最大値は</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倍になります。</a:t>
            </a:r>
            <a:endParaRPr lang="en-US" sz="1050" dirty="0">
              <a:solidFill>
                <a:schemeClr val="tx1">
                  <a:lumMod val="65000"/>
                  <a:lumOff val="35000"/>
                </a:schemeClr>
              </a:solidFill>
              <a:ea typeface="+mn-lt"/>
              <a:cs typeface="+mn-lt"/>
            </a:endParaRPr>
          </a:p>
          <a:p>
            <a:pPr>
              <a:lnSpc>
                <a:spcPts val="1460"/>
              </a:lnSpc>
            </a:pPr>
            <a:r>
              <a:rPr lang="ja-JP" sz="1050">
                <a:solidFill>
                  <a:schemeClr val="tx1">
                    <a:lumMod val="65000"/>
                    <a:lumOff val="35000"/>
                  </a:schemeClr>
                </a:solidFill>
                <a:ea typeface="+mn-lt"/>
                <a:cs typeface="+mn-lt"/>
              </a:rPr>
              <a:t>例：性別、年齢、オーディエンスカテゴリーを設定した場合、</a:t>
            </a:r>
            <a:r>
              <a:rPr lang="en-US" sz="1050" dirty="0">
                <a:solidFill>
                  <a:schemeClr val="tx1">
                    <a:lumMod val="65000"/>
                    <a:lumOff val="35000"/>
                  </a:schemeClr>
                </a:solidFill>
                <a:ea typeface="+mn-lt"/>
                <a:cs typeface="+mn-lt"/>
              </a:rPr>
              <a:t>1.2</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 1.2</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 1.8</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=2.59</a:t>
            </a:r>
            <a:r>
              <a:rPr lang="ja-JP" sz="1050">
                <a:solidFill>
                  <a:schemeClr val="tx1">
                    <a:lumMod val="65000"/>
                    <a:lumOff val="35000"/>
                  </a:schemeClr>
                </a:solidFill>
                <a:ea typeface="+mn-lt"/>
                <a:cs typeface="+mn-lt"/>
              </a:rPr>
              <a:t>倍となりますが、最大値が</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倍のため、</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倍で設定可能となります。</a:t>
            </a:r>
            <a:endParaRPr lang="en-US" dirty="0">
              <a:solidFill>
                <a:schemeClr val="tx1">
                  <a:lumMod val="65000"/>
                  <a:lumOff val="35000"/>
                </a:schemeClr>
              </a:solidFill>
              <a:ea typeface="+mn-lt"/>
              <a:cs typeface="+mn-lt"/>
            </a:endParaRPr>
          </a:p>
          <a:p>
            <a:pPr>
              <a:lnSpc>
                <a:spcPts val="1460"/>
              </a:lnSpc>
            </a:pPr>
            <a:r>
              <a:rPr lang="en-US" altLang="ja-JP" sz="1050" dirty="0">
                <a:solidFill>
                  <a:schemeClr val="tx1">
                    <a:lumMod val="65000"/>
                    <a:lumOff val="35000"/>
                  </a:schemeClr>
                </a:solidFill>
              </a:rPr>
              <a:t>※SD</a:t>
            </a:r>
            <a:r>
              <a:rPr lang="ja-JP" altLang="en-US" sz="1050">
                <a:solidFill>
                  <a:schemeClr val="tx1">
                    <a:lumMod val="65000"/>
                    <a:lumOff val="35000"/>
                  </a:schemeClr>
                </a:solidFill>
              </a:rPr>
              <a:t>はスマートデバイス、</a:t>
            </a:r>
            <a:r>
              <a:rPr lang="en-US" altLang="ja-JP" sz="1050" dirty="0">
                <a:solidFill>
                  <a:schemeClr val="tx1">
                    <a:lumMod val="65000"/>
                    <a:lumOff val="35000"/>
                  </a:schemeClr>
                </a:solidFill>
              </a:rPr>
              <a:t>PC</a:t>
            </a:r>
            <a:r>
              <a:rPr lang="ja-JP" altLang="en-US" sz="105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 </a:t>
            </a:r>
            <a:r>
              <a:rPr lang="ja-JP" altLang="en-US" sz="1050">
                <a:solidFill>
                  <a:schemeClr val="tx1">
                    <a:lumMod val="65000"/>
                    <a:lumOff val="35000"/>
                  </a:schemeClr>
                </a:solidFill>
                <a:latin typeface="+mn-ea"/>
              </a:rPr>
              <a:t>オーディエンスカテゴリー</a:t>
            </a:r>
            <a:r>
              <a:rPr lang="ja-JP" altLang="en-US" sz="1050" dirty="0">
                <a:solidFill>
                  <a:schemeClr val="tx1">
                    <a:lumMod val="65000"/>
                    <a:lumOff val="35000"/>
                  </a:schemeClr>
                </a:solidFill>
                <a:latin typeface="+mn-ea"/>
              </a:rPr>
              <a:t>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a:t>
            </a:r>
            <a:r>
              <a:rPr lang="ja-JP" altLang="en-US" sz="1050">
                <a:solidFill>
                  <a:schemeClr val="tx1">
                    <a:lumMod val="65000"/>
                    <a:lumOff val="35000"/>
                  </a:schemeClr>
                </a:solidFill>
                <a:latin typeface="+mn-ea"/>
              </a:rPr>
              <a:t>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 </a:t>
            </a:r>
            <a:r>
              <a:rPr lang="ja-JP" altLang="en-US" sz="1050">
                <a:solidFill>
                  <a:schemeClr val="tx1">
                    <a:lumMod val="65000"/>
                    <a:lumOff val="35000"/>
                  </a:schemeClr>
                </a:solidFill>
                <a:latin typeface="+mn-ea"/>
              </a:rPr>
              <a:t>オーディエンスリスト（ヤフー提供）の詳細は、こちらの表を参照してください。</a:t>
            </a:r>
            <a:r>
              <a:rPr lang="en" altLang="ja-JP" sz="1050" dirty="0">
                <a:latin typeface="+mn-ea"/>
                <a:hlinkClick r:id="rId3"/>
              </a:rPr>
              <a:t>https://</a:t>
            </a:r>
            <a:r>
              <a:rPr lang="en" altLang="ja-JP" sz="1050" dirty="0" err="1">
                <a:latin typeface="+mn-ea"/>
                <a:hlinkClick r:id="rId3"/>
              </a:rPr>
              <a:t>s.yimg.jp</a:t>
            </a:r>
            <a:r>
              <a:rPr lang="en" altLang="ja-JP" sz="1050" dirty="0">
                <a:latin typeface="+mn-ea"/>
                <a:hlinkClick r:id="rId3"/>
              </a:rPr>
              <a:t>/dl/</a:t>
            </a:r>
            <a:r>
              <a:rPr lang="en" altLang="ja-JP" sz="1050" dirty="0" err="1">
                <a:latin typeface="+mn-ea"/>
                <a:hlinkClick r:id="rId3"/>
              </a:rPr>
              <a:t>displayads</a:t>
            </a:r>
            <a:r>
              <a:rPr lang="en" altLang="ja-JP" sz="1050" dirty="0">
                <a:latin typeface="+mn-ea"/>
                <a:hlinkClick r:id="rId3"/>
              </a:rPr>
              <a:t>-guarantee/</a:t>
            </a:r>
            <a:r>
              <a:rPr lang="en" altLang="ja-JP" sz="1050" dirty="0" err="1">
                <a:latin typeface="+mn-ea"/>
                <a:hlinkClick r:id="rId3"/>
              </a:rPr>
              <a:t>audiencelist.zip</a:t>
            </a:r>
            <a:endParaRPr lang="en-US" altLang="ja-JP" sz="1050" b="1" dirty="0">
              <a:solidFill>
                <a:schemeClr val="tx1">
                  <a:lumMod val="65000"/>
                  <a:lumOff val="35000"/>
                </a:schemeClr>
              </a:solidFill>
              <a:latin typeface="+mn-ea"/>
            </a:endParaRPr>
          </a:p>
        </p:txBody>
      </p:sp>
    </p:spTree>
    <p:extLst>
      <p:ext uri="{BB962C8B-B14F-4D97-AF65-F5344CB8AC3E}">
        <p14:creationId xmlns:p14="http://schemas.microsoft.com/office/powerpoint/2010/main" val="26647778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表 24"/>
          <p:cNvGraphicFramePr>
            <a:graphicFrameLocks noGrp="1"/>
          </p:cNvGraphicFramePr>
          <p:nvPr/>
        </p:nvGraphicFramePr>
        <p:xfrm>
          <a:off x="272917" y="3180067"/>
          <a:ext cx="11655731" cy="3328575"/>
        </p:xfrm>
        <a:graphic>
          <a:graphicData uri="http://schemas.openxmlformats.org/drawingml/2006/table">
            <a:tbl>
              <a:tblPr firstRow="1" bandRow="1">
                <a:tableStyleId>{21E4AEA4-8DFA-4A89-87EB-49C32662AFE0}</a:tableStyleId>
              </a:tblPr>
              <a:tblGrid>
                <a:gridCol w="11655731">
                  <a:extLst>
                    <a:ext uri="{9D8B030D-6E8A-4147-A177-3AD203B41FA5}">
                      <a16:colId xmlns:a16="http://schemas.microsoft.com/office/drawing/2014/main" val="540424094"/>
                    </a:ext>
                  </a:extLst>
                </a:gridCol>
              </a:tblGrid>
              <a:tr h="374507">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36628468"/>
                  </a:ext>
                </a:extLst>
              </a:tr>
              <a:tr h="986328">
                <a:tc>
                  <a:txBody>
                    <a:bodyPr/>
                    <a:lstStyle/>
                    <a:p>
                      <a:endParaRPr kumimoji="1" lang="ja-JP" altLang="en-US" b="1"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289785332"/>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3715531"/>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84140074"/>
                  </a:ext>
                </a:extLst>
              </a:tr>
            </a:tbl>
          </a:graphicData>
        </a:graphic>
      </p:graphicFrame>
      <p:sp>
        <p:nvSpPr>
          <p:cNvPr id="2" name="テキスト プレースホルダー 1"/>
          <p:cNvSpPr>
            <a:spLocks noGrp="1"/>
          </p:cNvSpPr>
          <p:nvPr>
            <p:ph type="body" sz="quarter" idx="12"/>
          </p:nvPr>
        </p:nvSpPr>
        <p:spPr>
          <a:xfrm>
            <a:off x="319913" y="1096765"/>
            <a:ext cx="11521280" cy="1756171"/>
          </a:xfrm>
        </p:spPr>
        <p:txBody>
          <a:bodyPr>
            <a:noAutofit/>
          </a:bodyPr>
          <a:lstStyle/>
          <a:p>
            <a:r>
              <a:rPr kumimoji="1" lang="en-US" altLang="ja-JP" sz="1400" b="1" dirty="0"/>
              <a:t>2022</a:t>
            </a:r>
            <a:r>
              <a:rPr kumimoji="1" lang="ja-JP" altLang="en-US" sz="1400" b="1" dirty="0"/>
              <a:t>年</a:t>
            </a:r>
            <a:r>
              <a:rPr kumimoji="1" lang="en-US" altLang="ja-JP" sz="1400" b="1" dirty="0"/>
              <a:t>4</a:t>
            </a:r>
            <a:r>
              <a:rPr kumimoji="1" lang="ja-JP" altLang="en-US" sz="1400" b="1" dirty="0"/>
              <a:t>月</a:t>
            </a:r>
            <a:r>
              <a:rPr kumimoji="1" lang="en-US" altLang="ja-JP" sz="1400" b="1" dirty="0"/>
              <a:t>4</a:t>
            </a:r>
            <a:r>
              <a:rPr kumimoji="1" lang="ja-JP" altLang="en-US" sz="1400" b="1" dirty="0"/>
              <a:t>日（月）より年齢ターゲティング区分</a:t>
            </a:r>
            <a:r>
              <a:rPr lang="ja-JP" altLang="en-US" sz="1400" b="1" dirty="0"/>
              <a:t>「15-19歳」が「1</a:t>
            </a:r>
            <a:r>
              <a:rPr lang="en-US" altLang="ja-JP" sz="1400" b="1" dirty="0"/>
              <a:t>8</a:t>
            </a:r>
            <a:r>
              <a:rPr lang="ja-JP" altLang="en-US" sz="1400" b="1" dirty="0"/>
              <a:t>-19歳」に変更となります。</a:t>
            </a:r>
            <a:r>
              <a:rPr lang="ja-JP" altLang="en-US" sz="1400" dirty="0"/>
              <a:t>そのため、</a:t>
            </a:r>
            <a:r>
              <a:rPr lang="en-US" altLang="ja-JP" sz="1400" dirty="0"/>
              <a:t> 4</a:t>
            </a:r>
            <a:r>
              <a:rPr lang="ja-JP" altLang="en-US" sz="1400" dirty="0"/>
              <a:t>月</a:t>
            </a:r>
            <a:r>
              <a:rPr lang="en-US" altLang="ja-JP" sz="1400" dirty="0"/>
              <a:t>4</a:t>
            </a:r>
            <a:r>
              <a:rPr lang="ja-JP" altLang="en-US" sz="1400" dirty="0"/>
              <a:t>日（月）以降は広告管理ツール上の予約画面やレポート、および配信対象は 「1</a:t>
            </a:r>
            <a:r>
              <a:rPr lang="en-US" altLang="ja-JP" sz="1400" dirty="0"/>
              <a:t>8</a:t>
            </a:r>
            <a:r>
              <a:rPr lang="ja-JP" altLang="en-US" sz="1400" dirty="0"/>
              <a:t>-19歳」の区分に切り替わります。</a:t>
            </a:r>
            <a:endParaRPr lang="en-US" altLang="ja-JP" sz="1400" dirty="0"/>
          </a:p>
          <a:p>
            <a:endParaRPr lang="en-US" altLang="ja-JP" sz="1400" dirty="0"/>
          </a:p>
          <a:p>
            <a:r>
              <a:rPr lang="en-US" altLang="ja-JP" sz="1400" dirty="0"/>
              <a:t>4</a:t>
            </a:r>
            <a:r>
              <a:rPr lang="ja-JP" altLang="en-US" sz="1400" dirty="0"/>
              <a:t>月</a:t>
            </a:r>
            <a:r>
              <a:rPr lang="en-US" altLang="ja-JP" sz="1400" dirty="0"/>
              <a:t>4</a:t>
            </a:r>
            <a:r>
              <a:rPr lang="ja-JP" altLang="en-US" sz="1400" dirty="0"/>
              <a:t>日（月）以前に予約をする場合、年齢ターゲティング区分「15-19歳」を指定することが可能ですが、掲載期間が</a:t>
            </a:r>
            <a:r>
              <a:rPr lang="en-US" altLang="ja-JP" sz="1400" dirty="0"/>
              <a:t>4</a:t>
            </a:r>
            <a:r>
              <a:rPr lang="ja-JP" altLang="en-US" sz="1400" dirty="0"/>
              <a:t>月</a:t>
            </a:r>
            <a:r>
              <a:rPr lang="en-US" altLang="ja-JP" sz="1400" dirty="0"/>
              <a:t>4</a:t>
            </a:r>
            <a:r>
              <a:rPr lang="ja-JP" altLang="en-US" sz="1400" dirty="0"/>
              <a:t>日以降の場合、ターゲティング条件が「1</a:t>
            </a:r>
            <a:r>
              <a:rPr lang="en-US" altLang="ja-JP" sz="1400" dirty="0"/>
              <a:t>8</a:t>
            </a:r>
            <a:r>
              <a:rPr lang="ja-JP" altLang="en-US" sz="1400" dirty="0"/>
              <a:t>-19歳」に変更となり、配信も「1</a:t>
            </a:r>
            <a:r>
              <a:rPr lang="en-US" altLang="ja-JP" sz="1400" dirty="0"/>
              <a:t>8</a:t>
            </a:r>
            <a:r>
              <a:rPr lang="ja-JP" altLang="en-US" sz="1400" dirty="0"/>
              <a:t>-19歳」が対象となります。</a:t>
            </a:r>
            <a:endParaRPr lang="en-US" altLang="ja-JP" sz="1400" dirty="0"/>
          </a:p>
          <a:p>
            <a:r>
              <a:rPr lang="en-US" altLang="ja-JP" sz="1400" dirty="0"/>
              <a:t>4</a:t>
            </a:r>
            <a:r>
              <a:rPr lang="ja-JP" altLang="en-US" sz="1400" dirty="0"/>
              <a:t>月</a:t>
            </a:r>
            <a:r>
              <a:rPr lang="en-US" altLang="ja-JP" sz="1400" dirty="0"/>
              <a:t>4</a:t>
            </a:r>
            <a:r>
              <a:rPr lang="ja-JP" altLang="en-US" sz="1400" dirty="0"/>
              <a:t>日（月）以降に出力したレポートでは、</a:t>
            </a:r>
            <a:r>
              <a:rPr lang="en-US" altLang="ja-JP" sz="1400" dirty="0"/>
              <a:t>4</a:t>
            </a:r>
            <a:r>
              <a:rPr lang="ja-JP" altLang="en-US" sz="1400" dirty="0"/>
              <a:t>月</a:t>
            </a:r>
            <a:r>
              <a:rPr lang="en-US" altLang="ja-JP" sz="1400" dirty="0"/>
              <a:t>3</a:t>
            </a:r>
            <a:r>
              <a:rPr lang="ja-JP" altLang="en-US" sz="1400" dirty="0"/>
              <a:t>日（日）までに「15-19歳」で配信した結果も「1</a:t>
            </a:r>
            <a:r>
              <a:rPr lang="en-US" altLang="ja-JP" sz="1400" dirty="0"/>
              <a:t>8</a:t>
            </a:r>
            <a:r>
              <a:rPr lang="ja-JP" altLang="en-US" sz="1400" dirty="0"/>
              <a:t>-19歳」として表示されます。</a:t>
            </a:r>
            <a:endParaRPr lang="en-US" altLang="ja-JP" sz="1400" dirty="0"/>
          </a:p>
          <a:p>
            <a:r>
              <a:rPr lang="ja-JP" altLang="en-US" sz="1400" dirty="0"/>
              <a:t>なお、その他年齢区分には変更ありません。</a:t>
            </a:r>
            <a:endParaRPr kumimoji="1" lang="ja-JP" altLang="en-US" sz="1400" dirty="0"/>
          </a:p>
        </p:txBody>
      </p:sp>
      <p:sp>
        <p:nvSpPr>
          <p:cNvPr id="3" name="テキスト プレースホルダー 2"/>
          <p:cNvSpPr>
            <a:spLocks noGrp="1"/>
          </p:cNvSpPr>
          <p:nvPr>
            <p:ph type="body" sz="quarter" idx="11"/>
          </p:nvPr>
        </p:nvSpPr>
        <p:spPr/>
        <p:txBody>
          <a:bodyPr/>
          <a:lstStyle/>
          <a:p>
            <a:r>
              <a:rPr kumimoji="1" lang="ja-JP" altLang="en-US" dirty="0"/>
              <a:t>年齢ターゲティング一部区分変更について</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56" name="テキスト ボックス 55"/>
          <p:cNvSpPr txBox="1"/>
          <p:nvPr/>
        </p:nvSpPr>
        <p:spPr>
          <a:xfrm>
            <a:off x="5482986" y="3394130"/>
            <a:ext cx="720080" cy="369332"/>
          </a:xfrm>
          <a:prstGeom prst="rect">
            <a:avLst/>
          </a:prstGeom>
          <a:noFill/>
        </p:spPr>
        <p:txBody>
          <a:bodyPr wrap="square" rtlCol="0">
            <a:spAutoFit/>
          </a:bodyPr>
          <a:lstStyle/>
          <a:p>
            <a:pPr algn="ctr"/>
            <a:r>
              <a:rPr kumimoji="1" lang="ja-JP" altLang="en-US" dirty="0">
                <a:solidFill>
                  <a:srgbClr val="FF0000"/>
                </a:solidFill>
              </a:rPr>
              <a:t>●</a:t>
            </a:r>
          </a:p>
        </p:txBody>
      </p:sp>
      <p:cxnSp>
        <p:nvCxnSpPr>
          <p:cNvPr id="61" name="直線コネクタ 60"/>
          <p:cNvCxnSpPr/>
          <p:nvPr/>
        </p:nvCxnSpPr>
        <p:spPr>
          <a:xfrm>
            <a:off x="5841958" y="3556712"/>
            <a:ext cx="15843" cy="295193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正方形/長方形 70"/>
          <p:cNvSpPr/>
          <p:nvPr/>
        </p:nvSpPr>
        <p:spPr>
          <a:xfrm>
            <a:off x="291150" y="3972846"/>
            <a:ext cx="2262158" cy="461665"/>
          </a:xfrm>
          <a:prstGeom prst="rect">
            <a:avLst/>
          </a:prstGeom>
        </p:spPr>
        <p:txBody>
          <a:bodyPr wrap="none">
            <a:spAutoFit/>
          </a:bodyPr>
          <a:lstStyle/>
          <a:p>
            <a:r>
              <a:rPr lang="ja-JP" altLang="en-US" sz="1200" dirty="0"/>
              <a:t>予約日：</a:t>
            </a:r>
            <a:r>
              <a:rPr lang="en-US" altLang="ja-JP" sz="1200" dirty="0"/>
              <a:t>3</a:t>
            </a:r>
            <a:r>
              <a:rPr lang="ja-JP" altLang="en-US" sz="1200" dirty="0"/>
              <a:t>月</a:t>
            </a:r>
            <a:r>
              <a:rPr lang="en-US" altLang="ja-JP" sz="1200" dirty="0"/>
              <a:t>1</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5</a:t>
            </a:r>
            <a:r>
              <a:rPr lang="ja-JP" altLang="en-US" sz="1200" dirty="0"/>
              <a:t>日～</a:t>
            </a:r>
            <a:r>
              <a:rPr lang="en-US" altLang="ja-JP" sz="1200" dirty="0"/>
              <a:t>4</a:t>
            </a:r>
            <a:r>
              <a:rPr lang="ja-JP" altLang="en-US" sz="1200" dirty="0"/>
              <a:t>月</a:t>
            </a:r>
            <a:r>
              <a:rPr lang="en-US" altLang="ja-JP" sz="1200" dirty="0"/>
              <a:t>15</a:t>
            </a:r>
            <a:r>
              <a:rPr lang="ja-JP" altLang="en-US" sz="1200" dirty="0"/>
              <a:t>日</a:t>
            </a:r>
          </a:p>
        </p:txBody>
      </p:sp>
      <p:sp>
        <p:nvSpPr>
          <p:cNvPr id="72" name="正方形/長方形 71"/>
          <p:cNvSpPr/>
          <p:nvPr/>
        </p:nvSpPr>
        <p:spPr>
          <a:xfrm>
            <a:off x="272918" y="3679145"/>
            <a:ext cx="643125" cy="276999"/>
          </a:xfrm>
          <a:prstGeom prst="rect">
            <a:avLst/>
          </a:prstGeom>
        </p:spPr>
        <p:txBody>
          <a:bodyPr wrap="none">
            <a:spAutoFit/>
          </a:bodyPr>
          <a:lstStyle/>
          <a:p>
            <a:r>
              <a:rPr lang="ja-JP" altLang="en-US" sz="1200" dirty="0"/>
              <a:t>▼例</a:t>
            </a:r>
            <a:r>
              <a:rPr lang="en-US" altLang="ja-JP" sz="1200" dirty="0"/>
              <a:t>.1</a:t>
            </a:r>
            <a:endParaRPr lang="ja-JP" altLang="en-US" sz="1200" dirty="0"/>
          </a:p>
        </p:txBody>
      </p:sp>
      <p:sp>
        <p:nvSpPr>
          <p:cNvPr id="76" name="テキスト ボックス 75"/>
          <p:cNvSpPr txBox="1"/>
          <p:nvPr/>
        </p:nvSpPr>
        <p:spPr>
          <a:xfrm>
            <a:off x="5476547" y="3173164"/>
            <a:ext cx="1771581" cy="307777"/>
          </a:xfrm>
          <a:prstGeom prst="rect">
            <a:avLst/>
          </a:prstGeom>
          <a:noFill/>
        </p:spPr>
        <p:txBody>
          <a:bodyPr wrap="square" rtlCol="0">
            <a:spAutoFit/>
          </a:bodyPr>
          <a:lstStyle/>
          <a:p>
            <a:pPr algn="l"/>
            <a:r>
              <a:rPr lang="en-US" altLang="ja-JP" sz="1400" b="1" u="sng" dirty="0">
                <a:solidFill>
                  <a:srgbClr val="FF0000"/>
                </a:solidFill>
              </a:rPr>
              <a:t>4/4</a:t>
            </a:r>
            <a:r>
              <a:rPr lang="ja-JP" altLang="en-US" sz="1400" b="1" u="sng" dirty="0">
                <a:solidFill>
                  <a:srgbClr val="FF0000"/>
                </a:solidFill>
              </a:rPr>
              <a:t>（月）</a:t>
            </a:r>
            <a:endParaRPr kumimoji="1" lang="ja-JP" altLang="en-US" sz="1400" b="1" u="sng" dirty="0">
              <a:solidFill>
                <a:srgbClr val="FF0000"/>
              </a:solidFill>
            </a:endParaRPr>
          </a:p>
        </p:txBody>
      </p:sp>
      <p:cxnSp>
        <p:nvCxnSpPr>
          <p:cNvPr id="33" name="直線コネクタ 32"/>
          <p:cNvCxnSpPr/>
          <p:nvPr/>
        </p:nvCxnSpPr>
        <p:spPr>
          <a:xfrm>
            <a:off x="2508090" y="3456825"/>
            <a:ext cx="0" cy="30518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290163" y="4931820"/>
            <a:ext cx="2334881" cy="461665"/>
          </a:xfrm>
          <a:prstGeom prst="rect">
            <a:avLst/>
          </a:prstGeom>
        </p:spPr>
        <p:txBody>
          <a:bodyPr wrap="square">
            <a:spAutoFit/>
          </a:bodyPr>
          <a:lstStyle/>
          <a:p>
            <a:r>
              <a:rPr lang="ja-JP" altLang="en-US" sz="1200" dirty="0"/>
              <a:t>予約日：</a:t>
            </a:r>
            <a:r>
              <a:rPr lang="en-US" altLang="ja-JP" sz="1200" dirty="0"/>
              <a:t> 4</a:t>
            </a:r>
            <a:r>
              <a:rPr lang="ja-JP" altLang="en-US" sz="1200" dirty="0"/>
              <a:t>月</a:t>
            </a:r>
            <a:r>
              <a:rPr lang="en-US" altLang="ja-JP" sz="1200" dirty="0"/>
              <a:t>5</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9</a:t>
            </a:r>
            <a:r>
              <a:rPr lang="ja-JP" altLang="en-US" sz="1200" dirty="0"/>
              <a:t>日～</a:t>
            </a:r>
            <a:r>
              <a:rPr lang="en-US" altLang="ja-JP" sz="1200" dirty="0"/>
              <a:t> 4</a:t>
            </a:r>
            <a:r>
              <a:rPr lang="ja-JP" altLang="en-US" sz="1200" dirty="0"/>
              <a:t>月</a:t>
            </a:r>
            <a:r>
              <a:rPr lang="en-US" altLang="ja-JP" sz="1200" dirty="0"/>
              <a:t>15</a:t>
            </a:r>
            <a:r>
              <a:rPr lang="ja-JP" altLang="en-US" sz="1200" dirty="0"/>
              <a:t>日</a:t>
            </a:r>
          </a:p>
        </p:txBody>
      </p:sp>
      <p:sp>
        <p:nvSpPr>
          <p:cNvPr id="39" name="正方形/長方形 38"/>
          <p:cNvSpPr/>
          <p:nvPr/>
        </p:nvSpPr>
        <p:spPr>
          <a:xfrm>
            <a:off x="290164" y="4676006"/>
            <a:ext cx="643125" cy="276999"/>
          </a:xfrm>
          <a:prstGeom prst="rect">
            <a:avLst/>
          </a:prstGeom>
        </p:spPr>
        <p:txBody>
          <a:bodyPr wrap="none">
            <a:spAutoFit/>
          </a:bodyPr>
          <a:lstStyle/>
          <a:p>
            <a:r>
              <a:rPr lang="ja-JP" altLang="en-US" sz="1200" dirty="0"/>
              <a:t>▼例</a:t>
            </a:r>
            <a:r>
              <a:rPr lang="en-US" altLang="ja-JP" sz="1200" dirty="0"/>
              <a:t>.2</a:t>
            </a:r>
            <a:endParaRPr lang="ja-JP" altLang="en-US" sz="1200" dirty="0"/>
          </a:p>
        </p:txBody>
      </p:sp>
      <p:sp>
        <p:nvSpPr>
          <p:cNvPr id="40" name="正方形/長方形 39"/>
          <p:cNvSpPr/>
          <p:nvPr/>
        </p:nvSpPr>
        <p:spPr>
          <a:xfrm>
            <a:off x="282240" y="5907496"/>
            <a:ext cx="2204450" cy="461665"/>
          </a:xfrm>
          <a:prstGeom prst="rect">
            <a:avLst/>
          </a:prstGeom>
        </p:spPr>
        <p:txBody>
          <a:bodyPr wrap="none">
            <a:spAutoFit/>
          </a:bodyPr>
          <a:lstStyle/>
          <a:p>
            <a:r>
              <a:rPr lang="ja-JP" altLang="en-US" sz="1200" dirty="0"/>
              <a:t>予約日：</a:t>
            </a:r>
            <a:r>
              <a:rPr lang="en-US" altLang="ja-JP" sz="1200" dirty="0"/>
              <a:t>3</a:t>
            </a:r>
            <a:r>
              <a:rPr lang="ja-JP" altLang="en-US" sz="1200" dirty="0"/>
              <a:t>月</a:t>
            </a:r>
            <a:r>
              <a:rPr lang="en-US" altLang="ja-JP" sz="1200" dirty="0"/>
              <a:t>1</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1</a:t>
            </a:r>
            <a:r>
              <a:rPr lang="ja-JP" altLang="en-US" sz="1200" dirty="0"/>
              <a:t>日～</a:t>
            </a:r>
            <a:r>
              <a:rPr lang="en-US" altLang="ja-JP" sz="1200" dirty="0"/>
              <a:t>4</a:t>
            </a:r>
            <a:r>
              <a:rPr lang="ja-JP" altLang="en-US" sz="1200" dirty="0"/>
              <a:t>月</a:t>
            </a:r>
            <a:r>
              <a:rPr lang="en-US" altLang="ja-JP" sz="1200" dirty="0"/>
              <a:t>15</a:t>
            </a:r>
            <a:r>
              <a:rPr lang="ja-JP" altLang="en-US" sz="1200" dirty="0"/>
              <a:t>日</a:t>
            </a:r>
          </a:p>
        </p:txBody>
      </p:sp>
      <p:sp>
        <p:nvSpPr>
          <p:cNvPr id="41" name="正方形/長方形 40"/>
          <p:cNvSpPr/>
          <p:nvPr/>
        </p:nvSpPr>
        <p:spPr>
          <a:xfrm>
            <a:off x="290164" y="5654832"/>
            <a:ext cx="643125" cy="276999"/>
          </a:xfrm>
          <a:prstGeom prst="rect">
            <a:avLst/>
          </a:prstGeom>
        </p:spPr>
        <p:txBody>
          <a:bodyPr wrap="none">
            <a:spAutoFit/>
          </a:bodyPr>
          <a:lstStyle/>
          <a:p>
            <a:r>
              <a:rPr lang="ja-JP" altLang="en-US" sz="1200" dirty="0"/>
              <a:t>▼例</a:t>
            </a:r>
            <a:r>
              <a:rPr lang="en-US" altLang="ja-JP" sz="1200" dirty="0"/>
              <a:t>.3</a:t>
            </a:r>
            <a:endParaRPr lang="ja-JP" altLang="en-US" sz="1200" dirty="0"/>
          </a:p>
        </p:txBody>
      </p:sp>
      <p:sp>
        <p:nvSpPr>
          <p:cNvPr id="43" name="正方形/長方形 42"/>
          <p:cNvSpPr/>
          <p:nvPr/>
        </p:nvSpPr>
        <p:spPr>
          <a:xfrm>
            <a:off x="2666176" y="3717032"/>
            <a:ext cx="364202" cy="307777"/>
          </a:xfrm>
          <a:prstGeom prst="rect">
            <a:avLst/>
          </a:prstGeom>
        </p:spPr>
        <p:txBody>
          <a:bodyPr wrap="none">
            <a:spAutoFit/>
          </a:bodyPr>
          <a:lstStyle/>
          <a:p>
            <a:r>
              <a:rPr lang="ja-JP" altLang="en-US" sz="1400" dirty="0"/>
              <a:t>★</a:t>
            </a:r>
          </a:p>
        </p:txBody>
      </p:sp>
      <p:sp>
        <p:nvSpPr>
          <p:cNvPr id="44" name="正方形/長方形 43"/>
          <p:cNvSpPr/>
          <p:nvPr/>
        </p:nvSpPr>
        <p:spPr>
          <a:xfrm>
            <a:off x="2666176" y="4077072"/>
            <a:ext cx="2462534" cy="253916"/>
          </a:xfrm>
          <a:prstGeom prst="rect">
            <a:avLst/>
          </a:prstGeom>
        </p:spPr>
        <p:txBody>
          <a:bodyPr wrap="none">
            <a:spAutoFit/>
          </a:bodyPr>
          <a:lstStyle/>
          <a:p>
            <a:r>
              <a:rPr lang="en-US" altLang="ja-JP" sz="1050" dirty="0"/>
              <a:t>※</a:t>
            </a:r>
            <a:r>
              <a:rPr lang="ja-JP" altLang="en-US" sz="1050" dirty="0"/>
              <a:t>予約画面上は「</a:t>
            </a:r>
            <a:r>
              <a:rPr lang="en-US" altLang="ja-JP" sz="1050" dirty="0"/>
              <a:t>15-19</a:t>
            </a:r>
            <a:r>
              <a:rPr lang="ja-JP" altLang="en-US" sz="1050" dirty="0"/>
              <a:t>歳」と表示。</a:t>
            </a:r>
          </a:p>
        </p:txBody>
      </p:sp>
      <p:sp>
        <p:nvSpPr>
          <p:cNvPr id="45" name="ホームベース 44"/>
          <p:cNvSpPr/>
          <p:nvPr/>
        </p:nvSpPr>
        <p:spPr>
          <a:xfrm>
            <a:off x="6097125" y="3740521"/>
            <a:ext cx="2380368"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46" name="正方形/長方形 45"/>
          <p:cNvSpPr/>
          <p:nvPr/>
        </p:nvSpPr>
        <p:spPr>
          <a:xfrm>
            <a:off x="5928585" y="4235688"/>
            <a:ext cx="4471096" cy="253916"/>
          </a:xfrm>
          <a:prstGeom prst="rect">
            <a:avLst/>
          </a:prstGeom>
        </p:spPr>
        <p:txBody>
          <a:bodyPr wrap="none">
            <a:spAutoFit/>
          </a:bodyPr>
          <a:lstStyle/>
          <a:p>
            <a:r>
              <a:rPr lang="en-US" altLang="ja-JP" sz="1050" dirty="0"/>
              <a:t>※</a:t>
            </a:r>
            <a:r>
              <a:rPr lang="ja-JP" altLang="en-US" sz="1050" dirty="0"/>
              <a:t>配信時は「1</a:t>
            </a:r>
            <a:r>
              <a:rPr lang="en-US" altLang="ja-JP" sz="1050" dirty="0"/>
              <a:t>8</a:t>
            </a:r>
            <a:r>
              <a:rPr lang="ja-JP" altLang="en-US" sz="1050" dirty="0"/>
              <a:t>-19歳」に配信。レポート時は「</a:t>
            </a:r>
            <a:r>
              <a:rPr lang="en-US" altLang="ja-JP" sz="1050" dirty="0"/>
              <a:t>18</a:t>
            </a:r>
            <a:r>
              <a:rPr lang="ja-JP" altLang="en-US" sz="1050" dirty="0"/>
              <a:t>歳</a:t>
            </a:r>
            <a:r>
              <a:rPr lang="en-US" altLang="ja-JP" sz="1050" dirty="0"/>
              <a:t>-19</a:t>
            </a:r>
            <a:r>
              <a:rPr lang="ja-JP" altLang="en-US" sz="1050" dirty="0"/>
              <a:t>歳」と表示。</a:t>
            </a:r>
          </a:p>
        </p:txBody>
      </p:sp>
      <p:sp>
        <p:nvSpPr>
          <p:cNvPr id="47" name="正方形/長方形 46"/>
          <p:cNvSpPr/>
          <p:nvPr/>
        </p:nvSpPr>
        <p:spPr>
          <a:xfrm>
            <a:off x="6023992" y="4737437"/>
            <a:ext cx="364202" cy="307777"/>
          </a:xfrm>
          <a:prstGeom prst="rect">
            <a:avLst/>
          </a:prstGeom>
        </p:spPr>
        <p:txBody>
          <a:bodyPr wrap="none">
            <a:spAutoFit/>
          </a:bodyPr>
          <a:lstStyle/>
          <a:p>
            <a:r>
              <a:rPr lang="ja-JP" altLang="en-US" sz="1400" dirty="0"/>
              <a:t>★</a:t>
            </a:r>
          </a:p>
        </p:txBody>
      </p:sp>
      <p:sp>
        <p:nvSpPr>
          <p:cNvPr id="48" name="ホームベース 47"/>
          <p:cNvSpPr/>
          <p:nvPr/>
        </p:nvSpPr>
        <p:spPr>
          <a:xfrm>
            <a:off x="6888088" y="4754647"/>
            <a:ext cx="1589405"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50" name="正方形/長方形 49"/>
          <p:cNvSpPr/>
          <p:nvPr/>
        </p:nvSpPr>
        <p:spPr>
          <a:xfrm>
            <a:off x="6023992" y="5095719"/>
            <a:ext cx="5817201" cy="415498"/>
          </a:xfrm>
          <a:prstGeom prst="rect">
            <a:avLst/>
          </a:prstGeom>
        </p:spPr>
        <p:txBody>
          <a:bodyPr wrap="square">
            <a:spAutoFit/>
          </a:bodyPr>
          <a:lstStyle/>
          <a:p>
            <a:r>
              <a:rPr lang="en-US" altLang="ja-JP" sz="1050" dirty="0"/>
              <a:t>※</a:t>
            </a:r>
            <a:r>
              <a:rPr lang="ja-JP" altLang="en-US" sz="1050" dirty="0"/>
              <a:t>予約画面上は「</a:t>
            </a:r>
            <a:r>
              <a:rPr lang="en-US" altLang="ja-JP" sz="1050" dirty="0"/>
              <a:t>18-19</a:t>
            </a:r>
            <a:r>
              <a:rPr lang="ja-JP" altLang="en-US" sz="1050" dirty="0"/>
              <a:t>歳」と表示。</a:t>
            </a:r>
            <a:endParaRPr lang="en-US" altLang="ja-JP" sz="1050" dirty="0"/>
          </a:p>
          <a:p>
            <a:r>
              <a:rPr lang="ja-JP" altLang="en-US" sz="1050" dirty="0"/>
              <a:t>　配信時は「</a:t>
            </a:r>
            <a:r>
              <a:rPr lang="en-US" altLang="ja-JP" sz="1050" dirty="0"/>
              <a:t>18</a:t>
            </a:r>
            <a:r>
              <a:rPr lang="ja-JP" altLang="en-US" sz="1050" dirty="0"/>
              <a:t>歳</a:t>
            </a:r>
            <a:r>
              <a:rPr lang="en-US" altLang="ja-JP" sz="1050" dirty="0"/>
              <a:t>-19</a:t>
            </a:r>
            <a:r>
              <a:rPr lang="ja-JP" altLang="en-US" sz="1050" dirty="0"/>
              <a:t>歳」に配信。レポートは「</a:t>
            </a:r>
            <a:r>
              <a:rPr lang="en-US" altLang="ja-JP" sz="1050" dirty="0"/>
              <a:t>18</a:t>
            </a:r>
            <a:r>
              <a:rPr lang="ja-JP" altLang="en-US" sz="1050" dirty="0"/>
              <a:t>歳</a:t>
            </a:r>
            <a:r>
              <a:rPr lang="en-US" altLang="ja-JP" sz="1050" dirty="0"/>
              <a:t>-19</a:t>
            </a:r>
            <a:r>
              <a:rPr lang="ja-JP" altLang="en-US" sz="1050" dirty="0"/>
              <a:t>歳」と表示。</a:t>
            </a:r>
          </a:p>
        </p:txBody>
      </p:sp>
      <p:sp>
        <p:nvSpPr>
          <p:cNvPr id="51" name="正方形/長方形 50"/>
          <p:cNvSpPr/>
          <p:nvPr/>
        </p:nvSpPr>
        <p:spPr>
          <a:xfrm>
            <a:off x="2666176" y="5693876"/>
            <a:ext cx="364202" cy="307777"/>
          </a:xfrm>
          <a:prstGeom prst="rect">
            <a:avLst/>
          </a:prstGeom>
        </p:spPr>
        <p:txBody>
          <a:bodyPr wrap="none">
            <a:spAutoFit/>
          </a:bodyPr>
          <a:lstStyle/>
          <a:p>
            <a:r>
              <a:rPr lang="ja-JP" altLang="en-US" sz="1400" dirty="0"/>
              <a:t>★</a:t>
            </a:r>
          </a:p>
        </p:txBody>
      </p:sp>
      <p:sp>
        <p:nvSpPr>
          <p:cNvPr id="52" name="正方形/長方形 51"/>
          <p:cNvSpPr/>
          <p:nvPr/>
        </p:nvSpPr>
        <p:spPr>
          <a:xfrm>
            <a:off x="2666176" y="6136306"/>
            <a:ext cx="9478496" cy="415498"/>
          </a:xfrm>
          <a:prstGeom prst="rect">
            <a:avLst/>
          </a:prstGeom>
        </p:spPr>
        <p:txBody>
          <a:bodyPr wrap="square">
            <a:spAutoFit/>
          </a:bodyPr>
          <a:lstStyle/>
          <a:p>
            <a:r>
              <a:rPr lang="en-US" altLang="ja-JP" sz="1050" dirty="0"/>
              <a:t>※</a:t>
            </a:r>
            <a:r>
              <a:rPr lang="ja-JP" altLang="en-US" sz="1050" dirty="0"/>
              <a:t>予約画面上は「</a:t>
            </a:r>
            <a:r>
              <a:rPr lang="en-US" altLang="ja-JP" sz="1050" dirty="0"/>
              <a:t>15-19</a:t>
            </a:r>
            <a:r>
              <a:rPr lang="ja-JP" altLang="en-US" sz="1050" dirty="0"/>
              <a:t>歳」と表示。</a:t>
            </a:r>
            <a:endParaRPr lang="en-US" altLang="ja-JP" sz="1050" dirty="0"/>
          </a:p>
          <a:p>
            <a:r>
              <a:rPr lang="ja-JP" altLang="en-US" sz="1050" dirty="0"/>
              <a:t>　配信時は</a:t>
            </a:r>
            <a:r>
              <a:rPr lang="en-US" altLang="ja-JP" sz="1050" dirty="0"/>
              <a:t>4</a:t>
            </a:r>
            <a:r>
              <a:rPr lang="ja-JP" altLang="en-US" sz="1050" dirty="0"/>
              <a:t>月</a:t>
            </a:r>
            <a:r>
              <a:rPr lang="en-US" altLang="ja-JP" sz="1050" dirty="0"/>
              <a:t>1</a:t>
            </a:r>
            <a:r>
              <a:rPr lang="ja-JP" altLang="en-US" sz="1050" dirty="0"/>
              <a:t>日</a:t>
            </a:r>
            <a:r>
              <a:rPr lang="en-US" altLang="ja-JP" sz="1050" dirty="0"/>
              <a:t>~4</a:t>
            </a:r>
            <a:r>
              <a:rPr lang="ja-JP" altLang="en-US" sz="1050" dirty="0"/>
              <a:t>月</a:t>
            </a:r>
            <a:r>
              <a:rPr lang="en-US" altLang="ja-JP" sz="1050" dirty="0"/>
              <a:t>3</a:t>
            </a:r>
            <a:r>
              <a:rPr lang="ja-JP" altLang="en-US" sz="1050" dirty="0"/>
              <a:t>日は「</a:t>
            </a:r>
            <a:r>
              <a:rPr lang="en-US" altLang="ja-JP" sz="1050" dirty="0"/>
              <a:t>15</a:t>
            </a:r>
            <a:r>
              <a:rPr lang="ja-JP" altLang="en-US" sz="1050" dirty="0"/>
              <a:t>歳</a:t>
            </a:r>
            <a:r>
              <a:rPr lang="en-US" altLang="ja-JP" sz="1050" dirty="0"/>
              <a:t>-19</a:t>
            </a:r>
            <a:r>
              <a:rPr lang="ja-JP" altLang="en-US" sz="1050" dirty="0"/>
              <a:t>歳」、</a:t>
            </a:r>
            <a:r>
              <a:rPr lang="en-US" altLang="ja-JP" sz="1050" dirty="0"/>
              <a:t>4</a:t>
            </a:r>
            <a:r>
              <a:rPr lang="ja-JP" altLang="en-US" sz="1050" dirty="0"/>
              <a:t>月</a:t>
            </a:r>
            <a:r>
              <a:rPr lang="en-US" altLang="ja-JP" sz="1050" dirty="0"/>
              <a:t>4</a:t>
            </a:r>
            <a:r>
              <a:rPr lang="ja-JP" altLang="en-US" sz="1050" dirty="0"/>
              <a:t>日</a:t>
            </a:r>
            <a:r>
              <a:rPr lang="en-US" altLang="ja-JP" sz="1050" dirty="0"/>
              <a:t>~4</a:t>
            </a:r>
            <a:r>
              <a:rPr lang="ja-JP" altLang="en-US" sz="1050" dirty="0"/>
              <a:t>月</a:t>
            </a:r>
            <a:r>
              <a:rPr lang="en-US" altLang="ja-JP" sz="1050" dirty="0"/>
              <a:t>15</a:t>
            </a:r>
            <a:r>
              <a:rPr lang="ja-JP" altLang="en-US" sz="1050" dirty="0"/>
              <a:t>日は「</a:t>
            </a:r>
            <a:r>
              <a:rPr lang="en-US" altLang="ja-JP" sz="1050" dirty="0"/>
              <a:t>18</a:t>
            </a:r>
            <a:r>
              <a:rPr lang="ja-JP" altLang="en-US" sz="1050" dirty="0"/>
              <a:t>歳</a:t>
            </a:r>
            <a:r>
              <a:rPr lang="en-US" altLang="ja-JP" sz="1050" dirty="0"/>
              <a:t>-19</a:t>
            </a:r>
            <a:r>
              <a:rPr lang="ja-JP" altLang="en-US" sz="1050" dirty="0"/>
              <a:t>歳」に配信。レポート上は「</a:t>
            </a:r>
            <a:r>
              <a:rPr lang="en-US" altLang="ja-JP" sz="1050" dirty="0"/>
              <a:t>18</a:t>
            </a:r>
            <a:r>
              <a:rPr lang="ja-JP" altLang="en-US" sz="1050" dirty="0"/>
              <a:t>歳</a:t>
            </a:r>
            <a:r>
              <a:rPr lang="en-US" altLang="ja-JP" sz="1050" dirty="0"/>
              <a:t>-19</a:t>
            </a:r>
            <a:r>
              <a:rPr lang="ja-JP" altLang="en-US" sz="1050" dirty="0"/>
              <a:t>歳」と表示。</a:t>
            </a:r>
          </a:p>
        </p:txBody>
      </p:sp>
      <p:sp>
        <p:nvSpPr>
          <p:cNvPr id="53" name="ホームベース 52"/>
          <p:cNvSpPr/>
          <p:nvPr/>
        </p:nvSpPr>
        <p:spPr>
          <a:xfrm>
            <a:off x="5857801" y="5713939"/>
            <a:ext cx="2619692"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6" name="正方形/長方形 5"/>
          <p:cNvSpPr/>
          <p:nvPr/>
        </p:nvSpPr>
        <p:spPr>
          <a:xfrm>
            <a:off x="4583832" y="5713939"/>
            <a:ext cx="1270495" cy="264543"/>
          </a:xfrm>
          <a:prstGeom prst="rect">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rPr>
              <a:t>「</a:t>
            </a:r>
            <a:r>
              <a:rPr kumimoji="1" lang="en-US" altLang="ja-JP" sz="1200" dirty="0">
                <a:solidFill>
                  <a:schemeClr val="tx1"/>
                </a:solidFill>
              </a:rPr>
              <a:t>15</a:t>
            </a:r>
            <a:r>
              <a:rPr kumimoji="1" lang="ja-JP" altLang="en-US" sz="1200" dirty="0">
                <a:solidFill>
                  <a:schemeClr val="tx1"/>
                </a:solidFill>
              </a:rPr>
              <a:t>歳</a:t>
            </a:r>
            <a:r>
              <a:rPr kumimoji="1" lang="en-US" altLang="ja-JP" sz="1200" dirty="0">
                <a:solidFill>
                  <a:schemeClr val="tx1"/>
                </a:solidFill>
              </a:rPr>
              <a:t>-19</a:t>
            </a:r>
            <a:r>
              <a:rPr kumimoji="1" lang="ja-JP" altLang="en-US" sz="1200" dirty="0">
                <a:solidFill>
                  <a:schemeClr val="tx1"/>
                </a:solidFill>
              </a:rPr>
              <a:t>歳」</a:t>
            </a:r>
          </a:p>
        </p:txBody>
      </p:sp>
      <p:sp>
        <p:nvSpPr>
          <p:cNvPr id="57" name="正方形/長方形 56"/>
          <p:cNvSpPr/>
          <p:nvPr/>
        </p:nvSpPr>
        <p:spPr>
          <a:xfrm>
            <a:off x="7788094" y="2833566"/>
            <a:ext cx="928459" cy="307777"/>
          </a:xfrm>
          <a:prstGeom prst="rect">
            <a:avLst/>
          </a:prstGeom>
        </p:spPr>
        <p:txBody>
          <a:bodyPr wrap="none">
            <a:spAutoFit/>
          </a:bodyPr>
          <a:lstStyle/>
          <a:p>
            <a:r>
              <a:rPr lang="ja-JP" altLang="en-US" sz="1400" dirty="0"/>
              <a:t>★</a:t>
            </a:r>
            <a:r>
              <a:rPr lang="ja-JP" altLang="en-US" sz="1100" dirty="0"/>
              <a:t>：予約日</a:t>
            </a:r>
          </a:p>
        </p:txBody>
      </p:sp>
      <p:sp>
        <p:nvSpPr>
          <p:cNvPr id="58" name="ホームベース 57"/>
          <p:cNvSpPr/>
          <p:nvPr/>
        </p:nvSpPr>
        <p:spPr>
          <a:xfrm>
            <a:off x="9051755" y="2882011"/>
            <a:ext cx="432049" cy="205640"/>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sz="1200" dirty="0">
              <a:solidFill>
                <a:srgbClr val="FF0000"/>
              </a:solidFill>
            </a:endParaRPr>
          </a:p>
        </p:txBody>
      </p:sp>
      <p:sp>
        <p:nvSpPr>
          <p:cNvPr id="59" name="正方形/長方形 58"/>
          <p:cNvSpPr/>
          <p:nvPr/>
        </p:nvSpPr>
        <p:spPr>
          <a:xfrm>
            <a:off x="9468906" y="2859839"/>
            <a:ext cx="889987" cy="261610"/>
          </a:xfrm>
          <a:prstGeom prst="rect">
            <a:avLst/>
          </a:prstGeom>
        </p:spPr>
        <p:txBody>
          <a:bodyPr wrap="none">
            <a:spAutoFit/>
          </a:bodyPr>
          <a:lstStyle/>
          <a:p>
            <a:r>
              <a:rPr lang="ja-JP" altLang="en-US" sz="1100" dirty="0"/>
              <a:t>：配信期間</a:t>
            </a:r>
          </a:p>
        </p:txBody>
      </p:sp>
      <p:sp>
        <p:nvSpPr>
          <p:cNvPr id="65" name="正方形/長方形 64"/>
          <p:cNvSpPr/>
          <p:nvPr/>
        </p:nvSpPr>
        <p:spPr>
          <a:xfrm>
            <a:off x="10474404" y="2833566"/>
            <a:ext cx="1454244" cy="261610"/>
          </a:xfrm>
          <a:prstGeom prst="rect">
            <a:avLst/>
          </a:prstGeom>
        </p:spPr>
        <p:txBody>
          <a:bodyPr wrap="none">
            <a:spAutoFit/>
          </a:bodyPr>
          <a:lstStyle/>
          <a:p>
            <a:r>
              <a:rPr lang="ja-JP" altLang="en-US" sz="1100" dirty="0"/>
              <a:t>■：レポート出力日</a:t>
            </a:r>
          </a:p>
        </p:txBody>
      </p:sp>
      <p:sp>
        <p:nvSpPr>
          <p:cNvPr id="8" name="正方形/長方形 7"/>
          <p:cNvSpPr/>
          <p:nvPr/>
        </p:nvSpPr>
        <p:spPr>
          <a:xfrm>
            <a:off x="9190638" y="3691038"/>
            <a:ext cx="364202" cy="307777"/>
          </a:xfrm>
          <a:prstGeom prst="rect">
            <a:avLst/>
          </a:prstGeom>
        </p:spPr>
        <p:txBody>
          <a:bodyPr wrap="none">
            <a:spAutoFit/>
          </a:bodyPr>
          <a:lstStyle/>
          <a:p>
            <a:r>
              <a:rPr lang="ja-JP" altLang="en-US" sz="1400" dirty="0"/>
              <a:t>■</a:t>
            </a:r>
          </a:p>
        </p:txBody>
      </p:sp>
      <p:sp>
        <p:nvSpPr>
          <p:cNvPr id="66" name="正方形/長方形 65"/>
          <p:cNvSpPr/>
          <p:nvPr/>
        </p:nvSpPr>
        <p:spPr>
          <a:xfrm>
            <a:off x="9190638" y="4729364"/>
            <a:ext cx="364202" cy="307777"/>
          </a:xfrm>
          <a:prstGeom prst="rect">
            <a:avLst/>
          </a:prstGeom>
        </p:spPr>
        <p:txBody>
          <a:bodyPr wrap="none">
            <a:spAutoFit/>
          </a:bodyPr>
          <a:lstStyle/>
          <a:p>
            <a:r>
              <a:rPr lang="ja-JP" altLang="en-US" sz="1400" dirty="0"/>
              <a:t>■</a:t>
            </a:r>
          </a:p>
        </p:txBody>
      </p:sp>
      <p:sp>
        <p:nvSpPr>
          <p:cNvPr id="67" name="正方形/長方形 66"/>
          <p:cNvSpPr/>
          <p:nvPr/>
        </p:nvSpPr>
        <p:spPr>
          <a:xfrm>
            <a:off x="9190638" y="5711454"/>
            <a:ext cx="364202" cy="307777"/>
          </a:xfrm>
          <a:prstGeom prst="rect">
            <a:avLst/>
          </a:prstGeom>
        </p:spPr>
        <p:txBody>
          <a:bodyPr wrap="none">
            <a:spAutoFit/>
          </a:bodyPr>
          <a:lstStyle/>
          <a:p>
            <a:r>
              <a:rPr lang="ja-JP" altLang="en-US" sz="1400" dirty="0"/>
              <a:t>■</a:t>
            </a:r>
          </a:p>
        </p:txBody>
      </p:sp>
    </p:spTree>
    <p:extLst>
      <p:ext uri="{BB962C8B-B14F-4D97-AF65-F5344CB8AC3E}">
        <p14:creationId xmlns:p14="http://schemas.microsoft.com/office/powerpoint/2010/main" val="298614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nvGraphicFramePr>
        <p:xfrm>
          <a:off x="334964" y="980738"/>
          <a:ext cx="11665692" cy="5294269"/>
        </p:xfrm>
        <a:graphic>
          <a:graphicData uri="http://schemas.openxmlformats.org/drawingml/2006/table">
            <a:tbl>
              <a:tblPr firstCol="1" bandRow="1"/>
              <a:tblGrid>
                <a:gridCol w="3600796">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057805663"/>
                    </a:ext>
                  </a:extLst>
                </a:gridCol>
                <a:gridCol w="1080120">
                  <a:extLst>
                    <a:ext uri="{9D8B030D-6E8A-4147-A177-3AD203B41FA5}">
                      <a16:colId xmlns:a16="http://schemas.microsoft.com/office/drawing/2014/main" val="4203260269"/>
                    </a:ext>
                  </a:extLst>
                </a:gridCol>
                <a:gridCol w="1008112">
                  <a:extLst>
                    <a:ext uri="{9D8B030D-6E8A-4147-A177-3AD203B41FA5}">
                      <a16:colId xmlns:a16="http://schemas.microsoft.com/office/drawing/2014/main" val="2598357217"/>
                    </a:ext>
                  </a:extLst>
                </a:gridCol>
                <a:gridCol w="936104">
                  <a:extLst>
                    <a:ext uri="{9D8B030D-6E8A-4147-A177-3AD203B41FA5}">
                      <a16:colId xmlns:a16="http://schemas.microsoft.com/office/drawing/2014/main" val="2910572198"/>
                    </a:ext>
                  </a:extLst>
                </a:gridCol>
                <a:gridCol w="1008112">
                  <a:extLst>
                    <a:ext uri="{9D8B030D-6E8A-4147-A177-3AD203B41FA5}">
                      <a16:colId xmlns:a16="http://schemas.microsoft.com/office/drawing/2014/main" val="568932552"/>
                    </a:ext>
                  </a:extLst>
                </a:gridCol>
                <a:gridCol w="936104">
                  <a:extLst>
                    <a:ext uri="{9D8B030D-6E8A-4147-A177-3AD203B41FA5}">
                      <a16:colId xmlns:a16="http://schemas.microsoft.com/office/drawing/2014/main" val="263124497"/>
                    </a:ext>
                  </a:extLst>
                </a:gridCol>
                <a:gridCol w="1008112">
                  <a:extLst>
                    <a:ext uri="{9D8B030D-6E8A-4147-A177-3AD203B41FA5}">
                      <a16:colId xmlns:a16="http://schemas.microsoft.com/office/drawing/2014/main" val="2933430255"/>
                    </a:ext>
                  </a:extLst>
                </a:gridCol>
                <a:gridCol w="1008112">
                  <a:extLst>
                    <a:ext uri="{9D8B030D-6E8A-4147-A177-3AD203B41FA5}">
                      <a16:colId xmlns:a16="http://schemas.microsoft.com/office/drawing/2014/main" val="3660830649"/>
                    </a:ext>
                  </a:extLst>
                </a:gridCol>
              </a:tblGrid>
              <a:tr h="3905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tx1">
                              <a:lumMod val="65000"/>
                              <a:lumOff val="35000"/>
                            </a:schemeClr>
                          </a:solidFill>
                          <a:latin typeface="メイリオ"/>
                          <a:ea typeface="メイリオ"/>
                          <a:cs typeface="+mn-cs"/>
                        </a:rPr>
                        <a:t>インストリーム</a:t>
                      </a:r>
                      <a:endParaRPr kumimoji="1" lang="en-US" altLang="ja-JP" sz="800" b="1" kern="1200" dirty="0">
                        <a:solidFill>
                          <a:schemeClr val="tx1">
                            <a:lumMod val="65000"/>
                            <a:lumOff val="35000"/>
                          </a:schemeClr>
                        </a:solidFill>
                        <a:latin typeface="メイリオ"/>
                        <a:ea typeface="メイリオ"/>
                        <a:cs typeface="+mn-cs"/>
                      </a:endParaRPr>
                    </a:p>
                    <a:p>
                      <a:pPr algn="ctr"/>
                      <a:r>
                        <a:rPr kumimoji="1" lang="ja-JP" altLang="en-US" sz="800" b="1" kern="1200">
                          <a:solidFill>
                            <a:schemeClr val="tx1">
                              <a:lumMod val="65000"/>
                              <a:lumOff val="35000"/>
                            </a:schemeClr>
                          </a:solidFill>
                          <a:latin typeface="メイリオ"/>
                          <a:ea typeface="メイリオ"/>
                          <a:cs typeface="+mn-cs"/>
                        </a:rPr>
                        <a:t>　</a:t>
                      </a:r>
                      <a:r>
                        <a:rPr kumimoji="1" lang="en-US" altLang="ja-JP" sz="800" b="1" kern="1200" dirty="0">
                          <a:solidFill>
                            <a:schemeClr val="tx1">
                              <a:lumMod val="65000"/>
                              <a:lumOff val="35000"/>
                            </a:schemeClr>
                          </a:solidFill>
                          <a:latin typeface="メイリオ"/>
                          <a:ea typeface="メイリオ"/>
                          <a:cs typeface="+mn-cs"/>
                        </a:rPr>
                        <a:t>MD</a:t>
                      </a:r>
                      <a:r>
                        <a:rPr kumimoji="1" lang="ja-JP" altLang="en-US" sz="800" b="1" kern="1200">
                          <a:solidFill>
                            <a:schemeClr val="tx1">
                              <a:lumMod val="65000"/>
                              <a:lumOff val="35000"/>
                            </a:schemeClr>
                          </a:solidFill>
                          <a:latin typeface="メイリオ"/>
                          <a:ea typeface="メイリオ"/>
                          <a:cs typeface="+mn-cs"/>
                        </a:rPr>
                        <a:t>（</a:t>
                      </a:r>
                      <a:r>
                        <a:rPr kumimoji="1" lang="en-US" altLang="ja-JP" sz="800" b="1" kern="1200" dirty="0">
                          <a:solidFill>
                            <a:schemeClr val="tx1">
                              <a:lumMod val="65000"/>
                              <a:lumOff val="35000"/>
                            </a:schemeClr>
                          </a:solidFill>
                          <a:latin typeface="メイリオ"/>
                          <a:ea typeface="メイリオ"/>
                          <a:cs typeface="+mn-cs"/>
                        </a:rPr>
                        <a:t>6</a:t>
                      </a:r>
                      <a:r>
                        <a:rPr kumimoji="1" lang="ja-JP" altLang="en-US" sz="800" b="1" kern="1200">
                          <a:solidFill>
                            <a:schemeClr val="tx1">
                              <a:lumMod val="65000"/>
                              <a:lumOff val="35000"/>
                            </a:schemeClr>
                          </a:solidFill>
                          <a:latin typeface="メイリオ"/>
                          <a:ea typeface="メイリオ"/>
                          <a:cs typeface="+mn-cs"/>
                        </a:rPr>
                        <a:t>秒）</a:t>
                      </a:r>
                      <a:endParaRPr kumimoji="1" lang="ja-JP" altLang="en-US" sz="800" b="1" kern="1200" dirty="0">
                        <a:solidFill>
                          <a:schemeClr val="tx1">
                            <a:lumMod val="65000"/>
                            <a:lumOff val="35000"/>
                          </a:schemeClr>
                        </a:solidFill>
                        <a:latin typeface="メイリオ"/>
                        <a:ea typeface="メイリオ"/>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tx1">
                              <a:lumMod val="65000"/>
                              <a:lumOff val="35000"/>
                            </a:schemeClr>
                          </a:solidFill>
                          <a:latin typeface="メイリオ"/>
                          <a:ea typeface="メイリオ"/>
                          <a:cs typeface="+mn-cs"/>
                        </a:rPr>
                        <a:t>インストリーム</a:t>
                      </a:r>
                      <a:endParaRPr kumimoji="1" lang="en-US" altLang="ja-JP" sz="800" b="1" kern="1200" dirty="0">
                        <a:solidFill>
                          <a:schemeClr val="tx1">
                            <a:lumMod val="65000"/>
                            <a:lumOff val="35000"/>
                          </a:schemeClr>
                        </a:solidFill>
                        <a:latin typeface="メイリオ"/>
                        <a:ea typeface="メイリオ"/>
                        <a:cs typeface="+mn-cs"/>
                      </a:endParaRPr>
                    </a:p>
                    <a:p>
                      <a:pPr algn="ctr"/>
                      <a:r>
                        <a:rPr kumimoji="1" lang="ja-JP" altLang="en-US" sz="800" b="1" kern="1200">
                          <a:solidFill>
                            <a:schemeClr val="tx1">
                              <a:lumMod val="65000"/>
                              <a:lumOff val="35000"/>
                            </a:schemeClr>
                          </a:solidFill>
                          <a:latin typeface="メイリオ"/>
                          <a:ea typeface="メイリオ"/>
                          <a:cs typeface="+mn-cs"/>
                        </a:rPr>
                        <a:t>　</a:t>
                      </a:r>
                      <a:r>
                        <a:rPr kumimoji="1" lang="en-US" altLang="ja-JP" sz="800" b="1" kern="1200" dirty="0">
                          <a:solidFill>
                            <a:schemeClr val="tx1">
                              <a:lumMod val="65000"/>
                              <a:lumOff val="35000"/>
                            </a:schemeClr>
                          </a:solidFill>
                          <a:latin typeface="メイリオ"/>
                          <a:ea typeface="メイリオ"/>
                          <a:cs typeface="+mn-cs"/>
                        </a:rPr>
                        <a:t>SD</a:t>
                      </a:r>
                      <a:r>
                        <a:rPr kumimoji="1" lang="ja-JP" altLang="en-US" sz="800" b="1" kern="1200">
                          <a:solidFill>
                            <a:schemeClr val="tx1">
                              <a:lumMod val="65000"/>
                              <a:lumOff val="35000"/>
                            </a:schemeClr>
                          </a:solidFill>
                          <a:latin typeface="メイリオ"/>
                          <a:ea typeface="メイリオ"/>
                          <a:cs typeface="+mn-cs"/>
                        </a:rPr>
                        <a:t>（</a:t>
                      </a:r>
                      <a:r>
                        <a:rPr kumimoji="1" lang="en-US" altLang="ja-JP" sz="800" b="1" kern="1200" dirty="0">
                          <a:solidFill>
                            <a:schemeClr val="tx1">
                              <a:lumMod val="65000"/>
                              <a:lumOff val="35000"/>
                            </a:schemeClr>
                          </a:solidFill>
                          <a:latin typeface="メイリオ"/>
                          <a:ea typeface="メイリオ"/>
                          <a:cs typeface="+mn-cs"/>
                        </a:rPr>
                        <a:t>6</a:t>
                      </a:r>
                      <a:r>
                        <a:rPr kumimoji="1" lang="ja-JP" altLang="en-US" sz="800" b="1" kern="1200">
                          <a:solidFill>
                            <a:schemeClr val="tx1">
                              <a:lumMod val="65000"/>
                              <a:lumOff val="35000"/>
                            </a:schemeClr>
                          </a:solidFill>
                          <a:latin typeface="メイリオ"/>
                          <a:ea typeface="メイリオ"/>
                          <a:cs typeface="+mn-cs"/>
                        </a:rPr>
                        <a:t>秒）</a:t>
                      </a:r>
                      <a:endParaRPr kumimoji="1" lang="ja-JP" altLang="en-US" sz="800" b="1" kern="1200" dirty="0">
                        <a:solidFill>
                          <a:schemeClr val="tx1">
                            <a:lumMod val="65000"/>
                            <a:lumOff val="35000"/>
                          </a:schemeClr>
                        </a:solidFill>
                        <a:latin typeface="メイリオ"/>
                        <a:ea typeface="メイリオ"/>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メイリオ"/>
                          <a:ea typeface="メイリオ"/>
                          <a:cs typeface="+mn-cs"/>
                        </a:rPr>
                        <a:t>GYAO!</a:t>
                      </a:r>
                    </a:p>
                    <a:p>
                      <a:pPr algn="ctr"/>
                      <a:r>
                        <a:rPr kumimoji="1" lang="ja-JP" altLang="en-US" sz="800" b="1" kern="1200">
                          <a:solidFill>
                            <a:schemeClr val="tx1">
                              <a:lumMod val="65000"/>
                              <a:lumOff val="35000"/>
                            </a:schemeClr>
                          </a:solidFill>
                          <a:latin typeface="メイリオ"/>
                          <a:ea typeface="メイリオ"/>
                          <a:cs typeface="+mn-cs"/>
                        </a:rPr>
                        <a:t>インストリーム　</a:t>
                      </a:r>
                      <a:r>
                        <a:rPr kumimoji="1" lang="en-US" altLang="ja-JP" sz="800" b="1" kern="1200" dirty="0">
                          <a:solidFill>
                            <a:schemeClr val="tx1">
                              <a:lumMod val="65000"/>
                              <a:lumOff val="35000"/>
                            </a:schemeClr>
                          </a:solidFill>
                          <a:latin typeface="メイリオ"/>
                          <a:ea typeface="メイリオ"/>
                          <a:cs typeface="+mn-cs"/>
                        </a:rPr>
                        <a:t>MD</a:t>
                      </a:r>
                      <a:r>
                        <a:rPr kumimoji="1" lang="ja-JP" altLang="en-US" sz="800" b="1" kern="1200">
                          <a:solidFill>
                            <a:schemeClr val="tx1">
                              <a:lumMod val="65000"/>
                              <a:lumOff val="35000"/>
                            </a:schemeClr>
                          </a:solidFill>
                          <a:latin typeface="メイリオ"/>
                          <a:ea typeface="メイリオ"/>
                          <a:cs typeface="+mn-cs"/>
                        </a:rPr>
                        <a:t>（</a:t>
                      </a:r>
                      <a:r>
                        <a:rPr kumimoji="1" lang="en-US" altLang="ja-JP" sz="800" b="1" kern="1200" dirty="0">
                          <a:solidFill>
                            <a:schemeClr val="tx1">
                              <a:lumMod val="65000"/>
                              <a:lumOff val="35000"/>
                            </a:schemeClr>
                          </a:solidFill>
                          <a:latin typeface="メイリオ"/>
                          <a:ea typeface="メイリオ"/>
                          <a:cs typeface="+mn-cs"/>
                        </a:rPr>
                        <a:t>6</a:t>
                      </a:r>
                      <a:r>
                        <a:rPr kumimoji="1" lang="ja-JP" altLang="en-US" sz="800" b="1" kern="1200">
                          <a:solidFill>
                            <a:schemeClr val="tx1">
                              <a:lumMod val="65000"/>
                              <a:lumOff val="35000"/>
                            </a:schemeClr>
                          </a:solidFill>
                          <a:latin typeface="メイリオ"/>
                          <a:ea typeface="メイリオ"/>
                          <a:cs typeface="+mn-cs"/>
                        </a:rPr>
                        <a:t>秒）</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メイリオ"/>
                          <a:ea typeface="メイリオ"/>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tx1">
                              <a:lumMod val="65000"/>
                              <a:lumOff val="35000"/>
                            </a:schemeClr>
                          </a:solidFill>
                          <a:latin typeface="メイリオ"/>
                          <a:ea typeface="メイリオ"/>
                          <a:cs typeface="+mn-cs"/>
                        </a:rPr>
                        <a:t>インストリーム　</a:t>
                      </a:r>
                      <a:r>
                        <a:rPr kumimoji="1" lang="en-US" altLang="ja-JP" sz="800" b="1" kern="1200" dirty="0">
                          <a:solidFill>
                            <a:schemeClr val="tx1">
                              <a:lumMod val="65000"/>
                              <a:lumOff val="35000"/>
                            </a:schemeClr>
                          </a:solidFill>
                          <a:latin typeface="メイリオ"/>
                          <a:ea typeface="メイリオ"/>
                          <a:cs typeface="+mn-cs"/>
                        </a:rPr>
                        <a:t>SD</a:t>
                      </a:r>
                      <a:r>
                        <a:rPr kumimoji="1" lang="ja-JP" altLang="en-US" sz="800" b="1" kern="1200">
                          <a:solidFill>
                            <a:schemeClr val="tx1">
                              <a:lumMod val="65000"/>
                              <a:lumOff val="35000"/>
                            </a:schemeClr>
                          </a:solidFill>
                          <a:latin typeface="メイリオ"/>
                          <a:ea typeface="メイリオ"/>
                          <a:cs typeface="+mn-cs"/>
                        </a:rPr>
                        <a:t>（</a:t>
                      </a:r>
                      <a:r>
                        <a:rPr kumimoji="1" lang="en-US" altLang="ja-JP" sz="800" b="1" kern="1200" dirty="0">
                          <a:solidFill>
                            <a:schemeClr val="tx1">
                              <a:lumMod val="65000"/>
                              <a:lumOff val="35000"/>
                            </a:schemeClr>
                          </a:solidFill>
                          <a:latin typeface="メイリオ"/>
                          <a:ea typeface="メイリオ"/>
                          <a:cs typeface="+mn-cs"/>
                        </a:rPr>
                        <a:t>6</a:t>
                      </a:r>
                      <a:r>
                        <a:rPr kumimoji="1" lang="ja-JP" altLang="en-US" sz="800" b="1" kern="1200">
                          <a:solidFill>
                            <a:schemeClr val="tx1">
                              <a:lumMod val="65000"/>
                              <a:lumOff val="35000"/>
                            </a:schemeClr>
                          </a:solidFill>
                          <a:latin typeface="メイリオ"/>
                          <a:ea typeface="メイリオ"/>
                          <a:cs typeface="+mn-cs"/>
                        </a:rPr>
                        <a:t>秒）</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tx1">
                              <a:lumMod val="65000"/>
                              <a:lumOff val="35000"/>
                            </a:schemeClr>
                          </a:solidFill>
                          <a:latin typeface="Meiryo" panose="020B0604030504040204" pitchFamily="34" charset="-128"/>
                          <a:ea typeface="Meiryo" panose="020B0604030504040204" pitchFamily="34" charset="-128"/>
                          <a:cs typeface="+mn-cs"/>
                        </a:rPr>
                        <a:t>インストリーム　</a:t>
                      </a:r>
                      <a:r>
                        <a:rPr kumimoji="1" lang="en-US" altLang="ja-JP" sz="800" b="1" kern="1200" dirty="0">
                          <a:solidFill>
                            <a:schemeClr val="tx1">
                              <a:lumMod val="65000"/>
                              <a:lumOff val="35000"/>
                            </a:schemeClr>
                          </a:solidFill>
                          <a:latin typeface="Meiryo" panose="020B0604030504040204" pitchFamily="34" charset="-128"/>
                          <a:ea typeface="Meiryo" panose="020B0604030504040204" pitchFamily="34" charset="-128"/>
                          <a:cs typeface="+mn-cs"/>
                        </a:rPr>
                        <a:t>MD</a:t>
                      </a:r>
                      <a:r>
                        <a:rPr kumimoji="1" lang="ja-JP" altLang="en-US" sz="800" b="1"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800" b="1" kern="1200" dirty="0">
                          <a:solidFill>
                            <a:schemeClr val="tx1">
                              <a:lumMod val="65000"/>
                              <a:lumOff val="35000"/>
                            </a:schemeClr>
                          </a:solidFill>
                          <a:latin typeface="Meiryo" panose="020B0604030504040204" pitchFamily="34" charset="-128"/>
                          <a:ea typeface="Meiryo" panose="020B0604030504040204" pitchFamily="34" charset="-128"/>
                          <a:cs typeface="+mn-cs"/>
                        </a:rPr>
                        <a:t>15</a:t>
                      </a:r>
                      <a:r>
                        <a:rPr kumimoji="1" lang="ja-JP" altLang="en-US" sz="800" b="1" kern="1200">
                          <a:solidFill>
                            <a:schemeClr val="tx1">
                              <a:lumMod val="65000"/>
                              <a:lumOff val="35000"/>
                            </a:schemeClr>
                          </a:solidFill>
                          <a:latin typeface="Meiryo" panose="020B0604030504040204" pitchFamily="34" charset="-128"/>
                          <a:ea typeface="Meiryo" panose="020B0604030504040204" pitchFamily="34" charset="-128"/>
                          <a:cs typeface="+mn-cs"/>
                        </a:rPr>
                        <a:t>秒</a:t>
                      </a:r>
                      <a:r>
                        <a:rPr kumimoji="1" lang="ja-JP" altLang="en-US" sz="8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tx1">
                              <a:lumMod val="65000"/>
                              <a:lumOff val="35000"/>
                            </a:schemeClr>
                          </a:solidFill>
                          <a:latin typeface="Meiryo" panose="020B0604030504040204" pitchFamily="34" charset="-128"/>
                          <a:ea typeface="Meiryo" panose="020B0604030504040204" pitchFamily="34" charset="-128"/>
                          <a:cs typeface="+mn-cs"/>
                        </a:rPr>
                        <a:t>インストリーム　</a:t>
                      </a:r>
                      <a:r>
                        <a:rPr kumimoji="1" lang="en-US" altLang="ja-JP" sz="800" b="1" kern="1200" dirty="0">
                          <a:solidFill>
                            <a:schemeClr val="tx1">
                              <a:lumMod val="65000"/>
                              <a:lumOff val="35000"/>
                            </a:schemeClr>
                          </a:solidFill>
                          <a:latin typeface="Meiryo" panose="020B0604030504040204" pitchFamily="34" charset="-128"/>
                          <a:ea typeface="Meiryo" panose="020B0604030504040204" pitchFamily="34" charset="-128"/>
                          <a:cs typeface="+mn-cs"/>
                        </a:rPr>
                        <a:t>SD</a:t>
                      </a:r>
                      <a:r>
                        <a:rPr kumimoji="1" lang="ja-JP" altLang="en-US" sz="800" b="1"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800" b="1" kern="1200" dirty="0">
                          <a:solidFill>
                            <a:schemeClr val="tx1">
                              <a:lumMod val="65000"/>
                              <a:lumOff val="35000"/>
                            </a:schemeClr>
                          </a:solidFill>
                          <a:latin typeface="Meiryo" panose="020B0604030504040204" pitchFamily="34" charset="-128"/>
                          <a:ea typeface="Meiryo" panose="020B0604030504040204" pitchFamily="34" charset="-128"/>
                          <a:cs typeface="+mn-cs"/>
                        </a:rPr>
                        <a:t>15</a:t>
                      </a:r>
                      <a:r>
                        <a:rPr kumimoji="1" lang="ja-JP" altLang="en-US" sz="800" b="1" kern="1200">
                          <a:solidFill>
                            <a:schemeClr val="tx1">
                              <a:lumMod val="65000"/>
                              <a:lumOff val="35000"/>
                            </a:schemeClr>
                          </a:solidFill>
                          <a:latin typeface="Meiryo" panose="020B0604030504040204" pitchFamily="34" charset="-128"/>
                          <a:ea typeface="Meiryo" panose="020B0604030504040204" pitchFamily="34" charset="-128"/>
                          <a:cs typeface="+mn-cs"/>
                        </a:rPr>
                        <a:t>秒</a:t>
                      </a:r>
                      <a:r>
                        <a:rPr kumimoji="1" lang="ja-JP" altLang="en-US" sz="8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eiryo" panose="020B0604030504040204" pitchFamily="34" charset="-128"/>
                          <a:ea typeface="Meiryo" panose="020B0604030504040204" pitchFamily="34" charset="-128"/>
                        </a:rPr>
                        <a:t>GYAO!</a:t>
                      </a:r>
                    </a:p>
                    <a:p>
                      <a:pPr algn="ctr"/>
                      <a:r>
                        <a:rPr kumimoji="1" lang="ja-JP" altLang="en-US" sz="800" b="1" dirty="0">
                          <a:solidFill>
                            <a:schemeClr val="tx1">
                              <a:lumMod val="65000"/>
                              <a:lumOff val="35000"/>
                            </a:schemeClr>
                          </a:solidFill>
                          <a:latin typeface="Meiryo" panose="020B0604030504040204" pitchFamily="34" charset="-128"/>
                          <a:ea typeface="Meiryo" panose="020B0604030504040204" pitchFamily="34" charset="-128"/>
                        </a:rPr>
                        <a:t>インストリーム　</a:t>
                      </a:r>
                      <a:r>
                        <a:rPr kumimoji="1" lang="en-US" altLang="ja-JP" sz="800" b="1" dirty="0">
                          <a:solidFill>
                            <a:schemeClr val="tx1">
                              <a:lumMod val="65000"/>
                              <a:lumOff val="35000"/>
                            </a:schemeClr>
                          </a:solidFill>
                          <a:latin typeface="Meiryo" panose="020B0604030504040204" pitchFamily="34" charset="-128"/>
                          <a:ea typeface="Meiryo" panose="020B0604030504040204" pitchFamily="34" charset="-128"/>
                        </a:rPr>
                        <a:t>MD</a:t>
                      </a:r>
                      <a:r>
                        <a:rPr kumimoji="1" lang="ja-JP" altLang="en-US" sz="800" b="1">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800" b="1" dirty="0">
                          <a:solidFill>
                            <a:schemeClr val="tx1">
                              <a:lumMod val="65000"/>
                              <a:lumOff val="35000"/>
                            </a:schemeClr>
                          </a:solidFill>
                          <a:latin typeface="Meiryo" panose="020B0604030504040204" pitchFamily="34" charset="-128"/>
                          <a:ea typeface="Meiryo" panose="020B0604030504040204" pitchFamily="34" charset="-128"/>
                        </a:rPr>
                        <a:t>15</a:t>
                      </a:r>
                      <a:r>
                        <a:rPr kumimoji="1" lang="ja-JP" altLang="en-US" sz="800" b="1">
                          <a:solidFill>
                            <a:schemeClr val="tx1">
                              <a:lumMod val="65000"/>
                              <a:lumOff val="35000"/>
                            </a:schemeClr>
                          </a:solidFill>
                          <a:latin typeface="Meiryo" panose="020B0604030504040204" pitchFamily="34" charset="-128"/>
                          <a:ea typeface="Meiryo" panose="020B0604030504040204" pitchFamily="34" charset="-128"/>
                        </a:rPr>
                        <a:t>秒</a:t>
                      </a:r>
                      <a:r>
                        <a:rPr kumimoji="1" lang="ja-JP" altLang="en-US" sz="800" b="1" dirty="0">
                          <a:solidFill>
                            <a:schemeClr val="tx1">
                              <a:lumMod val="65000"/>
                              <a:lumOff val="35000"/>
                            </a:schemeClr>
                          </a:solidFill>
                          <a:latin typeface="Meiryo" panose="020B0604030504040204" pitchFamily="34" charset="-128"/>
                          <a:ea typeface="Meiryo" panose="020B0604030504040204" pitchFamily="34" charset="-128"/>
                        </a:rPr>
                        <a:t>）</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eiryo" panose="020B0604030504040204" pitchFamily="34" charset="-128"/>
                          <a:ea typeface="Meiryo" panose="020B0604030504040204" pitchFamily="34" charset="-128"/>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eiryo" panose="020B0604030504040204" pitchFamily="34" charset="-128"/>
                          <a:ea typeface="Meiryo" panose="020B0604030504040204" pitchFamily="34" charset="-128"/>
                          <a:cs typeface="+mn-cs"/>
                        </a:rPr>
                        <a:t>インストリーム　</a:t>
                      </a:r>
                      <a:r>
                        <a:rPr kumimoji="1" lang="en-US" altLang="ja-JP" sz="800" b="1" kern="1200" dirty="0">
                          <a:solidFill>
                            <a:schemeClr val="tx1">
                              <a:lumMod val="65000"/>
                              <a:lumOff val="35000"/>
                            </a:schemeClr>
                          </a:solidFill>
                          <a:latin typeface="Meiryo" panose="020B0604030504040204" pitchFamily="34" charset="-128"/>
                          <a:ea typeface="Meiryo" panose="020B0604030504040204" pitchFamily="34" charset="-128"/>
                          <a:cs typeface="+mn-cs"/>
                        </a:rPr>
                        <a:t>SD</a:t>
                      </a:r>
                      <a:r>
                        <a:rPr kumimoji="1" lang="ja-JP" altLang="en-US" sz="800" b="1"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800" b="1" kern="1200" dirty="0">
                          <a:solidFill>
                            <a:schemeClr val="tx1">
                              <a:lumMod val="65000"/>
                              <a:lumOff val="35000"/>
                            </a:schemeClr>
                          </a:solidFill>
                          <a:latin typeface="Meiryo" panose="020B0604030504040204" pitchFamily="34" charset="-128"/>
                          <a:ea typeface="Meiryo" panose="020B0604030504040204" pitchFamily="34" charset="-128"/>
                          <a:cs typeface="+mn-cs"/>
                        </a:rPr>
                        <a:t>15</a:t>
                      </a:r>
                      <a:r>
                        <a:rPr kumimoji="1" lang="ja-JP" altLang="en-US" sz="800" b="1" kern="1200">
                          <a:solidFill>
                            <a:schemeClr val="tx1">
                              <a:lumMod val="65000"/>
                              <a:lumOff val="35000"/>
                            </a:schemeClr>
                          </a:solidFill>
                          <a:latin typeface="Meiryo" panose="020B0604030504040204" pitchFamily="34" charset="-128"/>
                          <a:ea typeface="Meiryo" panose="020B0604030504040204" pitchFamily="34" charset="-128"/>
                          <a:cs typeface="+mn-cs"/>
                        </a:rPr>
                        <a:t>秒</a:t>
                      </a:r>
                      <a:r>
                        <a:rPr kumimoji="1" lang="ja-JP" altLang="en-US" sz="8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52081">
                <a:tc>
                  <a:txBody>
                    <a:body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52081">
                <a:tc>
                  <a:txBody>
                    <a:body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52081">
                <a:tc>
                  <a:txBody>
                    <a:body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76726869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628964"/>
                  </a:ext>
                </a:extLst>
              </a:tr>
              <a:tr h="152081">
                <a:tc>
                  <a:txBody>
                    <a:body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52081">
                <a:tc>
                  <a:txBody>
                    <a:body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52081">
                <a:tc>
                  <a:txBody>
                    <a:body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52081">
                <a:tc>
                  <a:txBody>
                    <a:body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52081">
                <a:tc>
                  <a:txBody>
                    <a:body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mn-lt"/>
                          <a:ea typeface="+mn-ea"/>
                        </a:rPr>
                        <a:t>消費者向無担保貸金業者（銀行グループ・上場企業を除く）、商工ローン</a:t>
                      </a:r>
                      <a:endParaRPr lang="ja-JP" altLang="en-US" sz="8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52081">
                <a:tc>
                  <a:txBody>
                    <a:body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52081">
                <a:tc>
                  <a:txBody>
                    <a:body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8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914959637"/>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3629516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178296829"/>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8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2745896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8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812486826"/>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8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52081">
                <a:tc>
                  <a:txBody>
                    <a:body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520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4" name="正方形/長方形 3">
            <a:extLst>
              <a:ext uri="{FF2B5EF4-FFF2-40B4-BE49-F238E27FC236}">
                <a16:creationId xmlns:a16="http://schemas.microsoft.com/office/drawing/2014/main" id="{8B75F3DC-9785-749F-4A75-26EB48F967D9}"/>
              </a:ext>
            </a:extLst>
          </p:cNvPr>
          <p:cNvSpPr/>
          <p:nvPr/>
        </p:nvSpPr>
        <p:spPr>
          <a:xfrm>
            <a:off x="263352" y="6309320"/>
            <a:ext cx="10210909" cy="338554"/>
          </a:xfrm>
          <a:prstGeom prst="rect">
            <a:avLst/>
          </a:prstGeom>
        </p:spPr>
        <p:txBody>
          <a:bodyPr wrap="squar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面・スポーツナビ面には掲載制限が</a:t>
            </a:r>
            <a:r>
              <a:rPr lang="ja-JP" altLang="en-US" sz="800">
                <a:solidFill>
                  <a:schemeClr val="tx1">
                    <a:lumMod val="65000"/>
                    <a:lumOff val="35000"/>
                  </a:schemeClr>
                </a:solidFill>
                <a:latin typeface="メイリオ" panose="020B0604030504040204" pitchFamily="50" charset="-128"/>
                <a:ea typeface="メイリオ" panose="020B0604030504040204" pitchFamily="50" charset="-128"/>
              </a:rPr>
              <a:t>ございません。</a:t>
            </a:r>
            <a:endParaRPr lang="en-US" altLang="ja-JP" sz="800" dirty="0">
              <a:solidFill>
                <a:schemeClr val="tx1">
                  <a:lumMod val="65000"/>
                  <a:lumOff val="35000"/>
                </a:schemeClr>
              </a:solidFill>
            </a:endParaRPr>
          </a:p>
        </p:txBody>
      </p:sp>
      <p:sp>
        <p:nvSpPr>
          <p:cNvPr id="6" name="正方形/長方形 5">
            <a:extLst>
              <a:ext uri="{FF2B5EF4-FFF2-40B4-BE49-F238E27FC236}">
                <a16:creationId xmlns:a16="http://schemas.microsoft.com/office/drawing/2014/main" id="{A3CE6D6B-8AFD-C9B0-5633-852DEC285091}"/>
              </a:ext>
            </a:extLst>
          </p:cNvPr>
          <p:cNvSpPr/>
          <p:nvPr/>
        </p:nvSpPr>
        <p:spPr>
          <a:xfrm>
            <a:off x="6672064" y="6343633"/>
            <a:ext cx="4320480" cy="338554"/>
          </a:xfrm>
          <a:prstGeom prst="rect">
            <a:avLst/>
          </a:prstGeom>
        </p:spPr>
        <p:txBody>
          <a:bodyPr wrap="square">
            <a:spAutoFit/>
          </a:bodyPr>
          <a:lstStyle/>
          <a:p>
            <a:r>
              <a:rPr lang="en-US" altLang="ja-JP" sz="800" dirty="0">
                <a:solidFill>
                  <a:schemeClr val="tx1">
                    <a:lumMod val="65000"/>
                    <a:lumOff val="35000"/>
                  </a:schemeClr>
                </a:solidFill>
              </a:rPr>
              <a:t>※</a:t>
            </a:r>
            <a:r>
              <a:rPr lang="ja-JP" altLang="en-US" sz="800" dirty="0">
                <a:solidFill>
                  <a:schemeClr val="tx1">
                    <a:lumMod val="65000"/>
                    <a:lumOff val="35000"/>
                  </a:schemeClr>
                </a:solidFill>
              </a:rPr>
              <a:t>印のないカテゴリーは制限なしとなります。</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latin typeface="+mn-ea"/>
              </a:rPr>
              <a:t>※SD</a:t>
            </a:r>
            <a:r>
              <a:rPr lang="ja-JP" altLang="en-US" sz="800" dirty="0">
                <a:solidFill>
                  <a:schemeClr val="tx1">
                    <a:lumMod val="65000"/>
                    <a:lumOff val="35000"/>
                  </a:schemeClr>
                </a:solidFill>
                <a:latin typeface="+mn-ea"/>
              </a:rPr>
              <a:t>はスマートデバイス、</a:t>
            </a:r>
            <a:r>
              <a:rPr lang="en-US" altLang="ja-JP" sz="800" dirty="0">
                <a:solidFill>
                  <a:schemeClr val="tx1">
                    <a:lumMod val="65000"/>
                    <a:lumOff val="35000"/>
                  </a:schemeClr>
                </a:solidFill>
                <a:latin typeface="+mn-ea"/>
              </a:rPr>
              <a:t>PC</a:t>
            </a:r>
            <a:r>
              <a:rPr lang="ja-JP" altLang="en-US" sz="800" dirty="0">
                <a:solidFill>
                  <a:schemeClr val="tx1">
                    <a:lumMod val="65000"/>
                    <a:lumOff val="35000"/>
                  </a:schemeClr>
                </a:solidFill>
                <a:latin typeface="+mn-ea"/>
              </a:rPr>
              <a:t>はパソコン、</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Tree>
    <p:extLst>
      <p:ext uri="{BB962C8B-B14F-4D97-AF65-F5344CB8AC3E}">
        <p14:creationId xmlns:p14="http://schemas.microsoft.com/office/powerpoint/2010/main" val="1371091112"/>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4416</TotalTime>
  <Words>4587</Words>
  <Application>Microsoft Macintosh PowerPoint</Application>
  <PresentationFormat>ワイド画面</PresentationFormat>
  <Paragraphs>803</Paragraphs>
  <Slides>17</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17</vt:i4>
      </vt:variant>
    </vt:vector>
  </HeadingPairs>
  <TitlesOfParts>
    <vt:vector size="24" baseType="lpstr">
      <vt:lpstr>Meiryo</vt:lpstr>
      <vt:lpstr>Meiryo</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小岩 哲也</cp:lastModifiedBy>
  <cp:revision>250</cp:revision>
  <dcterms:created xsi:type="dcterms:W3CDTF">2020-02-26T07:28:11Z</dcterms:created>
  <dcterms:modified xsi:type="dcterms:W3CDTF">2022-09-06T05:27:27Z</dcterms:modified>
</cp:coreProperties>
</file>