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4"/>
  </p:notesMasterIdLst>
  <p:sldIdLst>
    <p:sldId id="316" r:id="rId4"/>
    <p:sldId id="300" r:id="rId5"/>
    <p:sldId id="326" r:id="rId6"/>
    <p:sldId id="341" r:id="rId7"/>
    <p:sldId id="342" r:id="rId8"/>
    <p:sldId id="343" r:id="rId9"/>
    <p:sldId id="344" r:id="rId10"/>
    <p:sldId id="328" r:id="rId11"/>
    <p:sldId id="345" r:id="rId12"/>
    <p:sldId id="346" r:id="rId13"/>
    <p:sldId id="327" r:id="rId14"/>
    <p:sldId id="347" r:id="rId15"/>
    <p:sldId id="348" r:id="rId16"/>
    <p:sldId id="334" r:id="rId17"/>
    <p:sldId id="349" r:id="rId18"/>
    <p:sldId id="350" r:id="rId19"/>
    <p:sldId id="336" r:id="rId20"/>
    <p:sldId id="338" r:id="rId21"/>
    <p:sldId id="337" r:id="rId22"/>
    <p:sldId id="312" r:id="rId2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83A197-939F-4495-9D3D-B8C1C0AB4D51}" v="166" dt="2021-04-28T07:42:29.35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52" autoAdjust="0"/>
    <p:restoredTop sz="96327" autoAdjust="0"/>
  </p:normalViewPr>
  <p:slideViewPr>
    <p:cSldViewPr>
      <p:cViewPr varScale="1">
        <p:scale>
          <a:sx n="68" d="100"/>
          <a:sy n="68" d="100"/>
        </p:scale>
        <p:origin x="41" y="41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koiwa" clId="Web-{7C83A197-939F-4495-9D3D-B8C1C0AB4D51}"/>
    <pc:docChg chg="modSld">
      <pc:chgData name="tkoiwa" userId="" providerId="" clId="Web-{7C83A197-939F-4495-9D3D-B8C1C0AB4D51}" dt="2021-04-28T07:42:24.952" v="84"/>
      <pc:docMkLst>
        <pc:docMk/>
      </pc:docMkLst>
      <pc:sldChg chg="modSp">
        <pc:chgData name="tkoiwa" userId="" providerId="" clId="Web-{7C83A197-939F-4495-9D3D-B8C1C0AB4D51}" dt="2021-04-28T07:39:04.604" v="4" actId="20577"/>
        <pc:sldMkLst>
          <pc:docMk/>
          <pc:sldMk cId="1752774161" sldId="316"/>
        </pc:sldMkLst>
        <pc:spChg chg="mod">
          <ac:chgData name="tkoiwa" userId="" providerId="" clId="Web-{7C83A197-939F-4495-9D3D-B8C1C0AB4D51}" dt="2021-04-28T07:39:04.604" v="4" actId="20577"/>
          <ac:spMkLst>
            <pc:docMk/>
            <pc:sldMk cId="1752774161" sldId="316"/>
            <ac:spMk id="9" creationId="{8B80B390-38FE-7241-A66B-C538745572BC}"/>
          </ac:spMkLst>
        </pc:spChg>
      </pc:sldChg>
      <pc:sldChg chg="modSp">
        <pc:chgData name="tkoiwa" userId="" providerId="" clId="Web-{7C83A197-939F-4495-9D3D-B8C1C0AB4D51}" dt="2021-04-28T07:39:32.964" v="12"/>
        <pc:sldMkLst>
          <pc:docMk/>
          <pc:sldMk cId="3454270807" sldId="326"/>
        </pc:sldMkLst>
        <pc:graphicFrameChg chg="mod modGraphic">
          <ac:chgData name="tkoiwa" userId="" providerId="" clId="Web-{7C83A197-939F-4495-9D3D-B8C1C0AB4D51}" dt="2021-04-28T07:39:32.964" v="12"/>
          <ac:graphicFrameMkLst>
            <pc:docMk/>
            <pc:sldMk cId="3454270807" sldId="326"/>
            <ac:graphicFrameMk id="19" creationId="{8D6FD0B5-1C48-2E4A-A909-7ABA89B39DE9}"/>
          </ac:graphicFrameMkLst>
        </pc:graphicFrameChg>
      </pc:sldChg>
      <pc:sldChg chg="modSp">
        <pc:chgData name="tkoiwa" userId="" providerId="" clId="Web-{7C83A197-939F-4495-9D3D-B8C1C0AB4D51}" dt="2021-04-28T07:41:14.076" v="64"/>
        <pc:sldMkLst>
          <pc:docMk/>
          <pc:sldMk cId="2544187716" sldId="328"/>
        </pc:sldMkLst>
        <pc:graphicFrameChg chg="mod modGraphic">
          <ac:chgData name="tkoiwa" userId="" providerId="" clId="Web-{7C83A197-939F-4495-9D3D-B8C1C0AB4D51}" dt="2021-04-28T07:41:14.076" v="64"/>
          <ac:graphicFrameMkLst>
            <pc:docMk/>
            <pc:sldMk cId="2544187716" sldId="328"/>
            <ac:graphicFrameMk id="8" creationId="{5C4374D8-C7AA-A044-9BC8-03321DB933E1}"/>
          </ac:graphicFrameMkLst>
        </pc:graphicFrameChg>
      </pc:sldChg>
      <pc:sldChg chg="modSp">
        <pc:chgData name="tkoiwa" userId="" providerId="" clId="Web-{7C83A197-939F-4495-9D3D-B8C1C0AB4D51}" dt="2021-04-28T07:40:01.699" v="24"/>
        <pc:sldMkLst>
          <pc:docMk/>
          <pc:sldMk cId="128925670" sldId="341"/>
        </pc:sldMkLst>
        <pc:graphicFrameChg chg="mod modGraphic">
          <ac:chgData name="tkoiwa" userId="" providerId="" clId="Web-{7C83A197-939F-4495-9D3D-B8C1C0AB4D51}" dt="2021-04-28T07:40:01.699" v="24"/>
          <ac:graphicFrameMkLst>
            <pc:docMk/>
            <pc:sldMk cId="128925670" sldId="341"/>
            <ac:graphicFrameMk id="19" creationId="{8D6FD0B5-1C48-2E4A-A909-7ABA89B39DE9}"/>
          </ac:graphicFrameMkLst>
        </pc:graphicFrameChg>
      </pc:sldChg>
      <pc:sldChg chg="modSp">
        <pc:chgData name="tkoiwa" userId="" providerId="" clId="Web-{7C83A197-939F-4495-9D3D-B8C1C0AB4D51}" dt="2021-04-28T07:40:14.137" v="32"/>
        <pc:sldMkLst>
          <pc:docMk/>
          <pc:sldMk cId="779243509" sldId="342"/>
        </pc:sldMkLst>
        <pc:graphicFrameChg chg="mod modGraphic">
          <ac:chgData name="tkoiwa" userId="" providerId="" clId="Web-{7C83A197-939F-4495-9D3D-B8C1C0AB4D51}" dt="2021-04-28T07:40:14.137" v="32"/>
          <ac:graphicFrameMkLst>
            <pc:docMk/>
            <pc:sldMk cId="779243509" sldId="342"/>
            <ac:graphicFrameMk id="19" creationId="{8D6FD0B5-1C48-2E4A-A909-7ABA89B39DE9}"/>
          </ac:graphicFrameMkLst>
        </pc:graphicFrameChg>
      </pc:sldChg>
      <pc:sldChg chg="modSp">
        <pc:chgData name="tkoiwa" userId="" providerId="" clId="Web-{7C83A197-939F-4495-9D3D-B8C1C0AB4D51}" dt="2021-04-28T07:40:23.528" v="40"/>
        <pc:sldMkLst>
          <pc:docMk/>
          <pc:sldMk cId="4096292878" sldId="343"/>
        </pc:sldMkLst>
        <pc:graphicFrameChg chg="mod modGraphic">
          <ac:chgData name="tkoiwa" userId="" providerId="" clId="Web-{7C83A197-939F-4495-9D3D-B8C1C0AB4D51}" dt="2021-04-28T07:40:23.528" v="40"/>
          <ac:graphicFrameMkLst>
            <pc:docMk/>
            <pc:sldMk cId="4096292878" sldId="343"/>
            <ac:graphicFrameMk id="19" creationId="{8D6FD0B5-1C48-2E4A-A909-7ABA89B39DE9}"/>
          </ac:graphicFrameMkLst>
        </pc:graphicFrameChg>
      </pc:sldChg>
      <pc:sldChg chg="modSp">
        <pc:chgData name="tkoiwa" userId="" providerId="" clId="Web-{7C83A197-939F-4495-9D3D-B8C1C0AB4D51}" dt="2021-04-28T07:40:37.262" v="48"/>
        <pc:sldMkLst>
          <pc:docMk/>
          <pc:sldMk cId="19011490" sldId="344"/>
        </pc:sldMkLst>
        <pc:graphicFrameChg chg="mod modGraphic">
          <ac:chgData name="tkoiwa" userId="" providerId="" clId="Web-{7C83A197-939F-4495-9D3D-B8C1C0AB4D51}" dt="2021-04-28T07:40:37.262" v="48"/>
          <ac:graphicFrameMkLst>
            <pc:docMk/>
            <pc:sldMk cId="19011490" sldId="344"/>
            <ac:graphicFrameMk id="8" creationId="{8D6FD0B5-1C48-2E4A-A909-7ABA89B39DE9}"/>
          </ac:graphicFrameMkLst>
        </pc:graphicFrameChg>
      </pc:sldChg>
      <pc:sldChg chg="modSp">
        <pc:chgData name="tkoiwa" userId="" providerId="" clId="Web-{7C83A197-939F-4495-9D3D-B8C1C0AB4D51}" dt="2021-04-28T07:42:07.030" v="76"/>
        <pc:sldMkLst>
          <pc:docMk/>
          <pc:sldMk cId="713776406" sldId="345"/>
        </pc:sldMkLst>
        <pc:graphicFrameChg chg="mod modGraphic">
          <ac:chgData name="tkoiwa" userId="" providerId="" clId="Web-{7C83A197-939F-4495-9D3D-B8C1C0AB4D51}" dt="2021-04-28T07:42:07.030" v="76"/>
          <ac:graphicFrameMkLst>
            <pc:docMk/>
            <pc:sldMk cId="713776406" sldId="345"/>
            <ac:graphicFrameMk id="8" creationId="{5C4374D8-C7AA-A044-9BC8-03321DB933E1}"/>
          </ac:graphicFrameMkLst>
        </pc:graphicFrameChg>
      </pc:sldChg>
      <pc:sldChg chg="modSp">
        <pc:chgData name="tkoiwa" userId="" providerId="" clId="Web-{7C83A197-939F-4495-9D3D-B8C1C0AB4D51}" dt="2021-04-28T07:42:24.952" v="84"/>
        <pc:sldMkLst>
          <pc:docMk/>
          <pc:sldMk cId="2664777853" sldId="346"/>
        </pc:sldMkLst>
        <pc:graphicFrameChg chg="mod modGraphic">
          <ac:chgData name="tkoiwa" userId="" providerId="" clId="Web-{7C83A197-939F-4495-9D3D-B8C1C0AB4D51}" dt="2021-04-28T07:42:24.952" v="84"/>
          <ac:graphicFrameMkLst>
            <pc:docMk/>
            <pc:sldMk cId="2664777853" sldId="346"/>
            <ac:graphicFrameMk id="6" creationId="{5C4374D8-C7AA-A044-9BC8-03321DB933E1}"/>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2021/6/4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1.xml"/><Relationship Id="rId5" Type="http://schemas.openxmlformats.org/officeDocument/2006/relationships/hyperlink" Target="https://s.yimg.jp/images/listing/pdfs/listing_nyuukoukitei.pdf" TargetMode="External"/><Relationship Id="rId4" Type="http://schemas.openxmlformats.org/officeDocument/2006/relationships/hyperlink" Target="https://ads-help.yahoo.co.jp/yahooads/guideline/articledetail?lan=ja&amp;aid=1493&amp;o=default"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vert="horz" lIns="91440" tIns="45720" rIns="91440" bIns="45720" rtlCol="0" anchor="t">
            <a:normAutofit/>
          </a:bodyPr>
          <a:lstStyle/>
          <a:p>
            <a:r>
              <a:rPr lang="en-US" altLang="ja-JP" dirty="0"/>
              <a:t>2021</a:t>
            </a:r>
            <a:r>
              <a:rPr lang="ja-JP" altLang="en-US"/>
              <a:t>年5月26日</a:t>
            </a:r>
            <a:endParaRPr lang="en-US" altLang="ja-JP"/>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055440" y="4941168"/>
            <a:ext cx="3024336" cy="360040"/>
          </a:xfrm>
        </p:spPr>
        <p:txBody>
          <a:bodyPr>
            <a:normAutofit/>
          </a:bodyPr>
          <a:lstStyle/>
          <a:p>
            <a:pPr algn="l"/>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インストリーム（</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7</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2207568" y="5301208"/>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6</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437113"/>
            <a:ext cx="9217024" cy="2177519"/>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r>
              <a:rPr lang="en-US" altLang="ja-JP" sz="1050" dirty="0">
                <a:solidFill>
                  <a:schemeClr val="tx1">
                    <a:lumMod val="65000"/>
                    <a:lumOff val="35000"/>
                  </a:schemeClr>
                </a:solidFill>
              </a:rPr>
              <a:t>13</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14</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15</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17</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18</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21</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22</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30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39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40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49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50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59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60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69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70</a:t>
            </a:r>
            <a:r>
              <a:rPr lang="ja-JP" altLang="en-US" sz="1050" dirty="0">
                <a:solidFill>
                  <a:schemeClr val="tx1">
                    <a:lumMod val="65000"/>
                    <a:lumOff val="35000"/>
                  </a:schemeClr>
                </a:solidFill>
              </a:rPr>
              <a:t>歳～</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※SD</a:t>
            </a:r>
            <a:r>
              <a:rPr lang="ja-JP" altLang="en-US" sz="1050" dirty="0">
                <a:solidFill>
                  <a:schemeClr val="tx1">
                    <a:lumMod val="65000"/>
                    <a:lumOff val="35000"/>
                  </a:schemeClr>
                </a:solidFill>
              </a:rPr>
              <a:t>はスマートデバイス、</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latin typeface="+mn-ea"/>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441813272"/>
              </p:ext>
            </p:extLst>
          </p:nvPr>
        </p:nvGraphicFramePr>
        <p:xfrm>
          <a:off x="500693" y="1124744"/>
          <a:ext cx="6027355" cy="3213786"/>
        </p:xfrm>
        <a:graphic>
          <a:graphicData uri="http://schemas.openxmlformats.org/drawingml/2006/table">
            <a:tbl>
              <a:tblPr firstCol="1" bandRow="1"/>
              <a:tblGrid>
                <a:gridCol w="1399816">
                  <a:extLst>
                    <a:ext uri="{9D8B030D-6E8A-4147-A177-3AD203B41FA5}">
                      <a16:colId xmlns:a16="http://schemas.microsoft.com/office/drawing/2014/main" val="792911817"/>
                    </a:ext>
                  </a:extLst>
                </a:gridCol>
                <a:gridCol w="696463">
                  <a:extLst>
                    <a:ext uri="{9D8B030D-6E8A-4147-A177-3AD203B41FA5}">
                      <a16:colId xmlns:a16="http://schemas.microsoft.com/office/drawing/2014/main" val="2515137241"/>
                    </a:ext>
                  </a:extLst>
                </a:gridCol>
                <a:gridCol w="982769">
                  <a:extLst>
                    <a:ext uri="{9D8B030D-6E8A-4147-A177-3AD203B41FA5}">
                      <a16:colId xmlns:a16="http://schemas.microsoft.com/office/drawing/2014/main" val="2591893762"/>
                    </a:ext>
                  </a:extLst>
                </a:gridCol>
                <a:gridCol w="982769">
                  <a:extLst>
                    <a:ext uri="{9D8B030D-6E8A-4147-A177-3AD203B41FA5}">
                      <a16:colId xmlns:a16="http://schemas.microsoft.com/office/drawing/2014/main" val="609396863"/>
                    </a:ext>
                  </a:extLst>
                </a:gridCol>
                <a:gridCol w="982769">
                  <a:extLst>
                    <a:ext uri="{9D8B030D-6E8A-4147-A177-3AD203B41FA5}">
                      <a16:colId xmlns:a16="http://schemas.microsoft.com/office/drawing/2014/main" val="1655506368"/>
                    </a:ext>
                  </a:extLst>
                </a:gridCol>
                <a:gridCol w="982769">
                  <a:extLst>
                    <a:ext uri="{9D8B030D-6E8A-4147-A177-3AD203B41FA5}">
                      <a16:colId xmlns:a16="http://schemas.microsoft.com/office/drawing/2014/main" val="1848600423"/>
                    </a:ext>
                  </a:extLst>
                </a:gridCol>
              </a:tblGrid>
              <a:tr h="569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err="1">
                          <a:solidFill>
                            <a:schemeClr val="bg1"/>
                          </a:solidFill>
                          <a:latin typeface="+mn-ea"/>
                          <a:ea typeface="+mn-ea"/>
                          <a:cs typeface="+mn-cs"/>
                        </a:rPr>
                        <a:t>vCPM</a:t>
                      </a:r>
                      <a:endParaRPr kumimoji="1" lang="en-US" altLang="ja-JP" sz="800" b="1" kern="1200" dirty="0">
                        <a:solidFill>
                          <a:schemeClr val="bg1"/>
                        </a:solidFill>
                        <a:latin typeface="+mn-ea"/>
                        <a:ea typeface="+mn-ea"/>
                        <a:cs typeface="+mn-cs"/>
                      </a:endParaRPr>
                    </a:p>
                    <a:p>
                      <a:pPr algn="ctr"/>
                      <a:r>
                        <a:rPr kumimoji="1" lang="ja-JP" altLang="en-US" sz="800" b="1" kern="1200" dirty="0">
                          <a:solidFill>
                            <a:schemeClr val="bg1"/>
                          </a:solidFill>
                          <a:latin typeface="+mn-ea"/>
                          <a:ea typeface="+mn-ea"/>
                          <a:cs typeface="+mn-cs"/>
                        </a:rPr>
                        <a:t>掛け率</a:t>
                      </a:r>
                      <a:endParaRPr kumimoji="1" lang="en-US" altLang="ja-JP" sz="800" b="1" kern="1200" dirty="0">
                        <a:solidFill>
                          <a:schemeClr val="bg1"/>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GYAO!</a:t>
                      </a:r>
                      <a:r>
                        <a:rPr kumimoji="1" lang="ja-JP" altLang="en-US" sz="800" b="1" dirty="0">
                          <a:solidFill>
                            <a:schemeClr val="tx1">
                              <a:lumMod val="65000"/>
                              <a:lumOff val="35000"/>
                            </a:schemeClr>
                          </a:solidFill>
                          <a:latin typeface="+mj-lt"/>
                          <a:ea typeface="+mj-ea"/>
                        </a:rPr>
                        <a:t>　</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30</a:t>
                      </a:r>
                      <a:r>
                        <a:rPr kumimoji="1" lang="ja-JP" altLang="en-US" sz="800" b="1" dirty="0">
                          <a:solidFill>
                            <a:schemeClr val="tx1">
                              <a:lumMod val="65000"/>
                              <a:lumOff val="35000"/>
                            </a:schemeClr>
                          </a:solidFill>
                          <a:latin typeface="+mj-lt"/>
                          <a:ea typeface="+mj-ea"/>
                        </a:rPr>
                        <a:t>秒）</a:t>
                      </a: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GYAO!</a:t>
                      </a:r>
                    </a:p>
                    <a:p>
                      <a:pPr algn="ct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GYAO!</a:t>
                      </a:r>
                    </a:p>
                    <a:p>
                      <a:pPr algn="ct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r>
                        <a:rPr kumimoji="1" lang="ja-JP" altLang="en-US" sz="800" b="1" kern="1200" dirty="0">
                          <a:solidFill>
                            <a:schemeClr val="tx1">
                              <a:lumMod val="65000"/>
                              <a:lumOff val="35000"/>
                            </a:schemeClr>
                          </a:solidFill>
                          <a:latin typeface="+mn-lt"/>
                          <a:ea typeface="+mn-ea"/>
                          <a:cs typeface="+mn-cs"/>
                        </a:rPr>
                        <a:t>　</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（長尺）</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性別</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353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年齢</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地域</a:t>
                      </a:r>
                      <a:endParaRPr kumimoji="1" lang="en-US" altLang="ja-JP" sz="7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（都道府県）</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地域</a:t>
                      </a:r>
                      <a:endParaRPr kumimoji="1" lang="en-US" altLang="ja-JP" sz="700" b="0" dirty="0">
                        <a:solidFill>
                          <a:schemeClr val="bg1"/>
                        </a:solidFill>
                        <a:latin typeface="+mj-lt"/>
                        <a:ea typeface="+mj-ea"/>
                      </a:endParaRPr>
                    </a:p>
                    <a:p>
                      <a:pPr algn="ctr"/>
                      <a:r>
                        <a:rPr kumimoji="1" lang="ja-JP" altLang="en-US" sz="700" b="0" dirty="0">
                          <a:solidFill>
                            <a:schemeClr val="bg1"/>
                          </a:solidFill>
                          <a:latin typeface="+mj-lt"/>
                          <a:ea typeface="+mj-ea"/>
                        </a:rPr>
                        <a:t>（市区郡）</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曜日・</a:t>
                      </a:r>
                      <a:r>
                        <a:rPr kumimoji="1" lang="ja-JP" altLang="en-US" sz="700" b="0" dirty="0">
                          <a:solidFill>
                            <a:schemeClr val="bg1"/>
                          </a:solidFill>
                          <a:latin typeface="+mj-lt"/>
                          <a:ea typeface="+mj-ea"/>
                        </a:rPr>
                        <a:t>時間帯</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dirty="0">
                          <a:solidFill>
                            <a:schemeClr val="bg1"/>
                          </a:solidFill>
                          <a:latin typeface="+mj-lt"/>
                          <a:ea typeface="+mj-ea"/>
                        </a:rPr>
                        <a:t>フリークエンシー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6647778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graphicFrame>
        <p:nvGraphicFramePr>
          <p:cNvPr id="10" name="表 9">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034971259"/>
              </p:ext>
            </p:extLst>
          </p:nvPr>
        </p:nvGraphicFramePr>
        <p:xfrm>
          <a:off x="648018" y="980735"/>
          <a:ext cx="8625462" cy="5009411"/>
        </p:xfrm>
        <a:graphic>
          <a:graphicData uri="http://schemas.openxmlformats.org/drawingml/2006/table">
            <a:tbl>
              <a:tblPr firstCol="1" bandRow="1"/>
              <a:tblGrid>
                <a:gridCol w="2479206">
                  <a:extLst>
                    <a:ext uri="{9D8B030D-6E8A-4147-A177-3AD203B41FA5}">
                      <a16:colId xmlns:a16="http://schemas.microsoft.com/office/drawing/2014/main" val="792911817"/>
                    </a:ext>
                  </a:extLst>
                </a:gridCol>
                <a:gridCol w="1063266">
                  <a:extLst>
                    <a:ext uri="{9D8B030D-6E8A-4147-A177-3AD203B41FA5}">
                      <a16:colId xmlns:a16="http://schemas.microsoft.com/office/drawing/2014/main" val="3057805663"/>
                    </a:ext>
                  </a:extLst>
                </a:gridCol>
                <a:gridCol w="1016598">
                  <a:extLst>
                    <a:ext uri="{9D8B030D-6E8A-4147-A177-3AD203B41FA5}">
                      <a16:colId xmlns:a16="http://schemas.microsoft.com/office/drawing/2014/main" val="4203260269"/>
                    </a:ext>
                  </a:extLst>
                </a:gridCol>
                <a:gridCol w="1016598">
                  <a:extLst>
                    <a:ext uri="{9D8B030D-6E8A-4147-A177-3AD203B41FA5}">
                      <a16:colId xmlns:a16="http://schemas.microsoft.com/office/drawing/2014/main" val="2598357217"/>
                    </a:ext>
                  </a:extLst>
                </a:gridCol>
                <a:gridCol w="1016598">
                  <a:extLst>
                    <a:ext uri="{9D8B030D-6E8A-4147-A177-3AD203B41FA5}">
                      <a16:colId xmlns:a16="http://schemas.microsoft.com/office/drawing/2014/main" val="2910572198"/>
                    </a:ext>
                  </a:extLst>
                </a:gridCol>
                <a:gridCol w="1016598">
                  <a:extLst>
                    <a:ext uri="{9D8B030D-6E8A-4147-A177-3AD203B41FA5}">
                      <a16:colId xmlns:a16="http://schemas.microsoft.com/office/drawing/2014/main" val="1792168666"/>
                    </a:ext>
                  </a:extLst>
                </a:gridCol>
                <a:gridCol w="1016598">
                  <a:extLst>
                    <a:ext uri="{9D8B030D-6E8A-4147-A177-3AD203B41FA5}">
                      <a16:colId xmlns:a16="http://schemas.microsoft.com/office/drawing/2014/main" val="3248370074"/>
                    </a:ext>
                  </a:extLst>
                </a:gridCol>
              </a:tblGrid>
              <a:tr h="51779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6</a:t>
                      </a:r>
                      <a:r>
                        <a:rPr kumimoji="1" lang="ja-JP" altLang="en-US" sz="800" b="1" dirty="0">
                          <a:solidFill>
                            <a:schemeClr val="tx1">
                              <a:lumMod val="65000"/>
                              <a:lumOff val="35000"/>
                            </a:schemeClr>
                          </a:solidFill>
                          <a:latin typeface="+mj-lt"/>
                          <a:ea typeface="+mj-ea"/>
                        </a:rPr>
                        <a:t>秒）</a:t>
                      </a: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GYAO!</a:t>
                      </a:r>
                    </a:p>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6</a:t>
                      </a:r>
                      <a:r>
                        <a:rPr kumimoji="1" lang="ja-JP" altLang="en-US" sz="800" b="1" dirty="0">
                          <a:solidFill>
                            <a:schemeClr val="tx1">
                              <a:lumMod val="65000"/>
                              <a:lumOff val="35000"/>
                            </a:schemeClr>
                          </a:solidFill>
                          <a:latin typeface="+mj-lt"/>
                          <a:ea typeface="+mj-ea"/>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lt"/>
                          <a:ea typeface="+mn-ea"/>
                        </a:rPr>
                        <a:t>消費者向無担保貸金業者（銀行グループ・上場企業を除く）、商工ローン</a:t>
                      </a:r>
                      <a:endParaRPr lang="ja-JP" altLang="en-US" sz="7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59492739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23335934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92717137"/>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7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57281601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78824691"/>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54285079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246078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11" name="正方形/長方形 10"/>
          <p:cNvSpPr/>
          <p:nvPr/>
        </p:nvSpPr>
        <p:spPr>
          <a:xfrm>
            <a:off x="565610" y="6012577"/>
            <a:ext cx="10210909" cy="584775"/>
          </a:xfrm>
          <a:prstGeom prst="rect">
            <a:avLst/>
          </a:prstGeom>
        </p:spPr>
        <p:txBody>
          <a:bodyPr wrap="square">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ニュース面の一部で掲載されない場合があります。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※GYAO!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面・スポーツナビ面には掲載制限がございません。</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a:t>
            </a:r>
            <a:r>
              <a:rPr lang="ja-JP" altLang="en-US" sz="800" dirty="0">
                <a:solidFill>
                  <a:schemeClr val="tx1">
                    <a:lumMod val="65000"/>
                    <a:lumOff val="35000"/>
                  </a:schemeClr>
                </a:solidFill>
              </a:rPr>
              <a:t>印のないカテゴリーは制限なしとなります。</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latin typeface="+mn-ea"/>
              </a:rPr>
              <a:t>※SD</a:t>
            </a:r>
            <a:r>
              <a:rPr lang="ja-JP" altLang="en-US" sz="800" dirty="0">
                <a:solidFill>
                  <a:schemeClr val="tx1">
                    <a:lumMod val="65000"/>
                    <a:lumOff val="35000"/>
                  </a:schemeClr>
                </a:solidFill>
                <a:latin typeface="+mn-ea"/>
              </a:rPr>
              <a:t>はスマートデバイス、</a:t>
            </a:r>
            <a:r>
              <a:rPr lang="en-US" altLang="ja-JP" sz="800" dirty="0">
                <a:solidFill>
                  <a:schemeClr val="tx1">
                    <a:lumMod val="65000"/>
                    <a:lumOff val="35000"/>
                  </a:schemeClr>
                </a:solidFill>
                <a:latin typeface="+mn-ea"/>
              </a:rPr>
              <a:t>PC</a:t>
            </a:r>
            <a:r>
              <a:rPr lang="ja-JP" altLang="en-US" sz="800" dirty="0">
                <a:solidFill>
                  <a:schemeClr val="tx1">
                    <a:lumMod val="65000"/>
                    <a:lumOff val="35000"/>
                  </a:schemeClr>
                </a:solidFill>
                <a:latin typeface="+mn-ea"/>
              </a:rPr>
              <a:t>はパソコン、</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Tree>
    <p:extLst>
      <p:ext uri="{BB962C8B-B14F-4D97-AF65-F5344CB8AC3E}">
        <p14:creationId xmlns:p14="http://schemas.microsoft.com/office/powerpoint/2010/main" val="35123693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graphicFrame>
        <p:nvGraphicFramePr>
          <p:cNvPr id="10" name="表 9">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368291040"/>
              </p:ext>
            </p:extLst>
          </p:nvPr>
        </p:nvGraphicFramePr>
        <p:xfrm>
          <a:off x="648018" y="980735"/>
          <a:ext cx="8625462" cy="5009411"/>
        </p:xfrm>
        <a:graphic>
          <a:graphicData uri="http://schemas.openxmlformats.org/drawingml/2006/table">
            <a:tbl>
              <a:tblPr firstCol="1" bandRow="1"/>
              <a:tblGrid>
                <a:gridCol w="2479206">
                  <a:extLst>
                    <a:ext uri="{9D8B030D-6E8A-4147-A177-3AD203B41FA5}">
                      <a16:colId xmlns:a16="http://schemas.microsoft.com/office/drawing/2014/main" val="792911817"/>
                    </a:ext>
                  </a:extLst>
                </a:gridCol>
                <a:gridCol w="1063266">
                  <a:extLst>
                    <a:ext uri="{9D8B030D-6E8A-4147-A177-3AD203B41FA5}">
                      <a16:colId xmlns:a16="http://schemas.microsoft.com/office/drawing/2014/main" val="3057805663"/>
                    </a:ext>
                  </a:extLst>
                </a:gridCol>
                <a:gridCol w="1016598">
                  <a:extLst>
                    <a:ext uri="{9D8B030D-6E8A-4147-A177-3AD203B41FA5}">
                      <a16:colId xmlns:a16="http://schemas.microsoft.com/office/drawing/2014/main" val="4203260269"/>
                    </a:ext>
                  </a:extLst>
                </a:gridCol>
                <a:gridCol w="1016598">
                  <a:extLst>
                    <a:ext uri="{9D8B030D-6E8A-4147-A177-3AD203B41FA5}">
                      <a16:colId xmlns:a16="http://schemas.microsoft.com/office/drawing/2014/main" val="2598357217"/>
                    </a:ext>
                  </a:extLst>
                </a:gridCol>
                <a:gridCol w="1016598">
                  <a:extLst>
                    <a:ext uri="{9D8B030D-6E8A-4147-A177-3AD203B41FA5}">
                      <a16:colId xmlns:a16="http://schemas.microsoft.com/office/drawing/2014/main" val="2910572198"/>
                    </a:ext>
                  </a:extLst>
                </a:gridCol>
                <a:gridCol w="1016598">
                  <a:extLst>
                    <a:ext uri="{9D8B030D-6E8A-4147-A177-3AD203B41FA5}">
                      <a16:colId xmlns:a16="http://schemas.microsoft.com/office/drawing/2014/main" val="1792168666"/>
                    </a:ext>
                  </a:extLst>
                </a:gridCol>
                <a:gridCol w="1016598">
                  <a:extLst>
                    <a:ext uri="{9D8B030D-6E8A-4147-A177-3AD203B41FA5}">
                      <a16:colId xmlns:a16="http://schemas.microsoft.com/office/drawing/2014/main" val="3248370074"/>
                    </a:ext>
                  </a:extLst>
                </a:gridCol>
              </a:tblGrid>
              <a:tr h="51779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15</a:t>
                      </a:r>
                      <a:r>
                        <a:rPr kumimoji="1" lang="ja-JP" altLang="en-US" sz="800" b="1" dirty="0">
                          <a:solidFill>
                            <a:schemeClr val="tx1">
                              <a:lumMod val="65000"/>
                              <a:lumOff val="35000"/>
                            </a:schemeClr>
                          </a:solidFill>
                          <a:latin typeface="+mj-lt"/>
                          <a:ea typeface="+mj-ea"/>
                        </a:rPr>
                        <a:t>秒）</a:t>
                      </a: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dirty="0">
                          <a:solidFill>
                            <a:schemeClr val="tx1">
                              <a:lumMod val="65000"/>
                              <a:lumOff val="35000"/>
                            </a:schemeClr>
                          </a:solidFill>
                          <a:latin typeface="+mn-lt"/>
                          <a:ea typeface="+mn-ea"/>
                          <a:cs typeface="+mn-cs"/>
                        </a:rPr>
                        <a:t>秒）</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GYAO!</a:t>
                      </a:r>
                    </a:p>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15</a:t>
                      </a:r>
                      <a:r>
                        <a:rPr kumimoji="1" lang="ja-JP" altLang="en-US" sz="800" b="1" dirty="0">
                          <a:solidFill>
                            <a:schemeClr val="tx1">
                              <a:lumMod val="65000"/>
                              <a:lumOff val="35000"/>
                            </a:schemeClr>
                          </a:solidFill>
                          <a:latin typeface="+mj-lt"/>
                          <a:ea typeface="+mj-ea"/>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GYAO!</a:t>
                      </a:r>
                    </a:p>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15</a:t>
                      </a:r>
                      <a:r>
                        <a:rPr kumimoji="1" lang="ja-JP" altLang="en-US" sz="800" b="1" dirty="0">
                          <a:solidFill>
                            <a:schemeClr val="tx1">
                              <a:lumMod val="65000"/>
                              <a:lumOff val="35000"/>
                            </a:schemeClr>
                          </a:solidFill>
                          <a:latin typeface="+mj-lt"/>
                          <a:ea typeface="+mj-ea"/>
                        </a:rPr>
                        <a:t>秒）</a:t>
                      </a:r>
                    </a:p>
                  </a:txBody>
                  <a:tcPr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lt"/>
                          <a:ea typeface="+mn-ea"/>
                        </a:rPr>
                        <a:t>消費者向無担保貸金業者（銀行グループ・上場企業を除く）、商工ローン</a:t>
                      </a:r>
                      <a:endParaRPr lang="ja-JP" altLang="en-US" sz="7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59492739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23335934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92717137"/>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7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57281601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78824691"/>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54285079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246078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8" name="正方形/長方形 7"/>
          <p:cNvSpPr/>
          <p:nvPr/>
        </p:nvSpPr>
        <p:spPr>
          <a:xfrm>
            <a:off x="565610" y="6012577"/>
            <a:ext cx="8590813" cy="584775"/>
          </a:xfrm>
          <a:prstGeom prst="rect">
            <a:avLst/>
          </a:prstGeom>
        </p:spPr>
        <p:txBody>
          <a:bodyPr wrap="none">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プレイスメントカテゴリ「</a:t>
            </a:r>
            <a:r>
              <a:rPr lang="en-US" altLang="ja-JP" sz="800" dirty="0" err="1">
                <a:solidFill>
                  <a:schemeClr val="tx1">
                    <a:lumMod val="65000"/>
                    <a:lumOff val="35000"/>
                  </a:schemeClr>
                </a:solidFill>
                <a:latin typeface="メイリオ" panose="020B0604030504040204" pitchFamily="50" charset="-128"/>
                <a:ea typeface="メイリオ" panose="020B0604030504040204" pitchFamily="50" charset="-128"/>
              </a:rPr>
              <a:t>Yahoo!JAPAN</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スポーツナビ </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/GYAO!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（インストリーム広告）」を選択したとき、</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ニュース面の一部で掲載されない場合があります。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※GYAO!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面・スポーツナビ面には掲載制限がございません。</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a:t>
            </a:r>
            <a:r>
              <a:rPr lang="ja-JP" altLang="en-US" sz="800" dirty="0">
                <a:solidFill>
                  <a:schemeClr val="tx1">
                    <a:lumMod val="65000"/>
                    <a:lumOff val="35000"/>
                  </a:schemeClr>
                </a:solidFill>
              </a:rPr>
              <a:t>印のないカテゴリーは制限なしとなります。</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latin typeface="+mn-ea"/>
              </a:rPr>
              <a:t>※SD</a:t>
            </a:r>
            <a:r>
              <a:rPr lang="ja-JP" altLang="en-US" sz="800" dirty="0">
                <a:solidFill>
                  <a:schemeClr val="tx1">
                    <a:lumMod val="65000"/>
                    <a:lumOff val="35000"/>
                  </a:schemeClr>
                </a:solidFill>
                <a:latin typeface="+mn-ea"/>
              </a:rPr>
              <a:t>はスマートデバイス、</a:t>
            </a:r>
            <a:r>
              <a:rPr lang="en-US" altLang="ja-JP" sz="800" dirty="0">
                <a:solidFill>
                  <a:schemeClr val="tx1">
                    <a:lumMod val="65000"/>
                    <a:lumOff val="35000"/>
                  </a:schemeClr>
                </a:solidFill>
                <a:latin typeface="+mn-ea"/>
              </a:rPr>
              <a:t>PC</a:t>
            </a:r>
            <a:r>
              <a:rPr lang="ja-JP" altLang="en-US" sz="800" dirty="0">
                <a:solidFill>
                  <a:schemeClr val="tx1">
                    <a:lumMod val="65000"/>
                    <a:lumOff val="35000"/>
                  </a:schemeClr>
                </a:solidFill>
                <a:latin typeface="+mn-ea"/>
              </a:rPr>
              <a:t>はパソコン、</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Tree>
    <p:extLst>
      <p:ext uri="{BB962C8B-B14F-4D97-AF65-F5344CB8AC3E}">
        <p14:creationId xmlns:p14="http://schemas.microsoft.com/office/powerpoint/2010/main" val="35688005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nvGraphicFramePr>
        <p:xfrm>
          <a:off x="648018" y="980735"/>
          <a:ext cx="6545598" cy="5009411"/>
        </p:xfrm>
        <a:graphic>
          <a:graphicData uri="http://schemas.openxmlformats.org/drawingml/2006/table">
            <a:tbl>
              <a:tblPr firstCol="1" bandRow="1"/>
              <a:tblGrid>
                <a:gridCol w="2479206">
                  <a:extLst>
                    <a:ext uri="{9D8B030D-6E8A-4147-A177-3AD203B41FA5}">
                      <a16:colId xmlns:a16="http://schemas.microsoft.com/office/drawing/2014/main" val="792911817"/>
                    </a:ext>
                  </a:extLst>
                </a:gridCol>
                <a:gridCol w="1016598">
                  <a:extLst>
                    <a:ext uri="{9D8B030D-6E8A-4147-A177-3AD203B41FA5}">
                      <a16:colId xmlns:a16="http://schemas.microsoft.com/office/drawing/2014/main" val="2598357217"/>
                    </a:ext>
                  </a:extLst>
                </a:gridCol>
                <a:gridCol w="1016598">
                  <a:extLst>
                    <a:ext uri="{9D8B030D-6E8A-4147-A177-3AD203B41FA5}">
                      <a16:colId xmlns:a16="http://schemas.microsoft.com/office/drawing/2014/main" val="2910572198"/>
                    </a:ext>
                  </a:extLst>
                </a:gridCol>
                <a:gridCol w="1016598">
                  <a:extLst>
                    <a:ext uri="{9D8B030D-6E8A-4147-A177-3AD203B41FA5}">
                      <a16:colId xmlns:a16="http://schemas.microsoft.com/office/drawing/2014/main" val="1792168666"/>
                    </a:ext>
                  </a:extLst>
                </a:gridCol>
                <a:gridCol w="1016598">
                  <a:extLst>
                    <a:ext uri="{9D8B030D-6E8A-4147-A177-3AD203B41FA5}">
                      <a16:colId xmlns:a16="http://schemas.microsoft.com/office/drawing/2014/main" val="3248370074"/>
                    </a:ext>
                  </a:extLst>
                </a:gridCol>
              </a:tblGrid>
              <a:tr h="51779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GYAO!</a:t>
                      </a:r>
                      <a:r>
                        <a:rPr kumimoji="1" lang="ja-JP" altLang="en-US" sz="800" b="1" dirty="0">
                          <a:solidFill>
                            <a:schemeClr val="tx1">
                              <a:lumMod val="65000"/>
                              <a:lumOff val="35000"/>
                            </a:schemeClr>
                          </a:solidFill>
                          <a:latin typeface="+mj-lt"/>
                          <a:ea typeface="+mj-ea"/>
                        </a:rPr>
                        <a:t>　</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30</a:t>
                      </a:r>
                      <a:r>
                        <a:rPr kumimoji="1" lang="ja-JP" altLang="en-US" sz="800" b="1" dirty="0">
                          <a:solidFill>
                            <a:schemeClr val="tx1">
                              <a:lumMod val="65000"/>
                              <a:lumOff val="35000"/>
                            </a:schemeClr>
                          </a:solidFill>
                          <a:latin typeface="+mj-lt"/>
                          <a:ea typeface="+mj-ea"/>
                        </a:rPr>
                        <a:t>秒）</a:t>
                      </a: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GYAO!</a:t>
                      </a:r>
                    </a:p>
                    <a:p>
                      <a:pPr algn="ct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GYAO!</a:t>
                      </a:r>
                    </a:p>
                    <a:p>
                      <a:pPr algn="ct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r>
                        <a:rPr kumimoji="1" lang="ja-JP" altLang="en-US" sz="800" b="1" kern="1200" dirty="0">
                          <a:solidFill>
                            <a:schemeClr val="tx1">
                              <a:lumMod val="65000"/>
                              <a:lumOff val="35000"/>
                            </a:schemeClr>
                          </a:solidFill>
                          <a:latin typeface="+mn-lt"/>
                          <a:ea typeface="+mn-ea"/>
                          <a:cs typeface="+mn-cs"/>
                        </a:rPr>
                        <a:t>　</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（長尺）</a:t>
                      </a:r>
                    </a:p>
                  </a:txBody>
                  <a:tcPr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lt"/>
                          <a:ea typeface="+mn-ea"/>
                        </a:rPr>
                        <a:t>消費者向無担保貸金業者（銀行グループ・上場企業を除く）、商工ローン</a:t>
                      </a:r>
                      <a:endParaRPr lang="ja-JP" altLang="en-US" sz="7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59492739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23335934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92717137"/>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7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57281601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78824691"/>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54285079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246078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9" name="正方形/長方形 8"/>
          <p:cNvSpPr/>
          <p:nvPr/>
        </p:nvSpPr>
        <p:spPr>
          <a:xfrm>
            <a:off x="565610" y="6012577"/>
            <a:ext cx="8590813" cy="584775"/>
          </a:xfrm>
          <a:prstGeom prst="rect">
            <a:avLst/>
          </a:prstGeom>
        </p:spPr>
        <p:txBody>
          <a:bodyPr wrap="none">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プレイスメントカテゴリ「</a:t>
            </a:r>
            <a:r>
              <a:rPr lang="en-US" altLang="ja-JP" sz="800" dirty="0" err="1">
                <a:solidFill>
                  <a:schemeClr val="tx1">
                    <a:lumMod val="65000"/>
                    <a:lumOff val="35000"/>
                  </a:schemeClr>
                </a:solidFill>
                <a:latin typeface="メイリオ" panose="020B0604030504040204" pitchFamily="50" charset="-128"/>
                <a:ea typeface="メイリオ" panose="020B0604030504040204" pitchFamily="50" charset="-128"/>
              </a:rPr>
              <a:t>Yahoo!JAPAN</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スポーツナビ </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/GYAO!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（インストリーム広告）」を選択したとき、</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ニュース面の一部で掲載されない場合があります。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※GYAO!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面・スポーツナビ面には掲載制限がございません。</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a:t>
            </a:r>
            <a:r>
              <a:rPr lang="ja-JP" altLang="en-US" sz="800" dirty="0">
                <a:solidFill>
                  <a:schemeClr val="tx1">
                    <a:lumMod val="65000"/>
                    <a:lumOff val="35000"/>
                  </a:schemeClr>
                </a:solidFill>
              </a:rPr>
              <a:t>印のないカテゴリーは制限なしとなります。</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latin typeface="+mn-ea"/>
              </a:rPr>
              <a:t>※SD</a:t>
            </a:r>
            <a:r>
              <a:rPr lang="ja-JP" altLang="en-US" sz="800" dirty="0">
                <a:solidFill>
                  <a:schemeClr val="tx1">
                    <a:lumMod val="65000"/>
                    <a:lumOff val="35000"/>
                  </a:schemeClr>
                </a:solidFill>
                <a:latin typeface="+mn-ea"/>
              </a:rPr>
              <a:t>はスマートデバイス、</a:t>
            </a:r>
            <a:r>
              <a:rPr lang="en-US" altLang="ja-JP" sz="800" dirty="0">
                <a:solidFill>
                  <a:schemeClr val="tx1">
                    <a:lumMod val="65000"/>
                    <a:lumOff val="35000"/>
                  </a:schemeClr>
                </a:solidFill>
                <a:latin typeface="+mn-ea"/>
              </a:rPr>
              <a:t>PC</a:t>
            </a:r>
            <a:r>
              <a:rPr lang="ja-JP" altLang="en-US" sz="800" dirty="0">
                <a:solidFill>
                  <a:schemeClr val="tx1">
                    <a:lumMod val="65000"/>
                    <a:lumOff val="35000"/>
                  </a:schemeClr>
                </a:solidFill>
                <a:latin typeface="+mn-ea"/>
              </a:rPr>
              <a:t>はパソコン、</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Tree>
    <p:extLst>
      <p:ext uri="{BB962C8B-B14F-4D97-AF65-F5344CB8AC3E}">
        <p14:creationId xmlns:p14="http://schemas.microsoft.com/office/powerpoint/2010/main" val="29184611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14" name="テキスト ボックス 13">
            <a:extLst>
              <a:ext uri="{FF2B5EF4-FFF2-40B4-BE49-F238E27FC236}">
                <a16:creationId xmlns:a16="http://schemas.microsoft.com/office/drawing/2014/main" id="{105A310C-96BB-AD4C-AB58-A365BD4CA5F0}"/>
              </a:ext>
            </a:extLst>
          </p:cNvPr>
          <p:cNvSpPr txBox="1"/>
          <p:nvPr/>
        </p:nvSpPr>
        <p:spPr>
          <a:xfrm>
            <a:off x="2049143" y="997007"/>
            <a:ext cx="1127232" cy="276999"/>
          </a:xfrm>
          <a:prstGeom prst="rect">
            <a:avLst/>
          </a:prstGeom>
          <a:noFill/>
        </p:spPr>
        <p:txBody>
          <a:bodyPr wrap="none" rtlCol="0">
            <a:spAutoFit/>
          </a:bodyPr>
          <a:lstStyle/>
          <a:p>
            <a:pPr algn="ctr">
              <a:lnSpc>
                <a:spcPts val="1460"/>
              </a:lnSpc>
            </a:pPr>
            <a:r>
              <a:rPr lang="ja-JP" altLang="en-US" sz="1050" b="1" dirty="0"/>
              <a:t>インストリーム</a:t>
            </a:r>
            <a:endParaRPr lang="en-US" altLang="ja-JP" sz="1050" b="1" dirty="0"/>
          </a:p>
        </p:txBody>
      </p:sp>
      <p:pic>
        <p:nvPicPr>
          <p:cNvPr id="15" name="図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00673" y="1387752"/>
            <a:ext cx="3186412" cy="2041248"/>
          </a:xfrm>
          <a:prstGeom prst="rect">
            <a:avLst/>
          </a:prstGeom>
        </p:spPr>
      </p:pic>
      <p:pic>
        <p:nvPicPr>
          <p:cNvPr id="26" name="図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869" y="1376772"/>
            <a:ext cx="1290779" cy="2753661"/>
          </a:xfrm>
          <a:prstGeom prst="rect">
            <a:avLst/>
          </a:prstGeom>
        </p:spPr>
      </p:pic>
      <p:sp>
        <p:nvSpPr>
          <p:cNvPr id="7" name="テキスト ボックス 6"/>
          <p:cNvSpPr txBox="1"/>
          <p:nvPr/>
        </p:nvSpPr>
        <p:spPr>
          <a:xfrm>
            <a:off x="299330" y="5724545"/>
            <a:ext cx="11726736" cy="584775"/>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4"/>
              </a:rPr>
              <a:t>https://</a:t>
            </a:r>
            <a:r>
              <a:rPr lang="en-US" altLang="ja-JP" sz="1600" dirty="0" smtClean="0">
                <a:solidFill>
                  <a:schemeClr val="tx1">
                    <a:lumMod val="65000"/>
                    <a:lumOff val="35000"/>
                  </a:schemeClr>
                </a:solidFill>
                <a:hlinkClick r:id="rId4"/>
              </a:rPr>
              <a:t>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en-US" altLang="ja-JP" sz="1600" kern="0" dirty="0">
                <a:solidFill>
                  <a:schemeClr val="tx1">
                    <a:lumMod val="65000"/>
                    <a:lumOff val="35000"/>
                  </a:schemeClr>
                </a:solidFill>
              </a:rPr>
              <a:t> </a:t>
            </a:r>
            <a:r>
              <a:rPr kumimoji="0" lang="en-US" altLang="ja-JP" sz="1600" kern="0" dirty="0" smtClean="0">
                <a:solidFill>
                  <a:schemeClr val="tx1">
                    <a:lumMod val="65000"/>
                    <a:lumOff val="35000"/>
                  </a:schemeClr>
                </a:solidFill>
              </a:rPr>
              <a:t>  </a:t>
            </a: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5"/>
              </a:rPr>
              <a:t>https://</a:t>
            </a:r>
            <a:r>
              <a:rPr kumimoji="0" lang="en-US" altLang="ja-JP" sz="1600" kern="0" dirty="0" smtClean="0">
                <a:solidFill>
                  <a:schemeClr val="tx1">
                    <a:lumMod val="65000"/>
                    <a:lumOff val="35000"/>
                  </a:schemeClr>
                </a:solidFill>
                <a:hlinkClick r:id="rId5"/>
              </a:rPr>
              <a:t>s.yimg.jp/images/listing/pdfs/listing_nyuukoukitei.pdf</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24787373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a:solidFill>
                  <a:schemeClr val="tx1">
                    <a:lumMod val="65000"/>
                    <a:lumOff val="35000"/>
                  </a:schemeClr>
                </a:solidFill>
              </a:rPr>
              <a:t>入稿前審査が必要な項目をご確認ください。</a:t>
            </a:r>
            <a:endParaRPr lang="en-US" altLang="ja-JP" sz="2000"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nvGraphicFramePr>
        <p:xfrm>
          <a:off x="334965" y="1268761"/>
          <a:ext cx="11521677" cy="533638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393102">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326555">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100" b="1" kern="1200" dirty="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「動画広告」は</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任意</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rPr>
                        <a:t>https://form-business.yahoo.co.jp/claris/enqueteForm?inquiry_type=display_support</a:t>
                      </a: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809425">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・ブランドリフト調査（調査種別：</a:t>
                      </a:r>
                      <a:r>
                        <a:rPr kumimoji="1" lang="ja-JP" altLang="en-US" sz="1100" b="1" kern="1200" dirty="0">
                          <a:solidFill>
                            <a:schemeClr val="accent6"/>
                          </a:solidFill>
                          <a:latin typeface="+mn-lt"/>
                          <a:ea typeface="+mn-ea"/>
                          <a:cs typeface="+mn-cs"/>
                        </a:rPr>
                        <a:t>比較検討</a:t>
                      </a:r>
                      <a:r>
                        <a:rPr kumimoji="1" lang="ja-JP" altLang="en-US" sz="1100" b="1" kern="1200" dirty="0">
                          <a:solidFill>
                            <a:schemeClr val="tx1">
                              <a:lumMod val="65000"/>
                              <a:lumOff val="35000"/>
                            </a:schemeClr>
                          </a:solidFill>
                          <a:latin typeface="+mn-lt"/>
                          <a:ea typeface="+mn-ea"/>
                          <a:cs typeface="+mn-cs"/>
                        </a:rPr>
                        <a:t>）</a:t>
                      </a:r>
                      <a:endParaRPr kumimoji="1" lang="en-US" altLang="ja-JP" sz="1100" b="1" kern="120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「比較検討」</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68494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100" b="1" dirty="0">
                        <a:solidFill>
                          <a:schemeClr val="accent6"/>
                        </a:solidFill>
                        <a:latin typeface="+mj-lt"/>
                        <a:ea typeface="+mj-ea"/>
                      </a:endParaRPr>
                    </a:p>
                    <a:p>
                      <a:pPr algn="ctr"/>
                      <a:endParaRPr kumimoji="1" lang="en-US" altLang="ja-JP" sz="1000" b="0" dirty="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対象外あり</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79765">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a:solidFill>
                          <a:schemeClr val="tx1">
                            <a:lumMod val="65000"/>
                            <a:lumOff val="35000"/>
                          </a:schemeClr>
                        </a:solidFill>
                        <a:latin typeface="+mn-lt"/>
                        <a:ea typeface="+mn-ea"/>
                        <a:cs typeface="+mn-cs"/>
                      </a:endParaRPr>
                    </a:p>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1" kern="1200" dirty="0">
                        <a:solidFill>
                          <a:schemeClr val="tx1">
                            <a:lumMod val="65000"/>
                            <a:lumOff val="35000"/>
                          </a:schemeClr>
                        </a:solidFill>
                        <a:latin typeface="+mn-lt"/>
                        <a:ea typeface="+mn-ea"/>
                        <a:cs typeface="+mn-cs"/>
                      </a:endParaRPr>
                    </a:p>
                    <a:p>
                      <a:pPr algn="l"/>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4191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4757942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4" name="テキスト ボックス 3"/>
          <p:cNvSpPr txBox="1"/>
          <p:nvPr/>
        </p:nvSpPr>
        <p:spPr>
          <a:xfrm>
            <a:off x="430871" y="971436"/>
            <a:ext cx="11402265" cy="369332"/>
          </a:xfrm>
          <a:prstGeom prst="rect">
            <a:avLst/>
          </a:prstGeom>
          <a:noFill/>
        </p:spPr>
        <p:txBody>
          <a:bodyPr wrap="square" rtlCol="0">
            <a:spAutoFit/>
          </a:bodyPr>
          <a:lstStyle/>
          <a:p>
            <a:r>
              <a:rPr lang="ja-JP" altLang="en-US" dirty="0">
                <a:solidFill>
                  <a:schemeClr val="tx1">
                    <a:lumMod val="65000"/>
                    <a:lumOff val="35000"/>
                  </a:schemeClr>
                </a:solidFill>
              </a:rPr>
              <a:t>期を跨いだ掲載期間における購入方法は、リリース種別「継続」「内容変更」によって異なります。</a:t>
            </a:r>
            <a:endParaRPr lang="en-US" altLang="ja-JP" dirty="0">
              <a:solidFill>
                <a:schemeClr val="tx1">
                  <a:lumMod val="65000"/>
                  <a:lumOff val="35000"/>
                </a:schemeClr>
              </a:solidFill>
            </a:endParaRPr>
          </a:p>
        </p:txBody>
      </p:sp>
      <p:sp>
        <p:nvSpPr>
          <p:cNvPr id="6" name="正方形/長方形 5"/>
          <p:cNvSpPr/>
          <p:nvPr/>
        </p:nvSpPr>
        <p:spPr>
          <a:xfrm>
            <a:off x="1703512" y="2334384"/>
            <a:ext cx="8856984" cy="1620315"/>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7" name="正方形/長方形 6"/>
          <p:cNvSpPr/>
          <p:nvPr/>
        </p:nvSpPr>
        <p:spPr>
          <a:xfrm>
            <a:off x="1847528" y="2459183"/>
            <a:ext cx="788204" cy="1400980"/>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8" name="テキスト ボックス 7"/>
          <p:cNvSpPr txBox="1"/>
          <p:nvPr/>
        </p:nvSpPr>
        <p:spPr>
          <a:xfrm>
            <a:off x="2038600" y="2548447"/>
            <a:ext cx="400110" cy="1190229"/>
          </a:xfrm>
          <a:prstGeom prst="rect">
            <a:avLst/>
          </a:prstGeom>
          <a:noFill/>
        </p:spPr>
        <p:txBody>
          <a:bodyPr vert="eaVert" wrap="square" rtlCol="0">
            <a:spAutoFit/>
          </a:bodyPr>
          <a:lstStyle/>
          <a:p>
            <a:r>
              <a:rPr lang="ja-JP" altLang="en-US" sz="1400" b="1" dirty="0">
                <a:solidFill>
                  <a:schemeClr val="bg1"/>
                </a:solidFill>
              </a:rPr>
              <a:t>継続リリース</a:t>
            </a:r>
          </a:p>
        </p:txBody>
      </p:sp>
      <p:sp>
        <p:nvSpPr>
          <p:cNvPr id="9" name="角丸四角形 8"/>
          <p:cNvSpPr/>
          <p:nvPr/>
        </p:nvSpPr>
        <p:spPr>
          <a:xfrm>
            <a:off x="2788913"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4</a:t>
            </a:r>
            <a:r>
              <a:rPr lang="ja-JP" altLang="en-US" sz="1050" dirty="0">
                <a:solidFill>
                  <a:schemeClr val="tx1"/>
                </a:solidFill>
              </a:rPr>
              <a:t>月</a:t>
            </a:r>
          </a:p>
        </p:txBody>
      </p:sp>
      <p:sp>
        <p:nvSpPr>
          <p:cNvPr id="10" name="角丸四角形 9"/>
          <p:cNvSpPr/>
          <p:nvPr/>
        </p:nvSpPr>
        <p:spPr>
          <a:xfrm>
            <a:off x="4013049"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5</a:t>
            </a:r>
            <a:r>
              <a:rPr lang="ja-JP" altLang="en-US" sz="1050" dirty="0">
                <a:solidFill>
                  <a:schemeClr val="tx1"/>
                </a:solidFill>
              </a:rPr>
              <a:t>月</a:t>
            </a:r>
          </a:p>
        </p:txBody>
      </p:sp>
      <p:sp>
        <p:nvSpPr>
          <p:cNvPr id="11" name="角丸四角形 10"/>
          <p:cNvSpPr/>
          <p:nvPr/>
        </p:nvSpPr>
        <p:spPr>
          <a:xfrm>
            <a:off x="5237335"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6</a:t>
            </a:r>
            <a:r>
              <a:rPr lang="ja-JP" altLang="en-US" sz="1050" dirty="0">
                <a:solidFill>
                  <a:schemeClr val="tx1"/>
                </a:solidFill>
              </a:rPr>
              <a:t>月</a:t>
            </a:r>
          </a:p>
        </p:txBody>
      </p:sp>
      <p:sp>
        <p:nvSpPr>
          <p:cNvPr id="12" name="角丸四角形 11"/>
          <p:cNvSpPr/>
          <p:nvPr/>
        </p:nvSpPr>
        <p:spPr>
          <a:xfrm>
            <a:off x="6501566"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7</a:t>
            </a:r>
            <a:r>
              <a:rPr lang="ja-JP" altLang="en-US" sz="1050" dirty="0">
                <a:solidFill>
                  <a:schemeClr val="tx1"/>
                </a:solidFill>
              </a:rPr>
              <a:t>月</a:t>
            </a:r>
          </a:p>
        </p:txBody>
      </p:sp>
      <p:sp>
        <p:nvSpPr>
          <p:cNvPr id="13" name="角丸四角形 12"/>
          <p:cNvSpPr/>
          <p:nvPr/>
        </p:nvSpPr>
        <p:spPr>
          <a:xfrm>
            <a:off x="7743176"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8</a:t>
            </a:r>
            <a:r>
              <a:rPr lang="ja-JP" altLang="en-US" sz="1050" dirty="0">
                <a:solidFill>
                  <a:schemeClr val="tx1"/>
                </a:solidFill>
              </a:rPr>
              <a:t>月</a:t>
            </a:r>
          </a:p>
        </p:txBody>
      </p:sp>
      <p:sp>
        <p:nvSpPr>
          <p:cNvPr id="14" name="角丸四角形 13"/>
          <p:cNvSpPr/>
          <p:nvPr/>
        </p:nvSpPr>
        <p:spPr>
          <a:xfrm>
            <a:off x="8943440"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9</a:t>
            </a:r>
            <a:r>
              <a:rPr lang="ja-JP" altLang="en-US" sz="1050" dirty="0">
                <a:solidFill>
                  <a:schemeClr val="tx1"/>
                </a:solidFill>
              </a:rPr>
              <a:t>月</a:t>
            </a:r>
          </a:p>
        </p:txBody>
      </p:sp>
      <p:sp>
        <p:nvSpPr>
          <p:cNvPr id="15" name="ホームベース 14"/>
          <p:cNvSpPr/>
          <p:nvPr/>
        </p:nvSpPr>
        <p:spPr>
          <a:xfrm>
            <a:off x="6438866" y="3446118"/>
            <a:ext cx="3639400" cy="345349"/>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Q2</a:t>
            </a:r>
            <a:r>
              <a:rPr lang="ja-JP" altLang="en-US" sz="1000" dirty="0">
                <a:solidFill>
                  <a:schemeClr val="tx1"/>
                </a:solidFill>
              </a:rPr>
              <a:t>商品</a:t>
            </a:r>
          </a:p>
        </p:txBody>
      </p:sp>
      <p:sp>
        <p:nvSpPr>
          <p:cNvPr id="16" name="角丸四角形 15"/>
          <p:cNvSpPr/>
          <p:nvPr/>
        </p:nvSpPr>
        <p:spPr>
          <a:xfrm>
            <a:off x="2789583" y="2385213"/>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Q1</a:t>
            </a:r>
            <a:endParaRPr lang="ja-JP" altLang="en-US" sz="1050" b="1" dirty="0">
              <a:solidFill>
                <a:schemeClr val="bg1"/>
              </a:solidFill>
            </a:endParaRPr>
          </a:p>
        </p:txBody>
      </p:sp>
      <p:sp>
        <p:nvSpPr>
          <p:cNvPr id="17" name="角丸四角形 16"/>
          <p:cNvSpPr/>
          <p:nvPr/>
        </p:nvSpPr>
        <p:spPr>
          <a:xfrm>
            <a:off x="6456041" y="2385214"/>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Q2</a:t>
            </a:r>
            <a:endParaRPr lang="ja-JP" altLang="en-US" sz="1050" b="1" dirty="0">
              <a:solidFill>
                <a:schemeClr val="bg1"/>
              </a:solidFill>
            </a:endParaRPr>
          </a:p>
        </p:txBody>
      </p:sp>
      <p:cxnSp>
        <p:nvCxnSpPr>
          <p:cNvPr id="18" name="直線コネクタ 17"/>
          <p:cNvCxnSpPr/>
          <p:nvPr/>
        </p:nvCxnSpPr>
        <p:spPr>
          <a:xfrm>
            <a:off x="6424432" y="2351306"/>
            <a:ext cx="8675" cy="1584176"/>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19" name="ホームベース 18"/>
          <p:cNvSpPr/>
          <p:nvPr/>
        </p:nvSpPr>
        <p:spPr>
          <a:xfrm>
            <a:off x="2827341" y="3052336"/>
            <a:ext cx="3916731"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Q1</a:t>
            </a:r>
            <a:r>
              <a:rPr lang="ja-JP" altLang="en-US" sz="1000" dirty="0">
                <a:solidFill>
                  <a:schemeClr val="tx1"/>
                </a:solidFill>
              </a:rPr>
              <a:t>商品</a:t>
            </a:r>
          </a:p>
        </p:txBody>
      </p:sp>
      <p:sp>
        <p:nvSpPr>
          <p:cNvPr id="20" name="ホームベース 19"/>
          <p:cNvSpPr/>
          <p:nvPr/>
        </p:nvSpPr>
        <p:spPr>
          <a:xfrm>
            <a:off x="6433106" y="3052336"/>
            <a:ext cx="1279578" cy="345349"/>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bg1"/>
                </a:solidFill>
              </a:rPr>
              <a:t>Q1</a:t>
            </a:r>
            <a:r>
              <a:rPr lang="ja-JP" altLang="en-US" sz="1000" dirty="0">
                <a:solidFill>
                  <a:schemeClr val="bg1"/>
                </a:solidFill>
              </a:rPr>
              <a:t>商品延長</a:t>
            </a:r>
          </a:p>
        </p:txBody>
      </p:sp>
      <p:sp>
        <p:nvSpPr>
          <p:cNvPr id="21" name="テキスト ボックス 20"/>
          <p:cNvSpPr txBox="1"/>
          <p:nvPr/>
        </p:nvSpPr>
        <p:spPr>
          <a:xfrm>
            <a:off x="803412" y="1322765"/>
            <a:ext cx="11197244" cy="954107"/>
          </a:xfrm>
          <a:prstGeom prst="rect">
            <a:avLst/>
          </a:prstGeom>
          <a:noFill/>
        </p:spPr>
        <p:txBody>
          <a:bodyPr wrap="square" rtlCol="0">
            <a:spAutoFit/>
          </a:bodyPr>
          <a:lstStyle/>
          <a:p>
            <a:r>
              <a:rPr lang="ja-JP" altLang="en-US" sz="1400" b="1" dirty="0">
                <a:solidFill>
                  <a:schemeClr val="tx1">
                    <a:lumMod val="65000"/>
                    <a:lumOff val="35000"/>
                  </a:schemeClr>
                </a:solidFill>
              </a:rPr>
              <a:t>■継続リリースの場合</a:t>
            </a:r>
            <a:endParaRPr lang="en-US" altLang="ja-JP" sz="1400" b="1" dirty="0">
              <a:solidFill>
                <a:schemeClr val="tx1">
                  <a:lumMod val="65000"/>
                  <a:lumOff val="35000"/>
                </a:schemeClr>
              </a:solidFill>
            </a:endParaRPr>
          </a:p>
          <a:p>
            <a:r>
              <a:rPr lang="ja-JP" altLang="en-US" sz="1400" dirty="0">
                <a:solidFill>
                  <a:schemeClr val="tx1">
                    <a:lumMod val="65000"/>
                    <a:lumOff val="35000"/>
                  </a:schemeClr>
                </a:solidFill>
              </a:rPr>
              <a:t>　</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期前にリリースしている商品の有効期間を延長し、期跨ぎを可能とします。有効期間の延長タイミングは、</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次の期の商品の予約開始日の</a:t>
            </a:r>
            <a:r>
              <a:rPr lang="en-US" altLang="ja-JP" sz="1400" dirty="0">
                <a:solidFill>
                  <a:schemeClr val="tx1">
                    <a:lumMod val="65000"/>
                    <a:lumOff val="35000"/>
                  </a:schemeClr>
                </a:solidFill>
              </a:rPr>
              <a:t>13</a:t>
            </a:r>
            <a:r>
              <a:rPr lang="ja-JP" altLang="en-US" sz="1400" dirty="0">
                <a:solidFill>
                  <a:schemeClr val="tx1">
                    <a:lumMod val="65000"/>
                    <a:lumOff val="35000"/>
                  </a:schemeClr>
                </a:solidFill>
              </a:rPr>
              <a:t>時頃から数時間です。その間はメンテナンス期間として</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期前商品の予約ができない状態となります。</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a:t>
            </a:r>
            <a:r>
              <a:rPr lang="ja-JP" altLang="en-US" sz="1200" dirty="0">
                <a:solidFill>
                  <a:schemeClr val="tx1">
                    <a:lumMod val="65000"/>
                    <a:lumOff val="35000"/>
                  </a:schemeClr>
                </a:solidFill>
              </a:rPr>
              <a:t>例：</a:t>
            </a:r>
            <a:r>
              <a:rPr lang="en-US" altLang="ja-JP" sz="1200" dirty="0">
                <a:solidFill>
                  <a:schemeClr val="tx1">
                    <a:lumMod val="65000"/>
                    <a:lumOff val="35000"/>
                  </a:schemeClr>
                </a:solidFill>
              </a:rPr>
              <a:t>Q2</a:t>
            </a:r>
            <a:r>
              <a:rPr lang="ja-JP" altLang="en-US" sz="1200" dirty="0">
                <a:solidFill>
                  <a:schemeClr val="tx1">
                    <a:lumMod val="65000"/>
                    <a:lumOff val="35000"/>
                  </a:schemeClr>
                </a:solidFill>
              </a:rPr>
              <a:t>商品の予約開始日が</a:t>
            </a:r>
            <a:r>
              <a:rPr lang="en-US" altLang="ja-JP" sz="1200" dirty="0">
                <a:solidFill>
                  <a:schemeClr val="tx1">
                    <a:lumMod val="65000"/>
                    <a:lumOff val="35000"/>
                  </a:schemeClr>
                </a:solidFill>
              </a:rPr>
              <a:t>5/6</a:t>
            </a:r>
            <a:r>
              <a:rPr lang="ja-JP" altLang="en-US" sz="1200" dirty="0">
                <a:solidFill>
                  <a:schemeClr val="tx1">
                    <a:lumMod val="65000"/>
                    <a:lumOff val="35000"/>
                  </a:schemeClr>
                </a:solidFill>
              </a:rPr>
              <a:t>とした場合。</a:t>
            </a:r>
            <a:r>
              <a:rPr lang="en-US" altLang="ja-JP" sz="1200" dirty="0">
                <a:solidFill>
                  <a:schemeClr val="tx1">
                    <a:lumMod val="65000"/>
                    <a:lumOff val="35000"/>
                  </a:schemeClr>
                </a:solidFill>
              </a:rPr>
              <a:t>6/20-7/19</a:t>
            </a:r>
            <a:r>
              <a:rPr lang="ja-JP" altLang="en-US" sz="1200" dirty="0">
                <a:solidFill>
                  <a:schemeClr val="tx1">
                    <a:lumMod val="65000"/>
                    <a:lumOff val="35000"/>
                  </a:schemeClr>
                </a:solidFill>
              </a:rPr>
              <a:t>を購入する場合は、</a:t>
            </a:r>
            <a:r>
              <a:rPr lang="en-US" altLang="ja-JP" sz="1200" dirty="0">
                <a:solidFill>
                  <a:schemeClr val="tx1">
                    <a:lumMod val="65000"/>
                    <a:lumOff val="35000"/>
                  </a:schemeClr>
                </a:solidFill>
              </a:rPr>
              <a:t>Q1</a:t>
            </a:r>
            <a:r>
              <a:rPr lang="ja-JP" altLang="en-US" sz="1200" dirty="0">
                <a:solidFill>
                  <a:schemeClr val="tx1">
                    <a:lumMod val="65000"/>
                    <a:lumOff val="35000"/>
                  </a:schemeClr>
                </a:solidFill>
              </a:rPr>
              <a:t>商品延長後（</a:t>
            </a:r>
            <a:r>
              <a:rPr lang="en-US" altLang="ja-JP" sz="1200" dirty="0">
                <a:solidFill>
                  <a:schemeClr val="tx1">
                    <a:lumMod val="65000"/>
                    <a:lumOff val="35000"/>
                  </a:schemeClr>
                </a:solidFill>
              </a:rPr>
              <a:t>5/6</a:t>
            </a:r>
            <a:r>
              <a:rPr lang="ja-JP" altLang="en-US" sz="1200" dirty="0">
                <a:solidFill>
                  <a:schemeClr val="tx1">
                    <a:lumMod val="65000"/>
                    <a:lumOff val="35000"/>
                  </a:schemeClr>
                </a:solidFill>
              </a:rPr>
              <a:t>以降）に</a:t>
            </a:r>
            <a:r>
              <a:rPr lang="en-US" altLang="ja-JP" sz="1200" dirty="0">
                <a:solidFill>
                  <a:schemeClr val="tx1">
                    <a:lumMod val="65000"/>
                    <a:lumOff val="35000"/>
                  </a:schemeClr>
                </a:solidFill>
              </a:rPr>
              <a:t>Q1</a:t>
            </a:r>
            <a:r>
              <a:rPr lang="ja-JP" altLang="en-US" sz="1200" dirty="0">
                <a:solidFill>
                  <a:schemeClr val="tx1">
                    <a:lumMod val="65000"/>
                    <a:lumOff val="35000"/>
                  </a:schemeClr>
                </a:solidFill>
              </a:rPr>
              <a:t>商品で予約を入れてください。</a:t>
            </a:r>
          </a:p>
        </p:txBody>
      </p:sp>
      <p:sp>
        <p:nvSpPr>
          <p:cNvPr id="22" name="正方形/長方形 21"/>
          <p:cNvSpPr/>
          <p:nvPr/>
        </p:nvSpPr>
        <p:spPr>
          <a:xfrm>
            <a:off x="1703512" y="4598246"/>
            <a:ext cx="8856984" cy="2008657"/>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23" name="正方形/長方形 22"/>
          <p:cNvSpPr/>
          <p:nvPr/>
        </p:nvSpPr>
        <p:spPr>
          <a:xfrm>
            <a:off x="1851412" y="4746788"/>
            <a:ext cx="788204" cy="1723107"/>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24" name="テキスト ボックス 23"/>
          <p:cNvSpPr txBox="1"/>
          <p:nvPr/>
        </p:nvSpPr>
        <p:spPr>
          <a:xfrm>
            <a:off x="2042484" y="4863479"/>
            <a:ext cx="400110" cy="1539493"/>
          </a:xfrm>
          <a:prstGeom prst="rect">
            <a:avLst/>
          </a:prstGeom>
          <a:noFill/>
        </p:spPr>
        <p:txBody>
          <a:bodyPr vert="eaVert" wrap="square" rtlCol="0">
            <a:spAutoFit/>
          </a:bodyPr>
          <a:lstStyle/>
          <a:p>
            <a:r>
              <a:rPr lang="ja-JP" altLang="en-US" sz="1400" b="1" dirty="0">
                <a:solidFill>
                  <a:schemeClr val="bg1"/>
                </a:solidFill>
              </a:rPr>
              <a:t>内容変更リリース</a:t>
            </a:r>
          </a:p>
        </p:txBody>
      </p:sp>
      <p:sp>
        <p:nvSpPr>
          <p:cNvPr id="25" name="角丸四角形 24"/>
          <p:cNvSpPr/>
          <p:nvPr/>
        </p:nvSpPr>
        <p:spPr>
          <a:xfrm>
            <a:off x="2833111"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4</a:t>
            </a:r>
            <a:r>
              <a:rPr lang="ja-JP" altLang="en-US" sz="1050" dirty="0">
                <a:solidFill>
                  <a:schemeClr val="tx1"/>
                </a:solidFill>
              </a:rPr>
              <a:t>月</a:t>
            </a:r>
          </a:p>
        </p:txBody>
      </p:sp>
      <p:sp>
        <p:nvSpPr>
          <p:cNvPr id="26" name="角丸四角形 25"/>
          <p:cNvSpPr/>
          <p:nvPr/>
        </p:nvSpPr>
        <p:spPr>
          <a:xfrm>
            <a:off x="4057247"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5</a:t>
            </a:r>
            <a:r>
              <a:rPr lang="ja-JP" altLang="en-US" sz="1050" dirty="0">
                <a:solidFill>
                  <a:schemeClr val="tx1"/>
                </a:solidFill>
              </a:rPr>
              <a:t>月</a:t>
            </a:r>
          </a:p>
        </p:txBody>
      </p:sp>
      <p:sp>
        <p:nvSpPr>
          <p:cNvPr id="27" name="角丸四角形 26"/>
          <p:cNvSpPr/>
          <p:nvPr/>
        </p:nvSpPr>
        <p:spPr>
          <a:xfrm>
            <a:off x="5281533"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6</a:t>
            </a:r>
            <a:r>
              <a:rPr lang="ja-JP" altLang="en-US" sz="1050" dirty="0">
                <a:solidFill>
                  <a:schemeClr val="tx1"/>
                </a:solidFill>
              </a:rPr>
              <a:t>月</a:t>
            </a:r>
          </a:p>
        </p:txBody>
      </p:sp>
      <p:sp>
        <p:nvSpPr>
          <p:cNvPr id="28" name="角丸四角形 27"/>
          <p:cNvSpPr/>
          <p:nvPr/>
        </p:nvSpPr>
        <p:spPr>
          <a:xfrm>
            <a:off x="6545764"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7</a:t>
            </a:r>
            <a:r>
              <a:rPr lang="ja-JP" altLang="en-US" sz="1050" dirty="0">
                <a:solidFill>
                  <a:schemeClr val="tx1"/>
                </a:solidFill>
              </a:rPr>
              <a:t>月</a:t>
            </a:r>
          </a:p>
        </p:txBody>
      </p:sp>
      <p:sp>
        <p:nvSpPr>
          <p:cNvPr id="29" name="角丸四角形 28"/>
          <p:cNvSpPr/>
          <p:nvPr/>
        </p:nvSpPr>
        <p:spPr>
          <a:xfrm>
            <a:off x="7787374"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8</a:t>
            </a:r>
            <a:r>
              <a:rPr lang="ja-JP" altLang="en-US" sz="1050" dirty="0">
                <a:solidFill>
                  <a:schemeClr val="tx1"/>
                </a:solidFill>
              </a:rPr>
              <a:t>月</a:t>
            </a:r>
          </a:p>
        </p:txBody>
      </p:sp>
      <p:sp>
        <p:nvSpPr>
          <p:cNvPr id="30" name="角丸四角形 29"/>
          <p:cNvSpPr/>
          <p:nvPr/>
        </p:nvSpPr>
        <p:spPr>
          <a:xfrm>
            <a:off x="8987638"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9</a:t>
            </a:r>
            <a:r>
              <a:rPr lang="ja-JP" altLang="en-US" sz="1050" dirty="0">
                <a:solidFill>
                  <a:schemeClr val="tx1"/>
                </a:solidFill>
              </a:rPr>
              <a:t>月</a:t>
            </a:r>
          </a:p>
        </p:txBody>
      </p:sp>
      <p:sp>
        <p:nvSpPr>
          <p:cNvPr id="31" name="ホームベース 30"/>
          <p:cNvSpPr/>
          <p:nvPr/>
        </p:nvSpPr>
        <p:spPr>
          <a:xfrm>
            <a:off x="6483064" y="5700894"/>
            <a:ext cx="3639400" cy="345349"/>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Q2</a:t>
            </a:r>
            <a:r>
              <a:rPr lang="ja-JP" altLang="en-US" sz="1000" dirty="0">
                <a:solidFill>
                  <a:schemeClr val="tx1"/>
                </a:solidFill>
              </a:rPr>
              <a:t>商品</a:t>
            </a:r>
          </a:p>
        </p:txBody>
      </p:sp>
      <p:sp>
        <p:nvSpPr>
          <p:cNvPr id="32" name="角丸四角形 31"/>
          <p:cNvSpPr/>
          <p:nvPr/>
        </p:nvSpPr>
        <p:spPr>
          <a:xfrm>
            <a:off x="2833781" y="4639989"/>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Q1</a:t>
            </a:r>
            <a:endParaRPr lang="ja-JP" altLang="en-US" sz="1050" b="1" dirty="0">
              <a:solidFill>
                <a:schemeClr val="bg1"/>
              </a:solidFill>
            </a:endParaRPr>
          </a:p>
        </p:txBody>
      </p:sp>
      <p:sp>
        <p:nvSpPr>
          <p:cNvPr id="33" name="角丸四角形 32"/>
          <p:cNvSpPr/>
          <p:nvPr/>
        </p:nvSpPr>
        <p:spPr>
          <a:xfrm>
            <a:off x="6500239" y="4639990"/>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Q2</a:t>
            </a:r>
            <a:endParaRPr lang="ja-JP" altLang="en-US" sz="1050" b="1" dirty="0">
              <a:solidFill>
                <a:schemeClr val="bg1"/>
              </a:solidFill>
            </a:endParaRPr>
          </a:p>
        </p:txBody>
      </p:sp>
      <p:sp>
        <p:nvSpPr>
          <p:cNvPr id="34" name="ホームベース 33"/>
          <p:cNvSpPr/>
          <p:nvPr/>
        </p:nvSpPr>
        <p:spPr>
          <a:xfrm>
            <a:off x="2871539" y="5307112"/>
            <a:ext cx="3628700"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Q1</a:t>
            </a:r>
            <a:r>
              <a:rPr lang="ja-JP" altLang="en-US" sz="1000" dirty="0">
                <a:solidFill>
                  <a:schemeClr val="tx1"/>
                </a:solidFill>
              </a:rPr>
              <a:t>商品</a:t>
            </a:r>
          </a:p>
        </p:txBody>
      </p:sp>
      <p:sp>
        <p:nvSpPr>
          <p:cNvPr id="35" name="テキスト ボックス 34"/>
          <p:cNvSpPr txBox="1"/>
          <p:nvPr/>
        </p:nvSpPr>
        <p:spPr>
          <a:xfrm>
            <a:off x="803412" y="4026707"/>
            <a:ext cx="9460858" cy="523220"/>
          </a:xfrm>
          <a:prstGeom prst="rect">
            <a:avLst/>
          </a:prstGeom>
          <a:noFill/>
        </p:spPr>
        <p:txBody>
          <a:bodyPr wrap="square" rtlCol="0">
            <a:spAutoFit/>
          </a:bodyPr>
          <a:lstStyle/>
          <a:p>
            <a:r>
              <a:rPr lang="ja-JP" altLang="en-US" sz="1400" b="1" dirty="0">
                <a:solidFill>
                  <a:schemeClr val="tx1">
                    <a:lumMod val="65000"/>
                    <a:lumOff val="35000"/>
                  </a:schemeClr>
                </a:solidFill>
              </a:rPr>
              <a:t>■内容変更リリースの場合</a:t>
            </a:r>
            <a:endParaRPr lang="en-US" altLang="ja-JP" sz="1400" b="1" dirty="0">
              <a:solidFill>
                <a:schemeClr val="tx1">
                  <a:lumMod val="65000"/>
                  <a:lumOff val="35000"/>
                </a:schemeClr>
              </a:solidFill>
            </a:endParaRPr>
          </a:p>
          <a:p>
            <a:r>
              <a:rPr lang="ja-JP" altLang="en-US" sz="1400" dirty="0">
                <a:solidFill>
                  <a:schemeClr val="tx1">
                    <a:lumMod val="65000"/>
                    <a:lumOff val="35000"/>
                  </a:schemeClr>
                </a:solidFill>
              </a:rPr>
              <a:t>　期跨ぎ用のスペシャル商品作成し期跨ぎ購入を可能とします。弊社担当営業までご相談ください。</a:t>
            </a:r>
            <a:endParaRPr lang="en-US" altLang="ja-JP" sz="1400" dirty="0">
              <a:solidFill>
                <a:schemeClr val="tx1">
                  <a:lumMod val="65000"/>
                  <a:lumOff val="35000"/>
                </a:schemeClr>
              </a:solidFill>
            </a:endParaRPr>
          </a:p>
        </p:txBody>
      </p:sp>
      <p:cxnSp>
        <p:nvCxnSpPr>
          <p:cNvPr id="36" name="直線コネクタ 35"/>
          <p:cNvCxnSpPr/>
          <p:nvPr/>
        </p:nvCxnSpPr>
        <p:spPr>
          <a:xfrm>
            <a:off x="6468630" y="4606082"/>
            <a:ext cx="31609" cy="2000820"/>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37" name="正方形/長方形 36"/>
          <p:cNvSpPr/>
          <p:nvPr/>
        </p:nvSpPr>
        <p:spPr bwMode="auto">
          <a:xfrm>
            <a:off x="5813335" y="6105770"/>
            <a:ext cx="1368152" cy="434112"/>
          </a:xfrm>
          <a:prstGeom prst="rect">
            <a:avLst/>
          </a:prstGeom>
          <a:solidFill>
            <a:schemeClr val="accent6"/>
          </a:solidFill>
          <a:ln w="3175" algn="ctr">
            <a:solidFill>
              <a:srgbClr val="292929"/>
            </a:solidFill>
            <a:prstDash val="solid"/>
            <a:miter lim="800000"/>
            <a:headEnd/>
            <a:tailEnd/>
          </a:ln>
        </p:spPr>
        <p:txBody>
          <a:bodyPr lIns="0" tIns="0" rIns="0" bIns="0" rtlCol="0" anchor="ctr"/>
          <a:lstStyle/>
          <a:p>
            <a:pPr algn="ctr"/>
            <a:r>
              <a:rPr lang="ja-JP" altLang="en-US" sz="1000" dirty="0">
                <a:solidFill>
                  <a:schemeClr val="bg1"/>
                </a:solidFill>
              </a:rPr>
              <a:t>期跨ぎ用</a:t>
            </a:r>
            <a:endParaRPr lang="en-US" altLang="ja-JP" sz="1000" dirty="0">
              <a:solidFill>
                <a:schemeClr val="bg1"/>
              </a:solidFill>
            </a:endParaRPr>
          </a:p>
          <a:p>
            <a:pPr algn="ctr"/>
            <a:r>
              <a:rPr lang="ja-JP" altLang="en-US" sz="1000" dirty="0">
                <a:solidFill>
                  <a:schemeClr val="bg1"/>
                </a:solidFill>
              </a:rPr>
              <a:t>スペシャル商品</a:t>
            </a:r>
          </a:p>
        </p:txBody>
      </p:sp>
    </p:spTree>
    <p:extLst>
      <p:ext uri="{BB962C8B-B14F-4D97-AF65-F5344CB8AC3E}">
        <p14:creationId xmlns:p14="http://schemas.microsoft.com/office/powerpoint/2010/main" val="19643376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smtClean="0">
                <a:solidFill>
                  <a:srgbClr val="000000">
                    <a:lumMod val="65000"/>
                    <a:lumOff val="35000"/>
                  </a:srgbClr>
                </a:solidFill>
              </a:rPr>
              <a:t>   ・</a:t>
            </a:r>
            <a:r>
              <a:rPr kumimoji="0" lang="ja-JP" altLang="en-US" sz="1400" kern="0" dirty="0">
                <a:solidFill>
                  <a:srgbClr val="000000">
                    <a:lumMod val="65000"/>
                    <a:lumOff val="35000"/>
                  </a:srgbClr>
                </a:solidFill>
              </a:rPr>
              <a:t>広告取扱基本規定：</a:t>
            </a:r>
            <a:r>
              <a:rPr kumimoji="0" lang="en-US" altLang="ja-JP" sz="1400" kern="0" dirty="0">
                <a:solidFill>
                  <a:srgbClr val="000000">
                    <a:lumMod val="65000"/>
                    <a:lumOff val="35000"/>
                  </a:srgbClr>
                </a:solidFill>
                <a:hlinkClick r:id="rId2"/>
              </a:rPr>
              <a:t>https://marketing.yahoo.co.jp/guidelines/terms.html</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web</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lang="en-US" altLang="ja-JP" sz="1400" dirty="0">
                <a:solidFill>
                  <a:srgbClr val="000000">
                    <a:lumMod val="65000"/>
                    <a:lumOff val="35000"/>
                  </a:srgbClr>
                </a:solidFill>
                <a:hlinkClick r:id="rId3"/>
              </a:rPr>
              <a:t>https://ads-help.yahoo.co.jp/yahooads/guideline/articledetail?lan=ja&amp;aid=1493&amp;o=default</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PDF</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kumimoji="0" lang="en-US" altLang="ja-JP" sz="1400" kern="0" dirty="0">
                <a:solidFill>
                  <a:srgbClr val="000000">
                    <a:lumMod val="65000"/>
                    <a:lumOff val="35000"/>
                  </a:srgbClr>
                </a:solidFill>
                <a:hlinkClick r:id="rId4"/>
              </a:rPr>
              <a:t>https://s.yimg.jp/images/listing/pdfs/listing_nyuukoukitei.pdf</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・商品資料：広告管理ツールで表示される、商品の詳細ページからダウンロードいただけます。</a:t>
            </a:r>
            <a:endParaRPr kumimoji="0" lang="en-US" altLang="ja-JP" sz="1400" kern="0" dirty="0">
              <a:solidFill>
                <a:srgbClr val="000000">
                  <a:lumMod val="65000"/>
                  <a:lumOff val="35000"/>
                </a:srgb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■購入する広告タイプ・アスペクト比によっては、入稿前審査にて事前原稿確認が必須です。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ディスプレイ広告（予約型）審査相談フォームよりご依頼ください。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6" name="テキスト ボックス 5"/>
          <p:cNvSpPr txBox="1"/>
          <p:nvPr/>
        </p:nvSpPr>
        <p:spPr>
          <a:xfrm>
            <a:off x="454374" y="1124744"/>
            <a:ext cx="11402265" cy="2031325"/>
          </a:xfrm>
          <a:prstGeom prst="rect">
            <a:avLst/>
          </a:prstGeom>
          <a:noFill/>
        </p:spPr>
        <p:txBody>
          <a:bodyPr wrap="square" rtlCol="0">
            <a:spAutoFit/>
          </a:bodyPr>
          <a:lstStyle/>
          <a:p>
            <a:r>
              <a:rPr kumimoji="0" lang="ja-JP" altLang="en-US" sz="1400" kern="0" dirty="0">
                <a:solidFill>
                  <a:schemeClr val="tx1">
                    <a:lumMod val="65000"/>
                    <a:lumOff val="35000"/>
                  </a:schemeClr>
                </a:solidFill>
              </a:rPr>
              <a:t>■「継続」リリースの場合、該当商品の予約開始日に、その前の期にリリースされた商品が数時間メンテナンス期間に入り、</a:t>
            </a:r>
            <a:r>
              <a:rPr kumimoji="0" lang="en-US" altLang="ja-JP" sz="1400" kern="0" dirty="0">
                <a:solidFill>
                  <a:schemeClr val="tx1">
                    <a:lumMod val="65000"/>
                    <a:lumOff val="35000"/>
                  </a:schemeClr>
                </a:solidFill>
              </a:rPr>
              <a:t/>
            </a:r>
            <a:br>
              <a:rPr kumimoji="0" lang="en-US" altLang="ja-JP" sz="1400" kern="0" dirty="0">
                <a:solidFill>
                  <a:schemeClr val="tx1">
                    <a:lumMod val="65000"/>
                    <a:lumOff val="35000"/>
                  </a:schemeClr>
                </a:solidFill>
              </a:rPr>
            </a:br>
            <a:r>
              <a:rPr kumimoji="0" lang="en-US" altLang="ja-JP" sz="1400" kern="0" dirty="0">
                <a:solidFill>
                  <a:schemeClr val="tx1">
                    <a:lumMod val="65000"/>
                    <a:lumOff val="35000"/>
                  </a:schemeClr>
                </a:solidFill>
              </a:rPr>
              <a:t>    </a:t>
            </a:r>
            <a:r>
              <a:rPr kumimoji="0" lang="ja-JP" altLang="en-US" sz="1400" kern="0" dirty="0">
                <a:solidFill>
                  <a:schemeClr val="tx1">
                    <a:lumMod val="65000"/>
                    <a:lumOff val="35000"/>
                  </a:schemeClr>
                </a:solidFill>
              </a:rPr>
              <a:t>予約ができない状態となります。ご了承ください。</a:t>
            </a:r>
            <a:endParaRPr kumimoji="0" lang="en-US" altLang="zh-TW" sz="1400" kern="0" dirty="0">
              <a:solidFill>
                <a:schemeClr val="tx1">
                  <a:lumMod val="65000"/>
                  <a:lumOff val="35000"/>
                </a:schemeClr>
              </a:solidFill>
            </a:endParaRPr>
          </a:p>
          <a:p>
            <a:pPr lvl="0"/>
            <a:endParaRPr lang="en-US" altLang="ja-JP" sz="1400" dirty="0" smtClean="0">
              <a:solidFill>
                <a:prstClr val="black">
                  <a:lumMod val="65000"/>
                  <a:lumOff val="35000"/>
                </a:prstClr>
              </a:solidFill>
            </a:endParaRPr>
          </a:p>
          <a:p>
            <a:pPr lvl="0"/>
            <a:r>
              <a:rPr lang="ja-JP" altLang="en-US" sz="1400" dirty="0" smtClean="0">
                <a:solidFill>
                  <a:prstClr val="black">
                    <a:lumMod val="65000"/>
                    <a:lumOff val="35000"/>
                  </a:prstClr>
                </a:solidFill>
              </a:rPr>
              <a:t>■</a:t>
            </a:r>
            <a:r>
              <a:rPr lang="ja-JP" altLang="en-US" sz="1400" dirty="0">
                <a:solidFill>
                  <a:prstClr val="black">
                    <a:lumMod val="65000"/>
                    <a:lumOff val="35000"/>
                  </a:prstClr>
                </a:solidFill>
              </a:rPr>
              <a:t>掲載不具合について</a:t>
            </a:r>
          </a:p>
          <a:p>
            <a:pPr lvl="0"/>
            <a:r>
              <a:rPr lang="ja-JP" altLang="en-US" sz="1400" dirty="0">
                <a:solidFill>
                  <a:prstClr val="black">
                    <a:lumMod val="65000"/>
                    <a:lumOff val="35000"/>
                  </a:prstClr>
                </a:solidFill>
              </a:rPr>
              <a:t>　次に定める時間は、広告掲載調整時間とし、広告掲載調整時間内の不具合について、ヤフーは免責されます。</a:t>
            </a:r>
          </a:p>
          <a:p>
            <a:pPr lvl="0"/>
            <a:r>
              <a:rPr lang="ja-JP" altLang="en-US" sz="1400" dirty="0">
                <a:solidFill>
                  <a:prstClr val="black">
                    <a:lumMod val="65000"/>
                    <a:lumOff val="35000"/>
                  </a:prstClr>
                </a:solidFill>
              </a:rPr>
              <a:t>　（１）広告掲載開始日、及び広告内容の変更後の掲載開始日は、掲載開始から</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時間を広告掲載調整時間とします。</a:t>
            </a:r>
          </a:p>
          <a:p>
            <a:pPr lvl="0"/>
            <a:r>
              <a:rPr lang="ja-JP" altLang="en-US" sz="1400" dirty="0">
                <a:solidFill>
                  <a:prstClr val="black">
                    <a:lumMod val="65000"/>
                    <a:lumOff val="35000"/>
                  </a:prstClr>
                </a:solidFill>
              </a:rPr>
              <a:t>　　ただし、（２）、（３）に該当する場合は、その定めに従います。</a:t>
            </a:r>
          </a:p>
          <a:p>
            <a:pPr lvl="0"/>
            <a:r>
              <a:rPr lang="ja-JP" altLang="en-US" sz="1400" dirty="0">
                <a:solidFill>
                  <a:prstClr val="black">
                    <a:lumMod val="65000"/>
                    <a:lumOff val="35000"/>
                  </a:prstClr>
                </a:solidFill>
              </a:rPr>
              <a:t>　（２）広告掲載開始日が営業日以外の場合、当該広告掲載開始時間から翌営業日正午までを広告掲載調整時間とします。</a:t>
            </a:r>
          </a:p>
          <a:p>
            <a:pPr lvl="0"/>
            <a:r>
              <a:rPr lang="ja-JP" altLang="en-US" sz="1400" dirty="0">
                <a:solidFill>
                  <a:prstClr val="black">
                    <a:lumMod val="65000"/>
                    <a:lumOff val="35000"/>
                  </a:prstClr>
                </a:solidFill>
              </a:rPr>
              <a:t>　（３）広告の総掲載予定時間が</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時間未満の場合、総掲載予定時間の</a:t>
            </a:r>
            <a:r>
              <a:rPr lang="en-US" altLang="ja-JP" sz="1400" dirty="0">
                <a:solidFill>
                  <a:prstClr val="black">
                    <a:lumMod val="65000"/>
                    <a:lumOff val="35000"/>
                  </a:prstClr>
                </a:solidFill>
              </a:rPr>
              <a:t>10%</a:t>
            </a:r>
            <a:r>
              <a:rPr lang="ja-JP" altLang="en-US" sz="1400" dirty="0">
                <a:solidFill>
                  <a:prstClr val="black">
                    <a:lumMod val="65000"/>
                    <a:lumOff val="35000"/>
                  </a:prst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6" name="テキスト ボックス 5"/>
          <p:cNvSpPr txBox="1"/>
          <p:nvPr/>
        </p:nvSpPr>
        <p:spPr>
          <a:xfrm>
            <a:off x="454374" y="1124744"/>
            <a:ext cx="11402265" cy="523220"/>
          </a:xfrm>
          <a:prstGeom prst="rect">
            <a:avLst/>
          </a:prstGeom>
          <a:noFill/>
        </p:spPr>
        <p:txBody>
          <a:bodyPr wrap="square" rtlCol="0">
            <a:spAutoFit/>
          </a:bodyPr>
          <a:lstStyle/>
          <a:p>
            <a:r>
              <a:rPr lang="ja-JP" altLang="en-US" sz="1400" dirty="0" smtClean="0">
                <a:solidFill>
                  <a:schemeClr val="tx1">
                    <a:lumMod val="65000"/>
                    <a:lumOff val="35000"/>
                  </a:schemeClr>
                </a:solidFill>
              </a:rPr>
              <a:t>■</a:t>
            </a:r>
            <a:r>
              <a:rPr lang="en-US" altLang="ja-JP" sz="1400" dirty="0" smtClean="0">
                <a:solidFill>
                  <a:schemeClr val="tx1">
                    <a:lumMod val="65000"/>
                    <a:lumOff val="35000"/>
                  </a:schemeClr>
                </a:solidFill>
              </a:rPr>
              <a:t>2021/6/4</a:t>
            </a:r>
          </a:p>
          <a:p>
            <a:r>
              <a:rPr lang="ja-JP" altLang="en-US" sz="1400" dirty="0" smtClean="0">
                <a:solidFill>
                  <a:schemeClr val="tx1">
                    <a:lumMod val="65000"/>
                    <a:lumOff val="35000"/>
                  </a:schemeClr>
                </a:solidFill>
              </a:rPr>
              <a:t>・「</a:t>
            </a:r>
            <a:r>
              <a:rPr lang="ja-JP" altLang="en-US" sz="1400" dirty="0"/>
              <a:t>広告タイプ</a:t>
            </a:r>
            <a:r>
              <a:rPr lang="ja-JP" altLang="en-US" sz="1400" dirty="0" smtClean="0"/>
              <a:t>一覧</a:t>
            </a:r>
            <a:r>
              <a:rPr lang="ja-JP" altLang="en-US" sz="1400" dirty="0" smtClean="0">
                <a:solidFill>
                  <a:schemeClr val="tx1">
                    <a:lumMod val="65000"/>
                    <a:lumOff val="35000"/>
                  </a:schemeClr>
                </a:solidFill>
              </a:rPr>
              <a:t>」および</a:t>
            </a:r>
            <a:r>
              <a:rPr lang="ja-JP" altLang="en-US" sz="1400" dirty="0">
                <a:solidFill>
                  <a:schemeClr val="tx1">
                    <a:lumMod val="65000"/>
                    <a:lumOff val="35000"/>
                  </a:schemeClr>
                </a:solidFill>
              </a:rPr>
              <a:t>「免責事項・注意事項</a:t>
            </a:r>
            <a:r>
              <a:rPr lang="ja-JP" altLang="en-US" sz="1400" dirty="0" smtClean="0">
                <a:solidFill>
                  <a:schemeClr val="tx1">
                    <a:lumMod val="65000"/>
                    <a:lumOff val="35000"/>
                  </a:schemeClr>
                </a:solidFill>
              </a:rPr>
              <a:t>」に入稿規定関連について追記いたしました。</a:t>
            </a:r>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7499530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52A4032-7FD5-B44E-ADA6-28AD5D5DB884}"/>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32043141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インストリーム</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17" name="正方形/長方形 16"/>
          <p:cNvSpPr/>
          <p:nvPr/>
        </p:nvSpPr>
        <p:spPr>
          <a:xfrm>
            <a:off x="461288" y="6381328"/>
            <a:ext cx="1054166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※SD</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はスマートデバイス、</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19" name="表 18">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71622180"/>
              </p:ext>
            </p:extLst>
          </p:nvPr>
        </p:nvGraphicFramePr>
        <p:xfrm>
          <a:off x="434725" y="919442"/>
          <a:ext cx="9054781" cy="5389879"/>
        </p:xfrm>
        <a:graphic>
          <a:graphicData uri="http://schemas.openxmlformats.org/drawingml/2006/table">
            <a:tbl>
              <a:tblPr firstCol="1" bandRow="1"/>
              <a:tblGrid>
                <a:gridCol w="1695495">
                  <a:extLst>
                    <a:ext uri="{9D8B030D-6E8A-4147-A177-3AD203B41FA5}">
                      <a16:colId xmlns:a16="http://schemas.microsoft.com/office/drawing/2014/main" val="792911817"/>
                    </a:ext>
                  </a:extLst>
                </a:gridCol>
                <a:gridCol w="1178836">
                  <a:extLst>
                    <a:ext uri="{9D8B030D-6E8A-4147-A177-3AD203B41FA5}">
                      <a16:colId xmlns:a16="http://schemas.microsoft.com/office/drawing/2014/main" val="2655217227"/>
                    </a:ext>
                  </a:extLst>
                </a:gridCol>
                <a:gridCol w="1178836">
                  <a:extLst>
                    <a:ext uri="{9D8B030D-6E8A-4147-A177-3AD203B41FA5}">
                      <a16:colId xmlns:a16="http://schemas.microsoft.com/office/drawing/2014/main" val="2187367561"/>
                    </a:ext>
                  </a:extLst>
                </a:gridCol>
                <a:gridCol w="1233876">
                  <a:extLst>
                    <a:ext uri="{9D8B030D-6E8A-4147-A177-3AD203B41FA5}">
                      <a16:colId xmlns:a16="http://schemas.microsoft.com/office/drawing/2014/main" val="56015879"/>
                    </a:ext>
                  </a:extLst>
                </a:gridCol>
                <a:gridCol w="1233876">
                  <a:extLst>
                    <a:ext uri="{9D8B030D-6E8A-4147-A177-3AD203B41FA5}">
                      <a16:colId xmlns:a16="http://schemas.microsoft.com/office/drawing/2014/main" val="4278604409"/>
                    </a:ext>
                  </a:extLst>
                </a:gridCol>
                <a:gridCol w="1266931">
                  <a:extLst>
                    <a:ext uri="{9D8B030D-6E8A-4147-A177-3AD203B41FA5}">
                      <a16:colId xmlns:a16="http://schemas.microsoft.com/office/drawing/2014/main" val="1030589919"/>
                    </a:ext>
                  </a:extLst>
                </a:gridCol>
                <a:gridCol w="1266931">
                  <a:extLst>
                    <a:ext uri="{9D8B030D-6E8A-4147-A177-3AD203B41FA5}">
                      <a16:colId xmlns:a16="http://schemas.microsoft.com/office/drawing/2014/main" val="2264333596"/>
                    </a:ext>
                  </a:extLst>
                </a:gridCol>
              </a:tblGrid>
              <a:tr h="3531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MD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インストリーム　</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SD</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秒）</a:t>
                      </a:r>
                      <a:endParaRPr kumimoji="1" lang="ja-JP" altLang="en-US" sz="8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インストリーム　</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秒）</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1000001244</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1000001231</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内容変更</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chemeClr val="tx1">
                          <a:lumMod val="50000"/>
                          <a:lumOff val="50000"/>
                        </a:scheme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1000001235</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2021</a:t>
                      </a:r>
                      <a:r>
                        <a:rPr kumimoji="1" lang="ja-JP" altLang="en-US" sz="800" kern="1200">
                          <a:solidFill>
                            <a:schemeClr val="tx1">
                              <a:lumMod val="65000"/>
                              <a:lumOff val="35000"/>
                            </a:schemeClr>
                          </a:solidFill>
                          <a:latin typeface="+mn-lt"/>
                          <a:ea typeface="+mn-ea"/>
                          <a:cs typeface="+mn-cs"/>
                        </a:rPr>
                        <a:t>年</a:t>
                      </a:r>
                      <a:r>
                        <a:rPr lang="ja-JP" altLang="en-US" sz="800" kern="1200">
                          <a:solidFill>
                            <a:schemeClr val="tx1">
                              <a:lumMod val="65000"/>
                              <a:lumOff val="35000"/>
                            </a:schemeClr>
                          </a:solidFill>
                          <a:latin typeface="+mn-lt"/>
                          <a:ea typeface="+mn-ea"/>
                          <a:cs typeface="+mn-cs"/>
                        </a:rPr>
                        <a:t>6</a:t>
                      </a:r>
                      <a:r>
                        <a:rPr kumimoji="1" lang="ja-JP" altLang="en-US" sz="800" kern="1200">
                          <a:solidFill>
                            <a:schemeClr val="tx1">
                              <a:lumMod val="65000"/>
                              <a:lumOff val="35000"/>
                            </a:schemeClr>
                          </a:solidFill>
                          <a:latin typeface="+mn-lt"/>
                          <a:ea typeface="+mn-ea"/>
                          <a:cs typeface="+mn-cs"/>
                        </a:rPr>
                        <a:t>月</a:t>
                      </a:r>
                      <a:r>
                        <a:rPr lang="ja-JP" altLang="en-US" sz="800" kern="1200">
                          <a:solidFill>
                            <a:schemeClr val="tx1">
                              <a:lumMod val="65000"/>
                              <a:lumOff val="35000"/>
                            </a:schemeClr>
                          </a:solidFill>
                          <a:latin typeface="+mn-lt"/>
                          <a:ea typeface="+mn-ea"/>
                          <a:cs typeface="+mn-cs"/>
                        </a:rPr>
                        <a:t>9</a:t>
                      </a:r>
                      <a:r>
                        <a:rPr kumimoji="1" lang="ja-JP" altLang="en-US" sz="800" kern="1200">
                          <a:solidFill>
                            <a:schemeClr val="tx1">
                              <a:lumMod val="65000"/>
                              <a:lumOff val="35000"/>
                            </a:schemeClr>
                          </a:solidFill>
                          <a:latin typeface="+mn-lt"/>
                          <a:ea typeface="+mn-ea"/>
                          <a:cs typeface="+mn-cs"/>
                        </a:rPr>
                        <a:t>日（水）</a:t>
                      </a: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35507511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479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10325936"/>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12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3300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PC</a:t>
                      </a:r>
                      <a:r>
                        <a:rPr kumimoji="1" lang="ja-JP" altLang="en-US" sz="800" b="0" dirty="0">
                          <a:solidFill>
                            <a:schemeClr val="tx1">
                              <a:lumMod val="65000"/>
                              <a:lumOff val="35000"/>
                            </a:schemeClr>
                          </a:solidFill>
                          <a:latin typeface="+mj-lt"/>
                          <a:ea typeface="+mj-ea"/>
                        </a:rPr>
                        <a:t>・タブレット</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・タブレット</a:t>
                      </a: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err="1">
                          <a:solidFill>
                            <a:schemeClr val="tx1">
                              <a:lumMod val="65000"/>
                              <a:lumOff val="35000"/>
                            </a:schemeClr>
                          </a:solidFill>
                          <a:latin typeface="+mn-lt"/>
                          <a:ea typeface="+mn-ea"/>
                          <a:cs typeface="+mn-cs"/>
                        </a:rPr>
                        <a:t>Yahoo!JAPAN</a:t>
                      </a:r>
                      <a:r>
                        <a:rPr kumimoji="1" lang="ja-JP" altLang="en-US" sz="800" kern="1200">
                          <a:solidFill>
                            <a:schemeClr val="tx1">
                              <a:lumMod val="65000"/>
                              <a:lumOff val="35000"/>
                            </a:schemeClr>
                          </a:solidFill>
                          <a:latin typeface="+mn-lt"/>
                          <a:ea typeface="+mn-ea"/>
                          <a:cs typeface="+mn-cs"/>
                        </a:rPr>
                        <a:t>　ニュース</a:t>
                      </a:r>
                      <a:r>
                        <a:rPr kumimoji="1" lang="en-US" altLang="ja-JP" sz="800" kern="1200" dirty="0">
                          <a:solidFill>
                            <a:schemeClr val="tx1">
                              <a:lumMod val="65000"/>
                              <a:lumOff val="35000"/>
                            </a:schemeClr>
                          </a:solidFill>
                          <a:latin typeface="+mn-lt"/>
                          <a:ea typeface="+mn-ea"/>
                          <a:cs typeface="+mn-cs"/>
                        </a:rPr>
                        <a:t>/</a:t>
                      </a:r>
                      <a:r>
                        <a:rPr kumimoji="1" lang="ja-JP" altLang="en-US" sz="800" kern="1200">
                          <a:solidFill>
                            <a:schemeClr val="tx1">
                              <a:lumMod val="65000"/>
                              <a:lumOff val="35000"/>
                            </a:schemeClr>
                          </a:solidFill>
                          <a:latin typeface="+mn-lt"/>
                          <a:ea typeface="+mn-ea"/>
                          <a:cs typeface="+mn-cs"/>
                        </a:rPr>
                        <a:t>スポーツナビ </a:t>
                      </a:r>
                      <a:r>
                        <a:rPr kumimoji="1" lang="en-US" altLang="ja-JP" sz="800" kern="1200" dirty="0">
                          <a:solidFill>
                            <a:schemeClr val="tx1">
                              <a:lumMod val="65000"/>
                              <a:lumOff val="35000"/>
                            </a:schemeClr>
                          </a:solidFill>
                          <a:latin typeface="+mn-lt"/>
                          <a:ea typeface="+mn-ea"/>
                          <a:cs typeface="+mn-cs"/>
                        </a:rPr>
                        <a:t>/GYAO!</a:t>
                      </a:r>
                      <a:r>
                        <a:rPr kumimoji="1" lang="ja-JP" altLang="en-US" sz="800" kern="1200">
                          <a:solidFill>
                            <a:schemeClr val="tx1">
                              <a:lumMod val="65000"/>
                              <a:lumOff val="35000"/>
                            </a:schemeClr>
                          </a:solidFill>
                          <a:latin typeface="+mn-lt"/>
                          <a:ea typeface="+mn-ea"/>
                          <a:cs typeface="+mn-cs"/>
                        </a:rPr>
                        <a:t>（インストリーム広告）</a:t>
                      </a:r>
                      <a:endParaRPr kumimoji="1" lang="ja-JP" altLang="en-US" sz="7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66098080"/>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j-lt"/>
                          <a:ea typeface="+mj-ea"/>
                          <a:cs typeface="+mn-cs"/>
                        </a:rPr>
                        <a:t>Yahoo!</a:t>
                      </a:r>
                      <a:r>
                        <a:rPr kumimoji="1" lang="ja-JP" altLang="en-US" sz="800" kern="1200">
                          <a:solidFill>
                            <a:schemeClr val="tx1">
                              <a:lumMod val="65000"/>
                              <a:lumOff val="35000"/>
                            </a:schemeClr>
                          </a:solidFill>
                          <a:latin typeface="+mj-lt"/>
                          <a:ea typeface="+mj-ea"/>
                          <a:cs typeface="+mn-cs"/>
                        </a:rPr>
                        <a:t>ニュース・スポーツナビ・</a:t>
                      </a:r>
                      <a:r>
                        <a:rPr kumimoji="1" lang="en-US" altLang="ja-JP" sz="800" kern="1200" dirty="0">
                          <a:solidFill>
                            <a:schemeClr val="tx1">
                              <a:lumMod val="65000"/>
                              <a:lumOff val="35000"/>
                            </a:schemeClr>
                          </a:solidFill>
                          <a:latin typeface="+mj-lt"/>
                          <a:ea typeface="+mj-ea"/>
                          <a:cs typeface="+mn-cs"/>
                        </a:rPr>
                        <a:t>GYAO!</a:t>
                      </a:r>
                      <a:r>
                        <a:rPr kumimoji="1" lang="ja-JP" altLang="en-US" sz="800" kern="1200">
                          <a:solidFill>
                            <a:schemeClr val="tx1">
                              <a:lumMod val="65000"/>
                              <a:lumOff val="35000"/>
                            </a:schemeClr>
                          </a:solidFill>
                          <a:latin typeface="+mj-lt"/>
                          <a:ea typeface="+mj-ea"/>
                          <a:cs typeface="+mn-cs"/>
                        </a:rPr>
                        <a:t>での映像視聴時</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06916787"/>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日（木）</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463668774"/>
                  </a:ext>
                </a:extLst>
              </a:tr>
              <a:tr h="72358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6</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500,000</a:t>
                      </a:r>
                      <a:r>
                        <a:rPr kumimoji="1" lang="ja-JP" altLang="en-US" sz="800" dirty="0">
                          <a:solidFill>
                            <a:schemeClr val="tx1">
                              <a:lumMod val="65000"/>
                              <a:lumOff val="35000"/>
                            </a:schemeClr>
                          </a:solidFill>
                          <a:latin typeface="+mj-lt"/>
                          <a:ea typeface="+mj-ea"/>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720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円</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4014462905"/>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a:solidFill>
                            <a:schemeClr val="bg1"/>
                          </a:solidFill>
                          <a:latin typeface="+mn-lt"/>
                          <a:ea typeface="+mn-ea"/>
                          <a:cs typeface="+mn-cs"/>
                        </a:rPr>
                        <a:t>（枠配信のみ）</a:t>
                      </a:r>
                      <a:endParaRPr kumimoji="1" lang="ja-JP" altLang="en-US" sz="8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kern="1200" dirty="0">
                          <a:solidFill>
                            <a:schemeClr val="tx1">
                              <a:lumMod val="65000"/>
                              <a:lumOff val="35000"/>
                            </a:schemeClr>
                          </a:solidFill>
                          <a:latin typeface="+mn-lt"/>
                          <a:ea typeface="+mn-ea"/>
                          <a:cs typeface="+mn-cs"/>
                        </a:rPr>
                        <a:t>-</a:t>
                      </a:r>
                      <a:endParaRPr kumimoji="1" lang="ja-JP" altLang="en-US" sz="700" kern="1200" dirty="0">
                        <a:solidFill>
                          <a:schemeClr val="tx1">
                            <a:lumMod val="65000"/>
                            <a:lumOff val="35000"/>
                          </a:schemeClr>
                        </a:solidFill>
                        <a:latin typeface="+mn-lt"/>
                        <a:ea typeface="+mn-ea"/>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20" name="図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3000" y="2060848"/>
            <a:ext cx="554617" cy="556758"/>
          </a:xfrm>
          <a:prstGeom prst="rect">
            <a:avLst/>
          </a:prstGeom>
        </p:spPr>
      </p:pic>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8387" y="2090665"/>
            <a:ext cx="847024" cy="567083"/>
          </a:xfrm>
          <a:prstGeom prst="rect">
            <a:avLst/>
          </a:prstGeom>
        </p:spPr>
      </p:pic>
    </p:spTree>
    <p:extLst>
      <p:ext uri="{BB962C8B-B14F-4D97-AF65-F5344CB8AC3E}">
        <p14:creationId xmlns:p14="http://schemas.microsoft.com/office/powerpoint/2010/main" val="3454270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インストリーム</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17" name="正方形/長方形 16"/>
          <p:cNvSpPr/>
          <p:nvPr/>
        </p:nvSpPr>
        <p:spPr>
          <a:xfrm>
            <a:off x="461288" y="6384667"/>
            <a:ext cx="1054166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※SD</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a:t>
            </a:r>
            <a:r>
              <a:rPr kumimoji="0" lang="ja-JP" altLang="en-US" sz="800" kern="0" dirty="0">
                <a:solidFill>
                  <a:prstClr val="black">
                    <a:lumMod val="65000"/>
                    <a:lumOff val="35000"/>
                  </a:prstClr>
                </a:solidFill>
              </a:rPr>
              <a:t>デバイス</a:t>
            </a:r>
            <a:r>
              <a:rPr kumimoji="0" lang="ja-JP" altLang="en-US" sz="800" b="0" i="0" u="none" strike="noStrike" kern="0" cap="none" spc="0" normalizeH="0" baseline="0" noProof="0" dirty="0" err="1">
                <a:ln>
                  <a:noFill/>
                </a:ln>
                <a:solidFill>
                  <a:prstClr val="black">
                    <a:lumMod val="65000"/>
                    <a:lumOff val="35000"/>
                  </a:prstClr>
                </a:solidFill>
                <a:effectLst/>
                <a:uLnTx/>
                <a:uFillTx/>
              </a:rPr>
              <a:t>、</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19" name="表 18">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602797848"/>
              </p:ext>
            </p:extLst>
          </p:nvPr>
        </p:nvGraphicFramePr>
        <p:xfrm>
          <a:off x="434725" y="919442"/>
          <a:ext cx="9054781" cy="5389879"/>
        </p:xfrm>
        <a:graphic>
          <a:graphicData uri="http://schemas.openxmlformats.org/drawingml/2006/table">
            <a:tbl>
              <a:tblPr firstCol="1" bandRow="1"/>
              <a:tblGrid>
                <a:gridCol w="1695495">
                  <a:extLst>
                    <a:ext uri="{9D8B030D-6E8A-4147-A177-3AD203B41FA5}">
                      <a16:colId xmlns:a16="http://schemas.microsoft.com/office/drawing/2014/main" val="792911817"/>
                    </a:ext>
                  </a:extLst>
                </a:gridCol>
                <a:gridCol w="1178836">
                  <a:extLst>
                    <a:ext uri="{9D8B030D-6E8A-4147-A177-3AD203B41FA5}">
                      <a16:colId xmlns:a16="http://schemas.microsoft.com/office/drawing/2014/main" val="2655217227"/>
                    </a:ext>
                  </a:extLst>
                </a:gridCol>
                <a:gridCol w="1178836">
                  <a:extLst>
                    <a:ext uri="{9D8B030D-6E8A-4147-A177-3AD203B41FA5}">
                      <a16:colId xmlns:a16="http://schemas.microsoft.com/office/drawing/2014/main" val="2187367561"/>
                    </a:ext>
                  </a:extLst>
                </a:gridCol>
                <a:gridCol w="1233876">
                  <a:extLst>
                    <a:ext uri="{9D8B030D-6E8A-4147-A177-3AD203B41FA5}">
                      <a16:colId xmlns:a16="http://schemas.microsoft.com/office/drawing/2014/main" val="56015879"/>
                    </a:ext>
                  </a:extLst>
                </a:gridCol>
                <a:gridCol w="1233876">
                  <a:extLst>
                    <a:ext uri="{9D8B030D-6E8A-4147-A177-3AD203B41FA5}">
                      <a16:colId xmlns:a16="http://schemas.microsoft.com/office/drawing/2014/main" val="4278604409"/>
                    </a:ext>
                  </a:extLst>
                </a:gridCol>
                <a:gridCol w="1266931">
                  <a:extLst>
                    <a:ext uri="{9D8B030D-6E8A-4147-A177-3AD203B41FA5}">
                      <a16:colId xmlns:a16="http://schemas.microsoft.com/office/drawing/2014/main" val="1030589919"/>
                    </a:ext>
                  </a:extLst>
                </a:gridCol>
                <a:gridCol w="1266931">
                  <a:extLst>
                    <a:ext uri="{9D8B030D-6E8A-4147-A177-3AD203B41FA5}">
                      <a16:colId xmlns:a16="http://schemas.microsoft.com/office/drawing/2014/main" val="2264333596"/>
                    </a:ext>
                  </a:extLst>
                </a:gridCol>
              </a:tblGrid>
              <a:tr h="3531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r>
                        <a:rPr kumimoji="1" lang="ja-JP" altLang="en-US" sz="800" b="1" kern="1200" dirty="0">
                          <a:solidFill>
                            <a:schemeClr val="tx1">
                              <a:lumMod val="65000"/>
                              <a:lumOff val="35000"/>
                            </a:schemeClr>
                          </a:solidFill>
                          <a:latin typeface="+mn-lt"/>
                          <a:ea typeface="+mn-ea"/>
                          <a:cs typeface="+mn-cs"/>
                        </a:rPr>
                        <a:t>　インストリーム　</a:t>
                      </a:r>
                      <a:r>
                        <a:rPr kumimoji="1" lang="en-US" altLang="ja-JP" sz="800" b="1" kern="1200" dirty="0">
                          <a:solidFill>
                            <a:schemeClr val="tx1">
                              <a:lumMod val="65000"/>
                              <a:lumOff val="35000"/>
                            </a:schemeClr>
                          </a:solidFill>
                          <a:latin typeface="+mn-lt"/>
                          <a:ea typeface="+mn-ea"/>
                          <a:cs typeface="+mn-cs"/>
                        </a:rPr>
                        <a:t>MD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GYAO!</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インストリーム　</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SD</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秒）</a:t>
                      </a:r>
                      <a:endParaRPr kumimoji="1" lang="ja-JP" altLang="en-US" sz="8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GYAO!</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インストリーム　</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秒）</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新規</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1000001242</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新規</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1000001262</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新規</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chemeClr val="tx1">
                          <a:lumMod val="50000"/>
                          <a:lumOff val="50000"/>
                        </a:scheme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1000001230</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2021</a:t>
                      </a:r>
                      <a:r>
                        <a:rPr kumimoji="1" lang="ja-JP" altLang="en-US" sz="800" kern="1200">
                          <a:solidFill>
                            <a:schemeClr val="tx1">
                              <a:lumMod val="65000"/>
                              <a:lumOff val="35000"/>
                            </a:schemeClr>
                          </a:solidFill>
                          <a:latin typeface="+mn-lt"/>
                          <a:ea typeface="+mn-ea"/>
                          <a:cs typeface="+mn-cs"/>
                        </a:rPr>
                        <a:t>年</a:t>
                      </a:r>
                      <a:r>
                        <a:rPr lang="ja-JP" altLang="en-US" sz="800" kern="1200">
                          <a:solidFill>
                            <a:schemeClr val="tx1">
                              <a:lumMod val="65000"/>
                              <a:lumOff val="35000"/>
                            </a:schemeClr>
                          </a:solidFill>
                          <a:latin typeface="+mn-lt"/>
                          <a:ea typeface="+mn-ea"/>
                          <a:cs typeface="+mn-cs"/>
                        </a:rPr>
                        <a:t>6</a:t>
                      </a:r>
                      <a:r>
                        <a:rPr kumimoji="1" lang="ja-JP" altLang="en-US" sz="800" kern="1200">
                          <a:solidFill>
                            <a:schemeClr val="tx1">
                              <a:lumMod val="65000"/>
                              <a:lumOff val="35000"/>
                            </a:schemeClr>
                          </a:solidFill>
                          <a:latin typeface="+mn-lt"/>
                          <a:ea typeface="+mn-ea"/>
                          <a:cs typeface="+mn-cs"/>
                        </a:rPr>
                        <a:t>月</a:t>
                      </a:r>
                      <a:r>
                        <a:rPr lang="ja-JP" altLang="en-US" sz="800" kern="1200">
                          <a:solidFill>
                            <a:schemeClr val="tx1">
                              <a:lumMod val="65000"/>
                              <a:lumOff val="35000"/>
                            </a:schemeClr>
                          </a:solidFill>
                          <a:latin typeface="+mn-lt"/>
                          <a:ea typeface="+mn-ea"/>
                          <a:cs typeface="+mn-cs"/>
                        </a:rPr>
                        <a:t>9</a:t>
                      </a:r>
                      <a:r>
                        <a:rPr kumimoji="1" lang="ja-JP" altLang="en-US" sz="800" kern="1200">
                          <a:solidFill>
                            <a:schemeClr val="tx1">
                              <a:lumMod val="65000"/>
                              <a:lumOff val="35000"/>
                            </a:schemeClr>
                          </a:solidFill>
                          <a:latin typeface="+mn-lt"/>
                          <a:ea typeface="+mn-ea"/>
                          <a:cs typeface="+mn-cs"/>
                        </a:rPr>
                        <a:t>日（水）</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35507511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479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10325936"/>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12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3300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PC</a:t>
                      </a:r>
                      <a:r>
                        <a:rPr kumimoji="1" lang="ja-JP" altLang="en-US" sz="800" b="0" dirty="0">
                          <a:solidFill>
                            <a:schemeClr val="tx1">
                              <a:lumMod val="65000"/>
                              <a:lumOff val="35000"/>
                            </a:schemeClr>
                          </a:solidFill>
                          <a:latin typeface="+mj-lt"/>
                          <a:ea typeface="+mj-ea"/>
                        </a:rPr>
                        <a:t>・タブレット</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・タブレット</a:t>
                      </a: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GYAO!</a:t>
                      </a:r>
                      <a:r>
                        <a:rPr kumimoji="1" lang="ja-JP" altLang="en-US" sz="800" kern="1200" dirty="0">
                          <a:solidFill>
                            <a:schemeClr val="tx1">
                              <a:lumMod val="65000"/>
                              <a:lumOff val="35000"/>
                            </a:schemeClr>
                          </a:solidFill>
                          <a:latin typeface="+mn-lt"/>
                          <a:ea typeface="+mn-ea"/>
                          <a:cs typeface="+mn-cs"/>
                        </a:rPr>
                        <a:t>（インストリーム広告）</a:t>
                      </a:r>
                      <a:endParaRPr kumimoji="1" lang="ja-JP" altLang="en-US" sz="7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66098080"/>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j-lt"/>
                          <a:ea typeface="+mj-ea"/>
                          <a:cs typeface="+mn-cs"/>
                        </a:rPr>
                        <a:t>GYAO!</a:t>
                      </a:r>
                      <a:r>
                        <a:rPr kumimoji="1" lang="ja-JP" altLang="en-US" sz="800" kern="1200">
                          <a:solidFill>
                            <a:schemeClr val="tx1">
                              <a:lumMod val="65000"/>
                              <a:lumOff val="35000"/>
                            </a:schemeClr>
                          </a:solidFill>
                          <a:latin typeface="+mj-lt"/>
                          <a:ea typeface="+mj-ea"/>
                          <a:cs typeface="+mn-cs"/>
                        </a:rPr>
                        <a:t>での映像視聴時</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06916787"/>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日（木）</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463668774"/>
                  </a:ext>
                </a:extLst>
              </a:tr>
              <a:tr h="72358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6</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500,000</a:t>
                      </a:r>
                      <a:r>
                        <a:rPr kumimoji="1" lang="ja-JP" altLang="en-US" sz="800" dirty="0">
                          <a:solidFill>
                            <a:schemeClr val="tx1">
                              <a:lumMod val="65000"/>
                              <a:lumOff val="35000"/>
                            </a:schemeClr>
                          </a:solidFill>
                          <a:latin typeface="+mj-lt"/>
                          <a:ea typeface="+mj-ea"/>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840</a:t>
                      </a:r>
                      <a:r>
                        <a:rPr kumimoji="1" lang="ja-JP" altLang="en-US" sz="800" kern="1200" dirty="0">
                          <a:solidFill>
                            <a:schemeClr val="tx1">
                              <a:lumMod val="65000"/>
                              <a:lumOff val="35000"/>
                            </a:schemeClr>
                          </a:solidFill>
                          <a:latin typeface="+mn-lt"/>
                          <a:ea typeface="+mn-ea"/>
                          <a:cs typeface="+mn-cs"/>
                        </a:rPr>
                        <a:t>円</a:t>
                      </a:r>
                      <a:endParaRPr kumimoji="1" lang="en-US" altLang="ja-JP" sz="9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4014462905"/>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a:solidFill>
                            <a:schemeClr val="bg1"/>
                          </a:solidFill>
                          <a:latin typeface="+mn-lt"/>
                          <a:ea typeface="+mn-ea"/>
                          <a:cs typeface="+mn-cs"/>
                        </a:rPr>
                        <a:t>（枠配信のみ）</a:t>
                      </a:r>
                      <a:endParaRPr kumimoji="1" lang="ja-JP" altLang="en-US" sz="8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kern="1200" dirty="0">
                          <a:solidFill>
                            <a:schemeClr val="tx1">
                              <a:lumMod val="65000"/>
                              <a:lumOff val="35000"/>
                            </a:schemeClr>
                          </a:solidFill>
                          <a:latin typeface="+mn-lt"/>
                          <a:ea typeface="+mn-ea"/>
                          <a:cs typeface="+mn-cs"/>
                        </a:rPr>
                        <a:t>-</a:t>
                      </a:r>
                      <a:endParaRPr kumimoji="1" lang="ja-JP" altLang="en-US" sz="700" kern="1200" dirty="0">
                        <a:solidFill>
                          <a:schemeClr val="tx1">
                            <a:lumMod val="65000"/>
                            <a:lumOff val="35000"/>
                          </a:schemeClr>
                        </a:solidFill>
                        <a:latin typeface="+mn-lt"/>
                        <a:ea typeface="+mn-ea"/>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20" name="図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3000" y="2060848"/>
            <a:ext cx="554617" cy="556758"/>
          </a:xfrm>
          <a:prstGeom prst="rect">
            <a:avLst/>
          </a:prstGeom>
        </p:spPr>
      </p:pic>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8387" y="2090665"/>
            <a:ext cx="847024" cy="567083"/>
          </a:xfrm>
          <a:prstGeom prst="rect">
            <a:avLst/>
          </a:prstGeom>
        </p:spPr>
      </p:pic>
    </p:spTree>
    <p:extLst>
      <p:ext uri="{BB962C8B-B14F-4D97-AF65-F5344CB8AC3E}">
        <p14:creationId xmlns:p14="http://schemas.microsoft.com/office/powerpoint/2010/main" val="1289256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インストリーム</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17" name="正方形/長方形 16"/>
          <p:cNvSpPr/>
          <p:nvPr/>
        </p:nvSpPr>
        <p:spPr>
          <a:xfrm>
            <a:off x="461288" y="6381328"/>
            <a:ext cx="1054166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※SD</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はスマートデバイス、</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19" name="表 18">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50095968"/>
              </p:ext>
            </p:extLst>
          </p:nvPr>
        </p:nvGraphicFramePr>
        <p:xfrm>
          <a:off x="434725" y="919442"/>
          <a:ext cx="9054781" cy="5389879"/>
        </p:xfrm>
        <a:graphic>
          <a:graphicData uri="http://schemas.openxmlformats.org/drawingml/2006/table">
            <a:tbl>
              <a:tblPr firstCol="1" bandRow="1"/>
              <a:tblGrid>
                <a:gridCol w="1695495">
                  <a:extLst>
                    <a:ext uri="{9D8B030D-6E8A-4147-A177-3AD203B41FA5}">
                      <a16:colId xmlns:a16="http://schemas.microsoft.com/office/drawing/2014/main" val="792911817"/>
                    </a:ext>
                  </a:extLst>
                </a:gridCol>
                <a:gridCol w="1178836">
                  <a:extLst>
                    <a:ext uri="{9D8B030D-6E8A-4147-A177-3AD203B41FA5}">
                      <a16:colId xmlns:a16="http://schemas.microsoft.com/office/drawing/2014/main" val="2655217227"/>
                    </a:ext>
                  </a:extLst>
                </a:gridCol>
                <a:gridCol w="1178836">
                  <a:extLst>
                    <a:ext uri="{9D8B030D-6E8A-4147-A177-3AD203B41FA5}">
                      <a16:colId xmlns:a16="http://schemas.microsoft.com/office/drawing/2014/main" val="2187367561"/>
                    </a:ext>
                  </a:extLst>
                </a:gridCol>
                <a:gridCol w="1233876">
                  <a:extLst>
                    <a:ext uri="{9D8B030D-6E8A-4147-A177-3AD203B41FA5}">
                      <a16:colId xmlns:a16="http://schemas.microsoft.com/office/drawing/2014/main" val="56015879"/>
                    </a:ext>
                  </a:extLst>
                </a:gridCol>
                <a:gridCol w="1233876">
                  <a:extLst>
                    <a:ext uri="{9D8B030D-6E8A-4147-A177-3AD203B41FA5}">
                      <a16:colId xmlns:a16="http://schemas.microsoft.com/office/drawing/2014/main" val="4278604409"/>
                    </a:ext>
                  </a:extLst>
                </a:gridCol>
                <a:gridCol w="1266931">
                  <a:extLst>
                    <a:ext uri="{9D8B030D-6E8A-4147-A177-3AD203B41FA5}">
                      <a16:colId xmlns:a16="http://schemas.microsoft.com/office/drawing/2014/main" val="1030589919"/>
                    </a:ext>
                  </a:extLst>
                </a:gridCol>
                <a:gridCol w="1266931">
                  <a:extLst>
                    <a:ext uri="{9D8B030D-6E8A-4147-A177-3AD203B41FA5}">
                      <a16:colId xmlns:a16="http://schemas.microsoft.com/office/drawing/2014/main" val="2264333596"/>
                    </a:ext>
                  </a:extLst>
                </a:gridCol>
              </a:tblGrid>
              <a:tr h="3531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MD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インストリーム　</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SD</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15</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秒）</a:t>
                      </a:r>
                      <a:endParaRPr kumimoji="1" lang="ja-JP" altLang="en-US" sz="8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インストリーム　</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15</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秒）</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1000001232</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1000001234</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内容変更</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chemeClr val="tx1">
                          <a:lumMod val="50000"/>
                          <a:lumOff val="50000"/>
                        </a:scheme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1000001233</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2021</a:t>
                      </a:r>
                      <a:r>
                        <a:rPr kumimoji="1" lang="ja-JP" altLang="en-US" sz="800" kern="1200">
                          <a:solidFill>
                            <a:schemeClr val="tx1">
                              <a:lumMod val="65000"/>
                              <a:lumOff val="35000"/>
                            </a:schemeClr>
                          </a:solidFill>
                          <a:latin typeface="+mn-lt"/>
                          <a:ea typeface="+mn-ea"/>
                          <a:cs typeface="+mn-cs"/>
                        </a:rPr>
                        <a:t>年</a:t>
                      </a:r>
                      <a:r>
                        <a:rPr lang="ja-JP" altLang="en-US" sz="800" kern="1200">
                          <a:solidFill>
                            <a:schemeClr val="tx1">
                              <a:lumMod val="65000"/>
                              <a:lumOff val="35000"/>
                            </a:schemeClr>
                          </a:solidFill>
                          <a:latin typeface="+mn-lt"/>
                          <a:ea typeface="+mn-ea"/>
                          <a:cs typeface="+mn-cs"/>
                        </a:rPr>
                        <a:t>6</a:t>
                      </a:r>
                      <a:r>
                        <a:rPr kumimoji="1" lang="ja-JP" altLang="en-US" sz="800" kern="1200">
                          <a:solidFill>
                            <a:schemeClr val="tx1">
                              <a:lumMod val="65000"/>
                              <a:lumOff val="35000"/>
                            </a:schemeClr>
                          </a:solidFill>
                          <a:latin typeface="+mn-lt"/>
                          <a:ea typeface="+mn-ea"/>
                          <a:cs typeface="+mn-cs"/>
                        </a:rPr>
                        <a:t>月</a:t>
                      </a:r>
                      <a:r>
                        <a:rPr lang="ja-JP" altLang="en-US" sz="800" kern="1200">
                          <a:solidFill>
                            <a:schemeClr val="tx1">
                              <a:lumMod val="65000"/>
                              <a:lumOff val="35000"/>
                            </a:schemeClr>
                          </a:solidFill>
                          <a:latin typeface="+mn-lt"/>
                          <a:ea typeface="+mn-ea"/>
                          <a:cs typeface="+mn-cs"/>
                        </a:rPr>
                        <a:t>9</a:t>
                      </a:r>
                      <a:r>
                        <a:rPr kumimoji="1" lang="ja-JP" altLang="en-US" sz="800" kern="1200">
                          <a:solidFill>
                            <a:schemeClr val="tx1">
                              <a:lumMod val="65000"/>
                              <a:lumOff val="35000"/>
                            </a:schemeClr>
                          </a:solidFill>
                          <a:latin typeface="+mn-lt"/>
                          <a:ea typeface="+mn-ea"/>
                          <a:cs typeface="+mn-cs"/>
                        </a:rPr>
                        <a:t>日（水）</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35507511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479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10325936"/>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12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3300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PC</a:t>
                      </a:r>
                      <a:r>
                        <a:rPr kumimoji="1" lang="ja-JP" altLang="en-US" sz="800" b="0" dirty="0">
                          <a:solidFill>
                            <a:schemeClr val="tx1">
                              <a:lumMod val="65000"/>
                              <a:lumOff val="35000"/>
                            </a:schemeClr>
                          </a:solidFill>
                          <a:latin typeface="+mj-lt"/>
                          <a:ea typeface="+mj-ea"/>
                        </a:rPr>
                        <a:t>・タブレット</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・タブレット</a:t>
                      </a: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err="1">
                          <a:solidFill>
                            <a:schemeClr val="tx1">
                              <a:lumMod val="65000"/>
                              <a:lumOff val="35000"/>
                            </a:schemeClr>
                          </a:solidFill>
                          <a:latin typeface="+mn-lt"/>
                          <a:ea typeface="+mn-ea"/>
                          <a:cs typeface="+mn-cs"/>
                        </a:rPr>
                        <a:t>Yahoo!JAPAN</a:t>
                      </a:r>
                      <a:r>
                        <a:rPr kumimoji="1" lang="ja-JP" altLang="en-US" sz="800" kern="1200">
                          <a:solidFill>
                            <a:schemeClr val="tx1">
                              <a:lumMod val="65000"/>
                              <a:lumOff val="35000"/>
                            </a:schemeClr>
                          </a:solidFill>
                          <a:latin typeface="+mn-lt"/>
                          <a:ea typeface="+mn-ea"/>
                          <a:cs typeface="+mn-cs"/>
                        </a:rPr>
                        <a:t>　ニュース</a:t>
                      </a:r>
                      <a:r>
                        <a:rPr kumimoji="1" lang="en-US" altLang="ja-JP" sz="800" kern="1200" dirty="0">
                          <a:solidFill>
                            <a:schemeClr val="tx1">
                              <a:lumMod val="65000"/>
                              <a:lumOff val="35000"/>
                            </a:schemeClr>
                          </a:solidFill>
                          <a:latin typeface="+mn-lt"/>
                          <a:ea typeface="+mn-ea"/>
                          <a:cs typeface="+mn-cs"/>
                        </a:rPr>
                        <a:t>/</a:t>
                      </a:r>
                      <a:r>
                        <a:rPr kumimoji="1" lang="ja-JP" altLang="en-US" sz="800" kern="1200">
                          <a:solidFill>
                            <a:schemeClr val="tx1">
                              <a:lumMod val="65000"/>
                              <a:lumOff val="35000"/>
                            </a:schemeClr>
                          </a:solidFill>
                          <a:latin typeface="+mn-lt"/>
                          <a:ea typeface="+mn-ea"/>
                          <a:cs typeface="+mn-cs"/>
                        </a:rPr>
                        <a:t>スポーツナビ </a:t>
                      </a:r>
                      <a:r>
                        <a:rPr kumimoji="1" lang="en-US" altLang="ja-JP" sz="800" kern="1200" dirty="0">
                          <a:solidFill>
                            <a:schemeClr val="tx1">
                              <a:lumMod val="65000"/>
                              <a:lumOff val="35000"/>
                            </a:schemeClr>
                          </a:solidFill>
                          <a:latin typeface="+mn-lt"/>
                          <a:ea typeface="+mn-ea"/>
                          <a:cs typeface="+mn-cs"/>
                        </a:rPr>
                        <a:t>/GYAO!</a:t>
                      </a:r>
                      <a:r>
                        <a:rPr kumimoji="1" lang="ja-JP" altLang="en-US" sz="800" kern="1200">
                          <a:solidFill>
                            <a:schemeClr val="tx1">
                              <a:lumMod val="65000"/>
                              <a:lumOff val="35000"/>
                            </a:schemeClr>
                          </a:solidFill>
                          <a:latin typeface="+mn-lt"/>
                          <a:ea typeface="+mn-ea"/>
                          <a:cs typeface="+mn-cs"/>
                        </a:rPr>
                        <a:t>（インストリーム広告）</a:t>
                      </a:r>
                      <a:endParaRPr kumimoji="1" lang="ja-JP" altLang="en-US" sz="7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66098080"/>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j-lt"/>
                          <a:ea typeface="+mj-ea"/>
                          <a:cs typeface="+mn-cs"/>
                        </a:rPr>
                        <a:t>Yahoo!</a:t>
                      </a:r>
                      <a:r>
                        <a:rPr kumimoji="1" lang="ja-JP" altLang="en-US" sz="800" kern="1200">
                          <a:solidFill>
                            <a:schemeClr val="tx1">
                              <a:lumMod val="65000"/>
                              <a:lumOff val="35000"/>
                            </a:schemeClr>
                          </a:solidFill>
                          <a:latin typeface="+mj-lt"/>
                          <a:ea typeface="+mj-ea"/>
                          <a:cs typeface="+mn-cs"/>
                        </a:rPr>
                        <a:t>ニュース・スポーツナビ・</a:t>
                      </a:r>
                      <a:r>
                        <a:rPr kumimoji="1" lang="en-US" altLang="ja-JP" sz="800" kern="1200" dirty="0">
                          <a:solidFill>
                            <a:schemeClr val="tx1">
                              <a:lumMod val="65000"/>
                              <a:lumOff val="35000"/>
                            </a:schemeClr>
                          </a:solidFill>
                          <a:latin typeface="+mj-lt"/>
                          <a:ea typeface="+mj-ea"/>
                          <a:cs typeface="+mn-cs"/>
                        </a:rPr>
                        <a:t>GYAO!</a:t>
                      </a:r>
                      <a:r>
                        <a:rPr kumimoji="1" lang="ja-JP" altLang="en-US" sz="800" kern="1200">
                          <a:solidFill>
                            <a:schemeClr val="tx1">
                              <a:lumMod val="65000"/>
                              <a:lumOff val="35000"/>
                            </a:schemeClr>
                          </a:solidFill>
                          <a:latin typeface="+mj-lt"/>
                          <a:ea typeface="+mj-ea"/>
                          <a:cs typeface="+mn-cs"/>
                        </a:rPr>
                        <a:t>での映像視聴時</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06916787"/>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日（木）</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463668774"/>
                  </a:ext>
                </a:extLst>
              </a:tr>
              <a:tr h="72358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6</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600,000</a:t>
                      </a:r>
                      <a:r>
                        <a:rPr kumimoji="1" lang="ja-JP" altLang="en-US" sz="800" dirty="0">
                          <a:solidFill>
                            <a:schemeClr val="tx1">
                              <a:lumMod val="65000"/>
                              <a:lumOff val="35000"/>
                            </a:schemeClr>
                          </a:solidFill>
                          <a:latin typeface="+mj-lt"/>
                          <a:ea typeface="+mj-ea"/>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1,200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円</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4014462905"/>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a:solidFill>
                            <a:schemeClr val="bg1"/>
                          </a:solidFill>
                          <a:latin typeface="+mn-lt"/>
                          <a:ea typeface="+mn-ea"/>
                          <a:cs typeface="+mn-cs"/>
                        </a:rPr>
                        <a:t>（枠配信のみ）</a:t>
                      </a:r>
                      <a:endParaRPr kumimoji="1" lang="ja-JP" altLang="en-US" sz="8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kern="1200" dirty="0">
                          <a:solidFill>
                            <a:schemeClr val="tx1">
                              <a:lumMod val="65000"/>
                              <a:lumOff val="35000"/>
                            </a:schemeClr>
                          </a:solidFill>
                          <a:latin typeface="+mn-lt"/>
                          <a:ea typeface="+mn-ea"/>
                          <a:cs typeface="+mn-cs"/>
                        </a:rPr>
                        <a:t>-</a:t>
                      </a:r>
                      <a:endParaRPr kumimoji="1" lang="ja-JP" altLang="en-US" sz="700" kern="1200" dirty="0">
                        <a:solidFill>
                          <a:schemeClr val="tx1">
                            <a:lumMod val="65000"/>
                            <a:lumOff val="35000"/>
                          </a:schemeClr>
                        </a:solidFill>
                        <a:latin typeface="+mn-lt"/>
                        <a:ea typeface="+mn-ea"/>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20" name="図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3000" y="2060848"/>
            <a:ext cx="554617" cy="556758"/>
          </a:xfrm>
          <a:prstGeom prst="rect">
            <a:avLst/>
          </a:prstGeom>
        </p:spPr>
      </p:pic>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8387" y="2090665"/>
            <a:ext cx="847024" cy="567083"/>
          </a:xfrm>
          <a:prstGeom prst="rect">
            <a:avLst/>
          </a:prstGeom>
        </p:spPr>
      </p:pic>
    </p:spTree>
    <p:extLst>
      <p:ext uri="{BB962C8B-B14F-4D97-AF65-F5344CB8AC3E}">
        <p14:creationId xmlns:p14="http://schemas.microsoft.com/office/powerpoint/2010/main" val="779243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インストリーム</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17" name="正方形/長方形 16"/>
          <p:cNvSpPr/>
          <p:nvPr/>
        </p:nvSpPr>
        <p:spPr>
          <a:xfrm>
            <a:off x="461288" y="6384667"/>
            <a:ext cx="1054166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※SD</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a:t>
            </a:r>
            <a:r>
              <a:rPr kumimoji="0" lang="ja-JP" altLang="en-US" sz="800" kern="0" dirty="0">
                <a:solidFill>
                  <a:prstClr val="black">
                    <a:lumMod val="65000"/>
                    <a:lumOff val="35000"/>
                  </a:prstClr>
                </a:solidFill>
              </a:rPr>
              <a:t>デバイス</a:t>
            </a:r>
            <a:r>
              <a:rPr kumimoji="0" lang="ja-JP" altLang="en-US" sz="800" b="0" i="0" u="none" strike="noStrike" kern="0" cap="none" spc="0" normalizeH="0" baseline="0" noProof="0" dirty="0" err="1">
                <a:ln>
                  <a:noFill/>
                </a:ln>
                <a:solidFill>
                  <a:prstClr val="black">
                    <a:lumMod val="65000"/>
                    <a:lumOff val="35000"/>
                  </a:prstClr>
                </a:solidFill>
                <a:effectLst/>
                <a:uLnTx/>
                <a:uFillTx/>
              </a:rPr>
              <a:t>、</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19" name="表 18">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014479133"/>
              </p:ext>
            </p:extLst>
          </p:nvPr>
        </p:nvGraphicFramePr>
        <p:xfrm>
          <a:off x="434725" y="919442"/>
          <a:ext cx="9054781" cy="5389879"/>
        </p:xfrm>
        <a:graphic>
          <a:graphicData uri="http://schemas.openxmlformats.org/drawingml/2006/table">
            <a:tbl>
              <a:tblPr firstCol="1" bandRow="1"/>
              <a:tblGrid>
                <a:gridCol w="1695495">
                  <a:extLst>
                    <a:ext uri="{9D8B030D-6E8A-4147-A177-3AD203B41FA5}">
                      <a16:colId xmlns:a16="http://schemas.microsoft.com/office/drawing/2014/main" val="792911817"/>
                    </a:ext>
                  </a:extLst>
                </a:gridCol>
                <a:gridCol w="1178836">
                  <a:extLst>
                    <a:ext uri="{9D8B030D-6E8A-4147-A177-3AD203B41FA5}">
                      <a16:colId xmlns:a16="http://schemas.microsoft.com/office/drawing/2014/main" val="2655217227"/>
                    </a:ext>
                  </a:extLst>
                </a:gridCol>
                <a:gridCol w="1178836">
                  <a:extLst>
                    <a:ext uri="{9D8B030D-6E8A-4147-A177-3AD203B41FA5}">
                      <a16:colId xmlns:a16="http://schemas.microsoft.com/office/drawing/2014/main" val="2187367561"/>
                    </a:ext>
                  </a:extLst>
                </a:gridCol>
                <a:gridCol w="1233876">
                  <a:extLst>
                    <a:ext uri="{9D8B030D-6E8A-4147-A177-3AD203B41FA5}">
                      <a16:colId xmlns:a16="http://schemas.microsoft.com/office/drawing/2014/main" val="56015879"/>
                    </a:ext>
                  </a:extLst>
                </a:gridCol>
                <a:gridCol w="1233876">
                  <a:extLst>
                    <a:ext uri="{9D8B030D-6E8A-4147-A177-3AD203B41FA5}">
                      <a16:colId xmlns:a16="http://schemas.microsoft.com/office/drawing/2014/main" val="4278604409"/>
                    </a:ext>
                  </a:extLst>
                </a:gridCol>
                <a:gridCol w="1266931">
                  <a:extLst>
                    <a:ext uri="{9D8B030D-6E8A-4147-A177-3AD203B41FA5}">
                      <a16:colId xmlns:a16="http://schemas.microsoft.com/office/drawing/2014/main" val="1030589919"/>
                    </a:ext>
                  </a:extLst>
                </a:gridCol>
                <a:gridCol w="1266931">
                  <a:extLst>
                    <a:ext uri="{9D8B030D-6E8A-4147-A177-3AD203B41FA5}">
                      <a16:colId xmlns:a16="http://schemas.microsoft.com/office/drawing/2014/main" val="2264333596"/>
                    </a:ext>
                  </a:extLst>
                </a:gridCol>
              </a:tblGrid>
              <a:tr h="3531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r>
                        <a:rPr kumimoji="1" lang="ja-JP" altLang="en-US" sz="800" b="1" kern="1200" dirty="0">
                          <a:solidFill>
                            <a:schemeClr val="tx1">
                              <a:lumMod val="65000"/>
                              <a:lumOff val="35000"/>
                            </a:schemeClr>
                          </a:solidFill>
                          <a:latin typeface="+mn-lt"/>
                          <a:ea typeface="+mn-ea"/>
                          <a:cs typeface="+mn-cs"/>
                        </a:rPr>
                        <a:t>　インストリーム　</a:t>
                      </a:r>
                      <a:r>
                        <a:rPr kumimoji="1" lang="en-US" altLang="ja-JP" sz="800" b="1" kern="1200" dirty="0">
                          <a:solidFill>
                            <a:schemeClr val="tx1">
                              <a:lumMod val="65000"/>
                              <a:lumOff val="35000"/>
                            </a:schemeClr>
                          </a:solidFill>
                          <a:latin typeface="+mn-lt"/>
                          <a:ea typeface="+mn-ea"/>
                          <a:cs typeface="+mn-cs"/>
                        </a:rPr>
                        <a:t>MD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GYAO!</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インストリーム　</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SD</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15</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秒）</a:t>
                      </a:r>
                      <a:endParaRPr kumimoji="1" lang="ja-JP" altLang="en-US" sz="8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GYAO!</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インストリーム　</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15</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秒）</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新規</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1000001250</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新規</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1000001266</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新規</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chemeClr val="tx1">
                          <a:lumMod val="50000"/>
                          <a:lumOff val="50000"/>
                        </a:scheme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1000001265</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2021</a:t>
                      </a:r>
                      <a:r>
                        <a:rPr kumimoji="1" lang="ja-JP" altLang="en-US" sz="800" kern="1200">
                          <a:solidFill>
                            <a:schemeClr val="tx1">
                              <a:lumMod val="65000"/>
                              <a:lumOff val="35000"/>
                            </a:schemeClr>
                          </a:solidFill>
                          <a:latin typeface="+mn-lt"/>
                          <a:ea typeface="+mn-ea"/>
                          <a:cs typeface="+mn-cs"/>
                        </a:rPr>
                        <a:t>年</a:t>
                      </a:r>
                      <a:r>
                        <a:rPr lang="ja-JP" altLang="en-US" sz="800" kern="1200">
                          <a:solidFill>
                            <a:schemeClr val="tx1">
                              <a:lumMod val="65000"/>
                              <a:lumOff val="35000"/>
                            </a:schemeClr>
                          </a:solidFill>
                          <a:latin typeface="+mn-lt"/>
                          <a:ea typeface="+mn-ea"/>
                          <a:cs typeface="+mn-cs"/>
                        </a:rPr>
                        <a:t>6</a:t>
                      </a:r>
                      <a:r>
                        <a:rPr kumimoji="1" lang="ja-JP" altLang="en-US" sz="800" kern="1200">
                          <a:solidFill>
                            <a:schemeClr val="tx1">
                              <a:lumMod val="65000"/>
                              <a:lumOff val="35000"/>
                            </a:schemeClr>
                          </a:solidFill>
                          <a:latin typeface="+mn-lt"/>
                          <a:ea typeface="+mn-ea"/>
                          <a:cs typeface="+mn-cs"/>
                        </a:rPr>
                        <a:t>月</a:t>
                      </a:r>
                      <a:r>
                        <a:rPr lang="ja-JP" altLang="en-US" sz="800" kern="1200">
                          <a:solidFill>
                            <a:schemeClr val="tx1">
                              <a:lumMod val="65000"/>
                              <a:lumOff val="35000"/>
                            </a:schemeClr>
                          </a:solidFill>
                          <a:latin typeface="+mn-lt"/>
                          <a:ea typeface="+mn-ea"/>
                          <a:cs typeface="+mn-cs"/>
                        </a:rPr>
                        <a:t>9</a:t>
                      </a:r>
                      <a:r>
                        <a:rPr kumimoji="1" lang="ja-JP" altLang="en-US" sz="800" kern="1200">
                          <a:solidFill>
                            <a:schemeClr val="tx1">
                              <a:lumMod val="65000"/>
                              <a:lumOff val="35000"/>
                            </a:schemeClr>
                          </a:solidFill>
                          <a:latin typeface="+mn-lt"/>
                          <a:ea typeface="+mn-ea"/>
                          <a:cs typeface="+mn-cs"/>
                        </a:rPr>
                        <a:t>日（水）</a:t>
                      </a: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35507511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479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10325936"/>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12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3300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PC</a:t>
                      </a:r>
                      <a:r>
                        <a:rPr kumimoji="1" lang="ja-JP" altLang="en-US" sz="800" b="0" dirty="0">
                          <a:solidFill>
                            <a:schemeClr val="tx1">
                              <a:lumMod val="65000"/>
                              <a:lumOff val="35000"/>
                            </a:schemeClr>
                          </a:solidFill>
                          <a:latin typeface="+mj-lt"/>
                          <a:ea typeface="+mj-ea"/>
                        </a:rPr>
                        <a:t>・タブレット</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・タブレット</a:t>
                      </a: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GYAO!</a:t>
                      </a:r>
                      <a:r>
                        <a:rPr kumimoji="1" lang="ja-JP" altLang="en-US" sz="800" kern="1200" dirty="0">
                          <a:solidFill>
                            <a:schemeClr val="tx1">
                              <a:lumMod val="65000"/>
                              <a:lumOff val="35000"/>
                            </a:schemeClr>
                          </a:solidFill>
                          <a:latin typeface="+mn-lt"/>
                          <a:ea typeface="+mn-ea"/>
                          <a:cs typeface="+mn-cs"/>
                        </a:rPr>
                        <a:t>（インストリーム広告）</a:t>
                      </a:r>
                      <a:endParaRPr kumimoji="1" lang="ja-JP" altLang="en-US" sz="7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66098080"/>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j-lt"/>
                          <a:ea typeface="+mj-ea"/>
                          <a:cs typeface="+mn-cs"/>
                        </a:rPr>
                        <a:t>GYAO!</a:t>
                      </a:r>
                      <a:r>
                        <a:rPr kumimoji="1" lang="ja-JP" altLang="en-US" sz="800" kern="1200">
                          <a:solidFill>
                            <a:schemeClr val="tx1">
                              <a:lumMod val="65000"/>
                              <a:lumOff val="35000"/>
                            </a:schemeClr>
                          </a:solidFill>
                          <a:latin typeface="+mj-lt"/>
                          <a:ea typeface="+mj-ea"/>
                          <a:cs typeface="+mn-cs"/>
                        </a:rPr>
                        <a:t>での映像視聴時</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06916787"/>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日（木）</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463668774"/>
                  </a:ext>
                </a:extLst>
              </a:tr>
              <a:tr h="72358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6</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600,000</a:t>
                      </a:r>
                      <a:r>
                        <a:rPr kumimoji="1" lang="ja-JP" altLang="en-US" sz="800" dirty="0">
                          <a:solidFill>
                            <a:schemeClr val="tx1">
                              <a:lumMod val="65000"/>
                              <a:lumOff val="35000"/>
                            </a:schemeClr>
                          </a:solidFill>
                          <a:latin typeface="+mj-lt"/>
                          <a:ea typeface="+mj-ea"/>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1,400</a:t>
                      </a:r>
                      <a:r>
                        <a:rPr kumimoji="1" lang="ja-JP" altLang="en-US" sz="800" kern="1200" dirty="0">
                          <a:solidFill>
                            <a:schemeClr val="tx1">
                              <a:lumMod val="65000"/>
                              <a:lumOff val="35000"/>
                            </a:schemeClr>
                          </a:solidFill>
                          <a:latin typeface="+mn-lt"/>
                          <a:ea typeface="+mn-ea"/>
                          <a:cs typeface="+mn-cs"/>
                        </a:rPr>
                        <a:t>円</a:t>
                      </a:r>
                      <a:endParaRPr kumimoji="1" lang="en-US" altLang="ja-JP" sz="9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4014462905"/>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a:solidFill>
                            <a:schemeClr val="bg1"/>
                          </a:solidFill>
                          <a:latin typeface="+mn-lt"/>
                          <a:ea typeface="+mn-ea"/>
                          <a:cs typeface="+mn-cs"/>
                        </a:rPr>
                        <a:t>（枠配信のみ）</a:t>
                      </a:r>
                      <a:endParaRPr kumimoji="1" lang="ja-JP" altLang="en-US" sz="8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kern="1200" dirty="0">
                          <a:solidFill>
                            <a:schemeClr val="tx1">
                              <a:lumMod val="65000"/>
                              <a:lumOff val="35000"/>
                            </a:schemeClr>
                          </a:solidFill>
                          <a:latin typeface="+mn-lt"/>
                          <a:ea typeface="+mn-ea"/>
                          <a:cs typeface="+mn-cs"/>
                        </a:rPr>
                        <a:t>-</a:t>
                      </a:r>
                      <a:endParaRPr kumimoji="1" lang="ja-JP" altLang="en-US" sz="700" kern="1200" dirty="0">
                        <a:solidFill>
                          <a:schemeClr val="tx1">
                            <a:lumMod val="65000"/>
                            <a:lumOff val="35000"/>
                          </a:schemeClr>
                        </a:solidFill>
                        <a:latin typeface="+mn-lt"/>
                        <a:ea typeface="+mn-ea"/>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20" name="図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3000" y="2060848"/>
            <a:ext cx="554617" cy="556758"/>
          </a:xfrm>
          <a:prstGeom prst="rect">
            <a:avLst/>
          </a:prstGeom>
        </p:spPr>
      </p:pic>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8387" y="2090665"/>
            <a:ext cx="847024" cy="567083"/>
          </a:xfrm>
          <a:prstGeom prst="rect">
            <a:avLst/>
          </a:prstGeom>
        </p:spPr>
      </p:pic>
    </p:spTree>
    <p:extLst>
      <p:ext uri="{BB962C8B-B14F-4D97-AF65-F5344CB8AC3E}">
        <p14:creationId xmlns:p14="http://schemas.microsoft.com/office/powerpoint/2010/main" val="4096292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インストリーム</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17" name="正方形/長方形 16"/>
          <p:cNvSpPr/>
          <p:nvPr/>
        </p:nvSpPr>
        <p:spPr>
          <a:xfrm>
            <a:off x="461288" y="6384667"/>
            <a:ext cx="1054166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※SD</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a:t>
            </a:r>
            <a:r>
              <a:rPr kumimoji="0" lang="ja-JP" altLang="en-US" sz="800" kern="0" dirty="0">
                <a:solidFill>
                  <a:prstClr val="black">
                    <a:lumMod val="65000"/>
                    <a:lumOff val="35000"/>
                  </a:prstClr>
                </a:solidFill>
              </a:rPr>
              <a:t>デバイス</a:t>
            </a:r>
            <a:r>
              <a:rPr kumimoji="0" lang="ja-JP" altLang="en-US" sz="800" b="0" i="0" u="none" strike="noStrike" kern="0" cap="none" spc="0" normalizeH="0" baseline="0" noProof="0" dirty="0" err="1">
                <a:ln>
                  <a:noFill/>
                </a:ln>
                <a:solidFill>
                  <a:prstClr val="black">
                    <a:lumMod val="65000"/>
                    <a:lumOff val="35000"/>
                  </a:prstClr>
                </a:solidFill>
                <a:effectLst/>
                <a:uLnTx/>
                <a:uFillTx/>
              </a:rPr>
              <a:t>、</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8" name="表 7">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866403969"/>
              </p:ext>
            </p:extLst>
          </p:nvPr>
        </p:nvGraphicFramePr>
        <p:xfrm>
          <a:off x="434724" y="919442"/>
          <a:ext cx="11205894" cy="5389879"/>
        </p:xfrm>
        <a:graphic>
          <a:graphicData uri="http://schemas.openxmlformats.org/drawingml/2006/table">
            <a:tbl>
              <a:tblPr firstCol="1" bandRow="1"/>
              <a:tblGrid>
                <a:gridCol w="1639496">
                  <a:extLst>
                    <a:ext uri="{9D8B030D-6E8A-4147-A177-3AD203B41FA5}">
                      <a16:colId xmlns:a16="http://schemas.microsoft.com/office/drawing/2014/main" val="792911817"/>
                    </a:ext>
                  </a:extLst>
                </a:gridCol>
                <a:gridCol w="1139901">
                  <a:extLst>
                    <a:ext uri="{9D8B030D-6E8A-4147-A177-3AD203B41FA5}">
                      <a16:colId xmlns:a16="http://schemas.microsoft.com/office/drawing/2014/main" val="2655217227"/>
                    </a:ext>
                  </a:extLst>
                </a:gridCol>
                <a:gridCol w="1139901">
                  <a:extLst>
                    <a:ext uri="{9D8B030D-6E8A-4147-A177-3AD203B41FA5}">
                      <a16:colId xmlns:a16="http://schemas.microsoft.com/office/drawing/2014/main" val="1552465997"/>
                    </a:ext>
                  </a:extLst>
                </a:gridCol>
                <a:gridCol w="1193124">
                  <a:extLst>
                    <a:ext uri="{9D8B030D-6E8A-4147-A177-3AD203B41FA5}">
                      <a16:colId xmlns:a16="http://schemas.microsoft.com/office/drawing/2014/main" val="56015879"/>
                    </a:ext>
                  </a:extLst>
                </a:gridCol>
                <a:gridCol w="1193124">
                  <a:extLst>
                    <a:ext uri="{9D8B030D-6E8A-4147-A177-3AD203B41FA5}">
                      <a16:colId xmlns:a16="http://schemas.microsoft.com/office/drawing/2014/main" val="2301084665"/>
                    </a:ext>
                  </a:extLst>
                </a:gridCol>
                <a:gridCol w="1225087">
                  <a:extLst>
                    <a:ext uri="{9D8B030D-6E8A-4147-A177-3AD203B41FA5}">
                      <a16:colId xmlns:a16="http://schemas.microsoft.com/office/drawing/2014/main" val="933752586"/>
                    </a:ext>
                  </a:extLst>
                </a:gridCol>
                <a:gridCol w="1225087">
                  <a:extLst>
                    <a:ext uri="{9D8B030D-6E8A-4147-A177-3AD203B41FA5}">
                      <a16:colId xmlns:a16="http://schemas.microsoft.com/office/drawing/2014/main" val="2308516709"/>
                    </a:ext>
                  </a:extLst>
                </a:gridCol>
                <a:gridCol w="1225087">
                  <a:extLst>
                    <a:ext uri="{9D8B030D-6E8A-4147-A177-3AD203B41FA5}">
                      <a16:colId xmlns:a16="http://schemas.microsoft.com/office/drawing/2014/main" val="1030589919"/>
                    </a:ext>
                  </a:extLst>
                </a:gridCol>
                <a:gridCol w="1225087">
                  <a:extLst>
                    <a:ext uri="{9D8B030D-6E8A-4147-A177-3AD203B41FA5}">
                      <a16:colId xmlns:a16="http://schemas.microsoft.com/office/drawing/2014/main" val="3801787791"/>
                    </a:ext>
                  </a:extLst>
                </a:gridCol>
              </a:tblGrid>
              <a:tr h="3531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GYAO!</a:t>
                      </a:r>
                      <a:r>
                        <a:rPr kumimoji="1" lang="ja-JP" altLang="en-US" sz="800" b="1" dirty="0">
                          <a:solidFill>
                            <a:schemeClr val="tx1">
                              <a:lumMod val="65000"/>
                              <a:lumOff val="35000"/>
                            </a:schemeClr>
                          </a:solidFill>
                          <a:latin typeface="+mj-lt"/>
                          <a:ea typeface="+mj-ea"/>
                        </a:rPr>
                        <a:t>　インストリーム　</a:t>
                      </a:r>
                      <a:r>
                        <a:rPr kumimoji="1" lang="en-US" altLang="ja-JP" sz="800" b="1" dirty="0">
                          <a:solidFill>
                            <a:schemeClr val="tx1">
                              <a:lumMod val="65000"/>
                              <a:lumOff val="35000"/>
                            </a:schemeClr>
                          </a:solidFill>
                          <a:latin typeface="+mj-lt"/>
                          <a:ea typeface="+mj-ea"/>
                        </a:rPr>
                        <a:t>MD</a:t>
                      </a:r>
                    </a:p>
                    <a:p>
                      <a:pPr algn="ct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30</a:t>
                      </a:r>
                      <a:r>
                        <a:rPr kumimoji="1" lang="ja-JP" altLang="en-US" sz="800" b="1" dirty="0">
                          <a:solidFill>
                            <a:schemeClr val="tx1">
                              <a:lumMod val="65000"/>
                              <a:lumOff val="35000"/>
                            </a:schemeClr>
                          </a:solidFill>
                          <a:latin typeface="+mj-lt"/>
                          <a:ea typeface="+mj-ea"/>
                        </a:rPr>
                        <a:t>秒）</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GYAO!</a:t>
                      </a:r>
                      <a:r>
                        <a:rPr kumimoji="1" lang="ja-JP" altLang="en-US" sz="800" b="1" kern="1200" dirty="0">
                          <a:solidFill>
                            <a:schemeClr val="tx1">
                              <a:lumMod val="65000"/>
                              <a:lumOff val="35000"/>
                            </a:schemeClr>
                          </a:solidFill>
                          <a:latin typeface="+mn-lt"/>
                          <a:ea typeface="+mn-ea"/>
                          <a:cs typeface="+mn-cs"/>
                        </a:rPr>
                        <a:t>　インストリーム　</a:t>
                      </a:r>
                      <a:r>
                        <a:rPr kumimoji="1" lang="en-US" altLang="ja-JP" sz="800" b="1" kern="1200" dirty="0">
                          <a:solidFill>
                            <a:schemeClr val="tx1">
                              <a:lumMod val="65000"/>
                              <a:lumOff val="35000"/>
                            </a:schemeClr>
                          </a:solidFill>
                          <a:latin typeface="+mn-lt"/>
                          <a:ea typeface="+mn-ea"/>
                          <a:cs typeface="+mn-cs"/>
                        </a:rPr>
                        <a:t>SD</a:t>
                      </a:r>
                    </a:p>
                    <a:p>
                      <a:pPr 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GYAO!</a:t>
                      </a:r>
                      <a:r>
                        <a:rPr kumimoji="1" lang="ja-JP" altLang="en-US" sz="800" b="1" kern="1200" dirty="0">
                          <a:solidFill>
                            <a:schemeClr val="tx1">
                              <a:lumMod val="65000"/>
                              <a:lumOff val="35000"/>
                            </a:schemeClr>
                          </a:solidFill>
                          <a:latin typeface="+mn-lt"/>
                          <a:ea typeface="+mn-ea"/>
                          <a:cs typeface="+mn-cs"/>
                        </a:rPr>
                        <a:t>　インストリーム　</a:t>
                      </a:r>
                      <a:r>
                        <a:rPr kumimoji="1" lang="en-US" altLang="ja-JP" sz="800" b="1" kern="1200" dirty="0">
                          <a:solidFill>
                            <a:schemeClr val="tx1">
                              <a:lumMod val="65000"/>
                              <a:lumOff val="35000"/>
                            </a:schemeClr>
                          </a:solidFill>
                          <a:latin typeface="+mn-lt"/>
                          <a:ea typeface="+mn-ea"/>
                          <a:cs typeface="+mn-cs"/>
                        </a:rPr>
                        <a:t>PC</a:t>
                      </a:r>
                    </a:p>
                    <a:p>
                      <a:pPr 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r>
                        <a:rPr kumimoji="1" lang="ja-JP" altLang="en-US" sz="800" b="1" kern="1200" dirty="0">
                          <a:solidFill>
                            <a:schemeClr val="tx1">
                              <a:lumMod val="65000"/>
                              <a:lumOff val="35000"/>
                            </a:schemeClr>
                          </a:solidFill>
                          <a:latin typeface="+mn-lt"/>
                          <a:ea typeface="+mn-ea"/>
                          <a:cs typeface="+mn-cs"/>
                        </a:rPr>
                        <a:t>　インストリーム　</a:t>
                      </a:r>
                      <a:r>
                        <a:rPr kumimoji="1" lang="en-US" altLang="ja-JP" sz="800" b="1" kern="1200" dirty="0">
                          <a:solidFill>
                            <a:schemeClr val="tx1">
                              <a:lumMod val="65000"/>
                              <a:lumOff val="35000"/>
                            </a:schemeClr>
                          </a:solidFill>
                          <a:latin typeface="+mn-lt"/>
                          <a:ea typeface="+mn-ea"/>
                          <a:cs typeface="+mn-cs"/>
                        </a:rPr>
                        <a:t>SD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（長尺）</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継続</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1000000934</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継続</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1000000949</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継続</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1000000952</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継続</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1000000951</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8">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2021</a:t>
                      </a:r>
                      <a:r>
                        <a:rPr kumimoji="1" lang="ja-JP" altLang="en-US" sz="800" kern="1200">
                          <a:solidFill>
                            <a:schemeClr val="tx1">
                              <a:lumMod val="65000"/>
                              <a:lumOff val="35000"/>
                            </a:schemeClr>
                          </a:solidFill>
                          <a:latin typeface="+mn-lt"/>
                          <a:ea typeface="+mn-ea"/>
                          <a:cs typeface="+mn-cs"/>
                        </a:rPr>
                        <a:t>年</a:t>
                      </a:r>
                      <a:r>
                        <a:rPr lang="ja-JP" altLang="en-US" sz="800" kern="1200">
                          <a:solidFill>
                            <a:schemeClr val="tx1">
                              <a:lumMod val="65000"/>
                              <a:lumOff val="35000"/>
                            </a:schemeClr>
                          </a:solidFill>
                          <a:latin typeface="+mn-lt"/>
                          <a:ea typeface="+mn-ea"/>
                          <a:cs typeface="+mn-cs"/>
                        </a:rPr>
                        <a:t>6</a:t>
                      </a:r>
                      <a:r>
                        <a:rPr kumimoji="1" lang="ja-JP" altLang="en-US" sz="800" kern="1200">
                          <a:solidFill>
                            <a:schemeClr val="tx1">
                              <a:lumMod val="65000"/>
                              <a:lumOff val="35000"/>
                            </a:schemeClr>
                          </a:solidFill>
                          <a:latin typeface="+mn-lt"/>
                          <a:ea typeface="+mn-ea"/>
                          <a:cs typeface="+mn-cs"/>
                        </a:rPr>
                        <a:t>月</a:t>
                      </a:r>
                      <a:r>
                        <a:rPr lang="ja-JP" altLang="en-US" sz="800" kern="1200">
                          <a:solidFill>
                            <a:schemeClr val="tx1">
                              <a:lumMod val="65000"/>
                              <a:lumOff val="35000"/>
                            </a:schemeClr>
                          </a:solidFill>
                          <a:latin typeface="+mn-lt"/>
                          <a:ea typeface="+mn-ea"/>
                          <a:cs typeface="+mn-cs"/>
                        </a:rPr>
                        <a:t>9</a:t>
                      </a:r>
                      <a:r>
                        <a:rPr kumimoji="1" lang="ja-JP" altLang="en-US" sz="800" kern="1200">
                          <a:solidFill>
                            <a:schemeClr val="tx1">
                              <a:lumMod val="65000"/>
                              <a:lumOff val="35000"/>
                            </a:schemeClr>
                          </a:solidFill>
                          <a:latin typeface="+mn-lt"/>
                          <a:ea typeface="+mn-ea"/>
                          <a:cs typeface="+mn-cs"/>
                        </a:rPr>
                        <a:t>日（水）</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35507511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479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8">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10325936"/>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12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3300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PC</a:t>
                      </a:r>
                      <a:r>
                        <a:rPr kumimoji="1" lang="ja-JP" altLang="en-US" sz="800" b="0" dirty="0">
                          <a:solidFill>
                            <a:schemeClr val="tx1">
                              <a:lumMod val="65000"/>
                              <a:lumOff val="35000"/>
                            </a:schemeClr>
                          </a:solidFill>
                          <a:latin typeface="+mj-lt"/>
                          <a:ea typeface="+mj-ea"/>
                        </a:rPr>
                        <a:t>・タブレット</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・タブレット</a:t>
                      </a: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3175" cap="flat" cmpd="sng" algn="ctr">
                      <a:solidFill>
                        <a:srgbClr val="FFFFFF">
                          <a:lumMod val="65000"/>
                        </a:srgbClr>
                      </a:solidFill>
                      <a:prstDash val="dash"/>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スマートフォン（アプリ）</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・タブレット</a:t>
                      </a: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8">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GYAO!</a:t>
                      </a:r>
                      <a:r>
                        <a:rPr kumimoji="1" lang="ja-JP" altLang="en-US" sz="800" kern="1200" dirty="0">
                          <a:solidFill>
                            <a:schemeClr val="tx1">
                              <a:lumMod val="65000"/>
                              <a:lumOff val="35000"/>
                            </a:schemeClr>
                          </a:solidFill>
                          <a:latin typeface="+mn-lt"/>
                          <a:ea typeface="+mn-ea"/>
                          <a:cs typeface="+mn-cs"/>
                        </a:rPr>
                        <a:t>（インストリーム広告）</a:t>
                      </a:r>
                      <a:endParaRPr kumimoji="1" lang="ja-JP" altLang="en-US" sz="7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66098080"/>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8">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j-lt"/>
                          <a:ea typeface="+mj-ea"/>
                          <a:cs typeface="+mn-cs"/>
                        </a:rPr>
                        <a:t>GYAO!</a:t>
                      </a:r>
                      <a:r>
                        <a:rPr kumimoji="1" lang="ja-JP" altLang="en-US" sz="800" kern="1200">
                          <a:solidFill>
                            <a:schemeClr val="tx1">
                              <a:lumMod val="65000"/>
                              <a:lumOff val="35000"/>
                            </a:schemeClr>
                          </a:solidFill>
                          <a:latin typeface="+mj-lt"/>
                          <a:ea typeface="+mj-ea"/>
                          <a:cs typeface="+mn-cs"/>
                        </a:rPr>
                        <a:t>での映像視聴時</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06916787"/>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8">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日（木）</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463668774"/>
                  </a:ext>
                </a:extLst>
              </a:tr>
              <a:tr h="72358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6</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mn-lt"/>
                          <a:ea typeface="+mn-ea"/>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mn-lt"/>
                          <a:ea typeface="+mn-ea"/>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mn-lt"/>
                          <a:ea typeface="+mn-ea"/>
                          <a:cs typeface="+mn-cs"/>
                        </a:rPr>
                        <a:t>掲載</a:t>
                      </a:r>
                      <a:r>
                        <a:rPr kumimoji="1" lang="en-US" altLang="ja-JP" sz="700" b="0" i="0" u="none" strike="noStrike" kern="1200" cap="none" spc="0" normalizeH="0" baseline="0" noProof="0" dirty="0" err="1">
                          <a:ln>
                            <a:noFill/>
                          </a:ln>
                          <a:effectLst/>
                          <a:uLnTx/>
                          <a:uFillTx/>
                          <a:latin typeface="+mn-lt"/>
                          <a:ea typeface="+mn-ea"/>
                          <a:cs typeface="+mn-cs"/>
                        </a:rPr>
                        <a:t>vimps</a:t>
                      </a:r>
                      <a:r>
                        <a:rPr kumimoji="1" lang="ja-JP" altLang="en-US" sz="700" b="0" i="0" u="none" strike="noStrike" kern="1200" cap="none" spc="0" normalizeH="0" baseline="0" noProof="0">
                          <a:ln>
                            <a:noFill/>
                          </a:ln>
                          <a:effectLst/>
                          <a:uLnTx/>
                          <a:uFillTx/>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8">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700,000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3285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1,540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円</a:t>
                      </a:r>
                    </a:p>
                  </a:txBody>
                  <a:tcPr anchor="ctr">
                    <a:lnL w="6350" cap="flat" cmpd="sng" algn="ctr">
                      <a:noFill/>
                      <a:prstDash val="dot"/>
                      <a:round/>
                      <a:headEnd type="none" w="med" len="med"/>
                      <a:tailEnd type="none" w="med" len="med"/>
                    </a:lnL>
                    <a:lnR w="6350" cap="flat" cmpd="sng" algn="ctr">
                      <a:solidFill>
                        <a:schemeClr val="tx1">
                          <a:lumMod val="50000"/>
                          <a:lumOff val="50000"/>
                        </a:scheme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1,848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r>
                      <a:b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br>
                      <a:r>
                        <a:rPr kumimoji="1" lang="en-US" altLang="ja-JP" sz="7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ja-JP" altLang="en-US" sz="700" b="0" i="0" u="none" strike="noStrike" kern="1200" cap="none" spc="0" normalizeH="0" baseline="0" noProof="0" dirty="0">
                          <a:ln>
                            <a:noFill/>
                          </a:ln>
                          <a:solidFill>
                            <a:prstClr val="black">
                              <a:lumMod val="65000"/>
                              <a:lumOff val="35000"/>
                            </a:prstClr>
                          </a:solidFill>
                          <a:effectLst/>
                          <a:uLnTx/>
                          <a:uFillTx/>
                          <a:latin typeface="+mn-lt"/>
                          <a:ea typeface="+mn-ea"/>
                          <a:cs typeface="+mn-cs"/>
                        </a:rPr>
                        <a:t>アプリ指定の掛け率含む</a:t>
                      </a:r>
                      <a:endPar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3285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a:solidFill>
                            <a:schemeClr val="bg1"/>
                          </a:solidFill>
                          <a:latin typeface="+mn-lt"/>
                          <a:ea typeface="+mn-ea"/>
                          <a:cs typeface="+mn-cs"/>
                        </a:rPr>
                        <a:t>（枠配信のみ）</a:t>
                      </a:r>
                      <a:endParaRPr kumimoji="1" lang="ja-JP" altLang="en-US" sz="8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3175" cap="flat" cmpd="sng" algn="ctr">
                      <a:solidFill>
                        <a:srgbClr val="FFFFFF">
                          <a:lumMod val="65000"/>
                        </a:srgbClr>
                      </a:solidFill>
                      <a:prstDash val="dash"/>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91741" y="2060848"/>
            <a:ext cx="554617" cy="556758"/>
          </a:xfrm>
          <a:prstGeom prst="rect">
            <a:avLst/>
          </a:prstGeom>
        </p:spPr>
      </p:pic>
      <p:pic>
        <p:nvPicPr>
          <p:cNvPr id="10" name="図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17128" y="2090665"/>
            <a:ext cx="847024" cy="567083"/>
          </a:xfrm>
          <a:prstGeom prst="rect">
            <a:avLst/>
          </a:prstGeom>
        </p:spPr>
      </p:pic>
    </p:spTree>
    <p:extLst>
      <p:ext uri="{BB962C8B-B14F-4D97-AF65-F5344CB8AC3E}">
        <p14:creationId xmlns:p14="http://schemas.microsoft.com/office/powerpoint/2010/main" val="190114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437113"/>
            <a:ext cx="9217024" cy="2177519"/>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r>
              <a:rPr lang="en-US" altLang="ja-JP" sz="1050" dirty="0">
                <a:solidFill>
                  <a:schemeClr val="tx1">
                    <a:lumMod val="65000"/>
                    <a:lumOff val="35000"/>
                  </a:schemeClr>
                </a:solidFill>
              </a:rPr>
              <a:t>13</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14</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15</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17</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18</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21</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22</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30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39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40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49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50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59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60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69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70</a:t>
            </a:r>
            <a:r>
              <a:rPr lang="ja-JP" altLang="en-US" sz="1050" dirty="0">
                <a:solidFill>
                  <a:schemeClr val="tx1">
                    <a:lumMod val="65000"/>
                    <a:lumOff val="35000"/>
                  </a:schemeClr>
                </a:solidFill>
              </a:rPr>
              <a:t>歳～</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※SD</a:t>
            </a:r>
            <a:r>
              <a:rPr lang="ja-JP" altLang="en-US" sz="1050" dirty="0">
                <a:solidFill>
                  <a:schemeClr val="tx1">
                    <a:lumMod val="65000"/>
                    <a:lumOff val="35000"/>
                  </a:schemeClr>
                </a:solidFill>
              </a:rPr>
              <a:t>はスマートデバイス、</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latin typeface="+mn-ea"/>
            </a:endParaRPr>
          </a:p>
        </p:txBody>
      </p:sp>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839657325"/>
              </p:ext>
            </p:extLst>
          </p:nvPr>
        </p:nvGraphicFramePr>
        <p:xfrm>
          <a:off x="502709" y="1124744"/>
          <a:ext cx="7969555" cy="3213786"/>
        </p:xfrm>
        <a:graphic>
          <a:graphicData uri="http://schemas.openxmlformats.org/drawingml/2006/table">
            <a:tbl>
              <a:tblPr firstCol="1" bandRow="1"/>
              <a:tblGrid>
                <a:gridCol w="1387204">
                  <a:extLst>
                    <a:ext uri="{9D8B030D-6E8A-4147-A177-3AD203B41FA5}">
                      <a16:colId xmlns:a16="http://schemas.microsoft.com/office/drawing/2014/main" val="792911817"/>
                    </a:ext>
                  </a:extLst>
                </a:gridCol>
                <a:gridCol w="685551">
                  <a:extLst>
                    <a:ext uri="{9D8B030D-6E8A-4147-A177-3AD203B41FA5}">
                      <a16:colId xmlns:a16="http://schemas.microsoft.com/office/drawing/2014/main" val="2515137241"/>
                    </a:ext>
                  </a:extLst>
                </a:gridCol>
                <a:gridCol w="982800">
                  <a:extLst>
                    <a:ext uri="{9D8B030D-6E8A-4147-A177-3AD203B41FA5}">
                      <a16:colId xmlns:a16="http://schemas.microsoft.com/office/drawing/2014/main" val="3608287535"/>
                    </a:ext>
                  </a:extLst>
                </a:gridCol>
                <a:gridCol w="982800">
                  <a:extLst>
                    <a:ext uri="{9D8B030D-6E8A-4147-A177-3AD203B41FA5}">
                      <a16:colId xmlns:a16="http://schemas.microsoft.com/office/drawing/2014/main" val="135909385"/>
                    </a:ext>
                  </a:extLst>
                </a:gridCol>
                <a:gridCol w="982800">
                  <a:extLst>
                    <a:ext uri="{9D8B030D-6E8A-4147-A177-3AD203B41FA5}">
                      <a16:colId xmlns:a16="http://schemas.microsoft.com/office/drawing/2014/main" val="2591893762"/>
                    </a:ext>
                  </a:extLst>
                </a:gridCol>
                <a:gridCol w="982800">
                  <a:extLst>
                    <a:ext uri="{9D8B030D-6E8A-4147-A177-3AD203B41FA5}">
                      <a16:colId xmlns:a16="http://schemas.microsoft.com/office/drawing/2014/main" val="1655506368"/>
                    </a:ext>
                  </a:extLst>
                </a:gridCol>
                <a:gridCol w="982800">
                  <a:extLst>
                    <a:ext uri="{9D8B030D-6E8A-4147-A177-3AD203B41FA5}">
                      <a16:colId xmlns:a16="http://schemas.microsoft.com/office/drawing/2014/main" val="1983126251"/>
                    </a:ext>
                  </a:extLst>
                </a:gridCol>
                <a:gridCol w="982800">
                  <a:extLst>
                    <a:ext uri="{9D8B030D-6E8A-4147-A177-3AD203B41FA5}">
                      <a16:colId xmlns:a16="http://schemas.microsoft.com/office/drawing/2014/main" val="1848600423"/>
                    </a:ext>
                  </a:extLst>
                </a:gridCol>
              </a:tblGrid>
              <a:tr h="569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err="1">
                          <a:solidFill>
                            <a:schemeClr val="bg1"/>
                          </a:solidFill>
                          <a:latin typeface="+mn-ea"/>
                          <a:ea typeface="+mn-ea"/>
                          <a:cs typeface="+mn-cs"/>
                        </a:rPr>
                        <a:t>vCPM</a:t>
                      </a:r>
                      <a:endParaRPr kumimoji="1" lang="en-US" altLang="ja-JP" sz="800" b="1" kern="1200" dirty="0">
                        <a:solidFill>
                          <a:schemeClr val="bg1"/>
                        </a:solidFill>
                        <a:latin typeface="+mn-ea"/>
                        <a:ea typeface="+mn-ea"/>
                        <a:cs typeface="+mn-cs"/>
                      </a:endParaRPr>
                    </a:p>
                    <a:p>
                      <a:pPr algn="ctr"/>
                      <a:r>
                        <a:rPr kumimoji="1" lang="ja-JP" altLang="en-US" sz="800" b="1" kern="1200" dirty="0">
                          <a:solidFill>
                            <a:schemeClr val="bg1"/>
                          </a:solidFill>
                          <a:latin typeface="+mn-ea"/>
                          <a:ea typeface="+mn-ea"/>
                          <a:cs typeface="+mn-cs"/>
                        </a:rPr>
                        <a:t>掛け率</a:t>
                      </a:r>
                      <a:endParaRPr kumimoji="1" lang="en-US" altLang="ja-JP" sz="800" b="1" kern="1200" dirty="0">
                        <a:solidFill>
                          <a:schemeClr val="bg1"/>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6</a:t>
                      </a:r>
                      <a:r>
                        <a:rPr kumimoji="1" lang="ja-JP" altLang="en-US" sz="800" b="1" dirty="0">
                          <a:solidFill>
                            <a:schemeClr val="tx1">
                              <a:lumMod val="65000"/>
                              <a:lumOff val="35000"/>
                            </a:schemeClr>
                          </a:solidFill>
                          <a:latin typeface="+mj-lt"/>
                          <a:ea typeface="+mj-ea"/>
                        </a:rPr>
                        <a:t>秒）</a:t>
                      </a: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GYAO!</a:t>
                      </a:r>
                    </a:p>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6</a:t>
                      </a:r>
                      <a:r>
                        <a:rPr kumimoji="1" lang="ja-JP" altLang="en-US" sz="800" b="1" dirty="0">
                          <a:solidFill>
                            <a:schemeClr val="tx1">
                              <a:lumMod val="65000"/>
                              <a:lumOff val="35000"/>
                            </a:schemeClr>
                          </a:solidFill>
                          <a:latin typeface="+mj-lt"/>
                          <a:ea typeface="+mj-ea"/>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性別</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353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年齢</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地域</a:t>
                      </a:r>
                      <a:endParaRPr kumimoji="1" lang="en-US" altLang="ja-JP" sz="7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（都道府県）</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地域</a:t>
                      </a:r>
                      <a:endParaRPr kumimoji="1" lang="en-US" altLang="ja-JP" sz="700" b="0" dirty="0">
                        <a:solidFill>
                          <a:schemeClr val="bg1"/>
                        </a:solidFill>
                        <a:latin typeface="+mj-lt"/>
                        <a:ea typeface="+mj-ea"/>
                      </a:endParaRPr>
                    </a:p>
                    <a:p>
                      <a:pPr algn="ctr"/>
                      <a:r>
                        <a:rPr kumimoji="1" lang="ja-JP" altLang="en-US" sz="700" b="0" dirty="0">
                          <a:solidFill>
                            <a:schemeClr val="bg1"/>
                          </a:solidFill>
                          <a:latin typeface="+mj-lt"/>
                          <a:ea typeface="+mj-ea"/>
                        </a:rPr>
                        <a:t>（市区郡）</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曜日・</a:t>
                      </a:r>
                      <a:r>
                        <a:rPr kumimoji="1" lang="ja-JP" altLang="en-US" sz="700" b="0" dirty="0">
                          <a:solidFill>
                            <a:schemeClr val="bg1"/>
                          </a:solidFill>
                          <a:latin typeface="+mj-lt"/>
                          <a:ea typeface="+mj-ea"/>
                        </a:rPr>
                        <a:t>時間帯</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dirty="0">
                          <a:solidFill>
                            <a:schemeClr val="bg1"/>
                          </a:solidFill>
                          <a:latin typeface="+mj-lt"/>
                          <a:ea typeface="+mj-ea"/>
                        </a:rPr>
                        <a:t>フリークエンシー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5441877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437113"/>
            <a:ext cx="9217024" cy="2177519"/>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r>
              <a:rPr lang="en-US" altLang="ja-JP" sz="1050" dirty="0">
                <a:solidFill>
                  <a:schemeClr val="tx1">
                    <a:lumMod val="65000"/>
                    <a:lumOff val="35000"/>
                  </a:schemeClr>
                </a:solidFill>
              </a:rPr>
              <a:t>13</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14</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15</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17</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18</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21</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22</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30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39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40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49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50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59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60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69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70</a:t>
            </a:r>
            <a:r>
              <a:rPr lang="ja-JP" altLang="en-US" sz="1050" dirty="0">
                <a:solidFill>
                  <a:schemeClr val="tx1">
                    <a:lumMod val="65000"/>
                    <a:lumOff val="35000"/>
                  </a:schemeClr>
                </a:solidFill>
              </a:rPr>
              <a:t>歳～</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※SD</a:t>
            </a:r>
            <a:r>
              <a:rPr lang="ja-JP" altLang="en-US" sz="1050" dirty="0">
                <a:solidFill>
                  <a:schemeClr val="tx1">
                    <a:lumMod val="65000"/>
                    <a:lumOff val="35000"/>
                  </a:schemeClr>
                </a:solidFill>
              </a:rPr>
              <a:t>はスマートデバイス、</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latin typeface="+mn-ea"/>
            </a:endParaRPr>
          </a:p>
        </p:txBody>
      </p:sp>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958435232"/>
              </p:ext>
            </p:extLst>
          </p:nvPr>
        </p:nvGraphicFramePr>
        <p:xfrm>
          <a:off x="502709" y="1124744"/>
          <a:ext cx="7969555" cy="3213786"/>
        </p:xfrm>
        <a:graphic>
          <a:graphicData uri="http://schemas.openxmlformats.org/drawingml/2006/table">
            <a:tbl>
              <a:tblPr firstCol="1" bandRow="1"/>
              <a:tblGrid>
                <a:gridCol w="1387204">
                  <a:extLst>
                    <a:ext uri="{9D8B030D-6E8A-4147-A177-3AD203B41FA5}">
                      <a16:colId xmlns:a16="http://schemas.microsoft.com/office/drawing/2014/main" val="792911817"/>
                    </a:ext>
                  </a:extLst>
                </a:gridCol>
                <a:gridCol w="685551">
                  <a:extLst>
                    <a:ext uri="{9D8B030D-6E8A-4147-A177-3AD203B41FA5}">
                      <a16:colId xmlns:a16="http://schemas.microsoft.com/office/drawing/2014/main" val="2515137241"/>
                    </a:ext>
                  </a:extLst>
                </a:gridCol>
                <a:gridCol w="982800">
                  <a:extLst>
                    <a:ext uri="{9D8B030D-6E8A-4147-A177-3AD203B41FA5}">
                      <a16:colId xmlns:a16="http://schemas.microsoft.com/office/drawing/2014/main" val="3608287535"/>
                    </a:ext>
                  </a:extLst>
                </a:gridCol>
                <a:gridCol w="982800">
                  <a:extLst>
                    <a:ext uri="{9D8B030D-6E8A-4147-A177-3AD203B41FA5}">
                      <a16:colId xmlns:a16="http://schemas.microsoft.com/office/drawing/2014/main" val="135909385"/>
                    </a:ext>
                  </a:extLst>
                </a:gridCol>
                <a:gridCol w="982800">
                  <a:extLst>
                    <a:ext uri="{9D8B030D-6E8A-4147-A177-3AD203B41FA5}">
                      <a16:colId xmlns:a16="http://schemas.microsoft.com/office/drawing/2014/main" val="2591893762"/>
                    </a:ext>
                  </a:extLst>
                </a:gridCol>
                <a:gridCol w="982800">
                  <a:extLst>
                    <a:ext uri="{9D8B030D-6E8A-4147-A177-3AD203B41FA5}">
                      <a16:colId xmlns:a16="http://schemas.microsoft.com/office/drawing/2014/main" val="1655506368"/>
                    </a:ext>
                  </a:extLst>
                </a:gridCol>
                <a:gridCol w="982800">
                  <a:extLst>
                    <a:ext uri="{9D8B030D-6E8A-4147-A177-3AD203B41FA5}">
                      <a16:colId xmlns:a16="http://schemas.microsoft.com/office/drawing/2014/main" val="1983126251"/>
                    </a:ext>
                  </a:extLst>
                </a:gridCol>
                <a:gridCol w="982800">
                  <a:extLst>
                    <a:ext uri="{9D8B030D-6E8A-4147-A177-3AD203B41FA5}">
                      <a16:colId xmlns:a16="http://schemas.microsoft.com/office/drawing/2014/main" val="1848600423"/>
                    </a:ext>
                  </a:extLst>
                </a:gridCol>
              </a:tblGrid>
              <a:tr h="569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err="1">
                          <a:solidFill>
                            <a:schemeClr val="bg1"/>
                          </a:solidFill>
                          <a:latin typeface="+mn-ea"/>
                          <a:ea typeface="+mn-ea"/>
                          <a:cs typeface="+mn-cs"/>
                        </a:rPr>
                        <a:t>vCPM</a:t>
                      </a:r>
                      <a:endParaRPr kumimoji="1" lang="en-US" altLang="ja-JP" sz="800" b="1" kern="1200" dirty="0">
                        <a:solidFill>
                          <a:schemeClr val="bg1"/>
                        </a:solidFill>
                        <a:latin typeface="+mn-ea"/>
                        <a:ea typeface="+mn-ea"/>
                        <a:cs typeface="+mn-cs"/>
                      </a:endParaRPr>
                    </a:p>
                    <a:p>
                      <a:pPr algn="ctr"/>
                      <a:r>
                        <a:rPr kumimoji="1" lang="ja-JP" altLang="en-US" sz="800" b="1" kern="1200" dirty="0">
                          <a:solidFill>
                            <a:schemeClr val="bg1"/>
                          </a:solidFill>
                          <a:latin typeface="+mn-ea"/>
                          <a:ea typeface="+mn-ea"/>
                          <a:cs typeface="+mn-cs"/>
                        </a:rPr>
                        <a:t>掛け率</a:t>
                      </a:r>
                      <a:endParaRPr kumimoji="1" lang="en-US" altLang="ja-JP" sz="800" b="1" kern="1200" dirty="0">
                        <a:solidFill>
                          <a:schemeClr val="bg1"/>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15</a:t>
                      </a:r>
                      <a:r>
                        <a:rPr kumimoji="1" lang="ja-JP" altLang="en-US" sz="800" b="1" dirty="0">
                          <a:solidFill>
                            <a:schemeClr val="tx1">
                              <a:lumMod val="65000"/>
                              <a:lumOff val="35000"/>
                            </a:schemeClr>
                          </a:solidFill>
                          <a:latin typeface="+mj-lt"/>
                          <a:ea typeface="+mj-ea"/>
                        </a:rPr>
                        <a:t>秒）</a:t>
                      </a: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dirty="0">
                          <a:solidFill>
                            <a:schemeClr val="tx1">
                              <a:lumMod val="65000"/>
                              <a:lumOff val="35000"/>
                            </a:schemeClr>
                          </a:solidFill>
                          <a:latin typeface="+mn-lt"/>
                          <a:ea typeface="+mn-ea"/>
                          <a:cs typeface="+mn-cs"/>
                        </a:rPr>
                        <a:t>秒）</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GYAO!</a:t>
                      </a:r>
                    </a:p>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15</a:t>
                      </a:r>
                      <a:r>
                        <a:rPr kumimoji="1" lang="ja-JP" altLang="en-US" sz="800" b="1" dirty="0">
                          <a:solidFill>
                            <a:schemeClr val="tx1">
                              <a:lumMod val="65000"/>
                              <a:lumOff val="35000"/>
                            </a:schemeClr>
                          </a:solidFill>
                          <a:latin typeface="+mj-lt"/>
                          <a:ea typeface="+mj-ea"/>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性別</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353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年齢</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地域</a:t>
                      </a:r>
                      <a:endParaRPr kumimoji="1" lang="en-US" altLang="ja-JP" sz="7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（都道府県）</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地域</a:t>
                      </a:r>
                      <a:endParaRPr kumimoji="1" lang="en-US" altLang="ja-JP" sz="700" b="0" dirty="0">
                        <a:solidFill>
                          <a:schemeClr val="bg1"/>
                        </a:solidFill>
                        <a:latin typeface="+mj-lt"/>
                        <a:ea typeface="+mj-ea"/>
                      </a:endParaRPr>
                    </a:p>
                    <a:p>
                      <a:pPr algn="ctr"/>
                      <a:r>
                        <a:rPr kumimoji="1" lang="ja-JP" altLang="en-US" sz="700" b="0" dirty="0">
                          <a:solidFill>
                            <a:schemeClr val="bg1"/>
                          </a:solidFill>
                          <a:latin typeface="+mj-lt"/>
                          <a:ea typeface="+mj-ea"/>
                        </a:rPr>
                        <a:t>（市区郡）</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曜日・</a:t>
                      </a:r>
                      <a:r>
                        <a:rPr kumimoji="1" lang="ja-JP" altLang="en-US" sz="700" b="0" dirty="0">
                          <a:solidFill>
                            <a:schemeClr val="bg1"/>
                          </a:solidFill>
                          <a:latin typeface="+mj-lt"/>
                          <a:ea typeface="+mj-ea"/>
                        </a:rPr>
                        <a:t>時間帯</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dirty="0">
                          <a:solidFill>
                            <a:schemeClr val="bg1"/>
                          </a:solidFill>
                          <a:latin typeface="+mj-lt"/>
                          <a:ea typeface="+mj-ea"/>
                        </a:rPr>
                        <a:t>フリークエンシー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713776406"/>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2804</TotalTime>
  <Words>4350</Words>
  <Application>Microsoft Office PowerPoint</Application>
  <PresentationFormat>ワイド画面</PresentationFormat>
  <Paragraphs>898</Paragraphs>
  <Slides>20</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3</vt:i4>
      </vt:variant>
      <vt:variant>
        <vt:lpstr>スライド タイトル</vt:lpstr>
      </vt:variant>
      <vt:variant>
        <vt:i4>20</vt:i4>
      </vt:variant>
    </vt:vector>
  </HeadingPairs>
  <TitlesOfParts>
    <vt:vector size="27" baseType="lpstr">
      <vt:lpstr>ＭＳ Ｐゴシック</vt: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菅原 彩</cp:lastModifiedBy>
  <cp:revision>186</cp:revision>
  <dcterms:created xsi:type="dcterms:W3CDTF">2020-02-26T07:28:11Z</dcterms:created>
  <dcterms:modified xsi:type="dcterms:W3CDTF">2021-06-04T02:16:36Z</dcterms:modified>
</cp:coreProperties>
</file>