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4"/>
  </p:notesMasterIdLst>
  <p:handoutMasterIdLst>
    <p:handoutMasterId r:id="rId15"/>
  </p:handoutMasterIdLst>
  <p:sldIdLst>
    <p:sldId id="751" r:id="rId2"/>
    <p:sldId id="755" r:id="rId3"/>
    <p:sldId id="768" r:id="rId4"/>
    <p:sldId id="769" r:id="rId5"/>
    <p:sldId id="756" r:id="rId6"/>
    <p:sldId id="770" r:id="rId7"/>
    <p:sldId id="757" r:id="rId8"/>
    <p:sldId id="771" r:id="rId9"/>
    <p:sldId id="758" r:id="rId10"/>
    <p:sldId id="763" r:id="rId11"/>
    <p:sldId id="772" r:id="rId12"/>
    <p:sldId id="773" r:id="rId13"/>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8"/>
    <a:srgbClr val="FAFAFB"/>
    <a:srgbClr val="E4E4EC"/>
    <a:srgbClr val="FFCCD1"/>
    <a:srgbClr val="7F7F7F"/>
    <a:srgbClr val="FFE9EA"/>
    <a:srgbClr val="003399"/>
    <a:srgbClr val="F5F5F9"/>
    <a:srgbClr val="333333"/>
    <a:srgbClr val="D002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3A2370B-5FF7-473B-B95E-C80E989906E6}" v="50" dt="2021-01-07T09:48:59.010"/>
    <p1510:client id="{CEAF8666-3763-49AB-8F82-2E024FB94C5C}" v="2" dt="2020-10-05T02:02:43.667"/>
    <p1510:client id="{D08125CD-5D5C-47E1-938F-2B8F8A16C545}" v="1" dt="2021-01-07T09:49:54.470"/>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96" d="100"/>
          <a:sy n="96" d="100"/>
        </p:scale>
        <p:origin x="513" y="36"/>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docChgLst>
    <pc:chgData name="moohara" userId="UoaLVfUKvhleAWKkspD1KH24VyPhZVKii0KpHF7Icwg=" providerId="None" clId="Web-{C3A2370B-5FF7-473B-B95E-C80E989906E6}"/>
    <pc:docChg chg="modSld">
      <pc:chgData name="moohara" userId="UoaLVfUKvhleAWKkspD1KH24VyPhZVKii0KpHF7Icwg=" providerId="None" clId="Web-{C3A2370B-5FF7-473B-B95E-C80E989906E6}" dt="2021-01-07T09:48:59.010" v="49" actId="20577"/>
      <pc:docMkLst>
        <pc:docMk/>
      </pc:docMkLst>
      <pc:sldChg chg="modSp">
        <pc:chgData name="moohara" userId="UoaLVfUKvhleAWKkspD1KH24VyPhZVKii0KpHF7Icwg=" providerId="None" clId="Web-{C3A2370B-5FF7-473B-B95E-C80E989906E6}" dt="2021-01-07T09:48:56.026" v="47" actId="20577"/>
        <pc:sldMkLst>
          <pc:docMk/>
          <pc:sldMk cId="501929044" sldId="752"/>
        </pc:sldMkLst>
        <pc:spChg chg="mod">
          <ac:chgData name="moohara" userId="UoaLVfUKvhleAWKkspD1KH24VyPhZVKii0KpHF7Icwg=" providerId="None" clId="Web-{C3A2370B-5FF7-473B-B95E-C80E989906E6}" dt="2021-01-07T09:48:56.026" v="47" actId="20577"/>
          <ac:spMkLst>
            <pc:docMk/>
            <pc:sldMk cId="501929044" sldId="752"/>
            <ac:spMk id="5" creationId="{00000000-0000-0000-0000-000000000000}"/>
          </ac:spMkLst>
        </pc:spChg>
      </pc:sldChg>
      <pc:sldChg chg="delSp">
        <pc:chgData name="moohara" userId="UoaLVfUKvhleAWKkspD1KH24VyPhZVKii0KpHF7Icwg=" providerId="None" clId="Web-{C3A2370B-5FF7-473B-B95E-C80E989906E6}" dt="2021-01-07T09:48:04.290" v="0"/>
        <pc:sldMkLst>
          <pc:docMk/>
          <pc:sldMk cId="2245122800" sldId="757"/>
        </pc:sldMkLst>
        <pc:spChg chg="del">
          <ac:chgData name="moohara" userId="UoaLVfUKvhleAWKkspD1KH24VyPhZVKii0KpHF7Icwg=" providerId="None" clId="Web-{C3A2370B-5FF7-473B-B95E-C80E989906E6}" dt="2021-01-07T09:48:04.290" v="0"/>
          <ac:spMkLst>
            <pc:docMk/>
            <pc:sldMk cId="2245122800" sldId="757"/>
            <ac:spMk id="10" creationId="{00000000-0000-0000-0000-000000000000}"/>
          </ac:spMkLst>
        </pc:spChg>
      </pc:sldChg>
    </pc:docChg>
  </pc:docChgLst>
  <pc:docChgLst>
    <pc:chgData name="moohara" userId="UoaLVfUKvhleAWKkspD1KH24VyPhZVKii0KpHF7Icwg=" providerId="None" clId="Web-{D08125CD-5D5C-47E1-938F-2B8F8A16C545}"/>
    <pc:docChg chg="delSld">
      <pc:chgData name="moohara" userId="UoaLVfUKvhleAWKkspD1KH24VyPhZVKii0KpHF7Icwg=" providerId="None" clId="Web-{D08125CD-5D5C-47E1-938F-2B8F8A16C545}" dt="2021-01-07T09:49:54.470" v="0"/>
      <pc:docMkLst>
        <pc:docMk/>
      </pc:docMkLst>
      <pc:sldChg chg="del">
        <pc:chgData name="moohara" userId="UoaLVfUKvhleAWKkspD1KH24VyPhZVKii0KpHF7Icwg=" providerId="None" clId="Web-{D08125CD-5D5C-47E1-938F-2B8F8A16C545}" dt="2021-01-07T09:49:54.470" v="0"/>
        <pc:sldMkLst>
          <pc:docMk/>
          <pc:sldMk cId="3580941906" sldId="7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2021/4/28</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2021/4/28</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522368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932716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38329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693304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2021/4/28</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 y="4118689"/>
            <a:ext cx="9882843"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インストリーム（</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7192411" y="6606434"/>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128464" y="6588720"/>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2021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1042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a:solidFill>
                  <a:srgbClr val="454958"/>
                </a:solidFill>
                <a:latin typeface="メイリオ" pitchFamily="50" charset="-128"/>
                <a:ea typeface="メイリオ" pitchFamily="50" charset="-128"/>
                <a:cs typeface="メイリオ" pitchFamily="50" charset="-128"/>
              </a:rPr>
              <a:t>更新日：</a:t>
            </a:r>
            <a:r>
              <a:rPr lang="en-US" altLang="ja-JP" sz="1200" dirty="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4</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28</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ja-JP" altLang="en-US"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6427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59858" y="1191118"/>
            <a:ext cx="9201472" cy="5078313"/>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■金額表示は、消費税を含みません。</a:t>
            </a:r>
            <a:endParaRPr lang="en-US" altLang="ja-JP" sz="1400" dirty="0" smtClean="0">
              <a:solidFill>
                <a:schemeClr val="tx1">
                  <a:lumMod val="65000"/>
                  <a:lumOff val="35000"/>
                </a:schemeClr>
              </a:solidFill>
            </a:endParaRPr>
          </a:p>
          <a:p>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endParaRPr lang="en-US" altLang="zh-TW" sz="1600" dirty="0" smtClean="0">
              <a:solidFill>
                <a:schemeClr val="tx1">
                  <a:lumMod val="65000"/>
                  <a:lumOff val="35000"/>
                </a:schemeClr>
              </a:solidFill>
            </a:endParaRPr>
          </a:p>
          <a:p>
            <a:endParaRPr kumimoji="1" lang="ja-JP" altLang="en-US" sz="1600" dirty="0">
              <a:solidFill>
                <a:schemeClr val="tx1">
                  <a:lumMod val="65000"/>
                  <a:lumOff val="35000"/>
                </a:schemeClr>
              </a:solidFill>
            </a:endParaRPr>
          </a:p>
        </p:txBody>
      </p:sp>
    </p:spTree>
    <p:extLst>
      <p:ext uri="{BB962C8B-B14F-4D97-AF65-F5344CB8AC3E}">
        <p14:creationId xmlns:p14="http://schemas.microsoft.com/office/powerpoint/2010/main" val="3302475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400657"/>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3832627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smtClean="0"/>
              <a:t>更新・変更履歴</a:t>
            </a:r>
            <a:endParaRPr kumimoji="1" lang="ja-JP" altLang="en-US" dirty="0"/>
          </a:p>
        </p:txBody>
      </p:sp>
      <p:sp>
        <p:nvSpPr>
          <p:cNvPr id="5" name="テキスト ボックス 4"/>
          <p:cNvSpPr txBox="1"/>
          <p:nvPr/>
        </p:nvSpPr>
        <p:spPr>
          <a:xfrm>
            <a:off x="272480" y="1124744"/>
            <a:ext cx="9433048" cy="1169551"/>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2021/3/26</a:t>
            </a:r>
            <a:r>
              <a:rPr lang="ja-JP" altLang="en-US" sz="1400" dirty="0">
                <a:solidFill>
                  <a:schemeClr val="tx1">
                    <a:lumMod val="65000"/>
                    <a:lumOff val="35000"/>
                  </a:schemeClr>
                </a:solidFill>
              </a:rPr>
              <a:t>　</a:t>
            </a:r>
            <a:endParaRPr lang="en-US" altLang="ja-JP" sz="1400" dirty="0" smtClean="0">
              <a:solidFill>
                <a:schemeClr val="tx1">
                  <a:lumMod val="65000"/>
                  <a:lumOff val="35000"/>
                </a:schemeClr>
              </a:solidFill>
            </a:endParaRPr>
          </a:p>
          <a:p>
            <a:r>
              <a:rPr lang="en-US" altLang="ja-JP" sz="1400" dirty="0" smtClean="0">
                <a:solidFill>
                  <a:schemeClr val="tx1">
                    <a:lumMod val="65000"/>
                    <a:lumOff val="35000"/>
                  </a:schemeClr>
                </a:solidFill>
              </a:rPr>
              <a:t>P11</a:t>
            </a:r>
            <a:r>
              <a:rPr lang="ja-JP" altLang="en-US" sz="1400" dirty="0">
                <a:solidFill>
                  <a:schemeClr val="tx1">
                    <a:lumMod val="65000"/>
                    <a:lumOff val="35000"/>
                  </a:schemeClr>
                </a:solidFill>
              </a:rPr>
              <a:t>「免責事項・注意事項」掲載不具合について　</a:t>
            </a:r>
            <a:r>
              <a:rPr lang="ja-JP" altLang="en-US" sz="1400" dirty="0" smtClean="0">
                <a:solidFill>
                  <a:schemeClr val="tx1">
                    <a:lumMod val="65000"/>
                    <a:lumOff val="35000"/>
                  </a:schemeClr>
                </a:solidFill>
              </a:rPr>
              <a:t>追加</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2021/4/28</a:t>
            </a:r>
          </a:p>
          <a:p>
            <a:r>
              <a:rPr lang="en-US" altLang="ja-JP" sz="1400" dirty="0" smtClean="0">
                <a:solidFill>
                  <a:schemeClr val="tx1">
                    <a:lumMod val="65000"/>
                    <a:lumOff val="35000"/>
                  </a:schemeClr>
                </a:solidFill>
              </a:rPr>
              <a:t>P5.6 </a:t>
            </a:r>
            <a:r>
              <a:rPr lang="ja-JP" altLang="en-US" sz="1400" dirty="0">
                <a:solidFill>
                  <a:schemeClr val="tx1">
                    <a:lumMod val="65000"/>
                    <a:lumOff val="35000"/>
                  </a:schemeClr>
                </a:solidFill>
              </a:rPr>
              <a:t>「ターゲティング設定</a:t>
            </a:r>
            <a:r>
              <a:rPr lang="ja-JP" altLang="en-US" sz="1400" dirty="0" smtClean="0">
                <a:solidFill>
                  <a:schemeClr val="tx1">
                    <a:lumMod val="65000"/>
                    <a:lumOff val="35000"/>
                  </a:schemeClr>
                </a:solidFill>
              </a:rPr>
              <a:t>」ビューアブルフリークエンシーキャップ</a:t>
            </a:r>
            <a:r>
              <a:rPr lang="ja-JP" altLang="en-US" sz="1400" dirty="0">
                <a:solidFill>
                  <a:schemeClr val="tx1">
                    <a:lumMod val="65000"/>
                    <a:lumOff val="35000"/>
                  </a:schemeClr>
                </a:solidFill>
              </a:rPr>
              <a:t>指定</a:t>
            </a:r>
            <a:r>
              <a:rPr lang="ja-JP" altLang="en-US" sz="1400" dirty="0" smtClean="0">
                <a:solidFill>
                  <a:schemeClr val="tx1">
                    <a:lumMod val="65000"/>
                    <a:lumOff val="35000"/>
                  </a:schemeClr>
                </a:solidFill>
              </a:rPr>
              <a:t>を不可</a:t>
            </a:r>
            <a:r>
              <a:rPr lang="ja-JP" altLang="en-US" sz="1400" dirty="0">
                <a:solidFill>
                  <a:schemeClr val="tx1">
                    <a:lumMod val="65000"/>
                    <a:lumOff val="35000"/>
                  </a:schemeClr>
                </a:solidFill>
              </a:rPr>
              <a:t>に変更</a:t>
            </a:r>
            <a:r>
              <a:rPr lang="ja-JP" altLang="en-US" sz="1400" dirty="0" smtClean="0">
                <a:solidFill>
                  <a:schemeClr val="tx1">
                    <a:lumMod val="65000"/>
                    <a:lumOff val="35000"/>
                  </a:schemeClr>
                </a:solidFill>
              </a:rPr>
              <a:t>​</a:t>
            </a:r>
            <a:endParaRPr lang="en-US" altLang="ja-JP" dirty="0">
              <a:solidFill>
                <a:schemeClr val="tx1">
                  <a:lumMod val="65000"/>
                  <a:lumOff val="35000"/>
                </a:schemeClr>
              </a:solidFill>
            </a:endParaRPr>
          </a:p>
        </p:txBody>
      </p:sp>
    </p:spTree>
    <p:extLst>
      <p:ext uri="{BB962C8B-B14F-4D97-AF65-F5344CB8AC3E}">
        <p14:creationId xmlns:p14="http://schemas.microsoft.com/office/powerpoint/2010/main" val="178525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ja-JP" altLang="en-US" sz="2200" dirty="0"/>
              <a:t>インストリーム</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163593388"/>
              </p:ext>
            </p:extLst>
          </p:nvPr>
        </p:nvGraphicFramePr>
        <p:xfrm>
          <a:off x="704527" y="908717"/>
          <a:ext cx="8424936" cy="5294595"/>
        </p:xfrm>
        <a:graphic>
          <a:graphicData uri="http://schemas.openxmlformats.org/drawingml/2006/table">
            <a:tbl>
              <a:tblPr firstCol="1" bandRow="1">
                <a:tableStyleId>{21E4AEA4-8DFA-4A89-87EB-49C32662AFE0}</a:tableStyleId>
              </a:tblPr>
              <a:tblGrid>
                <a:gridCol w="1616898">
                  <a:extLst>
                    <a:ext uri="{9D8B030D-6E8A-4147-A177-3AD203B41FA5}">
                      <a16:colId xmlns:a16="http://schemas.microsoft.com/office/drawing/2014/main" val="792911817"/>
                    </a:ext>
                  </a:extLst>
                </a:gridCol>
                <a:gridCol w="2269346">
                  <a:extLst>
                    <a:ext uri="{9D8B030D-6E8A-4147-A177-3AD203B41FA5}">
                      <a16:colId xmlns:a16="http://schemas.microsoft.com/office/drawing/2014/main" val="598637953"/>
                    </a:ext>
                  </a:extLst>
                </a:gridCol>
                <a:gridCol w="2269346">
                  <a:extLst>
                    <a:ext uri="{9D8B030D-6E8A-4147-A177-3AD203B41FA5}">
                      <a16:colId xmlns:a16="http://schemas.microsoft.com/office/drawing/2014/main" val="2655217227"/>
                    </a:ext>
                  </a:extLst>
                </a:gridCol>
                <a:gridCol w="2269346">
                  <a:extLst>
                    <a:ext uri="{9D8B030D-6E8A-4147-A177-3AD203B41FA5}">
                      <a16:colId xmlns:a16="http://schemas.microsoft.com/office/drawing/2014/main" val="1030589919"/>
                    </a:ext>
                  </a:extLst>
                </a:gridCol>
              </a:tblGrid>
              <a:tr h="521447">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6</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3220">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1000000942</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1000000943</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1000000935</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3432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予約開始日</a:t>
                      </a:r>
                      <a:endParaRPr kumimoji="1" lang="en-US" altLang="ja-JP" sz="8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smtClean="0">
                          <a:solidFill>
                            <a:schemeClr val="tx1">
                              <a:lumMod val="65000"/>
                              <a:lumOff val="35000"/>
                            </a:schemeClr>
                          </a:solidFill>
                          <a:latin typeface="+mj-lt"/>
                          <a:ea typeface="+mj-ea"/>
                        </a:rPr>
                        <a:t>2021</a:t>
                      </a:r>
                      <a:r>
                        <a:rPr kumimoji="1" lang="ja-JP" altLang="en-US" sz="800" dirty="0" smtClean="0">
                          <a:solidFill>
                            <a:schemeClr val="tx1">
                              <a:lumMod val="65000"/>
                              <a:lumOff val="35000"/>
                            </a:schemeClr>
                          </a:solidFill>
                          <a:latin typeface="+mj-lt"/>
                          <a:ea typeface="+mj-ea"/>
                        </a:rPr>
                        <a:t>年</a:t>
                      </a:r>
                      <a:r>
                        <a:rPr kumimoji="1" lang="en-US" altLang="ja-JP" sz="800" dirty="0" smtClean="0">
                          <a:solidFill>
                            <a:schemeClr val="tx1">
                              <a:lumMod val="65000"/>
                              <a:lumOff val="35000"/>
                            </a:schemeClr>
                          </a:solidFill>
                          <a:latin typeface="+mj-lt"/>
                          <a:ea typeface="+mj-ea"/>
                        </a:rPr>
                        <a:t>3</a:t>
                      </a:r>
                      <a:r>
                        <a:rPr kumimoji="1" lang="ja-JP" altLang="en-US" sz="800" dirty="0" smtClean="0">
                          <a:solidFill>
                            <a:schemeClr val="tx1">
                              <a:lumMod val="65000"/>
                              <a:lumOff val="35000"/>
                            </a:schemeClr>
                          </a:solidFill>
                          <a:latin typeface="+mj-lt"/>
                          <a:ea typeface="+mj-ea"/>
                        </a:rPr>
                        <a:t>月</a:t>
                      </a:r>
                      <a:r>
                        <a:rPr kumimoji="1" lang="en-US" altLang="ja-JP" sz="800" dirty="0" smtClean="0">
                          <a:solidFill>
                            <a:schemeClr val="tx1">
                              <a:lumMod val="65000"/>
                              <a:lumOff val="35000"/>
                            </a:schemeClr>
                          </a:solidFill>
                          <a:latin typeface="+mj-lt"/>
                          <a:ea typeface="+mj-ea"/>
                        </a:rPr>
                        <a:t>10</a:t>
                      </a:r>
                      <a:r>
                        <a:rPr kumimoji="1" lang="ja-JP" altLang="en-US" sz="800" dirty="0" smtClean="0">
                          <a:solidFill>
                            <a:schemeClr val="tx1">
                              <a:lumMod val="65000"/>
                              <a:lumOff val="35000"/>
                            </a:schemeClr>
                          </a:solidFill>
                          <a:latin typeface="+mj-lt"/>
                          <a:ea typeface="+mj-ea"/>
                        </a:rPr>
                        <a:t>日（水）</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55075111"/>
                  </a:ext>
                </a:extLst>
              </a:tr>
              <a:tr h="980784">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343220">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343220">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スマートフォン </a:t>
                      </a:r>
                      <a:r>
                        <a:rPr kumimoji="1" lang="en-US" altLang="ja-JP" sz="800" kern="1200" dirty="0" smtClean="0">
                          <a:solidFill>
                            <a:schemeClr val="tx1">
                              <a:lumMod val="65000"/>
                              <a:lumOff val="35000"/>
                            </a:schemeClr>
                          </a:solidFill>
                          <a:latin typeface="+mn-lt"/>
                          <a:ea typeface="+mn-ea"/>
                          <a:cs typeface="+mn-cs"/>
                        </a:rPr>
                        <a:t>/ PC / </a:t>
                      </a:r>
                      <a:r>
                        <a:rPr kumimoji="1" lang="ja-JP" altLang="en-US" sz="800" kern="1200" baseline="0" dirty="0" smtClean="0">
                          <a:solidFill>
                            <a:schemeClr val="tx1">
                              <a:lumMod val="65000"/>
                              <a:lumOff val="35000"/>
                            </a:schemeClr>
                          </a:solidFill>
                          <a:latin typeface="+mn-lt"/>
                          <a:ea typeface="+mn-ea"/>
                          <a:cs typeface="+mn-cs"/>
                        </a:rPr>
                        <a:t>タブレット</a:t>
                      </a:r>
                      <a:r>
                        <a:rPr kumimoji="1" lang="en-US" altLang="ja-JP" sz="800" kern="1200" dirty="0" smtClean="0">
                          <a:solidFill>
                            <a:schemeClr val="tx1">
                              <a:lumMod val="65000"/>
                              <a:lumOff val="35000"/>
                            </a:schemeClr>
                          </a:solidFill>
                          <a:latin typeface="+mn-lt"/>
                          <a:ea typeface="+mn-ea"/>
                          <a:cs typeface="+mn-cs"/>
                        </a:rPr>
                        <a:t> </a:t>
                      </a:r>
                      <a:endParaRPr kumimoji="1" lang="ja-JP" altLang="en-US" sz="7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smtClean="0">
                          <a:solidFill>
                            <a:schemeClr val="tx1">
                              <a:lumMod val="65000"/>
                              <a:lumOff val="35000"/>
                            </a:schemeClr>
                          </a:solidFill>
                          <a:latin typeface="+mn-lt"/>
                          <a:ea typeface="+mn-ea"/>
                          <a:cs typeface="+mn-cs"/>
                        </a:rPr>
                        <a:t>スマートフォン</a:t>
                      </a:r>
                      <a:r>
                        <a:rPr kumimoji="1" lang="ja-JP" altLang="en-US" sz="800" kern="1200" baseline="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baseline="0" dirty="0" smtClean="0">
                          <a:solidFill>
                            <a:schemeClr val="tx1">
                              <a:lumMod val="65000"/>
                              <a:lumOff val="35000"/>
                            </a:schemeClr>
                          </a:solidFill>
                          <a:latin typeface="+mn-lt"/>
                          <a:ea typeface="+mn-ea"/>
                          <a:cs typeface="+mn-cs"/>
                        </a:rPr>
                        <a:t> タブレット</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PC</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43220">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err="1" smtClean="0">
                          <a:solidFill>
                            <a:schemeClr val="tx1">
                              <a:lumMod val="65000"/>
                              <a:lumOff val="35000"/>
                            </a:schemeClr>
                          </a:solidFill>
                          <a:latin typeface="+mj-lt"/>
                          <a:ea typeface="+mj-ea"/>
                        </a:rPr>
                        <a:t>Yahoo!JAPAN</a:t>
                      </a:r>
                      <a:r>
                        <a:rPr kumimoji="1" lang="ja-JP" altLang="en-US" sz="800" dirty="0" smtClean="0">
                          <a:solidFill>
                            <a:schemeClr val="tx1">
                              <a:lumMod val="65000"/>
                              <a:lumOff val="35000"/>
                            </a:schemeClr>
                          </a:solidFill>
                          <a:latin typeface="+mj-lt"/>
                          <a:ea typeface="+mj-ea"/>
                        </a:rPr>
                        <a:t>　ニュース</a:t>
                      </a:r>
                      <a:r>
                        <a:rPr kumimoji="1" lang="en-US" altLang="ja-JP" sz="800" dirty="0" smtClean="0">
                          <a:solidFill>
                            <a:schemeClr val="tx1">
                              <a:lumMod val="65000"/>
                              <a:lumOff val="35000"/>
                            </a:schemeClr>
                          </a:solidFill>
                          <a:latin typeface="+mj-lt"/>
                          <a:ea typeface="+mj-ea"/>
                        </a:rPr>
                        <a:t>/</a:t>
                      </a:r>
                      <a:r>
                        <a:rPr kumimoji="1" lang="ja-JP" altLang="en-US" sz="800" dirty="0" smtClean="0">
                          <a:solidFill>
                            <a:schemeClr val="tx1">
                              <a:lumMod val="65000"/>
                              <a:lumOff val="35000"/>
                            </a:schemeClr>
                          </a:solidFill>
                          <a:latin typeface="+mj-lt"/>
                          <a:ea typeface="+mj-ea"/>
                        </a:rPr>
                        <a:t>スポーツナビ </a:t>
                      </a:r>
                      <a:r>
                        <a:rPr kumimoji="1" lang="en-US" altLang="ja-JP" sz="800" dirty="0" smtClean="0">
                          <a:solidFill>
                            <a:schemeClr val="tx1">
                              <a:lumMod val="65000"/>
                              <a:lumOff val="35000"/>
                            </a:schemeClr>
                          </a:solidFill>
                          <a:latin typeface="+mj-lt"/>
                          <a:ea typeface="+mj-ea"/>
                        </a:rPr>
                        <a:t>/GYAO!</a:t>
                      </a:r>
                      <a:r>
                        <a:rPr kumimoji="1" lang="ja-JP" altLang="en-US" sz="800" dirty="0" smtClean="0">
                          <a:solidFill>
                            <a:schemeClr val="tx1">
                              <a:lumMod val="65000"/>
                              <a:lumOff val="35000"/>
                            </a:schemeClr>
                          </a:solidFill>
                          <a:latin typeface="+mj-lt"/>
                          <a:ea typeface="+mj-ea"/>
                        </a:rPr>
                        <a:t>（インストリーム広告）・</a:t>
                      </a: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endParaRPr kumimoji="1" lang="ja-JP" altLang="en-US" sz="7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43220">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571926">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7</a:t>
                      </a:r>
                      <a:r>
                        <a:rPr kumimoji="1" lang="ja-JP" altLang="en-US" sz="800" kern="1200" dirty="0" smtClean="0">
                          <a:solidFill>
                            <a:schemeClr val="tx1">
                              <a:lumMod val="65000"/>
                              <a:lumOff val="35000"/>
                            </a:schemeClr>
                          </a:solidFill>
                          <a:latin typeface="+mn-lt"/>
                          <a:ea typeface="+mn-ea"/>
                          <a:cs typeface="+mn-cs"/>
                        </a:rPr>
                        <a:t>日間</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31</a:t>
                      </a:r>
                      <a:r>
                        <a:rPr kumimoji="1" lang="ja-JP" altLang="en-US" sz="800" kern="1200" dirty="0">
                          <a:solidFill>
                            <a:schemeClr val="tx1">
                              <a:lumMod val="65000"/>
                              <a:lumOff val="35000"/>
                            </a:schemeClr>
                          </a:solidFill>
                          <a:latin typeface="+mn-lt"/>
                          <a:ea typeface="+mn-ea"/>
                          <a:cs typeface="+mn-cs"/>
                        </a:rPr>
                        <a:t>日間</a:t>
                      </a:r>
                      <a:endParaRPr kumimoji="1" lang="en-US" altLang="ja-JP" sz="800" kern="1200" dirty="0">
                        <a:solidFill>
                          <a:schemeClr val="tx1">
                            <a:lumMod val="65000"/>
                            <a:lumOff val="35000"/>
                          </a:schemeClr>
                        </a:solidFill>
                        <a:latin typeface="+mn-lt"/>
                        <a:ea typeface="+mn-ea"/>
                        <a:cs typeface="+mn-cs"/>
                      </a:endParaRPr>
                    </a:p>
                    <a:p>
                      <a:pPr algn="ctr"/>
                      <a:endParaRPr kumimoji="1" lang="en-US" altLang="ja-JP" sz="9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kern="1200" dirty="0" smtClean="0">
                          <a:solidFill>
                            <a:schemeClr val="tx1">
                              <a:lumMod val="65000"/>
                              <a:lumOff val="35000"/>
                            </a:schemeClr>
                          </a:solidFill>
                          <a:latin typeface="+mn-lt"/>
                          <a:ea typeface="+mn-ea"/>
                          <a:cs typeface="+mn-cs"/>
                        </a:rPr>
                        <a:t>※4</a:t>
                      </a:r>
                      <a:r>
                        <a:rPr kumimoji="1" lang="ja-JP" altLang="en-US" sz="700" kern="1200" dirty="0" smtClean="0">
                          <a:solidFill>
                            <a:schemeClr val="tx1">
                              <a:lumMod val="65000"/>
                              <a:lumOff val="35000"/>
                            </a:schemeClr>
                          </a:solidFill>
                          <a:latin typeface="+mn-lt"/>
                          <a:ea typeface="+mn-ea"/>
                          <a:cs typeface="+mn-cs"/>
                        </a:rPr>
                        <a:t>日間～</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日間</a:t>
                      </a:r>
                      <a:r>
                        <a:rPr kumimoji="1" lang="ja-JP" altLang="en-US" sz="700" kern="1200" dirty="0">
                          <a:solidFill>
                            <a:schemeClr val="tx1">
                              <a:lumMod val="65000"/>
                              <a:lumOff val="35000"/>
                            </a:schemeClr>
                          </a:solidFill>
                          <a:latin typeface="+mn-lt"/>
                          <a:ea typeface="+mn-ea"/>
                          <a:cs typeface="+mn-cs"/>
                        </a:rPr>
                        <a:t>での掲載も可能ですが、</a:t>
                      </a:r>
                      <a:endParaRPr kumimoji="1" lang="en-US" altLang="ja-JP" sz="7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a:solidFill>
                            <a:schemeClr val="tx1">
                              <a:lumMod val="65000"/>
                              <a:lumOff val="35000"/>
                            </a:schemeClr>
                          </a:solidFill>
                          <a:latin typeface="+mn-lt"/>
                          <a:ea typeface="+mn-ea"/>
                          <a:cs typeface="+mn-cs"/>
                        </a:rPr>
                        <a:t>掲載</a:t>
                      </a:r>
                      <a:r>
                        <a:rPr kumimoji="1" lang="en-US" altLang="ja-JP" sz="700" kern="1200" dirty="0" err="1">
                          <a:solidFill>
                            <a:schemeClr val="tx1">
                              <a:lumMod val="65000"/>
                              <a:lumOff val="35000"/>
                            </a:schemeClr>
                          </a:solidFill>
                          <a:latin typeface="+mn-lt"/>
                          <a:ea typeface="+mn-ea"/>
                          <a:cs typeface="+mn-cs"/>
                        </a:rPr>
                        <a:t>vimps</a:t>
                      </a:r>
                      <a:r>
                        <a:rPr kumimoji="1" lang="ja-JP" altLang="en-US" sz="700" kern="1200" dirty="0">
                          <a:solidFill>
                            <a:schemeClr val="tx1">
                              <a:lumMod val="65000"/>
                              <a:lumOff val="35000"/>
                            </a:schemeClr>
                          </a:solidFill>
                          <a:latin typeface="+mn-lt"/>
                          <a:ea typeface="+mn-ea"/>
                          <a:cs typeface="+mn-cs"/>
                        </a:rPr>
                        <a:t>数が未達成の場合補填対象外になります。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dirty="0" err="1"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dirty="0" err="1"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43220">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a:solidFill>
                            <a:schemeClr val="tx1">
                              <a:lumMod val="65000"/>
                              <a:lumOff val="35000"/>
                            </a:schemeClr>
                          </a:solidFill>
                          <a:latin typeface="+mj-lt"/>
                          <a:ea typeface="+mj-ea"/>
                        </a:rPr>
                        <a:t>購入型</a:t>
                      </a: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43220">
                <a:tc>
                  <a:txBody>
                    <a:bodyPr/>
                    <a:lstStyle/>
                    <a:p>
                      <a:pPr algn="ctr"/>
                      <a:r>
                        <a:rPr kumimoji="1" lang="ja-JP" altLang="en-US" sz="800" b="0" dirty="0">
                          <a:solidFill>
                            <a:schemeClr val="bg1"/>
                          </a:solidFill>
                          <a:latin typeface="+mj-lt"/>
                          <a:ea typeface="+mj-ea"/>
                        </a:rPr>
                        <a:t>最低購入価格</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a:solidFill>
                            <a:schemeClr val="tx1">
                              <a:lumMod val="65000"/>
                              <a:lumOff val="35000"/>
                            </a:schemeClr>
                          </a:solidFill>
                          <a:latin typeface="+mj-lt"/>
                          <a:ea typeface="+mj-ea"/>
                        </a:rPr>
                        <a:t>500,000</a:t>
                      </a:r>
                      <a:r>
                        <a:rPr kumimoji="1" lang="ja-JP" altLang="en-US" sz="800" dirty="0">
                          <a:solidFill>
                            <a:schemeClr val="tx1">
                              <a:lumMod val="65000"/>
                              <a:lumOff val="35000"/>
                            </a:schemeClr>
                          </a:solidFill>
                          <a:latin typeface="+mj-lt"/>
                          <a:ea typeface="+mj-ea"/>
                        </a:rPr>
                        <a:t>円</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500,000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500,000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381913646"/>
                  </a:ext>
                </a:extLst>
              </a:tr>
              <a:tr h="474678">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err="1" smtClean="0">
                          <a:solidFill>
                            <a:schemeClr val="tx1">
                              <a:lumMod val="65000"/>
                              <a:lumOff val="35000"/>
                            </a:schemeClr>
                          </a:solidFill>
                          <a:latin typeface="+mn-lt"/>
                          <a:ea typeface="+mn-ea"/>
                          <a:cs typeface="+mn-cs"/>
                        </a:rPr>
                        <a:t>Yahoo!JAPAN</a:t>
                      </a:r>
                      <a:r>
                        <a:rPr kumimoji="1" lang="ja-JP" altLang="en-US" sz="800" kern="1200" dirty="0" smtClean="0">
                          <a:solidFill>
                            <a:schemeClr val="tx1">
                              <a:lumMod val="65000"/>
                              <a:lumOff val="35000"/>
                            </a:schemeClr>
                          </a:solidFill>
                          <a:latin typeface="+mn-lt"/>
                          <a:ea typeface="+mn-ea"/>
                          <a:cs typeface="+mn-cs"/>
                        </a:rPr>
                        <a:t>　ニュース</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スポーツナビ </a:t>
                      </a: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720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r>
                        <a:rPr kumimoji="1" lang="en-US" altLang="ja-JP" sz="800" kern="1200" dirty="0" smtClean="0">
                          <a:solidFill>
                            <a:schemeClr val="tx1">
                              <a:lumMod val="65000"/>
                              <a:lumOff val="35000"/>
                            </a:schemeClr>
                          </a:solidFill>
                          <a:latin typeface="+mn-lt"/>
                          <a:ea typeface="+mn-ea"/>
                          <a:cs typeface="+mn-cs"/>
                        </a:rPr>
                        <a:t>840</a:t>
                      </a:r>
                      <a:r>
                        <a:rPr kumimoji="1" lang="ja-JP" altLang="en-US" sz="800" kern="1200" dirty="0" smtClean="0">
                          <a:solidFill>
                            <a:schemeClr val="tx1">
                              <a:lumMod val="65000"/>
                              <a:lumOff val="35000"/>
                            </a:schemeClr>
                          </a:solidFill>
                          <a:latin typeface="+mn-lt"/>
                          <a:ea typeface="+mn-ea"/>
                          <a:cs typeface="+mn-cs"/>
                        </a:rPr>
                        <a:t>円</a:t>
                      </a:r>
                      <a:endParaRPr kumimoji="1" lang="en-US" altLang="ja-JP" sz="9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12700" cmpd="sng">
                      <a:noFill/>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sp>
        <p:nvSpPr>
          <p:cNvPr id="8" name="正方形/長方形 7"/>
          <p:cNvSpPr/>
          <p:nvPr/>
        </p:nvSpPr>
        <p:spPr>
          <a:xfrm>
            <a:off x="620045" y="6237312"/>
            <a:ext cx="6696744" cy="284693"/>
          </a:xfrm>
          <a:prstGeom prst="rect">
            <a:avLst/>
          </a:prstGeom>
        </p:spPr>
        <p:txBody>
          <a:bodyPr wrap="square">
            <a:spAutoFit/>
          </a:bodyPr>
          <a:lstStyle/>
          <a:p>
            <a:pPr>
              <a:lnSpc>
                <a:spcPts val="1460"/>
              </a:lnSpc>
            </a:pPr>
            <a:r>
              <a:rPr lang="en-US" altLang="ja-JP" sz="800" dirty="0" smtClean="0">
                <a:latin typeface="+mn-ea"/>
              </a:rPr>
              <a:t>※S</a:t>
            </a:r>
            <a:r>
              <a:rPr lang="en-US" altLang="ja-JP" sz="800" dirty="0">
                <a:latin typeface="+mn-ea"/>
              </a:rPr>
              <a:t>D</a:t>
            </a:r>
            <a:r>
              <a:rPr lang="ja-JP" altLang="en-US" sz="800" dirty="0" smtClean="0">
                <a:latin typeface="+mn-ea"/>
              </a:rPr>
              <a:t>はスマートデバイスの</a:t>
            </a:r>
            <a:r>
              <a:rPr lang="ja-JP" altLang="en-US" sz="800" dirty="0">
                <a:latin typeface="+mn-ea"/>
              </a:rPr>
              <a:t>略称です。</a:t>
            </a:r>
            <a:r>
              <a:rPr lang="en-US" altLang="ja-JP" sz="800" dirty="0">
                <a:latin typeface="+mn-ea"/>
              </a:rPr>
              <a:t>※MD</a:t>
            </a:r>
            <a:r>
              <a:rPr lang="ja-JP" altLang="en-US" sz="800" dirty="0">
                <a:latin typeface="+mn-ea"/>
              </a:rPr>
              <a:t>はマルチデバイスの略称です。</a:t>
            </a:r>
            <a:endParaRPr lang="en-US" altLang="ja-JP" sz="800" dirty="0">
              <a:latin typeface="+mn-ea"/>
            </a:endParaRPr>
          </a:p>
        </p:txBody>
      </p:sp>
      <p:pic>
        <p:nvPicPr>
          <p:cNvPr id="21" name="図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2290" y="2226248"/>
            <a:ext cx="752889" cy="755796"/>
          </a:xfrm>
          <a:prstGeom prst="rect">
            <a:avLst/>
          </a:prstGeom>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8685" y="2212233"/>
            <a:ext cx="1149829" cy="769811"/>
          </a:xfrm>
          <a:prstGeom prst="rect">
            <a:avLst/>
          </a:prstGeom>
        </p:spPr>
      </p:pic>
    </p:spTree>
    <p:extLst>
      <p:ext uri="{BB962C8B-B14F-4D97-AF65-F5344CB8AC3E}">
        <p14:creationId xmlns:p14="http://schemas.microsoft.com/office/powerpoint/2010/main" val="442586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ja-JP" altLang="en-US" sz="2200" dirty="0"/>
              <a:t>インストリーム</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636288789"/>
              </p:ext>
            </p:extLst>
          </p:nvPr>
        </p:nvGraphicFramePr>
        <p:xfrm>
          <a:off x="704527" y="908720"/>
          <a:ext cx="8424937" cy="5303233"/>
        </p:xfrm>
        <a:graphic>
          <a:graphicData uri="http://schemas.openxmlformats.org/drawingml/2006/table">
            <a:tbl>
              <a:tblPr firstCol="1" bandRow="1">
                <a:tableStyleId>{21E4AEA4-8DFA-4A89-87EB-49C32662AFE0}</a:tableStyleId>
              </a:tblPr>
              <a:tblGrid>
                <a:gridCol w="1616899">
                  <a:extLst>
                    <a:ext uri="{9D8B030D-6E8A-4147-A177-3AD203B41FA5}">
                      <a16:colId xmlns:a16="http://schemas.microsoft.com/office/drawing/2014/main" val="792911817"/>
                    </a:ext>
                  </a:extLst>
                </a:gridCol>
                <a:gridCol w="2269346">
                  <a:extLst>
                    <a:ext uri="{9D8B030D-6E8A-4147-A177-3AD203B41FA5}">
                      <a16:colId xmlns:a16="http://schemas.microsoft.com/office/drawing/2014/main" val="598637953"/>
                    </a:ext>
                  </a:extLst>
                </a:gridCol>
                <a:gridCol w="2269346">
                  <a:extLst>
                    <a:ext uri="{9D8B030D-6E8A-4147-A177-3AD203B41FA5}">
                      <a16:colId xmlns:a16="http://schemas.microsoft.com/office/drawing/2014/main" val="2655217227"/>
                    </a:ext>
                  </a:extLst>
                </a:gridCol>
                <a:gridCol w="2269346">
                  <a:extLst>
                    <a:ext uri="{9D8B030D-6E8A-4147-A177-3AD203B41FA5}">
                      <a16:colId xmlns:a16="http://schemas.microsoft.com/office/drawing/2014/main" val="1030589919"/>
                    </a:ext>
                  </a:extLst>
                </a:gridCol>
              </a:tblGrid>
              <a:tr h="522298">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15</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3780">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1000000944</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1000000941</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1000000933</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3437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予約開始日</a:t>
                      </a:r>
                      <a:endParaRPr kumimoji="1" lang="en-US" altLang="ja-JP" sz="8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smtClean="0">
                          <a:solidFill>
                            <a:schemeClr val="tx1">
                              <a:lumMod val="65000"/>
                              <a:lumOff val="35000"/>
                            </a:schemeClr>
                          </a:solidFill>
                          <a:latin typeface="+mj-lt"/>
                          <a:ea typeface="+mj-ea"/>
                        </a:rPr>
                        <a:t>2021</a:t>
                      </a:r>
                      <a:r>
                        <a:rPr kumimoji="1" lang="ja-JP" altLang="en-US" sz="800" dirty="0" smtClean="0">
                          <a:solidFill>
                            <a:schemeClr val="tx1">
                              <a:lumMod val="65000"/>
                              <a:lumOff val="35000"/>
                            </a:schemeClr>
                          </a:solidFill>
                          <a:latin typeface="+mj-lt"/>
                          <a:ea typeface="+mj-ea"/>
                        </a:rPr>
                        <a:t>年</a:t>
                      </a:r>
                      <a:r>
                        <a:rPr kumimoji="1" lang="en-US" altLang="ja-JP" sz="800" dirty="0" smtClean="0">
                          <a:solidFill>
                            <a:schemeClr val="tx1">
                              <a:lumMod val="65000"/>
                              <a:lumOff val="35000"/>
                            </a:schemeClr>
                          </a:solidFill>
                          <a:latin typeface="+mj-lt"/>
                          <a:ea typeface="+mj-ea"/>
                        </a:rPr>
                        <a:t>3</a:t>
                      </a:r>
                      <a:r>
                        <a:rPr kumimoji="1" lang="ja-JP" altLang="en-US" sz="800" dirty="0" smtClean="0">
                          <a:solidFill>
                            <a:schemeClr val="tx1">
                              <a:lumMod val="65000"/>
                              <a:lumOff val="35000"/>
                            </a:schemeClr>
                          </a:solidFill>
                          <a:latin typeface="+mj-lt"/>
                          <a:ea typeface="+mj-ea"/>
                        </a:rPr>
                        <a:t>月</a:t>
                      </a:r>
                      <a:r>
                        <a:rPr kumimoji="1" lang="en-US" altLang="ja-JP" sz="800" dirty="0" smtClean="0">
                          <a:solidFill>
                            <a:schemeClr val="tx1">
                              <a:lumMod val="65000"/>
                              <a:lumOff val="35000"/>
                            </a:schemeClr>
                          </a:solidFill>
                          <a:latin typeface="+mj-lt"/>
                          <a:ea typeface="+mj-ea"/>
                        </a:rPr>
                        <a:t>10</a:t>
                      </a:r>
                      <a:r>
                        <a:rPr kumimoji="1" lang="ja-JP" altLang="en-US" sz="800" dirty="0" smtClean="0">
                          <a:solidFill>
                            <a:schemeClr val="tx1">
                              <a:lumMod val="65000"/>
                              <a:lumOff val="35000"/>
                            </a:schemeClr>
                          </a:solidFill>
                          <a:latin typeface="+mj-lt"/>
                          <a:ea typeface="+mj-ea"/>
                        </a:rPr>
                        <a:t>日（水）</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55075111"/>
                  </a:ext>
                </a:extLst>
              </a:tr>
              <a:tr h="982384">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343780">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343780">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スマートフォン </a:t>
                      </a:r>
                      <a:r>
                        <a:rPr kumimoji="1" lang="en-US" altLang="ja-JP" sz="800" kern="1200" dirty="0" smtClean="0">
                          <a:solidFill>
                            <a:schemeClr val="tx1">
                              <a:lumMod val="65000"/>
                              <a:lumOff val="35000"/>
                            </a:schemeClr>
                          </a:solidFill>
                          <a:latin typeface="+mn-lt"/>
                          <a:ea typeface="+mn-ea"/>
                          <a:cs typeface="+mn-cs"/>
                        </a:rPr>
                        <a:t>/ PC / </a:t>
                      </a:r>
                      <a:r>
                        <a:rPr kumimoji="1" lang="ja-JP" altLang="en-US" sz="800" kern="1200" baseline="0" dirty="0" smtClean="0">
                          <a:solidFill>
                            <a:schemeClr val="tx1">
                              <a:lumMod val="65000"/>
                              <a:lumOff val="35000"/>
                            </a:schemeClr>
                          </a:solidFill>
                          <a:latin typeface="+mn-lt"/>
                          <a:ea typeface="+mn-ea"/>
                          <a:cs typeface="+mn-cs"/>
                        </a:rPr>
                        <a:t>タブレット</a:t>
                      </a:r>
                      <a:r>
                        <a:rPr kumimoji="1" lang="en-US" altLang="ja-JP" sz="800" kern="1200" dirty="0" smtClean="0">
                          <a:solidFill>
                            <a:schemeClr val="tx1">
                              <a:lumMod val="65000"/>
                              <a:lumOff val="35000"/>
                            </a:schemeClr>
                          </a:solidFill>
                          <a:latin typeface="+mn-lt"/>
                          <a:ea typeface="+mn-ea"/>
                          <a:cs typeface="+mn-cs"/>
                        </a:rPr>
                        <a:t> </a:t>
                      </a:r>
                      <a:endParaRPr kumimoji="1" lang="ja-JP" altLang="en-US" sz="7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smtClean="0">
                          <a:solidFill>
                            <a:schemeClr val="tx1">
                              <a:lumMod val="65000"/>
                              <a:lumOff val="35000"/>
                            </a:schemeClr>
                          </a:solidFill>
                          <a:latin typeface="+mn-lt"/>
                          <a:ea typeface="+mn-ea"/>
                          <a:cs typeface="+mn-cs"/>
                        </a:rPr>
                        <a:t>スマートフォン</a:t>
                      </a:r>
                      <a:r>
                        <a:rPr kumimoji="1" lang="ja-JP" altLang="en-US" sz="800" kern="1200" baseline="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baseline="0" dirty="0" smtClean="0">
                          <a:solidFill>
                            <a:schemeClr val="tx1">
                              <a:lumMod val="65000"/>
                              <a:lumOff val="35000"/>
                            </a:schemeClr>
                          </a:solidFill>
                          <a:latin typeface="+mn-lt"/>
                          <a:ea typeface="+mn-ea"/>
                          <a:cs typeface="+mn-cs"/>
                        </a:rPr>
                        <a:t> タブレット</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PC</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43780">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kern="1200" dirty="0" err="1" smtClean="0">
                          <a:solidFill>
                            <a:schemeClr val="tx1">
                              <a:lumMod val="65000"/>
                              <a:lumOff val="35000"/>
                            </a:schemeClr>
                          </a:solidFill>
                          <a:latin typeface="+mn-lt"/>
                          <a:ea typeface="+mn-ea"/>
                          <a:cs typeface="+mn-cs"/>
                        </a:rPr>
                        <a:t>Yahoo!JAPAN</a:t>
                      </a:r>
                      <a:r>
                        <a:rPr kumimoji="1" lang="ja-JP" altLang="en-US" sz="800" kern="1200" dirty="0" smtClean="0">
                          <a:solidFill>
                            <a:schemeClr val="tx1">
                              <a:lumMod val="65000"/>
                              <a:lumOff val="35000"/>
                            </a:schemeClr>
                          </a:solidFill>
                          <a:latin typeface="+mn-lt"/>
                          <a:ea typeface="+mn-ea"/>
                          <a:cs typeface="+mn-cs"/>
                        </a:rPr>
                        <a:t>　ニュース</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スポーツナビ </a:t>
                      </a: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endParaRPr kumimoji="1" lang="ja-JP" altLang="en-US" sz="7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43780">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572859">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7</a:t>
                      </a:r>
                      <a:r>
                        <a:rPr kumimoji="1" lang="ja-JP" altLang="en-US" sz="800" kern="1200" dirty="0" smtClean="0">
                          <a:solidFill>
                            <a:schemeClr val="tx1">
                              <a:lumMod val="65000"/>
                              <a:lumOff val="35000"/>
                            </a:schemeClr>
                          </a:solidFill>
                          <a:latin typeface="+mn-lt"/>
                          <a:ea typeface="+mn-ea"/>
                          <a:cs typeface="+mn-cs"/>
                        </a:rPr>
                        <a:t>日間</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31</a:t>
                      </a:r>
                      <a:r>
                        <a:rPr kumimoji="1" lang="ja-JP" altLang="en-US" sz="800" kern="1200" dirty="0">
                          <a:solidFill>
                            <a:schemeClr val="tx1">
                              <a:lumMod val="65000"/>
                              <a:lumOff val="35000"/>
                            </a:schemeClr>
                          </a:solidFill>
                          <a:latin typeface="+mn-lt"/>
                          <a:ea typeface="+mn-ea"/>
                          <a:cs typeface="+mn-cs"/>
                        </a:rPr>
                        <a:t>日間</a:t>
                      </a:r>
                      <a:endParaRPr kumimoji="1" lang="en-US" altLang="ja-JP" sz="800" kern="1200" dirty="0">
                        <a:solidFill>
                          <a:schemeClr val="tx1">
                            <a:lumMod val="65000"/>
                            <a:lumOff val="35000"/>
                          </a:schemeClr>
                        </a:solidFill>
                        <a:latin typeface="+mn-lt"/>
                        <a:ea typeface="+mn-ea"/>
                        <a:cs typeface="+mn-cs"/>
                      </a:endParaRPr>
                    </a:p>
                    <a:p>
                      <a:pPr algn="ctr"/>
                      <a:endParaRPr kumimoji="1" lang="en-US" altLang="ja-JP" sz="9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kern="1200" dirty="0" smtClean="0">
                          <a:solidFill>
                            <a:schemeClr val="tx1">
                              <a:lumMod val="65000"/>
                              <a:lumOff val="35000"/>
                            </a:schemeClr>
                          </a:solidFill>
                          <a:latin typeface="+mn-lt"/>
                          <a:ea typeface="+mn-ea"/>
                          <a:cs typeface="+mn-cs"/>
                        </a:rPr>
                        <a:t>※4</a:t>
                      </a:r>
                      <a:r>
                        <a:rPr kumimoji="1" lang="ja-JP" altLang="en-US" sz="700" kern="1200" dirty="0" smtClean="0">
                          <a:solidFill>
                            <a:schemeClr val="tx1">
                              <a:lumMod val="65000"/>
                              <a:lumOff val="35000"/>
                            </a:schemeClr>
                          </a:solidFill>
                          <a:latin typeface="+mn-lt"/>
                          <a:ea typeface="+mn-ea"/>
                          <a:cs typeface="+mn-cs"/>
                        </a:rPr>
                        <a:t>日間～</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日間</a:t>
                      </a:r>
                      <a:r>
                        <a:rPr kumimoji="1" lang="ja-JP" altLang="en-US" sz="700" kern="1200" dirty="0">
                          <a:solidFill>
                            <a:schemeClr val="tx1">
                              <a:lumMod val="65000"/>
                              <a:lumOff val="35000"/>
                            </a:schemeClr>
                          </a:solidFill>
                          <a:latin typeface="+mn-lt"/>
                          <a:ea typeface="+mn-ea"/>
                          <a:cs typeface="+mn-cs"/>
                        </a:rPr>
                        <a:t>での掲載も可能ですが、</a:t>
                      </a:r>
                      <a:endParaRPr kumimoji="1" lang="en-US" altLang="ja-JP" sz="7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a:solidFill>
                            <a:schemeClr val="tx1">
                              <a:lumMod val="65000"/>
                              <a:lumOff val="35000"/>
                            </a:schemeClr>
                          </a:solidFill>
                          <a:latin typeface="+mn-lt"/>
                          <a:ea typeface="+mn-ea"/>
                          <a:cs typeface="+mn-cs"/>
                        </a:rPr>
                        <a:t>掲載</a:t>
                      </a:r>
                      <a:r>
                        <a:rPr kumimoji="1" lang="en-US" altLang="ja-JP" sz="700" kern="1200" dirty="0" err="1">
                          <a:solidFill>
                            <a:schemeClr val="tx1">
                              <a:lumMod val="65000"/>
                              <a:lumOff val="35000"/>
                            </a:schemeClr>
                          </a:solidFill>
                          <a:latin typeface="+mn-lt"/>
                          <a:ea typeface="+mn-ea"/>
                          <a:cs typeface="+mn-cs"/>
                        </a:rPr>
                        <a:t>vimps</a:t>
                      </a:r>
                      <a:r>
                        <a:rPr kumimoji="1" lang="ja-JP" altLang="en-US" sz="700" kern="1200" dirty="0">
                          <a:solidFill>
                            <a:schemeClr val="tx1">
                              <a:lumMod val="65000"/>
                              <a:lumOff val="35000"/>
                            </a:schemeClr>
                          </a:solidFill>
                          <a:latin typeface="+mn-lt"/>
                          <a:ea typeface="+mn-ea"/>
                          <a:cs typeface="+mn-cs"/>
                        </a:rPr>
                        <a:t>数が未達成の場合補填対象外になります。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dirty="0" err="1"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43780">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a:solidFill>
                            <a:schemeClr val="tx1">
                              <a:lumMod val="65000"/>
                              <a:lumOff val="35000"/>
                            </a:schemeClr>
                          </a:solidFill>
                          <a:latin typeface="+mj-lt"/>
                          <a:ea typeface="+mj-ea"/>
                        </a:rPr>
                        <a:t>購入型</a:t>
                      </a: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43780">
                <a:tc>
                  <a:txBody>
                    <a:bodyPr/>
                    <a:lstStyle/>
                    <a:p>
                      <a:pPr algn="ctr"/>
                      <a:r>
                        <a:rPr kumimoji="1" lang="ja-JP" altLang="en-US" sz="800" b="0" dirty="0">
                          <a:solidFill>
                            <a:schemeClr val="bg1"/>
                          </a:solidFill>
                          <a:latin typeface="+mj-lt"/>
                          <a:ea typeface="+mj-ea"/>
                        </a:rPr>
                        <a:t>最低購入価格</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a:solidFill>
                            <a:schemeClr val="tx1">
                              <a:lumMod val="65000"/>
                              <a:lumOff val="35000"/>
                            </a:schemeClr>
                          </a:solidFill>
                          <a:latin typeface="+mj-lt"/>
                          <a:ea typeface="+mj-ea"/>
                        </a:rPr>
                        <a:t>6</a:t>
                      </a:r>
                      <a:r>
                        <a:rPr kumimoji="1" lang="en-US" altLang="ja-JP" sz="800" dirty="0" smtClean="0">
                          <a:solidFill>
                            <a:schemeClr val="tx1">
                              <a:lumMod val="65000"/>
                              <a:lumOff val="35000"/>
                            </a:schemeClr>
                          </a:solidFill>
                          <a:latin typeface="+mj-lt"/>
                          <a:ea typeface="+mj-ea"/>
                        </a:rPr>
                        <a:t>00,000</a:t>
                      </a:r>
                      <a:r>
                        <a:rPr kumimoji="1" lang="ja-JP" altLang="en-US" sz="800" dirty="0">
                          <a:solidFill>
                            <a:schemeClr val="tx1">
                              <a:lumMod val="65000"/>
                              <a:lumOff val="35000"/>
                            </a:schemeClr>
                          </a:solidFill>
                          <a:latin typeface="+mj-lt"/>
                          <a:ea typeface="+mj-ea"/>
                        </a:rPr>
                        <a:t>円</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381913646"/>
                  </a:ext>
                </a:extLst>
              </a:tr>
              <a:tr h="475452">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err="1" smtClean="0">
                          <a:solidFill>
                            <a:schemeClr val="tx1">
                              <a:lumMod val="65000"/>
                              <a:lumOff val="35000"/>
                            </a:schemeClr>
                          </a:solidFill>
                          <a:latin typeface="+mn-lt"/>
                          <a:ea typeface="+mn-ea"/>
                          <a:cs typeface="+mn-cs"/>
                        </a:rPr>
                        <a:t>Yahoo!JAPAN</a:t>
                      </a:r>
                      <a:r>
                        <a:rPr kumimoji="1" lang="ja-JP" altLang="en-US" sz="800" kern="1200" dirty="0" smtClean="0">
                          <a:solidFill>
                            <a:schemeClr val="tx1">
                              <a:lumMod val="65000"/>
                              <a:lumOff val="35000"/>
                            </a:schemeClr>
                          </a:solidFill>
                          <a:latin typeface="+mn-lt"/>
                          <a:ea typeface="+mn-ea"/>
                          <a:cs typeface="+mn-cs"/>
                        </a:rPr>
                        <a:t>　ニュース</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スポーツナビ </a:t>
                      </a: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1,200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円</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r>
                        <a:rPr kumimoji="1" lang="en-US" altLang="ja-JP" sz="800" kern="1200" dirty="0" smtClean="0">
                          <a:solidFill>
                            <a:schemeClr val="tx1">
                              <a:lumMod val="65000"/>
                              <a:lumOff val="35000"/>
                            </a:schemeClr>
                          </a:solidFill>
                          <a:latin typeface="+mn-lt"/>
                          <a:ea typeface="+mn-ea"/>
                          <a:cs typeface="+mn-cs"/>
                        </a:rPr>
                        <a:t>1,400</a:t>
                      </a:r>
                      <a:r>
                        <a:rPr kumimoji="1" lang="ja-JP" altLang="en-US" sz="800" kern="1200" dirty="0" smtClean="0">
                          <a:solidFill>
                            <a:schemeClr val="tx1">
                              <a:lumMod val="65000"/>
                              <a:lumOff val="35000"/>
                            </a:schemeClr>
                          </a:solidFill>
                          <a:latin typeface="+mn-lt"/>
                          <a:ea typeface="+mn-ea"/>
                          <a:cs typeface="+mn-cs"/>
                        </a:rPr>
                        <a:t>円</a:t>
                      </a:r>
                      <a:endParaRPr kumimoji="1" lang="en-US" altLang="ja-JP" sz="9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sp>
        <p:nvSpPr>
          <p:cNvPr id="12" name="正方形/長方形 11"/>
          <p:cNvSpPr/>
          <p:nvPr/>
        </p:nvSpPr>
        <p:spPr>
          <a:xfrm>
            <a:off x="620045" y="6240651"/>
            <a:ext cx="6696744" cy="284693"/>
          </a:xfrm>
          <a:prstGeom prst="rect">
            <a:avLst/>
          </a:prstGeom>
        </p:spPr>
        <p:txBody>
          <a:bodyPr wrap="square">
            <a:spAutoFit/>
          </a:bodyPr>
          <a:lstStyle/>
          <a:p>
            <a:pPr>
              <a:lnSpc>
                <a:spcPts val="1460"/>
              </a:lnSpc>
            </a:pPr>
            <a:r>
              <a:rPr lang="en-US" altLang="ja-JP" sz="800" dirty="0" smtClean="0">
                <a:latin typeface="+mn-ea"/>
              </a:rPr>
              <a:t>※S</a:t>
            </a:r>
            <a:r>
              <a:rPr lang="en-US" altLang="ja-JP" sz="800" dirty="0">
                <a:latin typeface="+mn-ea"/>
              </a:rPr>
              <a:t>D</a:t>
            </a:r>
            <a:r>
              <a:rPr lang="ja-JP" altLang="en-US" sz="800" dirty="0" smtClean="0">
                <a:latin typeface="+mn-ea"/>
              </a:rPr>
              <a:t>はスマートデバイスの</a:t>
            </a:r>
            <a:r>
              <a:rPr lang="ja-JP" altLang="en-US" sz="800" dirty="0">
                <a:latin typeface="+mn-ea"/>
              </a:rPr>
              <a:t>略称です。</a:t>
            </a:r>
            <a:r>
              <a:rPr lang="en-US" altLang="ja-JP" sz="800" dirty="0">
                <a:latin typeface="+mn-ea"/>
              </a:rPr>
              <a:t>※MD</a:t>
            </a:r>
            <a:r>
              <a:rPr lang="ja-JP" altLang="en-US" sz="800" dirty="0">
                <a:latin typeface="+mn-ea"/>
              </a:rPr>
              <a:t>はマルチデバイスの略称です。</a:t>
            </a:r>
            <a:endParaRPr lang="en-US" altLang="ja-JP" sz="800" dirty="0">
              <a:latin typeface="+mn-ea"/>
            </a:endParaRPr>
          </a:p>
        </p:txBody>
      </p:sp>
      <p:pic>
        <p:nvPicPr>
          <p:cNvPr id="15" name="図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2290" y="2226248"/>
            <a:ext cx="752889" cy="755796"/>
          </a:xfrm>
          <a:prstGeom prst="rect">
            <a:avLst/>
          </a:prstGeom>
        </p:spPr>
      </p:pic>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8685" y="2212233"/>
            <a:ext cx="1149829" cy="769811"/>
          </a:xfrm>
          <a:prstGeom prst="rect">
            <a:avLst/>
          </a:prstGeom>
        </p:spPr>
      </p:pic>
    </p:spTree>
    <p:extLst>
      <p:ext uri="{BB962C8B-B14F-4D97-AF65-F5344CB8AC3E}">
        <p14:creationId xmlns:p14="http://schemas.microsoft.com/office/powerpoint/2010/main" val="1754664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ja-JP" altLang="en-US" sz="2200" dirty="0"/>
              <a:t>インストリーム</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609340129"/>
              </p:ext>
            </p:extLst>
          </p:nvPr>
        </p:nvGraphicFramePr>
        <p:xfrm>
          <a:off x="704529" y="908717"/>
          <a:ext cx="8496945" cy="5278391"/>
        </p:xfrm>
        <a:graphic>
          <a:graphicData uri="http://schemas.openxmlformats.org/drawingml/2006/table">
            <a:tbl>
              <a:tblPr firstCol="1" bandRow="1">
                <a:tableStyleId>{21E4AEA4-8DFA-4A89-87EB-49C32662AFE0}</a:tableStyleId>
              </a:tblPr>
              <a:tblGrid>
                <a:gridCol w="1284677">
                  <a:extLst>
                    <a:ext uri="{9D8B030D-6E8A-4147-A177-3AD203B41FA5}">
                      <a16:colId xmlns:a16="http://schemas.microsoft.com/office/drawing/2014/main" val="792911817"/>
                    </a:ext>
                  </a:extLst>
                </a:gridCol>
                <a:gridCol w="1803067">
                  <a:extLst>
                    <a:ext uri="{9D8B030D-6E8A-4147-A177-3AD203B41FA5}">
                      <a16:colId xmlns:a16="http://schemas.microsoft.com/office/drawing/2014/main" val="598637953"/>
                    </a:ext>
                  </a:extLst>
                </a:gridCol>
                <a:gridCol w="1803067">
                  <a:extLst>
                    <a:ext uri="{9D8B030D-6E8A-4147-A177-3AD203B41FA5}">
                      <a16:colId xmlns:a16="http://schemas.microsoft.com/office/drawing/2014/main" val="2655217227"/>
                    </a:ext>
                  </a:extLst>
                </a:gridCol>
                <a:gridCol w="1803067">
                  <a:extLst>
                    <a:ext uri="{9D8B030D-6E8A-4147-A177-3AD203B41FA5}">
                      <a16:colId xmlns:a16="http://schemas.microsoft.com/office/drawing/2014/main" val="56015879"/>
                    </a:ext>
                  </a:extLst>
                </a:gridCol>
                <a:gridCol w="1803067">
                  <a:extLst>
                    <a:ext uri="{9D8B030D-6E8A-4147-A177-3AD203B41FA5}">
                      <a16:colId xmlns:a16="http://schemas.microsoft.com/office/drawing/2014/main" val="1030589919"/>
                    </a:ext>
                  </a:extLst>
                </a:gridCol>
              </a:tblGrid>
              <a:tr h="520686">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GYAO!</a:t>
                      </a:r>
                      <a:r>
                        <a:rPr kumimoji="1" lang="ja-JP" altLang="en-US" sz="800" b="1" dirty="0" smtClean="0">
                          <a:solidFill>
                            <a:schemeClr val="tx1">
                              <a:lumMod val="65000"/>
                              <a:lumOff val="35000"/>
                            </a:schemeClr>
                          </a:solidFill>
                          <a:latin typeface="+mj-lt"/>
                          <a:ea typeface="+mj-ea"/>
                        </a:rPr>
                        <a:t>　インストリーム　</a:t>
                      </a:r>
                      <a:r>
                        <a:rPr kumimoji="1" lang="en-US" altLang="ja-JP" sz="800" b="1" dirty="0" smtClean="0">
                          <a:solidFill>
                            <a:schemeClr val="tx1">
                              <a:lumMod val="65000"/>
                              <a:lumOff val="35000"/>
                            </a:schemeClr>
                          </a:solidFill>
                          <a:latin typeface="+mj-lt"/>
                          <a:ea typeface="+mj-ea"/>
                        </a:rPr>
                        <a:t>MD</a:t>
                      </a:r>
                    </a:p>
                    <a:p>
                      <a:pPr algn="ct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30</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r>
                        <a:rPr kumimoji="1" lang="ja-JP" altLang="en-US" sz="800" b="1" kern="1200" dirty="0" smtClean="0">
                          <a:solidFill>
                            <a:schemeClr val="tx1">
                              <a:lumMod val="65000"/>
                              <a:lumOff val="35000"/>
                            </a:schemeClr>
                          </a:solidFill>
                          <a:latin typeface="+mn-lt"/>
                          <a:ea typeface="+mn-ea"/>
                          <a:cs typeface="+mn-cs"/>
                        </a:rPr>
                        <a:t>　インストリーム　</a:t>
                      </a:r>
                      <a:r>
                        <a:rPr kumimoji="1" lang="en-US" altLang="ja-JP" sz="800" b="1" kern="1200" dirty="0" smtClean="0">
                          <a:solidFill>
                            <a:schemeClr val="tx1">
                              <a:lumMod val="65000"/>
                              <a:lumOff val="35000"/>
                            </a:schemeClr>
                          </a:solidFill>
                          <a:latin typeface="+mn-lt"/>
                          <a:ea typeface="+mn-ea"/>
                          <a:cs typeface="+mn-cs"/>
                        </a:rPr>
                        <a:t>SD</a:t>
                      </a:r>
                    </a:p>
                    <a:p>
                      <a:pPr algn="ct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r>
                        <a:rPr kumimoji="1" lang="ja-JP" altLang="en-US" sz="800" b="1" kern="1200" dirty="0" smtClean="0">
                          <a:solidFill>
                            <a:schemeClr val="tx1">
                              <a:lumMod val="65000"/>
                              <a:lumOff val="35000"/>
                            </a:schemeClr>
                          </a:solidFill>
                          <a:latin typeface="+mn-lt"/>
                          <a:ea typeface="+mn-ea"/>
                          <a:cs typeface="+mn-cs"/>
                        </a:rPr>
                        <a:t>　インストリーム　</a:t>
                      </a:r>
                      <a:r>
                        <a:rPr kumimoji="1" lang="en-US" altLang="ja-JP" sz="800" b="1" kern="1200" dirty="0" smtClean="0">
                          <a:solidFill>
                            <a:schemeClr val="tx1">
                              <a:lumMod val="65000"/>
                              <a:lumOff val="35000"/>
                            </a:schemeClr>
                          </a:solidFill>
                          <a:latin typeface="+mn-lt"/>
                          <a:ea typeface="+mn-ea"/>
                          <a:cs typeface="+mn-cs"/>
                        </a:rPr>
                        <a:t>PC</a:t>
                      </a:r>
                    </a:p>
                    <a:p>
                      <a:pPr algn="ct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GYAO!</a:t>
                      </a:r>
                      <a:r>
                        <a:rPr kumimoji="1" lang="ja-JP" altLang="en-US" sz="800" b="1" kern="1200" dirty="0" smtClean="0">
                          <a:solidFill>
                            <a:schemeClr val="tx1">
                              <a:lumMod val="65000"/>
                              <a:lumOff val="35000"/>
                            </a:schemeClr>
                          </a:solidFill>
                          <a:latin typeface="+mn-lt"/>
                          <a:ea typeface="+mn-ea"/>
                          <a:cs typeface="+mn-cs"/>
                        </a:rPr>
                        <a:t>　インストリーム　</a:t>
                      </a:r>
                      <a:r>
                        <a:rPr kumimoji="1" lang="en-US" altLang="ja-JP" sz="800" b="1" kern="1200" dirty="0" smtClean="0">
                          <a:solidFill>
                            <a:schemeClr val="tx1">
                              <a:lumMod val="65000"/>
                              <a:lumOff val="35000"/>
                            </a:schemeClr>
                          </a:solidFill>
                          <a:latin typeface="+mn-lt"/>
                          <a:ea typeface="+mn-ea"/>
                          <a:cs typeface="+mn-cs"/>
                        </a:rPr>
                        <a:t>SD</a:t>
                      </a:r>
                      <a:endParaRPr kumimoji="1" lang="en-US" altLang="ja-JP" sz="8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（長尺）</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2719">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1000000934</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1000000952</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1000000949</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1000000951</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3427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予約開始日</a:t>
                      </a:r>
                      <a:endParaRPr kumimoji="1" lang="en-US" altLang="ja-JP" sz="8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a:r>
                        <a:rPr kumimoji="1" lang="en-US" altLang="ja-JP" sz="800" dirty="0" smtClean="0">
                          <a:solidFill>
                            <a:schemeClr val="tx1">
                              <a:lumMod val="65000"/>
                              <a:lumOff val="35000"/>
                            </a:schemeClr>
                          </a:solidFill>
                          <a:latin typeface="+mj-lt"/>
                          <a:ea typeface="+mj-ea"/>
                        </a:rPr>
                        <a:t>2021</a:t>
                      </a:r>
                      <a:r>
                        <a:rPr kumimoji="1" lang="ja-JP" altLang="en-US" sz="800" dirty="0" smtClean="0">
                          <a:solidFill>
                            <a:schemeClr val="tx1">
                              <a:lumMod val="65000"/>
                              <a:lumOff val="35000"/>
                            </a:schemeClr>
                          </a:solidFill>
                          <a:latin typeface="+mj-lt"/>
                          <a:ea typeface="+mj-ea"/>
                        </a:rPr>
                        <a:t>年</a:t>
                      </a:r>
                      <a:r>
                        <a:rPr kumimoji="1" lang="en-US" altLang="ja-JP" sz="800" dirty="0" smtClean="0">
                          <a:solidFill>
                            <a:schemeClr val="tx1">
                              <a:lumMod val="65000"/>
                              <a:lumOff val="35000"/>
                            </a:schemeClr>
                          </a:solidFill>
                          <a:latin typeface="+mj-lt"/>
                          <a:ea typeface="+mj-ea"/>
                        </a:rPr>
                        <a:t>3</a:t>
                      </a:r>
                      <a:r>
                        <a:rPr kumimoji="1" lang="ja-JP" altLang="en-US" sz="800" dirty="0" smtClean="0">
                          <a:solidFill>
                            <a:schemeClr val="tx1">
                              <a:lumMod val="65000"/>
                              <a:lumOff val="35000"/>
                            </a:schemeClr>
                          </a:solidFill>
                          <a:latin typeface="+mj-lt"/>
                          <a:ea typeface="+mj-ea"/>
                        </a:rPr>
                        <a:t>月</a:t>
                      </a:r>
                      <a:r>
                        <a:rPr kumimoji="1" lang="en-US" altLang="ja-JP" sz="800" dirty="0" smtClean="0">
                          <a:solidFill>
                            <a:schemeClr val="tx1">
                              <a:lumMod val="65000"/>
                              <a:lumOff val="35000"/>
                            </a:schemeClr>
                          </a:solidFill>
                          <a:latin typeface="+mj-lt"/>
                          <a:ea typeface="+mj-ea"/>
                        </a:rPr>
                        <a:t>10</a:t>
                      </a:r>
                      <a:r>
                        <a:rPr kumimoji="1" lang="ja-JP" altLang="en-US" sz="800" dirty="0" smtClean="0">
                          <a:solidFill>
                            <a:schemeClr val="tx1">
                              <a:lumMod val="65000"/>
                              <a:lumOff val="35000"/>
                            </a:schemeClr>
                          </a:solidFill>
                          <a:latin typeface="+mj-lt"/>
                          <a:ea typeface="+mj-ea"/>
                        </a:rPr>
                        <a:t>日（水）</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55075111"/>
                  </a:ext>
                </a:extLst>
              </a:tr>
              <a:tr h="979352">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342719">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インストリーム</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342719">
                <a:tc>
                  <a:txBody>
                    <a:bodyPr/>
                    <a:lstStyle/>
                    <a:p>
                      <a:pPr algn="ctr"/>
                      <a:r>
                        <a:rPr kumimoji="1" lang="ja-JP" altLang="en-US" sz="800" b="0" dirty="0" smtClean="0">
                          <a:solidFill>
                            <a:schemeClr val="bg1"/>
                          </a:solidFill>
                          <a:latin typeface="+mj-lt"/>
                          <a:ea typeface="+mj-ea"/>
                        </a:rPr>
                        <a:t>デバイス</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スマートフォン </a:t>
                      </a:r>
                      <a:r>
                        <a:rPr kumimoji="1" lang="en-US" altLang="ja-JP" sz="800" kern="1200" dirty="0" smtClean="0">
                          <a:solidFill>
                            <a:schemeClr val="tx1">
                              <a:lumMod val="65000"/>
                              <a:lumOff val="35000"/>
                            </a:schemeClr>
                          </a:solidFill>
                          <a:latin typeface="+mn-lt"/>
                          <a:ea typeface="+mn-ea"/>
                          <a:cs typeface="+mn-cs"/>
                        </a:rPr>
                        <a:t>/ PC / </a:t>
                      </a:r>
                      <a:r>
                        <a:rPr kumimoji="1" lang="ja-JP" altLang="en-US" sz="800" kern="1200" baseline="0" dirty="0" smtClean="0">
                          <a:solidFill>
                            <a:schemeClr val="tx1">
                              <a:lumMod val="65000"/>
                              <a:lumOff val="35000"/>
                            </a:schemeClr>
                          </a:solidFill>
                          <a:latin typeface="+mn-lt"/>
                          <a:ea typeface="+mn-ea"/>
                          <a:cs typeface="+mn-cs"/>
                        </a:rPr>
                        <a:t>タブレット</a:t>
                      </a:r>
                      <a:r>
                        <a:rPr kumimoji="1" lang="en-US" altLang="ja-JP" sz="800" kern="1200" dirty="0" smtClean="0">
                          <a:solidFill>
                            <a:schemeClr val="tx1">
                              <a:lumMod val="65000"/>
                              <a:lumOff val="35000"/>
                            </a:schemeClr>
                          </a:solidFill>
                          <a:latin typeface="+mn-lt"/>
                          <a:ea typeface="+mn-ea"/>
                          <a:cs typeface="+mn-cs"/>
                        </a:rPr>
                        <a:t> </a:t>
                      </a:r>
                      <a:endParaRPr kumimoji="1" lang="ja-JP" altLang="en-US" sz="7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smtClean="0">
                          <a:solidFill>
                            <a:schemeClr val="tx1">
                              <a:lumMod val="65000"/>
                              <a:lumOff val="35000"/>
                            </a:schemeClr>
                          </a:solidFill>
                          <a:latin typeface="+mn-lt"/>
                          <a:ea typeface="+mn-ea"/>
                          <a:cs typeface="+mn-cs"/>
                        </a:rPr>
                        <a:t>スマートフォン</a:t>
                      </a:r>
                      <a:r>
                        <a:rPr kumimoji="1" lang="ja-JP" altLang="en-US" sz="800" kern="1200" baseline="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baseline="0" dirty="0" smtClean="0">
                          <a:solidFill>
                            <a:schemeClr val="tx1">
                              <a:lumMod val="65000"/>
                              <a:lumOff val="35000"/>
                            </a:schemeClr>
                          </a:solidFill>
                          <a:latin typeface="+mn-lt"/>
                          <a:ea typeface="+mn-ea"/>
                          <a:cs typeface="+mn-cs"/>
                        </a:rPr>
                        <a:t> タブレット</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PC</a:t>
                      </a:r>
                      <a:endParaRPr kumimoji="1" lang="ja-JP" altLang="en-US"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スマートフォン</a:t>
                      </a:r>
                      <a:r>
                        <a:rPr kumimoji="1" lang="ja-JP" altLang="en-US" sz="800" kern="1200" baseline="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baseline="0" dirty="0" smtClean="0">
                          <a:solidFill>
                            <a:schemeClr val="tx1">
                              <a:lumMod val="65000"/>
                              <a:lumOff val="35000"/>
                            </a:schemeClr>
                          </a:solidFill>
                          <a:latin typeface="+mn-lt"/>
                          <a:ea typeface="+mn-ea"/>
                          <a:cs typeface="+mn-cs"/>
                        </a:rPr>
                        <a:t> タブレット</a:t>
                      </a:r>
                      <a:endParaRPr kumimoji="1" lang="ja-JP" altLang="en-US"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（アプリ）</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51230116"/>
                  </a:ext>
                </a:extLst>
              </a:tr>
              <a:tr h="342719">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a:r>
                        <a:rPr kumimoji="1" lang="en-US" altLang="ja-JP" sz="800" kern="1200" dirty="0" smtClean="0">
                          <a:solidFill>
                            <a:schemeClr val="tx1">
                              <a:lumMod val="65000"/>
                              <a:lumOff val="35000"/>
                            </a:schemeClr>
                          </a:solidFill>
                          <a:latin typeface="+mn-lt"/>
                          <a:ea typeface="+mn-ea"/>
                          <a:cs typeface="+mn-cs"/>
                        </a:rPr>
                        <a:t>GYAO!</a:t>
                      </a:r>
                      <a:r>
                        <a:rPr kumimoji="1" lang="ja-JP" altLang="en-US" sz="800" kern="1200" dirty="0" smtClean="0">
                          <a:solidFill>
                            <a:schemeClr val="tx1">
                              <a:lumMod val="65000"/>
                              <a:lumOff val="35000"/>
                            </a:schemeClr>
                          </a:solidFill>
                          <a:latin typeface="+mn-lt"/>
                          <a:ea typeface="+mn-ea"/>
                          <a:cs typeface="+mn-cs"/>
                        </a:rPr>
                        <a:t>（インストリーム広告）</a:t>
                      </a:r>
                      <a:endParaRPr kumimoji="1" lang="ja-JP" altLang="en-US" sz="7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42719">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693882">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7</a:t>
                      </a:r>
                      <a:r>
                        <a:rPr kumimoji="1" lang="ja-JP" altLang="en-US" sz="800" kern="1200" dirty="0" smtClean="0">
                          <a:solidFill>
                            <a:schemeClr val="tx1">
                              <a:lumMod val="65000"/>
                              <a:lumOff val="35000"/>
                            </a:schemeClr>
                          </a:solidFill>
                          <a:latin typeface="+mn-lt"/>
                          <a:ea typeface="+mn-ea"/>
                          <a:cs typeface="+mn-cs"/>
                        </a:rPr>
                        <a:t>日間</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31</a:t>
                      </a:r>
                      <a:r>
                        <a:rPr kumimoji="1" lang="ja-JP" altLang="en-US" sz="800" kern="1200" dirty="0">
                          <a:solidFill>
                            <a:schemeClr val="tx1">
                              <a:lumMod val="65000"/>
                              <a:lumOff val="35000"/>
                            </a:schemeClr>
                          </a:solidFill>
                          <a:latin typeface="+mn-lt"/>
                          <a:ea typeface="+mn-ea"/>
                          <a:cs typeface="+mn-cs"/>
                        </a:rPr>
                        <a:t>日間</a:t>
                      </a:r>
                      <a:endParaRPr kumimoji="1" lang="en-US" altLang="ja-JP" sz="800" kern="1200" dirty="0">
                        <a:solidFill>
                          <a:schemeClr val="tx1">
                            <a:lumMod val="65000"/>
                            <a:lumOff val="35000"/>
                          </a:schemeClr>
                        </a:solidFill>
                        <a:latin typeface="+mn-lt"/>
                        <a:ea typeface="+mn-ea"/>
                        <a:cs typeface="+mn-cs"/>
                      </a:endParaRPr>
                    </a:p>
                    <a:p>
                      <a:pPr algn="ctr"/>
                      <a:endParaRPr kumimoji="1" lang="en-US" altLang="ja-JP" sz="9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kern="1200" dirty="0" smtClean="0">
                          <a:solidFill>
                            <a:schemeClr val="tx1">
                              <a:lumMod val="65000"/>
                              <a:lumOff val="35000"/>
                            </a:schemeClr>
                          </a:solidFill>
                          <a:latin typeface="+mn-lt"/>
                          <a:ea typeface="+mn-ea"/>
                          <a:cs typeface="+mn-cs"/>
                        </a:rPr>
                        <a:t>※4</a:t>
                      </a:r>
                      <a:r>
                        <a:rPr kumimoji="1" lang="ja-JP" altLang="en-US" sz="700" kern="1200" dirty="0" smtClean="0">
                          <a:solidFill>
                            <a:schemeClr val="tx1">
                              <a:lumMod val="65000"/>
                              <a:lumOff val="35000"/>
                            </a:schemeClr>
                          </a:solidFill>
                          <a:latin typeface="+mn-lt"/>
                          <a:ea typeface="+mn-ea"/>
                          <a:cs typeface="+mn-cs"/>
                        </a:rPr>
                        <a:t>日間～</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日間</a:t>
                      </a:r>
                      <a:r>
                        <a:rPr kumimoji="1" lang="ja-JP" altLang="en-US" sz="700" kern="1200" dirty="0">
                          <a:solidFill>
                            <a:schemeClr val="tx1">
                              <a:lumMod val="65000"/>
                              <a:lumOff val="35000"/>
                            </a:schemeClr>
                          </a:solidFill>
                          <a:latin typeface="+mn-lt"/>
                          <a:ea typeface="+mn-ea"/>
                          <a:cs typeface="+mn-cs"/>
                        </a:rPr>
                        <a:t>での掲載も可能ですが、</a:t>
                      </a:r>
                      <a:endParaRPr kumimoji="1" lang="en-US" altLang="ja-JP" sz="70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a:solidFill>
                            <a:schemeClr val="tx1">
                              <a:lumMod val="65000"/>
                              <a:lumOff val="35000"/>
                            </a:schemeClr>
                          </a:solidFill>
                          <a:latin typeface="+mn-lt"/>
                          <a:ea typeface="+mn-ea"/>
                          <a:cs typeface="+mn-cs"/>
                        </a:rPr>
                        <a:t>掲載</a:t>
                      </a:r>
                      <a:r>
                        <a:rPr kumimoji="1" lang="en-US" altLang="ja-JP" sz="700" kern="1200" dirty="0" err="1">
                          <a:solidFill>
                            <a:schemeClr val="tx1">
                              <a:lumMod val="65000"/>
                              <a:lumOff val="35000"/>
                            </a:schemeClr>
                          </a:solidFill>
                          <a:latin typeface="+mn-lt"/>
                          <a:ea typeface="+mn-ea"/>
                          <a:cs typeface="+mn-cs"/>
                        </a:rPr>
                        <a:t>vimps</a:t>
                      </a:r>
                      <a:r>
                        <a:rPr kumimoji="1" lang="ja-JP" altLang="en-US" sz="700" kern="1200" dirty="0">
                          <a:solidFill>
                            <a:schemeClr val="tx1">
                              <a:lumMod val="65000"/>
                              <a:lumOff val="35000"/>
                            </a:schemeClr>
                          </a:solidFill>
                          <a:latin typeface="+mn-lt"/>
                          <a:ea typeface="+mn-ea"/>
                          <a:cs typeface="+mn-cs"/>
                        </a:rPr>
                        <a:t>数が未達成の場合補填対象外になります。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dirty="0" err="1"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※4</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日間での掲載も可能ですが、</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掲載</a:t>
                      </a:r>
                      <a:r>
                        <a:rPr kumimoji="1" lang="en-US" altLang="ja-JP" sz="700" b="0" i="0" u="none" strike="noStrike" kern="1200" cap="none" spc="0" normalizeH="0" baseline="0" noProof="0" dirty="0" err="1" smtClean="0">
                          <a:ln>
                            <a:noFill/>
                          </a:ln>
                          <a:solidFill>
                            <a:prstClr val="black">
                              <a:lumMod val="65000"/>
                              <a:lumOff val="35000"/>
                            </a:prstClr>
                          </a:solidFill>
                          <a:effectLst/>
                          <a:uLnTx/>
                          <a:uFillTx/>
                          <a:latin typeface="メイリオ"/>
                          <a:ea typeface="メイリオ"/>
                          <a:cs typeface="+mn-cs"/>
                        </a:rPr>
                        <a:t>vimps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数が未達成の場合補填対象外になります。</a:t>
                      </a:r>
                      <a:endParaRPr kumimoji="1" lang="ja-JP" altLang="en-US" sz="7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42719">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a:solidFill>
                            <a:schemeClr val="tx1">
                              <a:lumMod val="65000"/>
                              <a:lumOff val="35000"/>
                            </a:schemeClr>
                          </a:solidFill>
                          <a:latin typeface="+mj-lt"/>
                          <a:ea typeface="+mj-ea"/>
                        </a:rPr>
                        <a:t>購入型</a:t>
                      </a: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42719">
                <a:tc>
                  <a:txBody>
                    <a:bodyPr/>
                    <a:lstStyle/>
                    <a:p>
                      <a:pPr algn="ctr"/>
                      <a:r>
                        <a:rPr kumimoji="1" lang="ja-JP" altLang="en-US" sz="800" b="0" dirty="0">
                          <a:solidFill>
                            <a:schemeClr val="bg1"/>
                          </a:solidFill>
                          <a:latin typeface="+mj-lt"/>
                          <a:ea typeface="+mj-ea"/>
                        </a:rPr>
                        <a:t>最低購入価格</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700,000</a:t>
                      </a:r>
                      <a:r>
                        <a:rPr kumimoji="1" lang="ja-JP" altLang="en-US" sz="800" dirty="0">
                          <a:solidFill>
                            <a:schemeClr val="tx1">
                              <a:lumMod val="65000"/>
                              <a:lumOff val="35000"/>
                            </a:schemeClr>
                          </a:solidFill>
                          <a:latin typeface="+mj-lt"/>
                          <a:ea typeface="+mj-ea"/>
                        </a:rPr>
                        <a:t>円</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700,000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800,000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381913646"/>
                  </a:ext>
                </a:extLst>
              </a:tr>
              <a:tr h="342719">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1,540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1,540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1,540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1,848</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円</a:t>
                      </a:r>
                      <a:endPar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pic>
        <p:nvPicPr>
          <p:cNvPr id="10" name="図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2290" y="2226248"/>
            <a:ext cx="752889" cy="755796"/>
          </a:xfrm>
          <a:prstGeom prst="rect">
            <a:avLst/>
          </a:prstGeom>
        </p:spPr>
      </p:pic>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8685" y="2212233"/>
            <a:ext cx="1149829" cy="769811"/>
          </a:xfrm>
          <a:prstGeom prst="rect">
            <a:avLst/>
          </a:prstGeom>
        </p:spPr>
      </p:pic>
      <p:sp>
        <p:nvSpPr>
          <p:cNvPr id="12" name="正方形/長方形 11"/>
          <p:cNvSpPr/>
          <p:nvPr/>
        </p:nvSpPr>
        <p:spPr>
          <a:xfrm>
            <a:off x="620045" y="6240651"/>
            <a:ext cx="6696744" cy="284693"/>
          </a:xfrm>
          <a:prstGeom prst="rect">
            <a:avLst/>
          </a:prstGeom>
        </p:spPr>
        <p:txBody>
          <a:bodyPr wrap="square">
            <a:spAutoFit/>
          </a:bodyPr>
          <a:lstStyle/>
          <a:p>
            <a:pPr>
              <a:lnSpc>
                <a:spcPts val="1460"/>
              </a:lnSpc>
            </a:pPr>
            <a:r>
              <a:rPr lang="en-US" altLang="ja-JP" sz="800" dirty="0" smtClean="0">
                <a:latin typeface="+mn-ea"/>
              </a:rPr>
              <a:t>※S</a:t>
            </a:r>
            <a:r>
              <a:rPr lang="en-US" altLang="ja-JP" sz="800" dirty="0">
                <a:latin typeface="+mn-ea"/>
              </a:rPr>
              <a:t>D</a:t>
            </a:r>
            <a:r>
              <a:rPr lang="ja-JP" altLang="en-US" sz="800" dirty="0" smtClean="0">
                <a:latin typeface="+mn-ea"/>
              </a:rPr>
              <a:t>はスマートデバイスの</a:t>
            </a:r>
            <a:r>
              <a:rPr lang="ja-JP" altLang="en-US" sz="800" dirty="0">
                <a:latin typeface="+mn-ea"/>
              </a:rPr>
              <a:t>略称です。</a:t>
            </a:r>
            <a:r>
              <a:rPr lang="en-US" altLang="ja-JP" sz="800" dirty="0">
                <a:latin typeface="+mn-ea"/>
              </a:rPr>
              <a:t>※MD</a:t>
            </a:r>
            <a:r>
              <a:rPr lang="ja-JP" altLang="en-US" sz="800" dirty="0">
                <a:latin typeface="+mn-ea"/>
              </a:rPr>
              <a:t>はマルチデバイスの略称です。</a:t>
            </a:r>
            <a:endParaRPr lang="en-US" altLang="ja-JP" sz="800" dirty="0">
              <a:latin typeface="+mn-ea"/>
            </a:endParaRPr>
          </a:p>
        </p:txBody>
      </p:sp>
    </p:spTree>
    <p:extLst>
      <p:ext uri="{BB962C8B-B14F-4D97-AF65-F5344CB8AC3E}">
        <p14:creationId xmlns:p14="http://schemas.microsoft.com/office/powerpoint/2010/main" val="1658966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507401749"/>
              </p:ext>
            </p:extLst>
          </p:nvPr>
        </p:nvGraphicFramePr>
        <p:xfrm>
          <a:off x="704526" y="1124744"/>
          <a:ext cx="7969555" cy="3213786"/>
        </p:xfrm>
        <a:graphic>
          <a:graphicData uri="http://schemas.openxmlformats.org/drawingml/2006/table">
            <a:tbl>
              <a:tblPr firstCol="1" bandRow="1">
                <a:tableStyleId>{21E4AEA4-8DFA-4A89-87EB-49C32662AFE0}</a:tableStyleId>
              </a:tblPr>
              <a:tblGrid>
                <a:gridCol w="1387204">
                  <a:extLst>
                    <a:ext uri="{9D8B030D-6E8A-4147-A177-3AD203B41FA5}">
                      <a16:colId xmlns:a16="http://schemas.microsoft.com/office/drawing/2014/main" val="792911817"/>
                    </a:ext>
                  </a:extLst>
                </a:gridCol>
                <a:gridCol w="685551">
                  <a:extLst>
                    <a:ext uri="{9D8B030D-6E8A-4147-A177-3AD203B41FA5}">
                      <a16:colId xmlns:a16="http://schemas.microsoft.com/office/drawing/2014/main" val="2515137241"/>
                    </a:ext>
                  </a:extLst>
                </a:gridCol>
                <a:gridCol w="982800">
                  <a:extLst>
                    <a:ext uri="{9D8B030D-6E8A-4147-A177-3AD203B41FA5}">
                      <a16:colId xmlns:a16="http://schemas.microsoft.com/office/drawing/2014/main" val="3608287535"/>
                    </a:ext>
                  </a:extLst>
                </a:gridCol>
                <a:gridCol w="982800">
                  <a:extLst>
                    <a:ext uri="{9D8B030D-6E8A-4147-A177-3AD203B41FA5}">
                      <a16:colId xmlns:a16="http://schemas.microsoft.com/office/drawing/2014/main" val="135909385"/>
                    </a:ext>
                  </a:extLst>
                </a:gridCol>
                <a:gridCol w="982800">
                  <a:extLst>
                    <a:ext uri="{9D8B030D-6E8A-4147-A177-3AD203B41FA5}">
                      <a16:colId xmlns:a16="http://schemas.microsoft.com/office/drawing/2014/main" val="2591893762"/>
                    </a:ext>
                  </a:extLst>
                </a:gridCol>
                <a:gridCol w="982800">
                  <a:extLst>
                    <a:ext uri="{9D8B030D-6E8A-4147-A177-3AD203B41FA5}">
                      <a16:colId xmlns:a16="http://schemas.microsoft.com/office/drawing/2014/main" val="1655506368"/>
                    </a:ext>
                  </a:extLst>
                </a:gridCol>
                <a:gridCol w="982800">
                  <a:extLst>
                    <a:ext uri="{9D8B030D-6E8A-4147-A177-3AD203B41FA5}">
                      <a16:colId xmlns:a16="http://schemas.microsoft.com/office/drawing/2014/main" val="1983126251"/>
                    </a:ext>
                  </a:extLst>
                </a:gridCol>
                <a:gridCol w="982800">
                  <a:extLst>
                    <a:ext uri="{9D8B030D-6E8A-4147-A177-3AD203B41FA5}">
                      <a16:colId xmlns:a16="http://schemas.microsoft.com/office/drawing/2014/main" val="1848600423"/>
                    </a:ext>
                  </a:extLst>
                </a:gridCol>
              </a:tblGrid>
              <a:tr h="569996">
                <a:tc>
                  <a:txBody>
                    <a:bodyPr/>
                    <a:lstStyle/>
                    <a:p>
                      <a:pPr algn="ctr"/>
                      <a:r>
                        <a:rPr kumimoji="1" lang="ja-JP" altLang="en-US" sz="80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6</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15</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1.56</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632520" y="4437112"/>
            <a:ext cx="8496944" cy="2169825"/>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a:t>
            </a:r>
            <a:r>
              <a:rPr lang="en-US" altLang="ja-JP" sz="1000" dirty="0" smtClean="0">
                <a:solidFill>
                  <a:schemeClr val="tx1">
                    <a:lumMod val="65000"/>
                    <a:lumOff val="35000"/>
                  </a:schemeClr>
                </a:solidFill>
                <a:latin typeface="+mn-ea"/>
              </a:rPr>
              <a:t>SD</a:t>
            </a:r>
            <a:r>
              <a:rPr lang="ja-JP" altLang="en-US" sz="1000" dirty="0" smtClean="0">
                <a:solidFill>
                  <a:schemeClr val="tx1">
                    <a:lumMod val="65000"/>
                    <a:lumOff val="35000"/>
                  </a:schemeClr>
                </a:solidFill>
                <a:latin typeface="+mn-ea"/>
              </a:rPr>
              <a:t>はスマートデバイスの</a:t>
            </a:r>
            <a:r>
              <a:rPr lang="ja-JP" altLang="en-US" sz="1000" dirty="0">
                <a:solidFill>
                  <a:schemeClr val="tx1">
                    <a:lumMod val="65000"/>
                    <a:lumOff val="35000"/>
                  </a:schemeClr>
                </a:solidFill>
                <a:latin typeface="+mn-ea"/>
              </a:rPr>
              <a:t>略称です</a:t>
            </a:r>
            <a:r>
              <a:rPr lang="ja-JP" altLang="en-US"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※MD</a:t>
            </a:r>
            <a:r>
              <a:rPr lang="ja-JP" altLang="en-US" sz="1000" dirty="0">
                <a:solidFill>
                  <a:schemeClr val="tx1">
                    <a:lumMod val="65000"/>
                    <a:lumOff val="35000"/>
                  </a:schemeClr>
                </a:solidFill>
                <a:latin typeface="+mn-ea"/>
              </a:rPr>
              <a:t>はマルチデバイスの略称です。</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151290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152757985"/>
              </p:ext>
            </p:extLst>
          </p:nvPr>
        </p:nvGraphicFramePr>
        <p:xfrm>
          <a:off x="704526" y="1124744"/>
          <a:ext cx="6027355" cy="3213786"/>
        </p:xfrm>
        <a:graphic>
          <a:graphicData uri="http://schemas.openxmlformats.org/drawingml/2006/table">
            <a:tbl>
              <a:tblPr firstCol="1" bandRow="1">
                <a:tableStyleId>{21E4AEA4-8DFA-4A89-87EB-49C32662AFE0}</a:tableStyleId>
              </a:tblPr>
              <a:tblGrid>
                <a:gridCol w="1399816">
                  <a:extLst>
                    <a:ext uri="{9D8B030D-6E8A-4147-A177-3AD203B41FA5}">
                      <a16:colId xmlns:a16="http://schemas.microsoft.com/office/drawing/2014/main" val="792911817"/>
                    </a:ext>
                  </a:extLst>
                </a:gridCol>
                <a:gridCol w="696463">
                  <a:extLst>
                    <a:ext uri="{9D8B030D-6E8A-4147-A177-3AD203B41FA5}">
                      <a16:colId xmlns:a16="http://schemas.microsoft.com/office/drawing/2014/main" val="2515137241"/>
                    </a:ext>
                  </a:extLst>
                </a:gridCol>
                <a:gridCol w="982769">
                  <a:extLst>
                    <a:ext uri="{9D8B030D-6E8A-4147-A177-3AD203B41FA5}">
                      <a16:colId xmlns:a16="http://schemas.microsoft.com/office/drawing/2014/main" val="2591893762"/>
                    </a:ext>
                  </a:extLst>
                </a:gridCol>
                <a:gridCol w="982769">
                  <a:extLst>
                    <a:ext uri="{9D8B030D-6E8A-4147-A177-3AD203B41FA5}">
                      <a16:colId xmlns:a16="http://schemas.microsoft.com/office/drawing/2014/main" val="609396863"/>
                    </a:ext>
                  </a:extLst>
                </a:gridCol>
                <a:gridCol w="982769">
                  <a:extLst>
                    <a:ext uri="{9D8B030D-6E8A-4147-A177-3AD203B41FA5}">
                      <a16:colId xmlns:a16="http://schemas.microsoft.com/office/drawing/2014/main" val="1655506368"/>
                    </a:ext>
                  </a:extLst>
                </a:gridCol>
                <a:gridCol w="982769">
                  <a:extLst>
                    <a:ext uri="{9D8B030D-6E8A-4147-A177-3AD203B41FA5}">
                      <a16:colId xmlns:a16="http://schemas.microsoft.com/office/drawing/2014/main" val="1848600423"/>
                    </a:ext>
                  </a:extLst>
                </a:gridCol>
              </a:tblGrid>
              <a:tr h="569996">
                <a:tc>
                  <a:txBody>
                    <a:bodyPr/>
                    <a:lstStyle/>
                    <a:p>
                      <a:pPr algn="ctr"/>
                      <a:r>
                        <a:rPr kumimoji="1" lang="ja-JP" altLang="en-US" sz="80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GYAO!</a:t>
                      </a:r>
                      <a:r>
                        <a:rPr kumimoji="1" lang="ja-JP" altLang="en-US" sz="800" b="1" dirty="0" smtClean="0">
                          <a:solidFill>
                            <a:schemeClr val="tx1">
                              <a:lumMod val="65000"/>
                              <a:lumOff val="35000"/>
                            </a:schemeClr>
                          </a:solidFill>
                          <a:latin typeface="+mj-lt"/>
                          <a:ea typeface="+mj-ea"/>
                        </a:rPr>
                        <a:t>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30</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p>
                    <a:p>
                      <a:pPr algn="ct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p>
                    <a:p>
                      <a:pPr algn="ct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GYAO!</a:t>
                      </a:r>
                      <a:r>
                        <a:rPr kumimoji="1" lang="ja-JP" altLang="en-US" sz="800" b="1" kern="1200" dirty="0" smtClean="0">
                          <a:solidFill>
                            <a:schemeClr val="tx1">
                              <a:lumMod val="65000"/>
                              <a:lumOff val="35000"/>
                            </a:schemeClr>
                          </a:solidFill>
                          <a:latin typeface="+mn-lt"/>
                          <a:ea typeface="+mn-ea"/>
                          <a:cs typeface="+mn-cs"/>
                        </a:rPr>
                        <a:t>　</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（長尺）</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1.56</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632520" y="4437112"/>
            <a:ext cx="8496944" cy="2169825"/>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a:t>
            </a:r>
            <a:r>
              <a:rPr lang="en-US" altLang="ja-JP" sz="1000" dirty="0" smtClean="0">
                <a:solidFill>
                  <a:schemeClr val="tx1">
                    <a:lumMod val="65000"/>
                    <a:lumOff val="35000"/>
                  </a:schemeClr>
                </a:solidFill>
                <a:latin typeface="+mn-ea"/>
              </a:rPr>
              <a:t>SD</a:t>
            </a:r>
            <a:r>
              <a:rPr lang="ja-JP" altLang="en-US" sz="1000" dirty="0" smtClean="0">
                <a:solidFill>
                  <a:schemeClr val="tx1">
                    <a:lumMod val="65000"/>
                    <a:lumOff val="35000"/>
                  </a:schemeClr>
                </a:solidFill>
                <a:latin typeface="+mn-ea"/>
              </a:rPr>
              <a:t>はスマート</a:t>
            </a:r>
            <a:r>
              <a:rPr lang="ja-JP" altLang="en-US" sz="1000" dirty="0">
                <a:solidFill>
                  <a:schemeClr val="tx1">
                    <a:lumMod val="65000"/>
                    <a:lumOff val="35000"/>
                  </a:schemeClr>
                </a:solidFill>
                <a:latin typeface="+mn-ea"/>
              </a:rPr>
              <a:t>デバイス</a:t>
            </a:r>
            <a:r>
              <a:rPr lang="ja-JP" altLang="en-US" sz="1000" dirty="0" smtClean="0">
                <a:solidFill>
                  <a:schemeClr val="tx1">
                    <a:lumMod val="65000"/>
                    <a:lumOff val="35000"/>
                  </a:schemeClr>
                </a:solidFill>
                <a:latin typeface="+mn-ea"/>
              </a:rPr>
              <a:t>の</a:t>
            </a:r>
            <a:r>
              <a:rPr lang="ja-JP" altLang="en-US" sz="1000" dirty="0">
                <a:solidFill>
                  <a:schemeClr val="tx1">
                    <a:lumMod val="65000"/>
                    <a:lumOff val="35000"/>
                  </a:schemeClr>
                </a:solidFill>
                <a:latin typeface="+mn-ea"/>
              </a:rPr>
              <a:t>略称です</a:t>
            </a:r>
            <a:r>
              <a:rPr lang="ja-JP" altLang="en-US"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※MD</a:t>
            </a:r>
            <a:r>
              <a:rPr lang="ja-JP" altLang="en-US" sz="1000" dirty="0">
                <a:solidFill>
                  <a:schemeClr val="tx1">
                    <a:lumMod val="65000"/>
                    <a:lumOff val="35000"/>
                  </a:schemeClr>
                </a:solidFill>
                <a:latin typeface="+mn-ea"/>
              </a:rPr>
              <a:t>はマルチデバイスの略称です。</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3051688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65610" y="6012577"/>
            <a:ext cx="8515473" cy="707886"/>
          </a:xfrm>
          <a:prstGeom prst="rect">
            <a:avLst/>
          </a:prstGeom>
        </p:spPr>
        <p:txBody>
          <a:bodyPr wrap="none">
            <a:spAutoFit/>
          </a:bodyPr>
          <a:lstStyle/>
          <a:p>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プレイスメントカテゴリ「</a:t>
            </a:r>
            <a:r>
              <a:rPr lang="en-US" altLang="ja-JP" sz="800" dirty="0" err="1" smtClean="0">
                <a:solidFill>
                  <a:schemeClr val="tx1">
                    <a:lumMod val="65000"/>
                    <a:lumOff val="35000"/>
                  </a:schemeClr>
                </a:solidFill>
                <a:latin typeface="メイリオ" panose="020B0604030504040204" pitchFamily="50" charset="-128"/>
                <a:ea typeface="メイリオ" panose="020B0604030504040204" pitchFamily="50" charset="-128"/>
              </a:rPr>
              <a:t>Yahoo!JAPAN</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ニュース</a:t>
            </a: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スポーツナビ </a:t>
            </a: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（インストリーム広告</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）」を選択したとき、</a:t>
            </a:r>
            <a:r>
              <a:rPr lang="en-US" altLang="ja-JP" sz="800" dirty="0" smtClean="0">
                <a:solidFill>
                  <a:schemeClr val="tx1">
                    <a:lumMod val="65000"/>
                    <a:lumOff val="35000"/>
                  </a:schemeClr>
                </a:solidFill>
                <a:latin typeface="メイリオ" panose="020B0604030504040204" pitchFamily="50" charset="-128"/>
                <a:ea typeface="メイリオ" panose="020B0604030504040204" pitchFamily="50" charset="-128"/>
              </a:rPr>
              <a:t>Yahoo</a:t>
            </a: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ニュース面の一部で掲載されない場合があります</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8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en-US" altLang="ja-JP" sz="8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面・スポーツナビ面には掲載制限がございません。</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印</a:t>
            </a:r>
            <a:r>
              <a:rPr lang="ja-JP" altLang="en-US" sz="800" dirty="0">
                <a:solidFill>
                  <a:schemeClr val="tx1">
                    <a:lumMod val="65000"/>
                    <a:lumOff val="35000"/>
                  </a:schemeClr>
                </a:solidFill>
              </a:rPr>
              <a:t>のないカテゴリーは制限なしとなります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latin typeface="+mn-ea"/>
              </a:rPr>
              <a:t>※S</a:t>
            </a:r>
            <a:r>
              <a:rPr lang="en-US" altLang="ja-JP" sz="800" dirty="0">
                <a:solidFill>
                  <a:schemeClr val="tx1">
                    <a:lumMod val="65000"/>
                    <a:lumOff val="35000"/>
                  </a:schemeClr>
                </a:solidFill>
                <a:latin typeface="+mn-ea"/>
              </a:rPr>
              <a:t>D</a:t>
            </a:r>
            <a:r>
              <a:rPr lang="ja-JP" altLang="en-US" sz="800" dirty="0" smtClean="0">
                <a:solidFill>
                  <a:schemeClr val="tx1">
                    <a:lumMod val="65000"/>
                    <a:lumOff val="35000"/>
                  </a:schemeClr>
                </a:solidFill>
                <a:latin typeface="+mn-ea"/>
              </a:rPr>
              <a:t>はスマートデバイスの</a:t>
            </a:r>
            <a:r>
              <a:rPr lang="ja-JP" altLang="en-US" sz="800" dirty="0">
                <a:solidFill>
                  <a:schemeClr val="tx1">
                    <a:lumMod val="65000"/>
                    <a:lumOff val="35000"/>
                  </a:schemeClr>
                </a:solidFill>
                <a:latin typeface="+mn-ea"/>
              </a:rPr>
              <a:t>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MD</a:t>
            </a:r>
            <a:r>
              <a:rPr lang="ja-JP" altLang="en-US" sz="800" dirty="0">
                <a:solidFill>
                  <a:schemeClr val="tx1">
                    <a:lumMod val="65000"/>
                    <a:lumOff val="35000"/>
                  </a:schemeClr>
                </a:solidFill>
                <a:latin typeface="+mn-ea"/>
              </a:rPr>
              <a:t>はマルチデバイスの略称です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747451324"/>
              </p:ext>
            </p:extLst>
          </p:nvPr>
        </p:nvGraphicFramePr>
        <p:xfrm>
          <a:off x="648018" y="980735"/>
          <a:ext cx="8625462" cy="5009411"/>
        </p:xfrm>
        <a:graphic>
          <a:graphicData uri="http://schemas.openxmlformats.org/drawingml/2006/table">
            <a:tbl>
              <a:tblPr firstCol="1" bandRow="1">
                <a:tableStyleId>{21E4AEA4-8DFA-4A89-87EB-49C32662AFE0}</a:tableStyleId>
              </a:tblPr>
              <a:tblGrid>
                <a:gridCol w="2479206">
                  <a:extLst>
                    <a:ext uri="{9D8B030D-6E8A-4147-A177-3AD203B41FA5}">
                      <a16:colId xmlns:a16="http://schemas.microsoft.com/office/drawing/2014/main" val="792911817"/>
                    </a:ext>
                  </a:extLst>
                </a:gridCol>
                <a:gridCol w="1063266">
                  <a:extLst>
                    <a:ext uri="{9D8B030D-6E8A-4147-A177-3AD203B41FA5}">
                      <a16:colId xmlns:a16="http://schemas.microsoft.com/office/drawing/2014/main" val="3057805663"/>
                    </a:ext>
                  </a:extLst>
                </a:gridCol>
                <a:gridCol w="1016598">
                  <a:extLst>
                    <a:ext uri="{9D8B030D-6E8A-4147-A177-3AD203B41FA5}">
                      <a16:colId xmlns:a16="http://schemas.microsoft.com/office/drawing/2014/main" val="4203260269"/>
                    </a:ext>
                  </a:extLst>
                </a:gridCol>
                <a:gridCol w="1016598">
                  <a:extLst>
                    <a:ext uri="{9D8B030D-6E8A-4147-A177-3AD203B41FA5}">
                      <a16:colId xmlns:a16="http://schemas.microsoft.com/office/drawing/2014/main" val="2598357217"/>
                    </a:ext>
                  </a:extLst>
                </a:gridCol>
                <a:gridCol w="1016598">
                  <a:extLst>
                    <a:ext uri="{9D8B030D-6E8A-4147-A177-3AD203B41FA5}">
                      <a16:colId xmlns:a16="http://schemas.microsoft.com/office/drawing/2014/main" val="2910572198"/>
                    </a:ext>
                  </a:extLst>
                </a:gridCol>
                <a:gridCol w="1016598">
                  <a:extLst>
                    <a:ext uri="{9D8B030D-6E8A-4147-A177-3AD203B41FA5}">
                      <a16:colId xmlns:a16="http://schemas.microsoft.com/office/drawing/2014/main" val="1792168666"/>
                    </a:ext>
                  </a:extLst>
                </a:gridCol>
                <a:gridCol w="1016598">
                  <a:extLst>
                    <a:ext uri="{9D8B030D-6E8A-4147-A177-3AD203B41FA5}">
                      <a16:colId xmlns:a16="http://schemas.microsoft.com/office/drawing/2014/main" val="3248370074"/>
                    </a:ext>
                  </a:extLst>
                </a:gridCol>
              </a:tblGrid>
              <a:tr h="517791">
                <a:tc>
                  <a:txBody>
                    <a:bodyPr/>
                    <a:lstStyle/>
                    <a:p>
                      <a:pPr algn="ctr"/>
                      <a:r>
                        <a:rPr kumimoji="1" lang="ja-JP" altLang="en-US" sz="800" b="1" dirty="0">
                          <a:solidFill>
                            <a:schemeClr val="bg1"/>
                          </a:solidFill>
                          <a:latin typeface="+mj-lt"/>
                          <a:ea typeface="+mj-ea"/>
                        </a:rPr>
                        <a:t>カテゴリー名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6</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6</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MD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SD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15</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15</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24581">
                <a:tc>
                  <a:txBody>
                    <a:bodyPr/>
                    <a:lstStyle/>
                    <a:p>
                      <a:pPr algn="l" fontAlgn="ctr"/>
                      <a:r>
                        <a:rPr lang="ja-JP" altLang="en-US" sz="700" b="0" i="0" u="none" strike="noStrike" dirty="0">
                          <a:solidFill>
                            <a:schemeClr val="bg1"/>
                          </a:solidFill>
                          <a:effectLst/>
                          <a:latin typeface="+mn-lt"/>
                          <a:ea typeface="+mn-ea"/>
                        </a:rPr>
                        <a:t>消費者向無担保貸金業者（銀行グループ・上場企業を除く）、商工ローン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5F5F8"/>
                    </a:solidFill>
                  </a:tcPr>
                </a:tc>
                <a:extLst>
                  <a:ext uri="{0D108BD9-81ED-4DB2-BD59-A6C34878D82A}">
                    <a16:rowId xmlns:a16="http://schemas.microsoft.com/office/drawing/2014/main" val="159492739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323335934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92717137"/>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59408202"/>
                  </a:ext>
                </a:extLst>
              </a:tr>
              <a:tr h="224581">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57281601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47120921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078824691"/>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4285079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8246078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2245122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65610" y="6012577"/>
            <a:ext cx="2339102" cy="461665"/>
          </a:xfrm>
          <a:prstGeom prst="rect">
            <a:avLst/>
          </a:prstGeom>
        </p:spPr>
        <p:txBody>
          <a:bodyPr wrap="none">
            <a:spAutoFit/>
          </a:bodyPr>
          <a:lstStyle/>
          <a:p>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印</a:t>
            </a:r>
            <a:r>
              <a:rPr lang="ja-JP" altLang="en-US" sz="800" dirty="0">
                <a:solidFill>
                  <a:schemeClr val="tx1">
                    <a:lumMod val="65000"/>
                    <a:lumOff val="35000"/>
                  </a:schemeClr>
                </a:solidFill>
              </a:rPr>
              <a:t>のないカテゴリーは制限なしとなります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latin typeface="+mn-ea"/>
              </a:rPr>
              <a:t>※S</a:t>
            </a:r>
            <a:r>
              <a:rPr lang="en-US" altLang="ja-JP" sz="800" dirty="0">
                <a:solidFill>
                  <a:schemeClr val="tx1">
                    <a:lumMod val="65000"/>
                    <a:lumOff val="35000"/>
                  </a:schemeClr>
                </a:solidFill>
                <a:latin typeface="+mn-ea"/>
              </a:rPr>
              <a:t>D</a:t>
            </a:r>
            <a:r>
              <a:rPr lang="ja-JP" altLang="en-US" sz="800" dirty="0" smtClean="0">
                <a:solidFill>
                  <a:schemeClr val="tx1">
                    <a:lumMod val="65000"/>
                    <a:lumOff val="35000"/>
                  </a:schemeClr>
                </a:solidFill>
                <a:latin typeface="+mn-ea"/>
              </a:rPr>
              <a:t>はスマートデバイスの</a:t>
            </a:r>
            <a:r>
              <a:rPr lang="ja-JP" altLang="en-US" sz="800" dirty="0">
                <a:solidFill>
                  <a:schemeClr val="tx1">
                    <a:lumMod val="65000"/>
                    <a:lumOff val="35000"/>
                  </a:schemeClr>
                </a:solidFill>
                <a:latin typeface="+mn-ea"/>
              </a:rPr>
              <a:t>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MD</a:t>
            </a:r>
            <a:r>
              <a:rPr lang="ja-JP" altLang="en-US" sz="800" dirty="0">
                <a:solidFill>
                  <a:schemeClr val="tx1">
                    <a:lumMod val="65000"/>
                    <a:lumOff val="35000"/>
                  </a:schemeClr>
                </a:solidFill>
                <a:latin typeface="+mn-ea"/>
              </a:rPr>
              <a:t>はマルチデバイスの略称です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2196198197"/>
              </p:ext>
            </p:extLst>
          </p:nvPr>
        </p:nvGraphicFramePr>
        <p:xfrm>
          <a:off x="648018" y="980735"/>
          <a:ext cx="6545598" cy="5009411"/>
        </p:xfrm>
        <a:graphic>
          <a:graphicData uri="http://schemas.openxmlformats.org/drawingml/2006/table">
            <a:tbl>
              <a:tblPr firstCol="1" bandRow="1">
                <a:tableStyleId>{21E4AEA4-8DFA-4A89-87EB-49C32662AFE0}</a:tableStyleId>
              </a:tblPr>
              <a:tblGrid>
                <a:gridCol w="2479206">
                  <a:extLst>
                    <a:ext uri="{9D8B030D-6E8A-4147-A177-3AD203B41FA5}">
                      <a16:colId xmlns:a16="http://schemas.microsoft.com/office/drawing/2014/main" val="792911817"/>
                    </a:ext>
                  </a:extLst>
                </a:gridCol>
                <a:gridCol w="1016598">
                  <a:extLst>
                    <a:ext uri="{9D8B030D-6E8A-4147-A177-3AD203B41FA5}">
                      <a16:colId xmlns:a16="http://schemas.microsoft.com/office/drawing/2014/main" val="2598357217"/>
                    </a:ext>
                  </a:extLst>
                </a:gridCol>
                <a:gridCol w="1016598">
                  <a:extLst>
                    <a:ext uri="{9D8B030D-6E8A-4147-A177-3AD203B41FA5}">
                      <a16:colId xmlns:a16="http://schemas.microsoft.com/office/drawing/2014/main" val="2910572198"/>
                    </a:ext>
                  </a:extLst>
                </a:gridCol>
                <a:gridCol w="1016598">
                  <a:extLst>
                    <a:ext uri="{9D8B030D-6E8A-4147-A177-3AD203B41FA5}">
                      <a16:colId xmlns:a16="http://schemas.microsoft.com/office/drawing/2014/main" val="1792168666"/>
                    </a:ext>
                  </a:extLst>
                </a:gridCol>
                <a:gridCol w="1016598">
                  <a:extLst>
                    <a:ext uri="{9D8B030D-6E8A-4147-A177-3AD203B41FA5}">
                      <a16:colId xmlns:a16="http://schemas.microsoft.com/office/drawing/2014/main" val="3248370074"/>
                    </a:ext>
                  </a:extLst>
                </a:gridCol>
              </a:tblGrid>
              <a:tr h="517791">
                <a:tc>
                  <a:txBody>
                    <a:bodyPr/>
                    <a:lstStyle/>
                    <a:p>
                      <a:pPr algn="ctr"/>
                      <a:r>
                        <a:rPr kumimoji="1" lang="ja-JP" altLang="en-US" sz="800" b="1" dirty="0">
                          <a:solidFill>
                            <a:schemeClr val="bg1"/>
                          </a:solidFill>
                          <a:latin typeface="+mj-lt"/>
                          <a:ea typeface="+mj-ea"/>
                        </a:rPr>
                        <a:t>カテゴリー名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GYAO!</a:t>
                      </a:r>
                      <a:r>
                        <a:rPr kumimoji="1" lang="ja-JP" altLang="en-US" sz="800" b="1" dirty="0" smtClean="0">
                          <a:solidFill>
                            <a:schemeClr val="tx1">
                              <a:lumMod val="65000"/>
                              <a:lumOff val="35000"/>
                            </a:schemeClr>
                          </a:solidFill>
                          <a:latin typeface="+mj-lt"/>
                          <a:ea typeface="+mj-ea"/>
                        </a:rPr>
                        <a:t>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インストリーム　</a:t>
                      </a:r>
                      <a:r>
                        <a:rPr kumimoji="1" lang="en-US" altLang="ja-JP" sz="800" b="1" dirty="0" smtClean="0">
                          <a:solidFill>
                            <a:schemeClr val="tx1">
                              <a:lumMod val="65000"/>
                              <a:lumOff val="35000"/>
                            </a:schemeClr>
                          </a:solidFill>
                          <a:latin typeface="+mj-lt"/>
                          <a:ea typeface="+mj-ea"/>
                        </a:rPr>
                        <a:t>MD</a:t>
                      </a:r>
                      <a:r>
                        <a:rPr kumimoji="1" lang="ja-JP" altLang="en-US" sz="800" b="1" dirty="0" smtClean="0">
                          <a:solidFill>
                            <a:schemeClr val="tx1">
                              <a:lumMod val="65000"/>
                              <a:lumOff val="35000"/>
                            </a:schemeClr>
                          </a:solidFill>
                          <a:latin typeface="+mj-lt"/>
                          <a:ea typeface="+mj-ea"/>
                        </a:rPr>
                        <a:t>（</a:t>
                      </a:r>
                      <a:r>
                        <a:rPr kumimoji="1" lang="en-US" altLang="ja-JP" sz="800" b="1" dirty="0" smtClean="0">
                          <a:solidFill>
                            <a:schemeClr val="tx1">
                              <a:lumMod val="65000"/>
                              <a:lumOff val="35000"/>
                            </a:schemeClr>
                          </a:solidFill>
                          <a:latin typeface="+mj-lt"/>
                          <a:ea typeface="+mj-ea"/>
                        </a:rPr>
                        <a:t>30</a:t>
                      </a:r>
                      <a:r>
                        <a:rPr kumimoji="1" lang="ja-JP" altLang="en-US" sz="800" b="1" dirty="0" smtClean="0">
                          <a:solidFill>
                            <a:schemeClr val="tx1">
                              <a:lumMod val="65000"/>
                              <a:lumOff val="35000"/>
                            </a:schemeClr>
                          </a:solidFill>
                          <a:latin typeface="+mj-lt"/>
                          <a:ea typeface="+mj-ea"/>
                        </a:rPr>
                        <a:t>秒）</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p>
                    <a:p>
                      <a:pPr algn="ct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p>
                    <a:p>
                      <a:pPr algn="ct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PC</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30</a:t>
                      </a:r>
                      <a:r>
                        <a:rPr kumimoji="1" lang="ja-JP" altLang="en-US" sz="800" b="1" kern="1200" dirty="0" smtClean="0">
                          <a:solidFill>
                            <a:schemeClr val="tx1">
                              <a:lumMod val="65000"/>
                              <a:lumOff val="35000"/>
                            </a:schemeClr>
                          </a:solidFill>
                          <a:latin typeface="+mn-lt"/>
                          <a:ea typeface="+mn-ea"/>
                          <a:cs typeface="+mn-cs"/>
                        </a:rPr>
                        <a:t>秒）</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GYAO!</a:t>
                      </a:r>
                      <a:r>
                        <a:rPr kumimoji="1" lang="ja-JP" altLang="en-US" sz="800" b="1" kern="1200" dirty="0" smtClean="0">
                          <a:solidFill>
                            <a:schemeClr val="tx1">
                              <a:lumMod val="65000"/>
                              <a:lumOff val="35000"/>
                            </a:schemeClr>
                          </a:solidFill>
                          <a:latin typeface="+mn-lt"/>
                          <a:ea typeface="+mn-ea"/>
                          <a:cs typeface="+mn-cs"/>
                        </a:rPr>
                        <a:t>　</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インストリーム　</a:t>
                      </a:r>
                      <a:r>
                        <a:rPr kumimoji="1" lang="en-US" altLang="ja-JP" sz="800" b="1" kern="1200" dirty="0" smtClean="0">
                          <a:solidFill>
                            <a:schemeClr val="tx1">
                              <a:lumMod val="65000"/>
                              <a:lumOff val="35000"/>
                            </a:schemeClr>
                          </a:solidFill>
                          <a:latin typeface="+mn-lt"/>
                          <a:ea typeface="+mn-ea"/>
                          <a:cs typeface="+mn-cs"/>
                        </a:rPr>
                        <a:t>SD</a:t>
                      </a:r>
                      <a:r>
                        <a:rPr kumimoji="1" lang="ja-JP" altLang="en-US" sz="800" b="1" kern="1200" dirty="0" smtClean="0">
                          <a:solidFill>
                            <a:schemeClr val="tx1">
                              <a:lumMod val="65000"/>
                              <a:lumOff val="35000"/>
                            </a:schemeClr>
                          </a:solidFill>
                          <a:latin typeface="+mn-lt"/>
                          <a:ea typeface="+mn-ea"/>
                          <a:cs typeface="+mn-cs"/>
                        </a:rPr>
                        <a:t>（長尺）</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24581">
                <a:tc>
                  <a:txBody>
                    <a:bodyPr/>
                    <a:lstStyle/>
                    <a:p>
                      <a:pPr algn="l" fontAlgn="ctr"/>
                      <a:r>
                        <a:rPr lang="ja-JP" altLang="en-US" sz="700" b="0" i="0" u="none" strike="noStrike" dirty="0">
                          <a:solidFill>
                            <a:schemeClr val="bg1"/>
                          </a:solidFill>
                          <a:effectLst/>
                          <a:latin typeface="+mn-lt"/>
                          <a:ea typeface="+mn-ea"/>
                        </a:rPr>
                        <a:t>消費者向無担保貸金業者（銀行グループ・上場企業を除く）、商工ローン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5F5F8"/>
                    </a:solidFill>
                  </a:tcPr>
                </a:tc>
                <a:extLst>
                  <a:ext uri="{0D108BD9-81ED-4DB2-BD59-A6C34878D82A}">
                    <a16:rowId xmlns:a16="http://schemas.microsoft.com/office/drawing/2014/main" val="159492739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323335934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92717137"/>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59408202"/>
                  </a:ext>
                </a:extLst>
              </a:tr>
              <a:tr h="224581">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57281601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47120921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078824691"/>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42850792"/>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82460784"/>
                  </a:ext>
                </a:extLst>
              </a:tr>
              <a:tr h="22458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4217178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8" name="テキスト ボックス 7">
            <a:extLst>
              <a:ext uri="{FF2B5EF4-FFF2-40B4-BE49-F238E27FC236}">
                <a16:creationId xmlns:a16="http://schemas.microsoft.com/office/drawing/2014/main" id="{105A310C-96BB-AD4C-AB58-A365BD4CA5F0}"/>
              </a:ext>
            </a:extLst>
          </p:cNvPr>
          <p:cNvSpPr txBox="1"/>
          <p:nvPr/>
        </p:nvSpPr>
        <p:spPr>
          <a:xfrm>
            <a:off x="2049143" y="997007"/>
            <a:ext cx="1127232" cy="276999"/>
          </a:xfrm>
          <a:prstGeom prst="rect">
            <a:avLst/>
          </a:prstGeom>
          <a:noFill/>
        </p:spPr>
        <p:txBody>
          <a:bodyPr wrap="none" rtlCol="0">
            <a:spAutoFit/>
          </a:bodyPr>
          <a:lstStyle/>
          <a:p>
            <a:pPr algn="ctr">
              <a:lnSpc>
                <a:spcPts val="1460"/>
              </a:lnSpc>
            </a:pPr>
            <a:r>
              <a:rPr lang="ja-JP" altLang="en-US" sz="1050" b="1" dirty="0" smtClean="0"/>
              <a:t>インストリーム</a:t>
            </a:r>
            <a:endParaRPr lang="en-US" altLang="ja-JP" sz="1050" b="1" dirty="0" smtClean="0"/>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0673" y="1387752"/>
            <a:ext cx="3186412" cy="2041248"/>
          </a:xfrm>
          <a:prstGeom prst="rect">
            <a:avLst/>
          </a:prstGeom>
        </p:spPr>
      </p:pic>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869" y="1376772"/>
            <a:ext cx="1290779" cy="2753661"/>
          </a:xfrm>
          <a:prstGeom prst="rect">
            <a:avLst/>
          </a:prstGeom>
        </p:spPr>
      </p:pic>
    </p:spTree>
    <p:extLst>
      <p:ext uri="{BB962C8B-B14F-4D97-AF65-F5344CB8AC3E}">
        <p14:creationId xmlns:p14="http://schemas.microsoft.com/office/powerpoint/2010/main" val="2156530193"/>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49554</TotalTime>
  <Words>2695</Words>
  <Application>Microsoft Office PowerPoint</Application>
  <PresentationFormat>A4 210 x 297 mm</PresentationFormat>
  <Paragraphs>499</Paragraphs>
  <Slides>12</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ＭＳ Ｐゴシック</vt:lpstr>
      <vt:lpstr>メイリオ</vt:lpstr>
      <vt:lpstr>Arial</vt:lpstr>
      <vt:lpstr>Calibri</vt:lpstr>
      <vt:lpstr>2_【社外秘】MSCテンプレート_2013</vt:lpstr>
      <vt:lpstr>PowerPoint プレゼンテーション</vt:lpstr>
      <vt:lpstr>商品一覧　インストリーム</vt:lpstr>
      <vt:lpstr>商品一覧　インストリーム</vt:lpstr>
      <vt:lpstr>商品一覧　インストリーム</vt:lpstr>
      <vt:lpstr>ターゲティング設定</vt:lpstr>
      <vt:lpstr>ターゲティング設定</vt:lpstr>
      <vt:lpstr>掲載制限業種</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平井 美紀</cp:lastModifiedBy>
  <cp:revision>923</cp:revision>
  <dcterms:created xsi:type="dcterms:W3CDTF">2013-09-17T05:48:50Z</dcterms:created>
  <dcterms:modified xsi:type="dcterms:W3CDTF">2021-04-28T05:04:01Z</dcterms:modified>
</cp:coreProperties>
</file>