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3"/>
  </p:notesMasterIdLst>
  <p:sldIdLst>
    <p:sldId id="316" r:id="rId4"/>
    <p:sldId id="326" r:id="rId5"/>
    <p:sldId id="341" r:id="rId6"/>
    <p:sldId id="342" r:id="rId7"/>
    <p:sldId id="343" r:id="rId8"/>
    <p:sldId id="344" r:id="rId9"/>
    <p:sldId id="328" r:id="rId10"/>
    <p:sldId id="345" r:id="rId11"/>
    <p:sldId id="346" r:id="rId12"/>
    <p:sldId id="327" r:id="rId13"/>
    <p:sldId id="347" r:id="rId14"/>
    <p:sldId id="348" r:id="rId15"/>
    <p:sldId id="334" r:id="rId16"/>
    <p:sldId id="349" r:id="rId17"/>
    <p:sldId id="352" r:id="rId18"/>
    <p:sldId id="353" r:id="rId19"/>
    <p:sldId id="354" r:id="rId20"/>
    <p:sldId id="355" r:id="rId21"/>
    <p:sldId id="3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67" autoAdjust="0"/>
    <p:restoredTop sz="96327" autoAdjust="0"/>
  </p:normalViewPr>
  <p:slideViewPr>
    <p:cSldViewPr>
      <p:cViewPr varScale="1">
        <p:scale>
          <a:sx n="128" d="100"/>
          <a:sy n="128" d="100"/>
        </p:scale>
        <p:origin x="368"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2021/12/16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3775143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385352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5930665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theme" Target="../theme/theme3.xml"/><Relationship Id="rId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9"/>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30" r:id="rId7"/>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社外秘</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br>
              <a:rPr kumimoji="1" lang="en-US" altLang="ja-JP" sz="1000" dirty="0">
                <a:solidFill>
                  <a:srgbClr val="454958"/>
                </a:solidFill>
                <a:latin typeface="メイリオ" pitchFamily="50" charset="-128"/>
                <a:ea typeface="メイリオ" pitchFamily="50" charset="-128"/>
                <a:cs typeface="メイリオ" pitchFamily="50" charset="-128"/>
              </a:rPr>
            </a:b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29"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2.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vert="horz" lIns="91440" tIns="45720" rIns="91440" bIns="45720" rtlCol="0" anchor="t">
            <a:normAutofit/>
          </a:bodyPr>
          <a:lstStyle/>
          <a:p>
            <a:r>
              <a:rPr lang="en-US" altLang="ja-JP" dirty="0"/>
              <a:t>2021</a:t>
            </a:r>
            <a:r>
              <a:rPr lang="ja-JP" altLang="en-US"/>
              <a:t>年</a:t>
            </a:r>
            <a:r>
              <a:rPr lang="en-US" altLang="ja-JP" dirty="0"/>
              <a:t>8</a:t>
            </a:r>
            <a:r>
              <a:rPr lang="ja-JP" altLang="en-US"/>
              <a:t>月</a:t>
            </a:r>
            <a:r>
              <a:rPr lang="en-US" altLang="ja-JP" dirty="0"/>
              <a:t>4</a:t>
            </a:r>
            <a:r>
              <a:rPr lang="ja-JP" altLang="en-US"/>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3744416" cy="360040"/>
          </a:xfrm>
        </p:spPr>
        <p:txBody>
          <a:bodyPr>
            <a:normAutofit fontScale="92500"/>
          </a:bodyPr>
          <a:lstStyle/>
          <a:p>
            <a:pPr algn="l"/>
            <a:r>
              <a:rPr lang="ja-JP" altLang="en-US" b="1">
                <a:latin typeface="メイリオ" panose="020B0604030504040204" pitchFamily="50" charset="-128"/>
                <a:ea typeface="メイリオ" panose="020B0604030504040204" pitchFamily="50" charset="-128"/>
                <a:cs typeface="メイリオ" panose="020B0604030504040204" pitchFamily="50" charset="-128"/>
              </a:rPr>
              <a:t>インストリーム（</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 2021</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3143672" y="5314241"/>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16</a:t>
            </a:r>
            <a:r>
              <a:rPr lang="ja-JP" altLang="en-US">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10" name="表 9">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034971259"/>
              </p:ext>
            </p:extLst>
          </p:nvPr>
        </p:nvGraphicFramePr>
        <p:xfrm>
          <a:off x="648018" y="980735"/>
          <a:ext cx="8625462" cy="5009411"/>
        </p:xfrm>
        <a:graphic>
          <a:graphicData uri="http://schemas.openxmlformats.org/drawingml/2006/table">
            <a:tbl>
              <a:tblPr firstCol="1" bandRow="1"/>
              <a:tblGrid>
                <a:gridCol w="2479206">
                  <a:extLst>
                    <a:ext uri="{9D8B030D-6E8A-4147-A177-3AD203B41FA5}">
                      <a16:colId xmlns:a16="http://schemas.microsoft.com/office/drawing/2014/main" val="792911817"/>
                    </a:ext>
                  </a:extLst>
                </a:gridCol>
                <a:gridCol w="1063266">
                  <a:extLst>
                    <a:ext uri="{9D8B030D-6E8A-4147-A177-3AD203B41FA5}">
                      <a16:colId xmlns:a16="http://schemas.microsoft.com/office/drawing/2014/main" val="3057805663"/>
                    </a:ext>
                  </a:extLst>
                </a:gridCol>
                <a:gridCol w="1016598">
                  <a:extLst>
                    <a:ext uri="{9D8B030D-6E8A-4147-A177-3AD203B41FA5}">
                      <a16:colId xmlns:a16="http://schemas.microsoft.com/office/drawing/2014/main" val="4203260269"/>
                    </a:ext>
                  </a:extLst>
                </a:gridCol>
                <a:gridCol w="1016598">
                  <a:extLst>
                    <a:ext uri="{9D8B030D-6E8A-4147-A177-3AD203B41FA5}">
                      <a16:colId xmlns:a16="http://schemas.microsoft.com/office/drawing/2014/main" val="2598357217"/>
                    </a:ext>
                  </a:extLst>
                </a:gridCol>
                <a:gridCol w="1016598">
                  <a:extLst>
                    <a:ext uri="{9D8B030D-6E8A-4147-A177-3AD203B41FA5}">
                      <a16:colId xmlns:a16="http://schemas.microsoft.com/office/drawing/2014/main" val="2910572198"/>
                    </a:ext>
                  </a:extLst>
                </a:gridCol>
                <a:gridCol w="1016598">
                  <a:extLst>
                    <a:ext uri="{9D8B030D-6E8A-4147-A177-3AD203B41FA5}">
                      <a16:colId xmlns:a16="http://schemas.microsoft.com/office/drawing/2014/main" val="1792168666"/>
                    </a:ext>
                  </a:extLst>
                </a:gridCol>
                <a:gridCol w="1016598">
                  <a:extLst>
                    <a:ext uri="{9D8B030D-6E8A-4147-A177-3AD203B41FA5}">
                      <a16:colId xmlns:a16="http://schemas.microsoft.com/office/drawing/2014/main" val="3248370074"/>
                    </a:ext>
                  </a:extLst>
                </a:gridCol>
              </a:tblGrid>
              <a:tr h="5177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1" name="正方形/長方形 10"/>
          <p:cNvSpPr/>
          <p:nvPr/>
        </p:nvSpPr>
        <p:spPr>
          <a:xfrm>
            <a:off x="565610" y="6012577"/>
            <a:ext cx="10210909" cy="584775"/>
          </a:xfrm>
          <a:prstGeom prst="rect">
            <a:avLst/>
          </a:prstGeom>
        </p:spPr>
        <p:txBody>
          <a:bodyPr wrap="squar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面・スポーツナビ面には掲載制限がございません。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latin typeface="+mn-ea"/>
              </a:rPr>
              <a:t>※SD</a:t>
            </a:r>
            <a:r>
              <a:rPr lang="ja-JP" altLang="en-US" sz="800" dirty="0">
                <a:solidFill>
                  <a:schemeClr val="tx1">
                    <a:lumMod val="65000"/>
                    <a:lumOff val="35000"/>
                  </a:schemeClr>
                </a:solidFill>
                <a:latin typeface="+mn-ea"/>
              </a:rPr>
              <a:t>はスマートデバイス、</a:t>
            </a:r>
            <a:r>
              <a:rPr lang="en-US" altLang="ja-JP" sz="800" dirty="0">
                <a:solidFill>
                  <a:schemeClr val="tx1">
                    <a:lumMod val="65000"/>
                    <a:lumOff val="35000"/>
                  </a:schemeClr>
                </a:solidFill>
                <a:latin typeface="+mn-ea"/>
              </a:rPr>
              <a:t>PC</a:t>
            </a:r>
            <a:r>
              <a:rPr lang="ja-JP" altLang="en-US" sz="800" dirty="0">
                <a:solidFill>
                  <a:schemeClr val="tx1">
                    <a:lumMod val="65000"/>
                    <a:lumOff val="35000"/>
                  </a:schemeClr>
                </a:solidFill>
                <a:latin typeface="+mn-ea"/>
              </a:rPr>
              <a:t>はパソコン、</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3512369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10" name="表 9">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368291040"/>
              </p:ext>
            </p:extLst>
          </p:nvPr>
        </p:nvGraphicFramePr>
        <p:xfrm>
          <a:off x="648018" y="980735"/>
          <a:ext cx="8625462" cy="5009411"/>
        </p:xfrm>
        <a:graphic>
          <a:graphicData uri="http://schemas.openxmlformats.org/drawingml/2006/table">
            <a:tbl>
              <a:tblPr firstCol="1" bandRow="1"/>
              <a:tblGrid>
                <a:gridCol w="2479206">
                  <a:extLst>
                    <a:ext uri="{9D8B030D-6E8A-4147-A177-3AD203B41FA5}">
                      <a16:colId xmlns:a16="http://schemas.microsoft.com/office/drawing/2014/main" val="792911817"/>
                    </a:ext>
                  </a:extLst>
                </a:gridCol>
                <a:gridCol w="1063266">
                  <a:extLst>
                    <a:ext uri="{9D8B030D-6E8A-4147-A177-3AD203B41FA5}">
                      <a16:colId xmlns:a16="http://schemas.microsoft.com/office/drawing/2014/main" val="3057805663"/>
                    </a:ext>
                  </a:extLst>
                </a:gridCol>
                <a:gridCol w="1016598">
                  <a:extLst>
                    <a:ext uri="{9D8B030D-6E8A-4147-A177-3AD203B41FA5}">
                      <a16:colId xmlns:a16="http://schemas.microsoft.com/office/drawing/2014/main" val="4203260269"/>
                    </a:ext>
                  </a:extLst>
                </a:gridCol>
                <a:gridCol w="1016598">
                  <a:extLst>
                    <a:ext uri="{9D8B030D-6E8A-4147-A177-3AD203B41FA5}">
                      <a16:colId xmlns:a16="http://schemas.microsoft.com/office/drawing/2014/main" val="2598357217"/>
                    </a:ext>
                  </a:extLst>
                </a:gridCol>
                <a:gridCol w="1016598">
                  <a:extLst>
                    <a:ext uri="{9D8B030D-6E8A-4147-A177-3AD203B41FA5}">
                      <a16:colId xmlns:a16="http://schemas.microsoft.com/office/drawing/2014/main" val="2910572198"/>
                    </a:ext>
                  </a:extLst>
                </a:gridCol>
                <a:gridCol w="1016598">
                  <a:extLst>
                    <a:ext uri="{9D8B030D-6E8A-4147-A177-3AD203B41FA5}">
                      <a16:colId xmlns:a16="http://schemas.microsoft.com/office/drawing/2014/main" val="1792168666"/>
                    </a:ext>
                  </a:extLst>
                </a:gridCol>
                <a:gridCol w="1016598">
                  <a:extLst>
                    <a:ext uri="{9D8B030D-6E8A-4147-A177-3AD203B41FA5}">
                      <a16:colId xmlns:a16="http://schemas.microsoft.com/office/drawing/2014/main" val="3248370074"/>
                    </a:ext>
                  </a:extLst>
                </a:gridCol>
              </a:tblGrid>
              <a:tr h="5177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8" name="正方形/長方形 7"/>
          <p:cNvSpPr/>
          <p:nvPr/>
        </p:nvSpPr>
        <p:spPr>
          <a:xfrm>
            <a:off x="565610" y="6012577"/>
            <a:ext cx="8590813" cy="58477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プレイスメントカテゴリ「</a:t>
            </a:r>
            <a:r>
              <a:rPr lang="en-US" altLang="ja-JP" sz="800" dirty="0" err="1">
                <a:solidFill>
                  <a:schemeClr val="tx1">
                    <a:lumMod val="65000"/>
                    <a:lumOff val="35000"/>
                  </a:schemeClr>
                </a:solidFill>
                <a:latin typeface="メイリオ" panose="020B0604030504040204" pitchFamily="50" charset="-128"/>
                <a:ea typeface="メイリオ" panose="020B0604030504040204" pitchFamily="50" charset="-128"/>
              </a:rPr>
              <a:t>Yahoo!JAPAN</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スポーツナビ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（インストリーム広告）」を選択したとき、</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面・スポーツナビ面には掲載制限がございません。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latin typeface="+mn-ea"/>
              </a:rPr>
              <a:t>※SD</a:t>
            </a:r>
            <a:r>
              <a:rPr lang="ja-JP" altLang="en-US" sz="800" dirty="0">
                <a:solidFill>
                  <a:schemeClr val="tx1">
                    <a:lumMod val="65000"/>
                    <a:lumOff val="35000"/>
                  </a:schemeClr>
                </a:solidFill>
                <a:latin typeface="+mn-ea"/>
              </a:rPr>
              <a:t>はスマートデバイス、</a:t>
            </a:r>
            <a:r>
              <a:rPr lang="en-US" altLang="ja-JP" sz="800" dirty="0">
                <a:solidFill>
                  <a:schemeClr val="tx1">
                    <a:lumMod val="65000"/>
                    <a:lumOff val="35000"/>
                  </a:schemeClr>
                </a:solidFill>
                <a:latin typeface="+mn-ea"/>
              </a:rPr>
              <a:t>PC</a:t>
            </a:r>
            <a:r>
              <a:rPr lang="ja-JP" altLang="en-US" sz="800" dirty="0">
                <a:solidFill>
                  <a:schemeClr val="tx1">
                    <a:lumMod val="65000"/>
                    <a:lumOff val="35000"/>
                  </a:schemeClr>
                </a:solidFill>
                <a:latin typeface="+mn-ea"/>
              </a:rPr>
              <a:t>はパソコン、</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3568800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nvGraphicFramePr>
        <p:xfrm>
          <a:off x="648018" y="980735"/>
          <a:ext cx="6545598" cy="5009411"/>
        </p:xfrm>
        <a:graphic>
          <a:graphicData uri="http://schemas.openxmlformats.org/drawingml/2006/table">
            <a:tbl>
              <a:tblPr firstCol="1" bandRow="1"/>
              <a:tblGrid>
                <a:gridCol w="2479206">
                  <a:extLst>
                    <a:ext uri="{9D8B030D-6E8A-4147-A177-3AD203B41FA5}">
                      <a16:colId xmlns:a16="http://schemas.microsoft.com/office/drawing/2014/main" val="792911817"/>
                    </a:ext>
                  </a:extLst>
                </a:gridCol>
                <a:gridCol w="1016598">
                  <a:extLst>
                    <a:ext uri="{9D8B030D-6E8A-4147-A177-3AD203B41FA5}">
                      <a16:colId xmlns:a16="http://schemas.microsoft.com/office/drawing/2014/main" val="2598357217"/>
                    </a:ext>
                  </a:extLst>
                </a:gridCol>
                <a:gridCol w="1016598">
                  <a:extLst>
                    <a:ext uri="{9D8B030D-6E8A-4147-A177-3AD203B41FA5}">
                      <a16:colId xmlns:a16="http://schemas.microsoft.com/office/drawing/2014/main" val="2910572198"/>
                    </a:ext>
                  </a:extLst>
                </a:gridCol>
                <a:gridCol w="1016598">
                  <a:extLst>
                    <a:ext uri="{9D8B030D-6E8A-4147-A177-3AD203B41FA5}">
                      <a16:colId xmlns:a16="http://schemas.microsoft.com/office/drawing/2014/main" val="1792168666"/>
                    </a:ext>
                  </a:extLst>
                </a:gridCol>
                <a:gridCol w="1016598">
                  <a:extLst>
                    <a:ext uri="{9D8B030D-6E8A-4147-A177-3AD203B41FA5}">
                      <a16:colId xmlns:a16="http://schemas.microsoft.com/office/drawing/2014/main" val="3248370074"/>
                    </a:ext>
                  </a:extLst>
                </a:gridCol>
              </a:tblGrid>
              <a:tr h="51779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r>
                        <a:rPr kumimoji="1" lang="ja-JP" altLang="en-US" sz="800" b="1" dirty="0">
                          <a:solidFill>
                            <a:schemeClr val="tx1">
                              <a:lumMod val="65000"/>
                              <a:lumOff val="35000"/>
                            </a:schemeClr>
                          </a:solidFill>
                          <a:latin typeface="+mj-lt"/>
                          <a:ea typeface="+mj-ea"/>
                        </a:rPr>
                        <a:t>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30</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（長尺）</a:t>
                      </a: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45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9" name="正方形/長方形 8"/>
          <p:cNvSpPr/>
          <p:nvPr/>
        </p:nvSpPr>
        <p:spPr>
          <a:xfrm>
            <a:off x="565610" y="6012577"/>
            <a:ext cx="8590813" cy="58477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プレイスメントカテゴリ「</a:t>
            </a:r>
            <a:r>
              <a:rPr lang="en-US" altLang="ja-JP" sz="800" dirty="0" err="1">
                <a:solidFill>
                  <a:schemeClr val="tx1">
                    <a:lumMod val="65000"/>
                    <a:lumOff val="35000"/>
                  </a:schemeClr>
                </a:solidFill>
                <a:latin typeface="メイリオ" panose="020B0604030504040204" pitchFamily="50" charset="-128"/>
                <a:ea typeface="メイリオ" panose="020B0604030504040204" pitchFamily="50" charset="-128"/>
              </a:rPr>
              <a:t>Yahoo!JAPAN</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スポーツナビ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（インストリーム広告）」を選択したとき、</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面・スポーツナビ面には掲載制限がございません。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印のないカテゴリーは制限なしとなります。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latin typeface="+mn-ea"/>
              </a:rPr>
              <a:t>※SD</a:t>
            </a:r>
            <a:r>
              <a:rPr lang="ja-JP" altLang="en-US" sz="800" dirty="0">
                <a:solidFill>
                  <a:schemeClr val="tx1">
                    <a:lumMod val="65000"/>
                    <a:lumOff val="35000"/>
                  </a:schemeClr>
                </a:solidFill>
                <a:latin typeface="+mn-ea"/>
              </a:rPr>
              <a:t>はスマートデバイス、</a:t>
            </a:r>
            <a:r>
              <a:rPr lang="en-US" altLang="ja-JP" sz="800" dirty="0">
                <a:solidFill>
                  <a:schemeClr val="tx1">
                    <a:lumMod val="65000"/>
                    <a:lumOff val="35000"/>
                  </a:schemeClr>
                </a:solidFill>
                <a:latin typeface="+mn-ea"/>
              </a:rPr>
              <a:t>PC</a:t>
            </a:r>
            <a:r>
              <a:rPr lang="ja-JP" altLang="en-US" sz="800" dirty="0">
                <a:solidFill>
                  <a:schemeClr val="tx1">
                    <a:lumMod val="65000"/>
                    <a:lumOff val="35000"/>
                  </a:schemeClr>
                </a:solidFill>
                <a:latin typeface="+mn-ea"/>
              </a:rPr>
              <a:t>はパソコン、</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2918461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2049143" y="997007"/>
            <a:ext cx="1127232" cy="276999"/>
          </a:xfrm>
          <a:prstGeom prst="rect">
            <a:avLst/>
          </a:prstGeom>
          <a:noFill/>
        </p:spPr>
        <p:txBody>
          <a:bodyPr wrap="none" rtlCol="0">
            <a:spAutoFit/>
          </a:bodyPr>
          <a:lstStyle/>
          <a:p>
            <a:pPr algn="ctr">
              <a:lnSpc>
                <a:spcPts val="1460"/>
              </a:lnSpc>
            </a:pPr>
            <a:r>
              <a:rPr lang="ja-JP" altLang="en-US" sz="1050" b="1" dirty="0"/>
              <a:t>インストリーム</a:t>
            </a:r>
            <a:endParaRPr lang="en-US" altLang="ja-JP" sz="1050" b="1" dirty="0"/>
          </a:p>
        </p:txBody>
      </p:sp>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00673" y="1387752"/>
            <a:ext cx="3186412" cy="2041248"/>
          </a:xfrm>
          <a:prstGeom prst="rect">
            <a:avLst/>
          </a:prstGeom>
        </p:spPr>
      </p:pic>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869" y="1376772"/>
            <a:ext cx="1290779" cy="2753661"/>
          </a:xfrm>
          <a:prstGeom prst="rect">
            <a:avLst/>
          </a:prstGeom>
        </p:spPr>
      </p:pic>
    </p:spTree>
    <p:extLst>
      <p:ext uri="{BB962C8B-B14F-4D97-AF65-F5344CB8AC3E}">
        <p14:creationId xmlns:p14="http://schemas.microsoft.com/office/powerpoint/2010/main" val="2478737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292838406"/>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141146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9</a:t>
            </a:r>
            <a:r>
              <a:rPr lang="ja-JP" altLang="en-US" dirty="0"/>
              <a:t>月</a:t>
            </a:r>
            <a:r>
              <a:rPr lang="en-US" altLang="ja-JP" dirty="0"/>
              <a:t>-10</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テキスト ボックス 3"/>
          <p:cNvSpPr txBox="1"/>
          <p:nvPr/>
        </p:nvSpPr>
        <p:spPr>
          <a:xfrm>
            <a:off x="423261" y="822914"/>
            <a:ext cx="11402265" cy="14003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本来、四半期ごとにリリースしている商品は、第</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四半期開始の</a:t>
            </a:r>
            <a:r>
              <a:rPr kumimoji="1" lang="en-US" altLang="ja-JP" sz="17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10</a:t>
            </a:r>
            <a:r>
              <a:rPr kumimoji="1" lang="ja-JP" altLang="en-US" sz="17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掲載開始としていますが、</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今回のリリースでは、商品設計に影響しない商品に関して、掲載開始を</a:t>
            </a:r>
            <a:r>
              <a:rPr kumimoji="1" lang="en-US" altLang="ja-JP" sz="1700" b="1" i="0" u="none" strike="noStrike" kern="1200" cap="none" spc="0" normalizeH="0" baseline="0" noProof="0" dirty="0">
                <a:ln>
                  <a:noFill/>
                </a:ln>
                <a:solidFill>
                  <a:srgbClr val="C9002C"/>
                </a:solidFill>
                <a:effectLst/>
                <a:uLnTx/>
                <a:uFillTx/>
                <a:latin typeface="メイリオ"/>
                <a:ea typeface="メイリオ"/>
                <a:cs typeface="+mn-cs"/>
              </a:rPr>
              <a:t>9</a:t>
            </a:r>
            <a:r>
              <a:rPr kumimoji="1" lang="ja-JP" altLang="en-US" sz="1700" b="1" i="0" u="none" strike="noStrike" kern="1200" cap="none" spc="0" normalizeH="0" baseline="0" noProof="0" dirty="0">
                <a:ln>
                  <a:noFill/>
                </a:ln>
                <a:solidFill>
                  <a:srgbClr val="C9002C"/>
                </a:solidFill>
                <a:effectLst/>
                <a:uLnTx/>
                <a:uFillTx/>
                <a:latin typeface="メイリオ"/>
                <a:ea typeface="メイリオ"/>
                <a:cs typeface="+mn-cs"/>
              </a:rPr>
              <a:t>月</a:t>
            </a:r>
            <a:r>
              <a:rPr kumimoji="1" lang="ja-JP" altLang="en-US" sz="1700" b="0" i="0" u="none" strike="noStrike" kern="1200" cap="none" spc="0" normalizeH="0" baseline="0" noProof="0" dirty="0">
                <a:ln>
                  <a:noFill/>
                </a:ln>
                <a:solidFill>
                  <a:srgbClr val="C9002C"/>
                </a:solidFill>
                <a:effectLst/>
                <a:uLnTx/>
                <a:uFillTx/>
                <a:latin typeface="メイリオ"/>
                <a:ea typeface="メイリオ"/>
                <a:cs typeface="+mn-cs"/>
              </a:rPr>
              <a:t>からに前倒し</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いたします。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10</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月、といった期を跨ぐ掲載期間をご希望の場合は、今回リリースする第</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四半期商品をご利用ください。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なお、期を跨がず、</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月で掲載が終了する場合は、第</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四半期商品をご利用ください。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掲載期間は、「商品一覧」ページ「掲載期間」の項目で確認いただけます。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p:txBody>
      </p:sp>
      <p:sp>
        <p:nvSpPr>
          <p:cNvPr id="2" name="テキスト ボックス 1"/>
          <p:cNvSpPr txBox="1"/>
          <p:nvPr/>
        </p:nvSpPr>
        <p:spPr>
          <a:xfrm>
            <a:off x="263352" y="4426644"/>
            <a:ext cx="11642128"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5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r>
              <a:rPr kumimoji="1" lang="ja-JP" altLang="en-US" sz="1500" b="0" i="0" u="none" strike="noStrike" kern="1200" cap="none" spc="0" normalizeH="0" baseline="0" noProof="0" dirty="0">
                <a:ln>
                  <a:noFill/>
                </a:ln>
                <a:solidFill>
                  <a:srgbClr val="000000"/>
                </a:solidFill>
                <a:effectLst/>
                <a:uLnTx/>
                <a:uFillTx/>
                <a:latin typeface="メイリオ"/>
                <a:ea typeface="メイリオ"/>
                <a:cs typeface="+mn-cs"/>
              </a:rPr>
              <a:t>年齢ターゲティングを設定して予約する場合、選択した商品や掲載期間によって予約できない場合がありますのでご注意ください。</a:t>
            </a:r>
            <a:endParaRPr kumimoji="1" lang="en-US" altLang="ja-JP" sz="15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39" name="正方形/長方形 38"/>
          <p:cNvSpPr/>
          <p:nvPr/>
        </p:nvSpPr>
        <p:spPr>
          <a:xfrm>
            <a:off x="1487488" y="2348880"/>
            <a:ext cx="8856984" cy="1750660"/>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40" name="正方形/長方形 39"/>
          <p:cNvSpPr/>
          <p:nvPr/>
        </p:nvSpPr>
        <p:spPr>
          <a:xfrm>
            <a:off x="1635388" y="2527457"/>
            <a:ext cx="788204" cy="1435903"/>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41" name="テキスト ボックス 40"/>
          <p:cNvSpPr txBox="1"/>
          <p:nvPr/>
        </p:nvSpPr>
        <p:spPr>
          <a:xfrm>
            <a:off x="1825769" y="2821090"/>
            <a:ext cx="400110" cy="115212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a:ea typeface="メイリオ"/>
                <a:cs typeface="+mn-cs"/>
              </a:rPr>
              <a:t>内容変更</a:t>
            </a:r>
          </a:p>
        </p:txBody>
      </p:sp>
      <p:sp>
        <p:nvSpPr>
          <p:cNvPr id="42" name="角丸四角形 41"/>
          <p:cNvSpPr/>
          <p:nvPr/>
        </p:nvSpPr>
        <p:spPr>
          <a:xfrm>
            <a:off x="2617087"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7</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3" name="角丸四角形 42"/>
          <p:cNvSpPr/>
          <p:nvPr/>
        </p:nvSpPr>
        <p:spPr>
          <a:xfrm>
            <a:off x="3841223"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8</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4" name="角丸四角形 43"/>
          <p:cNvSpPr/>
          <p:nvPr/>
        </p:nvSpPr>
        <p:spPr>
          <a:xfrm>
            <a:off x="5065509"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9</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5" name="角丸四角形 44"/>
          <p:cNvSpPr/>
          <p:nvPr/>
        </p:nvSpPr>
        <p:spPr>
          <a:xfrm>
            <a:off x="632974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10</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6" name="角丸四角形 45"/>
          <p:cNvSpPr/>
          <p:nvPr/>
        </p:nvSpPr>
        <p:spPr>
          <a:xfrm>
            <a:off x="757135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11</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7" name="角丸四角形 46"/>
          <p:cNvSpPr/>
          <p:nvPr/>
        </p:nvSpPr>
        <p:spPr>
          <a:xfrm>
            <a:off x="8771614"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12</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9" name="角丸四角形 48"/>
          <p:cNvSpPr/>
          <p:nvPr/>
        </p:nvSpPr>
        <p:spPr>
          <a:xfrm>
            <a:off x="2617757" y="2420658"/>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a:ln>
                  <a:noFill/>
                </a:ln>
                <a:solidFill>
                  <a:srgbClr val="FFFFFF"/>
                </a:solidFill>
                <a:effectLst/>
                <a:uLnTx/>
                <a:uFillTx/>
                <a:latin typeface="メイリオ"/>
                <a:ea typeface="メイリオ"/>
                <a:cs typeface="+mn-cs"/>
              </a:rPr>
              <a:t>2</a:t>
            </a: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四半期</a:t>
            </a:r>
          </a:p>
        </p:txBody>
      </p:sp>
      <p:sp>
        <p:nvSpPr>
          <p:cNvPr id="50" name="角丸四角形 49"/>
          <p:cNvSpPr/>
          <p:nvPr/>
        </p:nvSpPr>
        <p:spPr>
          <a:xfrm>
            <a:off x="6284215" y="2420659"/>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a:ln>
                  <a:noFill/>
                </a:ln>
                <a:solidFill>
                  <a:srgbClr val="FFFFFF"/>
                </a:solidFill>
                <a:effectLst/>
                <a:uLnTx/>
                <a:uFillTx/>
                <a:latin typeface="メイリオ"/>
                <a:ea typeface="メイリオ"/>
                <a:cs typeface="+mn-cs"/>
              </a:rPr>
              <a:t>3</a:t>
            </a: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四半期</a:t>
            </a:r>
          </a:p>
        </p:txBody>
      </p:sp>
      <p:sp>
        <p:nvSpPr>
          <p:cNvPr id="51" name="ホームベース 50"/>
          <p:cNvSpPr/>
          <p:nvPr/>
        </p:nvSpPr>
        <p:spPr>
          <a:xfrm>
            <a:off x="2655515" y="3087781"/>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a:ln>
                  <a:noFill/>
                </a:ln>
                <a:solidFill>
                  <a:srgbClr val="000000"/>
                </a:solidFill>
                <a:effectLst/>
                <a:uLnTx/>
                <a:uFillTx/>
                <a:latin typeface="メイリオ"/>
                <a:ea typeface="メイリオ"/>
                <a:cs typeface="+mn-cs"/>
              </a:rPr>
              <a:t>2</a:t>
            </a: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四半期商品</a:t>
            </a:r>
          </a:p>
        </p:txBody>
      </p:sp>
      <p:sp>
        <p:nvSpPr>
          <p:cNvPr id="54" name="ホームベース 53"/>
          <p:cNvSpPr/>
          <p:nvPr/>
        </p:nvSpPr>
        <p:spPr>
          <a:xfrm>
            <a:off x="5065508" y="3598794"/>
            <a:ext cx="1462539" cy="364566"/>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FFFF"/>
                </a:solidFill>
                <a:effectLst/>
                <a:uLnTx/>
                <a:uFillTx/>
                <a:latin typeface="メイリオ"/>
                <a:ea typeface="メイリオ"/>
                <a:cs typeface="+mn-cs"/>
              </a:rPr>
              <a:t>前倒し期間</a:t>
            </a:r>
          </a:p>
        </p:txBody>
      </p:sp>
      <p:sp>
        <p:nvSpPr>
          <p:cNvPr id="48" name="ホームベース 47"/>
          <p:cNvSpPr/>
          <p:nvPr/>
        </p:nvSpPr>
        <p:spPr>
          <a:xfrm>
            <a:off x="6253288" y="3598795"/>
            <a:ext cx="3587128" cy="364565"/>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a:ln>
                  <a:noFill/>
                </a:ln>
                <a:solidFill>
                  <a:srgbClr val="000000"/>
                </a:solidFill>
                <a:effectLst/>
                <a:uLnTx/>
                <a:uFillTx/>
                <a:latin typeface="メイリオ"/>
                <a:ea typeface="メイリオ"/>
                <a:cs typeface="+mn-cs"/>
              </a:rPr>
              <a:t>3</a:t>
            </a: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四半期商品</a:t>
            </a:r>
          </a:p>
        </p:txBody>
      </p:sp>
      <p:cxnSp>
        <p:nvCxnSpPr>
          <p:cNvPr id="52" name="直線コネクタ 51"/>
          <p:cNvCxnSpPr/>
          <p:nvPr/>
        </p:nvCxnSpPr>
        <p:spPr>
          <a:xfrm>
            <a:off x="6240016" y="2386751"/>
            <a:ext cx="13167" cy="1712789"/>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7" name="表 6"/>
          <p:cNvGraphicFramePr>
            <a:graphicFrameLocks noGrp="1"/>
          </p:cNvGraphicFramePr>
          <p:nvPr/>
        </p:nvGraphicFramePr>
        <p:xfrm>
          <a:off x="1482767" y="4815058"/>
          <a:ext cx="8128000" cy="1815779"/>
        </p:xfrm>
        <a:graphic>
          <a:graphicData uri="http://schemas.openxmlformats.org/drawingml/2006/table">
            <a:tbl>
              <a:tblPr firstRow="1" bandRow="1">
                <a:tableStyleId>{21E4AEA4-8DFA-4A89-87EB-49C32662AFE0}</a:tableStyleId>
              </a:tblPr>
              <a:tblGrid>
                <a:gridCol w="1347994">
                  <a:extLst>
                    <a:ext uri="{9D8B030D-6E8A-4147-A177-3AD203B41FA5}">
                      <a16:colId xmlns:a16="http://schemas.microsoft.com/office/drawing/2014/main" val="2814967944"/>
                    </a:ext>
                  </a:extLst>
                </a:gridCol>
                <a:gridCol w="2016224">
                  <a:extLst>
                    <a:ext uri="{9D8B030D-6E8A-4147-A177-3AD203B41FA5}">
                      <a16:colId xmlns:a16="http://schemas.microsoft.com/office/drawing/2014/main" val="1367055582"/>
                    </a:ext>
                  </a:extLst>
                </a:gridCol>
                <a:gridCol w="2731782">
                  <a:extLst>
                    <a:ext uri="{9D8B030D-6E8A-4147-A177-3AD203B41FA5}">
                      <a16:colId xmlns:a16="http://schemas.microsoft.com/office/drawing/2014/main" val="1844455833"/>
                    </a:ext>
                  </a:extLst>
                </a:gridCol>
                <a:gridCol w="2032000">
                  <a:extLst>
                    <a:ext uri="{9D8B030D-6E8A-4147-A177-3AD203B41FA5}">
                      <a16:colId xmlns:a16="http://schemas.microsoft.com/office/drawing/2014/main" val="3756597764"/>
                    </a:ext>
                  </a:extLst>
                </a:gridCol>
              </a:tblGrid>
              <a:tr h="259397">
                <a:tc>
                  <a:txBody>
                    <a:bodyPr/>
                    <a:lstStyle/>
                    <a:p>
                      <a:r>
                        <a:rPr kumimoji="1" lang="ja-JP" altLang="en-US" sz="1100" dirty="0"/>
                        <a:t>商品</a:t>
                      </a:r>
                    </a:p>
                  </a:txBody>
                  <a:tcPr/>
                </a:tc>
                <a:tc>
                  <a:txBody>
                    <a:bodyPr/>
                    <a:lstStyle/>
                    <a:p>
                      <a:r>
                        <a:rPr kumimoji="1" lang="ja-JP" altLang="en-US" sz="1100" dirty="0"/>
                        <a:t>掲載期間</a:t>
                      </a:r>
                    </a:p>
                  </a:txBody>
                  <a:tcPr/>
                </a:tc>
                <a:tc>
                  <a:txBody>
                    <a:bodyPr/>
                    <a:lstStyle/>
                    <a:p>
                      <a:r>
                        <a:rPr kumimoji="1" lang="ja-JP" altLang="en-US" sz="1100" dirty="0"/>
                        <a:t>年齢ターゲティング</a:t>
                      </a:r>
                    </a:p>
                  </a:txBody>
                  <a:tcPr/>
                </a:tc>
                <a:tc>
                  <a:txBody>
                    <a:bodyPr/>
                    <a:lstStyle/>
                    <a:p>
                      <a:r>
                        <a:rPr kumimoji="1" lang="ja-JP" altLang="en-US" sz="1100" dirty="0"/>
                        <a:t>予約可否</a:t>
                      </a:r>
                    </a:p>
                  </a:txBody>
                  <a:tcPr/>
                </a:tc>
                <a:extLst>
                  <a:ext uri="{0D108BD9-81ED-4DB2-BD59-A6C34878D82A}">
                    <a16:rowId xmlns:a16="http://schemas.microsoft.com/office/drawing/2014/main" val="36525255"/>
                  </a:ext>
                </a:extLst>
              </a:tr>
              <a:tr h="259397">
                <a:tc>
                  <a:txBody>
                    <a:bodyPr/>
                    <a:lstStyle/>
                    <a:p>
                      <a:r>
                        <a:rPr kumimoji="1" lang="ja-JP" altLang="en-US" sz="1100" dirty="0">
                          <a:solidFill>
                            <a:schemeClr val="tx1">
                              <a:lumMod val="65000"/>
                              <a:lumOff val="35000"/>
                            </a:schemeClr>
                          </a:solidFill>
                        </a:rPr>
                        <a:t>第</a:t>
                      </a:r>
                      <a:r>
                        <a:rPr kumimoji="1" lang="en-US" altLang="ja-JP" sz="1100" dirty="0">
                          <a:solidFill>
                            <a:schemeClr val="tx1">
                              <a:lumMod val="65000"/>
                              <a:lumOff val="35000"/>
                            </a:schemeClr>
                          </a:solidFill>
                        </a:rPr>
                        <a:t>2</a:t>
                      </a:r>
                      <a:r>
                        <a:rPr kumimoji="1" lang="ja-JP" altLang="en-US" sz="1100" dirty="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250494323"/>
                  </a:ext>
                </a:extLst>
              </a:tr>
              <a:tr h="259397">
                <a:tc>
                  <a:txBody>
                    <a:bodyPr/>
                    <a:lstStyle/>
                    <a:p>
                      <a:r>
                        <a:rPr kumimoji="1" lang="ja-JP" altLang="en-US" sz="1100" dirty="0">
                          <a:solidFill>
                            <a:schemeClr val="tx1">
                              <a:lumMod val="65000"/>
                              <a:lumOff val="35000"/>
                            </a:schemeClr>
                          </a:solidFill>
                        </a:rPr>
                        <a:t>第</a:t>
                      </a:r>
                      <a:r>
                        <a:rPr kumimoji="1" lang="en-US" altLang="ja-JP" sz="1100" dirty="0">
                          <a:solidFill>
                            <a:schemeClr val="tx1">
                              <a:lumMod val="65000"/>
                              <a:lumOff val="35000"/>
                            </a:schemeClr>
                          </a:solidFill>
                        </a:rPr>
                        <a:t>2</a:t>
                      </a:r>
                      <a:r>
                        <a:rPr kumimoji="1" lang="ja-JP" altLang="en-US" sz="1100" dirty="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462541441"/>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a:solidFill>
                            <a:schemeClr val="tx1">
                              <a:lumMod val="65000"/>
                              <a:lumOff val="35000"/>
                            </a:schemeClr>
                          </a:solidFill>
                        </a:rPr>
                        <a:t>3</a:t>
                      </a:r>
                      <a:r>
                        <a:rPr kumimoji="1" lang="ja-JP" altLang="en-US" sz="1100" b="1" dirty="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あり</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rgbClr val="C00000"/>
                          </a:solidFill>
                        </a:rPr>
                        <a:t>NG</a:t>
                      </a:r>
                      <a:endParaRPr kumimoji="1" lang="ja-JP" altLang="en-US" sz="1100" dirty="0">
                        <a:solidFill>
                          <a:srgbClr val="C00000"/>
                        </a:solidFill>
                      </a:endParaRPr>
                    </a:p>
                  </a:txBody>
                  <a:tcPr/>
                </a:tc>
                <a:extLst>
                  <a:ext uri="{0D108BD9-81ED-4DB2-BD59-A6C34878D82A}">
                    <a16:rowId xmlns:a16="http://schemas.microsoft.com/office/drawing/2014/main" val="615026862"/>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a:solidFill>
                            <a:schemeClr val="tx1">
                              <a:lumMod val="65000"/>
                              <a:lumOff val="35000"/>
                            </a:schemeClr>
                          </a:solidFill>
                        </a:rPr>
                        <a:t>3</a:t>
                      </a:r>
                      <a:r>
                        <a:rPr kumimoji="1" lang="ja-JP" altLang="en-US" sz="1100" b="1" dirty="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r>
                        <a:rPr kumimoji="1" lang="ja-JP" altLang="en-US" sz="1100" dirty="0">
                          <a:solidFill>
                            <a:schemeClr val="tx1">
                              <a:lumMod val="65000"/>
                              <a:lumOff val="35000"/>
                            </a:schemeClr>
                          </a:solidFill>
                        </a:rPr>
                        <a:t>（非推奨）</a:t>
                      </a:r>
                    </a:p>
                  </a:txBody>
                  <a:tcPr/>
                </a:tc>
                <a:extLst>
                  <a:ext uri="{0D108BD9-81ED-4DB2-BD59-A6C34878D82A}">
                    <a16:rowId xmlns:a16="http://schemas.microsoft.com/office/drawing/2014/main" val="361392894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a:solidFill>
                            <a:schemeClr val="tx1">
                              <a:lumMod val="65000"/>
                              <a:lumOff val="35000"/>
                            </a:schemeClr>
                          </a:solidFill>
                        </a:rPr>
                        <a:t>3</a:t>
                      </a:r>
                      <a:r>
                        <a:rPr kumimoji="1" lang="ja-JP" altLang="en-US" sz="1100" b="1" dirty="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9/15-10/14</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139179677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a:solidFill>
                            <a:schemeClr val="tx1">
                              <a:lumMod val="65000"/>
                              <a:lumOff val="35000"/>
                            </a:schemeClr>
                          </a:solidFill>
                        </a:rPr>
                        <a:t>3</a:t>
                      </a:r>
                      <a:r>
                        <a:rPr kumimoji="1" lang="ja-JP" altLang="en-US" sz="1100" b="1" dirty="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10/1-10/31</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2445332618"/>
                  </a:ext>
                </a:extLst>
              </a:tr>
            </a:tbl>
          </a:graphicData>
        </a:graphic>
      </p:graphicFrame>
      <p:sp>
        <p:nvSpPr>
          <p:cNvPr id="22" name="テキスト ボックス 21"/>
          <p:cNvSpPr txBox="1"/>
          <p:nvPr/>
        </p:nvSpPr>
        <p:spPr>
          <a:xfrm>
            <a:off x="7824192" y="4118622"/>
            <a:ext cx="450475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1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100" b="0" i="0" u="none" strike="noStrike" kern="1200" cap="none" spc="0" normalizeH="0" baseline="0" noProof="0" dirty="0">
                <a:ln>
                  <a:noFill/>
                </a:ln>
                <a:solidFill>
                  <a:srgbClr val="000000"/>
                </a:solidFill>
                <a:effectLst/>
                <a:uLnTx/>
                <a:uFillTx/>
                <a:latin typeface="メイリオ"/>
                <a:ea typeface="メイリオ"/>
                <a:cs typeface="+mn-cs"/>
              </a:rPr>
              <a:t>3</a:t>
            </a:r>
            <a:r>
              <a:rPr kumimoji="1" lang="ja-JP" altLang="en-US" sz="1100" b="0" i="0" u="none" strike="noStrike" kern="1200" cap="none" spc="0" normalizeH="0" baseline="0" noProof="0" dirty="0">
                <a:ln>
                  <a:noFill/>
                </a:ln>
                <a:solidFill>
                  <a:srgbClr val="000000"/>
                </a:solidFill>
                <a:effectLst/>
                <a:uLnTx/>
                <a:uFillTx/>
                <a:latin typeface="メイリオ"/>
                <a:ea typeface="メイリオ"/>
                <a:cs typeface="+mn-cs"/>
              </a:rPr>
              <a:t>四半期商品リリース時にメンテナンス期間は発生しません。</a:t>
            </a:r>
          </a:p>
        </p:txBody>
      </p:sp>
    </p:spTree>
    <p:extLst>
      <p:ext uri="{BB962C8B-B14F-4D97-AF65-F5344CB8AC3E}">
        <p14:creationId xmlns:p14="http://schemas.microsoft.com/office/powerpoint/2010/main" val="447894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kern="0" dirty="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359633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048740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1169551"/>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2021/9/7</a:t>
            </a:r>
          </a:p>
          <a:p>
            <a:r>
              <a:rPr kumimoji="0" lang="ja-JP" altLang="en-US" sz="1400" kern="0" dirty="0">
                <a:solidFill>
                  <a:schemeClr val="tx1">
                    <a:lumMod val="65000"/>
                    <a:lumOff val="35000"/>
                  </a:schemeClr>
                </a:solidFill>
              </a:rPr>
              <a:t>・「免責事項・注意事項」入稿前審査についての記載を更新</a:t>
            </a:r>
            <a:r>
              <a:rPr kumimoji="0" lang="ja-JP" altLang="en-US" sz="1400" kern="0">
                <a:solidFill>
                  <a:schemeClr val="tx1">
                    <a:lumMod val="65000"/>
                    <a:lumOff val="35000"/>
                  </a:schemeClr>
                </a:solidFill>
              </a:rPr>
              <a:t>しました。</a:t>
            </a:r>
            <a:endParaRPr kumimoji="0" lang="en-US" altLang="ja-JP" sz="1400" kern="0" dirty="0">
              <a:solidFill>
                <a:schemeClr val="tx1">
                  <a:lumMod val="65000"/>
                  <a:lumOff val="35000"/>
                </a:schemeClr>
              </a:solidFill>
            </a:endParaRPr>
          </a:p>
          <a:p>
            <a:endParaRPr kumimoji="0" lang="en-US" altLang="ja-JP" sz="1400" kern="0" dirty="0">
              <a:solidFill>
                <a:schemeClr val="tx1">
                  <a:lumMod val="65000"/>
                  <a:lumOff val="35000"/>
                </a:schemeClr>
              </a:solidFill>
            </a:endParaRPr>
          </a:p>
          <a:p>
            <a:r>
              <a:rPr kumimoji="0" lang="ja-JP" altLang="en-US" sz="1400" kern="0">
                <a:solidFill>
                  <a:schemeClr val="tx1">
                    <a:lumMod val="65000"/>
                    <a:lumOff val="35000"/>
                  </a:schemeClr>
                </a:solidFill>
              </a:rPr>
              <a:t>■</a:t>
            </a:r>
            <a:r>
              <a:rPr kumimoji="0" lang="en-US" altLang="ja-JP" sz="1400" kern="0" dirty="0">
                <a:solidFill>
                  <a:schemeClr val="tx1">
                    <a:lumMod val="65000"/>
                    <a:lumOff val="35000"/>
                  </a:schemeClr>
                </a:solidFill>
              </a:rPr>
              <a:t>2021/12/16</a:t>
            </a:r>
          </a:p>
          <a:p>
            <a:pPr lvl="0">
              <a:defRPr/>
            </a:pPr>
            <a:r>
              <a:rPr kumimoji="0" lang="ja-JP" altLang="en-US" sz="1400" kern="0">
                <a:solidFill>
                  <a:schemeClr val="tx1">
                    <a:lumMod val="65000"/>
                    <a:lumOff val="35000"/>
                  </a:schemeClr>
                </a:solidFill>
                <a:latin typeface="+mn-ea"/>
              </a:rPr>
              <a:t>・「</a:t>
            </a:r>
            <a:r>
              <a:rPr lang="en-US" altLang="ja-JP" sz="1400" dirty="0">
                <a:solidFill>
                  <a:schemeClr val="tx1">
                    <a:lumMod val="65000"/>
                    <a:lumOff val="35000"/>
                  </a:schemeClr>
                </a:solidFill>
                <a:latin typeface="+mn-ea"/>
              </a:rPr>
              <a:t>GYAO!</a:t>
            </a:r>
            <a:r>
              <a:rPr lang="ja-JP" altLang="en-US" sz="1400">
                <a:solidFill>
                  <a:schemeClr val="tx1">
                    <a:lumMod val="65000"/>
                    <a:lumOff val="35000"/>
                  </a:schemeClr>
                </a:solidFill>
                <a:latin typeface="+mn-ea"/>
              </a:rPr>
              <a:t>　インストリーム　</a:t>
            </a:r>
            <a:r>
              <a:rPr lang="en-US" altLang="ja-JP" sz="1400" dirty="0">
                <a:solidFill>
                  <a:schemeClr val="tx1">
                    <a:lumMod val="65000"/>
                    <a:lumOff val="35000"/>
                  </a:schemeClr>
                </a:solidFill>
                <a:latin typeface="+mn-ea"/>
              </a:rPr>
              <a:t>SD</a:t>
            </a:r>
            <a:r>
              <a:rPr lang="ja-JP" altLang="en-US" sz="1400">
                <a:solidFill>
                  <a:schemeClr val="tx1">
                    <a:lumMod val="65000"/>
                    <a:lumOff val="35000"/>
                  </a:schemeClr>
                </a:solidFill>
                <a:latin typeface="+mn-ea"/>
              </a:rPr>
              <a:t>（長尺）」ついて「商品一覧」ページでスキップボタンの記載を追加しました。</a:t>
            </a:r>
          </a:p>
        </p:txBody>
      </p:sp>
    </p:spTree>
    <p:extLst>
      <p:ext uri="{BB962C8B-B14F-4D97-AF65-F5344CB8AC3E}">
        <p14:creationId xmlns:p14="http://schemas.microsoft.com/office/powerpoint/2010/main" val="40962741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7" name="正方形/長方形 16"/>
          <p:cNvSpPr/>
          <p:nvPr/>
        </p:nvSpPr>
        <p:spPr>
          <a:xfrm>
            <a:off x="461288" y="6381328"/>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はスマートデバイス、</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9" name="表 1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766162011"/>
              </p:ext>
            </p:extLst>
          </p:nvPr>
        </p:nvGraphicFramePr>
        <p:xfrm>
          <a:off x="434725" y="919442"/>
          <a:ext cx="9054781" cy="5389879"/>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33876">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latin typeface="メイリオ"/>
                          <a:ea typeface="メイリオ"/>
                        </a:rPr>
                        <a:t>10000017</a:t>
                      </a:r>
                      <a:r>
                        <a:rPr lang="en-US" altLang="ja-JP" sz="800" b="0" i="0" u="none" strike="noStrike" noProof="0" dirty="0">
                          <a:latin typeface="メイリオ"/>
                          <a:ea typeface="メイリオ"/>
                        </a:rPr>
                        <a:t>80</a:t>
                      </a:r>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t>1000001775</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内容変更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a:lnSpc>
                          <a:spcPct val="100000"/>
                        </a:lnSpc>
                        <a:spcBef>
                          <a:spcPts val="0"/>
                        </a:spcBef>
                        <a:spcAft>
                          <a:spcPts val="0"/>
                        </a:spcAft>
                        <a:buNone/>
                        <a:tabLst/>
                        <a:defRPr/>
                      </a:pPr>
                      <a:r>
                        <a:rPr lang="ja-JP" sz="800" b="0" i="0" u="none" strike="noStrike" kern="1200" noProof="0" dirty="0">
                          <a:latin typeface="メイリオ"/>
                          <a:ea typeface="メイリオ"/>
                        </a:rPr>
                        <a:t>1000001758</a:t>
                      </a:r>
                      <a:endParaRPr kumimoji="1" lang="ja-JP" dirty="0">
                        <a:latin typeface="メイリオ"/>
                        <a:ea typeface="メイリオ"/>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2021</a:t>
                      </a:r>
                      <a:r>
                        <a:rPr kumimoji="1" lang="ja-JP" altLang="en-US" sz="800" kern="120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18</a:t>
                      </a:r>
                      <a:r>
                        <a:rPr kumimoji="1" lang="ja-JP" altLang="en-US" sz="800" kern="1200">
                          <a:solidFill>
                            <a:schemeClr val="tx1">
                              <a:lumMod val="65000"/>
                              <a:lumOff val="35000"/>
                            </a:schemeClr>
                          </a:solidFill>
                          <a:latin typeface="+mn-lt"/>
                          <a:ea typeface="+mn-ea"/>
                          <a:cs typeface="+mn-cs"/>
                        </a:rPr>
                        <a:t>日（水）</a:t>
                      </a: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err="1">
                          <a:solidFill>
                            <a:schemeClr val="tx1">
                              <a:lumMod val="65000"/>
                              <a:lumOff val="35000"/>
                            </a:schemeClr>
                          </a:solidFill>
                          <a:latin typeface="+mn-lt"/>
                          <a:ea typeface="+mn-ea"/>
                          <a:cs typeface="+mn-cs"/>
                        </a:rPr>
                        <a:t>Yahoo!JAPAN</a:t>
                      </a:r>
                      <a:r>
                        <a:rPr kumimoji="1" lang="ja-JP" altLang="en-US" sz="800" kern="1200">
                          <a:solidFill>
                            <a:schemeClr val="tx1">
                              <a:lumMod val="65000"/>
                              <a:lumOff val="35000"/>
                            </a:schemeClr>
                          </a:solidFill>
                          <a:latin typeface="+mn-lt"/>
                          <a:ea typeface="+mn-ea"/>
                          <a:cs typeface="+mn-cs"/>
                        </a:rPr>
                        <a:t>　ニュース</a:t>
                      </a:r>
                      <a:r>
                        <a:rPr kumimoji="1" lang="en-US" altLang="ja-JP" sz="800" kern="1200" dirty="0">
                          <a:solidFill>
                            <a:schemeClr val="tx1">
                              <a:lumMod val="65000"/>
                              <a:lumOff val="35000"/>
                            </a:schemeClr>
                          </a:solidFill>
                          <a:latin typeface="+mn-lt"/>
                          <a:ea typeface="+mn-ea"/>
                          <a:cs typeface="+mn-cs"/>
                        </a:rPr>
                        <a:t>/</a:t>
                      </a:r>
                      <a:r>
                        <a:rPr kumimoji="1" lang="ja-JP" altLang="en-US" sz="800" kern="1200">
                          <a:solidFill>
                            <a:schemeClr val="tx1">
                              <a:lumMod val="65000"/>
                              <a:lumOff val="35000"/>
                            </a:schemeClr>
                          </a:solidFill>
                          <a:latin typeface="+mn-lt"/>
                          <a:ea typeface="+mn-ea"/>
                          <a:cs typeface="+mn-cs"/>
                        </a:rPr>
                        <a:t>スポーツナビ </a:t>
                      </a:r>
                      <a:r>
                        <a:rPr kumimoji="1" lang="en-US" altLang="ja-JP" sz="800" kern="1200" dirty="0">
                          <a:solidFill>
                            <a:schemeClr val="tx1">
                              <a:lumMod val="65000"/>
                              <a:lumOff val="35000"/>
                            </a:schemeClr>
                          </a:solidFill>
                          <a:latin typeface="+mn-lt"/>
                          <a:ea typeface="+mn-ea"/>
                          <a:cs typeface="+mn-cs"/>
                        </a:rPr>
                        <a:t>/GYAO!</a:t>
                      </a:r>
                      <a:r>
                        <a:rPr kumimoji="1" lang="ja-JP" altLang="en-US" sz="800" kern="1200">
                          <a:solidFill>
                            <a:schemeClr val="tx1">
                              <a:lumMod val="65000"/>
                              <a:lumOff val="35000"/>
                            </a:schemeClr>
                          </a:solidFill>
                          <a:latin typeface="+mn-lt"/>
                          <a:ea typeface="+mn-ea"/>
                          <a:cs typeface="+mn-cs"/>
                        </a:rPr>
                        <a:t>（インストリーム広告）</a:t>
                      </a:r>
                      <a:endParaRPr kumimoji="1" lang="ja-JP" altLang="en-US" sz="7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Yahoo!</a:t>
                      </a:r>
                      <a:r>
                        <a:rPr kumimoji="1" lang="ja-JP" altLang="en-US" sz="800" kern="1200">
                          <a:solidFill>
                            <a:schemeClr val="tx1">
                              <a:lumMod val="65000"/>
                              <a:lumOff val="35000"/>
                            </a:schemeClr>
                          </a:solidFill>
                          <a:latin typeface="+mj-lt"/>
                          <a:ea typeface="+mj-ea"/>
                          <a:cs typeface="+mn-cs"/>
                        </a:rPr>
                        <a:t>ニュース・スポーツナビ・</a:t>
                      </a: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年9月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年3月31日（木）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720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17" name="正方形/長方形 16"/>
          <p:cNvSpPr/>
          <p:nvPr/>
        </p:nvSpPr>
        <p:spPr>
          <a:xfrm>
            <a:off x="461288" y="6384667"/>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a:t>
            </a:r>
            <a:r>
              <a:rPr kumimoji="0" lang="ja-JP" altLang="en-US" sz="800" kern="0" dirty="0">
                <a:solidFill>
                  <a:prstClr val="black">
                    <a:lumMod val="65000"/>
                    <a:lumOff val="35000"/>
                  </a:prstClr>
                </a:solidFill>
              </a:rPr>
              <a:t>デバイス</a:t>
            </a:r>
            <a:r>
              <a:rPr kumimoji="0" lang="ja-JP" altLang="en-US" sz="800" b="0" i="0" u="none" strike="noStrike" kern="0" cap="none" spc="0" normalizeH="0" baseline="0" noProof="0" dirty="0" err="1">
                <a:ln>
                  <a:noFill/>
                </a:ln>
                <a:solidFill>
                  <a:prstClr val="black">
                    <a:lumMod val="65000"/>
                    <a:lumOff val="35000"/>
                  </a:prstClr>
                </a:solidFill>
                <a:effectLst/>
                <a:uLnTx/>
                <a:uFillTx/>
              </a:rPr>
              <a:t>、</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9" name="表 1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676153127"/>
              </p:ext>
            </p:extLst>
          </p:nvPr>
        </p:nvGraphicFramePr>
        <p:xfrm>
          <a:off x="434725" y="919442"/>
          <a:ext cx="9054781" cy="5389879"/>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33876">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a:lnSpc>
                          <a:spcPct val="100000"/>
                        </a:lnSpc>
                        <a:spcBef>
                          <a:spcPts val="0"/>
                        </a:spcBef>
                        <a:spcAft>
                          <a:spcPts val="0"/>
                        </a:spcAft>
                        <a:buNone/>
                        <a:tabLst/>
                        <a:defRPr/>
                      </a:pPr>
                      <a:r>
                        <a:rPr lang="ja-JP" sz="800" b="0" i="0" u="none" strike="noStrike" kern="1200" noProof="0" dirty="0"/>
                        <a:t>1000001776</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t>1000001777</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a:lnSpc>
                          <a:spcPct val="100000"/>
                        </a:lnSpc>
                        <a:spcBef>
                          <a:spcPts val="0"/>
                        </a:spcBef>
                        <a:spcAft>
                          <a:spcPts val="0"/>
                        </a:spcAft>
                        <a:buNone/>
                        <a:tabLst/>
                        <a:defRPr/>
                      </a:pPr>
                      <a:r>
                        <a:rPr lang="ja-JP" sz="800" b="0" i="0" u="none" strike="noStrike" kern="1200" noProof="0" dirty="0"/>
                        <a:t>1000001759</a:t>
                      </a:r>
                      <a:endParaRPr kumimoji="1" lang="ja-JP" dirty="0"/>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8</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18</a:t>
                      </a:r>
                      <a:r>
                        <a:rPr kumimoji="1" lang="ja-JP" altLang="en-US" sz="800" kern="1200">
                          <a:solidFill>
                            <a:schemeClr val="tx1">
                              <a:lumMod val="65000"/>
                              <a:lumOff val="35000"/>
                            </a:schemeClr>
                          </a:solidFill>
                          <a:latin typeface="メイリオ"/>
                          <a:ea typeface="メイリオ"/>
                          <a:cs typeface="+mn-cs"/>
                        </a:rPr>
                        <a:t>日（水）</a:t>
                      </a: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（インストリーム広告）</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年9月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年3月31日（木）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840</a:t>
                      </a:r>
                      <a:r>
                        <a:rPr kumimoji="1" lang="ja-JP" altLang="en-US" sz="800" kern="1200" dirty="0">
                          <a:solidFill>
                            <a:schemeClr val="tx1">
                              <a:lumMod val="65000"/>
                              <a:lumOff val="35000"/>
                            </a:schemeClr>
                          </a:solidFill>
                          <a:latin typeface="+mn-lt"/>
                          <a:ea typeface="+mn-ea"/>
                          <a:cs typeface="+mn-cs"/>
                        </a:rPr>
                        <a:t>円</a:t>
                      </a:r>
                      <a:endParaRPr kumimoji="1" lang="en-US" altLang="ja-JP"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128925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17" name="正方形/長方形 16"/>
          <p:cNvSpPr/>
          <p:nvPr/>
        </p:nvSpPr>
        <p:spPr>
          <a:xfrm>
            <a:off x="461288" y="6381328"/>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はスマートデバイス、</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9" name="表 1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799020013"/>
              </p:ext>
            </p:extLst>
          </p:nvPr>
        </p:nvGraphicFramePr>
        <p:xfrm>
          <a:off x="434725" y="919442"/>
          <a:ext cx="9054781" cy="5389879"/>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33876">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t>1000001778</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t>1000001779</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内容変更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a:lnSpc>
                          <a:spcPct val="100000"/>
                        </a:lnSpc>
                        <a:spcBef>
                          <a:spcPts val="0"/>
                        </a:spcBef>
                        <a:spcAft>
                          <a:spcPts val="0"/>
                        </a:spcAft>
                        <a:buNone/>
                        <a:tabLst/>
                        <a:defRPr/>
                      </a:pPr>
                      <a:r>
                        <a:rPr lang="ja-JP" sz="800" b="0" i="0" u="none" strike="noStrike" kern="1200" noProof="0" dirty="0">
                          <a:latin typeface="メイリオ"/>
                          <a:ea typeface="メイリオ"/>
                        </a:rPr>
                        <a:t>100000176</a:t>
                      </a:r>
                      <a:r>
                        <a:rPr lang="en-US" altLang="ja-JP" sz="800" b="0" i="0" u="none" strike="noStrike" kern="1200" noProof="0" dirty="0">
                          <a:latin typeface="メイリオ"/>
                          <a:ea typeface="メイリオ"/>
                        </a:rPr>
                        <a:t>0</a:t>
                      </a:r>
                      <a:endParaRPr kumimoji="1" lang="ja-JP" dirty="0"/>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8</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18</a:t>
                      </a:r>
                      <a:r>
                        <a:rPr kumimoji="1" lang="ja-JP" altLang="en-US" sz="800" kern="1200">
                          <a:solidFill>
                            <a:schemeClr val="tx1">
                              <a:lumMod val="65000"/>
                              <a:lumOff val="35000"/>
                            </a:schemeClr>
                          </a:solidFill>
                          <a:latin typeface="メイリオ"/>
                          <a:ea typeface="メイリオ"/>
                          <a:cs typeface="+mn-cs"/>
                        </a:rPr>
                        <a:t>日（水）</a:t>
                      </a: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err="1">
                          <a:solidFill>
                            <a:schemeClr val="tx1">
                              <a:lumMod val="65000"/>
                              <a:lumOff val="35000"/>
                            </a:schemeClr>
                          </a:solidFill>
                          <a:latin typeface="+mn-lt"/>
                          <a:ea typeface="+mn-ea"/>
                          <a:cs typeface="+mn-cs"/>
                        </a:rPr>
                        <a:t>Yahoo!JAPAN</a:t>
                      </a:r>
                      <a:r>
                        <a:rPr kumimoji="1" lang="ja-JP" altLang="en-US" sz="800" kern="1200">
                          <a:solidFill>
                            <a:schemeClr val="tx1">
                              <a:lumMod val="65000"/>
                              <a:lumOff val="35000"/>
                            </a:schemeClr>
                          </a:solidFill>
                          <a:latin typeface="+mn-lt"/>
                          <a:ea typeface="+mn-ea"/>
                          <a:cs typeface="+mn-cs"/>
                        </a:rPr>
                        <a:t>　ニュース</a:t>
                      </a:r>
                      <a:r>
                        <a:rPr kumimoji="1" lang="en-US" altLang="ja-JP" sz="800" kern="1200" dirty="0">
                          <a:solidFill>
                            <a:schemeClr val="tx1">
                              <a:lumMod val="65000"/>
                              <a:lumOff val="35000"/>
                            </a:schemeClr>
                          </a:solidFill>
                          <a:latin typeface="+mn-lt"/>
                          <a:ea typeface="+mn-ea"/>
                          <a:cs typeface="+mn-cs"/>
                        </a:rPr>
                        <a:t>/</a:t>
                      </a:r>
                      <a:r>
                        <a:rPr kumimoji="1" lang="ja-JP" altLang="en-US" sz="800" kern="1200">
                          <a:solidFill>
                            <a:schemeClr val="tx1">
                              <a:lumMod val="65000"/>
                              <a:lumOff val="35000"/>
                            </a:schemeClr>
                          </a:solidFill>
                          <a:latin typeface="+mn-lt"/>
                          <a:ea typeface="+mn-ea"/>
                          <a:cs typeface="+mn-cs"/>
                        </a:rPr>
                        <a:t>スポーツナビ </a:t>
                      </a:r>
                      <a:r>
                        <a:rPr kumimoji="1" lang="en-US" altLang="ja-JP" sz="800" kern="1200" dirty="0">
                          <a:solidFill>
                            <a:schemeClr val="tx1">
                              <a:lumMod val="65000"/>
                              <a:lumOff val="35000"/>
                            </a:schemeClr>
                          </a:solidFill>
                          <a:latin typeface="+mn-lt"/>
                          <a:ea typeface="+mn-ea"/>
                          <a:cs typeface="+mn-cs"/>
                        </a:rPr>
                        <a:t>/GYAO!</a:t>
                      </a:r>
                      <a:r>
                        <a:rPr kumimoji="1" lang="ja-JP" altLang="en-US" sz="800" kern="1200">
                          <a:solidFill>
                            <a:schemeClr val="tx1">
                              <a:lumMod val="65000"/>
                              <a:lumOff val="35000"/>
                            </a:schemeClr>
                          </a:solidFill>
                          <a:latin typeface="+mn-lt"/>
                          <a:ea typeface="+mn-ea"/>
                          <a:cs typeface="+mn-cs"/>
                        </a:rPr>
                        <a:t>（インストリーム広告）</a:t>
                      </a:r>
                      <a:endParaRPr kumimoji="1" lang="ja-JP" altLang="en-US" sz="7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Yahoo!</a:t>
                      </a:r>
                      <a:r>
                        <a:rPr kumimoji="1" lang="ja-JP" altLang="en-US" sz="800" kern="1200">
                          <a:solidFill>
                            <a:schemeClr val="tx1">
                              <a:lumMod val="65000"/>
                              <a:lumOff val="35000"/>
                            </a:schemeClr>
                          </a:solidFill>
                          <a:latin typeface="+mj-lt"/>
                          <a:ea typeface="+mj-ea"/>
                          <a:cs typeface="+mn-cs"/>
                        </a:rPr>
                        <a:t>ニュース・スポーツナビ・</a:t>
                      </a: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年9月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年3月31日（木）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600,000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1,200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779243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7" name="正方形/長方形 16"/>
          <p:cNvSpPr/>
          <p:nvPr/>
        </p:nvSpPr>
        <p:spPr>
          <a:xfrm>
            <a:off x="461288" y="6384667"/>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a:t>
            </a:r>
            <a:r>
              <a:rPr kumimoji="0" lang="ja-JP" altLang="en-US" sz="800" kern="0" dirty="0">
                <a:solidFill>
                  <a:prstClr val="black">
                    <a:lumMod val="65000"/>
                    <a:lumOff val="35000"/>
                  </a:prstClr>
                </a:solidFill>
              </a:rPr>
              <a:t>デバイス</a:t>
            </a:r>
            <a:r>
              <a:rPr kumimoji="0" lang="ja-JP" altLang="en-US" sz="800" b="0" i="0" u="none" strike="noStrike" kern="0" cap="none" spc="0" normalizeH="0" baseline="0" noProof="0" dirty="0" err="1">
                <a:ln>
                  <a:noFill/>
                </a:ln>
                <a:solidFill>
                  <a:prstClr val="black">
                    <a:lumMod val="65000"/>
                    <a:lumOff val="35000"/>
                  </a:prstClr>
                </a:solidFill>
                <a:effectLst/>
                <a:uLnTx/>
                <a:uFillTx/>
              </a:rPr>
              <a:t>、</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19" name="表 1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10242443"/>
              </p:ext>
            </p:extLst>
          </p:nvPr>
        </p:nvGraphicFramePr>
        <p:xfrm>
          <a:off x="434725" y="919442"/>
          <a:ext cx="9054781" cy="5389879"/>
        </p:xfrm>
        <a:graphic>
          <a:graphicData uri="http://schemas.openxmlformats.org/drawingml/2006/table">
            <a:tbl>
              <a:tblPr firstCol="1" bandRow="1"/>
              <a:tblGrid>
                <a:gridCol w="1695495">
                  <a:extLst>
                    <a:ext uri="{9D8B030D-6E8A-4147-A177-3AD203B41FA5}">
                      <a16:colId xmlns:a16="http://schemas.microsoft.com/office/drawing/2014/main" val="792911817"/>
                    </a:ext>
                  </a:extLst>
                </a:gridCol>
                <a:gridCol w="1178836">
                  <a:extLst>
                    <a:ext uri="{9D8B030D-6E8A-4147-A177-3AD203B41FA5}">
                      <a16:colId xmlns:a16="http://schemas.microsoft.com/office/drawing/2014/main" val="2655217227"/>
                    </a:ext>
                  </a:extLst>
                </a:gridCol>
                <a:gridCol w="1178836">
                  <a:extLst>
                    <a:ext uri="{9D8B030D-6E8A-4147-A177-3AD203B41FA5}">
                      <a16:colId xmlns:a16="http://schemas.microsoft.com/office/drawing/2014/main" val="2187367561"/>
                    </a:ext>
                  </a:extLst>
                </a:gridCol>
                <a:gridCol w="1233876">
                  <a:extLst>
                    <a:ext uri="{9D8B030D-6E8A-4147-A177-3AD203B41FA5}">
                      <a16:colId xmlns:a16="http://schemas.microsoft.com/office/drawing/2014/main" val="56015879"/>
                    </a:ext>
                  </a:extLst>
                </a:gridCol>
                <a:gridCol w="1233876">
                  <a:extLst>
                    <a:ext uri="{9D8B030D-6E8A-4147-A177-3AD203B41FA5}">
                      <a16:colId xmlns:a16="http://schemas.microsoft.com/office/drawing/2014/main" val="4278604409"/>
                    </a:ext>
                  </a:extLst>
                </a:gridCol>
                <a:gridCol w="1266931">
                  <a:extLst>
                    <a:ext uri="{9D8B030D-6E8A-4147-A177-3AD203B41FA5}">
                      <a16:colId xmlns:a16="http://schemas.microsoft.com/office/drawing/2014/main" val="1030589919"/>
                    </a:ext>
                  </a:extLst>
                </a:gridCol>
                <a:gridCol w="1266931">
                  <a:extLst>
                    <a:ext uri="{9D8B030D-6E8A-4147-A177-3AD203B41FA5}">
                      <a16:colId xmlns:a16="http://schemas.microsoft.com/office/drawing/2014/main" val="2264333596"/>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SD</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GYAO!</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インストリーム　</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15</a:t>
                      </a:r>
                      <a:r>
                        <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秒）</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latin typeface="メイリオ"/>
                          <a:ea typeface="メイリオ"/>
                        </a:rPr>
                        <a:t>100000178</a:t>
                      </a:r>
                      <a:r>
                        <a:rPr lang="en-US" altLang="ja-JP" sz="800" b="0" i="0" u="none" strike="noStrike" noProof="0" dirty="0">
                          <a:latin typeface="メイリオ"/>
                          <a:ea typeface="メイリオ"/>
                        </a:rPr>
                        <a:t>1</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latin typeface="メイリオ"/>
                          <a:ea typeface="メイリオ"/>
                        </a:rPr>
                        <a:t>10000017</a:t>
                      </a:r>
                      <a:r>
                        <a:rPr lang="en-US" altLang="ja-JP" sz="800" b="0" i="0" u="none" strike="noStrike" noProof="0" dirty="0">
                          <a:latin typeface="メイリオ"/>
                          <a:ea typeface="メイリオ"/>
                        </a:rPr>
                        <a:t>82</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a:lnSpc>
                          <a:spcPct val="100000"/>
                        </a:lnSpc>
                        <a:spcBef>
                          <a:spcPts val="0"/>
                        </a:spcBef>
                        <a:spcAft>
                          <a:spcPts val="0"/>
                        </a:spcAft>
                        <a:buNone/>
                        <a:tabLst/>
                        <a:defRPr/>
                      </a:pPr>
                      <a:r>
                        <a:rPr lang="ja-JP" sz="800" b="0" i="0" u="none" strike="noStrike" kern="1200" noProof="0" dirty="0">
                          <a:latin typeface="メイリオ"/>
                          <a:ea typeface="メイリオ"/>
                        </a:rPr>
                        <a:t>1000001</a:t>
                      </a:r>
                      <a:r>
                        <a:rPr lang="en-US" altLang="ja-JP" sz="800" b="0" i="0" u="none" strike="noStrike" kern="1200" noProof="0" dirty="0">
                          <a:latin typeface="メイリオ"/>
                          <a:ea typeface="メイリオ"/>
                        </a:rPr>
                        <a:t>801</a:t>
                      </a:r>
                      <a:endParaRPr kumimoji="1" lang="ja-JP" dirty="0"/>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8</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18</a:t>
                      </a:r>
                      <a:r>
                        <a:rPr kumimoji="1" lang="ja-JP" altLang="en-US" sz="800" kern="1200">
                          <a:solidFill>
                            <a:schemeClr val="tx1">
                              <a:lumMod val="65000"/>
                              <a:lumOff val="35000"/>
                            </a:schemeClr>
                          </a:solidFill>
                          <a:latin typeface="メイリオ"/>
                          <a:ea typeface="メイリオ"/>
                          <a:cs typeface="+mn-cs"/>
                        </a:rPr>
                        <a:t>日（水）</a:t>
                      </a: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（インストリーム広告）</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年9月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年3月31日（木）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600,000</a:t>
                      </a:r>
                      <a:r>
                        <a:rPr kumimoji="1" lang="ja-JP" altLang="en-US" sz="800" dirty="0">
                          <a:solidFill>
                            <a:schemeClr val="tx1">
                              <a:lumMod val="65000"/>
                              <a:lumOff val="35000"/>
                            </a:schemeClr>
                          </a:solidFill>
                          <a:latin typeface="+mj-lt"/>
                          <a:ea typeface="+mj-ea"/>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1,400</a:t>
                      </a:r>
                      <a:r>
                        <a:rPr kumimoji="1" lang="ja-JP" altLang="en-US" sz="800" kern="1200" dirty="0">
                          <a:solidFill>
                            <a:schemeClr val="tx1">
                              <a:lumMod val="65000"/>
                              <a:lumOff val="35000"/>
                            </a:schemeClr>
                          </a:solidFill>
                          <a:latin typeface="+mn-lt"/>
                          <a:ea typeface="+mn-ea"/>
                          <a:cs typeface="+mn-cs"/>
                        </a:rPr>
                        <a:t>円</a:t>
                      </a:r>
                      <a:endParaRPr kumimoji="1" lang="en-US" altLang="ja-JP"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4014462905"/>
                  </a:ext>
                </a:extLst>
              </a:tr>
              <a:tr h="2902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a:t>
                      </a:r>
                      <a:endParaRPr kumimoji="1" lang="ja-JP" altLang="en-US" sz="7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060848"/>
            <a:ext cx="554617" cy="556758"/>
          </a:xfrm>
          <a:prstGeom prst="rect">
            <a:avLst/>
          </a:prstGeom>
        </p:spPr>
      </p:pic>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387" y="2090665"/>
            <a:ext cx="847024" cy="567083"/>
          </a:xfrm>
          <a:prstGeom prst="rect">
            <a:avLst/>
          </a:prstGeom>
        </p:spPr>
      </p:pic>
    </p:spTree>
    <p:extLst>
      <p:ext uri="{BB962C8B-B14F-4D97-AF65-F5344CB8AC3E}">
        <p14:creationId xmlns:p14="http://schemas.microsoft.com/office/powerpoint/2010/main" val="4096292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インストリーム</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7" name="正方形/長方形 16"/>
          <p:cNvSpPr/>
          <p:nvPr/>
        </p:nvSpPr>
        <p:spPr>
          <a:xfrm>
            <a:off x="461288" y="6384667"/>
            <a:ext cx="1054166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※SD</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a:t>
            </a:r>
            <a:r>
              <a:rPr kumimoji="0" lang="ja-JP" altLang="en-US" sz="800" kern="0" dirty="0">
                <a:solidFill>
                  <a:prstClr val="black">
                    <a:lumMod val="65000"/>
                    <a:lumOff val="35000"/>
                  </a:prstClr>
                </a:solidFill>
              </a:rPr>
              <a:t>デバイス</a:t>
            </a:r>
            <a:r>
              <a:rPr kumimoji="0" lang="ja-JP" altLang="en-US" sz="800" b="0" i="0" u="none" strike="noStrike" kern="0" cap="none" spc="0" normalizeH="0" baseline="0" noProof="0" dirty="0" err="1">
                <a:ln>
                  <a:noFill/>
                </a:ln>
                <a:solidFill>
                  <a:prstClr val="black">
                    <a:lumMod val="65000"/>
                    <a:lumOff val="35000"/>
                  </a:prstClr>
                </a:solidFill>
                <a:effectLst/>
                <a:uLnTx/>
                <a:uFillTx/>
              </a:rPr>
              <a:t>、</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278675394"/>
              </p:ext>
            </p:extLst>
          </p:nvPr>
        </p:nvGraphicFramePr>
        <p:xfrm>
          <a:off x="434724" y="919442"/>
          <a:ext cx="11205894" cy="5389879"/>
        </p:xfrm>
        <a:graphic>
          <a:graphicData uri="http://schemas.openxmlformats.org/drawingml/2006/table">
            <a:tbl>
              <a:tblPr firstCol="1" bandRow="1"/>
              <a:tblGrid>
                <a:gridCol w="1639496">
                  <a:extLst>
                    <a:ext uri="{9D8B030D-6E8A-4147-A177-3AD203B41FA5}">
                      <a16:colId xmlns:a16="http://schemas.microsoft.com/office/drawing/2014/main" val="792911817"/>
                    </a:ext>
                  </a:extLst>
                </a:gridCol>
                <a:gridCol w="1139901">
                  <a:extLst>
                    <a:ext uri="{9D8B030D-6E8A-4147-A177-3AD203B41FA5}">
                      <a16:colId xmlns:a16="http://schemas.microsoft.com/office/drawing/2014/main" val="2655217227"/>
                    </a:ext>
                  </a:extLst>
                </a:gridCol>
                <a:gridCol w="1139901">
                  <a:extLst>
                    <a:ext uri="{9D8B030D-6E8A-4147-A177-3AD203B41FA5}">
                      <a16:colId xmlns:a16="http://schemas.microsoft.com/office/drawing/2014/main" val="1552465997"/>
                    </a:ext>
                  </a:extLst>
                </a:gridCol>
                <a:gridCol w="1193124">
                  <a:extLst>
                    <a:ext uri="{9D8B030D-6E8A-4147-A177-3AD203B41FA5}">
                      <a16:colId xmlns:a16="http://schemas.microsoft.com/office/drawing/2014/main" val="56015879"/>
                    </a:ext>
                  </a:extLst>
                </a:gridCol>
                <a:gridCol w="1193124">
                  <a:extLst>
                    <a:ext uri="{9D8B030D-6E8A-4147-A177-3AD203B41FA5}">
                      <a16:colId xmlns:a16="http://schemas.microsoft.com/office/drawing/2014/main" val="2301084665"/>
                    </a:ext>
                  </a:extLst>
                </a:gridCol>
                <a:gridCol w="1225087">
                  <a:extLst>
                    <a:ext uri="{9D8B030D-6E8A-4147-A177-3AD203B41FA5}">
                      <a16:colId xmlns:a16="http://schemas.microsoft.com/office/drawing/2014/main" val="933752586"/>
                    </a:ext>
                  </a:extLst>
                </a:gridCol>
                <a:gridCol w="1225087">
                  <a:extLst>
                    <a:ext uri="{9D8B030D-6E8A-4147-A177-3AD203B41FA5}">
                      <a16:colId xmlns:a16="http://schemas.microsoft.com/office/drawing/2014/main" val="2308516709"/>
                    </a:ext>
                  </a:extLst>
                </a:gridCol>
                <a:gridCol w="1225087">
                  <a:extLst>
                    <a:ext uri="{9D8B030D-6E8A-4147-A177-3AD203B41FA5}">
                      <a16:colId xmlns:a16="http://schemas.microsoft.com/office/drawing/2014/main" val="1030589919"/>
                    </a:ext>
                  </a:extLst>
                </a:gridCol>
                <a:gridCol w="1225087">
                  <a:extLst>
                    <a:ext uri="{9D8B030D-6E8A-4147-A177-3AD203B41FA5}">
                      <a16:colId xmlns:a16="http://schemas.microsoft.com/office/drawing/2014/main" val="3801787791"/>
                    </a:ext>
                  </a:extLst>
                </a:gridCol>
              </a:tblGrid>
              <a:tr h="3531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r>
                        <a:rPr kumimoji="1" lang="ja-JP" altLang="en-US" sz="800" b="1" dirty="0">
                          <a:solidFill>
                            <a:schemeClr val="tx1">
                              <a:lumMod val="65000"/>
                              <a:lumOff val="35000"/>
                            </a:schemeClr>
                          </a:solidFill>
                          <a:latin typeface="+mj-lt"/>
                          <a:ea typeface="+mj-ea"/>
                        </a:rPr>
                        <a:t>　インストリーム　</a:t>
                      </a:r>
                      <a:r>
                        <a:rPr kumimoji="1" lang="en-US" altLang="ja-JP" sz="800" b="1" dirty="0">
                          <a:solidFill>
                            <a:schemeClr val="tx1">
                              <a:lumMod val="65000"/>
                              <a:lumOff val="35000"/>
                            </a:schemeClr>
                          </a:solidFill>
                          <a:latin typeface="+mj-lt"/>
                          <a:ea typeface="+mj-ea"/>
                        </a:rPr>
                        <a:t>MD</a:t>
                      </a:r>
                    </a:p>
                    <a:p>
                      <a:pPr algn="ct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30</a:t>
                      </a:r>
                      <a:r>
                        <a:rPr kumimoji="1" lang="ja-JP" altLang="en-US" sz="800" b="1" dirty="0">
                          <a:solidFill>
                            <a:schemeClr val="tx1">
                              <a:lumMod val="65000"/>
                              <a:lumOff val="35000"/>
                            </a:schemeClr>
                          </a:solidFill>
                          <a:latin typeface="+mj-lt"/>
                          <a:ea typeface="+mj-ea"/>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SD</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インストリーム　</a:t>
                      </a:r>
                      <a:r>
                        <a:rPr kumimoji="1" lang="en-US" altLang="ja-JP" sz="800" b="1" kern="1200" dirty="0">
                          <a:solidFill>
                            <a:schemeClr val="tx1">
                              <a:lumMod val="65000"/>
                              <a:lumOff val="35000"/>
                            </a:schemeClr>
                          </a:solidFill>
                          <a:latin typeface="+mn-lt"/>
                          <a:ea typeface="+mn-ea"/>
                          <a:cs typeface="+mn-cs"/>
                        </a:rPr>
                        <a:t>SD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（長尺）</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t>1000001753</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a:solidFill>
                            <a:schemeClr val="tx1">
                              <a:lumMod val="65000"/>
                              <a:lumOff val="35000"/>
                            </a:schemeClr>
                          </a:solidFill>
                          <a:latin typeface="メイリオ"/>
                          <a:ea typeface="メイリオ"/>
                          <a:cs typeface="+mn-cs"/>
                        </a:rPr>
                        <a:t>内容変更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t>1000001772</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内容変更</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t>1000001773</a:t>
                      </a:r>
                      <a:endParaRPr kumimoji="1" lang="ja-JP"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a:solidFill>
                            <a:schemeClr val="tx1">
                              <a:lumMod val="65000"/>
                              <a:lumOff val="35000"/>
                            </a:schemeClr>
                          </a:solidFill>
                          <a:latin typeface="メイリオ"/>
                          <a:ea typeface="メイリオ"/>
                          <a:cs typeface="+mn-cs"/>
                        </a:rPr>
                        <a:t>内容変更</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lvl="0" algn="ctr">
                        <a:buNone/>
                      </a:pPr>
                      <a:r>
                        <a:rPr lang="ja-JP" sz="800" b="0" i="0" u="none" strike="noStrike" noProof="0" dirty="0"/>
                        <a:t>1000001774</a:t>
                      </a:r>
                      <a:endParaRPr kumimoji="1" lang="ja-JP"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8</a:t>
                      </a:r>
                      <a:r>
                        <a:rPr kumimoji="1" lang="ja-JP" altLang="en-US" sz="800" kern="120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18</a:t>
                      </a:r>
                      <a:r>
                        <a:rPr kumimoji="1" lang="ja-JP" altLang="en-US" sz="800" kern="1200">
                          <a:solidFill>
                            <a:schemeClr val="tx1">
                              <a:lumMod val="65000"/>
                              <a:lumOff val="35000"/>
                            </a:schemeClr>
                          </a:solidFill>
                          <a:latin typeface="メイリオ"/>
                          <a:ea typeface="メイリオ"/>
                          <a:cs typeface="+mn-cs"/>
                        </a:rPr>
                        <a:t>日（水）</a:t>
                      </a: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355075111"/>
                  </a:ext>
                </a:extLst>
              </a:tr>
              <a:tr h="2382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79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1032593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インストリーム</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1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330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PC</a:t>
                      </a:r>
                      <a:r>
                        <a:rPr kumimoji="1" lang="ja-JP" altLang="en-US" sz="800" b="0" dirty="0">
                          <a:solidFill>
                            <a:schemeClr val="tx1">
                              <a:lumMod val="65000"/>
                              <a:lumOff val="35000"/>
                            </a:schemeClr>
                          </a:solidFill>
                          <a:latin typeface="+mj-lt"/>
                          <a:ea typeface="+mj-ea"/>
                        </a:rPr>
                        <a:t>・タブレット</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スマートフォン（ウェブ</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アプリ）</a:t>
                      </a:r>
                      <a:endParaRPr kumimoji="1" lang="en-US" altLang="ja-JP" sz="800" dirty="0">
                        <a:solidFill>
                          <a:schemeClr val="tx1">
                            <a:lumMod val="65000"/>
                            <a:lumOff val="35000"/>
                          </a:schemeClr>
                        </a:solidFill>
                        <a:latin typeface="+mj-lt"/>
                        <a:ea typeface="+mj-ea"/>
                      </a:endParaRPr>
                    </a:p>
                    <a:p>
                      <a:pPr algn="ctr"/>
                      <a:r>
                        <a:rPr kumimoji="1" lang="ja-JP" altLang="en-US" sz="800" dirty="0">
                          <a:solidFill>
                            <a:schemeClr val="tx1">
                              <a:lumMod val="65000"/>
                              <a:lumOff val="35000"/>
                            </a:schemeClr>
                          </a:solidFill>
                          <a:latin typeface="+mj-lt"/>
                          <a:ea typeface="+mj-ea"/>
                        </a:rPr>
                        <a:t>・タブレット</a:t>
                      </a: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3175" cap="flat" cmpd="sng" algn="ctr">
                      <a:solidFill>
                        <a:srgbClr val="FFFFFF">
                          <a:lumMod val="65000"/>
                        </a:srgbClr>
                      </a:solidFill>
                      <a:prstDash val="dash"/>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ea"/>
                          <a:ea typeface="+mn-ea"/>
                          <a:cs typeface="+mn-cs"/>
                        </a:rPr>
                        <a:t>スマートフォン（</a:t>
                      </a:r>
                      <a:r>
                        <a:rPr kumimoji="1" lang="ja-JP" altLang="en-US" sz="800" kern="1200">
                          <a:solidFill>
                            <a:schemeClr val="tx1">
                              <a:lumMod val="65000"/>
                              <a:lumOff val="35000"/>
                            </a:schemeClr>
                          </a:solidFill>
                          <a:latin typeface="+mn-ea"/>
                          <a:ea typeface="+mn-ea"/>
                          <a:cs typeface="+mn-cs"/>
                        </a:rPr>
                        <a:t>アプリ）・タブレット</a:t>
                      </a:r>
                      <a:br>
                        <a:rPr kumimoji="1" lang="en-US" altLang="ja-JP" sz="800" kern="1200" dirty="0">
                          <a:solidFill>
                            <a:schemeClr val="tx1">
                              <a:lumMod val="65000"/>
                              <a:lumOff val="35000"/>
                            </a:schemeClr>
                          </a:solidFill>
                          <a:latin typeface="+mn-ea"/>
                          <a:ea typeface="+mn-ea"/>
                          <a:cs typeface="+mn-cs"/>
                        </a:rPr>
                      </a:br>
                      <a:r>
                        <a:rPr kumimoji="1" lang="en-US" altLang="ja-JP" sz="800" kern="1200" dirty="0">
                          <a:solidFill>
                            <a:schemeClr val="tx1">
                              <a:lumMod val="65000"/>
                              <a:lumOff val="35000"/>
                            </a:schemeClr>
                          </a:solidFill>
                          <a:latin typeface="+mn-ea"/>
                          <a:ea typeface="+mn-ea"/>
                          <a:cs typeface="+mn-cs"/>
                        </a:rPr>
                        <a:t>※</a:t>
                      </a:r>
                      <a:r>
                        <a:rPr kumimoji="1" lang="ja-JP" altLang="en-US" sz="800" kern="1200">
                          <a:solidFill>
                            <a:schemeClr val="tx1">
                              <a:lumMod val="65000"/>
                              <a:lumOff val="35000"/>
                            </a:schemeClr>
                          </a:solidFill>
                          <a:latin typeface="+mn-ea"/>
                          <a:ea typeface="+mn-ea"/>
                          <a:cs typeface="+mn-cs"/>
                        </a:rPr>
                        <a:t>再生</a:t>
                      </a:r>
                      <a:r>
                        <a:rPr kumimoji="1" lang="en-US" altLang="ja-JP" sz="800" b="0" i="0" kern="1200" dirty="0">
                          <a:solidFill>
                            <a:schemeClr val="tx1">
                              <a:lumMod val="65000"/>
                              <a:lumOff val="35000"/>
                            </a:schemeClr>
                          </a:solidFill>
                          <a:effectLst/>
                          <a:latin typeface="+mn-ea"/>
                          <a:ea typeface="+mn-ea"/>
                          <a:cs typeface="+mn-cs"/>
                        </a:rPr>
                        <a:t>31</a:t>
                      </a:r>
                      <a:r>
                        <a:rPr kumimoji="1" lang="ja-JP" altLang="en-US" sz="800" b="0" i="0" kern="1200">
                          <a:solidFill>
                            <a:schemeClr val="tx1">
                              <a:lumMod val="65000"/>
                              <a:lumOff val="35000"/>
                            </a:schemeClr>
                          </a:solidFill>
                          <a:effectLst/>
                          <a:latin typeface="+mn-ea"/>
                          <a:ea typeface="+mn-ea"/>
                          <a:cs typeface="+mn-cs"/>
                        </a:rPr>
                        <a:t>秒以降にスキップボタンが出現します</a:t>
                      </a:r>
                      <a:endParaRPr kumimoji="1" lang="ja-JP" altLang="en-US" sz="800" kern="1200" dirty="0">
                        <a:solidFill>
                          <a:schemeClr val="tx1">
                            <a:lumMod val="65000"/>
                            <a:lumOff val="35000"/>
                          </a:schemeClr>
                        </a:solidFill>
                        <a:latin typeface="+mn-ea"/>
                        <a:ea typeface="+mn-ea"/>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GYAO!</a:t>
                      </a:r>
                      <a:r>
                        <a:rPr kumimoji="1" lang="ja-JP" altLang="en-US" sz="800" kern="1200" dirty="0">
                          <a:solidFill>
                            <a:schemeClr val="tx1">
                              <a:lumMod val="65000"/>
                              <a:lumOff val="35000"/>
                            </a:schemeClr>
                          </a:solidFill>
                          <a:latin typeface="+mn-lt"/>
                          <a:ea typeface="+mn-ea"/>
                          <a:cs typeface="+mn-cs"/>
                        </a:rPr>
                        <a:t>（インストリーム広告）</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j-lt"/>
                          <a:ea typeface="+mj-ea"/>
                          <a:cs typeface="+mn-cs"/>
                        </a:rPr>
                        <a:t>GYAO!</a:t>
                      </a:r>
                      <a:r>
                        <a:rPr kumimoji="1" lang="ja-JP" altLang="en-US" sz="800" kern="1200">
                          <a:solidFill>
                            <a:schemeClr val="tx1">
                              <a:lumMod val="65000"/>
                              <a:lumOff val="35000"/>
                            </a:schemeClr>
                          </a:solidFill>
                          <a:latin typeface="+mj-lt"/>
                          <a:ea typeface="+mj-ea"/>
                          <a:cs typeface="+mn-cs"/>
                        </a:rPr>
                        <a:t>での映像視聴時</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503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2021</a:t>
                      </a:r>
                      <a:r>
                        <a:rPr kumimoji="1" lang="ja-JP" altLang="en-US" sz="800" kern="1200">
                          <a:solidFill>
                            <a:schemeClr val="tx1">
                              <a:lumMod val="65000"/>
                              <a:lumOff val="35000"/>
                            </a:schemeClr>
                          </a:solidFill>
                          <a:latin typeface="メイリオ"/>
                          <a:ea typeface="メイリオ"/>
                          <a:cs typeface="+mn-cs"/>
                        </a:rPr>
                        <a:t>年9月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a:solidFill>
                            <a:schemeClr val="tx1">
                              <a:lumMod val="65000"/>
                              <a:lumOff val="35000"/>
                            </a:schemeClr>
                          </a:solidFill>
                          <a:latin typeface="メイリオ"/>
                          <a:ea typeface="メイリオ"/>
                          <a:cs typeface="+mn-cs"/>
                        </a:rPr>
                        <a:t>日（水）～</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a:solidFill>
                            <a:schemeClr val="tx1">
                              <a:lumMod val="65000"/>
                              <a:lumOff val="35000"/>
                            </a:schemeClr>
                          </a:solidFill>
                          <a:latin typeface="メイリオ"/>
                          <a:ea typeface="メイリオ"/>
                          <a:cs typeface="+mn-cs"/>
                        </a:rPr>
                        <a:t>年3月31日（木）</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7235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6</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mn-lt"/>
                          <a:ea typeface="+mn-ea"/>
                          <a:cs typeface="+mn-cs"/>
                        </a:rPr>
                        <a:t>掲載</a:t>
                      </a:r>
                      <a:r>
                        <a:rPr kumimoji="1" lang="en-US" altLang="ja-JP" sz="700" b="0" i="0" u="none" strike="noStrike" kern="1200" cap="none" spc="0" normalizeH="0" baseline="0" noProof="0" dirty="0" err="1">
                          <a:ln>
                            <a:noFill/>
                          </a:ln>
                          <a:effectLst/>
                          <a:uLnTx/>
                          <a:uFillTx/>
                          <a:latin typeface="+mn-lt"/>
                          <a:ea typeface="+mn-ea"/>
                          <a:cs typeface="+mn-cs"/>
                        </a:rPr>
                        <a:t>vimps</a:t>
                      </a:r>
                      <a:r>
                        <a:rPr kumimoji="1" lang="ja-JP" altLang="en-US" sz="700" b="0" i="0" u="none" strike="noStrike" kern="1200" cap="none" spc="0" normalizeH="0" baseline="0" noProof="0">
                          <a:ln>
                            <a:noFill/>
                          </a:ln>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a:ln>
                            <a:noFill/>
                          </a:ln>
                          <a:effectLst/>
                          <a:uLnTx/>
                          <a:uFillTx/>
                          <a:latin typeface="メイリオ"/>
                          <a:ea typeface="メイリオ"/>
                          <a:cs typeface="+mn-cs"/>
                        </a:rPr>
                        <a:t>掲載</a:t>
                      </a:r>
                      <a:r>
                        <a:rPr kumimoji="1" lang="en-US" altLang="ja-JP" sz="700" b="0" i="0" u="none" strike="noStrike" kern="1200" cap="none" spc="0" normalizeH="0" baseline="0" noProof="0" dirty="0" err="1">
                          <a:ln>
                            <a:noFill/>
                          </a:ln>
                          <a:effectLst/>
                          <a:uLnTx/>
                          <a:uFillTx/>
                          <a:latin typeface="メイリオ"/>
                          <a:ea typeface="メイリオ"/>
                          <a:cs typeface="+mn-cs"/>
                        </a:rPr>
                        <a:t>vimps</a:t>
                      </a:r>
                      <a:r>
                        <a:rPr kumimoji="1" lang="ja-JP" altLang="en-US" sz="7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12700" cmpd="sng">
                      <a:noFill/>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700,000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800,000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28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1,540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p>
                  </a:txBody>
                  <a:tcPr anchor="ctr">
                    <a:lnL w="6350" cap="flat" cmpd="sng" algn="ctr">
                      <a:noFill/>
                      <a:prstDash val="dot"/>
                      <a:round/>
                      <a:headEnd type="none" w="med" len="med"/>
                      <a:tailEnd type="none" w="med" len="med"/>
                    </a:lnL>
                    <a:lnR w="6350" cap="flat" cmpd="sng" algn="ctr">
                      <a:solidFill>
                        <a:schemeClr val="tx1">
                          <a:lumMod val="50000"/>
                          <a:lumOff val="50000"/>
                        </a:scheme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1,848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b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br>
                      <a:r>
                        <a:rPr kumimoji="1" lang="en-US" altLang="ja-JP"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a:ln>
                            <a:noFill/>
                          </a:ln>
                          <a:solidFill>
                            <a:prstClr val="black">
                              <a:lumMod val="65000"/>
                              <a:lumOff val="35000"/>
                            </a:prstClr>
                          </a:solidFill>
                          <a:effectLst/>
                          <a:uLnTx/>
                          <a:uFillTx/>
                          <a:latin typeface="+mn-lt"/>
                          <a:ea typeface="+mn-ea"/>
                          <a:cs typeface="+mn-cs"/>
                        </a:rPr>
                        <a:t>アプリ指定の掛け率含む</a:t>
                      </a:r>
                      <a:endParaRPr kumimoji="1" lang="ja-JP" altLang="en-US" sz="7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28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endParaRPr kumimoji="1" lang="ja-JP" altLang="en-US" sz="8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3175" cap="flat" cmpd="sng" algn="ctr">
                      <a:solidFill>
                        <a:srgbClr val="FFFFFF">
                          <a:lumMod val="65000"/>
                        </a:srgbClr>
                      </a:solidFill>
                      <a:prstDash val="dash"/>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3175" cap="flat" cmpd="sng" algn="ctr">
                      <a:solidFill>
                        <a:srgbClr val="FFFFFF">
                          <a:lumMod val="65000"/>
                        </a:srgbClr>
                      </a:solidFill>
                      <a:prstDash val="dash"/>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91741" y="2060848"/>
            <a:ext cx="554617" cy="556758"/>
          </a:xfrm>
          <a:prstGeom prst="rect">
            <a:avLst/>
          </a:prstGeom>
        </p:spPr>
      </p:pic>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7128" y="2090665"/>
            <a:ext cx="847024" cy="567083"/>
          </a:xfrm>
          <a:prstGeom prst="rect">
            <a:avLst/>
          </a:prstGeom>
        </p:spPr>
      </p:pic>
    </p:spTree>
    <p:extLst>
      <p:ext uri="{BB962C8B-B14F-4D97-AF65-F5344CB8AC3E}">
        <p14:creationId xmlns:p14="http://schemas.microsoft.com/office/powerpoint/2010/main" val="19011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282268"/>
            <a:ext cx="11017224" cy="2392963"/>
          </a:xfrm>
          <a:prstGeom prst="rect">
            <a:avLst/>
          </a:prstGeom>
          <a:noFill/>
        </p:spPr>
        <p:txBody>
          <a:bodyPr wrap="square" lIns="91440" tIns="45720" rIns="9144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br>
              <a:rPr lang="en-US" altLang="ja-JP" sz="1050" dirty="0">
                <a:solidFill>
                  <a:schemeClr val="tx1">
                    <a:lumMod val="65000"/>
                    <a:lumOff val="35000"/>
                  </a:schemeClr>
                </a:solidFill>
                <a:latin typeface="+mn-ea"/>
              </a:rPr>
            </a:br>
            <a:r>
              <a:rPr lang="en-US" sz="1050" dirty="0">
                <a:solidFill>
                  <a:schemeClr val="tx1">
                    <a:lumMod val="65000"/>
                    <a:lumOff val="35000"/>
                  </a:schemeClr>
                </a:solidFill>
                <a:ea typeface="+mn-lt"/>
                <a:cs typeface="+mn-lt"/>
              </a:rPr>
              <a:t>※</a:t>
            </a:r>
            <a:r>
              <a:rPr lang="en-US"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は「基本料金</a:t>
            </a:r>
            <a:r>
              <a:rPr lang="en-US" altLang="ja-JP" sz="1050" dirty="0">
                <a:solidFill>
                  <a:schemeClr val="tx1">
                    <a:lumMod val="65000"/>
                    <a:lumOff val="35000"/>
                  </a:schemeClr>
                </a:solidFill>
                <a:ea typeface="+mn-lt"/>
                <a:cs typeface="+mn-lt"/>
              </a:rPr>
              <a:t>×</a:t>
            </a:r>
            <a:r>
              <a:rPr lang="ja-JP" sz="1050">
                <a:solidFill>
                  <a:schemeClr val="tx1">
                    <a:lumMod val="65000"/>
                    <a:lumOff val="35000"/>
                  </a:schemeClr>
                </a:solidFill>
                <a:ea typeface="+mn-lt"/>
                <a:cs typeface="+mn-lt"/>
              </a:rPr>
              <a:t>ターゲティングごとに設定されている掛け率」（小数点以下切り捨て）によって決定されます。</a:t>
            </a:r>
            <a:br>
              <a:rPr lang="ja-JP" sz="1050" dirty="0">
                <a:solidFill>
                  <a:schemeClr val="tx1">
                    <a:lumMod val="65000"/>
                    <a:lumOff val="35000"/>
                  </a:schemeClr>
                </a:solidFill>
                <a:ea typeface="+mn-lt"/>
                <a:cs typeface="+mn-lt"/>
              </a:rPr>
            </a:br>
            <a:endParaRPr lang="en-US" altLang="ja-JP" sz="1050">
              <a:ea typeface="+mn-lt"/>
              <a:cs typeface="+mn-lt"/>
            </a:endParaRPr>
          </a:p>
          <a:p>
            <a:pPr>
              <a:lnSpc>
                <a:spcPts val="1460"/>
              </a:lnSpc>
            </a:pPr>
            <a:r>
              <a:rPr lang="en-US" altLang="ja-JP" sz="1050" dirty="0">
                <a:solidFill>
                  <a:schemeClr val="tx1">
                    <a:lumMod val="65000"/>
                    <a:lumOff val="35000"/>
                  </a:schemeClr>
                </a:solidFill>
                <a:ea typeface="+mn-lt"/>
                <a:cs typeface="+mn-lt"/>
              </a:rPr>
              <a:t>※</a:t>
            </a:r>
            <a:r>
              <a:rPr lang="en-US" altLang="ja-JP"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掛け率の最大値は</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倍になります。</a:t>
            </a:r>
            <a:endParaRPr lang="en-US" sz="1050">
              <a:solidFill>
                <a:schemeClr val="tx1">
                  <a:lumMod val="65000"/>
                  <a:lumOff val="35000"/>
                </a:schemeClr>
              </a:solidFill>
              <a:ea typeface="+mn-lt"/>
              <a:cs typeface="+mn-lt"/>
            </a:endParaRPr>
          </a:p>
          <a:p>
            <a:pPr>
              <a:lnSpc>
                <a:spcPts val="1460"/>
              </a:lnSpc>
            </a:pPr>
            <a:r>
              <a:rPr lang="ja-JP" sz="1050">
                <a:solidFill>
                  <a:schemeClr val="tx1">
                    <a:lumMod val="65000"/>
                    <a:lumOff val="35000"/>
                  </a:schemeClr>
                </a:solidFill>
                <a:ea typeface="+mn-lt"/>
                <a:cs typeface="+mn-lt"/>
              </a:rPr>
              <a:t>例：性別、年齢、オーディエンスカテゴリーを設定した場合、</a:t>
            </a:r>
            <a:r>
              <a:rPr lang="en-US" sz="1050" dirty="0">
                <a:solidFill>
                  <a:schemeClr val="tx1">
                    <a:lumMod val="65000"/>
                    <a:lumOff val="35000"/>
                  </a:schemeClr>
                </a:solidFill>
                <a:ea typeface="+mn-lt"/>
                <a:cs typeface="+mn-lt"/>
              </a:rPr>
              <a:t>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1.8</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=2.59</a:t>
            </a:r>
            <a:r>
              <a:rPr lang="ja-JP" sz="1050">
                <a:solidFill>
                  <a:schemeClr val="tx1">
                    <a:lumMod val="65000"/>
                    <a:lumOff val="35000"/>
                  </a:schemeClr>
                </a:solidFill>
                <a:ea typeface="+mn-lt"/>
                <a:cs typeface="+mn-lt"/>
              </a:rPr>
              <a:t>倍となりますが、最大値が</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倍のため、</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倍で設定可能となります。</a:t>
            </a:r>
            <a:endParaRPr lang="en-US">
              <a:solidFill>
                <a:schemeClr val="tx1">
                  <a:lumMod val="65000"/>
                  <a:lumOff val="35000"/>
                </a:schemeClr>
              </a:solidFill>
              <a:ea typeface="+mn-lt"/>
              <a:cs typeface="+mn-lt"/>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※SD</a:t>
            </a:r>
            <a:r>
              <a:rPr lang="ja-JP" altLang="en-US" sz="1050" dirty="0">
                <a:solidFill>
                  <a:schemeClr val="tx1">
                    <a:lumMod val="65000"/>
                    <a:lumOff val="35000"/>
                  </a:schemeClr>
                </a:solidFill>
              </a:rPr>
              <a:t>はスマートデバイス、</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901273454"/>
              </p:ext>
            </p:extLst>
          </p:nvPr>
        </p:nvGraphicFramePr>
        <p:xfrm>
          <a:off x="502709" y="978049"/>
          <a:ext cx="7969555" cy="3213786"/>
        </p:xfrm>
        <a:graphic>
          <a:graphicData uri="http://schemas.openxmlformats.org/drawingml/2006/table">
            <a:tbl>
              <a:tblPr firstCol="1" bandRow="1"/>
              <a:tblGrid>
                <a:gridCol w="1387204">
                  <a:extLst>
                    <a:ext uri="{9D8B030D-6E8A-4147-A177-3AD203B41FA5}">
                      <a16:colId xmlns:a16="http://schemas.microsoft.com/office/drawing/2014/main" val="792911817"/>
                    </a:ext>
                  </a:extLst>
                </a:gridCol>
                <a:gridCol w="685551">
                  <a:extLst>
                    <a:ext uri="{9D8B030D-6E8A-4147-A177-3AD203B41FA5}">
                      <a16:colId xmlns:a16="http://schemas.microsoft.com/office/drawing/2014/main" val="2515137241"/>
                    </a:ext>
                  </a:extLst>
                </a:gridCol>
                <a:gridCol w="982800">
                  <a:extLst>
                    <a:ext uri="{9D8B030D-6E8A-4147-A177-3AD203B41FA5}">
                      <a16:colId xmlns:a16="http://schemas.microsoft.com/office/drawing/2014/main" val="3608287535"/>
                    </a:ext>
                  </a:extLst>
                </a:gridCol>
                <a:gridCol w="982800">
                  <a:extLst>
                    <a:ext uri="{9D8B030D-6E8A-4147-A177-3AD203B41FA5}">
                      <a16:colId xmlns:a16="http://schemas.microsoft.com/office/drawing/2014/main" val="135909385"/>
                    </a:ext>
                  </a:extLst>
                </a:gridCol>
                <a:gridCol w="982800">
                  <a:extLst>
                    <a:ext uri="{9D8B030D-6E8A-4147-A177-3AD203B41FA5}">
                      <a16:colId xmlns:a16="http://schemas.microsoft.com/office/drawing/2014/main" val="2591893762"/>
                    </a:ext>
                  </a:extLst>
                </a:gridCol>
                <a:gridCol w="982800">
                  <a:extLst>
                    <a:ext uri="{9D8B030D-6E8A-4147-A177-3AD203B41FA5}">
                      <a16:colId xmlns:a16="http://schemas.microsoft.com/office/drawing/2014/main" val="1655506368"/>
                    </a:ext>
                  </a:extLst>
                </a:gridCol>
                <a:gridCol w="982800">
                  <a:extLst>
                    <a:ext uri="{9D8B030D-6E8A-4147-A177-3AD203B41FA5}">
                      <a16:colId xmlns:a16="http://schemas.microsoft.com/office/drawing/2014/main" val="1983126251"/>
                    </a:ext>
                  </a:extLst>
                </a:gridCol>
                <a:gridCol w="982800">
                  <a:extLst>
                    <a:ext uri="{9D8B030D-6E8A-4147-A177-3AD203B41FA5}">
                      <a16:colId xmlns:a16="http://schemas.microsoft.com/office/drawing/2014/main" val="1848600423"/>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6</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6</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535419750"/>
              </p:ext>
            </p:extLst>
          </p:nvPr>
        </p:nvGraphicFramePr>
        <p:xfrm>
          <a:off x="502709" y="986199"/>
          <a:ext cx="7969555" cy="3213786"/>
        </p:xfrm>
        <a:graphic>
          <a:graphicData uri="http://schemas.openxmlformats.org/drawingml/2006/table">
            <a:tbl>
              <a:tblPr firstCol="1" bandRow="1"/>
              <a:tblGrid>
                <a:gridCol w="1387204">
                  <a:extLst>
                    <a:ext uri="{9D8B030D-6E8A-4147-A177-3AD203B41FA5}">
                      <a16:colId xmlns:a16="http://schemas.microsoft.com/office/drawing/2014/main" val="792911817"/>
                    </a:ext>
                  </a:extLst>
                </a:gridCol>
                <a:gridCol w="685551">
                  <a:extLst>
                    <a:ext uri="{9D8B030D-6E8A-4147-A177-3AD203B41FA5}">
                      <a16:colId xmlns:a16="http://schemas.microsoft.com/office/drawing/2014/main" val="2515137241"/>
                    </a:ext>
                  </a:extLst>
                </a:gridCol>
                <a:gridCol w="982800">
                  <a:extLst>
                    <a:ext uri="{9D8B030D-6E8A-4147-A177-3AD203B41FA5}">
                      <a16:colId xmlns:a16="http://schemas.microsoft.com/office/drawing/2014/main" val="3608287535"/>
                    </a:ext>
                  </a:extLst>
                </a:gridCol>
                <a:gridCol w="982800">
                  <a:extLst>
                    <a:ext uri="{9D8B030D-6E8A-4147-A177-3AD203B41FA5}">
                      <a16:colId xmlns:a16="http://schemas.microsoft.com/office/drawing/2014/main" val="135909385"/>
                    </a:ext>
                  </a:extLst>
                </a:gridCol>
                <a:gridCol w="982800">
                  <a:extLst>
                    <a:ext uri="{9D8B030D-6E8A-4147-A177-3AD203B41FA5}">
                      <a16:colId xmlns:a16="http://schemas.microsoft.com/office/drawing/2014/main" val="2591893762"/>
                    </a:ext>
                  </a:extLst>
                </a:gridCol>
                <a:gridCol w="982800">
                  <a:extLst>
                    <a:ext uri="{9D8B030D-6E8A-4147-A177-3AD203B41FA5}">
                      <a16:colId xmlns:a16="http://schemas.microsoft.com/office/drawing/2014/main" val="1655506368"/>
                    </a:ext>
                  </a:extLst>
                </a:gridCol>
                <a:gridCol w="982800">
                  <a:extLst>
                    <a:ext uri="{9D8B030D-6E8A-4147-A177-3AD203B41FA5}">
                      <a16:colId xmlns:a16="http://schemas.microsoft.com/office/drawing/2014/main" val="1983126251"/>
                    </a:ext>
                  </a:extLst>
                </a:gridCol>
                <a:gridCol w="982800">
                  <a:extLst>
                    <a:ext uri="{9D8B030D-6E8A-4147-A177-3AD203B41FA5}">
                      <a16:colId xmlns:a16="http://schemas.microsoft.com/office/drawing/2014/main" val="1848600423"/>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15</a:t>
                      </a:r>
                      <a:r>
                        <a:rPr kumimoji="1" lang="ja-JP" altLang="en-US" sz="800" b="1" dirty="0">
                          <a:solidFill>
                            <a:schemeClr val="tx1">
                              <a:lumMod val="65000"/>
                              <a:lumOff val="35000"/>
                            </a:schemeClr>
                          </a:solidFill>
                          <a:latin typeface="+mj-lt"/>
                          <a:ea typeface="+mj-ea"/>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15</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
        <p:nvSpPr>
          <p:cNvPr id="2" name="テキスト ボックス 5">
            <a:extLst>
              <a:ext uri="{FF2B5EF4-FFF2-40B4-BE49-F238E27FC236}">
                <a16:creationId xmlns:a16="http://schemas.microsoft.com/office/drawing/2014/main" id="{EE597C44-C202-4981-99DB-17E39EDC02EC}"/>
              </a:ext>
            </a:extLst>
          </p:cNvPr>
          <p:cNvSpPr txBox="1"/>
          <p:nvPr/>
        </p:nvSpPr>
        <p:spPr>
          <a:xfrm>
            <a:off x="407368" y="4282268"/>
            <a:ext cx="11017224" cy="2392963"/>
          </a:xfrm>
          <a:prstGeom prst="rect">
            <a:avLst/>
          </a:prstGeom>
          <a:noFill/>
        </p:spPr>
        <p:txBody>
          <a:bodyPr wrap="square" lIns="91440" tIns="45720" rIns="9144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br>
              <a:rPr lang="en-US" altLang="ja-JP" sz="1050" dirty="0">
                <a:solidFill>
                  <a:schemeClr val="tx1">
                    <a:lumMod val="65000"/>
                    <a:lumOff val="35000"/>
                  </a:schemeClr>
                </a:solidFill>
                <a:latin typeface="+mn-ea"/>
              </a:rPr>
            </a:br>
            <a:r>
              <a:rPr lang="en-US" sz="1050" dirty="0">
                <a:solidFill>
                  <a:schemeClr val="tx1">
                    <a:lumMod val="65000"/>
                    <a:lumOff val="35000"/>
                  </a:schemeClr>
                </a:solidFill>
                <a:ea typeface="+mn-lt"/>
                <a:cs typeface="+mn-lt"/>
              </a:rPr>
              <a:t>※</a:t>
            </a:r>
            <a:r>
              <a:rPr lang="en-US"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は「基本料金</a:t>
            </a:r>
            <a:r>
              <a:rPr lang="en-US" altLang="ja-JP" sz="1050" dirty="0">
                <a:solidFill>
                  <a:schemeClr val="tx1">
                    <a:lumMod val="65000"/>
                    <a:lumOff val="35000"/>
                  </a:schemeClr>
                </a:solidFill>
                <a:ea typeface="+mn-lt"/>
                <a:cs typeface="+mn-lt"/>
              </a:rPr>
              <a:t>×</a:t>
            </a:r>
            <a:r>
              <a:rPr lang="ja-JP" sz="1050">
                <a:solidFill>
                  <a:schemeClr val="tx1">
                    <a:lumMod val="65000"/>
                    <a:lumOff val="35000"/>
                  </a:schemeClr>
                </a:solidFill>
                <a:ea typeface="+mn-lt"/>
                <a:cs typeface="+mn-lt"/>
              </a:rPr>
              <a:t>ターゲティングごとに設定されている掛け率」（小数点以下切り捨て）によって決定されます。</a:t>
            </a:r>
            <a:br>
              <a:rPr lang="ja-JP" sz="1050" dirty="0">
                <a:solidFill>
                  <a:schemeClr val="tx1">
                    <a:lumMod val="65000"/>
                    <a:lumOff val="35000"/>
                  </a:schemeClr>
                </a:solidFill>
                <a:ea typeface="+mn-lt"/>
                <a:cs typeface="+mn-lt"/>
              </a:rPr>
            </a:br>
            <a:endParaRPr lang="en-US" altLang="ja-JP" sz="1050">
              <a:ea typeface="+mn-lt"/>
              <a:cs typeface="+mn-lt"/>
            </a:endParaRPr>
          </a:p>
          <a:p>
            <a:pPr>
              <a:lnSpc>
                <a:spcPts val="1460"/>
              </a:lnSpc>
            </a:pPr>
            <a:r>
              <a:rPr lang="en-US" altLang="ja-JP" sz="1050" dirty="0">
                <a:solidFill>
                  <a:schemeClr val="tx1">
                    <a:lumMod val="65000"/>
                    <a:lumOff val="35000"/>
                  </a:schemeClr>
                </a:solidFill>
                <a:ea typeface="+mn-lt"/>
                <a:cs typeface="+mn-lt"/>
              </a:rPr>
              <a:t>※</a:t>
            </a:r>
            <a:r>
              <a:rPr lang="en-US" altLang="ja-JP"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掛け率の最大値は</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倍になります。</a:t>
            </a:r>
            <a:endParaRPr lang="en-US" sz="1050">
              <a:solidFill>
                <a:schemeClr val="tx1">
                  <a:lumMod val="65000"/>
                  <a:lumOff val="35000"/>
                </a:schemeClr>
              </a:solidFill>
              <a:ea typeface="+mn-lt"/>
              <a:cs typeface="+mn-lt"/>
            </a:endParaRPr>
          </a:p>
          <a:p>
            <a:pPr>
              <a:lnSpc>
                <a:spcPts val="1460"/>
              </a:lnSpc>
            </a:pPr>
            <a:r>
              <a:rPr lang="ja-JP" sz="1050">
                <a:solidFill>
                  <a:schemeClr val="tx1">
                    <a:lumMod val="65000"/>
                    <a:lumOff val="35000"/>
                  </a:schemeClr>
                </a:solidFill>
                <a:ea typeface="+mn-lt"/>
                <a:cs typeface="+mn-lt"/>
              </a:rPr>
              <a:t>例：性別、年齢、オーディエンスカテゴリーを設定した場合、</a:t>
            </a:r>
            <a:r>
              <a:rPr lang="en-US" sz="1050" dirty="0">
                <a:solidFill>
                  <a:schemeClr val="tx1">
                    <a:lumMod val="65000"/>
                    <a:lumOff val="35000"/>
                  </a:schemeClr>
                </a:solidFill>
                <a:ea typeface="+mn-lt"/>
                <a:cs typeface="+mn-lt"/>
              </a:rPr>
              <a:t>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1.8</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=2.59</a:t>
            </a:r>
            <a:r>
              <a:rPr lang="ja-JP" sz="1050">
                <a:solidFill>
                  <a:schemeClr val="tx1">
                    <a:lumMod val="65000"/>
                    <a:lumOff val="35000"/>
                  </a:schemeClr>
                </a:solidFill>
                <a:ea typeface="+mn-lt"/>
                <a:cs typeface="+mn-lt"/>
              </a:rPr>
              <a:t>倍となりますが、最大値が</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倍のため、</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倍で設定可能となります。</a:t>
            </a:r>
            <a:endParaRPr lang="en-US">
              <a:solidFill>
                <a:schemeClr val="tx1">
                  <a:lumMod val="65000"/>
                  <a:lumOff val="35000"/>
                </a:schemeClr>
              </a:solidFill>
              <a:ea typeface="+mn-lt"/>
              <a:cs typeface="+mn-lt"/>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※SD</a:t>
            </a:r>
            <a:r>
              <a:rPr lang="ja-JP" altLang="en-US" sz="1050" dirty="0">
                <a:solidFill>
                  <a:schemeClr val="tx1">
                    <a:lumMod val="65000"/>
                    <a:lumOff val="35000"/>
                  </a:schemeClr>
                </a:solidFill>
              </a:rPr>
              <a:t>はスマートデバイス、</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spTree>
    <p:extLst>
      <p:ext uri="{BB962C8B-B14F-4D97-AF65-F5344CB8AC3E}">
        <p14:creationId xmlns:p14="http://schemas.microsoft.com/office/powerpoint/2010/main" val="713776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489789529"/>
              </p:ext>
            </p:extLst>
          </p:nvPr>
        </p:nvGraphicFramePr>
        <p:xfrm>
          <a:off x="492543" y="961750"/>
          <a:ext cx="6027355" cy="3213786"/>
        </p:xfrm>
        <a:graphic>
          <a:graphicData uri="http://schemas.openxmlformats.org/drawingml/2006/table">
            <a:tbl>
              <a:tblPr firstCol="1" bandRow="1"/>
              <a:tblGrid>
                <a:gridCol w="1399816">
                  <a:extLst>
                    <a:ext uri="{9D8B030D-6E8A-4147-A177-3AD203B41FA5}">
                      <a16:colId xmlns:a16="http://schemas.microsoft.com/office/drawing/2014/main" val="792911817"/>
                    </a:ext>
                  </a:extLst>
                </a:gridCol>
                <a:gridCol w="696463">
                  <a:extLst>
                    <a:ext uri="{9D8B030D-6E8A-4147-A177-3AD203B41FA5}">
                      <a16:colId xmlns:a16="http://schemas.microsoft.com/office/drawing/2014/main" val="2515137241"/>
                    </a:ext>
                  </a:extLst>
                </a:gridCol>
                <a:gridCol w="982769">
                  <a:extLst>
                    <a:ext uri="{9D8B030D-6E8A-4147-A177-3AD203B41FA5}">
                      <a16:colId xmlns:a16="http://schemas.microsoft.com/office/drawing/2014/main" val="2591893762"/>
                    </a:ext>
                  </a:extLst>
                </a:gridCol>
                <a:gridCol w="982769">
                  <a:extLst>
                    <a:ext uri="{9D8B030D-6E8A-4147-A177-3AD203B41FA5}">
                      <a16:colId xmlns:a16="http://schemas.microsoft.com/office/drawing/2014/main" val="609396863"/>
                    </a:ext>
                  </a:extLst>
                </a:gridCol>
                <a:gridCol w="982769">
                  <a:extLst>
                    <a:ext uri="{9D8B030D-6E8A-4147-A177-3AD203B41FA5}">
                      <a16:colId xmlns:a16="http://schemas.microsoft.com/office/drawing/2014/main" val="1655506368"/>
                    </a:ext>
                  </a:extLst>
                </a:gridCol>
                <a:gridCol w="982769">
                  <a:extLst>
                    <a:ext uri="{9D8B030D-6E8A-4147-A177-3AD203B41FA5}">
                      <a16:colId xmlns:a16="http://schemas.microsoft.com/office/drawing/2014/main" val="1848600423"/>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a:solidFill>
                            <a:schemeClr val="tx1">
                              <a:lumMod val="65000"/>
                              <a:lumOff val="35000"/>
                            </a:schemeClr>
                          </a:solidFill>
                          <a:latin typeface="+mj-lt"/>
                          <a:ea typeface="+mj-ea"/>
                        </a:rPr>
                        <a:t>GYAO!</a:t>
                      </a:r>
                      <a:r>
                        <a:rPr kumimoji="1" lang="ja-JP" altLang="en-US" sz="800" b="1" dirty="0">
                          <a:solidFill>
                            <a:schemeClr val="tx1">
                              <a:lumMod val="65000"/>
                              <a:lumOff val="35000"/>
                            </a:schemeClr>
                          </a:solidFill>
                          <a:latin typeface="+mj-lt"/>
                          <a:ea typeface="+mj-ea"/>
                        </a:rPr>
                        <a:t>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インストリーム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30</a:t>
                      </a:r>
                      <a:r>
                        <a:rPr kumimoji="1" lang="ja-JP" altLang="en-US" sz="800" b="1" dirty="0">
                          <a:solidFill>
                            <a:schemeClr val="tx1">
                              <a:lumMod val="65000"/>
                              <a:lumOff val="35000"/>
                            </a:schemeClr>
                          </a:solidFill>
                          <a:latin typeface="+mj-lt"/>
                          <a:ea typeface="+mj-ea"/>
                        </a:rPr>
                        <a:t>秒）</a:t>
                      </a: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tx1">
                              <a:lumMod val="65000"/>
                              <a:lumOff val="35000"/>
                            </a:schemeClr>
                          </a:solidFill>
                          <a:latin typeface="+mn-lt"/>
                          <a:ea typeface="+mn-ea"/>
                          <a:cs typeface="+mn-cs"/>
                        </a:rPr>
                        <a:t>GYAO!</a:t>
                      </a:r>
                    </a:p>
                    <a:p>
                      <a:pPr algn="ct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a:t>
                      </a:r>
                      <a:r>
                        <a:rPr kumimoji="1" lang="ja-JP" altLang="en-US" sz="800" b="1" kern="1200" dirty="0">
                          <a:solidFill>
                            <a:schemeClr val="tx1">
                              <a:lumMod val="65000"/>
                              <a:lumOff val="35000"/>
                            </a:schemeClr>
                          </a:solidFill>
                          <a:latin typeface="+mn-lt"/>
                          <a:ea typeface="+mn-ea"/>
                          <a:cs typeface="+mn-cs"/>
                        </a:rPr>
                        <a:t>秒）</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GYAO!</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インストリーム　</a:t>
                      </a:r>
                      <a:r>
                        <a:rPr kumimoji="1" lang="en-US" altLang="ja-JP" sz="800" b="1" kern="1200" dirty="0">
                          <a:solidFill>
                            <a:schemeClr val="tx1">
                              <a:lumMod val="65000"/>
                              <a:lumOff val="35000"/>
                            </a:schemeClr>
                          </a:solidFill>
                          <a:latin typeface="+mn-lt"/>
                          <a:ea typeface="+mn-ea"/>
                          <a:cs typeface="+mn-cs"/>
                        </a:rPr>
                        <a:t>SD</a:t>
                      </a:r>
                      <a:r>
                        <a:rPr kumimoji="1" lang="ja-JP" altLang="en-US" sz="800" b="1" kern="1200" dirty="0">
                          <a:solidFill>
                            <a:schemeClr val="tx1">
                              <a:lumMod val="65000"/>
                              <a:lumOff val="35000"/>
                            </a:schemeClr>
                          </a:solidFill>
                          <a:latin typeface="+mn-lt"/>
                          <a:ea typeface="+mn-ea"/>
                          <a:cs typeface="+mn-cs"/>
                        </a:rPr>
                        <a:t>（長尺）</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
        <p:nvSpPr>
          <p:cNvPr id="2" name="テキスト ボックス 5">
            <a:extLst>
              <a:ext uri="{FF2B5EF4-FFF2-40B4-BE49-F238E27FC236}">
                <a16:creationId xmlns:a16="http://schemas.microsoft.com/office/drawing/2014/main" id="{577DC735-D563-473E-9364-1CD9557ECD41}"/>
              </a:ext>
            </a:extLst>
          </p:cNvPr>
          <p:cNvSpPr txBox="1"/>
          <p:nvPr/>
        </p:nvSpPr>
        <p:spPr>
          <a:xfrm>
            <a:off x="407368" y="4282268"/>
            <a:ext cx="11017224" cy="2392963"/>
          </a:xfrm>
          <a:prstGeom prst="rect">
            <a:avLst/>
          </a:prstGeom>
          <a:noFill/>
        </p:spPr>
        <p:txBody>
          <a:bodyPr wrap="square" lIns="91440" tIns="45720" rIns="9144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br>
              <a:rPr lang="en-US" altLang="ja-JP" sz="1050" dirty="0">
                <a:solidFill>
                  <a:schemeClr val="tx1">
                    <a:lumMod val="65000"/>
                    <a:lumOff val="35000"/>
                  </a:schemeClr>
                </a:solidFill>
                <a:latin typeface="+mn-ea"/>
              </a:rPr>
            </a:br>
            <a:r>
              <a:rPr lang="en-US" sz="1050" dirty="0">
                <a:solidFill>
                  <a:schemeClr val="tx1">
                    <a:lumMod val="65000"/>
                    <a:lumOff val="35000"/>
                  </a:schemeClr>
                </a:solidFill>
                <a:ea typeface="+mn-lt"/>
                <a:cs typeface="+mn-lt"/>
              </a:rPr>
              <a:t>※</a:t>
            </a:r>
            <a:r>
              <a:rPr lang="en-US"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は「基本料金</a:t>
            </a:r>
            <a:r>
              <a:rPr lang="en-US" altLang="ja-JP" sz="1050" dirty="0">
                <a:solidFill>
                  <a:schemeClr val="tx1">
                    <a:lumMod val="65000"/>
                    <a:lumOff val="35000"/>
                  </a:schemeClr>
                </a:solidFill>
                <a:ea typeface="+mn-lt"/>
                <a:cs typeface="+mn-lt"/>
              </a:rPr>
              <a:t>×</a:t>
            </a:r>
            <a:r>
              <a:rPr lang="ja-JP" sz="1050">
                <a:solidFill>
                  <a:schemeClr val="tx1">
                    <a:lumMod val="65000"/>
                    <a:lumOff val="35000"/>
                  </a:schemeClr>
                </a:solidFill>
                <a:ea typeface="+mn-lt"/>
                <a:cs typeface="+mn-lt"/>
              </a:rPr>
              <a:t>ターゲティングごとに設定されている掛け率」（小数点以下切り捨て）によって決定されます。</a:t>
            </a:r>
            <a:br>
              <a:rPr lang="ja-JP" sz="1050" dirty="0">
                <a:solidFill>
                  <a:schemeClr val="tx1">
                    <a:lumMod val="65000"/>
                    <a:lumOff val="35000"/>
                  </a:schemeClr>
                </a:solidFill>
                <a:ea typeface="+mn-lt"/>
                <a:cs typeface="+mn-lt"/>
              </a:rPr>
            </a:br>
            <a:endParaRPr lang="en-US" altLang="ja-JP" sz="1050">
              <a:ea typeface="+mn-lt"/>
              <a:cs typeface="+mn-lt"/>
            </a:endParaRPr>
          </a:p>
          <a:p>
            <a:pPr>
              <a:lnSpc>
                <a:spcPts val="1460"/>
              </a:lnSpc>
            </a:pPr>
            <a:r>
              <a:rPr lang="en-US" altLang="ja-JP" sz="1050" dirty="0">
                <a:solidFill>
                  <a:schemeClr val="tx1">
                    <a:lumMod val="65000"/>
                    <a:lumOff val="35000"/>
                  </a:schemeClr>
                </a:solidFill>
                <a:ea typeface="+mn-lt"/>
                <a:cs typeface="+mn-lt"/>
              </a:rPr>
              <a:t>※</a:t>
            </a:r>
            <a:r>
              <a:rPr lang="en-US" altLang="ja-JP" sz="1050" dirty="0" err="1">
                <a:solidFill>
                  <a:schemeClr val="tx1">
                    <a:lumMod val="65000"/>
                    <a:lumOff val="35000"/>
                  </a:schemeClr>
                </a:solidFill>
                <a:ea typeface="+mn-lt"/>
                <a:cs typeface="+mn-lt"/>
              </a:rPr>
              <a:t>vCPM</a:t>
            </a:r>
            <a:r>
              <a:rPr lang="ja-JP" sz="1050">
                <a:solidFill>
                  <a:schemeClr val="tx1">
                    <a:lumMod val="65000"/>
                    <a:lumOff val="35000"/>
                  </a:schemeClr>
                </a:solidFill>
                <a:ea typeface="+mn-lt"/>
                <a:cs typeface="+mn-lt"/>
              </a:rPr>
              <a:t>掛け率の最大値は</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倍になります。</a:t>
            </a:r>
            <a:endParaRPr lang="en-US" sz="1050">
              <a:solidFill>
                <a:schemeClr val="tx1">
                  <a:lumMod val="65000"/>
                  <a:lumOff val="35000"/>
                </a:schemeClr>
              </a:solidFill>
              <a:ea typeface="+mn-lt"/>
              <a:cs typeface="+mn-lt"/>
            </a:endParaRPr>
          </a:p>
          <a:p>
            <a:pPr>
              <a:lnSpc>
                <a:spcPts val="1460"/>
              </a:lnSpc>
            </a:pPr>
            <a:r>
              <a:rPr lang="ja-JP" sz="1050">
                <a:solidFill>
                  <a:schemeClr val="tx1">
                    <a:lumMod val="65000"/>
                    <a:lumOff val="35000"/>
                  </a:schemeClr>
                </a:solidFill>
                <a:ea typeface="+mn-lt"/>
                <a:cs typeface="+mn-lt"/>
              </a:rPr>
              <a:t>例：性別、年齢、オーディエンスカテゴリーを設定した場合、</a:t>
            </a:r>
            <a:r>
              <a:rPr lang="en-US" sz="1050" dirty="0">
                <a:solidFill>
                  <a:schemeClr val="tx1">
                    <a:lumMod val="65000"/>
                    <a:lumOff val="35000"/>
                  </a:schemeClr>
                </a:solidFill>
                <a:ea typeface="+mn-lt"/>
                <a:cs typeface="+mn-lt"/>
              </a:rPr>
              <a:t>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1.2</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 1.8</a:t>
            </a:r>
            <a:r>
              <a:rPr lang="ja-JP" sz="1050">
                <a:solidFill>
                  <a:schemeClr val="tx1">
                    <a:lumMod val="65000"/>
                    <a:lumOff val="35000"/>
                  </a:schemeClr>
                </a:solidFill>
                <a:ea typeface="+mn-lt"/>
                <a:cs typeface="+mn-lt"/>
              </a:rPr>
              <a:t>倍</a:t>
            </a:r>
            <a:r>
              <a:rPr lang="en-US" sz="1050" dirty="0">
                <a:solidFill>
                  <a:schemeClr val="tx1">
                    <a:lumMod val="65000"/>
                    <a:lumOff val="35000"/>
                  </a:schemeClr>
                </a:solidFill>
                <a:ea typeface="+mn-lt"/>
                <a:cs typeface="+mn-lt"/>
              </a:rPr>
              <a:t>=2.59</a:t>
            </a:r>
            <a:r>
              <a:rPr lang="ja-JP" sz="1050">
                <a:solidFill>
                  <a:schemeClr val="tx1">
                    <a:lumMod val="65000"/>
                    <a:lumOff val="35000"/>
                  </a:schemeClr>
                </a:solidFill>
                <a:ea typeface="+mn-lt"/>
                <a:cs typeface="+mn-lt"/>
              </a:rPr>
              <a:t>倍となりますが、最大値が</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倍のため、</a:t>
            </a:r>
            <a:r>
              <a:rPr lang="en-US" sz="1050" dirty="0">
                <a:solidFill>
                  <a:schemeClr val="tx1">
                    <a:lumMod val="65000"/>
                    <a:lumOff val="35000"/>
                  </a:schemeClr>
                </a:solidFill>
                <a:ea typeface="+mn-lt"/>
                <a:cs typeface="+mn-lt"/>
              </a:rPr>
              <a:t>2.0</a:t>
            </a:r>
            <a:r>
              <a:rPr lang="ja-JP" sz="1050">
                <a:solidFill>
                  <a:schemeClr val="tx1">
                    <a:lumMod val="65000"/>
                    <a:lumOff val="35000"/>
                  </a:schemeClr>
                </a:solidFill>
                <a:ea typeface="+mn-lt"/>
                <a:cs typeface="+mn-lt"/>
              </a:rPr>
              <a:t>倍で設定可能となります。</a:t>
            </a:r>
            <a:endParaRPr lang="en-US">
              <a:solidFill>
                <a:schemeClr val="tx1">
                  <a:lumMod val="65000"/>
                  <a:lumOff val="35000"/>
                </a:schemeClr>
              </a:solidFill>
              <a:ea typeface="+mn-lt"/>
              <a:cs typeface="+mn-lt"/>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※SD</a:t>
            </a:r>
            <a:r>
              <a:rPr lang="ja-JP" altLang="en-US" sz="1050" dirty="0">
                <a:solidFill>
                  <a:schemeClr val="tx1">
                    <a:lumMod val="65000"/>
                    <a:lumOff val="35000"/>
                  </a:schemeClr>
                </a:solidFill>
              </a:rPr>
              <a:t>はスマートデバイス、</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spTree>
    <p:extLst>
      <p:ext uri="{BB962C8B-B14F-4D97-AF65-F5344CB8AC3E}">
        <p14:creationId xmlns:p14="http://schemas.microsoft.com/office/powerpoint/2010/main" val="266477785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2854</TotalTime>
  <Words>4627</Words>
  <Application>Microsoft Macintosh PowerPoint</Application>
  <PresentationFormat>ワイド画面</PresentationFormat>
  <Paragraphs>914</Paragraphs>
  <Slides>19</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19</vt:i4>
      </vt:variant>
    </vt:vector>
  </HeadingPairs>
  <TitlesOfParts>
    <vt:vector size="25"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小岩 哲也</cp:lastModifiedBy>
  <cp:revision>229</cp:revision>
  <dcterms:created xsi:type="dcterms:W3CDTF">2020-02-26T07:28:11Z</dcterms:created>
  <dcterms:modified xsi:type="dcterms:W3CDTF">2021-12-16T06:39:17Z</dcterms:modified>
</cp:coreProperties>
</file>