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6"/>
  </p:notesMasterIdLst>
  <p:sldIdLst>
    <p:sldId id="316" r:id="rId4"/>
    <p:sldId id="326" r:id="rId5"/>
    <p:sldId id="345" r:id="rId6"/>
    <p:sldId id="359" r:id="rId7"/>
    <p:sldId id="346" r:id="rId8"/>
    <p:sldId id="347" r:id="rId9"/>
    <p:sldId id="349" r:id="rId10"/>
    <p:sldId id="344" r:id="rId11"/>
    <p:sldId id="336" r:id="rId12"/>
    <p:sldId id="338" r:id="rId13"/>
    <p:sldId id="348" r:id="rId14"/>
    <p:sldId id="312" r:id="rId1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474D20-C0A0-4224-8873-F81D70DD137E}" v="6" dt="2021-06-22T08:40:55.6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92" d="100"/>
          <a:sy n="92" d="100"/>
        </p:scale>
        <p:origin x="80" y="1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21"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userId="UoaLVfUKvhleAWKkspD1KH24VyPhZVKii0KpHF7Icwg=" providerId="None" clId="Web-{88474D20-C0A0-4224-8873-F81D70DD137E}"/>
    <pc:docChg chg="delSld modSld">
      <pc:chgData name="moohara" userId="UoaLVfUKvhleAWKkspD1KH24VyPhZVKii0KpHF7Icwg=" providerId="None" clId="Web-{88474D20-C0A0-4224-8873-F81D70DD137E}" dt="2021-06-22T08:40:55.694" v="3" actId="20577"/>
      <pc:docMkLst>
        <pc:docMk/>
      </pc:docMkLst>
      <pc:sldChg chg="del">
        <pc:chgData name="moohara" userId="UoaLVfUKvhleAWKkspD1KH24VyPhZVKii0KpHF7Icwg=" providerId="None" clId="Web-{88474D20-C0A0-4224-8873-F81D70DD137E}" dt="2021-06-22T08:38:23.628" v="0"/>
        <pc:sldMkLst>
          <pc:docMk/>
          <pc:sldMk cId="3204314187" sldId="300"/>
        </pc:sldMkLst>
      </pc:sldChg>
      <pc:sldChg chg="modSp">
        <pc:chgData name="moohara" userId="UoaLVfUKvhleAWKkspD1KH24VyPhZVKii0KpHF7Icwg=" providerId="None" clId="Web-{88474D20-C0A0-4224-8873-F81D70DD137E}" dt="2021-06-22T08:40:55.694" v="3" actId="20577"/>
        <pc:sldMkLst>
          <pc:docMk/>
          <pc:sldMk cId="2661460077" sldId="338"/>
        </pc:sldMkLst>
        <pc:spChg chg="mod">
          <ac:chgData name="moohara" userId="UoaLVfUKvhleAWKkspD1KH24VyPhZVKii0KpHF7Icwg=" providerId="None" clId="Web-{88474D20-C0A0-4224-8873-F81D70DD137E}" dt="2021-06-22T08:40:55.694" v="3" actId="20577"/>
          <ac:spMkLst>
            <pc:docMk/>
            <pc:sldMk cId="2661460077" sldId="338"/>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2022/9/6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1.xml"/><Relationship Id="rId4" Type="http://schemas.openxmlformats.org/officeDocument/2006/relationships/hyperlink" Target="https://ads-help.yahoo.co.jp/yahooads/guideline/articledetail?lan=ja&amp;aid=1493&amp;o=default"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767408" y="2276872"/>
            <a:ext cx="10671484" cy="1504516"/>
          </a:xfrm>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1</a:t>
            </a:r>
            <a:r>
              <a:rPr lang="ja-JP" altLang="en-US" dirty="0"/>
              <a:t>月</a:t>
            </a:r>
            <a:r>
              <a:rPr lang="en-US" altLang="ja-JP" dirty="0"/>
              <a:t>26</a:t>
            </a:r>
            <a:r>
              <a:rPr lang="ja-JP" altLang="en-US" dirty="0"/>
              <a:t>日</a:t>
            </a: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p:txBody>
          <a:bodyPr>
            <a:normAutofit/>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GYAO!</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テキスト プレースホルダー 9">
            <a:extLst>
              <a:ext uri="{FF2B5EF4-FFF2-40B4-BE49-F238E27FC236}">
                <a16:creationId xmlns:a16="http://schemas.microsoft.com/office/drawing/2014/main" id="{3FEA17FC-D53A-F990-26F0-1F77A0198094}"/>
              </a:ext>
            </a:extLst>
          </p:cNvPr>
          <p:cNvSpPr txBox="1">
            <a:spLocks/>
          </p:cNvSpPr>
          <p:nvPr/>
        </p:nvSpPr>
        <p:spPr>
          <a:xfrm>
            <a:off x="2063552" y="5293901"/>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テキスト ボックス 5"/>
          <p:cNvSpPr txBox="1"/>
          <p:nvPr/>
        </p:nvSpPr>
        <p:spPr>
          <a:xfrm>
            <a:off x="454374" y="1124744"/>
            <a:ext cx="11571692" cy="3639458"/>
          </a:xfrm>
          <a:prstGeom prst="rect">
            <a:avLst/>
          </a:prstGeom>
          <a:noFill/>
        </p:spPr>
        <p:txBody>
          <a:bodyPr wrap="square" lIns="91440" tIns="45720" rIns="91440" bIns="45720" rtlCol="0" anchor="t">
            <a:spAutoFit/>
          </a:bodyPr>
          <a:lstStyle/>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トップ　オープニングパネル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FQ1</a:t>
            </a:r>
            <a:r>
              <a:rPr lang="ja-JP" altLang="en-US" sz="1400" dirty="0">
                <a:solidFill>
                  <a:schemeClr val="tx1">
                    <a:lumMod val="65000"/>
                    <a:lumOff val="35000"/>
                  </a:schemeClr>
                </a:solidFill>
              </a:rPr>
              <a:t>）はビューアブルインプレッション保証の商品ではございません。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想定に未達でも補填はございません。 </a:t>
            </a:r>
            <a:endParaRPr kumimoji="0" lang="en-US" altLang="ja-JP" sz="1400" kern="0" dirty="0">
              <a:solidFill>
                <a:schemeClr val="tx1">
                  <a:lumMod val="65000"/>
                  <a:lumOff val="35000"/>
                </a:schemeClr>
              </a:solidFill>
            </a:endParaRPr>
          </a:p>
          <a:p>
            <a:pPr lvl="0">
              <a:defRPr/>
            </a:pPr>
            <a:endParaRPr kumimoji="0" lang="en-US" altLang="ja-JP" sz="10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05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313880" y="1001886"/>
            <a:ext cx="11402265" cy="1123384"/>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2022/3/14</a:t>
            </a:r>
          </a:p>
          <a:p>
            <a:r>
              <a:rPr lang="ja-JP" altLang="en-US" sz="1400" dirty="0">
                <a:solidFill>
                  <a:schemeClr val="tx1">
                    <a:lumMod val="65000"/>
                    <a:lumOff val="35000"/>
                  </a:schemeClr>
                </a:solidFill>
              </a:rPr>
              <a:t>・「広告タイプ一覧」および「免責事項・注意事項」に入稿規定関連についての記載を一部削除いたしました。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2022/4/4</a:t>
            </a:r>
          </a:p>
          <a:p>
            <a:r>
              <a:rPr lang="ja-JP" altLang="en-US" sz="1400" dirty="0">
                <a:solidFill>
                  <a:schemeClr val="tx1">
                    <a:lumMod val="65000"/>
                    <a:lumOff val="35000"/>
                  </a:schemeClr>
                </a:solidFill>
              </a:rPr>
              <a:t>・「審査について」および「免責事項・注意事項」の審査説明を更新いたしました。</a:t>
            </a:r>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1290267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10" name="表 9">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707245862"/>
              </p:ext>
            </p:extLst>
          </p:nvPr>
        </p:nvGraphicFramePr>
        <p:xfrm>
          <a:off x="407368" y="836712"/>
          <a:ext cx="9287016" cy="5486422"/>
        </p:xfrm>
        <a:graphic>
          <a:graphicData uri="http://schemas.openxmlformats.org/drawingml/2006/table">
            <a:tbl>
              <a:tblPr firstCol="1" bandRow="1"/>
              <a:tblGrid>
                <a:gridCol w="2373520">
                  <a:extLst>
                    <a:ext uri="{9D8B030D-6E8A-4147-A177-3AD203B41FA5}">
                      <a16:colId xmlns:a16="http://schemas.microsoft.com/office/drawing/2014/main" val="792911817"/>
                    </a:ext>
                  </a:extLst>
                </a:gridCol>
                <a:gridCol w="1569708">
                  <a:extLst>
                    <a:ext uri="{9D8B030D-6E8A-4147-A177-3AD203B41FA5}">
                      <a16:colId xmlns:a16="http://schemas.microsoft.com/office/drawing/2014/main" val="598637953"/>
                    </a:ext>
                  </a:extLst>
                </a:gridCol>
                <a:gridCol w="1968884">
                  <a:extLst>
                    <a:ext uri="{9D8B030D-6E8A-4147-A177-3AD203B41FA5}">
                      <a16:colId xmlns:a16="http://schemas.microsoft.com/office/drawing/2014/main" val="2482122175"/>
                    </a:ext>
                  </a:extLst>
                </a:gridCol>
                <a:gridCol w="1430619">
                  <a:extLst>
                    <a:ext uri="{9D8B030D-6E8A-4147-A177-3AD203B41FA5}">
                      <a16:colId xmlns:a16="http://schemas.microsoft.com/office/drawing/2014/main" val="4158173510"/>
                    </a:ext>
                  </a:extLst>
                </a:gridCol>
                <a:gridCol w="1944285">
                  <a:extLst>
                    <a:ext uri="{9D8B030D-6E8A-4147-A177-3AD203B41FA5}">
                      <a16:colId xmlns:a16="http://schemas.microsoft.com/office/drawing/2014/main" val="3116060053"/>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000" b="1" dirty="0">
                          <a:solidFill>
                            <a:schemeClr val="tx1">
                              <a:lumMod val="65000"/>
                              <a:lumOff val="35000"/>
                            </a:schemeClr>
                          </a:solidFill>
                          <a:latin typeface="+mj-lt"/>
                          <a:ea typeface="+mj-ea"/>
                        </a:rPr>
                        <a:t>GYAO! </a:t>
                      </a:r>
                      <a:r>
                        <a:rPr kumimoji="1" lang="ja-JP" altLang="en-US" sz="1000" b="1" dirty="0">
                          <a:solidFill>
                            <a:schemeClr val="tx1">
                              <a:lumMod val="65000"/>
                              <a:lumOff val="35000"/>
                            </a:schemeClr>
                          </a:solidFill>
                          <a:latin typeface="+mj-lt"/>
                          <a:ea typeface="+mj-ea"/>
                        </a:rPr>
                        <a:t>トップ オープニングパネル</a:t>
                      </a:r>
                      <a:r>
                        <a:rPr kumimoji="1" lang="ja-JP" altLang="en-US" sz="1000" b="1" baseline="0" dirty="0">
                          <a:solidFill>
                            <a:schemeClr val="tx1">
                              <a:lumMod val="65000"/>
                              <a:lumOff val="35000"/>
                            </a:schemeClr>
                          </a:solidFill>
                          <a:latin typeface="+mj-lt"/>
                          <a:ea typeface="+mj-ea"/>
                        </a:rPr>
                        <a:t> </a:t>
                      </a:r>
                      <a:r>
                        <a:rPr kumimoji="1" lang="en-US" altLang="ja-JP" sz="1000" b="1" dirty="0">
                          <a:solidFill>
                            <a:schemeClr val="tx1">
                              <a:lumMod val="65000"/>
                              <a:lumOff val="35000"/>
                            </a:schemeClr>
                          </a:solidFill>
                          <a:latin typeface="+mj-lt"/>
                          <a:ea typeface="+mj-ea"/>
                        </a:rPr>
                        <a:t>SP(FQ1)</a:t>
                      </a:r>
                      <a:endParaRPr kumimoji="1" lang="ja-JP" altLang="en-US" sz="10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00" b="1" dirty="0">
                          <a:solidFill>
                            <a:schemeClr val="tx1">
                              <a:lumMod val="65000"/>
                              <a:lumOff val="35000"/>
                            </a:schemeClr>
                          </a:solidFill>
                          <a:latin typeface="+mj-lt"/>
                          <a:ea typeface="+mj-ea"/>
                        </a:rPr>
                        <a:t>GYAO!</a:t>
                      </a:r>
                      <a:r>
                        <a:rPr kumimoji="1" lang="ja-JP" altLang="en-US" sz="1000" b="1" dirty="0">
                          <a:solidFill>
                            <a:schemeClr val="tx1">
                              <a:lumMod val="65000"/>
                              <a:lumOff val="35000"/>
                            </a:schemeClr>
                          </a:solidFill>
                          <a:latin typeface="+mj-lt"/>
                          <a:ea typeface="+mj-ea"/>
                        </a:rPr>
                        <a:t>トップ　トップパネル　</a:t>
                      </a:r>
                      <a:r>
                        <a:rPr kumimoji="1" lang="en-US" altLang="ja-JP" sz="1000" b="1" dirty="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継続</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1000001795</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1000002657</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2022</a:t>
                      </a:r>
                      <a:r>
                        <a:rPr kumimoji="1" lang="ja-JP" altLang="en-US" sz="800" dirty="0">
                          <a:solidFill>
                            <a:schemeClr val="tx1">
                              <a:lumMod val="65000"/>
                              <a:lumOff val="35000"/>
                            </a:schemeClr>
                          </a:solidFill>
                          <a:latin typeface="+mj-lt"/>
                          <a:ea typeface="+mj-ea"/>
                        </a:rPr>
                        <a:t>年</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月</a:t>
                      </a:r>
                      <a:r>
                        <a:rPr kumimoji="1" lang="en-US" altLang="ja-JP" sz="800" dirty="0">
                          <a:solidFill>
                            <a:schemeClr val="tx1">
                              <a:lumMod val="65000"/>
                              <a:lumOff val="35000"/>
                            </a:schemeClr>
                          </a:solidFill>
                          <a:latin typeface="+mj-lt"/>
                          <a:ea typeface="+mj-ea"/>
                        </a:rPr>
                        <a:t>9</a:t>
                      </a:r>
                      <a:r>
                        <a:rPr kumimoji="1" lang="ja-JP" altLang="en-US" sz="800">
                          <a:solidFill>
                            <a:schemeClr val="tx1">
                              <a:lumMod val="65000"/>
                              <a:lumOff val="35000"/>
                            </a:schemeClr>
                          </a:solidFill>
                          <a:latin typeface="+mj-lt"/>
                          <a:ea typeface="+mj-ea"/>
                        </a:rPr>
                        <a:t>日（水）</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028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endParaRPr kumimoji="1" lang="ja-JP" altLang="en-US"/>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391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 </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ランディングページを表示する（</a:t>
                      </a:r>
                      <a:r>
                        <a:rPr kumimoji="1" lang="en-US" altLang="ja-JP" sz="800" kern="1200" dirty="0">
                          <a:solidFill>
                            <a:schemeClr val="tx1">
                              <a:lumMod val="65000"/>
                              <a:lumOff val="35000"/>
                            </a:schemeClr>
                          </a:solidFill>
                          <a:latin typeface="+mn-lt"/>
                          <a:ea typeface="+mn-ea"/>
                          <a:cs typeface="+mn-cs"/>
                        </a:rPr>
                        <a:t>for click</a:t>
                      </a:r>
                      <a:r>
                        <a:rPr kumimoji="1" lang="ja-JP" altLang="en-US"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b="0" dirty="0">
                          <a:solidFill>
                            <a:schemeClr val="tx1">
                              <a:lumMod val="65000"/>
                              <a:lumOff val="35000"/>
                            </a:schemeClr>
                          </a:solidFill>
                          <a:latin typeface="+mj-lt"/>
                          <a:ea typeface="+mj-ea"/>
                        </a:rPr>
                        <a:t>（アプリ）</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スマートフォン（アプリ）</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GYAO!</a:t>
                      </a:r>
                      <a:r>
                        <a:rPr kumimoji="1" lang="ja-JP" altLang="en-US" sz="800" kern="1200" dirty="0">
                          <a:solidFill>
                            <a:schemeClr val="tx1">
                              <a:lumMod val="65000"/>
                              <a:lumOff val="35000"/>
                            </a:schemeClr>
                          </a:solidFill>
                          <a:latin typeface="+mn-lt"/>
                          <a:ea typeface="+mn-ea"/>
                          <a:cs typeface="+mn-cs"/>
                        </a:rPr>
                        <a:t>オープニングパネル（アプリ）</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GYAO!</a:t>
                      </a:r>
                      <a:r>
                        <a:rPr kumimoji="1" lang="ja-JP" altLang="en-US" sz="800" kern="1200" dirty="0">
                          <a:solidFill>
                            <a:schemeClr val="tx1">
                              <a:lumMod val="65000"/>
                              <a:lumOff val="35000"/>
                            </a:schemeClr>
                          </a:solidFill>
                          <a:latin typeface="+mn-lt"/>
                          <a:ea typeface="+mn-ea"/>
                          <a:cs typeface="+mn-cs"/>
                        </a:rPr>
                        <a:t>トップ（アプリ）</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GYAO!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アプリ起動時</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GYAO!</a:t>
                      </a:r>
                      <a:r>
                        <a:rPr kumimoji="1" lang="ja-JP" altLang="en-US" sz="800" kern="1200" dirty="0">
                          <a:solidFill>
                            <a:schemeClr val="tx1">
                              <a:lumMod val="65000"/>
                              <a:lumOff val="35000"/>
                            </a:schemeClr>
                          </a:solidFill>
                          <a:latin typeface="+mn-lt"/>
                          <a:ea typeface="+mn-ea"/>
                          <a:cs typeface="+mn-cs"/>
                        </a:rPr>
                        <a:t>アプリ</a:t>
                      </a:r>
                      <a:r>
                        <a:rPr kumimoji="1" lang="ja-JP" altLang="en-US" sz="800" kern="1200" baseline="0" dirty="0">
                          <a:solidFill>
                            <a:schemeClr val="tx1">
                              <a:lumMod val="65000"/>
                              <a:lumOff val="35000"/>
                            </a:schemeClr>
                          </a:solidFill>
                          <a:latin typeface="+mn-lt"/>
                          <a:ea typeface="+mn-ea"/>
                          <a:cs typeface="+mn-cs"/>
                        </a:rPr>
                        <a:t> トップページ</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日（金）～</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9525" cap="flat" cmpd="sng" algn="ctr">
                      <a:solidFill>
                        <a:schemeClr val="bg1">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rPr>
                        <a:t>2022</a:t>
                      </a:r>
                      <a:r>
                        <a:rPr kumimoji="1" lang="ja-JP" altLang="en-US" sz="800" dirty="0">
                          <a:solidFill>
                            <a:schemeClr val="tx1">
                              <a:lumMod val="65000"/>
                              <a:lumOff val="35000"/>
                            </a:schemeClr>
                          </a:solidFill>
                        </a:rPr>
                        <a:t>年</a:t>
                      </a:r>
                      <a:r>
                        <a:rPr kumimoji="1" lang="en-US" altLang="ja-JP" sz="800" dirty="0">
                          <a:solidFill>
                            <a:schemeClr val="tx1">
                              <a:lumMod val="65000"/>
                              <a:lumOff val="35000"/>
                            </a:schemeClr>
                          </a:solidFill>
                        </a:rPr>
                        <a:t>3</a:t>
                      </a:r>
                      <a:r>
                        <a:rPr kumimoji="1" lang="ja-JP" altLang="en-US" sz="800" dirty="0">
                          <a:solidFill>
                            <a:schemeClr val="tx1">
                              <a:lumMod val="65000"/>
                              <a:lumOff val="35000"/>
                            </a:schemeClr>
                          </a:solidFill>
                        </a:rPr>
                        <a:t>月</a:t>
                      </a:r>
                      <a:r>
                        <a:rPr kumimoji="1" lang="en-US" altLang="ja-JP" sz="800" dirty="0">
                          <a:solidFill>
                            <a:schemeClr val="tx1">
                              <a:lumMod val="65000"/>
                              <a:lumOff val="35000"/>
                            </a:schemeClr>
                          </a:solidFill>
                        </a:rPr>
                        <a:t>1</a:t>
                      </a:r>
                      <a:r>
                        <a:rPr kumimoji="1" lang="ja-JP" altLang="en-US" sz="800" dirty="0">
                          <a:solidFill>
                            <a:schemeClr val="tx1">
                              <a:lumMod val="65000"/>
                              <a:lumOff val="35000"/>
                            </a:schemeClr>
                          </a:solidFill>
                        </a:rPr>
                        <a:t>日（火）～</a:t>
                      </a:r>
                      <a:r>
                        <a:rPr kumimoji="1" lang="en-US" altLang="ja-JP" sz="800" dirty="0">
                          <a:solidFill>
                            <a:schemeClr val="tx1">
                              <a:lumMod val="65000"/>
                              <a:lumOff val="35000"/>
                            </a:schemeClr>
                          </a:solidFill>
                        </a:rPr>
                        <a:t>2022</a:t>
                      </a:r>
                      <a:r>
                        <a:rPr kumimoji="1" lang="ja-JP" altLang="en-US" sz="800" dirty="0">
                          <a:solidFill>
                            <a:schemeClr val="tx1">
                              <a:lumMod val="65000"/>
                              <a:lumOff val="35000"/>
                            </a:schemeClr>
                          </a:solidFill>
                        </a:rPr>
                        <a:t>年</a:t>
                      </a:r>
                      <a:r>
                        <a:rPr kumimoji="1" lang="en-US" altLang="ja-JP" sz="800" dirty="0">
                          <a:solidFill>
                            <a:schemeClr val="tx1">
                              <a:lumMod val="65000"/>
                              <a:lumOff val="35000"/>
                            </a:schemeClr>
                          </a:solidFill>
                        </a:rPr>
                        <a:t>9</a:t>
                      </a:r>
                      <a:r>
                        <a:rPr kumimoji="1" lang="ja-JP" altLang="en-US" sz="800" dirty="0">
                          <a:solidFill>
                            <a:schemeClr val="tx1">
                              <a:lumMod val="65000"/>
                              <a:lumOff val="35000"/>
                            </a:schemeClr>
                          </a:solidFill>
                        </a:rPr>
                        <a:t>月</a:t>
                      </a:r>
                      <a:r>
                        <a:rPr kumimoji="1" lang="en-US" altLang="ja-JP" sz="800" dirty="0">
                          <a:solidFill>
                            <a:schemeClr val="tx1">
                              <a:lumMod val="65000"/>
                              <a:lumOff val="35000"/>
                            </a:schemeClr>
                          </a:solidFill>
                        </a:rPr>
                        <a:t>30</a:t>
                      </a:r>
                      <a:r>
                        <a:rPr kumimoji="1" lang="ja-JP" altLang="en-US" sz="800" dirty="0">
                          <a:solidFill>
                            <a:schemeClr val="tx1">
                              <a:lumMod val="65000"/>
                              <a:lumOff val="35000"/>
                            </a:schemeClr>
                          </a:solidFill>
                        </a:rPr>
                        <a:t>日（金）</a:t>
                      </a:r>
                    </a:p>
                  </a:txBody>
                  <a:tcPr anchor="ctr">
                    <a:lnL w="9525" cap="flat" cmpd="sng" algn="ctr">
                      <a:solidFill>
                        <a:schemeClr val="bg1">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320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a:solidFill>
                            <a:schemeClr val="tx1">
                              <a:lumMod val="65000"/>
                              <a:lumOff val="35000"/>
                            </a:schemeClr>
                          </a:solidFill>
                          <a:latin typeface="+mn-lt"/>
                          <a:ea typeface="+mn-ea"/>
                          <a:cs typeface="+mn-cs"/>
                        </a:rPr>
                        <a:t>1</a:t>
                      </a:r>
                      <a:r>
                        <a:rPr kumimoji="1" lang="ja-JP" altLang="en-US" sz="900" kern="1200" dirty="0">
                          <a:solidFill>
                            <a:schemeClr val="tx1">
                              <a:lumMod val="65000"/>
                              <a:lumOff val="35000"/>
                            </a:schemeClr>
                          </a:solidFill>
                          <a:latin typeface="+mn-lt"/>
                          <a:ea typeface="+mn-ea"/>
                          <a:cs typeface="+mn-cs"/>
                        </a:rPr>
                        <a:t>日間</a:t>
                      </a: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a:t>
                      </a: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回、アプリ起動時に掲載されます。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枠購入型</a:t>
                      </a:r>
                    </a:p>
                  </a:txBody>
                  <a:tcPr anchor="ctr">
                    <a:lnL w="12700" cmpd="sng">
                      <a:noFill/>
                    </a:lnL>
                    <a:lnR w="3175" cap="flat" cmpd="sng" algn="ctr">
                      <a:solidFill>
                        <a:schemeClr val="tx1"/>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ja-JP" altLang="en-US" sz="800" dirty="0">
                          <a:solidFill>
                            <a:schemeClr val="tx1">
                              <a:lumMod val="65000"/>
                              <a:lumOff val="35000"/>
                            </a:schemeClr>
                          </a:solidFill>
                          <a:latin typeface="+mj-lt"/>
                          <a:ea typeface="+mj-ea"/>
                        </a:rPr>
                        <a:t>　</a:t>
                      </a: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3175" cap="flat" cmpd="sng" algn="ctr">
                      <a:solidFill>
                        <a:schemeClr val="tx1"/>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700" dirty="0">
                          <a:solidFill>
                            <a:schemeClr val="tx1">
                              <a:lumMod val="65000"/>
                              <a:lumOff val="35000"/>
                            </a:schemeClr>
                          </a:solidFill>
                        </a:rPr>
                        <a:t>※3</a:t>
                      </a:r>
                      <a:r>
                        <a:rPr lang="ja-JP" altLang="en-US" sz="700" dirty="0">
                          <a:solidFill>
                            <a:schemeClr val="tx1">
                              <a:lumMod val="65000"/>
                              <a:lumOff val="35000"/>
                            </a:schemeClr>
                          </a:solidFill>
                        </a:rPr>
                        <a:t>枠以上同時購入の場合</a:t>
                      </a:r>
                      <a:r>
                        <a:rPr lang="en-US" altLang="ja-JP" sz="700" dirty="0">
                          <a:solidFill>
                            <a:schemeClr val="tx1">
                              <a:lumMod val="65000"/>
                              <a:lumOff val="35000"/>
                            </a:schemeClr>
                          </a:solidFill>
                        </a:rPr>
                        <a:t>75</a:t>
                      </a:r>
                      <a:r>
                        <a:rPr lang="ja-JP" altLang="en-US" sz="700" dirty="0">
                          <a:solidFill>
                            <a:schemeClr val="tx1">
                              <a:lumMod val="65000"/>
                              <a:lumOff val="35000"/>
                            </a:schemeClr>
                          </a:solidFill>
                        </a:rPr>
                        <a:t>万円</a:t>
                      </a:r>
                      <a:r>
                        <a:rPr lang="en-US" altLang="ja-JP" sz="700" dirty="0">
                          <a:solidFill>
                            <a:schemeClr val="tx1">
                              <a:lumMod val="65000"/>
                              <a:lumOff val="35000"/>
                            </a:schemeClr>
                          </a:solidFill>
                        </a:rPr>
                        <a:t>/</a:t>
                      </a:r>
                      <a:r>
                        <a:rPr lang="ja-JP" altLang="en-US" sz="700" dirty="0">
                          <a:solidFill>
                            <a:schemeClr val="tx1">
                              <a:lumMod val="65000"/>
                              <a:lumOff val="35000"/>
                            </a:schemeClr>
                          </a:solidFill>
                        </a:rPr>
                        <a:t>枠（日）で掲載可能です。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5040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err="1">
                          <a:solidFill>
                            <a:schemeClr val="tx1">
                              <a:lumMod val="65000"/>
                              <a:lumOff val="35000"/>
                            </a:schemeClr>
                          </a:solidFill>
                          <a:latin typeface="+mj-lt"/>
                          <a:ea typeface="+mj-ea"/>
                        </a:rPr>
                        <a:t>ー</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a:t>
                      </a:r>
                      <a:r>
                        <a:rPr kumimoji="1" lang="ja-JP" altLang="en-US" sz="800" kern="1200" dirty="0">
                          <a:solidFill>
                            <a:schemeClr val="tx1">
                              <a:lumMod val="65000"/>
                              <a:lumOff val="35000"/>
                            </a:schemeClr>
                          </a:solidFill>
                          <a:latin typeface="+mn-lt"/>
                          <a:ea typeface="+mn-ea"/>
                          <a:cs typeface="+mn-cs"/>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j-lt"/>
                          <a:ea typeface="+mj-ea"/>
                          <a:cs typeface="+mn-cs"/>
                        </a:rPr>
                        <a:t>600,000</a:t>
                      </a:r>
                      <a:r>
                        <a:rPr kumimoji="1" lang="en-US" altLang="ja-JP" sz="800" kern="1200" dirty="0">
                          <a:solidFill>
                            <a:schemeClr val="tx1">
                              <a:lumMod val="65000"/>
                              <a:lumOff val="35000"/>
                            </a:schemeClr>
                          </a:solidFill>
                          <a:latin typeface="+mn-lt"/>
                          <a:ea typeface="+mn-ea"/>
                          <a:cs typeface="+mn-cs"/>
                        </a:rPr>
                        <a:t>vimps</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ー</a:t>
                      </a: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1" name="図 10"/>
          <p:cNvPicPr>
            <a:picLocks noChangeAspect="1"/>
          </p:cNvPicPr>
          <p:nvPr/>
        </p:nvPicPr>
        <p:blipFill>
          <a:blip r:embed="rId2"/>
          <a:stretch>
            <a:fillRect/>
          </a:stretch>
        </p:blipFill>
        <p:spPr>
          <a:xfrm>
            <a:off x="4439816" y="1988840"/>
            <a:ext cx="360040" cy="668821"/>
          </a:xfrm>
          <a:prstGeom prst="rect">
            <a:avLst/>
          </a:prstGeom>
        </p:spPr>
      </p:pic>
      <p:pic>
        <p:nvPicPr>
          <p:cNvPr id="18" name="図 17"/>
          <p:cNvPicPr>
            <a:picLocks noChangeAspect="1"/>
          </p:cNvPicPr>
          <p:nvPr/>
        </p:nvPicPr>
        <p:blipFill rotWithShape="1">
          <a:blip r:embed="rId3"/>
          <a:srcRect r="3872" b="3007"/>
          <a:stretch/>
        </p:blipFill>
        <p:spPr>
          <a:xfrm>
            <a:off x="7680176" y="1988840"/>
            <a:ext cx="388596" cy="711184"/>
          </a:xfrm>
          <a:prstGeom prst="rect">
            <a:avLst/>
          </a:prstGeom>
        </p:spPr>
      </p:pic>
      <p:sp>
        <p:nvSpPr>
          <p:cNvPr id="8" name="正方形/長方形 7"/>
          <p:cNvSpPr/>
          <p:nvPr/>
        </p:nvSpPr>
        <p:spPr>
          <a:xfrm>
            <a:off x="444839" y="6368653"/>
            <a:ext cx="10333342" cy="215444"/>
          </a:xfrm>
          <a:prstGeom prst="rect">
            <a:avLst/>
          </a:prstGeom>
        </p:spPr>
        <p:txBody>
          <a:bodyPr wrap="square">
            <a:spAutoFit/>
          </a:bodyPr>
          <a:lstStyle/>
          <a:p>
            <a:r>
              <a:rPr lang="en-US" altLang="ja-JP" sz="800" dirty="0">
                <a:solidFill>
                  <a:schemeClr val="tx1">
                    <a:lumMod val="65000"/>
                    <a:lumOff val="35000"/>
                  </a:schemeClr>
                </a:solidFill>
              </a:rPr>
              <a:t>※GYAO!</a:t>
            </a:r>
            <a:r>
              <a:rPr lang="ja-JP" altLang="en-US" sz="800" dirty="0">
                <a:solidFill>
                  <a:schemeClr val="tx1">
                    <a:lumMod val="65000"/>
                    <a:lumOff val="35000"/>
                  </a:schemeClr>
                </a:solidFill>
              </a:rPr>
              <a:t>トップ　オープニングパネル　</a:t>
            </a:r>
            <a:r>
              <a:rPr lang="en-US" altLang="ja-JP" sz="800" dirty="0">
                <a:solidFill>
                  <a:schemeClr val="tx1">
                    <a:lumMod val="65000"/>
                    <a:lumOff val="35000"/>
                  </a:schemeClr>
                </a:solidFill>
              </a:rPr>
              <a:t>SP</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FQ1</a:t>
            </a:r>
            <a:r>
              <a:rPr lang="ja-JP" altLang="en-US" sz="800" dirty="0">
                <a:solidFill>
                  <a:schemeClr val="tx1">
                    <a:lumMod val="65000"/>
                    <a:lumOff val="35000"/>
                  </a:schemeClr>
                </a:solidFill>
              </a:rPr>
              <a:t>）はビューアブルインプレッション保証の商品ではございません。想定に未達でも補填はございません。</a:t>
            </a:r>
          </a:p>
        </p:txBody>
      </p:sp>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 </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334963" y="4264982"/>
            <a:ext cx="11691103" cy="2593018"/>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注意事項</a:t>
            </a:r>
            <a:r>
              <a:rPr lang="en-US" altLang="ja-JP" sz="1050" b="1" dirty="0">
                <a:solidFill>
                  <a:schemeClr val="tx1">
                    <a:lumMod val="65000"/>
                    <a:lumOff val="35000"/>
                  </a:schemeClr>
                </a:solidFill>
                <a:latin typeface="+mn-ea"/>
              </a:rPr>
              <a:t>】</a:t>
            </a:r>
          </a:p>
          <a:p>
            <a:pPr>
              <a:lnSpc>
                <a:spcPts val="1460"/>
              </a:lnSpc>
            </a:pPr>
            <a:r>
              <a:rPr lang="ja-JP" altLang="en-US" sz="1050" b="1" dirty="0">
                <a:solidFill>
                  <a:schemeClr val="tx1">
                    <a:lumMod val="65000"/>
                    <a:lumOff val="35000"/>
                  </a:schemeClr>
                </a:solidFill>
                <a:latin typeface="+mn-ea"/>
              </a:rPr>
              <a:t>こちらの商品は、ターゲティング設定不可です。</a:t>
            </a:r>
            <a:endParaRPr lang="en-US" altLang="ja-JP" sz="1050" b="1" dirty="0">
              <a:solidFill>
                <a:schemeClr val="tx1">
                  <a:lumMod val="65000"/>
                  <a:lumOff val="35000"/>
                </a:schemeClr>
              </a:solidFill>
              <a:latin typeface="+mn-ea"/>
            </a:endParaRPr>
          </a:p>
          <a:p>
            <a:pPr>
              <a:lnSpc>
                <a:spcPts val="1460"/>
              </a:lnSpc>
            </a:pPr>
            <a:r>
              <a:rPr lang="en-US" altLang="ja-JP" sz="1050" b="1" dirty="0">
                <a:solidFill>
                  <a:schemeClr val="tx1">
                    <a:lumMod val="65000"/>
                    <a:lumOff val="35000"/>
                  </a:schemeClr>
                </a:solidFill>
                <a:latin typeface="+mn-ea"/>
              </a:rPr>
              <a:t>GYAO!</a:t>
            </a:r>
            <a:r>
              <a:rPr lang="ja-JP" altLang="en-US" sz="1050" b="1" dirty="0">
                <a:solidFill>
                  <a:schemeClr val="tx1">
                    <a:lumMod val="65000"/>
                    <a:lumOff val="35000"/>
                  </a:schemeClr>
                </a:solidFill>
                <a:latin typeface="+mn-ea"/>
              </a:rPr>
              <a:t>トップ　オープニングパネル　</a:t>
            </a:r>
            <a:r>
              <a:rPr lang="en-US" altLang="ja-JP" sz="1050" b="1" dirty="0">
                <a:solidFill>
                  <a:schemeClr val="tx1">
                    <a:lumMod val="65000"/>
                    <a:lumOff val="35000"/>
                  </a:schemeClr>
                </a:solidFill>
                <a:latin typeface="+mn-ea"/>
              </a:rPr>
              <a:t>SP</a:t>
            </a:r>
            <a:r>
              <a:rPr lang="ja-JP" altLang="en-US" sz="1050" b="1" dirty="0">
                <a:solidFill>
                  <a:schemeClr val="tx1">
                    <a:lumMod val="65000"/>
                    <a:lumOff val="35000"/>
                  </a:schemeClr>
                </a:solidFill>
                <a:latin typeface="+mn-ea"/>
              </a:rPr>
              <a:t>（</a:t>
            </a:r>
            <a:r>
              <a:rPr lang="en-US" altLang="ja-JP" sz="1050" b="1" dirty="0">
                <a:solidFill>
                  <a:schemeClr val="tx1">
                    <a:lumMod val="65000"/>
                    <a:lumOff val="35000"/>
                  </a:schemeClr>
                </a:solidFill>
                <a:latin typeface="+mn-ea"/>
              </a:rPr>
              <a:t>FQ1</a:t>
            </a:r>
            <a:r>
              <a:rPr lang="ja-JP" altLang="en-US" sz="1050" b="1" dirty="0">
                <a:solidFill>
                  <a:schemeClr val="tx1">
                    <a:lumMod val="65000"/>
                    <a:lumOff val="35000"/>
                  </a:schemeClr>
                </a:solidFill>
                <a:latin typeface="+mn-ea"/>
              </a:rPr>
              <a:t>）は、フリークエンシーを掛け合わせた際のおよび購入価格は固定です。</a:t>
            </a:r>
            <a:r>
              <a:rPr lang="en-US" altLang="ja-JP" sz="1050" b="1" dirty="0">
                <a:solidFill>
                  <a:schemeClr val="tx1">
                    <a:lumMod val="65000"/>
                    <a:lumOff val="35000"/>
                  </a:schemeClr>
                </a:solidFill>
                <a:latin typeface="+mn-ea"/>
              </a:rPr>
              <a:t>P2</a:t>
            </a:r>
            <a:r>
              <a:rPr lang="ja-JP" altLang="en-US" sz="1050" b="1" dirty="0">
                <a:solidFill>
                  <a:schemeClr val="tx1">
                    <a:lumMod val="65000"/>
                    <a:lumOff val="35000"/>
                  </a:schemeClr>
                </a:solidFill>
                <a:latin typeface="+mn-ea"/>
              </a:rPr>
              <a:t>「商品一覧」ページの「最低購入価格」欄をご確認ください。</a:t>
            </a:r>
            <a:endParaRPr lang="en-US" altLang="ja-JP" sz="1050" b="1" dirty="0">
              <a:solidFill>
                <a:schemeClr val="tx1">
                  <a:lumMod val="65000"/>
                  <a:lumOff val="35000"/>
                </a:schemeClr>
              </a:solidFill>
              <a:latin typeface="+mn-ea"/>
            </a:endParaRPr>
          </a:p>
          <a:p>
            <a:pPr>
              <a:lnSpc>
                <a:spcPts val="1460"/>
              </a:lnSpc>
            </a:pPr>
            <a:br>
              <a:rPr lang="en-US" altLang="ja-JP" sz="700" dirty="0">
                <a:solidFill>
                  <a:schemeClr val="tx1">
                    <a:lumMod val="65000"/>
                    <a:lumOff val="35000"/>
                  </a:schemeClr>
                </a:solidFill>
                <a:latin typeface="+mn-ea"/>
              </a:rPr>
            </a:b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年齢は以下の区分で指定が可能です。</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2022/4/3</a:t>
            </a:r>
            <a:r>
              <a:rPr lang="ja-JP" altLang="en-US" sz="1050" dirty="0">
                <a:solidFill>
                  <a:schemeClr val="bg1">
                    <a:lumMod val="85000"/>
                  </a:schemeClr>
                </a:solidFill>
                <a:latin typeface="+mn-ea"/>
              </a:rPr>
              <a:t>以前：</a:t>
            </a:r>
            <a:r>
              <a:rPr lang="en-US" altLang="ja-JP" sz="1050" dirty="0">
                <a:solidFill>
                  <a:schemeClr val="bg1">
                    <a:lumMod val="85000"/>
                  </a:schemeClr>
                </a:solidFill>
                <a:latin typeface="+mn-ea"/>
              </a:rPr>
              <a:t>15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19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20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25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30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35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40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45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50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55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60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65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70</a:t>
            </a:r>
            <a:r>
              <a:rPr lang="ja-JP" altLang="en-US" sz="1050" dirty="0">
                <a:solidFill>
                  <a:schemeClr val="bg1">
                    <a:lumMod val="85000"/>
                  </a:schemeClr>
                </a:solidFill>
                <a:latin typeface="+mn-ea"/>
              </a:rPr>
              <a:t>歳以上</a:t>
            </a:r>
          </a:p>
          <a:p>
            <a:pPr>
              <a:lnSpc>
                <a:spcPts val="1460"/>
              </a:lnSpc>
            </a:pPr>
            <a:r>
              <a:rPr lang="en-US" altLang="ja-JP" sz="1050" dirty="0">
                <a:solidFill>
                  <a:schemeClr val="bg1">
                    <a:lumMod val="85000"/>
                  </a:schemeClr>
                </a:solidFill>
                <a:latin typeface="+mn-ea"/>
              </a:rPr>
              <a:t>2022/4/4</a:t>
            </a:r>
            <a:r>
              <a:rPr lang="ja-JP" altLang="en-US" sz="1050" dirty="0">
                <a:solidFill>
                  <a:schemeClr val="bg1">
                    <a:lumMod val="85000"/>
                  </a:schemeClr>
                </a:solidFill>
                <a:latin typeface="+mn-ea"/>
              </a:rPr>
              <a:t>以降：</a:t>
            </a:r>
            <a:r>
              <a:rPr lang="en-US" altLang="ja-JP" sz="1050" dirty="0">
                <a:solidFill>
                  <a:schemeClr val="bg1">
                    <a:lumMod val="85000"/>
                  </a:schemeClr>
                </a:solidFill>
                <a:latin typeface="+mn-ea"/>
              </a:rPr>
              <a:t>18</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19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20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25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30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35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40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45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50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55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60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65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70</a:t>
            </a:r>
            <a:r>
              <a:rPr lang="ja-JP" altLang="en-US" sz="1050" dirty="0">
                <a:solidFill>
                  <a:schemeClr val="bg1">
                    <a:lumMod val="85000"/>
                  </a:schemeClr>
                </a:solidFill>
                <a:latin typeface="+mn-ea"/>
              </a:rPr>
              <a:t>歳以上</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a:t>
            </a:r>
            <a:r>
              <a:rPr lang="en-US" altLang="ja-JP" sz="1050" dirty="0" err="1">
                <a:solidFill>
                  <a:schemeClr val="bg1">
                    <a:lumMod val="85000"/>
                  </a:schemeClr>
                </a:solidFill>
                <a:latin typeface="+mn-ea"/>
              </a:rPr>
              <a:t>vCPM</a:t>
            </a:r>
            <a:r>
              <a:rPr lang="ja-JP" altLang="en-US" sz="1050" dirty="0">
                <a:solidFill>
                  <a:schemeClr val="bg1">
                    <a:lumMod val="85000"/>
                  </a:schemeClr>
                </a:solidFill>
                <a:latin typeface="+mn-ea"/>
              </a:rPr>
              <a:t>は「基本料金</a:t>
            </a: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ターゲティングごとに設定されている掛け率」（小数点以下切り捨て）によって決定されます。</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a:t>
            </a:r>
            <a:r>
              <a:rPr lang="en-US" altLang="ja-JP" sz="1050" dirty="0" err="1">
                <a:solidFill>
                  <a:schemeClr val="bg1">
                    <a:lumMod val="85000"/>
                  </a:schemeClr>
                </a:solidFill>
                <a:latin typeface="+mn-ea"/>
              </a:rPr>
              <a:t>vCPM</a:t>
            </a:r>
            <a:r>
              <a:rPr lang="ja-JP" altLang="en-US" sz="1050" dirty="0">
                <a:solidFill>
                  <a:schemeClr val="bg1">
                    <a:lumMod val="85000"/>
                  </a:schemeClr>
                </a:solidFill>
                <a:latin typeface="+mn-ea"/>
              </a:rPr>
              <a:t>掛け率の最大値は</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倍になります。</a:t>
            </a:r>
            <a:endParaRPr lang="en-US" altLang="ja-JP" sz="1050" dirty="0">
              <a:solidFill>
                <a:schemeClr val="bg1">
                  <a:lumMod val="85000"/>
                </a:schemeClr>
              </a:solidFill>
              <a:latin typeface="+mn-ea"/>
            </a:endParaRPr>
          </a:p>
          <a:p>
            <a:pPr>
              <a:lnSpc>
                <a:spcPts val="1460"/>
              </a:lnSpc>
            </a:pPr>
            <a:r>
              <a:rPr lang="ja-JP" altLang="en-US" sz="1050" dirty="0">
                <a:solidFill>
                  <a:schemeClr val="bg1">
                    <a:lumMod val="85000"/>
                  </a:schemeClr>
                </a:solidFill>
                <a:latin typeface="+mn-ea"/>
              </a:rPr>
              <a:t>例：性別、年齢、オーディエンスカテゴリーを設定した場合、</a:t>
            </a:r>
            <a:r>
              <a:rPr lang="en-US" altLang="ja-JP" sz="1050" dirty="0">
                <a:solidFill>
                  <a:schemeClr val="bg1">
                    <a:lumMod val="85000"/>
                  </a:schemeClr>
                </a:solidFill>
                <a:latin typeface="+mn-ea"/>
              </a:rPr>
              <a:t>1.2</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 1.2</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 1.8</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=2.59</a:t>
            </a:r>
            <a:r>
              <a:rPr lang="ja-JP" altLang="en-US" sz="1050" dirty="0">
                <a:solidFill>
                  <a:schemeClr val="bg1">
                    <a:lumMod val="85000"/>
                  </a:schemeClr>
                </a:solidFill>
                <a:latin typeface="+mn-ea"/>
              </a:rPr>
              <a:t>倍となりますが、最大値が</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倍のため、</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倍で設定可能となります。</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オーディエンスカテゴリーの詳細は、</a:t>
            </a:r>
            <a:r>
              <a:rPr lang="en-US" altLang="ja-JP" sz="1050" dirty="0">
                <a:solidFill>
                  <a:schemeClr val="bg1">
                    <a:lumMod val="85000"/>
                  </a:schemeClr>
                </a:solidFill>
                <a:latin typeface="+mn-ea"/>
              </a:rPr>
              <a:t>Yahoo!</a:t>
            </a:r>
            <a:r>
              <a:rPr lang="ja-JP" altLang="en-US" sz="1050" dirty="0">
                <a:solidFill>
                  <a:schemeClr val="bg1">
                    <a:lumMod val="85000"/>
                  </a:schemeClr>
                </a:solidFill>
                <a:latin typeface="+mn-ea"/>
              </a:rPr>
              <a:t>広告ヘルプを参照してください。</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https://ads-help.yahoo.co.jp/yahooads/display/articledetail?lan=ja&amp;aid=71655</a:t>
            </a:r>
            <a:endParaRPr lang="en-US" altLang="ja-JP" sz="1050" b="1" dirty="0">
              <a:solidFill>
                <a:schemeClr val="bg1">
                  <a:lumMod val="85000"/>
                </a:schemeClr>
              </a:solidFill>
              <a:latin typeface="+mn-ea"/>
            </a:endParaRPr>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958875535"/>
              </p:ext>
            </p:extLst>
          </p:nvPr>
        </p:nvGraphicFramePr>
        <p:xfrm>
          <a:off x="335360" y="980728"/>
          <a:ext cx="11521280" cy="3267262"/>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394946">
                  <a:extLst>
                    <a:ext uri="{9D8B030D-6E8A-4147-A177-3AD203B41FA5}">
                      <a16:colId xmlns:a16="http://schemas.microsoft.com/office/drawing/2014/main" val="2515137241"/>
                    </a:ext>
                  </a:extLst>
                </a:gridCol>
                <a:gridCol w="3540116">
                  <a:extLst>
                    <a:ext uri="{9D8B030D-6E8A-4147-A177-3AD203B41FA5}">
                      <a16:colId xmlns:a16="http://schemas.microsoft.com/office/drawing/2014/main" val="3608287535"/>
                    </a:ext>
                  </a:extLst>
                </a:gridCol>
                <a:gridCol w="3960440">
                  <a:extLst>
                    <a:ext uri="{9D8B030D-6E8A-4147-A177-3AD203B41FA5}">
                      <a16:colId xmlns:a16="http://schemas.microsoft.com/office/drawing/2014/main" val="135909385"/>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GYAO!</a:t>
                      </a:r>
                      <a:r>
                        <a:rPr kumimoji="1" lang="ja-JP" altLang="en-US" sz="1050" b="1" kern="1200" dirty="0">
                          <a:solidFill>
                            <a:schemeClr val="tx1">
                              <a:lumMod val="65000"/>
                              <a:lumOff val="35000"/>
                            </a:schemeClr>
                          </a:solidFill>
                          <a:latin typeface="+mn-lt"/>
                          <a:ea typeface="+mn-ea"/>
                          <a:cs typeface="+mn-cs"/>
                        </a:rPr>
                        <a:t>トップ　オープニングパネル　</a:t>
                      </a:r>
                      <a:r>
                        <a:rPr kumimoji="1" lang="en-US" altLang="ja-JP" sz="1050" b="1" kern="1200" dirty="0">
                          <a:solidFill>
                            <a:schemeClr val="tx1">
                              <a:lumMod val="65000"/>
                              <a:lumOff val="35000"/>
                            </a:schemeClr>
                          </a:solidFill>
                          <a:latin typeface="+mn-lt"/>
                          <a:ea typeface="+mn-ea"/>
                          <a:cs typeface="+mn-cs"/>
                        </a:rPr>
                        <a:t>SP(FQ1)</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GYAO!</a:t>
                      </a:r>
                      <a:r>
                        <a:rPr kumimoji="1" lang="ja-JP" altLang="en-US" sz="1050" b="1" kern="1200" dirty="0">
                          <a:solidFill>
                            <a:schemeClr val="tx1">
                              <a:lumMod val="65000"/>
                              <a:lumOff val="35000"/>
                            </a:schemeClr>
                          </a:solidFill>
                          <a:latin typeface="+mn-lt"/>
                          <a:ea typeface="+mn-ea"/>
                          <a:cs typeface="+mn-cs"/>
                        </a:rPr>
                        <a:t>トップ　トップパネル　</a:t>
                      </a:r>
                      <a:r>
                        <a:rPr kumimoji="1" lang="en-US" altLang="ja-JP" sz="1050" b="1" kern="1200" dirty="0">
                          <a:solidFill>
                            <a:schemeClr val="tx1">
                              <a:lumMod val="65000"/>
                              <a:lumOff val="35000"/>
                            </a:schemeClr>
                          </a:solidFill>
                          <a:latin typeface="+mn-lt"/>
                          <a:ea typeface="+mn-ea"/>
                          <a:cs typeface="+mn-cs"/>
                        </a:rPr>
                        <a:t>SP</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err="1">
                          <a:solidFill>
                            <a:schemeClr val="tx1">
                              <a:lumMod val="65000"/>
                              <a:lumOff val="35000"/>
                            </a:schemeClr>
                          </a:solidFill>
                          <a:latin typeface="+mn-lt"/>
                          <a:ea typeface="+mn-ea"/>
                          <a:cs typeface="+mn-cs"/>
                        </a:rPr>
                        <a:t>ー</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err="1">
                          <a:solidFill>
                            <a:schemeClr val="tx1">
                              <a:lumMod val="65000"/>
                              <a:lumOff val="35000"/>
                            </a:schemeClr>
                          </a:solidFill>
                          <a:latin typeface="+mn-lt"/>
                          <a:ea typeface="+mn-ea"/>
                          <a:cs typeface="+mn-cs"/>
                        </a:rPr>
                        <a:t>ー</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j-ea"/>
                          <a:cs typeface="+mn-cs"/>
                        </a:rPr>
                        <a:t>1</a:t>
                      </a:r>
                      <a:r>
                        <a:rPr kumimoji="1" lang="ja-JP" altLang="en-US" sz="1050" b="0" kern="1200" dirty="0">
                          <a:solidFill>
                            <a:schemeClr val="tx1">
                              <a:lumMod val="65000"/>
                              <a:lumOff val="35000"/>
                            </a:schemeClr>
                          </a:solidFill>
                          <a:latin typeface="+mj-ea"/>
                          <a:ea typeface="+mj-ea"/>
                          <a:cs typeface="+mn-cs"/>
                        </a:rPr>
                        <a:t>回</a:t>
                      </a:r>
                      <a:r>
                        <a:rPr kumimoji="1" lang="en-US" altLang="ja-JP" sz="1050" b="0" kern="1200" dirty="0">
                          <a:solidFill>
                            <a:schemeClr val="tx1">
                              <a:lumMod val="65000"/>
                              <a:lumOff val="35000"/>
                            </a:schemeClr>
                          </a:solidFill>
                          <a:latin typeface="+mj-ea"/>
                          <a:ea typeface="+mj-ea"/>
                          <a:cs typeface="+mn-cs"/>
                        </a:rPr>
                        <a:t>/</a:t>
                      </a:r>
                      <a:r>
                        <a:rPr kumimoji="1" lang="ja-JP" altLang="en-US" sz="1050" b="0" kern="1200" dirty="0">
                          <a:solidFill>
                            <a:schemeClr val="tx1">
                              <a:lumMod val="65000"/>
                              <a:lumOff val="35000"/>
                            </a:schemeClr>
                          </a:solidFill>
                          <a:latin typeface="+mj-ea"/>
                          <a:ea typeface="+mj-ea"/>
                          <a:cs typeface="+mn-cs"/>
                        </a:rPr>
                        <a:t>固定</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err="1">
                          <a:solidFill>
                            <a:schemeClr val="tx1">
                              <a:lumMod val="65000"/>
                              <a:lumOff val="35000"/>
                            </a:schemeClr>
                          </a:solidFill>
                          <a:latin typeface="+mj-ea"/>
                          <a:ea typeface="+mj-ea"/>
                          <a:cs typeface="+mn-cs"/>
                        </a:rPr>
                        <a:t>ー</a:t>
                      </a:r>
                      <a:endParaRPr kumimoji="1" lang="ja-JP" altLang="en-US" sz="1050" b="0" kern="1200" dirty="0">
                        <a:solidFill>
                          <a:schemeClr val="tx1">
                            <a:lumMod val="65000"/>
                            <a:lumOff val="35000"/>
                          </a:schemeClr>
                        </a:solidFill>
                        <a:latin typeface="+mj-ea"/>
                        <a:ea typeface="+mj-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33182223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nvGraphicFramePr>
        <p:xfrm>
          <a:off x="334964" y="980738"/>
          <a:ext cx="11449668" cy="5171172"/>
        </p:xfrm>
        <a:graphic>
          <a:graphicData uri="http://schemas.openxmlformats.org/drawingml/2006/table">
            <a:tbl>
              <a:tblPr firstCol="1" bandRow="1"/>
              <a:tblGrid>
                <a:gridCol w="4464892">
                  <a:extLst>
                    <a:ext uri="{9D8B030D-6E8A-4147-A177-3AD203B41FA5}">
                      <a16:colId xmlns:a16="http://schemas.microsoft.com/office/drawing/2014/main" val="792911817"/>
                    </a:ext>
                  </a:extLst>
                </a:gridCol>
                <a:gridCol w="3528392">
                  <a:extLst>
                    <a:ext uri="{9D8B030D-6E8A-4147-A177-3AD203B41FA5}">
                      <a16:colId xmlns:a16="http://schemas.microsoft.com/office/drawing/2014/main" val="3057805663"/>
                    </a:ext>
                  </a:extLst>
                </a:gridCol>
                <a:gridCol w="3456384">
                  <a:extLst>
                    <a:ext uri="{9D8B030D-6E8A-4147-A177-3AD203B41FA5}">
                      <a16:colId xmlns:a16="http://schemas.microsoft.com/office/drawing/2014/main" val="4203260269"/>
                    </a:ext>
                  </a:extLst>
                </a:gridCol>
              </a:tblGrid>
              <a:tr h="3905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GYAO!</a:t>
                      </a:r>
                      <a:r>
                        <a:rPr kumimoji="1" lang="ja-JP" altLang="en-US" sz="900" b="1" kern="1200" dirty="0">
                          <a:solidFill>
                            <a:schemeClr val="tx1">
                              <a:lumMod val="65000"/>
                              <a:lumOff val="35000"/>
                            </a:schemeClr>
                          </a:solidFill>
                          <a:latin typeface="+mn-lt"/>
                          <a:ea typeface="+mn-ea"/>
                          <a:cs typeface="+mn-cs"/>
                        </a:rPr>
                        <a:t>トップ　オープニングパネル　</a:t>
                      </a:r>
                      <a:r>
                        <a:rPr kumimoji="1" lang="en-US" altLang="ja-JP" sz="900" b="1" kern="1200" dirty="0">
                          <a:solidFill>
                            <a:schemeClr val="tx1">
                              <a:lumMod val="65000"/>
                              <a:lumOff val="35000"/>
                            </a:schemeClr>
                          </a:solidFill>
                          <a:latin typeface="+mn-lt"/>
                          <a:ea typeface="+mn-ea"/>
                          <a:cs typeface="+mn-cs"/>
                        </a:rPr>
                        <a:t>SP</a:t>
                      </a:r>
                      <a:r>
                        <a:rPr kumimoji="1" lang="ja-JP" altLang="en-US" sz="900" b="1" kern="1200" dirty="0">
                          <a:solidFill>
                            <a:schemeClr val="tx1">
                              <a:lumMod val="65000"/>
                              <a:lumOff val="35000"/>
                            </a:schemeClr>
                          </a:solidFill>
                          <a:latin typeface="+mn-lt"/>
                          <a:ea typeface="+mn-ea"/>
                          <a:cs typeface="+mn-cs"/>
                        </a:rPr>
                        <a:t>（</a:t>
                      </a:r>
                      <a:r>
                        <a:rPr kumimoji="1" lang="en-US" altLang="ja-JP" sz="900" b="1" kern="1200" dirty="0">
                          <a:solidFill>
                            <a:schemeClr val="tx1">
                              <a:lumMod val="65000"/>
                              <a:lumOff val="35000"/>
                            </a:schemeClr>
                          </a:solidFill>
                          <a:latin typeface="+mn-lt"/>
                          <a:ea typeface="+mn-ea"/>
                          <a:cs typeface="+mn-cs"/>
                        </a:rPr>
                        <a:t>FQ1</a:t>
                      </a:r>
                      <a:r>
                        <a:rPr kumimoji="1" lang="ja-JP" altLang="en-US" sz="900" b="1" kern="1200" dirty="0">
                          <a:solidFill>
                            <a:schemeClr val="tx1">
                              <a:lumMod val="65000"/>
                              <a:lumOff val="35000"/>
                            </a:schemeClr>
                          </a:solidFill>
                          <a:latin typeface="+mn-lt"/>
                          <a:ea typeface="+mn-ea"/>
                          <a:cs typeface="+mn-cs"/>
                        </a:rPr>
                        <a:t>）</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GYAO!</a:t>
                      </a:r>
                      <a:r>
                        <a:rPr kumimoji="1" lang="ja-JP" altLang="en-US" sz="900" b="1" kern="1200" dirty="0">
                          <a:solidFill>
                            <a:schemeClr val="tx1">
                              <a:lumMod val="65000"/>
                              <a:lumOff val="35000"/>
                            </a:schemeClr>
                          </a:solidFill>
                          <a:latin typeface="+mn-lt"/>
                          <a:ea typeface="+mn-ea"/>
                          <a:cs typeface="+mn-cs"/>
                        </a:rPr>
                        <a:t>トップ　トップパネル　</a:t>
                      </a:r>
                      <a:r>
                        <a:rPr kumimoji="1" lang="en-US" altLang="ja-JP" sz="900" b="1" kern="1200" dirty="0">
                          <a:solidFill>
                            <a:schemeClr val="tx1">
                              <a:lumMod val="65000"/>
                              <a:lumOff val="35000"/>
                            </a:schemeClr>
                          </a:solidFill>
                          <a:latin typeface="+mn-lt"/>
                          <a:ea typeface="+mn-ea"/>
                          <a:cs typeface="+mn-cs"/>
                        </a:rPr>
                        <a:t>SP</a:t>
                      </a:r>
                      <a:endParaRPr kumimoji="1" lang="ja-JP" altLang="en-US" sz="900" b="1" kern="1200" dirty="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76726869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628964"/>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rPr>
                        <a:t>×</a:t>
                      </a: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2278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914959637"/>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3629516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32745896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81248682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pic>
        <p:nvPicPr>
          <p:cNvPr id="19" name="図 18"/>
          <p:cNvPicPr>
            <a:picLocks noChangeAspect="1"/>
          </p:cNvPicPr>
          <p:nvPr/>
        </p:nvPicPr>
        <p:blipFill>
          <a:blip r:embed="rId2"/>
          <a:stretch>
            <a:fillRect/>
          </a:stretch>
        </p:blipFill>
        <p:spPr>
          <a:xfrm>
            <a:off x="7680176" y="6405819"/>
            <a:ext cx="203602" cy="120158"/>
          </a:xfrm>
          <a:prstGeom prst="rect">
            <a:avLst/>
          </a:prstGeom>
        </p:spPr>
      </p:pic>
      <p:grpSp>
        <p:nvGrpSpPr>
          <p:cNvPr id="9" name="グループ化 8">
            <a:extLst>
              <a:ext uri="{FF2B5EF4-FFF2-40B4-BE49-F238E27FC236}">
                <a16:creationId xmlns:a16="http://schemas.microsoft.com/office/drawing/2014/main" id="{47EDD430-A541-7EF0-349D-5C54285DE712}"/>
              </a:ext>
            </a:extLst>
          </p:cNvPr>
          <p:cNvGrpSpPr/>
          <p:nvPr/>
        </p:nvGrpSpPr>
        <p:grpSpPr>
          <a:xfrm>
            <a:off x="263352" y="6189034"/>
            <a:ext cx="5477825" cy="630936"/>
            <a:chOff x="263352" y="6165884"/>
            <a:chExt cx="5477825" cy="630936"/>
          </a:xfrm>
        </p:grpSpPr>
        <p:sp>
          <p:nvSpPr>
            <p:cNvPr id="10" name="正方形/長方形 9">
              <a:extLst>
                <a:ext uri="{FF2B5EF4-FFF2-40B4-BE49-F238E27FC236}">
                  <a16:creationId xmlns:a16="http://schemas.microsoft.com/office/drawing/2014/main" id="{6CB5AE8D-AE05-CFB7-DE05-41D82F680066}"/>
                </a:ext>
              </a:extLst>
            </p:cNvPr>
            <p:cNvSpPr/>
            <p:nvPr/>
          </p:nvSpPr>
          <p:spPr>
            <a:xfrm>
              <a:off x="263352" y="6165884"/>
              <a:ext cx="5477825" cy="21544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健康・美容食品は一部の商材かつ、ブランディング訴求のみ可。健康器具・雑貨はブランディング訴求のみ可。</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pSp>
          <p:nvGrpSpPr>
            <p:cNvPr id="11" name="グループ化 10">
              <a:extLst>
                <a:ext uri="{FF2B5EF4-FFF2-40B4-BE49-F238E27FC236}">
                  <a16:creationId xmlns:a16="http://schemas.microsoft.com/office/drawing/2014/main" id="{35273026-5EA6-3A49-0684-F6A97A4B7C7F}"/>
                </a:ext>
              </a:extLst>
            </p:cNvPr>
            <p:cNvGrpSpPr/>
            <p:nvPr/>
          </p:nvGrpSpPr>
          <p:grpSpPr>
            <a:xfrm>
              <a:off x="263352" y="6335155"/>
              <a:ext cx="4185761" cy="461665"/>
              <a:chOff x="7454855" y="6381328"/>
              <a:chExt cx="4185761" cy="461665"/>
            </a:xfrm>
          </p:grpSpPr>
          <p:sp>
            <p:nvSpPr>
              <p:cNvPr id="12" name="正方形/長方形 11">
                <a:extLst>
                  <a:ext uri="{FF2B5EF4-FFF2-40B4-BE49-F238E27FC236}">
                    <a16:creationId xmlns:a16="http://schemas.microsoft.com/office/drawing/2014/main" id="{CFC173FA-CEFD-DE91-EA6F-1ED55E637FA1}"/>
                  </a:ext>
                </a:extLst>
              </p:cNvPr>
              <p:cNvSpPr/>
              <p:nvPr/>
            </p:nvSpPr>
            <p:spPr>
              <a:xfrm>
                <a:off x="7454855" y="6381328"/>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pic>
            <p:nvPicPr>
              <p:cNvPr id="13" name="図 12">
                <a:extLst>
                  <a:ext uri="{FF2B5EF4-FFF2-40B4-BE49-F238E27FC236}">
                    <a16:creationId xmlns:a16="http://schemas.microsoft.com/office/drawing/2014/main" id="{1B35D544-673A-72E5-AA11-DC5E503DA98B}"/>
                  </a:ext>
                </a:extLst>
              </p:cNvPr>
              <p:cNvPicPr>
                <a:picLocks noChangeAspect="1"/>
              </p:cNvPicPr>
              <p:nvPr/>
            </p:nvPicPr>
            <p:blipFill>
              <a:blip r:embed="rId2"/>
              <a:stretch>
                <a:fillRect/>
              </a:stretch>
            </p:blipFill>
            <p:spPr>
              <a:xfrm>
                <a:off x="7680176" y="6405819"/>
                <a:ext cx="203602" cy="120158"/>
              </a:xfrm>
              <a:prstGeom prst="rect">
                <a:avLst/>
              </a:prstGeom>
            </p:spPr>
          </p:pic>
        </p:grpSp>
      </p:grpSp>
    </p:spTree>
    <p:extLst>
      <p:ext uri="{BB962C8B-B14F-4D97-AF65-F5344CB8AC3E}">
        <p14:creationId xmlns:p14="http://schemas.microsoft.com/office/powerpoint/2010/main" val="1371091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a:t>割引価格適応について</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7" name="正方形/長方形 6"/>
          <p:cNvSpPr/>
          <p:nvPr/>
        </p:nvSpPr>
        <p:spPr>
          <a:xfrm>
            <a:off x="407368" y="980728"/>
            <a:ext cx="11305256" cy="5232202"/>
          </a:xfrm>
          <a:prstGeom prst="rect">
            <a:avLst/>
          </a:prstGeom>
        </p:spPr>
        <p:txBody>
          <a:bodyPr wrap="square" lIns="91440" tIns="45720" rIns="91440" bIns="45720" anchor="t">
            <a:spAutoFit/>
          </a:bodyPr>
          <a:lstStyle/>
          <a:p>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トップ　オープニングパネル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FQ1)</a:t>
            </a:r>
            <a:r>
              <a:rPr lang="ja-JP" altLang="en-US" sz="1400" dirty="0">
                <a:solidFill>
                  <a:schemeClr val="tx1">
                    <a:lumMod val="65000"/>
                    <a:lumOff val="35000"/>
                  </a:schemeClr>
                </a:solidFill>
              </a:rPr>
              <a:t>は、</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案件につき</a:t>
            </a:r>
            <a:r>
              <a:rPr lang="en-US" altLang="ja-JP" sz="1400" dirty="0">
                <a:solidFill>
                  <a:schemeClr val="tx1">
                    <a:lumMod val="65000"/>
                    <a:lumOff val="35000"/>
                  </a:schemeClr>
                </a:solidFill>
              </a:rPr>
              <a:t>3</a:t>
            </a:r>
            <a:r>
              <a:rPr lang="ja-JP" altLang="en-US" sz="1400" dirty="0">
                <a:solidFill>
                  <a:schemeClr val="tx1">
                    <a:lumMod val="65000"/>
                    <a:lumOff val="35000"/>
                  </a:schemeClr>
                </a:solidFill>
              </a:rPr>
              <a:t>枠以上同時購入いただく場合、割引価格にてご提供いたします。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割引額は</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枠あたり</a:t>
            </a:r>
            <a:r>
              <a:rPr lang="en-US" altLang="ja-JP" sz="1400" dirty="0">
                <a:solidFill>
                  <a:schemeClr val="tx1">
                    <a:lumMod val="65000"/>
                    <a:lumOff val="35000"/>
                  </a:schemeClr>
                </a:solidFill>
              </a:rPr>
              <a:t>25</a:t>
            </a:r>
            <a:r>
              <a:rPr lang="ja-JP" altLang="en-US" sz="1400" dirty="0">
                <a:solidFill>
                  <a:schemeClr val="tx1">
                    <a:lumMod val="65000"/>
                    <a:lumOff val="35000"/>
                  </a:schemeClr>
                </a:solidFill>
              </a:rPr>
              <a:t>万円です。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定価でご予約いただいたのち、弊社で減額処理を行いますので、必ず以下要領でご申請をいただけますようお願いいたします。</a:t>
            </a:r>
            <a:endParaRPr lang="en-US" altLang="ja-JP" sz="1400" dirty="0">
              <a:solidFill>
                <a:schemeClr val="tx1">
                  <a:lumMod val="65000"/>
                  <a:lumOff val="35000"/>
                </a:schemeClr>
              </a:solidFill>
            </a:endParaRPr>
          </a:p>
          <a:p>
            <a:r>
              <a:rPr lang="ja-JP" altLang="en-US" sz="1400" b="1" dirty="0">
                <a:solidFill>
                  <a:schemeClr val="tx1">
                    <a:lumMod val="65000"/>
                    <a:lumOff val="35000"/>
                  </a:schemeClr>
                </a:solidFill>
              </a:rPr>
              <a:t>掲載開始</a:t>
            </a:r>
            <a:r>
              <a:rPr lang="en-US" altLang="ja-JP" sz="1400" b="1" dirty="0">
                <a:solidFill>
                  <a:schemeClr val="tx1">
                    <a:lumMod val="65000"/>
                    <a:lumOff val="35000"/>
                  </a:schemeClr>
                </a:solidFill>
              </a:rPr>
              <a:t>4</a:t>
            </a:r>
            <a:r>
              <a:rPr lang="ja-JP" altLang="en-US" sz="1400" b="1" dirty="0">
                <a:solidFill>
                  <a:schemeClr val="tx1">
                    <a:lumMod val="65000"/>
                    <a:lumOff val="35000"/>
                  </a:schemeClr>
                </a:solidFill>
              </a:rPr>
              <a:t>営業日前までに申請</a:t>
            </a:r>
            <a:r>
              <a:rPr lang="ja-JP" altLang="en-US" sz="1400" dirty="0">
                <a:solidFill>
                  <a:schemeClr val="tx1">
                    <a:lumMod val="65000"/>
                    <a:lumOff val="35000"/>
                  </a:schemeClr>
                </a:solidFill>
              </a:rPr>
              <a:t>をお願いいたします。</a:t>
            </a:r>
          </a:p>
          <a:p>
            <a:r>
              <a:rPr lang="en-US" altLang="ja-JP" sz="1400" dirty="0">
                <a:solidFill>
                  <a:schemeClr val="tx1">
                    <a:lumMod val="65000"/>
                    <a:lumOff val="35000"/>
                  </a:schemeClr>
                </a:solidFill>
              </a:rPr>
              <a:t>※</a:t>
            </a:r>
            <a:r>
              <a:rPr lang="ja-JP" altLang="en-US" sz="1400" dirty="0">
                <a:solidFill>
                  <a:schemeClr val="tx1">
                    <a:lumMod val="65000"/>
                    <a:lumOff val="35000"/>
                  </a:schemeClr>
                </a:solidFill>
              </a:rPr>
              <a:t>割引価格適応申請をいただけない場合は、定価にてご請求させていただくことになりますのでご注意ください。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１．商品</a:t>
            </a:r>
            <a:r>
              <a:rPr lang="en-US" altLang="ja-JP" sz="1400" dirty="0">
                <a:solidFill>
                  <a:schemeClr val="tx1">
                    <a:lumMod val="65000"/>
                    <a:lumOff val="35000"/>
                  </a:schemeClr>
                </a:solidFill>
              </a:rPr>
              <a:t>ID</a:t>
            </a:r>
            <a:r>
              <a:rPr lang="ja-JP" altLang="en-US" sz="1400" dirty="0">
                <a:solidFill>
                  <a:schemeClr val="tx1">
                    <a:lumMod val="65000"/>
                    <a:lumOff val="35000"/>
                  </a:schemeClr>
                </a:solidFill>
              </a:rPr>
              <a:t> </a:t>
            </a:r>
            <a:r>
              <a:rPr lang="en-US" altLang="ja-JP" sz="1400" dirty="0">
                <a:solidFill>
                  <a:schemeClr val="tx1">
                    <a:lumMod val="65000"/>
                    <a:lumOff val="35000"/>
                  </a:schemeClr>
                </a:solidFill>
              </a:rPr>
              <a:t>1000000921</a:t>
            </a:r>
            <a:r>
              <a:rPr lang="ja-JP" altLang="en-US" sz="1400" dirty="0">
                <a:solidFill>
                  <a:schemeClr val="tx1">
                    <a:lumMod val="65000"/>
                    <a:lumOff val="35000"/>
                  </a:schemeClr>
                </a:solidFill>
              </a:rPr>
              <a:t>　</a:t>
            </a:r>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　トップ　オープニングパネル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FQ1</a:t>
            </a:r>
            <a:r>
              <a:rPr lang="ja-JP" altLang="en-US" sz="1400" dirty="0">
                <a:solidFill>
                  <a:schemeClr val="tx1">
                    <a:lumMod val="65000"/>
                    <a:lumOff val="35000"/>
                  </a:schemeClr>
                </a:solidFill>
              </a:rPr>
              <a:t>）を</a:t>
            </a:r>
            <a:r>
              <a:rPr lang="en-US" altLang="ja-JP" sz="1400" dirty="0">
                <a:solidFill>
                  <a:schemeClr val="tx1">
                    <a:lumMod val="65000"/>
                    <a:lumOff val="35000"/>
                  </a:schemeClr>
                </a:solidFill>
              </a:rPr>
              <a:t>3</a:t>
            </a:r>
            <a:r>
              <a:rPr lang="ja-JP" altLang="en-US" sz="1400" dirty="0">
                <a:solidFill>
                  <a:schemeClr val="tx1">
                    <a:lumMod val="65000"/>
                    <a:lumOff val="35000"/>
                  </a:schemeClr>
                </a:solidFill>
              </a:rPr>
              <a:t>枠以上予約する。</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２．割引価格適応申請をする。</a:t>
            </a:r>
            <a:r>
              <a:rPr lang="en-US" altLang="ja-JP" sz="1400" dirty="0">
                <a:solidFill>
                  <a:schemeClr val="tx1">
                    <a:lumMod val="65000"/>
                    <a:lumOff val="35000"/>
                  </a:schemeClr>
                </a:solidFill>
              </a:rPr>
              <a:t>※</a:t>
            </a:r>
            <a:r>
              <a:rPr lang="ja-JP" altLang="en-US" sz="1400" dirty="0">
                <a:solidFill>
                  <a:schemeClr val="tx1">
                    <a:lumMod val="65000"/>
                    <a:lumOff val="35000"/>
                  </a:schemeClr>
                </a:solidFill>
              </a:rPr>
              <a:t>掲載開始</a:t>
            </a:r>
            <a:r>
              <a:rPr lang="en-US" altLang="ja-JP" sz="1400" dirty="0">
                <a:solidFill>
                  <a:schemeClr val="tx1">
                    <a:lumMod val="65000"/>
                    <a:lumOff val="35000"/>
                  </a:schemeClr>
                </a:solidFill>
              </a:rPr>
              <a:t>4</a:t>
            </a:r>
            <a:r>
              <a:rPr lang="ja-JP" altLang="en-US" sz="1400" dirty="0">
                <a:solidFill>
                  <a:schemeClr val="tx1">
                    <a:lumMod val="65000"/>
                    <a:lumOff val="35000"/>
                  </a:schemeClr>
                </a:solidFill>
              </a:rPr>
              <a:t>営業日前〆切</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申請は、下記項目を弊社営業もしくは</a:t>
            </a:r>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広告パートナーサポートまでご連絡ください。</a:t>
            </a:r>
            <a:endParaRPr lang="en-US" altLang="ja-JP" sz="1400" dirty="0">
              <a:solidFill>
                <a:schemeClr val="tx1">
                  <a:lumMod val="65000"/>
                  <a:lumOff val="35000"/>
                </a:schemeClr>
              </a:solidFill>
            </a:endParaRPr>
          </a:p>
          <a:p>
            <a:endParaRPr lang="en-US" altLang="ja-JP" sz="1600" dirty="0">
              <a:solidFill>
                <a:schemeClr val="tx1">
                  <a:lumMod val="65000"/>
                  <a:lumOff val="35000"/>
                </a:schemeClr>
              </a:solidFill>
            </a:endParaRPr>
          </a:p>
          <a:p>
            <a:r>
              <a:rPr lang="ja-JP" altLang="en-US" sz="1600" dirty="0">
                <a:solidFill>
                  <a:schemeClr val="tx1">
                    <a:lumMod val="65000"/>
                    <a:lumOff val="35000"/>
                  </a:schemeClr>
                </a:solidFill>
              </a:rPr>
              <a:t>　</a:t>
            </a:r>
            <a:r>
              <a:rPr lang="ja-JP" altLang="en-US" sz="1600" dirty="0" err="1">
                <a:solidFill>
                  <a:schemeClr val="tx1">
                    <a:lumMod val="65000"/>
                    <a:lumOff val="35000"/>
                  </a:schemeClr>
                </a:solidFill>
              </a:rPr>
              <a:t>ー</a:t>
            </a:r>
            <a:r>
              <a:rPr lang="ja-JP" altLang="en-US" sz="1600" dirty="0">
                <a:solidFill>
                  <a:schemeClr val="tx1">
                    <a:lumMod val="65000"/>
                    <a:lumOff val="35000"/>
                  </a:schemeClr>
                </a:solidFill>
              </a:rPr>
              <a:t>ーー</a:t>
            </a:r>
            <a:r>
              <a:rPr lang="ja-JP" altLang="en-US" sz="1600" dirty="0" err="1">
                <a:solidFill>
                  <a:schemeClr val="tx1">
                    <a:lumMod val="65000"/>
                    <a:lumOff val="35000"/>
                  </a:schemeClr>
                </a:solidFill>
              </a:rPr>
              <a:t>ーーーーーーーーーーーーーーーーーー</a:t>
            </a:r>
            <a:r>
              <a:rPr lang="ja-JP" altLang="en-US" sz="1600" dirty="0">
                <a:solidFill>
                  <a:schemeClr val="tx1">
                    <a:lumMod val="65000"/>
                    <a:lumOff val="35000"/>
                  </a:schemeClr>
                </a:solidFill>
              </a:rPr>
              <a:t>ー　　</a:t>
            </a:r>
            <a:endParaRPr lang="en-US" altLang="ja-JP" sz="1600" dirty="0">
              <a:solidFill>
                <a:schemeClr val="tx1">
                  <a:lumMod val="65000"/>
                  <a:lumOff val="35000"/>
                </a:schemeClr>
              </a:solidFill>
            </a:endParaRPr>
          </a:p>
          <a:p>
            <a:r>
              <a:rPr lang="ja-JP" altLang="en-US" sz="1600" dirty="0">
                <a:solidFill>
                  <a:schemeClr val="tx1">
                    <a:lumMod val="65000"/>
                    <a:lumOff val="35000"/>
                  </a:schemeClr>
                </a:solidFill>
              </a:rPr>
              <a:t>　  </a:t>
            </a:r>
            <a:r>
              <a:rPr lang="ja-JP" altLang="en-US" sz="1400" dirty="0">
                <a:solidFill>
                  <a:schemeClr val="tx1">
                    <a:lumMod val="65000"/>
                    <a:lumOff val="35000"/>
                  </a:schemeClr>
                </a:solidFill>
              </a:rPr>
              <a:t>広告主名：</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調整金を付与するアカウント</a:t>
            </a:r>
            <a:r>
              <a:rPr lang="en-US" altLang="ja-JP" sz="1400" dirty="0">
                <a:solidFill>
                  <a:schemeClr val="tx1">
                    <a:lumMod val="65000"/>
                    <a:lumOff val="35000"/>
                  </a:schemeClr>
                </a:solidFill>
              </a:rPr>
              <a:t>ID</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掲載開始日：</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掲載終了日：</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値引き金額（調整金付与金額）：</a:t>
            </a:r>
            <a:r>
              <a:rPr lang="en-US" altLang="ja-JP" sz="1400" dirty="0">
                <a:solidFill>
                  <a:schemeClr val="tx1">
                    <a:lumMod val="65000"/>
                    <a:lumOff val="35000"/>
                  </a:schemeClr>
                </a:solidFill>
              </a:rPr>
              <a:t>※</a:t>
            </a:r>
            <a:r>
              <a:rPr lang="ja-JP" altLang="en-US" sz="1400" dirty="0">
                <a:solidFill>
                  <a:schemeClr val="tx1">
                    <a:lumMod val="65000"/>
                    <a:lumOff val="35000"/>
                  </a:schemeClr>
                </a:solidFill>
              </a:rPr>
              <a:t>１</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調整金を付与するキャンペーン</a:t>
            </a:r>
            <a:r>
              <a:rPr lang="en-US" altLang="ja-JP" sz="1400" dirty="0">
                <a:solidFill>
                  <a:schemeClr val="tx1">
                    <a:lumMod val="65000"/>
                    <a:lumOff val="35000"/>
                  </a:schemeClr>
                </a:solidFill>
              </a:rPr>
              <a:t>ID</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値引きの背景説明：</a:t>
            </a:r>
            <a:r>
              <a:rPr lang="en-US" altLang="ja-JP" sz="1400" dirty="0">
                <a:solidFill>
                  <a:schemeClr val="tx1">
                    <a:lumMod val="65000"/>
                    <a:lumOff val="35000"/>
                  </a:schemeClr>
                </a:solidFill>
              </a:rPr>
              <a:t>3</a:t>
            </a:r>
            <a:r>
              <a:rPr lang="ja-JP" altLang="en-US" sz="1400" dirty="0">
                <a:solidFill>
                  <a:schemeClr val="tx1">
                    <a:lumMod val="65000"/>
                    <a:lumOff val="35000"/>
                  </a:schemeClr>
                </a:solidFill>
              </a:rPr>
              <a:t>枠以上同時購入による割引価格適応 　</a:t>
            </a:r>
            <a:r>
              <a:rPr lang="en-US" altLang="ja-JP" sz="1400" dirty="0">
                <a:solidFill>
                  <a:schemeClr val="tx1">
                    <a:lumMod val="65000"/>
                    <a:lumOff val="35000"/>
                  </a:schemeClr>
                </a:solidFill>
              </a:rPr>
              <a:t>※2</a:t>
            </a:r>
          </a:p>
          <a:p>
            <a:r>
              <a:rPr lang="ja-JP" altLang="en-US" sz="1400" dirty="0">
                <a:solidFill>
                  <a:schemeClr val="tx1">
                    <a:lumMod val="65000"/>
                    <a:lumOff val="35000"/>
                  </a:schemeClr>
                </a:solidFill>
              </a:rPr>
              <a:t>　</a:t>
            </a:r>
            <a:r>
              <a:rPr lang="ja-JP" altLang="en-US" sz="1400" dirty="0" err="1">
                <a:solidFill>
                  <a:schemeClr val="tx1">
                    <a:lumMod val="65000"/>
                    <a:lumOff val="35000"/>
                  </a:schemeClr>
                </a:solidFill>
              </a:rPr>
              <a:t>ー</a:t>
            </a:r>
            <a:r>
              <a:rPr lang="ja-JP" altLang="en-US" sz="1400" dirty="0">
                <a:solidFill>
                  <a:schemeClr val="tx1">
                    <a:lumMod val="65000"/>
                    <a:lumOff val="35000"/>
                  </a:schemeClr>
                </a:solidFill>
              </a:rPr>
              <a:t>ーー</a:t>
            </a:r>
            <a:r>
              <a:rPr lang="ja-JP" altLang="en-US" sz="1400" dirty="0" err="1">
                <a:solidFill>
                  <a:schemeClr val="tx1">
                    <a:lumMod val="65000"/>
                    <a:lumOff val="35000"/>
                  </a:schemeClr>
                </a:solidFill>
              </a:rPr>
              <a:t>ーーーーーーーーーーーーーーーーーーーーー</a:t>
            </a:r>
            <a:r>
              <a:rPr lang="ja-JP" altLang="en-US" sz="1400" dirty="0">
                <a:solidFill>
                  <a:schemeClr val="tx1">
                    <a:lumMod val="65000"/>
                    <a:lumOff val="35000"/>
                  </a:schemeClr>
                </a:solidFill>
              </a:rPr>
              <a:t>ー</a:t>
            </a:r>
            <a:endParaRPr lang="en-US" altLang="ja-JP" sz="1400" dirty="0">
              <a:solidFill>
                <a:schemeClr val="tx1">
                  <a:lumMod val="65000"/>
                  <a:lumOff val="35000"/>
                </a:schemeClr>
              </a:solidFill>
            </a:endParaRPr>
          </a:p>
          <a:p>
            <a:r>
              <a:rPr lang="en-US" altLang="ja-JP" sz="1200" dirty="0">
                <a:solidFill>
                  <a:schemeClr val="tx1">
                    <a:lumMod val="65000"/>
                    <a:lumOff val="35000"/>
                  </a:schemeClr>
                </a:solidFill>
              </a:rPr>
              <a:t>  </a:t>
            </a:r>
          </a:p>
          <a:p>
            <a:endParaRPr lang="en-US" altLang="ja-JP" sz="1200" dirty="0">
              <a:solidFill>
                <a:schemeClr val="tx1">
                  <a:lumMod val="65000"/>
                  <a:lumOff val="35000"/>
                </a:schemeClr>
              </a:solidFill>
            </a:endParaRPr>
          </a:p>
          <a:p>
            <a:r>
              <a:rPr lang="en-US" altLang="ja-JP" sz="1200" dirty="0">
                <a:solidFill>
                  <a:schemeClr val="tx1">
                    <a:lumMod val="65000"/>
                    <a:lumOff val="35000"/>
                  </a:schemeClr>
                </a:solidFill>
              </a:rPr>
              <a:t>※1</a:t>
            </a:r>
            <a:r>
              <a:rPr lang="ja-JP" altLang="en-US" sz="1200" dirty="0">
                <a:solidFill>
                  <a:schemeClr val="tx1">
                    <a:lumMod val="65000"/>
                    <a:lumOff val="35000"/>
                  </a:schemeClr>
                </a:solidFill>
              </a:rPr>
              <a:t>　複数キャンペーン分をまとめて申請する場合は、総額（</a:t>
            </a:r>
            <a:r>
              <a:rPr lang="en-US" altLang="ja-JP" sz="1200" dirty="0">
                <a:solidFill>
                  <a:schemeClr val="tx1">
                    <a:lumMod val="65000"/>
                    <a:lumOff val="35000"/>
                  </a:schemeClr>
                </a:solidFill>
              </a:rPr>
              <a:t>25</a:t>
            </a:r>
            <a:r>
              <a:rPr lang="ja-JP" altLang="en-US" sz="1200" dirty="0">
                <a:solidFill>
                  <a:schemeClr val="tx1">
                    <a:lumMod val="65000"/>
                    <a:lumOff val="35000"/>
                  </a:schemeClr>
                </a:solidFill>
              </a:rPr>
              <a:t>万円</a:t>
            </a:r>
            <a:r>
              <a:rPr lang="en-US" altLang="ja-JP" sz="1200" dirty="0">
                <a:solidFill>
                  <a:schemeClr val="tx1">
                    <a:lumMod val="65000"/>
                    <a:lumOff val="35000"/>
                  </a:schemeClr>
                </a:solidFill>
              </a:rPr>
              <a:t>×</a:t>
            </a:r>
            <a:r>
              <a:rPr lang="ja-JP" altLang="en-US" sz="1200" dirty="0">
                <a:solidFill>
                  <a:schemeClr val="tx1">
                    <a:lumMod val="65000"/>
                    <a:lumOff val="35000"/>
                  </a:schemeClr>
                </a:solidFill>
              </a:rPr>
              <a:t>購入枠数）をご記載ください。</a:t>
            </a:r>
            <a:endParaRPr lang="en-US" altLang="ja-JP" sz="1200" dirty="0">
              <a:solidFill>
                <a:schemeClr val="tx1">
                  <a:lumMod val="65000"/>
                  <a:lumOff val="35000"/>
                </a:schemeClr>
              </a:solidFill>
            </a:endParaRPr>
          </a:p>
          <a:p>
            <a:r>
              <a:rPr lang="en-US" altLang="ja-JP" sz="1200" dirty="0">
                <a:solidFill>
                  <a:schemeClr val="tx1">
                    <a:lumMod val="65000"/>
                    <a:lumOff val="35000"/>
                  </a:schemeClr>
                </a:solidFill>
              </a:rPr>
              <a:t>※2</a:t>
            </a:r>
            <a:r>
              <a:rPr lang="ja-JP" altLang="en-US" sz="1200" dirty="0">
                <a:solidFill>
                  <a:schemeClr val="tx1">
                    <a:lumMod val="65000"/>
                    <a:lumOff val="35000"/>
                  </a:schemeClr>
                </a:solidFill>
              </a:rPr>
              <a:t>　背景説明は、この内容をご記入ください。</a:t>
            </a:r>
            <a:endParaRPr lang="en-US" altLang="ja-JP" sz="1200" dirty="0">
              <a:solidFill>
                <a:schemeClr val="tx1">
                  <a:lumMod val="65000"/>
                  <a:lumOff val="35000"/>
                </a:schemeClr>
              </a:solidFill>
            </a:endParaRPr>
          </a:p>
        </p:txBody>
      </p:sp>
    </p:spTree>
    <p:extLst>
      <p:ext uri="{BB962C8B-B14F-4D97-AF65-F5344CB8AC3E}">
        <p14:creationId xmlns:p14="http://schemas.microsoft.com/office/powerpoint/2010/main" val="3830080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pSp>
        <p:nvGrpSpPr>
          <p:cNvPr id="7" name="グループ化 6"/>
          <p:cNvGrpSpPr/>
          <p:nvPr/>
        </p:nvGrpSpPr>
        <p:grpSpPr>
          <a:xfrm>
            <a:off x="983432" y="1062788"/>
            <a:ext cx="1627300" cy="3207617"/>
            <a:chOff x="767408" y="934033"/>
            <a:chExt cx="1768820" cy="3486571"/>
          </a:xfrm>
        </p:grpSpPr>
        <p:sp>
          <p:nvSpPr>
            <p:cNvPr id="15" name="テキスト ボックス 14">
              <a:extLst>
                <a:ext uri="{FF2B5EF4-FFF2-40B4-BE49-F238E27FC236}">
                  <a16:creationId xmlns:a16="http://schemas.microsoft.com/office/drawing/2014/main" id="{105A310C-96BB-AD4C-AB58-A365BD4CA5F0}"/>
                </a:ext>
              </a:extLst>
            </p:cNvPr>
            <p:cNvSpPr txBox="1"/>
            <p:nvPr/>
          </p:nvSpPr>
          <p:spPr>
            <a:xfrm>
              <a:off x="1131483" y="934033"/>
              <a:ext cx="1040670" cy="284693"/>
            </a:xfrm>
            <a:prstGeom prst="rect">
              <a:avLst/>
            </a:prstGeom>
            <a:noFill/>
          </p:spPr>
          <p:txBody>
            <a:bodyPr wrap="none" rtlCol="0">
              <a:spAutoFit/>
            </a:bodyPr>
            <a:lstStyle/>
            <a:p>
              <a:pPr algn="ctr">
                <a:lnSpc>
                  <a:spcPts val="1460"/>
                </a:lnSpc>
              </a:pPr>
              <a:r>
                <a:rPr lang="ja-JP" altLang="en-US" sz="1050" b="1" dirty="0"/>
                <a:t>画像（</a:t>
              </a:r>
              <a:r>
                <a:rPr lang="en-US" altLang="ja-JP" sz="1050" b="1" dirty="0"/>
                <a:t>1</a:t>
              </a:r>
              <a:r>
                <a:rPr lang="ja-JP" altLang="en-US" sz="1050" b="1" dirty="0"/>
                <a:t>：</a:t>
              </a:r>
              <a:r>
                <a:rPr lang="en-US" altLang="ja-JP" sz="1050" b="1" dirty="0"/>
                <a:t>1</a:t>
              </a:r>
              <a:r>
                <a:rPr lang="ja-JP" altLang="en-US" sz="1050" b="1" dirty="0"/>
                <a:t>）</a:t>
              </a:r>
              <a:endParaRPr lang="en-US" altLang="ja-JP" sz="1050" b="1" dirty="0"/>
            </a:p>
          </p:txBody>
        </p:sp>
        <p:pic>
          <p:nvPicPr>
            <p:cNvPr id="27" name="図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408" y="1274482"/>
              <a:ext cx="1768820" cy="3146122"/>
            </a:xfrm>
            <a:prstGeom prst="rect">
              <a:avLst/>
            </a:prstGeom>
          </p:spPr>
        </p:pic>
      </p:grpSp>
      <p:sp>
        <p:nvSpPr>
          <p:cNvPr id="14" name="テキスト ボックス 13">
            <a:extLst>
              <a:ext uri="{FF2B5EF4-FFF2-40B4-BE49-F238E27FC236}">
                <a16:creationId xmlns:a16="http://schemas.microsoft.com/office/drawing/2014/main" id="{105A310C-96BB-AD4C-AB58-A365BD4CA5F0}"/>
              </a:ext>
            </a:extLst>
          </p:cNvPr>
          <p:cNvSpPr txBox="1"/>
          <p:nvPr/>
        </p:nvSpPr>
        <p:spPr>
          <a:xfrm>
            <a:off x="4636093" y="953016"/>
            <a:ext cx="1157689" cy="477054"/>
          </a:xfrm>
          <a:prstGeom prst="rect">
            <a:avLst/>
          </a:prstGeom>
          <a:noFill/>
        </p:spPr>
        <p:txBody>
          <a:bodyPr wrap="none" rtlCol="0">
            <a:spAutoFit/>
          </a:bodyPr>
          <a:lstStyle/>
          <a:p>
            <a:pPr algn="ctr">
              <a:lnSpc>
                <a:spcPts val="1460"/>
              </a:lnSpc>
            </a:pPr>
            <a:r>
              <a:rPr lang="ja-JP" altLang="en-US" sz="1050" b="1" dirty="0"/>
              <a:t>画像（</a:t>
            </a:r>
            <a:r>
              <a:rPr lang="en-US" altLang="ja-JP" sz="1050" b="1" dirty="0"/>
              <a:t>16</a:t>
            </a:r>
            <a:r>
              <a:rPr lang="ja-JP" altLang="en-US" sz="1050" b="1" dirty="0"/>
              <a:t>：</a:t>
            </a:r>
            <a:r>
              <a:rPr lang="en-US" altLang="ja-JP" sz="1050" b="1" dirty="0"/>
              <a:t>9</a:t>
            </a:r>
            <a:r>
              <a:rPr lang="ja-JP" altLang="en-US" sz="1050" b="1" dirty="0"/>
              <a:t>）</a:t>
            </a:r>
            <a:endParaRPr lang="en-US" altLang="ja-JP" sz="1050" b="1" dirty="0"/>
          </a:p>
          <a:p>
            <a:pPr algn="ctr">
              <a:lnSpc>
                <a:spcPts val="1460"/>
              </a:lnSpc>
            </a:pPr>
            <a:r>
              <a:rPr lang="ja-JP" altLang="en-US" sz="1050" b="1" dirty="0"/>
              <a:t>動画（</a:t>
            </a:r>
            <a:r>
              <a:rPr lang="en-US" altLang="ja-JP" sz="1050" b="1" dirty="0"/>
              <a:t>16</a:t>
            </a:r>
            <a:r>
              <a:rPr lang="ja-JP" altLang="en-US" sz="1050" b="1" dirty="0"/>
              <a:t>：</a:t>
            </a:r>
            <a:r>
              <a:rPr lang="en-US" altLang="ja-JP" sz="1050" b="1" dirty="0"/>
              <a:t>9</a:t>
            </a:r>
            <a:r>
              <a:rPr lang="ja-JP" altLang="en-US" sz="1050" b="1" dirty="0"/>
              <a:t>）</a:t>
            </a:r>
            <a:endParaRPr lang="en-US" altLang="ja-JP" sz="1050" b="1" dirty="0"/>
          </a:p>
        </p:txBody>
      </p:sp>
      <p:pic>
        <p:nvPicPr>
          <p:cNvPr id="13" name="図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95999" y="1430069"/>
            <a:ext cx="1655985" cy="4250361"/>
          </a:xfrm>
          <a:prstGeom prst="rect">
            <a:avLst/>
          </a:prstGeom>
        </p:spPr>
      </p:pic>
      <p:sp>
        <p:nvSpPr>
          <p:cNvPr id="9" name="テキスト ボックス 8"/>
          <p:cNvSpPr txBox="1"/>
          <p:nvPr/>
        </p:nvSpPr>
        <p:spPr>
          <a:xfrm>
            <a:off x="299330" y="5724545"/>
            <a:ext cx="11726736"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4"/>
              </a:rPr>
              <a:t>https://ads-help.yahoo.co.jp/yahooads/guideline/articledetail?lan=ja&amp;aid=1493&amp;o=default</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2907551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370793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3</a:t>
            </a:r>
            <a:r>
              <a:rPr lang="ja-JP" altLang="en-US" dirty="0"/>
              <a:t>月</a:t>
            </a:r>
            <a:r>
              <a:rPr lang="en-US" altLang="ja-JP" dirty="0"/>
              <a:t>-4</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b="1" dirty="0">
                <a:solidFill>
                  <a:schemeClr val="accent6"/>
                </a:solidFill>
              </a:rPr>
              <a:t>1</a:t>
            </a:r>
            <a:r>
              <a:rPr lang="ja-JP" altLang="en-US" sz="2000" b="1" dirty="0">
                <a:solidFill>
                  <a:schemeClr val="accent6"/>
                </a:solidFill>
              </a:rPr>
              <a:t>カ月</a:t>
            </a:r>
            <a:r>
              <a:rPr lang="ja-JP" altLang="en-US" sz="2000" dirty="0">
                <a:solidFill>
                  <a:schemeClr val="accent6"/>
                </a:solidFill>
              </a:rPr>
              <a:t>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4</a:t>
            </a:r>
            <a:r>
              <a:rPr lang="ja-JP" altLang="en-US" sz="2000" dirty="0">
                <a:solidFill>
                  <a:schemeClr val="tx1">
                    <a:lumMod val="65000"/>
                    <a:lumOff val="35000"/>
                  </a:schemeClr>
                </a:solidFill>
              </a:rPr>
              <a:t>月、といった期を跨ぐ掲載期間をご希望の場合は、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今回リリースする第</a:t>
            </a:r>
            <a:r>
              <a:rPr lang="en-US" altLang="ja-JP" sz="2000" dirty="0">
                <a:solidFill>
                  <a:schemeClr val="tx1">
                    <a:lumMod val="65000"/>
                    <a:lumOff val="35000"/>
                  </a:schemeClr>
                </a:solidFill>
              </a:rPr>
              <a:t>1</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6</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51384"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2</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3</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4</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5</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6</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a:t>
            </a:r>
            <a:r>
              <a:rPr lang="ja-JP" altLang="en-US" b="1" dirty="0">
                <a:solidFill>
                  <a:schemeClr val="bg1"/>
                </a:solidFill>
              </a:rPr>
              <a:t>月～</a:t>
            </a:r>
            <a:r>
              <a:rPr lang="en-US" altLang="ja-JP" b="1" dirty="0">
                <a:solidFill>
                  <a:schemeClr val="bg1"/>
                </a:solidFill>
              </a:rPr>
              <a:t>3</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4</a:t>
            </a:r>
            <a:r>
              <a:rPr lang="ja-JP" altLang="en-US" b="1" dirty="0">
                <a:solidFill>
                  <a:schemeClr val="bg1"/>
                </a:solidFill>
              </a:rPr>
              <a:t>月～</a:t>
            </a:r>
            <a:r>
              <a:rPr lang="en-US" altLang="ja-JP" b="1" dirty="0">
                <a:solidFill>
                  <a:schemeClr val="bg1"/>
                </a:solidFill>
              </a:rPr>
              <a:t>6</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1</a:t>
            </a:r>
            <a:r>
              <a:rPr lang="ja-JP" altLang="en-US" sz="1600" dirty="0">
                <a:solidFill>
                  <a:schemeClr val="tx1"/>
                </a:solidFill>
              </a:rPr>
              <a:t>月～</a:t>
            </a:r>
            <a:r>
              <a:rPr lang="en-US" altLang="ja-JP" sz="1600" dirty="0">
                <a:solidFill>
                  <a:schemeClr val="tx1"/>
                </a:solidFill>
              </a:rPr>
              <a:t>3</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6</a:t>
            </a:r>
            <a:r>
              <a:rPr lang="ja-JP" altLang="en-US" sz="1600" dirty="0">
                <a:solidFill>
                  <a:schemeClr val="tx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3</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3001390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7" name="テキスト ボックス 6"/>
          <p:cNvSpPr txBox="1"/>
          <p:nvPr/>
        </p:nvSpPr>
        <p:spPr>
          <a:xfrm>
            <a:off x="479376" y="836712"/>
            <a:ext cx="11402265" cy="596317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100" kern="0" dirty="0">
                <a:solidFill>
                  <a:schemeClr val="tx1">
                    <a:lumMod val="65000"/>
                    <a:lumOff val="35000"/>
                  </a:schemeClr>
                </a:solidFill>
              </a:rPr>
              <a:t>　</a:t>
            </a:r>
            <a:r>
              <a:rPr kumimoji="0" lang="ja-JP" altLang="en-US" sz="1400" kern="0" dirty="0">
                <a:solidFill>
                  <a:schemeClr val="tx1">
                    <a:lumMod val="65000"/>
                    <a:lumOff val="35000"/>
                  </a:schemeClr>
                </a:solidFill>
              </a:rPr>
              <a:t>・広告取扱基本規定：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a:ln>
                <a:noFill/>
              </a:ln>
              <a:solidFill>
                <a:schemeClr val="tx1">
                  <a:lumMod val="65000"/>
                  <a:lumOff val="35000"/>
                </a:schemeClr>
              </a:solidFill>
              <a:effectLst/>
              <a:uLnTx/>
              <a:uFillTx/>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トップ トップパネルはアプリ内</a:t>
            </a:r>
            <a:r>
              <a:rPr lang="en-US" altLang="ja-JP" sz="1400" dirty="0" err="1">
                <a:solidFill>
                  <a:schemeClr val="tx1">
                    <a:lumMod val="65000"/>
                    <a:lumOff val="35000"/>
                  </a:schemeClr>
                </a:solidFill>
              </a:rPr>
              <a:t>WebView</a:t>
            </a:r>
            <a:r>
              <a:rPr lang="ja-JP" altLang="en-US" sz="1400" dirty="0">
                <a:solidFill>
                  <a:schemeClr val="tx1">
                    <a:lumMod val="65000"/>
                    <a:lumOff val="35000"/>
                  </a:schemeClr>
                </a:solidFill>
              </a:rPr>
              <a:t>でのみ広告表示が行われております。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通常商品と同様に</a:t>
            </a:r>
            <a:r>
              <a:rPr lang="en-US" altLang="ja-JP" sz="1400" dirty="0" err="1">
                <a:solidFill>
                  <a:schemeClr val="tx1">
                    <a:lumMod val="65000"/>
                    <a:lumOff val="35000"/>
                  </a:schemeClr>
                </a:solidFill>
              </a:rPr>
              <a:t>WebView</a:t>
            </a:r>
            <a:r>
              <a:rPr lang="ja-JP" altLang="en-US" sz="1400" dirty="0">
                <a:solidFill>
                  <a:schemeClr val="tx1">
                    <a:lumMod val="65000"/>
                    <a:lumOff val="35000"/>
                  </a:schemeClr>
                </a:solidFill>
              </a:rPr>
              <a:t>上での広告挙動については表示保証対象外となりますので、ご注意ください。</a:t>
            </a:r>
            <a:endParaRPr lang="en-US" altLang="ja-JP" sz="1400" dirty="0">
              <a:solidFill>
                <a:schemeClr val="tx1">
                  <a:lumMod val="65000"/>
                  <a:lumOff val="35000"/>
                </a:schemeClr>
              </a:solidFill>
            </a:endParaRPr>
          </a:p>
          <a:p>
            <a:endParaRPr lang="en-US" altLang="ja-JP" sz="1050" dirty="0">
              <a:solidFill>
                <a:schemeClr val="tx1">
                  <a:lumMod val="65000"/>
                  <a:lumOff val="35000"/>
                </a:schemeClr>
              </a:solidFill>
            </a:endParaRPr>
          </a:p>
        </p:txBody>
      </p:sp>
    </p:spTree>
    <p:extLst>
      <p:ext uri="{BB962C8B-B14F-4D97-AF65-F5344CB8AC3E}">
        <p14:creationId xmlns:p14="http://schemas.microsoft.com/office/powerpoint/2010/main" val="642417514"/>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3507</TotalTime>
  <Words>2681</Words>
  <Application>Microsoft Office PowerPoint</Application>
  <PresentationFormat>ワイド画面</PresentationFormat>
  <Paragraphs>344</Paragraphs>
  <Slides>12</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3</vt:i4>
      </vt:variant>
      <vt:variant>
        <vt:lpstr>スライド タイトル</vt:lpstr>
      </vt:variant>
      <vt:variant>
        <vt:i4>12</vt:i4>
      </vt:variant>
    </vt:vector>
  </HeadingPairs>
  <TitlesOfParts>
    <vt:vector size="18" baseType="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松本 恵実</cp:lastModifiedBy>
  <cp:revision>233</cp:revision>
  <dcterms:created xsi:type="dcterms:W3CDTF">2020-02-26T07:28:11Z</dcterms:created>
  <dcterms:modified xsi:type="dcterms:W3CDTF">2022-09-06T01:09:27Z</dcterms:modified>
</cp:coreProperties>
</file>