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6"/>
  </p:notesMasterIdLst>
  <p:sldIdLst>
    <p:sldId id="316" r:id="rId4"/>
    <p:sldId id="326" r:id="rId5"/>
    <p:sldId id="328" r:id="rId6"/>
    <p:sldId id="345" r:id="rId7"/>
    <p:sldId id="343" r:id="rId8"/>
    <p:sldId id="334" r:id="rId9"/>
    <p:sldId id="349" r:id="rId10"/>
    <p:sldId id="346" r:id="rId11"/>
    <p:sldId id="347" r:id="rId12"/>
    <p:sldId id="348" r:id="rId13"/>
    <p:sldId id="350" r:id="rId14"/>
    <p:sldId id="312"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80"/>
    <a:srgbClr val="454958"/>
    <a:srgbClr val="AEB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67" d="100"/>
          <a:sy n="67" d="100"/>
        </p:scale>
        <p:origin x="51" y="7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a:t>8</a:t>
            </a:r>
            <a:r>
              <a:rPr lang="ja-JP" altLang="en-US" dirty="0" smtClean="0"/>
              <a:t>月</a:t>
            </a:r>
            <a:r>
              <a:rPr lang="en-US" altLang="ja-JP" dirty="0" smtClean="0"/>
              <a:t>11</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2736304" cy="360040"/>
          </a:xfrm>
        </p:spPr>
        <p:txBody>
          <a:bodyPr>
            <a:normAutofit fontScale="85000" lnSpcReduction="10000"/>
          </a:body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GYAO</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kumimoji="0" lang="ja-JP" altLang="en-US" sz="1400" kern="0" dirty="0" smtClean="0">
                <a:solidFill>
                  <a:schemeClr val="tx1">
                    <a:lumMod val="65000"/>
                    <a:lumOff val="35000"/>
                  </a:schemeClr>
                </a:solidFill>
              </a:rPr>
              <a:t>■</a:t>
            </a:r>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102885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23220"/>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2021/9/7</a:t>
            </a:r>
          </a:p>
          <a:p>
            <a:r>
              <a:rPr kumimoji="0" lang="ja-JP" altLang="en-US" sz="1400" kern="0">
                <a:solidFill>
                  <a:schemeClr val="tx1">
                    <a:lumMod val="65000"/>
                    <a:lumOff val="35000"/>
                  </a:schemeClr>
                </a:solidFill>
              </a:rPr>
              <a:t>・「免責事項・注意事項」入稿前審査についての記載を更新しました。</a:t>
            </a:r>
            <a:endParaRPr kumimoji="0" lang="ja-JP" altLang="en-US" sz="1400" kern="0" dirty="0">
              <a:solidFill>
                <a:schemeClr val="tx1">
                  <a:lumMod val="65000"/>
                  <a:lumOff val="35000"/>
                </a:schemeClr>
              </a:solidFill>
            </a:endParaRPr>
          </a:p>
        </p:txBody>
      </p:sp>
    </p:spTree>
    <p:extLst>
      <p:ext uri="{BB962C8B-B14F-4D97-AF65-F5344CB8AC3E}">
        <p14:creationId xmlns:p14="http://schemas.microsoft.com/office/powerpoint/2010/main" val="2983530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smtClean="0"/>
              <a:t>GYAO!</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987422264"/>
              </p:ext>
            </p:extLst>
          </p:nvPr>
        </p:nvGraphicFramePr>
        <p:xfrm>
          <a:off x="407368" y="908720"/>
          <a:ext cx="9217024" cy="5579288"/>
        </p:xfrm>
        <a:graphic>
          <a:graphicData uri="http://schemas.openxmlformats.org/drawingml/2006/table">
            <a:tbl>
              <a:tblPr firstCol="1" bandRow="1"/>
              <a:tblGrid>
                <a:gridCol w="2373520">
                  <a:extLst>
                    <a:ext uri="{9D8B030D-6E8A-4147-A177-3AD203B41FA5}">
                      <a16:colId xmlns:a16="http://schemas.microsoft.com/office/drawing/2014/main" val="792911817"/>
                    </a:ext>
                  </a:extLst>
                </a:gridCol>
                <a:gridCol w="1569708">
                  <a:extLst>
                    <a:ext uri="{9D8B030D-6E8A-4147-A177-3AD203B41FA5}">
                      <a16:colId xmlns:a16="http://schemas.microsoft.com/office/drawing/2014/main" val="598637953"/>
                    </a:ext>
                  </a:extLst>
                </a:gridCol>
                <a:gridCol w="1898892">
                  <a:extLst>
                    <a:ext uri="{9D8B030D-6E8A-4147-A177-3AD203B41FA5}">
                      <a16:colId xmlns:a16="http://schemas.microsoft.com/office/drawing/2014/main" val="2482122175"/>
                    </a:ext>
                  </a:extLst>
                </a:gridCol>
                <a:gridCol w="1430619">
                  <a:extLst>
                    <a:ext uri="{9D8B030D-6E8A-4147-A177-3AD203B41FA5}">
                      <a16:colId xmlns:a16="http://schemas.microsoft.com/office/drawing/2014/main" val="4158173510"/>
                    </a:ext>
                  </a:extLst>
                </a:gridCol>
                <a:gridCol w="1944285">
                  <a:extLst>
                    <a:ext uri="{9D8B030D-6E8A-4147-A177-3AD203B41FA5}">
                      <a16:colId xmlns:a16="http://schemas.microsoft.com/office/drawing/2014/main" val="3116060053"/>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dirty="0" smtClean="0">
                          <a:solidFill>
                            <a:schemeClr val="tx1">
                              <a:lumMod val="65000"/>
                              <a:lumOff val="35000"/>
                            </a:schemeClr>
                          </a:solidFill>
                          <a:latin typeface="+mj-lt"/>
                          <a:ea typeface="+mj-ea"/>
                        </a:rPr>
                        <a:t>GYAO! </a:t>
                      </a:r>
                      <a:r>
                        <a:rPr kumimoji="1" lang="ja-JP" altLang="en-US" sz="1000" b="1" dirty="0" smtClean="0">
                          <a:solidFill>
                            <a:schemeClr val="tx1">
                              <a:lumMod val="65000"/>
                              <a:lumOff val="35000"/>
                            </a:schemeClr>
                          </a:solidFill>
                          <a:latin typeface="+mj-lt"/>
                          <a:ea typeface="+mj-ea"/>
                        </a:rPr>
                        <a:t>トップ オープニングパネル</a:t>
                      </a:r>
                      <a:r>
                        <a:rPr kumimoji="1" lang="ja-JP" altLang="en-US" sz="1000" b="1" baseline="0" dirty="0">
                          <a:solidFill>
                            <a:schemeClr val="tx1">
                              <a:lumMod val="65000"/>
                              <a:lumOff val="35000"/>
                            </a:schemeClr>
                          </a:solidFill>
                          <a:latin typeface="+mj-lt"/>
                          <a:ea typeface="+mj-ea"/>
                        </a:rPr>
                        <a:t> </a:t>
                      </a:r>
                      <a:r>
                        <a:rPr kumimoji="1" lang="en-US" altLang="ja-JP" sz="1000" b="1" dirty="0" smtClean="0">
                          <a:solidFill>
                            <a:schemeClr val="tx1">
                              <a:lumMod val="65000"/>
                              <a:lumOff val="35000"/>
                            </a:schemeClr>
                          </a:solidFill>
                          <a:latin typeface="+mj-lt"/>
                          <a:ea typeface="+mj-ea"/>
                        </a:rPr>
                        <a:t>SP(FQ1)</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dirty="0" smtClean="0">
                          <a:solidFill>
                            <a:schemeClr val="tx1">
                              <a:lumMod val="65000"/>
                              <a:lumOff val="35000"/>
                            </a:schemeClr>
                          </a:solidFill>
                          <a:latin typeface="+mj-lt"/>
                          <a:ea typeface="+mj-ea"/>
                        </a:rPr>
                        <a:t>GYAO!</a:t>
                      </a:r>
                      <a:r>
                        <a:rPr kumimoji="1" lang="ja-JP" altLang="en-US" sz="1000" b="1" dirty="0" smtClean="0">
                          <a:solidFill>
                            <a:schemeClr val="tx1">
                              <a:lumMod val="65000"/>
                              <a:lumOff val="35000"/>
                            </a:schemeClr>
                          </a:solidFill>
                          <a:latin typeface="+mj-lt"/>
                          <a:ea typeface="+mj-ea"/>
                        </a:rPr>
                        <a:t>トップ　トップパネル　</a:t>
                      </a:r>
                      <a:r>
                        <a:rPr kumimoji="1" lang="en-US" altLang="ja-JP" sz="1000" b="1" dirty="0" smtClean="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1000001795</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1000001812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2021</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8</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25</a:t>
                      </a:r>
                      <a:r>
                        <a:rPr kumimoji="1" lang="ja-JP" altLang="en-US" sz="800" dirty="0" smtClean="0">
                          <a:solidFill>
                            <a:schemeClr val="tx1">
                              <a:lumMod val="65000"/>
                              <a:lumOff val="35000"/>
                            </a:schemeClr>
                          </a:solidFill>
                          <a:latin typeface="+mj-lt"/>
                          <a:ea typeface="+mj-ea"/>
                        </a:rPr>
                        <a:t>日（水）</a:t>
                      </a:r>
                      <a:endParaRPr kumimoji="1" lang="en-US" altLang="ja-JP" sz="800" dirty="0" smtClean="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28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smtClean="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91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ランディングページを表示する（</a:t>
                      </a:r>
                      <a:r>
                        <a:rPr kumimoji="1" lang="en-US" altLang="ja-JP" sz="800" kern="1200" dirty="0" smtClean="0">
                          <a:solidFill>
                            <a:schemeClr val="tx1">
                              <a:lumMod val="65000"/>
                              <a:lumOff val="35000"/>
                            </a:schemeClr>
                          </a:solidFill>
                          <a:latin typeface="+mn-lt"/>
                          <a:ea typeface="+mn-ea"/>
                          <a:cs typeface="+mn-cs"/>
                        </a:rPr>
                        <a:t>for click</a:t>
                      </a:r>
                      <a:r>
                        <a:rPr kumimoji="1" lang="ja-JP" altLang="en-US"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（アプリ）</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スマートフォン（アプリ）</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オープニングパネル（アプリ）</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トップ（アプリ）</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GYAO!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アプリ起動時</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アプリ</a:t>
                      </a:r>
                      <a:r>
                        <a:rPr kumimoji="1" lang="ja-JP" altLang="en-US" sz="800" kern="1200" baseline="0" dirty="0" smtClean="0">
                          <a:solidFill>
                            <a:schemeClr val="tx1">
                              <a:lumMod val="65000"/>
                              <a:lumOff val="35000"/>
                            </a:schemeClr>
                          </a:solidFill>
                          <a:latin typeface="+mn-lt"/>
                          <a:ea typeface="+mn-ea"/>
                          <a:cs typeface="+mn-cs"/>
                        </a:rPr>
                        <a:t> トップページ</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4529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10</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日（金）～</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6196864"/>
                  </a:ext>
                </a:extLst>
              </a:tr>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回、アプリ起動時に掲載されます。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3175" cap="flat" cmpd="sng" algn="ctr">
                      <a:solidFill>
                        <a:schemeClr val="tx1"/>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dirty="0" smtClean="0">
                          <a:solidFill>
                            <a:schemeClr val="tx1">
                              <a:lumMod val="65000"/>
                              <a:lumOff val="35000"/>
                            </a:schemeClr>
                          </a:solidFill>
                          <a:latin typeface="+mj-lt"/>
                          <a:ea typeface="+mj-ea"/>
                        </a:rPr>
                        <a:t>　</a:t>
                      </a:r>
                      <a:r>
                        <a:rPr kumimoji="1" lang="en-US" altLang="ja-JP" sz="800" dirty="0" err="1" smtClean="0">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3175" cap="flat" cmpd="sng" algn="ctr">
                      <a:solidFill>
                        <a:schemeClr val="tx1"/>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1,000,000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700" dirty="0" smtClean="0">
                          <a:solidFill>
                            <a:schemeClr val="tx1">
                              <a:lumMod val="65000"/>
                              <a:lumOff val="35000"/>
                            </a:schemeClr>
                          </a:solidFill>
                        </a:rPr>
                        <a:t>※3</a:t>
                      </a:r>
                      <a:r>
                        <a:rPr lang="ja-JP" altLang="en-US" sz="700" dirty="0" smtClean="0">
                          <a:solidFill>
                            <a:schemeClr val="tx1">
                              <a:lumMod val="65000"/>
                              <a:lumOff val="35000"/>
                            </a:schemeClr>
                          </a:solidFill>
                        </a:rPr>
                        <a:t>枠以上同時購入の場合</a:t>
                      </a:r>
                      <a:r>
                        <a:rPr lang="en-US" altLang="ja-JP" sz="700" dirty="0" smtClean="0">
                          <a:solidFill>
                            <a:schemeClr val="tx1">
                              <a:lumMod val="65000"/>
                              <a:lumOff val="35000"/>
                            </a:schemeClr>
                          </a:solidFill>
                        </a:rPr>
                        <a:t>75</a:t>
                      </a:r>
                      <a:r>
                        <a:rPr lang="ja-JP" altLang="en-US" sz="700" dirty="0" smtClean="0">
                          <a:solidFill>
                            <a:schemeClr val="tx1">
                              <a:lumMod val="65000"/>
                              <a:lumOff val="35000"/>
                            </a:schemeClr>
                          </a:solidFill>
                        </a:rPr>
                        <a:t>万円</a:t>
                      </a:r>
                      <a:r>
                        <a:rPr lang="en-US" altLang="ja-JP" sz="700" dirty="0" smtClean="0">
                          <a:solidFill>
                            <a:schemeClr val="tx1">
                              <a:lumMod val="65000"/>
                              <a:lumOff val="35000"/>
                            </a:schemeClr>
                          </a:solidFill>
                        </a:rPr>
                        <a:t>/</a:t>
                      </a:r>
                      <a:r>
                        <a:rPr lang="ja-JP" altLang="en-US" sz="700" dirty="0" smtClean="0">
                          <a:solidFill>
                            <a:schemeClr val="tx1">
                              <a:lumMod val="65000"/>
                              <a:lumOff val="35000"/>
                            </a:schemeClr>
                          </a:solidFill>
                        </a:rPr>
                        <a:t>枠（日）で掲載可能です。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err="1" smtClean="0">
                          <a:solidFill>
                            <a:schemeClr val="tx1">
                              <a:lumMod val="65000"/>
                              <a:lumOff val="35000"/>
                            </a:schemeClr>
                          </a:solidFill>
                          <a:latin typeface="+mj-lt"/>
                          <a:ea typeface="+mj-ea"/>
                        </a:rPr>
                        <a:t>ー</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j-lt"/>
                          <a:ea typeface="+mj-ea"/>
                          <a:cs typeface="+mn-cs"/>
                        </a:rPr>
                        <a:t>600,000</a:t>
                      </a:r>
                      <a:r>
                        <a:rPr kumimoji="1" lang="en-US" altLang="ja-JP" sz="800" kern="1200" dirty="0" smtClean="0">
                          <a:solidFill>
                            <a:schemeClr val="tx1">
                              <a:lumMod val="65000"/>
                              <a:lumOff val="35000"/>
                            </a:schemeClr>
                          </a:solidFill>
                          <a:latin typeface="+mn-lt"/>
                          <a:ea typeface="+mn-ea"/>
                          <a:cs typeface="+mn-cs"/>
                        </a:rPr>
                        <a:t>vimps</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334963" y="642321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4439816" y="1988840"/>
            <a:ext cx="360040" cy="668821"/>
          </a:xfrm>
          <a:prstGeom prst="rect">
            <a:avLst/>
          </a:prstGeom>
        </p:spPr>
      </p:pic>
      <p:pic>
        <p:nvPicPr>
          <p:cNvPr id="11" name="図 10"/>
          <p:cNvPicPr>
            <a:picLocks noChangeAspect="1"/>
          </p:cNvPicPr>
          <p:nvPr/>
        </p:nvPicPr>
        <p:blipFill rotWithShape="1">
          <a:blip r:embed="rId3"/>
          <a:srcRect r="3872" b="3007"/>
          <a:stretch/>
        </p:blipFill>
        <p:spPr>
          <a:xfrm>
            <a:off x="7680176" y="1988840"/>
            <a:ext cx="388596" cy="711184"/>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95741593"/>
              </p:ext>
            </p:extLst>
          </p:nvPr>
        </p:nvGraphicFramePr>
        <p:xfrm>
          <a:off x="335360" y="980728"/>
          <a:ext cx="11521280" cy="3267262"/>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3540116">
                  <a:extLst>
                    <a:ext uri="{9D8B030D-6E8A-4147-A177-3AD203B41FA5}">
                      <a16:colId xmlns:a16="http://schemas.microsoft.com/office/drawing/2014/main" val="3608287535"/>
                    </a:ext>
                  </a:extLst>
                </a:gridCol>
                <a:gridCol w="3960440">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GYAO!</a:t>
                      </a:r>
                      <a:r>
                        <a:rPr kumimoji="1" lang="ja-JP" altLang="en-US" sz="1050" b="1" kern="1200" dirty="0" smtClean="0">
                          <a:solidFill>
                            <a:schemeClr val="tx1">
                              <a:lumMod val="65000"/>
                              <a:lumOff val="35000"/>
                            </a:schemeClr>
                          </a:solidFill>
                          <a:latin typeface="+mn-lt"/>
                          <a:ea typeface="+mn-ea"/>
                          <a:cs typeface="+mn-cs"/>
                        </a:rPr>
                        <a:t>トップ　オープニングパネル　</a:t>
                      </a:r>
                      <a:r>
                        <a:rPr kumimoji="1" lang="en-US" altLang="ja-JP" sz="1050" b="1" kern="1200" dirty="0" smtClean="0">
                          <a:solidFill>
                            <a:schemeClr val="tx1">
                              <a:lumMod val="65000"/>
                              <a:lumOff val="35000"/>
                            </a:schemeClr>
                          </a:solidFill>
                          <a:latin typeface="+mn-lt"/>
                          <a:ea typeface="+mn-ea"/>
                          <a:cs typeface="+mn-cs"/>
                        </a:rPr>
                        <a:t>SP(FQ1)</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GYAO!</a:t>
                      </a:r>
                      <a:r>
                        <a:rPr kumimoji="1" lang="ja-JP" altLang="en-US" sz="1050" b="1" kern="1200" dirty="0" smtClean="0">
                          <a:solidFill>
                            <a:schemeClr val="tx1">
                              <a:lumMod val="65000"/>
                              <a:lumOff val="35000"/>
                            </a:schemeClr>
                          </a:solidFill>
                          <a:latin typeface="+mn-lt"/>
                          <a:ea typeface="+mn-ea"/>
                          <a:cs typeface="+mn-cs"/>
                        </a:rPr>
                        <a:t>トップ　トップパネル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地域</a:t>
                      </a:r>
                      <a:endParaRPr kumimoji="1" lang="en-US" altLang="ja-JP" sz="1050" b="0" kern="1200" dirty="0" smtClean="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（都道府県）</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smtClean="0">
                          <a:solidFill>
                            <a:schemeClr val="bg1"/>
                          </a:solidFill>
                          <a:latin typeface="+mj-lt"/>
                          <a:ea typeface="+mj-ea"/>
                        </a:rPr>
                        <a:t>地域</a:t>
                      </a:r>
                      <a:endParaRPr kumimoji="1" lang="en-US" altLang="ja-JP" sz="1050" b="0" dirty="0" smtClean="0">
                        <a:solidFill>
                          <a:schemeClr val="bg1"/>
                        </a:solidFill>
                        <a:latin typeface="+mj-lt"/>
                        <a:ea typeface="+mj-ea"/>
                      </a:endParaRPr>
                    </a:p>
                    <a:p>
                      <a:pPr algn="ctr"/>
                      <a:r>
                        <a:rPr kumimoji="1" lang="ja-JP" altLang="en-US" sz="1050" b="0" dirty="0" smtClean="0">
                          <a:solidFill>
                            <a:schemeClr val="bg1"/>
                          </a:solidFill>
                          <a:latin typeface="+mj-lt"/>
                          <a:ea typeface="+mj-ea"/>
                        </a:rPr>
                        <a:t>（市区郡）</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smtClean="0">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smtClean="0">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smtClean="0">
                          <a:solidFill>
                            <a:schemeClr val="bg1"/>
                          </a:solidFill>
                          <a:latin typeface="+mn-lt"/>
                          <a:ea typeface="+mn-ea"/>
                          <a:cs typeface="+mn-cs"/>
                        </a:rPr>
                        <a:t>オーディエンスカテゴリー</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smtClean="0">
                          <a:solidFill>
                            <a:schemeClr val="tx1">
                              <a:lumMod val="65000"/>
                              <a:lumOff val="35000"/>
                            </a:schemeClr>
                          </a:solidFill>
                          <a:latin typeface="+mj-ea"/>
                          <a:ea typeface="+mj-ea"/>
                          <a:cs typeface="+mn-cs"/>
                        </a:rPr>
                        <a:t>1</a:t>
                      </a:r>
                      <a:r>
                        <a:rPr kumimoji="1" lang="ja-JP" altLang="en-US" sz="1050" b="0" kern="1200" dirty="0" smtClean="0">
                          <a:solidFill>
                            <a:schemeClr val="tx1">
                              <a:lumMod val="65000"/>
                              <a:lumOff val="35000"/>
                            </a:schemeClr>
                          </a:solidFill>
                          <a:latin typeface="+mj-ea"/>
                          <a:ea typeface="+mj-ea"/>
                          <a:cs typeface="+mn-cs"/>
                        </a:rPr>
                        <a:t>回</a:t>
                      </a:r>
                      <a:r>
                        <a:rPr kumimoji="1" lang="en-US" altLang="ja-JP" sz="1050" b="0" kern="1200" dirty="0" smtClean="0">
                          <a:solidFill>
                            <a:schemeClr val="tx1">
                              <a:lumMod val="65000"/>
                              <a:lumOff val="35000"/>
                            </a:schemeClr>
                          </a:solidFill>
                          <a:latin typeface="+mj-ea"/>
                          <a:ea typeface="+mj-ea"/>
                          <a:cs typeface="+mn-cs"/>
                        </a:rPr>
                        <a:t>/</a:t>
                      </a:r>
                      <a:r>
                        <a:rPr kumimoji="1" lang="ja-JP" altLang="en-US" sz="1050" b="0" kern="1200" dirty="0" smtClean="0">
                          <a:solidFill>
                            <a:schemeClr val="tx1">
                              <a:lumMod val="65000"/>
                              <a:lumOff val="35000"/>
                            </a:schemeClr>
                          </a:solidFill>
                          <a:latin typeface="+mj-ea"/>
                          <a:ea typeface="+mj-ea"/>
                          <a:cs typeface="+mn-cs"/>
                        </a:rPr>
                        <a:t>通期</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err="1" smtClean="0">
                          <a:solidFill>
                            <a:schemeClr val="tx1">
                              <a:lumMod val="65000"/>
                              <a:lumOff val="35000"/>
                            </a:schemeClr>
                          </a:solidFill>
                          <a:latin typeface="+mj-ea"/>
                          <a:ea typeface="+mj-ea"/>
                          <a:cs typeface="+mn-cs"/>
                        </a:rPr>
                        <a:t>ー</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477054"/>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smtClean="0">
                <a:solidFill>
                  <a:schemeClr val="tx1">
                    <a:lumMod val="65000"/>
                    <a:lumOff val="35000"/>
                  </a:schemeClr>
                </a:solidFill>
                <a:latin typeface="+mn-ea"/>
              </a:rPr>
              <a:t>※GYAO!</a:t>
            </a:r>
            <a:r>
              <a:rPr lang="ja-JP" altLang="en-US" sz="1050" dirty="0" smtClean="0">
                <a:solidFill>
                  <a:schemeClr val="tx1">
                    <a:lumMod val="65000"/>
                    <a:lumOff val="35000"/>
                  </a:schemeClr>
                </a:solidFill>
                <a:latin typeface="+mn-ea"/>
              </a:rPr>
              <a:t>トップ オープニングパネル </a:t>
            </a:r>
            <a:r>
              <a:rPr lang="en-US" altLang="ja-JP" sz="1050" dirty="0" smtClean="0">
                <a:solidFill>
                  <a:schemeClr val="tx1">
                    <a:lumMod val="65000"/>
                    <a:lumOff val="35000"/>
                  </a:schemeClr>
                </a:solidFill>
                <a:latin typeface="+mn-ea"/>
              </a:rPr>
              <a:t>SP(FQ1</a:t>
            </a:r>
            <a:r>
              <a:rPr lang="ja-JP" altLang="en-US" sz="1050" dirty="0" smtClean="0">
                <a:solidFill>
                  <a:schemeClr val="tx1">
                    <a:lumMod val="65000"/>
                    <a:lumOff val="35000"/>
                  </a:schemeClr>
                </a:solidFill>
                <a:latin typeface="+mn-ea"/>
              </a:rPr>
              <a:t>）は、フリークエンシーが通期</a:t>
            </a:r>
            <a:r>
              <a:rPr lang="ja-JP" altLang="en-US" sz="1050" dirty="0">
                <a:solidFill>
                  <a:schemeClr val="tx1">
                    <a:lumMod val="65000"/>
                    <a:lumOff val="35000"/>
                  </a:schemeClr>
                </a:solidFill>
                <a:latin typeface="+mn-ea"/>
              </a:rPr>
              <a:t>（</a:t>
            </a: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日）</a:t>
            </a: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回に基本設定されています</a:t>
            </a:r>
            <a:r>
              <a:rPr lang="ja-JP" altLang="en-US" sz="1050" dirty="0" smtClean="0">
                <a:solidFill>
                  <a:schemeClr val="tx1">
                    <a:lumMod val="65000"/>
                    <a:lumOff val="35000"/>
                  </a:schemeClr>
                </a:solidFill>
                <a:latin typeface="+mn-ea"/>
              </a:rPr>
              <a:t>。変更</a:t>
            </a:r>
            <a:r>
              <a:rPr lang="ja-JP" altLang="en-US" sz="1050" dirty="0">
                <a:solidFill>
                  <a:schemeClr val="tx1">
                    <a:lumMod val="65000"/>
                    <a:lumOff val="35000"/>
                  </a:schemeClr>
                </a:solidFill>
                <a:latin typeface="+mn-ea"/>
              </a:rPr>
              <a:t>はできません。</a:t>
            </a:r>
          </a:p>
          <a:p>
            <a:pPr>
              <a:lnSpc>
                <a:spcPts val="1460"/>
              </a:lnSpc>
            </a:pPr>
            <a:endParaRPr lang="en-US" altLang="ja-JP" sz="1050" dirty="0">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8520910"/>
              </p:ext>
            </p:extLst>
          </p:nvPr>
        </p:nvGraphicFramePr>
        <p:xfrm>
          <a:off x="334964" y="980741"/>
          <a:ext cx="11017620" cy="5134650"/>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3168352">
                  <a:extLst>
                    <a:ext uri="{9D8B030D-6E8A-4147-A177-3AD203B41FA5}">
                      <a16:colId xmlns:a16="http://schemas.microsoft.com/office/drawing/2014/main" val="3057805663"/>
                    </a:ext>
                  </a:extLst>
                </a:gridCol>
                <a:gridCol w="3384376">
                  <a:extLst>
                    <a:ext uri="{9D8B030D-6E8A-4147-A177-3AD203B41FA5}">
                      <a16:colId xmlns:a16="http://schemas.microsoft.com/office/drawing/2014/main" val="4203260269"/>
                    </a:ext>
                  </a:extLst>
                </a:gridCol>
              </a:tblGrid>
              <a:tr h="530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GYAO!</a:t>
                      </a:r>
                      <a:r>
                        <a:rPr kumimoji="1" lang="ja-JP" altLang="en-US" sz="1050" b="1" kern="1200" dirty="0" smtClean="0">
                          <a:solidFill>
                            <a:schemeClr val="tx1">
                              <a:lumMod val="65000"/>
                              <a:lumOff val="35000"/>
                            </a:schemeClr>
                          </a:solidFill>
                          <a:latin typeface="+mn-lt"/>
                          <a:ea typeface="+mn-ea"/>
                          <a:cs typeface="+mn-cs"/>
                        </a:rPr>
                        <a:t>トップ　オープニングパネル　</a:t>
                      </a:r>
                      <a:r>
                        <a:rPr kumimoji="1" lang="en-US" altLang="ja-JP" sz="1050" b="1" kern="1200" dirty="0" smtClean="0">
                          <a:solidFill>
                            <a:schemeClr val="tx1">
                              <a:lumMod val="65000"/>
                              <a:lumOff val="35000"/>
                            </a:schemeClr>
                          </a:solidFill>
                          <a:latin typeface="+mn-lt"/>
                          <a:ea typeface="+mn-ea"/>
                          <a:cs typeface="+mn-cs"/>
                        </a:rPr>
                        <a:t>SP(FQ1)</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GYAO!</a:t>
                      </a:r>
                      <a:r>
                        <a:rPr kumimoji="1" lang="ja-JP" altLang="en-US" sz="1050" b="1" kern="1200" dirty="0" smtClean="0">
                          <a:solidFill>
                            <a:schemeClr val="tx1">
                              <a:lumMod val="65000"/>
                              <a:lumOff val="35000"/>
                            </a:schemeClr>
                          </a:solidFill>
                          <a:latin typeface="+mn-lt"/>
                          <a:ea typeface="+mn-ea"/>
                          <a:cs typeface="+mn-cs"/>
                        </a:rPr>
                        <a:t>トップ　トップパネル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en-US" altLang="ja-JP" sz="9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en-US" altLang="ja-JP" sz="9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66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1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1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461665"/>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en-US" altLang="ja-JP" sz="800" b="0" i="0" u="none" strike="noStrike" kern="0" cap="none" spc="0" normalizeH="0" baseline="0" noProof="0" dirty="0">
                <a:ln>
                  <a:noFill/>
                </a:ln>
                <a:solidFill>
                  <a:prstClr val="black">
                    <a:lumMod val="65000"/>
                    <a:lumOff val="35000"/>
                  </a:prstClr>
                </a:solidFill>
                <a:effectLst/>
                <a:uLnTx/>
                <a:uFillTx/>
              </a:rPr>
              <a:t>Yahoo!</a:t>
            </a:r>
            <a:r>
              <a:rPr kumimoji="0" lang="ja-JP" altLang="en-US" sz="800" b="0" i="0" u="none" strike="noStrike" kern="0" cap="none" spc="0" normalizeH="0" baseline="0" noProof="0" dirty="0">
                <a:ln>
                  <a:noFill/>
                </a:ln>
                <a:solidFill>
                  <a:prstClr val="black">
                    <a:lumMod val="65000"/>
                    <a:lumOff val="35000"/>
                  </a:prstClr>
                </a:solidFill>
                <a:effectLst/>
                <a:uLnTx/>
                <a:uFillTx/>
              </a:rPr>
              <a:t>ニュース面の一部で掲載されない場合があります。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※2</a:t>
            </a:r>
            <a:r>
              <a:rPr kumimoji="0" lang="ja-JP" altLang="en-US" sz="800" b="0" i="0" u="none" strike="noStrike" kern="0" cap="none" spc="0" normalizeH="0" baseline="0" noProof="0" dirty="0">
                <a:ln>
                  <a:noFill/>
                </a:ln>
                <a:solidFill>
                  <a:prstClr val="black">
                    <a:lumMod val="65000"/>
                    <a:lumOff val="35000"/>
                  </a:prstClr>
                </a:solidFill>
                <a:effectLst/>
                <a:uLnTx/>
                <a:uFillTx/>
              </a:rPr>
              <a:t>　健康・美容食品は一部の商材かつ、ブランディング訴求のみ可。健康器具・雑貨はブランディング訴求のみ可。</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※3</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en-US" altLang="ja-JP" sz="800" b="0" i="0" u="none" strike="noStrike" kern="0" cap="none" spc="0" normalizeH="0" baseline="0" noProof="0" dirty="0">
                <a:ln>
                  <a:noFill/>
                </a:ln>
                <a:solidFill>
                  <a:prstClr val="black">
                    <a:lumMod val="65000"/>
                    <a:lumOff val="35000"/>
                  </a:prstClr>
                </a:solidFill>
                <a:effectLst/>
                <a:uLnTx/>
                <a:uFillTx/>
              </a:rPr>
              <a:t>Yahoo!</a:t>
            </a:r>
            <a:r>
              <a:rPr kumimoji="0" lang="ja-JP" altLang="en-US" sz="800" b="0" i="0" u="none" strike="noStrike" kern="0" cap="none" spc="0" normalizeH="0" baseline="0" noProof="0" dirty="0">
                <a:ln>
                  <a:noFill/>
                </a:ln>
                <a:solidFill>
                  <a:prstClr val="black">
                    <a:lumMod val="65000"/>
                    <a:lumOff val="35000"/>
                  </a:prstClr>
                </a:solidFill>
                <a:effectLst/>
                <a:uLnTx/>
                <a:uFillTx/>
              </a:rPr>
              <a:t>ニュース面には掲載されません。</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2827844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割引価格適応について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 name="正方形/長方形 6"/>
          <p:cNvSpPr/>
          <p:nvPr/>
        </p:nvSpPr>
        <p:spPr>
          <a:xfrm>
            <a:off x="407368" y="980728"/>
            <a:ext cx="11305256" cy="5232202"/>
          </a:xfrm>
          <a:prstGeom prst="rect">
            <a:avLst/>
          </a:prstGeom>
        </p:spPr>
        <p:txBody>
          <a:bodyPr wrap="square" lIns="91440" tIns="45720" rIns="91440" bIns="45720" anchor="t">
            <a:spAutoFit/>
          </a:bodyPr>
          <a:lstStyle/>
          <a:p>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a:solidFill>
                  <a:schemeClr val="tx1">
                    <a:lumMod val="65000"/>
                    <a:lumOff val="35000"/>
                  </a:schemeClr>
                </a:solidFill>
              </a:rPr>
              <a:t>は、</a:t>
            </a:r>
            <a:r>
              <a:rPr lang="en-US" altLang="ja-JP" sz="1400" dirty="0">
                <a:solidFill>
                  <a:schemeClr val="tx1">
                    <a:lumMod val="65000"/>
                    <a:lumOff val="35000"/>
                  </a:schemeClr>
                </a:solidFill>
              </a:rPr>
              <a:t>3</a:t>
            </a:r>
            <a:r>
              <a:rPr lang="ja-JP" altLang="en-US" sz="1400" dirty="0">
                <a:solidFill>
                  <a:schemeClr val="tx1">
                    <a:lumMod val="65000"/>
                    <a:lumOff val="35000"/>
                  </a:schemeClr>
                </a:solidFill>
              </a:rPr>
              <a:t>枠以上同時購入いただく場合、割引価格にてご提供いたします</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割引</a:t>
            </a:r>
            <a:r>
              <a:rPr lang="ja-JP" altLang="en-US" sz="1400" dirty="0">
                <a:solidFill>
                  <a:schemeClr val="tx1">
                    <a:lumMod val="65000"/>
                    <a:lumOff val="35000"/>
                  </a:schemeClr>
                </a:solidFill>
              </a:rPr>
              <a:t>額は</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枠あたり</a:t>
            </a:r>
            <a:r>
              <a:rPr lang="en-US" altLang="ja-JP" sz="1400" dirty="0">
                <a:solidFill>
                  <a:schemeClr val="tx1">
                    <a:lumMod val="65000"/>
                    <a:lumOff val="35000"/>
                  </a:schemeClr>
                </a:solidFill>
              </a:rPr>
              <a:t>25</a:t>
            </a:r>
            <a:r>
              <a:rPr lang="ja-JP" altLang="en-US" sz="1400" dirty="0">
                <a:solidFill>
                  <a:schemeClr val="tx1">
                    <a:lumMod val="65000"/>
                    <a:lumOff val="35000"/>
                  </a:schemeClr>
                </a:solidFill>
              </a:rPr>
              <a:t>万円です。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定価でご予約いただいたのち、弊社で減額処理を行いますので、必ず以下要領でご申請をいただけますようお願いいたします。</a:t>
            </a:r>
            <a:endParaRPr lang="en-US" altLang="ja-JP" sz="1400" dirty="0">
              <a:solidFill>
                <a:schemeClr val="tx1">
                  <a:lumMod val="65000"/>
                  <a:lumOff val="35000"/>
                </a:schemeClr>
              </a:solidFill>
            </a:endParaRPr>
          </a:p>
          <a:p>
            <a:r>
              <a:rPr lang="ja-JP" altLang="en-US" sz="1400" b="1" dirty="0" smtClean="0">
                <a:solidFill>
                  <a:schemeClr val="tx1">
                    <a:lumMod val="65000"/>
                    <a:lumOff val="35000"/>
                  </a:schemeClr>
                </a:solidFill>
              </a:rPr>
              <a:t>掲載開始</a:t>
            </a:r>
            <a:r>
              <a:rPr lang="en-US" altLang="ja-JP" sz="1400" b="1" dirty="0" smtClean="0">
                <a:solidFill>
                  <a:schemeClr val="tx1">
                    <a:lumMod val="65000"/>
                    <a:lumOff val="35000"/>
                  </a:schemeClr>
                </a:solidFill>
              </a:rPr>
              <a:t>4</a:t>
            </a:r>
            <a:r>
              <a:rPr lang="ja-JP" altLang="en-US" sz="1400" b="1" dirty="0" smtClean="0">
                <a:solidFill>
                  <a:schemeClr val="tx1">
                    <a:lumMod val="65000"/>
                    <a:lumOff val="35000"/>
                  </a:schemeClr>
                </a:solidFill>
              </a:rPr>
              <a:t>営業日前まで</a:t>
            </a:r>
            <a:r>
              <a:rPr lang="ja-JP" altLang="en-US" sz="1400" b="1" dirty="0">
                <a:solidFill>
                  <a:schemeClr val="tx1">
                    <a:lumMod val="65000"/>
                    <a:lumOff val="35000"/>
                  </a:schemeClr>
                </a:solidFill>
              </a:rPr>
              <a:t>に申請</a:t>
            </a:r>
            <a:r>
              <a:rPr lang="ja-JP" altLang="en-US" sz="1400" dirty="0">
                <a:solidFill>
                  <a:schemeClr val="tx1">
                    <a:lumMod val="65000"/>
                    <a:lumOff val="35000"/>
                  </a:schemeClr>
                </a:solidFill>
              </a:rPr>
              <a:t>をお願いいたします。</a:t>
            </a: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割引価格適応申請をいただけない場合は、定価にてご請求させていただくことになりますのでご注意ください。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１．商品</a:t>
            </a:r>
            <a:r>
              <a:rPr lang="en-US" altLang="ja-JP" sz="1400" dirty="0" smtClean="0">
                <a:solidFill>
                  <a:schemeClr val="tx1">
                    <a:lumMod val="65000"/>
                    <a:lumOff val="35000"/>
                  </a:schemeClr>
                </a:solidFill>
              </a:rPr>
              <a:t>ID</a:t>
            </a:r>
            <a:r>
              <a:rPr lang="ja-JP" altLang="en-US" sz="1400" dirty="0">
                <a:solidFill>
                  <a:schemeClr val="tx1">
                    <a:lumMod val="65000"/>
                    <a:lumOff val="35000"/>
                  </a:schemeClr>
                </a:solidFill>
              </a:rPr>
              <a:t> </a:t>
            </a:r>
            <a:r>
              <a:rPr lang="en-US" altLang="ja-JP" sz="1400" dirty="0" smtClean="0">
                <a:solidFill>
                  <a:schemeClr val="tx1">
                    <a:lumMod val="65000"/>
                    <a:lumOff val="35000"/>
                  </a:schemeClr>
                </a:solidFill>
              </a:rPr>
              <a:t>1000000921</a:t>
            </a:r>
            <a:r>
              <a:rPr lang="ja-JP" altLang="en-US" sz="1400" dirty="0" smtClean="0">
                <a:solidFill>
                  <a:schemeClr val="tx1">
                    <a:lumMod val="65000"/>
                    <a:lumOff val="35000"/>
                  </a:schemeClr>
                </a:solidFill>
              </a:rPr>
              <a:t>　</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　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smtClean="0">
                <a:solidFill>
                  <a:schemeClr val="tx1">
                    <a:lumMod val="65000"/>
                    <a:lumOff val="35000"/>
                  </a:schemeClr>
                </a:solidFill>
              </a:rPr>
              <a:t>）を</a:t>
            </a:r>
            <a:r>
              <a:rPr lang="en-US" altLang="ja-JP" sz="1400" dirty="0" smtClean="0">
                <a:solidFill>
                  <a:schemeClr val="tx1">
                    <a:lumMod val="65000"/>
                    <a:lumOff val="35000"/>
                  </a:schemeClr>
                </a:solidFill>
              </a:rPr>
              <a:t>3</a:t>
            </a:r>
            <a:r>
              <a:rPr lang="ja-JP" altLang="en-US" sz="1400" dirty="0" smtClean="0">
                <a:solidFill>
                  <a:schemeClr val="tx1">
                    <a:lumMod val="65000"/>
                    <a:lumOff val="35000"/>
                  </a:schemeClr>
                </a:solidFill>
              </a:rPr>
              <a:t>枠以上予約する。</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２．割引価格適応申請をする。</a:t>
            </a:r>
            <a:r>
              <a:rPr lang="en-US" altLang="ja-JP" sz="1400" dirty="0" smtClean="0">
                <a:solidFill>
                  <a:schemeClr val="tx1">
                    <a:lumMod val="65000"/>
                    <a:lumOff val="35000"/>
                  </a:schemeClr>
                </a:solidFill>
              </a:rPr>
              <a:t>※</a:t>
            </a:r>
            <a:r>
              <a:rPr lang="ja-JP" altLang="en-US" sz="1400" dirty="0" smtClean="0">
                <a:solidFill>
                  <a:schemeClr val="tx1">
                    <a:lumMod val="65000"/>
                    <a:lumOff val="35000"/>
                  </a:schemeClr>
                </a:solidFill>
              </a:rPr>
              <a:t>掲載開始</a:t>
            </a:r>
            <a:r>
              <a:rPr lang="en-US" altLang="ja-JP" sz="1400" dirty="0" smtClean="0">
                <a:solidFill>
                  <a:schemeClr val="tx1">
                    <a:lumMod val="65000"/>
                    <a:lumOff val="35000"/>
                  </a:schemeClr>
                </a:solidFill>
              </a:rPr>
              <a:t>4</a:t>
            </a:r>
            <a:r>
              <a:rPr lang="ja-JP" altLang="en-US" sz="1400" dirty="0" smtClean="0">
                <a:solidFill>
                  <a:schemeClr val="tx1">
                    <a:lumMod val="65000"/>
                    <a:lumOff val="35000"/>
                  </a:schemeClr>
                </a:solidFill>
              </a:rPr>
              <a:t>営業日前〆切</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申請は、下記項目を弊社営業もしくは</a:t>
            </a:r>
            <a:r>
              <a:rPr lang="en-US" altLang="ja-JP" sz="1400" dirty="0" smtClean="0">
                <a:solidFill>
                  <a:schemeClr val="tx1">
                    <a:lumMod val="65000"/>
                    <a:lumOff val="35000"/>
                  </a:schemeClr>
                </a:solidFill>
              </a:rPr>
              <a:t>Yahoo!</a:t>
            </a:r>
            <a:r>
              <a:rPr lang="ja-JP" altLang="en-US" sz="1400" dirty="0" smtClean="0">
                <a:solidFill>
                  <a:schemeClr val="tx1">
                    <a:lumMod val="65000"/>
                    <a:lumOff val="35000"/>
                  </a:schemeClr>
                </a:solidFill>
              </a:rPr>
              <a:t>広告パートナーサポートまでご連絡ください。</a:t>
            </a:r>
            <a:endParaRPr lang="en-US" altLang="ja-JP" sz="1400" dirty="0" smtClean="0">
              <a:solidFill>
                <a:schemeClr val="tx1">
                  <a:lumMod val="65000"/>
                  <a:lumOff val="35000"/>
                </a:schemeClr>
              </a:solidFill>
            </a:endParaRPr>
          </a:p>
          <a:p>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　</a:t>
            </a:r>
            <a:r>
              <a:rPr lang="ja-JP" altLang="en-US" sz="1600" dirty="0" err="1" smtClean="0">
                <a:solidFill>
                  <a:schemeClr val="tx1">
                    <a:lumMod val="65000"/>
                    <a:lumOff val="35000"/>
                  </a:schemeClr>
                </a:solidFill>
              </a:rPr>
              <a:t>ー</a:t>
            </a:r>
            <a:r>
              <a:rPr lang="ja-JP" altLang="en-US" sz="1600" dirty="0" smtClean="0">
                <a:solidFill>
                  <a:schemeClr val="tx1">
                    <a:lumMod val="65000"/>
                    <a:lumOff val="35000"/>
                  </a:schemeClr>
                </a:solidFill>
              </a:rPr>
              <a:t>ーー</a:t>
            </a:r>
            <a:r>
              <a:rPr lang="ja-JP" altLang="en-US" sz="1600" dirty="0" err="1" smtClean="0">
                <a:solidFill>
                  <a:schemeClr val="tx1">
                    <a:lumMod val="65000"/>
                    <a:lumOff val="35000"/>
                  </a:schemeClr>
                </a:solidFill>
              </a:rPr>
              <a:t>ーーーーーーーーーーーーーーーーーー</a:t>
            </a:r>
            <a:r>
              <a:rPr lang="ja-JP" altLang="en-US" sz="1600" dirty="0" smtClean="0">
                <a:solidFill>
                  <a:schemeClr val="tx1">
                    <a:lumMod val="65000"/>
                    <a:lumOff val="35000"/>
                  </a:schemeClr>
                </a:solidFill>
              </a:rPr>
              <a:t>ー</a:t>
            </a:r>
            <a:r>
              <a:rPr lang="ja-JP" altLang="en-US" sz="1600" dirty="0">
                <a:solidFill>
                  <a:schemeClr val="tx1">
                    <a:lumMod val="65000"/>
                    <a:lumOff val="35000"/>
                  </a:schemeClr>
                </a:solidFill>
              </a:rPr>
              <a:t>　</a:t>
            </a:r>
            <a:r>
              <a:rPr lang="ja-JP" altLang="en-US" sz="1600" dirty="0" smtClean="0">
                <a:solidFill>
                  <a:schemeClr val="tx1">
                    <a:lumMod val="65000"/>
                    <a:lumOff val="35000"/>
                  </a:schemeClr>
                </a:solidFill>
              </a:rPr>
              <a:t>　</a:t>
            </a:r>
            <a:endParaRPr lang="en-US" altLang="ja-JP" sz="1600" dirty="0" smtClean="0">
              <a:solidFill>
                <a:schemeClr val="tx1">
                  <a:lumMod val="65000"/>
                  <a:lumOff val="35000"/>
                </a:schemeClr>
              </a:solidFill>
            </a:endParaRPr>
          </a:p>
          <a:p>
            <a:r>
              <a:rPr lang="ja-JP" altLang="en-US" sz="1600" dirty="0">
                <a:solidFill>
                  <a:schemeClr val="tx1">
                    <a:lumMod val="65000"/>
                    <a:lumOff val="35000"/>
                  </a:schemeClr>
                </a:solidFill>
              </a:rPr>
              <a:t>　 </a:t>
            </a:r>
            <a:r>
              <a:rPr lang="ja-JP" altLang="en-US" sz="1600" dirty="0" smtClean="0">
                <a:solidFill>
                  <a:schemeClr val="tx1">
                    <a:lumMod val="65000"/>
                    <a:lumOff val="35000"/>
                  </a:schemeClr>
                </a:solidFill>
              </a:rPr>
              <a:t> </a:t>
            </a:r>
            <a:r>
              <a:rPr lang="ja-JP" altLang="en-US" sz="1400" dirty="0" smtClean="0">
                <a:solidFill>
                  <a:schemeClr val="tx1">
                    <a:lumMod val="65000"/>
                    <a:lumOff val="35000"/>
                  </a:schemeClr>
                </a:solidFill>
              </a:rPr>
              <a:t>広告主名：</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調整金を付与するアカウント</a:t>
            </a:r>
            <a:r>
              <a:rPr lang="en-US" altLang="ja-JP" sz="1400" dirty="0" smtClean="0">
                <a:solidFill>
                  <a:schemeClr val="tx1">
                    <a:lumMod val="65000"/>
                    <a:lumOff val="35000"/>
                  </a:schemeClr>
                </a:solidFill>
              </a:rPr>
              <a:t>ID</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掲載開始日：</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掲載終了日：</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値引き金額（調整金付与金額）：</a:t>
            </a:r>
            <a:r>
              <a:rPr lang="en-US" altLang="ja-JP" sz="1400" dirty="0" smtClean="0">
                <a:solidFill>
                  <a:schemeClr val="tx1">
                    <a:lumMod val="65000"/>
                    <a:lumOff val="35000"/>
                  </a:schemeClr>
                </a:solidFill>
              </a:rPr>
              <a:t>※</a:t>
            </a:r>
            <a:r>
              <a:rPr lang="ja-JP" altLang="en-US" sz="1400" dirty="0">
                <a:solidFill>
                  <a:schemeClr val="tx1">
                    <a:lumMod val="65000"/>
                    <a:lumOff val="35000"/>
                  </a:schemeClr>
                </a:solidFill>
              </a:rPr>
              <a:t>１</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調整金を付与するキャンペーン</a:t>
            </a:r>
            <a:r>
              <a:rPr lang="en-US" altLang="ja-JP" sz="1400" dirty="0" smtClean="0">
                <a:solidFill>
                  <a:schemeClr val="tx1">
                    <a:lumMod val="65000"/>
                    <a:lumOff val="35000"/>
                  </a:schemeClr>
                </a:solidFill>
              </a:rPr>
              <a:t>ID</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値引きの背景説明：</a:t>
            </a:r>
            <a:r>
              <a:rPr lang="en-US" altLang="ja-JP" sz="1400" dirty="0" smtClean="0">
                <a:solidFill>
                  <a:schemeClr val="tx1">
                    <a:lumMod val="65000"/>
                    <a:lumOff val="35000"/>
                  </a:schemeClr>
                </a:solidFill>
              </a:rPr>
              <a:t>3</a:t>
            </a:r>
            <a:r>
              <a:rPr lang="ja-JP" altLang="en-US" sz="1400" dirty="0" smtClean="0">
                <a:solidFill>
                  <a:schemeClr val="tx1">
                    <a:lumMod val="65000"/>
                    <a:lumOff val="35000"/>
                  </a:schemeClr>
                </a:solidFill>
              </a:rPr>
              <a:t>枠以上同時購入による割引価格適応 　</a:t>
            </a:r>
            <a:r>
              <a:rPr lang="en-US" altLang="ja-JP" sz="1400" dirty="0" smtClean="0">
                <a:solidFill>
                  <a:schemeClr val="tx1">
                    <a:lumMod val="65000"/>
                    <a:lumOff val="35000"/>
                  </a:schemeClr>
                </a:solidFill>
              </a:rPr>
              <a:t>※2</a:t>
            </a:r>
          </a:p>
          <a:p>
            <a:r>
              <a:rPr lang="ja-JP" altLang="en-US" sz="1400" dirty="0" smtClean="0">
                <a:solidFill>
                  <a:schemeClr val="tx1">
                    <a:lumMod val="65000"/>
                    <a:lumOff val="35000"/>
                  </a:schemeClr>
                </a:solidFill>
              </a:rPr>
              <a:t>　</a:t>
            </a:r>
            <a:r>
              <a:rPr lang="ja-JP" altLang="en-US" sz="1400" dirty="0" err="1" smtClean="0">
                <a:solidFill>
                  <a:schemeClr val="tx1">
                    <a:lumMod val="65000"/>
                    <a:lumOff val="35000"/>
                  </a:schemeClr>
                </a:solidFill>
              </a:rPr>
              <a:t>ー</a:t>
            </a:r>
            <a:r>
              <a:rPr lang="ja-JP" altLang="en-US" sz="1400" dirty="0">
                <a:solidFill>
                  <a:schemeClr val="tx1">
                    <a:lumMod val="65000"/>
                    <a:lumOff val="35000"/>
                  </a:schemeClr>
                </a:solidFill>
              </a:rPr>
              <a:t>ーー</a:t>
            </a:r>
            <a:r>
              <a:rPr lang="ja-JP" altLang="en-US" sz="1400" dirty="0" err="1">
                <a:solidFill>
                  <a:schemeClr val="tx1">
                    <a:lumMod val="65000"/>
                    <a:lumOff val="35000"/>
                  </a:schemeClr>
                </a:solidFill>
              </a:rPr>
              <a:t>ーーーーーーーーーーーーーーーーーー</a:t>
            </a:r>
            <a:r>
              <a:rPr lang="ja-JP" altLang="en-US" sz="1400" dirty="0" err="1" smtClean="0">
                <a:solidFill>
                  <a:schemeClr val="tx1">
                    <a:lumMod val="65000"/>
                    <a:lumOff val="35000"/>
                  </a:schemeClr>
                </a:solidFill>
              </a:rPr>
              <a:t>ー</a:t>
            </a:r>
            <a:r>
              <a:rPr lang="ja-JP" altLang="en-US" sz="1400" dirty="0" err="1">
                <a:solidFill>
                  <a:schemeClr val="tx1">
                    <a:lumMod val="65000"/>
                    <a:lumOff val="35000"/>
                  </a:schemeClr>
                </a:solidFill>
              </a:rPr>
              <a:t>ー</a:t>
            </a:r>
            <a:r>
              <a:rPr lang="ja-JP" altLang="en-US" sz="1400" dirty="0" err="1" smtClean="0">
                <a:solidFill>
                  <a:schemeClr val="tx1">
                    <a:lumMod val="65000"/>
                    <a:lumOff val="35000"/>
                  </a:schemeClr>
                </a:solidFill>
              </a:rPr>
              <a:t>ー</a:t>
            </a:r>
            <a:r>
              <a:rPr lang="ja-JP" altLang="en-US" sz="1400" dirty="0" smtClean="0">
                <a:solidFill>
                  <a:schemeClr val="tx1">
                    <a:lumMod val="65000"/>
                    <a:lumOff val="35000"/>
                  </a:schemeClr>
                </a:solidFill>
              </a:rPr>
              <a:t>ー</a:t>
            </a:r>
            <a:endParaRPr lang="en-US" altLang="ja-JP" sz="1400" dirty="0">
              <a:solidFill>
                <a:schemeClr val="tx1">
                  <a:lumMod val="65000"/>
                  <a:lumOff val="35000"/>
                </a:schemeClr>
              </a:solidFill>
            </a:endParaRPr>
          </a:p>
          <a:p>
            <a:r>
              <a:rPr lang="en-US" altLang="ja-JP" sz="1200" dirty="0">
                <a:solidFill>
                  <a:schemeClr val="tx1">
                    <a:lumMod val="65000"/>
                    <a:lumOff val="35000"/>
                  </a:schemeClr>
                </a:solidFill>
              </a:rPr>
              <a:t> </a:t>
            </a:r>
            <a:r>
              <a:rPr lang="en-US" altLang="ja-JP" sz="1200" dirty="0" smtClean="0">
                <a:solidFill>
                  <a:schemeClr val="tx1">
                    <a:lumMod val="65000"/>
                    <a:lumOff val="35000"/>
                  </a:schemeClr>
                </a:solidFill>
              </a:rPr>
              <a:t> </a:t>
            </a:r>
          </a:p>
          <a:p>
            <a:endParaRPr lang="en-US" altLang="ja-JP" sz="1200" dirty="0" smtClean="0">
              <a:solidFill>
                <a:schemeClr val="tx1">
                  <a:lumMod val="65000"/>
                  <a:lumOff val="35000"/>
                </a:schemeClr>
              </a:solidFill>
            </a:endParaRPr>
          </a:p>
          <a:p>
            <a:r>
              <a:rPr lang="en-US" altLang="ja-JP" sz="1200" dirty="0" smtClean="0">
                <a:solidFill>
                  <a:schemeClr val="tx1">
                    <a:lumMod val="65000"/>
                    <a:lumOff val="35000"/>
                  </a:schemeClr>
                </a:solidFill>
              </a:rPr>
              <a:t>※1</a:t>
            </a:r>
            <a:r>
              <a:rPr lang="ja-JP" altLang="en-US" sz="1200" dirty="0" smtClean="0">
                <a:solidFill>
                  <a:schemeClr val="tx1">
                    <a:lumMod val="65000"/>
                    <a:lumOff val="35000"/>
                  </a:schemeClr>
                </a:solidFill>
              </a:rPr>
              <a:t>　複数キャンペーン分をまとめて申請する場合は、総額（</a:t>
            </a:r>
            <a:r>
              <a:rPr lang="en-US" altLang="ja-JP" sz="1200" dirty="0" smtClean="0">
                <a:solidFill>
                  <a:schemeClr val="tx1">
                    <a:lumMod val="65000"/>
                    <a:lumOff val="35000"/>
                  </a:schemeClr>
                </a:solidFill>
              </a:rPr>
              <a:t>25</a:t>
            </a:r>
            <a:r>
              <a:rPr lang="ja-JP" altLang="en-US" sz="1200" dirty="0" smtClean="0">
                <a:solidFill>
                  <a:schemeClr val="tx1">
                    <a:lumMod val="65000"/>
                    <a:lumOff val="35000"/>
                  </a:schemeClr>
                </a:solidFill>
              </a:rPr>
              <a:t>万円</a:t>
            </a: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購入枠数）をご記載ください。</a:t>
            </a:r>
            <a:endParaRPr lang="en-US" altLang="ja-JP" sz="1200" dirty="0" smtClean="0">
              <a:solidFill>
                <a:schemeClr val="tx1">
                  <a:lumMod val="65000"/>
                  <a:lumOff val="35000"/>
                </a:schemeClr>
              </a:solidFill>
            </a:endParaRPr>
          </a:p>
          <a:p>
            <a:r>
              <a:rPr lang="en-US" altLang="ja-JP" sz="1200" dirty="0" smtClean="0">
                <a:solidFill>
                  <a:schemeClr val="tx1">
                    <a:lumMod val="65000"/>
                    <a:lumOff val="35000"/>
                  </a:schemeClr>
                </a:solidFill>
              </a:rPr>
              <a:t>※2</a:t>
            </a:r>
            <a:r>
              <a:rPr lang="ja-JP" altLang="en-US" sz="1200" dirty="0" smtClean="0">
                <a:solidFill>
                  <a:schemeClr val="tx1">
                    <a:lumMod val="65000"/>
                    <a:lumOff val="35000"/>
                  </a:schemeClr>
                </a:solidFill>
              </a:rPr>
              <a:t>　背景説明は、この内容をご記入ください。</a:t>
            </a:r>
            <a:endParaRPr lang="en-US" altLang="ja-JP" sz="1200" dirty="0" smtClean="0">
              <a:solidFill>
                <a:schemeClr val="tx1">
                  <a:lumMod val="65000"/>
                  <a:lumOff val="35000"/>
                </a:schemeClr>
              </a:solidFill>
            </a:endParaRPr>
          </a:p>
        </p:txBody>
      </p:sp>
    </p:spTree>
    <p:extLst>
      <p:ext uri="{BB962C8B-B14F-4D97-AF65-F5344CB8AC3E}">
        <p14:creationId xmlns:p14="http://schemas.microsoft.com/office/powerpoint/2010/main" val="1423193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pSp>
        <p:nvGrpSpPr>
          <p:cNvPr id="7" name="グループ化 6"/>
          <p:cNvGrpSpPr/>
          <p:nvPr/>
        </p:nvGrpSpPr>
        <p:grpSpPr>
          <a:xfrm>
            <a:off x="983432" y="1062788"/>
            <a:ext cx="1627300" cy="3207617"/>
            <a:chOff x="767408" y="934033"/>
            <a:chExt cx="1768820" cy="3486571"/>
          </a:xfrm>
        </p:grpSpPr>
        <p:sp>
          <p:nvSpPr>
            <p:cNvPr id="15" name="テキスト ボックス 14">
              <a:extLst>
                <a:ext uri="{FF2B5EF4-FFF2-40B4-BE49-F238E27FC236}">
                  <a16:creationId xmlns:a16="http://schemas.microsoft.com/office/drawing/2014/main" id="{105A310C-96BB-AD4C-AB58-A365BD4CA5F0}"/>
                </a:ext>
              </a:extLst>
            </p:cNvPr>
            <p:cNvSpPr txBox="1"/>
            <p:nvPr/>
          </p:nvSpPr>
          <p:spPr>
            <a:xfrm>
              <a:off x="1131483" y="934033"/>
              <a:ext cx="1040670" cy="284693"/>
            </a:xfrm>
            <a:prstGeom prst="rect">
              <a:avLst/>
            </a:prstGeom>
            <a:noFill/>
          </p:spPr>
          <p:txBody>
            <a:bodyPr wrap="none" rtlCol="0">
              <a:spAutoFit/>
            </a:bodyPr>
            <a:lstStyle/>
            <a:p>
              <a:pPr algn="ctr">
                <a:lnSpc>
                  <a:spcPts val="1460"/>
                </a:lnSpc>
              </a:pPr>
              <a:r>
                <a:rPr lang="ja-JP" altLang="en-US" sz="1050" b="1" dirty="0"/>
                <a:t>画像（</a:t>
              </a:r>
              <a:r>
                <a:rPr lang="en-US" altLang="ja-JP" sz="1050" b="1" dirty="0" smtClean="0"/>
                <a:t>1</a:t>
              </a:r>
              <a:r>
                <a:rPr lang="ja-JP" altLang="en-US" sz="1050" b="1" dirty="0" smtClean="0"/>
                <a:t>：</a:t>
              </a:r>
              <a:r>
                <a:rPr lang="en-US" altLang="ja-JP" sz="1050" b="1" dirty="0" smtClean="0"/>
                <a:t>1</a:t>
              </a:r>
              <a:r>
                <a:rPr lang="ja-JP" altLang="en-US" sz="1050" b="1" dirty="0" smtClean="0"/>
                <a:t>）</a:t>
              </a:r>
              <a:endParaRPr lang="en-US" altLang="ja-JP" sz="1050" b="1" dirty="0"/>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408" y="1274482"/>
              <a:ext cx="1768820" cy="3146122"/>
            </a:xfrm>
            <a:prstGeom prst="rect">
              <a:avLst/>
            </a:prstGeom>
          </p:spPr>
        </p:pic>
      </p:gr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4636093" y="953016"/>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5999" y="1430069"/>
            <a:ext cx="1655985" cy="4250361"/>
          </a:xfrm>
          <a:prstGeom prst="rect">
            <a:avLst/>
          </a:prstGeom>
        </p:spPr>
      </p:pic>
      <p:sp>
        <p:nvSpPr>
          <p:cNvPr id="9" name="テキスト ボックス 8"/>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a:t>
            </a:r>
            <a:r>
              <a:rPr kumimoji="0" lang="en-US" altLang="ja-JP" sz="1600" kern="0" dirty="0" smtClean="0">
                <a:solidFill>
                  <a:schemeClr val="tx1">
                    <a:lumMod val="65000"/>
                    <a:lumOff val="35000"/>
                  </a:schemeClr>
                </a:solidFill>
                <a:hlinkClick r:id="rId5"/>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478737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80630688"/>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広告管理</a:t>
                      </a:r>
                      <a:r>
                        <a:rPr kumimoji="1" lang="ja-JP" altLang="en-US" sz="1000" b="0" kern="1200" dirty="0" smtClean="0">
                          <a:solidFill>
                            <a:schemeClr val="tx1">
                              <a:lumMod val="65000"/>
                              <a:lumOff val="35000"/>
                            </a:schemeClr>
                          </a:solidFill>
                          <a:latin typeface="+mn-lt"/>
                          <a:ea typeface="+mn-ea"/>
                          <a:cs typeface="+mn-cs"/>
                        </a:rPr>
                        <a:t>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065360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9</a:t>
            </a:r>
            <a:r>
              <a:rPr lang="ja-JP" altLang="en-US" dirty="0"/>
              <a:t>月</a:t>
            </a:r>
            <a:r>
              <a:rPr lang="en-US" altLang="ja-JP" dirty="0" smtClean="0"/>
              <a:t>-10</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本来、四半期ごとにリリースしている商品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四半期開始の</a:t>
            </a:r>
            <a:r>
              <a:rPr kumimoji="1" lang="en-US" altLang="ja-JP" sz="17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10</a:t>
            </a:r>
            <a:r>
              <a:rPr kumimoji="1" lang="ja-JP" altLang="en-US"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開始と</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していますが、</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今回のリリースでは、商品設計に影響しない商品に関して、掲載</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開始を</a:t>
            </a:r>
            <a:r>
              <a:rPr kumimoji="1" lang="en-US" altLang="ja-JP" sz="1700" b="1" i="0" u="none" strike="noStrike" kern="1200" cap="none" spc="0" normalizeH="0" baseline="0" noProof="0" dirty="0">
                <a:ln>
                  <a:noFill/>
                </a:ln>
                <a:solidFill>
                  <a:srgbClr val="C9002C"/>
                </a:solidFill>
                <a:effectLst/>
                <a:uLnTx/>
                <a:uFillTx/>
                <a:latin typeface="メイリオ"/>
                <a:ea typeface="メイリオ"/>
                <a:cs typeface="+mn-cs"/>
              </a:rPr>
              <a:t>9</a:t>
            </a:r>
            <a:r>
              <a:rPr kumimoji="1" lang="ja-JP" altLang="en-US" sz="1700" b="1" i="0" u="none" strike="noStrike" kern="1200" cap="none" spc="0" normalizeH="0" baseline="0" noProof="0" dirty="0">
                <a:ln>
                  <a:noFill/>
                </a:ln>
                <a:solidFill>
                  <a:srgbClr val="C9002C"/>
                </a:solidFill>
                <a:effectLst/>
                <a:uLnTx/>
                <a:uFillTx/>
                <a:latin typeface="メイリオ"/>
                <a:ea typeface="メイリオ"/>
                <a:cs typeface="+mn-cs"/>
              </a:rPr>
              <a:t>月</a:t>
            </a:r>
            <a:r>
              <a:rPr kumimoji="1" lang="ja-JP" altLang="en-US" sz="1700" b="0" i="0" u="none" strike="noStrike" kern="1200" cap="none" spc="0" normalizeH="0" baseline="0" noProof="0" dirty="0">
                <a:ln>
                  <a:noFill/>
                </a:ln>
                <a:solidFill>
                  <a:srgbClr val="C9002C"/>
                </a:solidFill>
                <a:effectLst/>
                <a:uLnTx/>
                <a:uFillTx/>
                <a:latin typeface="メイリオ"/>
                <a:ea typeface="メイリオ"/>
                <a:cs typeface="+mn-cs"/>
              </a:rPr>
              <a:t>からに前倒し</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いたします。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月、といった期を跨ぐ掲載期間をご希望の場合は、今回リリース</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する</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なお、期を跨がず、</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月で掲載が終了する場合は</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掲載期間は、「商品一覧」ページ「掲載期間」の項目で確認いただけます。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年齢ターゲティングを設定して予約する場合、選択した商品や掲載期間によって予約できない場合がありますので</a:t>
            </a:r>
            <a:r>
              <a:rPr kumimoji="1" lang="ja-JP" altLang="en-US" sz="1500" b="0" i="0" u="none" strike="noStrike" kern="1200" cap="none" spc="0" normalizeH="0" baseline="0" noProof="0" dirty="0" smtClean="0">
                <a:ln>
                  <a:noFill/>
                </a:ln>
                <a:solidFill>
                  <a:srgbClr val="000000"/>
                </a:solidFill>
                <a:effectLst/>
                <a:uLnTx/>
                <a:uFillTx/>
                <a:latin typeface="メイリオ"/>
                <a:ea typeface="メイリオ"/>
                <a:cs typeface="+mn-cs"/>
              </a:rPr>
              <a:t>ご注意ください</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en-US" altLang="ja-JP" sz="15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a:ea typeface="メイリオ"/>
                <a:cs typeface="+mn-cs"/>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7</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8</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9</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10</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11</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smtClean="0">
                <a:ln>
                  <a:noFill/>
                </a:ln>
                <a:solidFill>
                  <a:srgbClr val="FFFFFF"/>
                </a:solidFill>
                <a:effectLst/>
                <a:uLnTx/>
                <a:uFillTx/>
                <a:latin typeface="メイリオ"/>
                <a:ea typeface="メイリオ"/>
                <a:cs typeface="+mn-cs"/>
              </a:rPr>
              <a:t>2</a:t>
            </a: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四半期</a:t>
            </a:r>
            <a:endPar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smtClean="0">
                <a:ln>
                  <a:noFill/>
                </a:ln>
                <a:solidFill>
                  <a:srgbClr val="FFFFFF"/>
                </a:solidFill>
                <a:effectLst/>
                <a:uLnTx/>
                <a:uFillTx/>
                <a:latin typeface="メイリオ"/>
                <a:ea typeface="メイリオ"/>
                <a:cs typeface="+mn-cs"/>
              </a:rPr>
              <a:t>3</a:t>
            </a: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四半期</a:t>
            </a:r>
            <a:endPar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smtClean="0">
                <a:ln>
                  <a:noFill/>
                </a:ln>
                <a:solidFill>
                  <a:srgbClr val="000000"/>
                </a:solidFill>
                <a:effectLst/>
                <a:uLnTx/>
                <a:uFillTx/>
                <a:latin typeface="メイリオ"/>
                <a:ea typeface="メイリオ"/>
                <a:cs typeface="+mn-cs"/>
              </a:rPr>
              <a:t>2</a:t>
            </a: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endPar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FFFF"/>
                </a:solidFill>
                <a:effectLst/>
                <a:uLnTx/>
                <a:uFillTx/>
                <a:latin typeface="メイリオ"/>
                <a:ea typeface="メイリオ"/>
                <a:cs typeface="+mn-cs"/>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smtClean="0">
                <a:ln>
                  <a:noFill/>
                </a:ln>
                <a:solidFill>
                  <a:srgbClr val="000000"/>
                </a:solidFill>
                <a:effectLst/>
                <a:uLnTx/>
                <a:uFillTx/>
                <a:latin typeface="メイリオ"/>
                <a:ea typeface="メイリオ"/>
                <a:cs typeface="+mn-cs"/>
              </a:rPr>
              <a:t>3</a:t>
            </a: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endPar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extLst/>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smtClean="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endParaRPr kumimoji="1" lang="ja-JP" altLang="en-US" sz="1100" b="1"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ja-JP" altLang="en-US" sz="1100" b="0" i="0" u="none" strike="noStrike" kern="1200" cap="none" spc="0" normalizeH="0" baseline="0" noProof="0" dirty="0" smtClean="0">
                <a:ln>
                  <a:noFill/>
                </a:ln>
                <a:solidFill>
                  <a:srgbClr val="000000"/>
                </a:solidFill>
                <a:effectLst/>
                <a:uLnTx/>
                <a:uFillTx/>
                <a:latin typeface="メイリオ"/>
                <a:ea typeface="メイリオ"/>
                <a:cs typeface="+mn-cs"/>
              </a:rPr>
              <a:t>第</a:t>
            </a:r>
            <a:r>
              <a:rPr kumimoji="1" lang="en-US" altLang="ja-JP" sz="1100" b="0" i="0" u="none" strike="noStrike" kern="1200" cap="none" spc="0" normalizeH="0" baseline="0" noProof="0" dirty="0" smtClean="0">
                <a:ln>
                  <a:noFill/>
                </a:ln>
                <a:solidFill>
                  <a:srgbClr val="000000"/>
                </a:solidFill>
                <a:effectLst/>
                <a:uLnTx/>
                <a:uFillTx/>
                <a:latin typeface="メイリオ"/>
                <a:ea typeface="メイリオ"/>
                <a:cs typeface="+mn-cs"/>
              </a:rPr>
              <a:t>3</a:t>
            </a:r>
            <a:r>
              <a:rPr kumimoji="1" lang="ja-JP" altLang="en-US" sz="11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リリース時にメンテナンス期間は発生しません。</a:t>
            </a:r>
          </a:p>
        </p:txBody>
      </p:sp>
    </p:spTree>
    <p:extLst>
      <p:ext uri="{BB962C8B-B14F-4D97-AF65-F5344CB8AC3E}">
        <p14:creationId xmlns:p14="http://schemas.microsoft.com/office/powerpoint/2010/main" val="1740221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テキスト ボックス 5"/>
          <p:cNvSpPr txBox="1"/>
          <p:nvPr/>
        </p:nvSpPr>
        <p:spPr>
          <a:xfrm>
            <a:off x="394867" y="931378"/>
            <a:ext cx="11402265" cy="58785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a:t>
            </a:r>
            <a:r>
              <a:rPr kumimoji="0" lang="ja-JP" altLang="en-US" sz="1400" kern="0" dirty="0" smtClean="0">
                <a:solidFill>
                  <a:schemeClr val="tx1">
                    <a:lumMod val="65000"/>
                    <a:lumOff val="35000"/>
                  </a:schemeClr>
                </a:solidFill>
              </a:rPr>
              <a:t>いただけます</a:t>
            </a:r>
            <a:endParaRPr kumimoji="0" lang="en-US" altLang="ja-JP" sz="1400" kern="0" dirty="0" smtClean="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600" kern="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トップパネルはアプリ内</a:t>
            </a:r>
            <a:r>
              <a:rPr lang="en-US" altLang="ja-JP" sz="1400" dirty="0" err="1">
                <a:solidFill>
                  <a:schemeClr val="tx1">
                    <a:lumMod val="65000"/>
                    <a:lumOff val="35000"/>
                  </a:schemeClr>
                </a:solidFill>
              </a:rPr>
              <a:t>WebView</a:t>
            </a:r>
            <a:r>
              <a:rPr lang="ja-JP" altLang="en-US" sz="1400" dirty="0">
                <a:solidFill>
                  <a:schemeClr val="tx1">
                    <a:lumMod val="65000"/>
                    <a:lumOff val="35000"/>
                  </a:schemeClr>
                </a:solidFill>
              </a:rPr>
              <a:t>でのみ広告表示が行われております。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通常商品と同様に</a:t>
            </a:r>
            <a:r>
              <a:rPr lang="en-US" altLang="ja-JP" sz="1400" dirty="0" err="1">
                <a:solidFill>
                  <a:schemeClr val="tx1">
                    <a:lumMod val="65000"/>
                    <a:lumOff val="35000"/>
                  </a:schemeClr>
                </a:solidFill>
              </a:rPr>
              <a:t>WebView</a:t>
            </a:r>
            <a:r>
              <a:rPr lang="ja-JP" altLang="en-US" sz="1400" dirty="0">
                <a:solidFill>
                  <a:schemeClr val="tx1">
                    <a:lumMod val="65000"/>
                    <a:lumOff val="35000"/>
                  </a:schemeClr>
                </a:solidFill>
              </a:rPr>
              <a:t>上での広告挙動については表示保証対象外となりますので、ご注意ください。 </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237119749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2108</TotalTime>
  <Words>2191</Words>
  <Application>Microsoft Office PowerPoint</Application>
  <PresentationFormat>ワイド画面</PresentationFormat>
  <Paragraphs>353</Paragraphs>
  <Slides>12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12</vt:i4>
      </vt:variant>
    </vt:vector>
  </HeadingPairs>
  <TitlesOfParts>
    <vt:vector size="19"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225</cp:revision>
  <dcterms:created xsi:type="dcterms:W3CDTF">2020-02-26T07:28:11Z</dcterms:created>
  <dcterms:modified xsi:type="dcterms:W3CDTF">2021-09-07T03:58:17Z</dcterms:modified>
</cp:coreProperties>
</file>