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20"/>
  </p:notesMasterIdLst>
  <p:sldIdLst>
    <p:sldId id="316" r:id="rId4"/>
    <p:sldId id="300" r:id="rId5"/>
    <p:sldId id="348" r:id="rId6"/>
    <p:sldId id="342" r:id="rId7"/>
    <p:sldId id="343" r:id="rId8"/>
    <p:sldId id="344" r:id="rId9"/>
    <p:sldId id="345" r:id="rId10"/>
    <p:sldId id="346" r:id="rId11"/>
    <p:sldId id="347" r:id="rId12"/>
    <p:sldId id="349" r:id="rId13"/>
    <p:sldId id="350" r:id="rId14"/>
    <p:sldId id="326" r:id="rId15"/>
    <p:sldId id="351" r:id="rId16"/>
    <p:sldId id="340" r:id="rId17"/>
    <p:sldId id="341" r:id="rId18"/>
    <p:sldId id="312" r:id="rId19"/>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11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2F2F2"/>
    <a:srgbClr val="F9F9F9"/>
    <a:srgbClr val="FDFDFD"/>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352" autoAdjust="0"/>
    <p:restoredTop sz="96327" autoAdjust="0"/>
  </p:normalViewPr>
  <p:slideViewPr>
    <p:cSldViewPr>
      <p:cViewPr varScale="1">
        <p:scale>
          <a:sx n="74" d="100"/>
          <a:sy n="74" d="100"/>
        </p:scale>
        <p:origin x="63" y="432"/>
      </p:cViewPr>
      <p:guideLst>
        <p:guide orient="horz" pos="2160"/>
        <p:guide pos="116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99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2021/5/26</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2021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l"/>
            <a:endParaRPr kumimoji="1" lang="ja-JP" altLang="en-US" sz="80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2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a:t>
            </a:r>
            <a:r>
              <a:rPr lang="ja-JP" altLang="en-US" sz="4000" dirty="0" smtClean="0">
                <a:latin typeface="メイリオ" panose="020B0604030504040204" pitchFamily="50" charset="-128"/>
                <a:ea typeface="メイリオ" panose="020B0604030504040204" pitchFamily="50" charset="-128"/>
                <a:cs typeface="メイリオ" panose="020B0604030504040204" pitchFamily="50" charset="-128"/>
              </a:rPr>
              <a:t>セールスシート</a:t>
            </a:r>
            <a:endParaRPr lang="ja-JP" altLang="en-US" sz="4400" dirty="0"/>
          </a:p>
        </p:txBody>
      </p:sp>
      <p:pic>
        <p:nvPicPr>
          <p:cNvPr id="8" name="図 7"/>
          <p:cNvPicPr>
            <a:picLocks noChangeAspect="1"/>
          </p:cNvPicPr>
          <p:nvPr/>
        </p:nvPicPr>
        <p:blipFill>
          <a:blip r:embed="rId2"/>
          <a:stretch>
            <a:fillRect/>
          </a:stretch>
        </p:blipFill>
        <p:spPr>
          <a:xfrm>
            <a:off x="631343" y="3789040"/>
            <a:ext cx="3304417" cy="408467"/>
          </a:xfrm>
          <a:prstGeom prst="rect">
            <a:avLst/>
          </a:prstGeom>
        </p:spPr>
      </p:pic>
      <p:sp>
        <p:nvSpPr>
          <p:cNvPr id="11" name="テキスト プレースホルダー 4">
            <a:extLst>
              <a:ext uri="{FF2B5EF4-FFF2-40B4-BE49-F238E27FC236}">
                <a16:creationId xmlns:a16="http://schemas.microsoft.com/office/drawing/2014/main" id="{8D6EB350-A61F-774C-9F9D-145FC8530B33}"/>
              </a:ext>
            </a:extLst>
          </p:cNvPr>
          <p:cNvSpPr txBox="1">
            <a:spLocks/>
          </p:cNvSpPr>
          <p:nvPr/>
        </p:nvSpPr>
        <p:spPr>
          <a:xfrm>
            <a:off x="695400" y="3844972"/>
            <a:ext cx="3303240" cy="360040"/>
          </a:xfrm>
          <a:prstGeom prst="rect">
            <a:avLst/>
          </a:prstGeom>
        </p:spPr>
        <p:txBody>
          <a:bodyPr vert="horz" lIns="0" tIns="45720" rIns="0" bIns="45720" rtlCol="0">
            <a:norm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GYAO</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タイアップ（</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7</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9</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テキスト ボックス 12">
            <a:extLst>
              <a:ext uri="{FF2B5EF4-FFF2-40B4-BE49-F238E27FC236}">
                <a16:creationId xmlns:a16="http://schemas.microsoft.com/office/drawing/2014/main" id="{ABB9CC9C-09B1-BB47-BD44-20EA92154E94}"/>
              </a:ext>
            </a:extLst>
          </p:cNvPr>
          <p:cNvSpPr txBox="1"/>
          <p:nvPr/>
        </p:nvSpPr>
        <p:spPr>
          <a:xfrm>
            <a:off x="9912424" y="5741623"/>
            <a:ext cx="2049172" cy="584775"/>
          </a:xfrm>
          <a:prstGeom prst="rect">
            <a:avLst/>
          </a:prstGeom>
          <a:noFill/>
        </p:spPr>
        <p:txBody>
          <a:bodyPr wrap="square" rtlCol="0">
            <a:spAutoFit/>
          </a:bodyPr>
          <a:lstStyle/>
          <a:p>
            <a:pPr algn="r"/>
            <a:r>
              <a:rPr kumimoji="1" lang="ja-JP" altLang="en-US" sz="1600" dirty="0"/>
              <a:t>ヤフー株式</a:t>
            </a:r>
            <a:r>
              <a:rPr kumimoji="1" lang="ja-JP" altLang="en-US" sz="1600" dirty="0" smtClean="0"/>
              <a:t>会社</a:t>
            </a:r>
            <a:endParaRPr kumimoji="1" lang="en-US" altLang="ja-JP" sz="1600" dirty="0" smtClean="0"/>
          </a:p>
          <a:p>
            <a:pPr algn="r"/>
            <a:r>
              <a:rPr lang="en-US" altLang="ja-JP" sz="1600" dirty="0" smtClean="0">
                <a:cs typeface="メイリオ" pitchFamily="50" charset="-128"/>
              </a:rPr>
              <a:t>2021</a:t>
            </a:r>
            <a:r>
              <a:rPr lang="ja-JP" altLang="en-US" sz="1600" dirty="0" smtClean="0">
                <a:cs typeface="メイリオ" pitchFamily="50" charset="-128"/>
              </a:rPr>
              <a:t>年</a:t>
            </a:r>
            <a:r>
              <a:rPr lang="en-US" altLang="ja-JP" sz="1600" dirty="0" smtClean="0">
                <a:cs typeface="メイリオ" pitchFamily="50" charset="-128"/>
              </a:rPr>
              <a:t>5</a:t>
            </a:r>
            <a:r>
              <a:rPr lang="ja-JP" altLang="en-US" sz="1600" dirty="0" smtClean="0">
                <a:cs typeface="メイリオ" pitchFamily="50" charset="-128"/>
              </a:rPr>
              <a:t>月</a:t>
            </a:r>
            <a:r>
              <a:rPr lang="en-US" altLang="ja-JP" sz="1600" dirty="0" smtClean="0">
                <a:cs typeface="メイリオ" pitchFamily="50" charset="-128"/>
              </a:rPr>
              <a:t>12</a:t>
            </a:r>
            <a:r>
              <a:rPr lang="ja-JP" altLang="en-US" sz="1600" dirty="0" smtClean="0">
                <a:cs typeface="メイリオ" pitchFamily="50" charset="-128"/>
              </a:rPr>
              <a:t>日</a:t>
            </a:r>
            <a:endParaRPr lang="ja-JP" altLang="en-US" sz="1600" dirty="0">
              <a:cs typeface="メイリオ" pitchFamily="50" charset="-128"/>
            </a:endParaRP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販売制限</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6" name="Text Box 1031"/>
          <p:cNvSpPr txBox="1">
            <a:spLocks noChangeArrowheads="1"/>
          </p:cNvSpPr>
          <p:nvPr/>
        </p:nvSpPr>
        <p:spPr bwMode="auto">
          <a:xfrm>
            <a:off x="479376" y="1196752"/>
            <a:ext cx="9217024"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以下に該当する業種、商品・サービスにつきましては、</a:t>
            </a:r>
            <a:r>
              <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rPr>
              <a:t>GYAO!</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タイアップの実施は原則不可となります。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ただし、以下に該当しない業種やサービスでも、プロモーション内容や取り上げるテーマ等によっては、</a:t>
            </a:r>
            <a:r>
              <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rPr>
              <a:t>GYAO!</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タイアップを実施いただけない場合がありますので、必ず事前に掲載可否を弊社にお問い合わせください。</a:t>
            </a: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また、広告主様のサイトが弊社の広告掲載基準を満たすことが、</a:t>
            </a:r>
            <a:r>
              <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rPr>
              <a:t>GYAO!</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タイアップ実施の条件となります。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a:t>
            </a:r>
            <a:r>
              <a:rPr lang="zh-TW" altLang="en-US" sz="1200" dirty="0">
                <a:solidFill>
                  <a:schemeClr val="tx1">
                    <a:lumMod val="65000"/>
                    <a:lumOff val="35000"/>
                  </a:schemeClr>
                </a:solidFill>
                <a:latin typeface="メイリオ" panose="020B0604030504040204" pitchFamily="50" charset="-128"/>
                <a:ea typeface="メイリオ" panose="020B0604030504040204" pitchFamily="50" charset="-128"/>
              </a:rPr>
              <a:t>消費者金融業（消費者向無担保貸金業）</a:t>
            </a:r>
            <a:r>
              <a:rPr lang="ja-JP" altLang="en-US" sz="1200" dirty="0" err="1">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商工ローン、手形割引、その他ハイリスク型の金融</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商品</a:t>
            </a:r>
            <a:endPar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・パチンコ・パチスロの営業、カジノ（企業広告含む</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）、ギャンブル</a:t>
            </a:r>
            <a:endPar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レーシック、美容整形・美容外科・美容皮膚科、その他医療機関全般</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・占い</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・ナイトワーク求人</a:t>
            </a: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・出会い系サイト、結婚紹介（インターネット異性紹介事業）</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・団体による意見広告</a:t>
            </a:r>
          </a:p>
        </p:txBody>
      </p:sp>
    </p:spTree>
    <p:extLst>
      <p:ext uri="{BB962C8B-B14F-4D97-AF65-F5344CB8AC3E}">
        <p14:creationId xmlns:p14="http://schemas.microsoft.com/office/powerpoint/2010/main" val="35381103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実施フロー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6" name="テキスト ボックス 5"/>
          <p:cNvSpPr txBox="1"/>
          <p:nvPr/>
        </p:nvSpPr>
        <p:spPr>
          <a:xfrm>
            <a:off x="1708371" y="5602702"/>
            <a:ext cx="8775257" cy="1015663"/>
          </a:xfrm>
          <a:prstGeom prst="rect">
            <a:avLst/>
          </a:prstGeom>
          <a:noFill/>
        </p:spPr>
        <p:txBody>
          <a:bodyPr wrap="square">
            <a:spAutoFit/>
          </a:bodyPr>
          <a:lstStyle/>
          <a:p>
            <a:pPr>
              <a:defRPr/>
            </a:pPr>
            <a:r>
              <a:rPr kumimoji="0"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000" kern="0" dirty="0">
                <a:solidFill>
                  <a:schemeClr val="tx1">
                    <a:lumMod val="65000"/>
                    <a:lumOff val="35000"/>
                  </a:schemeClr>
                </a:solidFill>
                <a:latin typeface="メイリオ" panose="020B0604030504040204" pitchFamily="50" charset="-128"/>
                <a:ea typeface="メイリオ" panose="020B0604030504040204" pitchFamily="50" charset="-128"/>
              </a:rPr>
              <a:t>各工程で弊社内確認を行い、指摘事項は広告主様側で特別な理由がない限り修正いたします。</a:t>
            </a:r>
            <a:endParaRPr kumimoji="0"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a:defRPr/>
            </a:pPr>
            <a:r>
              <a:rPr kumimoji="0"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000" kern="0" dirty="0">
                <a:solidFill>
                  <a:schemeClr val="tx1">
                    <a:lumMod val="65000"/>
                    <a:lumOff val="35000"/>
                  </a:schemeClr>
                </a:solidFill>
                <a:latin typeface="メイリオ" panose="020B0604030504040204" pitchFamily="50" charset="-128"/>
                <a:ea typeface="メイリオ" panose="020B0604030504040204" pitchFamily="50" charset="-128"/>
              </a:rPr>
              <a:t>薬機法など、法的な規制がかかる商品、プロモーションでは、制作期間が増加する場合があります。</a:t>
            </a:r>
            <a:r>
              <a:rPr kumimoji="0"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rPr>
              <a:t/>
            </a:r>
            <a:br>
              <a:rPr kumimoji="0"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rPr>
            </a:br>
            <a:r>
              <a:rPr kumimoji="0"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000" kern="0" dirty="0">
                <a:solidFill>
                  <a:schemeClr val="tx1">
                    <a:lumMod val="65000"/>
                    <a:lumOff val="35000"/>
                  </a:schemeClr>
                </a:solidFill>
                <a:latin typeface="メイリオ" panose="020B0604030504040204" pitchFamily="50" charset="-128"/>
                <a:ea typeface="メイリオ" panose="020B0604030504040204" pitchFamily="50" charset="-128"/>
              </a:rPr>
              <a:t>企画や取材等の内容によって、制作期間が変動します。実施が確定した段階で正式なスケジュールを広告主様に提出し、こちらの確認回数や期間に</a:t>
            </a:r>
            <a:endParaRPr kumimoji="0"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a:defRPr/>
            </a:pPr>
            <a:r>
              <a:rPr kumimoji="0" lang="ja-JP" altLang="en-US" sz="1000" kern="0" dirty="0">
                <a:solidFill>
                  <a:schemeClr val="tx1">
                    <a:lumMod val="65000"/>
                    <a:lumOff val="35000"/>
                  </a:schemeClr>
                </a:solidFill>
                <a:latin typeface="メイリオ" panose="020B0604030504040204" pitchFamily="50" charset="-128"/>
                <a:ea typeface="メイリオ" panose="020B0604030504040204" pitchFamily="50" charset="-128"/>
              </a:rPr>
              <a:t>　したがって進行いただきます。ただし、制作の進捗状況により進行途中でスケジュールを変更させていただく場合があります。</a:t>
            </a:r>
            <a:endParaRPr kumimoji="0"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a:defRPr/>
            </a:pPr>
            <a:r>
              <a:rPr kumimoji="0"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rPr>
              <a:t>※【A】</a:t>
            </a:r>
            <a:r>
              <a:rPr kumimoji="0" lang="ja-JP" altLang="en-US" sz="1000" kern="0" dirty="0">
                <a:solidFill>
                  <a:schemeClr val="tx1">
                    <a:lumMod val="65000"/>
                    <a:lumOff val="35000"/>
                  </a:schemeClr>
                </a:solidFill>
                <a:latin typeface="メイリオ" panose="020B0604030504040204" pitchFamily="50" charset="-128"/>
                <a:ea typeface="メイリオ" panose="020B0604030504040204" pitchFamily="50" charset="-128"/>
              </a:rPr>
              <a:t>コンテンツ指定配信は、実施フローが異なります。実施の際は別途フローをご案内いたします。</a:t>
            </a:r>
            <a:endParaRPr kumimoji="0"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a:defRPr/>
            </a:pPr>
            <a:r>
              <a:rPr kumimoji="0" lang="ja-JP" altLang="en-US" sz="1000" kern="0" dirty="0">
                <a:solidFill>
                  <a:schemeClr val="tx1">
                    <a:lumMod val="65000"/>
                    <a:lumOff val="35000"/>
                  </a:schemeClr>
                </a:solidFill>
                <a:latin typeface="メイリオ" panose="020B0604030504040204" pitchFamily="50" charset="-128"/>
                <a:ea typeface="メイリオ" panose="020B0604030504040204" pitchFamily="50" charset="-128"/>
              </a:rPr>
              <a:t>　</a:t>
            </a:r>
            <a:endParaRPr kumimoji="0"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7" name="テキスト ボックス 6"/>
          <p:cNvSpPr txBox="1"/>
          <p:nvPr/>
        </p:nvSpPr>
        <p:spPr>
          <a:xfrm>
            <a:off x="1750068" y="2301293"/>
            <a:ext cx="8733560" cy="3077766"/>
          </a:xfrm>
          <a:prstGeom prst="rect">
            <a:avLst/>
          </a:prstGeom>
          <a:noFill/>
        </p:spPr>
        <p:txBody>
          <a:bodyPr wrap="square" anchor="t">
            <a:spAutoFit/>
          </a:bodyPr>
          <a:lstStyle/>
          <a:p>
            <a:pPr>
              <a:defRPr/>
            </a:pPr>
            <a:r>
              <a:rPr kumimoji="0" lang="ja-JP" altLang="en-US" sz="1400" b="1" kern="0" dirty="0">
                <a:solidFill>
                  <a:schemeClr val="tx1">
                    <a:lumMod val="65000"/>
                    <a:lumOff val="35000"/>
                  </a:schemeClr>
                </a:solidFill>
                <a:latin typeface="メイリオ" panose="020B0604030504040204" pitchFamily="50" charset="-128"/>
                <a:ea typeface="メイリオ" panose="020B0604030504040204" pitchFamily="50" charset="-128"/>
              </a:rPr>
              <a:t>❶</a:t>
            </a:r>
            <a:r>
              <a:rPr kumimoji="0" lang="ja-JP" altLang="en-US" sz="600" b="1" kern="0"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ja-JP" altLang="en-US" sz="1400" b="1" kern="0" dirty="0">
                <a:solidFill>
                  <a:schemeClr val="tx1">
                    <a:lumMod val="65000"/>
                    <a:lumOff val="35000"/>
                  </a:schemeClr>
                </a:solidFill>
                <a:latin typeface="メイリオ" panose="020B0604030504040204" pitchFamily="50" charset="-128"/>
                <a:ea typeface="メイリオ" panose="020B0604030504040204" pitchFamily="50" charset="-128"/>
              </a:rPr>
              <a:t>オリエンテーション実施</a:t>
            </a:r>
            <a:endParaRPr kumimoji="0" lang="en-US" altLang="ja-JP" sz="1400" b="1" kern="0" dirty="0">
              <a:solidFill>
                <a:schemeClr val="tx1">
                  <a:lumMod val="65000"/>
                  <a:lumOff val="35000"/>
                </a:schemeClr>
              </a:solidFill>
              <a:latin typeface="メイリオ" panose="020B0604030504040204" pitchFamily="50" charset="-128"/>
              <a:ea typeface="メイリオ" panose="020B0604030504040204" pitchFamily="50" charset="-128"/>
            </a:endParaRPr>
          </a:p>
          <a:p>
            <a:pPr>
              <a:defRPr/>
            </a:pPr>
            <a:r>
              <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rPr>
              <a:t>　　事前にヒアリングシートを記入いただいた上で</a:t>
            </a: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オリエンテーションを実施。</a:t>
            </a:r>
            <a:r>
              <a:rPr lang="ja-JP" altLang="en-US" sz="1100" b="1" dirty="0">
                <a:solidFill>
                  <a:schemeClr val="tx1">
                    <a:lumMod val="65000"/>
                    <a:lumOff val="35000"/>
                  </a:schemeClr>
                </a:solidFill>
                <a:latin typeface="メイリオ" panose="020B0604030504040204" pitchFamily="50" charset="-128"/>
                <a:ea typeface="メイリオ" panose="020B0604030504040204" pitchFamily="50" charset="-128"/>
              </a:rPr>
              <a:t>ターゲットや訴求ポイントなど企画目的を明確に</a:t>
            </a: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します。</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a:defRPr/>
            </a:pPr>
            <a:r>
              <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en-US" altLang="ja-JP" sz="1100"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rPr>
              <a:t>制作・掲載内容が固まり次第、代理店様より、所定の手続きにて正式にお申し込みいただきます。</a:t>
            </a:r>
          </a:p>
          <a:p>
            <a:pPr lvl="0">
              <a:defRPr/>
            </a:pPr>
            <a:endParaRPr kumimoji="0" lang="ja-JP" altLang="en-US" sz="9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r>
              <a:rPr kumimoji="0" lang="ja-JP" altLang="en-US" sz="1400" b="1" kern="0" dirty="0">
                <a:solidFill>
                  <a:schemeClr val="tx1">
                    <a:lumMod val="65000"/>
                    <a:lumOff val="35000"/>
                  </a:schemeClr>
                </a:solidFill>
                <a:latin typeface="メイリオ" panose="020B0604030504040204" pitchFamily="50" charset="-128"/>
                <a:ea typeface="メイリオ" panose="020B0604030504040204" pitchFamily="50" charset="-128"/>
              </a:rPr>
              <a:t>❷</a:t>
            </a:r>
            <a:r>
              <a:rPr kumimoji="0" lang="ja-JP" altLang="en-US" sz="600" b="1" kern="0"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ja-JP" altLang="en-US" sz="1400" b="1" kern="0" dirty="0">
                <a:solidFill>
                  <a:schemeClr val="tx1">
                    <a:lumMod val="65000"/>
                    <a:lumOff val="35000"/>
                  </a:schemeClr>
                </a:solidFill>
                <a:latin typeface="メイリオ" panose="020B0604030504040204" pitchFamily="50" charset="-128"/>
                <a:ea typeface="メイリオ" panose="020B0604030504040204" pitchFamily="50" charset="-128"/>
              </a:rPr>
              <a:t>企画案のご提出</a:t>
            </a:r>
            <a:r>
              <a:rPr kumimoji="0" lang="en-US" altLang="ja-JP" sz="1400" b="1"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400" b="1" kern="0" dirty="0">
                <a:solidFill>
                  <a:schemeClr val="tx1">
                    <a:lumMod val="65000"/>
                    <a:lumOff val="35000"/>
                  </a:schemeClr>
                </a:solidFill>
                <a:latin typeface="メイリオ" panose="020B0604030504040204" pitchFamily="50" charset="-128"/>
                <a:ea typeface="メイリオ" panose="020B0604030504040204" pitchFamily="50" charset="-128"/>
              </a:rPr>
              <a:t>ご確認</a:t>
            </a:r>
            <a:endParaRPr kumimoji="0" lang="en-US" altLang="ja-JP" sz="1400" b="1"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r>
              <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rPr>
              <a:t>　　①をもとに企画案をご提出し、広告主様と協議の上、企画の方向性を確定させます。</a:t>
            </a:r>
          </a:p>
          <a:p>
            <a:pPr lvl="0">
              <a:defRPr/>
            </a:pPr>
            <a:endParaRPr kumimoji="0" lang="ja-JP" altLang="en-US" sz="9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a:defRPr/>
            </a:pPr>
            <a:r>
              <a:rPr kumimoji="0" lang="ja-JP" altLang="en-US" sz="1400" b="1" kern="0" dirty="0">
                <a:solidFill>
                  <a:schemeClr val="tx1">
                    <a:lumMod val="65000"/>
                    <a:lumOff val="35000"/>
                  </a:schemeClr>
                </a:solidFill>
                <a:latin typeface="メイリオ"/>
                <a:ea typeface="メイリオ"/>
              </a:rPr>
              <a:t>❸ </a:t>
            </a:r>
            <a:r>
              <a:rPr kumimoji="0" lang="ja-JP" altLang="en-US" sz="1400" b="1" kern="0" dirty="0">
                <a:solidFill>
                  <a:schemeClr val="tx1">
                    <a:lumMod val="65000"/>
                    <a:lumOff val="35000"/>
                  </a:schemeClr>
                </a:solidFill>
                <a:latin typeface="メイリオ" panose="020B0604030504040204" pitchFamily="50" charset="-128"/>
                <a:ea typeface="メイリオ" panose="020B0604030504040204" pitchFamily="50" charset="-128"/>
              </a:rPr>
              <a:t>構成案のご提出</a:t>
            </a:r>
            <a:r>
              <a:rPr kumimoji="0" lang="en-US" altLang="ja-JP" sz="1400" b="1"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400" b="1" kern="0" dirty="0">
                <a:solidFill>
                  <a:schemeClr val="tx1">
                    <a:lumMod val="65000"/>
                    <a:lumOff val="35000"/>
                  </a:schemeClr>
                </a:solidFill>
                <a:latin typeface="メイリオ" panose="020B0604030504040204" pitchFamily="50" charset="-128"/>
                <a:ea typeface="メイリオ" panose="020B0604030504040204" pitchFamily="50" charset="-128"/>
              </a:rPr>
              <a:t>ご確認</a:t>
            </a:r>
            <a:endParaRPr kumimoji="0" lang="en-US" altLang="ja-JP" sz="1400" b="1"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r>
              <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rPr>
              <a:t>　　②で確定した方向性にしたがって、コンテンツ概要とページ体裁をご提出し、全体構成を確定させます。</a:t>
            </a:r>
          </a:p>
          <a:p>
            <a:pPr lvl="0">
              <a:defRPr/>
            </a:pPr>
            <a:endParaRPr kumimoji="0" lang="en-US" altLang="ja-JP" sz="900" b="1" kern="0" dirty="0">
              <a:solidFill>
                <a:schemeClr val="tx1">
                  <a:lumMod val="65000"/>
                  <a:lumOff val="35000"/>
                </a:schemeClr>
              </a:solidFill>
              <a:latin typeface="メイリオ"/>
              <a:ea typeface="メイリオ"/>
            </a:endParaRPr>
          </a:p>
          <a:p>
            <a:pPr lvl="0">
              <a:defRPr/>
            </a:pPr>
            <a:r>
              <a:rPr kumimoji="0" lang="ja-JP" altLang="en-US" sz="1400" b="1" kern="0" dirty="0">
                <a:solidFill>
                  <a:schemeClr val="tx1">
                    <a:lumMod val="65000"/>
                    <a:lumOff val="35000"/>
                  </a:schemeClr>
                </a:solidFill>
                <a:latin typeface="メイリオ"/>
                <a:ea typeface="メイリオ"/>
              </a:rPr>
              <a:t>❹</a:t>
            </a:r>
            <a:r>
              <a:rPr kumimoji="0" lang="ja-JP" altLang="en-US" sz="600" b="1" kern="0" dirty="0">
                <a:solidFill>
                  <a:schemeClr val="tx1">
                    <a:lumMod val="65000"/>
                    <a:lumOff val="35000"/>
                  </a:schemeClr>
                </a:solidFill>
                <a:latin typeface="メイリオ"/>
                <a:ea typeface="メイリオ"/>
              </a:rPr>
              <a:t>　</a:t>
            </a:r>
            <a:r>
              <a:rPr kumimoji="0" lang="ja-JP" altLang="en-US" sz="1400" b="1" kern="0" dirty="0">
                <a:solidFill>
                  <a:schemeClr val="tx1">
                    <a:lumMod val="65000"/>
                    <a:lumOff val="35000"/>
                  </a:schemeClr>
                </a:solidFill>
                <a:latin typeface="メイリオ"/>
                <a:ea typeface="メイリオ"/>
              </a:rPr>
              <a:t>デザイン・原稿のご提出</a:t>
            </a:r>
            <a:r>
              <a:rPr kumimoji="0" lang="en-US" altLang="ja-JP" sz="1400" b="1" kern="0" dirty="0">
                <a:solidFill>
                  <a:schemeClr val="tx1">
                    <a:lumMod val="65000"/>
                    <a:lumOff val="35000"/>
                  </a:schemeClr>
                </a:solidFill>
                <a:latin typeface="メイリオ"/>
                <a:ea typeface="メイリオ"/>
              </a:rPr>
              <a:t>/</a:t>
            </a:r>
            <a:r>
              <a:rPr kumimoji="0" lang="ja-JP" altLang="en-US" sz="1400" b="1" kern="0" dirty="0">
                <a:solidFill>
                  <a:schemeClr val="tx1">
                    <a:lumMod val="65000"/>
                    <a:lumOff val="35000"/>
                  </a:schemeClr>
                </a:solidFill>
                <a:latin typeface="メイリオ"/>
                <a:ea typeface="メイリオ"/>
              </a:rPr>
              <a:t>ご確認</a:t>
            </a:r>
            <a:endParaRPr kumimoji="0" lang="en-US" altLang="ja-JP" sz="1400" b="1" kern="0" dirty="0">
              <a:solidFill>
                <a:schemeClr val="tx1">
                  <a:lumMod val="65000"/>
                  <a:lumOff val="35000"/>
                </a:schemeClr>
              </a:solidFill>
              <a:latin typeface="メイリオ"/>
              <a:ea typeface="メイリオ"/>
            </a:endParaRPr>
          </a:p>
          <a:p>
            <a:pPr lvl="0">
              <a:defRPr/>
            </a:pPr>
            <a:r>
              <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rPr>
              <a:t>　　デザイン・原稿の作成を行います。広告主様に確認いただき、適宜修正を加えながら確定させます。</a:t>
            </a:r>
            <a:endParaRPr kumimoji="0" lang="en-US" altLang="ja-JP" sz="11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r>
              <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en-US" altLang="ja-JP" sz="1100"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rPr>
              <a:t>ご確認は初校、再校の</a:t>
            </a:r>
            <a:r>
              <a:rPr kumimoji="0" lang="en-US" altLang="ja-JP" sz="1100" kern="0" dirty="0">
                <a:solidFill>
                  <a:schemeClr val="tx1">
                    <a:lumMod val="65000"/>
                    <a:lumOff val="35000"/>
                  </a:schemeClr>
                </a:solidFill>
                <a:latin typeface="メイリオ" panose="020B0604030504040204" pitchFamily="50" charset="-128"/>
                <a:ea typeface="メイリオ" panose="020B0604030504040204" pitchFamily="50" charset="-128"/>
              </a:rPr>
              <a:t>2</a:t>
            </a:r>
            <a:r>
              <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rPr>
              <a:t>回となります</a:t>
            </a:r>
            <a:endParaRPr kumimoji="0" lang="en-US" altLang="ja-JP" sz="11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r>
              <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en-US" altLang="ja-JP" sz="1100"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rPr>
              <a:t>再校の段階では初校でのご指摘事項の反映確認のみとなります。</a:t>
            </a:r>
            <a:endParaRPr kumimoji="0" lang="ja-JP" altLang="en-US" sz="9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endParaRPr kumimoji="0" lang="ja-JP" altLang="en-US" sz="9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r>
              <a:rPr kumimoji="0" lang="ja-JP" altLang="en-US" sz="1400" b="1" kern="0" dirty="0">
                <a:solidFill>
                  <a:schemeClr val="tx1">
                    <a:lumMod val="65000"/>
                    <a:lumOff val="35000"/>
                  </a:schemeClr>
                </a:solidFill>
                <a:latin typeface="メイリオ"/>
                <a:ea typeface="メイリオ"/>
              </a:rPr>
              <a:t>❺</a:t>
            </a:r>
            <a:r>
              <a:rPr kumimoji="0" lang="ja-JP" altLang="en-US" sz="600" b="1" kern="0" dirty="0">
                <a:solidFill>
                  <a:schemeClr val="tx1">
                    <a:lumMod val="65000"/>
                    <a:lumOff val="35000"/>
                  </a:schemeClr>
                </a:solidFill>
                <a:latin typeface="メイリオ"/>
                <a:ea typeface="メイリオ"/>
              </a:rPr>
              <a:t>　</a:t>
            </a:r>
            <a:r>
              <a:rPr kumimoji="0" lang="ja-JP" altLang="en-US" sz="1400" b="1" kern="0" dirty="0">
                <a:solidFill>
                  <a:schemeClr val="tx1">
                    <a:lumMod val="65000"/>
                    <a:lumOff val="35000"/>
                  </a:schemeClr>
                </a:solidFill>
                <a:latin typeface="メイリオ"/>
                <a:ea typeface="メイリオ"/>
              </a:rPr>
              <a:t>弊社内チェック</a:t>
            </a:r>
            <a:r>
              <a:rPr kumimoji="0" lang="en-US" altLang="ja-JP" sz="1400" b="1" kern="0" dirty="0">
                <a:solidFill>
                  <a:schemeClr val="tx1">
                    <a:lumMod val="65000"/>
                    <a:lumOff val="35000"/>
                  </a:schemeClr>
                </a:solidFill>
                <a:latin typeface="メイリオ"/>
                <a:ea typeface="メイリオ"/>
              </a:rPr>
              <a:t>/</a:t>
            </a:r>
            <a:r>
              <a:rPr kumimoji="0" lang="ja-JP" altLang="en-US" sz="1400" b="1" kern="0" dirty="0">
                <a:solidFill>
                  <a:schemeClr val="tx1">
                    <a:lumMod val="65000"/>
                    <a:lumOff val="35000"/>
                  </a:schemeClr>
                </a:solidFill>
                <a:latin typeface="メイリオ"/>
                <a:ea typeface="メイリオ"/>
              </a:rPr>
              <a:t>本番環境へのファイルアップ</a:t>
            </a:r>
            <a:endParaRPr kumimoji="0" lang="en-US" altLang="ja-JP" sz="1400" b="1" kern="0" dirty="0">
              <a:solidFill>
                <a:schemeClr val="tx1">
                  <a:lumMod val="65000"/>
                  <a:lumOff val="35000"/>
                </a:schemeClr>
              </a:solidFill>
              <a:latin typeface="メイリオ"/>
              <a:ea typeface="メイリオ"/>
            </a:endParaRPr>
          </a:p>
          <a:p>
            <a:pPr lvl="0">
              <a:defRPr/>
            </a:pPr>
            <a:r>
              <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rPr>
              <a:t>　　弊社において最終確認を行った上で、本番公開を行います。</a:t>
            </a:r>
            <a:endParaRPr kumimoji="0" lang="en-US" altLang="ja-JP" sz="1100" kern="0" dirty="0">
              <a:solidFill>
                <a:schemeClr val="tx1">
                  <a:lumMod val="65000"/>
                  <a:lumOff val="35000"/>
                </a:schemeClr>
              </a:solidFill>
              <a:latin typeface="メイリオ" panose="020B0604030504040204" pitchFamily="50" charset="-128"/>
              <a:ea typeface="メイリオ" panose="020B0604030504040204" pitchFamily="50" charset="-128"/>
            </a:endParaRPr>
          </a:p>
        </p:txBody>
      </p:sp>
      <p:grpSp>
        <p:nvGrpSpPr>
          <p:cNvPr id="8" name="グループ化 7"/>
          <p:cNvGrpSpPr/>
          <p:nvPr/>
        </p:nvGrpSpPr>
        <p:grpSpPr>
          <a:xfrm>
            <a:off x="2012370" y="1220068"/>
            <a:ext cx="8105363" cy="850618"/>
            <a:chOff x="1391007" y="980728"/>
            <a:chExt cx="8105363" cy="850618"/>
          </a:xfrm>
        </p:grpSpPr>
        <p:sp>
          <p:nvSpPr>
            <p:cNvPr id="9" name="ホームベース 8"/>
            <p:cNvSpPr/>
            <p:nvPr/>
          </p:nvSpPr>
          <p:spPr>
            <a:xfrm>
              <a:off x="7832642" y="980728"/>
              <a:ext cx="1663728" cy="846731"/>
            </a:xfrm>
            <a:prstGeom prst="homePlate">
              <a:avLst/>
            </a:prstGeom>
            <a:solidFill>
              <a:schemeClr val="accent6">
                <a:lumMod val="60000"/>
                <a:lumOff val="4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bg1"/>
                </a:solidFill>
              </a:endParaRPr>
            </a:p>
          </p:txBody>
        </p:sp>
        <p:sp>
          <p:nvSpPr>
            <p:cNvPr id="10" name="ホームベース 9"/>
            <p:cNvSpPr/>
            <p:nvPr/>
          </p:nvSpPr>
          <p:spPr>
            <a:xfrm>
              <a:off x="6654384" y="980728"/>
              <a:ext cx="1663728" cy="846731"/>
            </a:xfrm>
            <a:prstGeom prst="homePlate">
              <a:avLst/>
            </a:prstGeom>
            <a:solidFill>
              <a:schemeClr val="accent6">
                <a:lumMod val="60000"/>
                <a:lumOff val="4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bg1"/>
                </a:solidFill>
              </a:endParaRPr>
            </a:p>
          </p:txBody>
        </p:sp>
        <p:sp>
          <p:nvSpPr>
            <p:cNvPr id="11" name="ホームベース 10"/>
            <p:cNvSpPr/>
            <p:nvPr/>
          </p:nvSpPr>
          <p:spPr>
            <a:xfrm>
              <a:off x="5432320" y="984615"/>
              <a:ext cx="1663728" cy="846731"/>
            </a:xfrm>
            <a:prstGeom prst="homePlate">
              <a:avLst/>
            </a:prstGeom>
            <a:solidFill>
              <a:schemeClr val="accent6">
                <a:lumMod val="60000"/>
                <a:lumOff val="4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bg1"/>
                </a:solidFill>
              </a:endParaRPr>
            </a:p>
          </p:txBody>
        </p:sp>
        <p:sp>
          <p:nvSpPr>
            <p:cNvPr id="12" name="ホームベース 11"/>
            <p:cNvSpPr/>
            <p:nvPr/>
          </p:nvSpPr>
          <p:spPr>
            <a:xfrm>
              <a:off x="4163224" y="984615"/>
              <a:ext cx="1663728" cy="846731"/>
            </a:xfrm>
            <a:prstGeom prst="homePlate">
              <a:avLst/>
            </a:prstGeom>
            <a:solidFill>
              <a:schemeClr val="accent6">
                <a:lumMod val="60000"/>
                <a:lumOff val="4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bg1"/>
                </a:solidFill>
              </a:endParaRPr>
            </a:p>
          </p:txBody>
        </p:sp>
        <p:sp>
          <p:nvSpPr>
            <p:cNvPr id="13" name="ホームベース 12"/>
            <p:cNvSpPr/>
            <p:nvPr/>
          </p:nvSpPr>
          <p:spPr>
            <a:xfrm>
              <a:off x="2950366" y="984615"/>
              <a:ext cx="1663728" cy="846731"/>
            </a:xfrm>
            <a:prstGeom prst="homePlate">
              <a:avLst/>
            </a:prstGeom>
            <a:solidFill>
              <a:schemeClr val="accent6">
                <a:lumMod val="60000"/>
                <a:lumOff val="4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bg1"/>
                </a:solidFill>
              </a:endParaRPr>
            </a:p>
          </p:txBody>
        </p:sp>
        <p:sp>
          <p:nvSpPr>
            <p:cNvPr id="14" name="ホームベース 13"/>
            <p:cNvSpPr/>
            <p:nvPr/>
          </p:nvSpPr>
          <p:spPr>
            <a:xfrm>
              <a:off x="1691456" y="984615"/>
              <a:ext cx="1663728" cy="846731"/>
            </a:xfrm>
            <a:prstGeom prst="homePlate">
              <a:avLst/>
            </a:prstGeom>
            <a:solidFill>
              <a:schemeClr val="accent6">
                <a:lumMod val="60000"/>
                <a:lumOff val="4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bg1"/>
                </a:solidFill>
              </a:endParaRPr>
            </a:p>
          </p:txBody>
        </p:sp>
        <p:sp>
          <p:nvSpPr>
            <p:cNvPr id="15" name="テキスト ボックス 14"/>
            <p:cNvSpPr txBox="1"/>
            <p:nvPr/>
          </p:nvSpPr>
          <p:spPr>
            <a:xfrm>
              <a:off x="1391007" y="1048605"/>
              <a:ext cx="1877561" cy="738664"/>
            </a:xfrm>
            <a:prstGeom prst="rect">
              <a:avLst/>
            </a:prstGeom>
            <a:noFill/>
          </p:spPr>
          <p:txBody>
            <a:bodyPr wrap="square" rtlCol="0">
              <a:spAutoFit/>
            </a:bodyPr>
            <a:lstStyle/>
            <a:p>
              <a:pPr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➊お申し込み</a:t>
              </a:r>
            </a:p>
            <a:p>
              <a:pPr lvl="0"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オリエン</a:t>
              </a:r>
              <a:endParaRPr kumimoji="0" lang="en-US" altLang="ja-JP" sz="1400" b="1" kern="0" dirty="0">
                <a:solidFill>
                  <a:schemeClr val="bg1"/>
                </a:solidFill>
                <a:latin typeface="メイリオ" panose="020B0604030504040204" pitchFamily="50" charset="-128"/>
                <a:ea typeface="メイリオ" panose="020B0604030504040204" pitchFamily="50" charset="-128"/>
              </a:endParaRPr>
            </a:p>
            <a:p>
              <a:pPr lvl="0"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　テーション</a:t>
              </a:r>
            </a:p>
          </p:txBody>
        </p:sp>
        <p:sp>
          <p:nvSpPr>
            <p:cNvPr id="16" name="正方形/長方形 15"/>
            <p:cNvSpPr/>
            <p:nvPr/>
          </p:nvSpPr>
          <p:spPr>
            <a:xfrm>
              <a:off x="3150553" y="1246758"/>
              <a:ext cx="1311644" cy="307777"/>
            </a:xfrm>
            <a:prstGeom prst="rect">
              <a:avLst/>
            </a:prstGeom>
            <a:noFill/>
          </p:spPr>
          <p:txBody>
            <a:bodyPr wrap="square">
              <a:spAutoFit/>
            </a:bodyPr>
            <a:lstStyle/>
            <a:p>
              <a:pPr lvl="0"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❷企画案</a:t>
              </a:r>
            </a:p>
          </p:txBody>
        </p:sp>
        <p:sp>
          <p:nvSpPr>
            <p:cNvPr id="17" name="正方形/長方形 16"/>
            <p:cNvSpPr/>
            <p:nvPr/>
          </p:nvSpPr>
          <p:spPr>
            <a:xfrm>
              <a:off x="4511968" y="1254091"/>
              <a:ext cx="1094071" cy="307777"/>
            </a:xfrm>
            <a:prstGeom prst="rect">
              <a:avLst/>
            </a:prstGeom>
            <a:noFill/>
          </p:spPr>
          <p:txBody>
            <a:bodyPr wrap="square">
              <a:spAutoFit/>
            </a:bodyPr>
            <a:lstStyle/>
            <a:p>
              <a:pPr lvl="0"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❸構成案</a:t>
              </a:r>
              <a:endParaRPr kumimoji="0" lang="en-US" altLang="ja-JP" sz="1400" b="1" kern="0" dirty="0">
                <a:solidFill>
                  <a:schemeClr val="bg1"/>
                </a:solidFill>
                <a:latin typeface="メイリオ" panose="020B0604030504040204" pitchFamily="50" charset="-128"/>
                <a:ea typeface="メイリオ" panose="020B0604030504040204" pitchFamily="50" charset="-128"/>
              </a:endParaRPr>
            </a:p>
          </p:txBody>
        </p:sp>
        <p:sp>
          <p:nvSpPr>
            <p:cNvPr id="18" name="正方形/長方形 17"/>
            <p:cNvSpPr/>
            <p:nvPr/>
          </p:nvSpPr>
          <p:spPr>
            <a:xfrm>
              <a:off x="6905299" y="1243885"/>
              <a:ext cx="1371720" cy="307777"/>
            </a:xfrm>
            <a:prstGeom prst="rect">
              <a:avLst/>
            </a:prstGeom>
            <a:noFill/>
          </p:spPr>
          <p:txBody>
            <a:bodyPr wrap="square">
              <a:spAutoFit/>
            </a:bodyPr>
            <a:lstStyle/>
            <a:p>
              <a:pPr lvl="0"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❺公開準備</a:t>
              </a:r>
            </a:p>
          </p:txBody>
        </p:sp>
        <p:sp>
          <p:nvSpPr>
            <p:cNvPr id="19" name="正方形/長方形 18"/>
            <p:cNvSpPr/>
            <p:nvPr/>
          </p:nvSpPr>
          <p:spPr>
            <a:xfrm>
              <a:off x="8265368" y="1243382"/>
              <a:ext cx="1094071" cy="307777"/>
            </a:xfrm>
            <a:prstGeom prst="rect">
              <a:avLst/>
            </a:prstGeom>
            <a:noFill/>
          </p:spPr>
          <p:txBody>
            <a:bodyPr wrap="square">
              <a:spAutoFit/>
            </a:bodyPr>
            <a:lstStyle/>
            <a:p>
              <a:pPr lvl="0"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掲載開始</a:t>
              </a:r>
            </a:p>
          </p:txBody>
        </p:sp>
        <p:sp>
          <p:nvSpPr>
            <p:cNvPr id="20" name="正方形/長方形 19"/>
            <p:cNvSpPr/>
            <p:nvPr/>
          </p:nvSpPr>
          <p:spPr>
            <a:xfrm>
              <a:off x="5797324" y="1164546"/>
              <a:ext cx="1094071" cy="523220"/>
            </a:xfrm>
            <a:prstGeom prst="rect">
              <a:avLst/>
            </a:prstGeom>
            <a:noFill/>
          </p:spPr>
          <p:txBody>
            <a:bodyPr wrap="square">
              <a:spAutoFit/>
            </a:bodyPr>
            <a:lstStyle/>
            <a:p>
              <a:pPr lvl="0">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❹デザイン</a:t>
              </a:r>
              <a:endParaRPr kumimoji="0" lang="en-US" altLang="ja-JP" sz="1400" b="1" kern="0" dirty="0">
                <a:solidFill>
                  <a:schemeClr val="bg1"/>
                </a:solidFill>
                <a:latin typeface="メイリオ" panose="020B0604030504040204" pitchFamily="50" charset="-128"/>
                <a:ea typeface="メイリオ" panose="020B0604030504040204" pitchFamily="50" charset="-128"/>
              </a:endParaRPr>
            </a:p>
            <a:p>
              <a:pPr lvl="0">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　原稿　</a:t>
              </a:r>
              <a:endParaRPr kumimoji="0" lang="en-US" altLang="ja-JP" sz="1400" b="1" kern="0" dirty="0">
                <a:solidFill>
                  <a:schemeClr val="bg1"/>
                </a:solidFill>
                <a:latin typeface="メイリオ" panose="020B0604030504040204" pitchFamily="50" charset="-128"/>
                <a:ea typeface="メイリオ" panose="020B0604030504040204" pitchFamily="50" charset="-128"/>
              </a:endParaRPr>
            </a:p>
          </p:txBody>
        </p:sp>
      </p:grpSp>
    </p:spTree>
    <p:extLst>
      <p:ext uri="{BB962C8B-B14F-4D97-AF65-F5344CB8AC3E}">
        <p14:creationId xmlns:p14="http://schemas.microsoft.com/office/powerpoint/2010/main" val="15472946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smtClean="0"/>
              <a:t>タイアップ制作・掲載のお申し込み</a:t>
            </a:r>
            <a:r>
              <a:rPr lang="ja-JP" altLang="en-US" dirty="0"/>
              <a:t>方法</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36" name="タイトル 2"/>
          <p:cNvSpPr txBox="1">
            <a:spLocks/>
          </p:cNvSpPr>
          <p:nvPr/>
        </p:nvSpPr>
        <p:spPr>
          <a:xfrm>
            <a:off x="1048446" y="2960287"/>
            <a:ext cx="798662"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ヤフー</a:t>
            </a:r>
            <a:endPar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p:txBody>
      </p:sp>
      <p:cxnSp>
        <p:nvCxnSpPr>
          <p:cNvPr id="37" name="直線コネクタ 36"/>
          <p:cNvCxnSpPr/>
          <p:nvPr/>
        </p:nvCxnSpPr>
        <p:spPr>
          <a:xfrm flipH="1">
            <a:off x="6871390" y="2665222"/>
            <a:ext cx="1" cy="2871194"/>
          </a:xfrm>
          <a:prstGeom prst="line">
            <a:avLst/>
          </a:prstGeom>
          <a:noFill/>
          <a:ln w="34925" cap="flat" cmpd="sng" algn="ctr">
            <a:solidFill>
              <a:srgbClr val="D00216">
                <a:lumMod val="60000"/>
                <a:lumOff val="40000"/>
              </a:srgbClr>
            </a:solidFill>
            <a:prstDash val="sysDash"/>
          </a:ln>
          <a:effectLst/>
        </p:spPr>
      </p:cxnSp>
      <p:sp>
        <p:nvSpPr>
          <p:cNvPr id="38" name="タイトル 2"/>
          <p:cNvSpPr txBox="1">
            <a:spLocks/>
          </p:cNvSpPr>
          <p:nvPr/>
        </p:nvSpPr>
        <p:spPr>
          <a:xfrm>
            <a:off x="976438" y="4197978"/>
            <a:ext cx="942678"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代理店様</a:t>
            </a:r>
            <a:endPar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p:txBody>
      </p:sp>
      <p:sp>
        <p:nvSpPr>
          <p:cNvPr id="39" name="ホームベース 38"/>
          <p:cNvSpPr/>
          <p:nvPr/>
        </p:nvSpPr>
        <p:spPr bwMode="auto">
          <a:xfrm>
            <a:off x="2199916" y="2811171"/>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smtClean="0">
                <a:solidFill>
                  <a:prstClr val="black">
                    <a:lumMod val="65000"/>
                    <a:lumOff val="35000"/>
                  </a:prstClr>
                </a:solidFill>
                <a:cs typeface="Verdana" pitchFamily="34" charset="0"/>
              </a:rPr>
              <a:t>申し込みフォーム</a:t>
            </a:r>
            <a:endParaRPr kumimoji="0" lang="en-US" altLang="ja-JP" sz="1200" kern="0" dirty="0" smtClean="0">
              <a:solidFill>
                <a:prstClr val="black">
                  <a:lumMod val="65000"/>
                  <a:lumOff val="35000"/>
                </a:prstClr>
              </a:solidFill>
              <a:cs typeface="Verdana" pitchFamily="34" charset="0"/>
            </a:endParaRPr>
          </a:p>
          <a:p>
            <a:pPr algn="ctr"/>
            <a:r>
              <a:rPr kumimoji="0" lang="ja-JP" altLang="en-US" sz="1200" kern="0" dirty="0" smtClean="0">
                <a:solidFill>
                  <a:prstClr val="black">
                    <a:lumMod val="65000"/>
                    <a:lumOff val="35000"/>
                  </a:prstClr>
                </a:solidFill>
                <a:cs typeface="Verdana" pitchFamily="34" charset="0"/>
              </a:rPr>
              <a:t>ご</a:t>
            </a:r>
            <a:r>
              <a:rPr kumimoji="0" lang="ja-JP" altLang="en-US" sz="1200" kern="0" dirty="0">
                <a:solidFill>
                  <a:prstClr val="black">
                    <a:lumMod val="65000"/>
                    <a:lumOff val="35000"/>
                  </a:prstClr>
                </a:solidFill>
                <a:cs typeface="Verdana" pitchFamily="34" charset="0"/>
              </a:rPr>
              <a:t>連絡</a:t>
            </a:r>
            <a:endParaRPr kumimoji="0" lang="ja-JP" altLang="en-US" sz="1200" kern="0" dirty="0" smtClean="0">
              <a:solidFill>
                <a:prstClr val="black">
                  <a:lumMod val="65000"/>
                  <a:lumOff val="35000"/>
                </a:prstClr>
              </a:solidFill>
              <a:cs typeface="Verdana" pitchFamily="34" charset="0"/>
            </a:endParaRPr>
          </a:p>
        </p:txBody>
      </p:sp>
      <p:sp>
        <p:nvSpPr>
          <p:cNvPr id="40" name="ホームベース 39"/>
          <p:cNvSpPr/>
          <p:nvPr/>
        </p:nvSpPr>
        <p:spPr bwMode="auto">
          <a:xfrm>
            <a:off x="3280035" y="4083694"/>
            <a:ext cx="158417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申し込みフォーム</a:t>
            </a:r>
            <a:endParaRPr kumimoji="0" lang="en-US" altLang="ja-JP" sz="1200" b="0" i="0" u="none" strike="noStrike" kern="0" cap="none" spc="0" normalizeH="0" baseline="0" noProof="0" dirty="0" smtClean="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確認・申し込み</a:t>
            </a:r>
          </a:p>
        </p:txBody>
      </p:sp>
      <p:sp>
        <p:nvSpPr>
          <p:cNvPr id="41" name="ホームベース 40"/>
          <p:cNvSpPr/>
          <p:nvPr/>
        </p:nvSpPr>
        <p:spPr bwMode="auto">
          <a:xfrm>
            <a:off x="4466390" y="2811171"/>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a:t>
            </a:r>
            <a:r>
              <a:rPr kumimoji="0" lang="ja-JP" altLang="en-US" sz="1200" kern="0" dirty="0" smtClean="0">
                <a:solidFill>
                  <a:prstClr val="black">
                    <a:lumMod val="65000"/>
                    <a:lumOff val="35000"/>
                  </a:prstClr>
                </a:solidFill>
                <a:cs typeface="Verdana" pitchFamily="34" charset="0"/>
              </a:rPr>
              <a:t>内容</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smtClean="0">
                <a:solidFill>
                  <a:prstClr val="black">
                    <a:lumMod val="65000"/>
                    <a:lumOff val="35000"/>
                  </a:prstClr>
                </a:solidFill>
                <a:cs typeface="Verdana" pitchFamily="34" charset="0"/>
              </a:rPr>
              <a:t>確認・承認</a:t>
            </a:r>
            <a:endParaRPr kumimoji="0" lang="ja-JP" altLang="en-US" sz="1200" kern="0" dirty="0">
              <a:solidFill>
                <a:prstClr val="black">
                  <a:lumMod val="65000"/>
                  <a:lumOff val="35000"/>
                </a:prstClr>
              </a:solidFill>
              <a:cs typeface="Verdana" pitchFamily="34" charset="0"/>
            </a:endParaRPr>
          </a:p>
        </p:txBody>
      </p:sp>
      <p:sp>
        <p:nvSpPr>
          <p:cNvPr id="42" name="山形 41"/>
          <p:cNvSpPr/>
          <p:nvPr/>
        </p:nvSpPr>
        <p:spPr bwMode="auto">
          <a:xfrm>
            <a:off x="5917294" y="2797481"/>
            <a:ext cx="946281" cy="674306"/>
          </a:xfrm>
          <a:prstGeom prst="chevron">
            <a:avLst>
              <a:gd name="adj" fmla="val 25836"/>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smtClean="0">
                <a:solidFill>
                  <a:prstClr val="black">
                    <a:lumMod val="65000"/>
                    <a:lumOff val="35000"/>
                  </a:prstClr>
                </a:solidFill>
                <a:cs typeface="Verdana" pitchFamily="34" charset="0"/>
              </a:rPr>
              <a:t>承認メール</a:t>
            </a:r>
            <a:endParaRPr kumimoji="0" lang="en-US" altLang="ja-JP" sz="1200" kern="0" dirty="0" smtClean="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送信</a:t>
            </a:r>
            <a:endParaRPr kumimoji="0" lang="ja-JP" altLang="en-US" sz="1200" kern="0" dirty="0" smtClean="0">
              <a:solidFill>
                <a:prstClr val="black">
                  <a:lumMod val="65000"/>
                  <a:lumOff val="35000"/>
                </a:prstClr>
              </a:solidFill>
              <a:cs typeface="Verdana" pitchFamily="34" charset="0"/>
            </a:endParaRPr>
          </a:p>
        </p:txBody>
      </p:sp>
      <p:sp>
        <p:nvSpPr>
          <p:cNvPr id="43" name="山形 42"/>
          <p:cNvSpPr/>
          <p:nvPr/>
        </p:nvSpPr>
        <p:spPr bwMode="auto">
          <a:xfrm>
            <a:off x="5917294" y="4076665"/>
            <a:ext cx="946281" cy="674306"/>
          </a:xfrm>
          <a:prstGeom prst="chevron">
            <a:avLst>
              <a:gd name="adj" fmla="val 25836"/>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承認メール</a:t>
            </a:r>
            <a:endParaRPr kumimoji="0" lang="en-US" altLang="ja-JP" sz="1200" b="0" i="0" u="none" strike="noStrike" kern="0" cap="none" spc="0" normalizeH="0" baseline="0" noProof="0" dirty="0" smtClean="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受信</a:t>
            </a:r>
          </a:p>
        </p:txBody>
      </p:sp>
      <p:sp>
        <p:nvSpPr>
          <p:cNvPr id="44" name="タイトル 2"/>
          <p:cNvSpPr txBox="1">
            <a:spLocks/>
          </p:cNvSpPr>
          <p:nvPr/>
        </p:nvSpPr>
        <p:spPr>
          <a:xfrm>
            <a:off x="5727728" y="5549136"/>
            <a:ext cx="2228605" cy="611907"/>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smtClean="0">
                <a:ln>
                  <a:noFill/>
                </a:ln>
                <a:solidFill>
                  <a:prstClr val="black"/>
                </a:solidFill>
                <a:effectLst/>
                <a:uLnTx/>
                <a:uFillTx/>
                <a:latin typeface="メイリオ"/>
                <a:ea typeface="メイリオ"/>
                <a:cs typeface="+mj-cs"/>
              </a:rPr>
              <a:t>※</a:t>
            </a:r>
            <a:r>
              <a:rPr kumimoji="1" lang="ja-JP" altLang="en-US" sz="1100" b="0" i="0" u="none" strike="noStrike" kern="1200" cap="none" spc="0" normalizeH="0" baseline="0" noProof="0" dirty="0" smtClean="0">
                <a:ln>
                  <a:noFill/>
                </a:ln>
                <a:solidFill>
                  <a:prstClr val="black"/>
                </a:solidFill>
                <a:effectLst/>
                <a:uLnTx/>
                <a:uFillTx/>
                <a:latin typeface="メイリオ"/>
                <a:ea typeface="メイリオ"/>
                <a:cs typeface="+mj-cs"/>
              </a:rPr>
              <a:t>これ以降のキャンセルは</a:t>
            </a:r>
            <a:endParaRPr kumimoji="1" lang="en-US" altLang="ja-JP" sz="1100" b="0" i="0" u="none" strike="noStrike" kern="1200" cap="none" spc="0" normalizeH="0" baseline="0" noProof="0" dirty="0" smtClean="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smtClean="0">
                <a:ln>
                  <a:noFill/>
                </a:ln>
                <a:solidFill>
                  <a:prstClr val="black"/>
                </a:solidFill>
                <a:effectLst/>
                <a:uLnTx/>
                <a:uFillTx/>
                <a:latin typeface="メイリオ"/>
                <a:ea typeface="メイリオ"/>
                <a:cs typeface="+mj-cs"/>
              </a:rPr>
              <a:t>不可となります</a:t>
            </a:r>
            <a:endPar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endParaRPr>
          </a:p>
        </p:txBody>
      </p:sp>
      <p:sp>
        <p:nvSpPr>
          <p:cNvPr id="45" name="テキスト ボックス 44"/>
          <p:cNvSpPr txBox="1"/>
          <p:nvPr/>
        </p:nvSpPr>
        <p:spPr>
          <a:xfrm>
            <a:off x="5759487" y="5167084"/>
            <a:ext cx="1107996" cy="369332"/>
          </a:xfrm>
          <a:prstGeom prst="rect">
            <a:avLst/>
          </a:prstGeom>
          <a:solidFill>
            <a:srgbClr val="D00216">
              <a:lumMod val="60000"/>
              <a:lumOff val="40000"/>
            </a:srgbClr>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smtClean="0">
                <a:ln>
                  <a:noFill/>
                </a:ln>
                <a:solidFill>
                  <a:srgbClr val="FFFFFF"/>
                </a:solidFill>
                <a:effectLst/>
                <a:uLnTx/>
                <a:uFillTx/>
              </a:rPr>
              <a:t>契約成立</a:t>
            </a:r>
          </a:p>
        </p:txBody>
      </p:sp>
      <p:sp>
        <p:nvSpPr>
          <p:cNvPr id="46" name="ホームベース 45"/>
          <p:cNvSpPr/>
          <p:nvPr/>
        </p:nvSpPr>
        <p:spPr bwMode="auto">
          <a:xfrm>
            <a:off x="6892311" y="2811171"/>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smtClean="0">
                <a:solidFill>
                  <a:prstClr val="black">
                    <a:lumMod val="65000"/>
                    <a:lumOff val="35000"/>
                  </a:prstClr>
                </a:solidFill>
                <a:cs typeface="Verdana" pitchFamily="34" charset="0"/>
              </a:rPr>
              <a:t>制作・掲載準備</a:t>
            </a:r>
            <a:endParaRPr kumimoji="0" lang="ja-JP" altLang="en-US" sz="1200" kern="0" dirty="0">
              <a:solidFill>
                <a:prstClr val="black">
                  <a:lumMod val="65000"/>
                  <a:lumOff val="35000"/>
                </a:prstClr>
              </a:solidFill>
              <a:cs typeface="Verdana" pitchFamily="34" charset="0"/>
            </a:endParaRPr>
          </a:p>
        </p:txBody>
      </p:sp>
      <p:sp>
        <p:nvSpPr>
          <p:cNvPr id="47" name="ホームベース 46"/>
          <p:cNvSpPr/>
          <p:nvPr/>
        </p:nvSpPr>
        <p:spPr bwMode="auto">
          <a:xfrm>
            <a:off x="8400256" y="2811171"/>
            <a:ext cx="873790" cy="660616"/>
          </a:xfrm>
          <a:prstGeom prst="homePlate">
            <a:avLst>
              <a:gd name="adj" fmla="val 0"/>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smtClean="0">
                <a:solidFill>
                  <a:prstClr val="black">
                    <a:lumMod val="65000"/>
                    <a:lumOff val="35000"/>
                  </a:prstClr>
                </a:solidFill>
                <a:cs typeface="Verdana" pitchFamily="34" charset="0"/>
              </a:rPr>
              <a:t>納品・掲載</a:t>
            </a:r>
            <a:endParaRPr kumimoji="0" lang="ja-JP" altLang="en-US" sz="1200" kern="0" dirty="0">
              <a:solidFill>
                <a:prstClr val="black">
                  <a:lumMod val="65000"/>
                  <a:lumOff val="35000"/>
                </a:prstClr>
              </a:solidFill>
              <a:cs typeface="Verdana" pitchFamily="34" charset="0"/>
            </a:endParaRPr>
          </a:p>
        </p:txBody>
      </p:sp>
      <p:sp>
        <p:nvSpPr>
          <p:cNvPr id="48" name="ホームベース 47"/>
          <p:cNvSpPr/>
          <p:nvPr/>
        </p:nvSpPr>
        <p:spPr bwMode="auto">
          <a:xfrm>
            <a:off x="9355319" y="2811171"/>
            <a:ext cx="909492"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smtClean="0">
                <a:solidFill>
                  <a:prstClr val="black">
                    <a:lumMod val="65000"/>
                    <a:lumOff val="35000"/>
                  </a:prstClr>
                </a:solidFill>
                <a:cs typeface="Verdana" pitchFamily="34" charset="0"/>
              </a:rPr>
              <a:t>請求書</a:t>
            </a:r>
            <a:endParaRPr kumimoji="0" lang="en-US" altLang="ja-JP" sz="1200" kern="0" dirty="0" smtClean="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発行</a:t>
            </a:r>
          </a:p>
        </p:txBody>
      </p:sp>
      <p:sp>
        <p:nvSpPr>
          <p:cNvPr id="49" name="ホームベース 48"/>
          <p:cNvSpPr/>
          <p:nvPr/>
        </p:nvSpPr>
        <p:spPr bwMode="auto">
          <a:xfrm>
            <a:off x="6892310" y="4083694"/>
            <a:ext cx="2381735"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確認・検収</a:t>
            </a:r>
          </a:p>
        </p:txBody>
      </p:sp>
      <p:sp>
        <p:nvSpPr>
          <p:cNvPr id="50" name="ホームベース 49"/>
          <p:cNvSpPr/>
          <p:nvPr/>
        </p:nvSpPr>
        <p:spPr bwMode="auto">
          <a:xfrm>
            <a:off x="9690441" y="4083694"/>
            <a:ext cx="71838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お支払い</a:t>
            </a:r>
          </a:p>
        </p:txBody>
      </p:sp>
      <p:sp>
        <p:nvSpPr>
          <p:cNvPr id="51" name="タイトル 2"/>
          <p:cNvSpPr txBox="1">
            <a:spLocks/>
          </p:cNvSpPr>
          <p:nvPr/>
        </p:nvSpPr>
        <p:spPr>
          <a:xfrm>
            <a:off x="3261378" y="4782623"/>
            <a:ext cx="2081147" cy="1140172"/>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a:t>
            </a:r>
            <a:r>
              <a:rPr kumimoji="1" lang="ja-JP" altLang="en-US"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以下をセットで確認</a:t>
            </a:r>
            <a:endParaRPr kumimoji="1" lang="en-US" altLang="ja-JP"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いただきます</a:t>
            </a:r>
            <a:endParaRPr kumimoji="1" lang="en-US" altLang="ja-JP"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・フォームに記載の</a:t>
            </a:r>
            <a:endParaRPr kumimoji="1" lang="en-US" altLang="ja-JP"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　</a:t>
            </a:r>
            <a:r>
              <a:rPr kumimoji="1" lang="ja-JP" altLang="en-US"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申し込み内容</a:t>
            </a:r>
            <a:endParaRPr kumimoji="1" lang="en-US" altLang="ja-JP"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・商品資料</a:t>
            </a:r>
            <a:endParaRPr kumimoji="1" lang="en-US" altLang="ja-JP"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・該当する約款</a:t>
            </a:r>
            <a:endPar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p:txBody>
      </p:sp>
      <p:cxnSp>
        <p:nvCxnSpPr>
          <p:cNvPr id="52" name="直線コネクタ 51"/>
          <p:cNvCxnSpPr/>
          <p:nvPr/>
        </p:nvCxnSpPr>
        <p:spPr>
          <a:xfrm>
            <a:off x="1943063" y="2811171"/>
            <a:ext cx="0" cy="660616"/>
          </a:xfrm>
          <a:prstGeom prst="line">
            <a:avLst/>
          </a:prstGeom>
          <a:noFill/>
          <a:ln w="76200" cap="flat" cmpd="sng" algn="ctr">
            <a:solidFill>
              <a:srgbClr val="D00216">
                <a:lumMod val="20000"/>
                <a:lumOff val="80000"/>
              </a:srgbClr>
            </a:solidFill>
            <a:prstDash val="solid"/>
          </a:ln>
          <a:effectLst/>
        </p:spPr>
      </p:cxnSp>
      <p:cxnSp>
        <p:nvCxnSpPr>
          <p:cNvPr id="53" name="直線コネクタ 52"/>
          <p:cNvCxnSpPr/>
          <p:nvPr/>
        </p:nvCxnSpPr>
        <p:spPr>
          <a:xfrm>
            <a:off x="1943063" y="4090355"/>
            <a:ext cx="0" cy="660616"/>
          </a:xfrm>
          <a:prstGeom prst="line">
            <a:avLst/>
          </a:prstGeom>
          <a:noFill/>
          <a:ln w="76200" cap="flat" cmpd="sng" algn="ctr">
            <a:solidFill>
              <a:sysClr val="windowText" lastClr="000000">
                <a:lumMod val="50000"/>
                <a:lumOff val="50000"/>
              </a:sysClr>
            </a:solidFill>
            <a:prstDash val="solid"/>
          </a:ln>
          <a:effectLst/>
        </p:spPr>
      </p:cxnSp>
      <p:sp>
        <p:nvSpPr>
          <p:cNvPr id="23" name="タイトル 2"/>
          <p:cNvSpPr txBox="1">
            <a:spLocks/>
          </p:cNvSpPr>
          <p:nvPr/>
        </p:nvSpPr>
        <p:spPr>
          <a:xfrm>
            <a:off x="191344" y="1484912"/>
            <a:ext cx="11953328" cy="1656056"/>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r>
              <a:rPr lang="ja-JP" altLang="en-US" sz="1600" dirty="0" smtClean="0">
                <a:solidFill>
                  <a:schemeClr val="tx1">
                    <a:lumMod val="65000"/>
                    <a:lumOff val="35000"/>
                  </a:schemeClr>
                </a:solidFill>
                <a:latin typeface="+mj-lt"/>
              </a:rPr>
              <a:t>以下のフローに沿ってお申し込みの上、</a:t>
            </a:r>
            <a:r>
              <a:rPr lang="ja-JP" altLang="en-US" sz="1600" dirty="0" smtClean="0">
                <a:solidFill>
                  <a:schemeClr val="tx1">
                    <a:lumMod val="65000"/>
                    <a:lumOff val="35000"/>
                  </a:schemeClr>
                </a:solidFill>
              </a:rPr>
              <a:t>クリエイティブ</a:t>
            </a:r>
            <a:r>
              <a:rPr lang="ja-JP" altLang="en-US" sz="1600" dirty="0">
                <a:solidFill>
                  <a:schemeClr val="tx1">
                    <a:lumMod val="65000"/>
                    <a:lumOff val="35000"/>
                  </a:schemeClr>
                </a:solidFill>
              </a:rPr>
              <a:t>制作委託約款の第</a:t>
            </a:r>
            <a:r>
              <a:rPr lang="en-US" altLang="ja-JP" sz="1600" dirty="0">
                <a:solidFill>
                  <a:schemeClr val="tx1">
                    <a:lumMod val="65000"/>
                    <a:lumOff val="35000"/>
                  </a:schemeClr>
                </a:solidFill>
              </a:rPr>
              <a:t>9</a:t>
            </a:r>
            <a:r>
              <a:rPr lang="ja-JP" altLang="en-US" sz="1600" dirty="0">
                <a:solidFill>
                  <a:schemeClr val="tx1">
                    <a:lumMod val="65000"/>
                    <a:lumOff val="35000"/>
                  </a:schemeClr>
                </a:solidFill>
              </a:rPr>
              <a:t>条</a:t>
            </a:r>
            <a:r>
              <a:rPr lang="en-US" altLang="ja-JP" sz="1600" dirty="0">
                <a:solidFill>
                  <a:schemeClr val="tx1">
                    <a:lumMod val="65000"/>
                    <a:lumOff val="35000"/>
                  </a:schemeClr>
                </a:solidFill>
              </a:rPr>
              <a:t>(2)</a:t>
            </a:r>
            <a:r>
              <a:rPr lang="ja-JP" altLang="en-US" sz="1600" dirty="0">
                <a:solidFill>
                  <a:schemeClr val="tx1">
                    <a:lumMod val="65000"/>
                    <a:lumOff val="35000"/>
                  </a:schemeClr>
                </a:solidFill>
              </a:rPr>
              <a:t>支払条件</a:t>
            </a:r>
            <a:r>
              <a:rPr lang="en-US" altLang="ja-JP" sz="1600" dirty="0">
                <a:solidFill>
                  <a:schemeClr val="tx1">
                    <a:lumMod val="65000"/>
                    <a:lumOff val="35000"/>
                  </a:schemeClr>
                </a:solidFill>
              </a:rPr>
              <a:t>2</a:t>
            </a:r>
            <a:r>
              <a:rPr lang="ja-JP" altLang="en-US" sz="1600" dirty="0" smtClean="0">
                <a:solidFill>
                  <a:schemeClr val="tx1">
                    <a:lumMod val="65000"/>
                    <a:lumOff val="35000"/>
                  </a:schemeClr>
                </a:solidFill>
              </a:rPr>
              <a:t>にしたがってお支払いいただきます。</a:t>
            </a:r>
            <a:endParaRPr lang="en-US" altLang="ja-JP" sz="1600" dirty="0" smtClean="0">
              <a:solidFill>
                <a:schemeClr val="tx1">
                  <a:lumMod val="65000"/>
                  <a:lumOff val="35000"/>
                </a:schemeClr>
              </a:solidFill>
            </a:endParaRPr>
          </a:p>
          <a:p>
            <a:r>
              <a:rPr lang="ja-JP" altLang="en-US" sz="1600" dirty="0" smtClean="0">
                <a:solidFill>
                  <a:schemeClr val="tx1">
                    <a:lumMod val="65000"/>
                    <a:lumOff val="35000"/>
                  </a:schemeClr>
                </a:solidFill>
              </a:rPr>
              <a:t>ただし</a:t>
            </a:r>
            <a:r>
              <a:rPr lang="ja-JP" altLang="en-US" sz="1600" dirty="0">
                <a:solidFill>
                  <a:schemeClr val="tx1">
                    <a:lumMod val="65000"/>
                    <a:lumOff val="35000"/>
                  </a:schemeClr>
                </a:solidFill>
              </a:rPr>
              <a:t>、協賛内容のうち広告配信を伴うものは当該広告商品のお申し込み方法に準じます</a:t>
            </a:r>
            <a:r>
              <a:rPr lang="ja-JP" altLang="en-US" sz="1600" dirty="0" smtClean="0">
                <a:solidFill>
                  <a:schemeClr val="tx1">
                    <a:lumMod val="65000"/>
                    <a:lumOff val="35000"/>
                  </a:schemeClr>
                </a:solidFill>
              </a:rPr>
              <a:t>。</a:t>
            </a:r>
            <a:endParaRPr lang="en-US" altLang="ja-JP" sz="1600" dirty="0" smtClean="0">
              <a:solidFill>
                <a:schemeClr val="tx1">
                  <a:lumMod val="65000"/>
                  <a:lumOff val="35000"/>
                </a:schemeClr>
              </a:solidFill>
            </a:endParaRPr>
          </a:p>
        </p:txBody>
      </p:sp>
    </p:spTree>
    <p:extLst>
      <p:ext uri="{BB962C8B-B14F-4D97-AF65-F5344CB8AC3E}">
        <p14:creationId xmlns:p14="http://schemas.microsoft.com/office/powerpoint/2010/main" val="34542708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実施可否の問い合わせフロー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6" name="正方形/長方形 5"/>
          <p:cNvSpPr/>
          <p:nvPr/>
        </p:nvSpPr>
        <p:spPr>
          <a:xfrm>
            <a:off x="457990" y="1268760"/>
            <a:ext cx="11182625" cy="1015663"/>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sz="2000" u="sng" dirty="0" smtClean="0"/>
              <a:t>GYAO!</a:t>
            </a:r>
            <a:r>
              <a:rPr lang="ja-JP" altLang="en-US" sz="2000" u="sng" dirty="0" smtClean="0"/>
              <a:t>タイアップ広告</a:t>
            </a:r>
            <a:r>
              <a:rPr lang="ja-JP" altLang="en-US" sz="2000" dirty="0" smtClean="0"/>
              <a:t>の実施を</a:t>
            </a:r>
            <a:r>
              <a:rPr lang="ja-JP" altLang="en-US" sz="2000" dirty="0"/>
              <a:t>ご希望の場合は</a:t>
            </a:r>
            <a:r>
              <a:rPr lang="ja-JP" altLang="en-US" sz="2000" dirty="0" smtClean="0"/>
              <a:t>、弊社担当営業</a:t>
            </a:r>
            <a:r>
              <a:rPr lang="ja-JP" altLang="en-US" sz="2000" dirty="0"/>
              <a:t>また</a:t>
            </a:r>
            <a:r>
              <a:rPr lang="ja-JP" altLang="en-US" sz="2000" dirty="0" smtClean="0"/>
              <a:t>は</a:t>
            </a:r>
            <a:endParaRPr lang="en-US" altLang="ja-JP" sz="2000" dirty="0" smtClean="0"/>
          </a:p>
          <a:p>
            <a:r>
              <a:rPr lang="en-US" altLang="ja-JP" sz="2000" dirty="0" smtClean="0"/>
              <a:t>Yahoo!</a:t>
            </a:r>
            <a:r>
              <a:rPr lang="ja-JP" altLang="en-US" sz="2000" dirty="0" smtClean="0"/>
              <a:t>広告パートナーサポート宛に以下の項目を</a:t>
            </a:r>
            <a:r>
              <a:rPr lang="ja-JP" altLang="en-US" sz="2000" dirty="0"/>
              <a:t>ご連絡ください</a:t>
            </a:r>
            <a:r>
              <a:rPr lang="ja-JP" altLang="en-US" sz="2000" dirty="0" smtClean="0"/>
              <a:t>。</a:t>
            </a:r>
            <a:endParaRPr lang="en-US" altLang="ja-JP" sz="2000" dirty="0" smtClean="0"/>
          </a:p>
          <a:p>
            <a:r>
              <a:rPr lang="ja-JP" altLang="en-US" sz="2000" dirty="0" smtClean="0"/>
              <a:t>回答まで最大</a:t>
            </a:r>
            <a:r>
              <a:rPr lang="en-US" altLang="ja-JP" sz="2000" dirty="0" smtClean="0"/>
              <a:t>5</a:t>
            </a:r>
            <a:r>
              <a:rPr lang="ja-JP" altLang="en-US" sz="2000" dirty="0" smtClean="0"/>
              <a:t>営業日いただきます。</a:t>
            </a:r>
            <a:endParaRPr lang="en-US" altLang="ja-JP" sz="2000" dirty="0"/>
          </a:p>
        </p:txBody>
      </p:sp>
      <p:sp>
        <p:nvSpPr>
          <p:cNvPr id="7" name="正方形/長方形 6"/>
          <p:cNvSpPr/>
          <p:nvPr/>
        </p:nvSpPr>
        <p:spPr>
          <a:xfrm>
            <a:off x="551384" y="2492896"/>
            <a:ext cx="7423714" cy="3508653"/>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u="sng" dirty="0"/>
              <a:t>▼ご連絡いただきたい項目</a:t>
            </a:r>
            <a:endParaRPr lang="en-US" altLang="ja-JP" u="sng" dirty="0"/>
          </a:p>
          <a:p>
            <a:endParaRPr lang="en-US" altLang="ja-JP" sz="1200" u="sng" dirty="0"/>
          </a:p>
          <a:p>
            <a:pPr marL="171450" indent="-171450">
              <a:buFont typeface="Arial" panose="020B0604020202020204" pitchFamily="34" charset="0"/>
              <a:buChar char="•"/>
            </a:pPr>
            <a:r>
              <a:rPr lang="ja-JP" altLang="en-US" sz="1600" dirty="0"/>
              <a:t>広告</a:t>
            </a:r>
            <a:r>
              <a:rPr lang="ja-JP" altLang="en-US" sz="1600" dirty="0" smtClean="0"/>
              <a:t>商品：</a:t>
            </a:r>
            <a:endParaRPr lang="ja-JP" altLang="en-US" sz="1600" dirty="0"/>
          </a:p>
          <a:p>
            <a:pPr marL="171450" indent="-171450">
              <a:buFont typeface="Arial" panose="020B0604020202020204" pitchFamily="34" charset="0"/>
              <a:buChar char="•"/>
            </a:pPr>
            <a:r>
              <a:rPr lang="ja-JP" altLang="en-US" sz="1600" dirty="0"/>
              <a:t>広告主：</a:t>
            </a:r>
            <a:endParaRPr lang="en-US" altLang="ja-JP" sz="1600" dirty="0"/>
          </a:p>
          <a:p>
            <a:pPr marL="171450" indent="-171450">
              <a:buFont typeface="Arial" panose="020B0604020202020204" pitchFamily="34" charset="0"/>
              <a:buChar char="•"/>
            </a:pPr>
            <a:r>
              <a:rPr lang="ja-JP" altLang="en-US" sz="1600" dirty="0"/>
              <a:t>プロモーション商品・内容：</a:t>
            </a:r>
            <a:endParaRPr lang="en-US" altLang="ja-JP" sz="1600" dirty="0"/>
          </a:p>
          <a:p>
            <a:pPr marL="171450" indent="-171450">
              <a:buFont typeface="Arial" panose="020B0604020202020204" pitchFamily="34" charset="0"/>
              <a:buChar char="•"/>
            </a:pPr>
            <a:r>
              <a:rPr lang="ja-JP" altLang="en-US" sz="1600" dirty="0"/>
              <a:t>リンク先</a:t>
            </a:r>
            <a:r>
              <a:rPr lang="en-US" altLang="ja-JP" sz="1600" dirty="0"/>
              <a:t>URL:</a:t>
            </a:r>
            <a:endParaRPr lang="ja-JP" altLang="en-US" sz="1600" dirty="0"/>
          </a:p>
          <a:p>
            <a:pPr marL="171450" indent="-171450">
              <a:buFont typeface="Arial" panose="020B0604020202020204" pitchFamily="34" charset="0"/>
              <a:buChar char="•"/>
            </a:pPr>
            <a:r>
              <a:rPr lang="ja-JP" altLang="en-US" sz="1600" dirty="0"/>
              <a:t>ヤフー営業担当者：</a:t>
            </a:r>
          </a:p>
          <a:p>
            <a:pPr marL="171450" indent="-171450">
              <a:buFont typeface="Arial" panose="020B0604020202020204" pitchFamily="34" charset="0"/>
              <a:buChar char="•"/>
            </a:pPr>
            <a:r>
              <a:rPr lang="ja-JP" altLang="en-US" sz="1600" dirty="0"/>
              <a:t>代理店：</a:t>
            </a:r>
            <a:endParaRPr lang="en-US" altLang="ja-JP" sz="1600" dirty="0"/>
          </a:p>
          <a:p>
            <a:pPr marL="171450" indent="-171450">
              <a:buFont typeface="Arial" panose="020B0604020202020204" pitchFamily="34" charset="0"/>
              <a:buChar char="•"/>
            </a:pPr>
            <a:r>
              <a:rPr lang="ja-JP" altLang="en-US" sz="1600" dirty="0"/>
              <a:t>予約型対応アカウント</a:t>
            </a:r>
            <a:r>
              <a:rPr lang="en-US" altLang="ja-JP" sz="1600" dirty="0"/>
              <a:t>ID</a:t>
            </a:r>
            <a:r>
              <a:rPr lang="ja-JP" altLang="en-US" sz="1600" dirty="0"/>
              <a:t>（用意があれば）：</a:t>
            </a:r>
          </a:p>
          <a:p>
            <a:pPr marL="171450" indent="-171450">
              <a:buFont typeface="Arial" panose="020B0604020202020204" pitchFamily="34" charset="0"/>
              <a:buChar char="•"/>
            </a:pPr>
            <a:r>
              <a:rPr lang="ja-JP" altLang="en-US" sz="1600" dirty="0"/>
              <a:t>掲載期間：</a:t>
            </a:r>
            <a:endParaRPr lang="en-US" altLang="ja-JP" sz="1600" dirty="0"/>
          </a:p>
          <a:p>
            <a:pPr marL="171450" indent="-171450">
              <a:buFont typeface="Arial" panose="020B0604020202020204" pitchFamily="34" charset="0"/>
              <a:buChar char="•"/>
            </a:pPr>
            <a:r>
              <a:rPr lang="ja-JP" altLang="en-US" sz="1600" dirty="0"/>
              <a:t>予算：</a:t>
            </a:r>
          </a:p>
          <a:p>
            <a:pPr marL="171450" indent="-171450">
              <a:buFont typeface="Arial" panose="020B0604020202020204" pitchFamily="34" charset="0"/>
              <a:buChar char="•"/>
            </a:pPr>
            <a:r>
              <a:rPr lang="ja-JP" altLang="en-US" sz="1600" dirty="0"/>
              <a:t>掲載</a:t>
            </a:r>
            <a:r>
              <a:rPr lang="en-US" altLang="ja-JP" sz="1600" dirty="0" err="1"/>
              <a:t>vimps</a:t>
            </a:r>
            <a:r>
              <a:rPr lang="ja-JP" altLang="en-US" sz="1600" dirty="0"/>
              <a:t>：</a:t>
            </a:r>
          </a:p>
          <a:p>
            <a:pPr marL="171450" indent="-171450">
              <a:buFont typeface="Arial" panose="020B0604020202020204" pitchFamily="34" charset="0"/>
              <a:buChar char="•"/>
            </a:pPr>
            <a:r>
              <a:rPr lang="ja-JP" altLang="en-US" sz="1600" dirty="0"/>
              <a:t>懸念点：</a:t>
            </a:r>
          </a:p>
          <a:p>
            <a:pPr marL="171450" indent="-171450">
              <a:buFont typeface="Arial" panose="020B0604020202020204" pitchFamily="34" charset="0"/>
              <a:buChar char="•"/>
            </a:pPr>
            <a:r>
              <a:rPr lang="ja-JP" altLang="en-US" sz="1600" dirty="0"/>
              <a:t>備考：</a:t>
            </a:r>
            <a:endParaRPr lang="en-US" altLang="ja-JP" sz="1600" dirty="0"/>
          </a:p>
        </p:txBody>
      </p:sp>
    </p:spTree>
    <p:extLst>
      <p:ext uri="{BB962C8B-B14F-4D97-AF65-F5344CB8AC3E}">
        <p14:creationId xmlns:p14="http://schemas.microsoft.com/office/powerpoint/2010/main" val="35599162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smtClean="0"/>
              <a:t>注意事項　　　</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14</a:t>
            </a:fld>
            <a:endParaRPr lang="ja-JP" altLang="en-US"/>
          </a:p>
        </p:txBody>
      </p:sp>
      <p:sp>
        <p:nvSpPr>
          <p:cNvPr id="6" name="Rectangle 46"/>
          <p:cNvSpPr>
            <a:spLocks noChangeArrowheads="1"/>
          </p:cNvSpPr>
          <p:nvPr/>
        </p:nvSpPr>
        <p:spPr bwMode="auto">
          <a:xfrm>
            <a:off x="241048" y="1253019"/>
            <a:ext cx="11687600" cy="4570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smtClean="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編集・制作</a:t>
            </a:r>
            <a:endParaRPr lang="en-US" altLang="ja-JP" sz="1600" dirty="0">
              <a:solidFill>
                <a:schemeClr val="tx1">
                  <a:lumMod val="65000"/>
                  <a:lumOff val="35000"/>
                </a:schemeClr>
              </a:solidFill>
              <a:latin typeface="メイリオ"/>
              <a:ea typeface="メイリオ"/>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・企画内容</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は</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申込者・広告</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主様とヤフーと</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の間で協議の上決定し、最終的な編集権</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はヤフーに</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帰属します。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申込者・広告</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主様より提供</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いただく製品画像等の素材については第三者の権利を侵害するものではないこと、および記載内容</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に係わる財産権</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全ての権利処理が</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完了</a:t>
            </a:r>
            <a:endPar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　して</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いること、情報の正確性に</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ついてヤフーに</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対して保証いただくものとします。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・企画ページ上</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に</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は「</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提供：○○」の</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スポンサークレジットの掲載が</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必須となります。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200" dirty="0" smtClean="0">
                <a:solidFill>
                  <a:schemeClr val="tx1">
                    <a:lumMod val="65000"/>
                    <a:lumOff val="35000"/>
                  </a:schemeClr>
                </a:solidFill>
                <a:latin typeface="メイリオ"/>
                <a:ea typeface="メイリオ"/>
              </a:rPr>
              <a:t>　・原則として掲載終了後はアーカイブ保存せず、企画ページは削除いたします。</a:t>
            </a:r>
            <a:endParaRPr lang="en-US" altLang="ja-JP" sz="1200" dirty="0" smtClean="0">
              <a:solidFill>
                <a:schemeClr val="tx1">
                  <a:lumMod val="65000"/>
                  <a:lumOff val="35000"/>
                </a:schemeClr>
              </a:solidFill>
              <a:latin typeface="メイリオ"/>
              <a:ea typeface="メイリオ"/>
            </a:endParaRPr>
          </a:p>
          <a:p>
            <a:pPr marL="0" lvl="0" indent="0" eaLnBrk="1" hangingPunct="1">
              <a:spcBef>
                <a:spcPct val="0"/>
              </a:spcBef>
              <a:buNone/>
              <a:defRPr/>
            </a:pPr>
            <a:r>
              <a:rPr lang="ja-JP" altLang="en-US" sz="1200" dirty="0">
                <a:solidFill>
                  <a:schemeClr val="tx1">
                    <a:lumMod val="65000"/>
                    <a:lumOff val="35000"/>
                  </a:schemeClr>
                </a:solidFill>
                <a:latin typeface="メイリオ"/>
                <a:ea typeface="メイリオ"/>
              </a:rPr>
              <a:t>　</a:t>
            </a:r>
            <a:r>
              <a:rPr lang="ja-JP" altLang="en-US" sz="1200" dirty="0" smtClean="0">
                <a:solidFill>
                  <a:schemeClr val="tx1">
                    <a:lumMod val="65000"/>
                    <a:lumOff val="35000"/>
                  </a:schemeClr>
                </a:solidFill>
                <a:latin typeface="メイリオ"/>
                <a:ea typeface="メイリオ"/>
              </a:rPr>
              <a:t>・企画ページから</a:t>
            </a:r>
            <a:r>
              <a:rPr lang="ja-JP" altLang="en-US" sz="1200" dirty="0">
                <a:solidFill>
                  <a:schemeClr val="tx1">
                    <a:lumMod val="65000"/>
                    <a:lumOff val="35000"/>
                  </a:schemeClr>
                </a:solidFill>
                <a:latin typeface="メイリオ"/>
                <a:ea typeface="メイリオ"/>
              </a:rPr>
              <a:t>広告主様</a:t>
            </a:r>
            <a:r>
              <a:rPr lang="ja-JP" altLang="en-US" sz="1200" dirty="0" smtClean="0">
                <a:solidFill>
                  <a:schemeClr val="tx1">
                    <a:lumMod val="65000"/>
                    <a:lumOff val="35000"/>
                  </a:schemeClr>
                </a:solidFill>
                <a:latin typeface="メイリオ"/>
                <a:ea typeface="メイリオ"/>
              </a:rPr>
              <a:t>サイト</a:t>
            </a:r>
            <a:r>
              <a:rPr lang="ja-JP" altLang="en-US" sz="1200" dirty="0">
                <a:solidFill>
                  <a:schemeClr val="tx1">
                    <a:lumMod val="65000"/>
                    <a:lumOff val="35000"/>
                  </a:schemeClr>
                </a:solidFill>
                <a:latin typeface="メイリオ"/>
                <a:ea typeface="メイリオ"/>
              </a:rPr>
              <a:t>へ誘導するバナーやテキストリンクに、効果計測用</a:t>
            </a:r>
            <a:r>
              <a:rPr lang="en-US" altLang="ja-JP" sz="1200" dirty="0">
                <a:solidFill>
                  <a:schemeClr val="tx1">
                    <a:lumMod val="65000"/>
                    <a:lumOff val="35000"/>
                  </a:schemeClr>
                </a:solidFill>
                <a:latin typeface="メイリオ"/>
                <a:ea typeface="メイリオ"/>
              </a:rPr>
              <a:t>URL</a:t>
            </a:r>
            <a:r>
              <a:rPr lang="ja-JP" altLang="en-US" sz="1200" dirty="0">
                <a:solidFill>
                  <a:schemeClr val="tx1">
                    <a:lumMod val="65000"/>
                    <a:lumOff val="35000"/>
                  </a:schemeClr>
                </a:solidFill>
                <a:latin typeface="メイリオ"/>
                <a:ea typeface="メイリオ"/>
              </a:rPr>
              <a:t>を設定する</a:t>
            </a:r>
            <a:r>
              <a:rPr lang="ja-JP" altLang="en-US" sz="1200" dirty="0" smtClean="0">
                <a:solidFill>
                  <a:schemeClr val="tx1">
                    <a:lumMod val="65000"/>
                    <a:lumOff val="35000"/>
                  </a:schemeClr>
                </a:solidFill>
                <a:latin typeface="メイリオ"/>
                <a:ea typeface="メイリオ"/>
              </a:rPr>
              <a:t>ことはできませ</a:t>
            </a:r>
            <a:r>
              <a:rPr lang="ja-JP" altLang="en-US" sz="1200" dirty="0">
                <a:solidFill>
                  <a:schemeClr val="tx1">
                    <a:lumMod val="65000"/>
                    <a:lumOff val="35000"/>
                  </a:schemeClr>
                </a:solidFill>
                <a:latin typeface="メイリオ"/>
                <a:ea typeface="メイリオ"/>
              </a:rPr>
              <a:t>ん</a:t>
            </a:r>
            <a:r>
              <a:rPr lang="ja-JP" altLang="en-US" sz="1200" dirty="0" smtClean="0">
                <a:solidFill>
                  <a:schemeClr val="tx1">
                    <a:lumMod val="65000"/>
                    <a:lumOff val="35000"/>
                  </a:schemeClr>
                </a:solidFill>
                <a:latin typeface="メイリオ"/>
                <a:ea typeface="メイリオ"/>
              </a:rPr>
              <a:t>。</a:t>
            </a:r>
            <a:endParaRPr lang="en-US" altLang="ja-JP" sz="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smtClean="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災害情報告知モジュールの掲載</a:t>
            </a:r>
            <a:endParaRPr lang="en-US" altLang="ja-JP" sz="1600" dirty="0">
              <a:solidFill>
                <a:schemeClr val="tx1">
                  <a:lumMod val="65000"/>
                  <a:lumOff val="35000"/>
                </a:schemeClr>
              </a:solidFill>
              <a:latin typeface="メイリオ"/>
              <a:ea typeface="メイリオ"/>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・地震、津波、その他有事が発生した際</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、ヤフーを</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利用するお客様に対して速やかに災害情報をお伝えするために、</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企画ページについても</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、ページ上部に災害情報告知モジュールの掲載を行います</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a:t>
            </a:r>
            <a:endPar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100" dirty="0">
                <a:solidFill>
                  <a:schemeClr val="tx1">
                    <a:lumMod val="65000"/>
                    <a:lumOff val="35000"/>
                  </a:schemeClr>
                </a:solidFill>
                <a:latin typeface="メイリオ"/>
                <a:ea typeface="メイリオ"/>
              </a:rPr>
              <a:t>　　</a:t>
            </a:r>
            <a:r>
              <a:rPr lang="en-US" altLang="ja-JP" sz="1000" dirty="0">
                <a:solidFill>
                  <a:schemeClr val="tx1">
                    <a:lumMod val="65000"/>
                    <a:lumOff val="35000"/>
                  </a:schemeClr>
                </a:solidFill>
                <a:latin typeface="メイリオ"/>
                <a:ea typeface="メイリオ"/>
              </a:rPr>
              <a:t>※</a:t>
            </a:r>
            <a:r>
              <a:rPr lang="ja-JP" altLang="en-US" sz="1000" dirty="0">
                <a:solidFill>
                  <a:schemeClr val="tx1">
                    <a:lumMod val="65000"/>
                    <a:lumOff val="35000"/>
                  </a:schemeClr>
                </a:solidFill>
                <a:latin typeface="メイリオ"/>
                <a:ea typeface="メイリオ"/>
              </a:rPr>
              <a:t>掲載方法（場所、内容、タイミングと期間など）は</a:t>
            </a:r>
            <a:r>
              <a:rPr lang="ja-JP" altLang="en-US" sz="1000" dirty="0" smtClean="0">
                <a:solidFill>
                  <a:schemeClr val="tx1">
                    <a:lumMod val="65000"/>
                    <a:lumOff val="35000"/>
                  </a:schemeClr>
                </a:solidFill>
                <a:latin typeface="メイリオ"/>
                <a:ea typeface="メイリオ"/>
              </a:rPr>
              <a:t>、ヤフーの</a:t>
            </a:r>
            <a:r>
              <a:rPr lang="ja-JP" altLang="en-US" sz="1000" dirty="0">
                <a:solidFill>
                  <a:schemeClr val="tx1">
                    <a:lumMod val="65000"/>
                    <a:lumOff val="35000"/>
                  </a:schemeClr>
                </a:solidFill>
                <a:latin typeface="メイリオ"/>
                <a:ea typeface="メイリオ"/>
              </a:rPr>
              <a:t>統一運用ルール</a:t>
            </a:r>
            <a:r>
              <a:rPr lang="ja-JP" altLang="en-US" sz="1000" dirty="0" smtClean="0">
                <a:solidFill>
                  <a:schemeClr val="tx1">
                    <a:lumMod val="65000"/>
                    <a:lumOff val="35000"/>
                  </a:schemeClr>
                </a:solidFill>
                <a:latin typeface="メイリオ"/>
                <a:ea typeface="メイリオ"/>
              </a:rPr>
              <a:t>にしたがいます。</a:t>
            </a:r>
            <a:endParaRPr lang="en-US" altLang="ja-JP" sz="1000" dirty="0">
              <a:solidFill>
                <a:schemeClr val="tx1">
                  <a:lumMod val="65000"/>
                  <a:lumOff val="35000"/>
                </a:schemeClr>
              </a:solidFill>
              <a:latin typeface="メイリオ"/>
              <a:ea typeface="メイリオ"/>
            </a:endParaRPr>
          </a:p>
          <a:p>
            <a:pPr eaLnBrk="1" hangingPunct="1">
              <a:spcBef>
                <a:spcPct val="0"/>
              </a:spcBef>
              <a:buFontTx/>
              <a:buNone/>
            </a:pP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smtClean="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誘導広告</a:t>
            </a: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・誘導広告を申込者・広告主様で制作する場合は、ヤフーが提示するガイドラインを遵守してください。</a:t>
            </a:r>
            <a:endPar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200" dirty="0">
                <a:solidFill>
                  <a:schemeClr val="tx1">
                    <a:lumMod val="65000"/>
                    <a:lumOff val="35000"/>
                  </a:schemeClr>
                </a:solidFill>
                <a:latin typeface="メイリオ"/>
                <a:ea typeface="メイリオ"/>
              </a:rPr>
              <a:t>　</a:t>
            </a:r>
            <a:r>
              <a:rPr lang="ja-JP" altLang="en-US" sz="1200" dirty="0" smtClean="0">
                <a:solidFill>
                  <a:schemeClr val="tx1">
                    <a:lumMod val="65000"/>
                    <a:lumOff val="35000"/>
                  </a:schemeClr>
                </a:solidFill>
                <a:latin typeface="メイリオ"/>
                <a:ea typeface="メイリオ"/>
              </a:rPr>
              <a:t>・企画ページに効果計測用</a:t>
            </a:r>
            <a:r>
              <a:rPr lang="en-US" altLang="ja-JP" sz="1200" dirty="0" smtClean="0">
                <a:solidFill>
                  <a:schemeClr val="tx1">
                    <a:lumMod val="65000"/>
                    <a:lumOff val="35000"/>
                  </a:schemeClr>
                </a:solidFill>
                <a:latin typeface="メイリオ"/>
                <a:ea typeface="メイリオ"/>
              </a:rPr>
              <a:t>URL</a:t>
            </a:r>
            <a:r>
              <a:rPr lang="ja-JP" altLang="en-US" sz="1200" dirty="0" smtClean="0">
                <a:solidFill>
                  <a:schemeClr val="tx1">
                    <a:lumMod val="65000"/>
                    <a:lumOff val="35000"/>
                  </a:schemeClr>
                </a:solidFill>
                <a:latin typeface="メイリオ"/>
                <a:ea typeface="メイリオ"/>
              </a:rPr>
              <a:t>を設定することはできません。</a:t>
            </a:r>
            <a:endParaRPr lang="en-US" altLang="ja-JP" sz="1200" dirty="0" smtClean="0">
              <a:solidFill>
                <a:schemeClr val="tx1">
                  <a:lumMod val="65000"/>
                  <a:lumOff val="35000"/>
                </a:schemeClr>
              </a:solidFill>
              <a:latin typeface="メイリオ"/>
              <a:ea typeface="メイリオ"/>
            </a:endParaRPr>
          </a:p>
          <a:p>
            <a:pPr marL="0" lvl="0" indent="0" eaLnBrk="1" hangingPunct="1">
              <a:spcBef>
                <a:spcPct val="0"/>
              </a:spcBef>
              <a:buNone/>
            </a:pPr>
            <a:endParaRPr lang="en-US" altLang="ja-JP" sz="16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600" dirty="0" smtClean="0">
                <a:solidFill>
                  <a:schemeClr val="tx1">
                    <a:lumMod val="65000"/>
                    <a:lumOff val="35000"/>
                  </a:schemeClr>
                </a:solidFill>
                <a:latin typeface="メイリオ"/>
                <a:ea typeface="メイリオ"/>
              </a:rPr>
              <a:t>■ 効果</a:t>
            </a:r>
            <a:r>
              <a:rPr lang="ja-JP" altLang="en-US" sz="1600" dirty="0">
                <a:solidFill>
                  <a:schemeClr val="tx1">
                    <a:lumMod val="65000"/>
                    <a:lumOff val="35000"/>
                  </a:schemeClr>
                </a:solidFill>
                <a:latin typeface="メイリオ"/>
                <a:ea typeface="メイリオ"/>
              </a:rPr>
              <a:t>検証レポート</a:t>
            </a:r>
            <a:endParaRPr lang="en-US" altLang="ja-JP" sz="16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200" dirty="0">
                <a:solidFill>
                  <a:schemeClr val="tx1">
                    <a:lumMod val="65000"/>
                    <a:lumOff val="35000"/>
                  </a:schemeClr>
                </a:solidFill>
                <a:latin typeface="メイリオ"/>
                <a:ea typeface="メイリオ"/>
              </a:rPr>
              <a:t>　・レポートには、ヤフーの管理するお客様の個人情報</a:t>
            </a:r>
            <a:r>
              <a:rPr lang="en-US" altLang="ja-JP" sz="1200" dirty="0">
                <a:solidFill>
                  <a:schemeClr val="tx1">
                    <a:lumMod val="65000"/>
                    <a:lumOff val="35000"/>
                  </a:schemeClr>
                </a:solidFill>
                <a:latin typeface="メイリオ"/>
                <a:ea typeface="メイリオ"/>
              </a:rPr>
              <a:t>*1</a:t>
            </a:r>
            <a:r>
              <a:rPr lang="ja-JP" altLang="en-US" sz="1200" dirty="0">
                <a:solidFill>
                  <a:schemeClr val="tx1">
                    <a:lumMod val="65000"/>
                    <a:lumOff val="35000"/>
                  </a:schemeClr>
                </a:solidFill>
                <a:latin typeface="メイリオ"/>
                <a:ea typeface="メイリオ"/>
              </a:rPr>
              <a:t>（個人情報の保護に関する法律に定める個人情報。以下同じ。）</a:t>
            </a:r>
            <a:r>
              <a:rPr lang="ja-JP" altLang="en-US" sz="1200" dirty="0" smtClean="0">
                <a:solidFill>
                  <a:schemeClr val="tx1">
                    <a:lumMod val="65000"/>
                    <a:lumOff val="35000"/>
                  </a:schemeClr>
                </a:solidFill>
                <a:latin typeface="メイリオ"/>
                <a:ea typeface="メイリオ"/>
              </a:rPr>
              <a:t>が含まれる場合があります。</a:t>
            </a:r>
            <a:r>
              <a:rPr lang="ja-JP" altLang="en-US" sz="1200" dirty="0">
                <a:solidFill>
                  <a:schemeClr val="tx1">
                    <a:lumMod val="65000"/>
                    <a:lumOff val="35000"/>
                  </a:schemeClr>
                </a:solidFill>
                <a:latin typeface="メイリオ"/>
                <a:ea typeface="メイリオ"/>
              </a:rPr>
              <a:t>個人情報の</a:t>
            </a:r>
            <a:r>
              <a:rPr lang="ja-JP" altLang="en-US" sz="1200" dirty="0" smtClean="0">
                <a:solidFill>
                  <a:schemeClr val="tx1">
                    <a:lumMod val="65000"/>
                    <a:lumOff val="35000"/>
                  </a:schemeClr>
                </a:solidFill>
                <a:latin typeface="メイリオ"/>
                <a:ea typeface="メイリオ"/>
              </a:rPr>
              <a:t>保護</a:t>
            </a:r>
            <a:endParaRPr lang="en-US" altLang="ja-JP" sz="1200" dirty="0" smtClean="0">
              <a:solidFill>
                <a:schemeClr val="tx1">
                  <a:lumMod val="65000"/>
                  <a:lumOff val="35000"/>
                </a:schemeClr>
              </a:solidFill>
              <a:latin typeface="メイリオ"/>
              <a:ea typeface="メイリオ"/>
            </a:endParaRPr>
          </a:p>
          <a:p>
            <a:pPr marL="0" lvl="0" indent="0" eaLnBrk="1" hangingPunct="1">
              <a:spcBef>
                <a:spcPct val="0"/>
              </a:spcBef>
              <a:buNone/>
            </a:pPr>
            <a:r>
              <a:rPr lang="ja-JP" altLang="en-US" sz="1200" dirty="0">
                <a:solidFill>
                  <a:schemeClr val="tx1">
                    <a:lumMod val="65000"/>
                    <a:lumOff val="35000"/>
                  </a:schemeClr>
                </a:solidFill>
                <a:latin typeface="メイリオ"/>
                <a:ea typeface="メイリオ"/>
              </a:rPr>
              <a:t>　</a:t>
            </a:r>
            <a:r>
              <a:rPr lang="ja-JP" altLang="en-US" sz="1200" dirty="0" smtClean="0">
                <a:solidFill>
                  <a:schemeClr val="tx1">
                    <a:lumMod val="65000"/>
                    <a:lumOff val="35000"/>
                  </a:schemeClr>
                </a:solidFill>
                <a:latin typeface="メイリオ"/>
                <a:ea typeface="メイリオ"/>
              </a:rPr>
              <a:t>　に</a:t>
            </a:r>
            <a:r>
              <a:rPr lang="ja-JP" altLang="en-US" sz="1200" dirty="0">
                <a:solidFill>
                  <a:schemeClr val="tx1">
                    <a:lumMod val="65000"/>
                    <a:lumOff val="35000"/>
                  </a:schemeClr>
                </a:solidFill>
                <a:latin typeface="メイリオ"/>
                <a:ea typeface="メイリオ"/>
              </a:rPr>
              <a:t>関する法律その他の関係法令・ガイドラインを遵守するとともに、善良な管理者</a:t>
            </a:r>
            <a:r>
              <a:rPr lang="ja-JP" altLang="en-US" sz="1200" dirty="0" smtClean="0">
                <a:solidFill>
                  <a:schemeClr val="tx1">
                    <a:lumMod val="65000"/>
                    <a:lumOff val="35000"/>
                  </a:schemeClr>
                </a:solidFill>
                <a:latin typeface="メイリオ"/>
                <a:ea typeface="メイリオ"/>
              </a:rPr>
              <a:t>の注意をもって</a:t>
            </a:r>
            <a:r>
              <a:rPr lang="ja-JP" altLang="en-US" sz="1200" dirty="0">
                <a:solidFill>
                  <a:schemeClr val="tx1">
                    <a:lumMod val="65000"/>
                    <a:lumOff val="35000"/>
                  </a:schemeClr>
                </a:solidFill>
                <a:latin typeface="メイリオ"/>
                <a:ea typeface="メイリオ"/>
              </a:rPr>
              <a:t>適切に取り扱い、不正アクセスおよび不正利用の防止に努めて</a:t>
            </a:r>
            <a:r>
              <a:rPr lang="ja-JP" altLang="en-US" sz="1200" dirty="0" err="1" smtClean="0">
                <a:solidFill>
                  <a:schemeClr val="tx1">
                    <a:lumMod val="65000"/>
                    <a:lumOff val="35000"/>
                  </a:schemeClr>
                </a:solidFill>
                <a:latin typeface="メイリオ"/>
                <a:ea typeface="メイリオ"/>
              </a:rPr>
              <a:t>い</a:t>
            </a:r>
            <a:r>
              <a:rPr lang="ja-JP" altLang="en-US" sz="1200" dirty="0" smtClean="0">
                <a:solidFill>
                  <a:schemeClr val="tx1">
                    <a:lumMod val="65000"/>
                    <a:lumOff val="35000"/>
                  </a:schemeClr>
                </a:solidFill>
                <a:latin typeface="メイリオ"/>
                <a:ea typeface="メイリオ"/>
              </a:rPr>
              <a:t>　　</a:t>
            </a:r>
            <a:endParaRPr lang="en-US" altLang="ja-JP" sz="1200" dirty="0" smtClean="0">
              <a:solidFill>
                <a:schemeClr val="tx1">
                  <a:lumMod val="65000"/>
                  <a:lumOff val="35000"/>
                </a:schemeClr>
              </a:solidFill>
              <a:latin typeface="メイリオ"/>
              <a:ea typeface="メイリオ"/>
            </a:endParaRPr>
          </a:p>
          <a:p>
            <a:pPr marL="0" lvl="0" indent="0" eaLnBrk="1" hangingPunct="1">
              <a:spcBef>
                <a:spcPct val="0"/>
              </a:spcBef>
              <a:buNone/>
            </a:pPr>
            <a:r>
              <a:rPr lang="ja-JP" altLang="en-US" sz="1200" dirty="0">
                <a:solidFill>
                  <a:schemeClr val="tx1">
                    <a:lumMod val="65000"/>
                    <a:lumOff val="35000"/>
                  </a:schemeClr>
                </a:solidFill>
                <a:latin typeface="メイリオ"/>
                <a:ea typeface="メイリオ"/>
              </a:rPr>
              <a:t>　</a:t>
            </a:r>
            <a:r>
              <a:rPr lang="ja-JP" altLang="en-US" sz="1200" dirty="0" smtClean="0">
                <a:solidFill>
                  <a:schemeClr val="tx1">
                    <a:lumMod val="65000"/>
                    <a:lumOff val="35000"/>
                  </a:schemeClr>
                </a:solidFill>
                <a:latin typeface="メイリオ"/>
                <a:ea typeface="メイリオ"/>
              </a:rPr>
              <a:t>　ただ</a:t>
            </a:r>
            <a:r>
              <a:rPr lang="ja-JP" altLang="en-US" sz="1200" dirty="0">
                <a:solidFill>
                  <a:schemeClr val="tx1">
                    <a:lumMod val="65000"/>
                    <a:lumOff val="35000"/>
                  </a:schemeClr>
                </a:solidFill>
                <a:latin typeface="メイリオ"/>
                <a:ea typeface="メイリオ"/>
              </a:rPr>
              <a:t>くようにお願いいたします。</a:t>
            </a:r>
            <a:br>
              <a:rPr lang="ja-JP" altLang="en-US" sz="1200" dirty="0">
                <a:solidFill>
                  <a:schemeClr val="tx1">
                    <a:lumMod val="65000"/>
                    <a:lumOff val="35000"/>
                  </a:schemeClr>
                </a:solidFill>
                <a:latin typeface="メイリオ"/>
                <a:ea typeface="メイリオ"/>
              </a:rPr>
            </a:br>
            <a:r>
              <a:rPr lang="ja-JP" altLang="en-US" sz="1200" dirty="0">
                <a:solidFill>
                  <a:schemeClr val="tx1">
                    <a:lumMod val="65000"/>
                    <a:lumOff val="35000"/>
                  </a:schemeClr>
                </a:solidFill>
                <a:latin typeface="メイリオ"/>
                <a:ea typeface="メイリオ"/>
              </a:rPr>
              <a:t>　　</a:t>
            </a:r>
            <a:r>
              <a:rPr lang="en-US" altLang="ja-JP" sz="1000" dirty="0">
                <a:solidFill>
                  <a:schemeClr val="tx1">
                    <a:lumMod val="65000"/>
                    <a:lumOff val="35000"/>
                  </a:schemeClr>
                </a:solidFill>
                <a:latin typeface="メイリオ"/>
                <a:ea typeface="メイリオ"/>
              </a:rPr>
              <a:t>*1</a:t>
            </a:r>
            <a:r>
              <a:rPr lang="en-US" altLang="ja-JP" sz="1000" dirty="0" smtClean="0">
                <a:solidFill>
                  <a:schemeClr val="tx1">
                    <a:lumMod val="65000"/>
                    <a:lumOff val="35000"/>
                  </a:schemeClr>
                </a:solidFill>
                <a:latin typeface="メイリオ"/>
                <a:ea typeface="メイリオ"/>
              </a:rPr>
              <a:t>.</a:t>
            </a:r>
            <a:r>
              <a:rPr lang="ja-JP" altLang="en-US" sz="1000" dirty="0" smtClean="0">
                <a:solidFill>
                  <a:schemeClr val="tx1">
                    <a:lumMod val="65000"/>
                    <a:lumOff val="35000"/>
                  </a:schemeClr>
                </a:solidFill>
                <a:latin typeface="メイリオ"/>
                <a:ea typeface="メイリオ"/>
              </a:rPr>
              <a:t>例：ユーザーアンケートを実施し自由回答を含む場合、ヤフー</a:t>
            </a:r>
            <a:r>
              <a:rPr lang="ja-JP" altLang="en-US" sz="1000" dirty="0">
                <a:solidFill>
                  <a:schemeClr val="tx1">
                    <a:lumMod val="65000"/>
                    <a:lumOff val="35000"/>
                  </a:schemeClr>
                </a:solidFill>
                <a:latin typeface="メイリオ"/>
                <a:ea typeface="メイリオ"/>
              </a:rPr>
              <a:t>において特定の個人を識別することができる情報に</a:t>
            </a:r>
            <a:r>
              <a:rPr lang="ja-JP" altLang="en-US" sz="1000" dirty="0" smtClean="0">
                <a:solidFill>
                  <a:schemeClr val="tx1">
                    <a:lumMod val="65000"/>
                    <a:lumOff val="35000"/>
                  </a:schemeClr>
                </a:solidFill>
                <a:latin typeface="メイリオ"/>
                <a:ea typeface="メイリオ"/>
              </a:rPr>
              <a:t>該当</a:t>
            </a:r>
            <a:endParaRPr lang="en-US" altLang="ja-JP" sz="1000" dirty="0">
              <a:solidFill>
                <a:schemeClr val="tx1">
                  <a:lumMod val="65000"/>
                  <a:lumOff val="35000"/>
                </a:schemeClr>
              </a:solidFill>
              <a:latin typeface="メイリオ"/>
              <a:ea typeface="メイリオ"/>
            </a:endParaRPr>
          </a:p>
        </p:txBody>
      </p:sp>
    </p:spTree>
    <p:extLst>
      <p:ext uri="{BB962C8B-B14F-4D97-AF65-F5344CB8AC3E}">
        <p14:creationId xmlns:p14="http://schemas.microsoft.com/office/powerpoint/2010/main" val="36531675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smtClean="0"/>
              <a:t>免責事項</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15</a:t>
            </a:fld>
            <a:endParaRPr lang="ja-JP" altLang="en-US"/>
          </a:p>
        </p:txBody>
      </p:sp>
      <p:sp>
        <p:nvSpPr>
          <p:cNvPr id="7" name="Rectangle 46"/>
          <p:cNvSpPr>
            <a:spLocks noChangeArrowheads="1"/>
          </p:cNvSpPr>
          <p:nvPr/>
        </p:nvSpPr>
        <p:spPr bwMode="auto">
          <a:xfrm>
            <a:off x="387048" y="1237445"/>
            <a:ext cx="11469592" cy="4585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266700" indent="-266700" eaLnBrk="1" hangingPunct="1">
              <a:spcBef>
                <a:spcPct val="0"/>
              </a:spcBef>
              <a:buFontTx/>
              <a:buNone/>
              <a:tabLst>
                <a:tab pos="266700" algn="l"/>
              </a:tabLst>
            </a:pPr>
            <a:r>
              <a:rPr lang="ja-JP" altLang="en-US" sz="1200" dirty="0" smtClean="0">
                <a:solidFill>
                  <a:schemeClr val="tx1">
                    <a:lumMod val="65000"/>
                    <a:lumOff val="35000"/>
                  </a:schemeClr>
                </a:solidFill>
                <a:latin typeface="+mn-ea"/>
                <a:ea typeface="+mn-ea"/>
              </a:rPr>
              <a:t>・申込者・広告主様の</a:t>
            </a:r>
            <a:r>
              <a:rPr lang="ja-JP" altLang="en-US" sz="1200" dirty="0">
                <a:solidFill>
                  <a:schemeClr val="tx1">
                    <a:lumMod val="65000"/>
                    <a:lumOff val="35000"/>
                  </a:schemeClr>
                </a:solidFill>
                <a:latin typeface="+mn-ea"/>
                <a:ea typeface="+mn-ea"/>
              </a:rPr>
              <a:t>故意または過失によって、ヤフー</a:t>
            </a:r>
            <a:r>
              <a:rPr lang="ja-JP" altLang="en-US" sz="1200" dirty="0" smtClean="0">
                <a:solidFill>
                  <a:schemeClr val="tx1">
                    <a:lumMod val="65000"/>
                    <a:lumOff val="35000"/>
                  </a:schemeClr>
                </a:solidFill>
                <a:latin typeface="+mn-ea"/>
                <a:ea typeface="+mn-ea"/>
              </a:rPr>
              <a:t>と申込者間</a:t>
            </a:r>
            <a:r>
              <a:rPr lang="ja-JP" altLang="en-US" sz="1200" dirty="0">
                <a:solidFill>
                  <a:schemeClr val="tx1">
                    <a:lumMod val="65000"/>
                    <a:lumOff val="35000"/>
                  </a:schemeClr>
                </a:solidFill>
                <a:latin typeface="+mn-ea"/>
                <a:ea typeface="+mn-ea"/>
              </a:rPr>
              <a:t>の広告掲載契約に定める掲載開始日までに企画ページの掲載を開始できなかった場合、ヤフー</a:t>
            </a:r>
            <a:r>
              <a:rPr lang="ja-JP" altLang="en-US" sz="1200" dirty="0" smtClean="0">
                <a:solidFill>
                  <a:schemeClr val="tx1">
                    <a:lumMod val="65000"/>
                    <a:lumOff val="35000"/>
                  </a:schemeClr>
                </a:solidFill>
                <a:latin typeface="+mn-ea"/>
                <a:ea typeface="+mn-ea"/>
              </a:rPr>
              <a:t>は</a:t>
            </a:r>
            <a:endParaRPr lang="en-US" altLang="ja-JP" sz="1200" dirty="0" smtClean="0">
              <a:solidFill>
                <a:schemeClr val="tx1">
                  <a:lumMod val="65000"/>
                  <a:lumOff val="35000"/>
                </a:schemeClr>
              </a:solidFill>
              <a:latin typeface="+mn-ea"/>
              <a:ea typeface="+mn-ea"/>
            </a:endParaRPr>
          </a:p>
          <a:p>
            <a:pPr marL="266700" indent="-266700" eaLnBrk="1" hangingPunct="1">
              <a:spcBef>
                <a:spcPct val="0"/>
              </a:spcBef>
              <a:buFontTx/>
              <a:buNone/>
              <a:tabLst>
                <a:tab pos="266700" algn="l"/>
              </a:tabLst>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広告</a:t>
            </a:r>
            <a:r>
              <a:rPr lang="ja-JP" altLang="en-US" sz="1200" dirty="0">
                <a:solidFill>
                  <a:schemeClr val="tx1">
                    <a:lumMod val="65000"/>
                    <a:lumOff val="35000"/>
                  </a:schemeClr>
                </a:solidFill>
                <a:latin typeface="+mn-ea"/>
                <a:ea typeface="+mn-ea"/>
              </a:rPr>
              <a:t>掲載契約に基づく企画ページの掲載を履行する義務を免れるものとします。また、その場合、当該企画ページの掲載を行うことができなかった期間の</a:t>
            </a:r>
            <a:r>
              <a:rPr lang="ja-JP" altLang="en-US" sz="1200" dirty="0" smtClean="0">
                <a:solidFill>
                  <a:schemeClr val="tx1">
                    <a:lumMod val="65000"/>
                    <a:lumOff val="35000"/>
                  </a:schemeClr>
                </a:solidFill>
                <a:latin typeface="+mn-ea"/>
                <a:ea typeface="+mn-ea"/>
              </a:rPr>
              <a:t>広告料金</a:t>
            </a:r>
            <a:endParaRPr lang="en-US" altLang="ja-JP" sz="1200" dirty="0" smtClean="0">
              <a:solidFill>
                <a:schemeClr val="tx1">
                  <a:lumMod val="65000"/>
                  <a:lumOff val="35000"/>
                </a:schemeClr>
              </a:solidFill>
              <a:latin typeface="+mn-ea"/>
              <a:ea typeface="+mn-ea"/>
            </a:endParaRPr>
          </a:p>
          <a:p>
            <a:pPr marL="266700" indent="-266700" eaLnBrk="1" hangingPunct="1">
              <a:spcBef>
                <a:spcPct val="0"/>
              </a:spcBef>
              <a:buFontTx/>
              <a:buNone/>
              <a:tabLst>
                <a:tab pos="266700" algn="l"/>
              </a:tabLst>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a:t>
            </a:r>
            <a:r>
              <a:rPr lang="ja-JP" altLang="en-US" sz="1200" dirty="0">
                <a:solidFill>
                  <a:schemeClr val="tx1">
                    <a:lumMod val="65000"/>
                    <a:lumOff val="35000"/>
                  </a:schemeClr>
                </a:solidFill>
                <a:latin typeface="+mn-ea"/>
                <a:ea typeface="+mn-ea"/>
              </a:rPr>
              <a:t>広告掲載費、制作費その他広告掲載契約に</a:t>
            </a:r>
            <a:r>
              <a:rPr lang="ja-JP" altLang="en-US" sz="1200" dirty="0" smtClean="0">
                <a:solidFill>
                  <a:schemeClr val="tx1">
                    <a:lumMod val="65000"/>
                    <a:lumOff val="35000"/>
                  </a:schemeClr>
                </a:solidFill>
                <a:latin typeface="+mn-ea"/>
                <a:ea typeface="+mn-ea"/>
              </a:rPr>
              <a:t>基づき申込者</a:t>
            </a:r>
            <a:r>
              <a:rPr lang="ja-JP" altLang="en-US" sz="1200" dirty="0">
                <a:solidFill>
                  <a:schemeClr val="tx1">
                    <a:lumMod val="65000"/>
                    <a:lumOff val="35000"/>
                  </a:schemeClr>
                </a:solidFill>
                <a:latin typeface="+mn-ea"/>
                <a:ea typeface="+mn-ea"/>
              </a:rPr>
              <a:t>およびヤフー間で事前に合意した金額をいいます）は何ら減免されません</a:t>
            </a:r>
            <a:r>
              <a:rPr lang="ja-JP" altLang="en-US" sz="1200" dirty="0" smtClean="0">
                <a:solidFill>
                  <a:schemeClr val="tx1">
                    <a:lumMod val="65000"/>
                    <a:lumOff val="35000"/>
                  </a:schemeClr>
                </a:solidFill>
                <a:latin typeface="+mn-ea"/>
                <a:ea typeface="+mn-ea"/>
              </a:rPr>
              <a:t>。</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endParaRPr lang="en-US" altLang="ja-JP" sz="1200" dirty="0" smtClean="0">
              <a:solidFill>
                <a:schemeClr val="tx1">
                  <a:lumMod val="65000"/>
                  <a:lumOff val="35000"/>
                </a:schemeClr>
              </a:solidFill>
              <a:latin typeface="+mn-ea"/>
              <a:ea typeface="+mn-ea"/>
            </a:endParaRPr>
          </a:p>
          <a:p>
            <a:pPr marL="266700" indent="-266700" eaLnBrk="1" hangingPunct="1">
              <a:spcBef>
                <a:spcPct val="0"/>
              </a:spcBef>
              <a:buFontTx/>
              <a:buNone/>
            </a:pPr>
            <a:r>
              <a:rPr lang="ja-JP" altLang="en-US" sz="1200" dirty="0" smtClean="0">
                <a:solidFill>
                  <a:schemeClr val="tx1">
                    <a:lumMod val="65000"/>
                    <a:lumOff val="35000"/>
                  </a:schemeClr>
                </a:solidFill>
                <a:latin typeface="+mn-ea"/>
                <a:ea typeface="+mn-ea"/>
              </a:rPr>
              <a:t>・ヤフー</a:t>
            </a:r>
            <a:r>
              <a:rPr lang="ja-JP" altLang="en-US" sz="1200" dirty="0">
                <a:solidFill>
                  <a:schemeClr val="tx1">
                    <a:lumMod val="65000"/>
                    <a:lumOff val="35000"/>
                  </a:schemeClr>
                </a:solidFill>
                <a:latin typeface="+mn-ea"/>
                <a:ea typeface="+mn-ea"/>
              </a:rPr>
              <a:t>が定めるサポート環境（</a:t>
            </a:r>
            <a:r>
              <a:rPr lang="en-US" altLang="ja-JP" sz="1200" dirty="0">
                <a:solidFill>
                  <a:schemeClr val="tx1">
                    <a:lumMod val="65000"/>
                    <a:lumOff val="35000"/>
                  </a:schemeClr>
                </a:solidFill>
                <a:latin typeface="+mn-ea"/>
                <a:ea typeface="+mn-ea"/>
              </a:rPr>
              <a:t>OS/</a:t>
            </a:r>
            <a:r>
              <a:rPr lang="ja-JP" altLang="en-US" sz="1200" dirty="0">
                <a:solidFill>
                  <a:schemeClr val="tx1">
                    <a:lumMod val="65000"/>
                    <a:lumOff val="35000"/>
                  </a:schemeClr>
                </a:solidFill>
                <a:latin typeface="+mn-ea"/>
                <a:ea typeface="+mn-ea"/>
              </a:rPr>
              <a:t>ブラウザー）以外では、企画ページの非表示や表示崩れを起こす場合があり、ヤフーは当該非表示または表示崩れに関して</a:t>
            </a:r>
            <a:r>
              <a:rPr lang="ja-JP" altLang="en-US" sz="1200" dirty="0" smtClean="0">
                <a:solidFill>
                  <a:schemeClr val="tx1">
                    <a:lumMod val="65000"/>
                    <a:lumOff val="35000"/>
                  </a:schemeClr>
                </a:solidFill>
                <a:latin typeface="+mn-ea"/>
                <a:ea typeface="+mn-ea"/>
              </a:rPr>
              <a:t>一切</a:t>
            </a:r>
            <a:endParaRPr lang="en-US" altLang="ja-JP" sz="1200" dirty="0" smtClean="0">
              <a:solidFill>
                <a:schemeClr val="tx1">
                  <a:lumMod val="65000"/>
                  <a:lumOff val="35000"/>
                </a:schemeClr>
              </a:solidFill>
              <a:latin typeface="+mn-ea"/>
              <a:ea typeface="+mn-ea"/>
            </a:endParaRPr>
          </a:p>
          <a:p>
            <a:pPr marL="266700" indent="-266700" eaLnBrk="1" hangingPunct="1">
              <a:spcBef>
                <a:spcPct val="0"/>
              </a:spcBef>
              <a:buFontTx/>
              <a:buNone/>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の</a:t>
            </a:r>
            <a:r>
              <a:rPr lang="ja-JP" altLang="en-US" sz="1200" dirty="0">
                <a:solidFill>
                  <a:schemeClr val="tx1">
                    <a:lumMod val="65000"/>
                    <a:lumOff val="35000"/>
                  </a:schemeClr>
                </a:solidFill>
                <a:latin typeface="+mn-ea"/>
                <a:ea typeface="+mn-ea"/>
              </a:rPr>
              <a:t>責任を負いません。</a:t>
            </a:r>
            <a:endParaRPr lang="ja-JP" altLang="en-US" sz="1200" dirty="0" smtClean="0">
              <a:solidFill>
                <a:schemeClr val="tx1">
                  <a:lumMod val="65000"/>
                  <a:lumOff val="35000"/>
                </a:schemeClr>
              </a:solidFill>
              <a:latin typeface="+mn-ea"/>
              <a:ea typeface="+mn-ea"/>
            </a:endParaRPr>
          </a:p>
          <a:p>
            <a:pPr marL="266700" indent="-266700" eaLnBrk="1" hangingPunct="1">
              <a:spcBef>
                <a:spcPct val="0"/>
              </a:spcBef>
              <a:buFontTx/>
              <a:buNone/>
              <a:tabLst>
                <a:tab pos="266700" algn="l"/>
              </a:tabLst>
            </a:pP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smtClean="0">
                <a:solidFill>
                  <a:schemeClr val="tx1">
                    <a:lumMod val="65000"/>
                    <a:lumOff val="35000"/>
                  </a:schemeClr>
                </a:solidFill>
                <a:latin typeface="+mn-ea"/>
                <a:ea typeface="+mn-ea"/>
              </a:rPr>
              <a:t>・停電</a:t>
            </a:r>
            <a:r>
              <a:rPr lang="ja-JP" altLang="en-US" sz="1200" dirty="0">
                <a:solidFill>
                  <a:schemeClr val="tx1">
                    <a:lumMod val="65000"/>
                    <a:lumOff val="35000"/>
                  </a:schemeClr>
                </a:solidFill>
                <a:latin typeface="+mn-ea"/>
                <a:ea typeface="+mn-ea"/>
              </a:rPr>
              <a:t>・通信回線の事故・天災等の不可抗力、通信事業者の不履行、インターネットインフラその他サーバー等</a:t>
            </a:r>
            <a:r>
              <a:rPr lang="ja-JP" altLang="en-US" sz="1200" dirty="0" smtClean="0">
                <a:solidFill>
                  <a:schemeClr val="tx1">
                    <a:lumMod val="65000"/>
                    <a:lumOff val="35000"/>
                  </a:schemeClr>
                </a:solidFill>
                <a:latin typeface="+mn-ea"/>
                <a:ea typeface="+mn-ea"/>
              </a:rPr>
              <a:t>のシステム上</a:t>
            </a:r>
            <a:r>
              <a:rPr lang="ja-JP" altLang="en-US" sz="1200" dirty="0">
                <a:solidFill>
                  <a:schemeClr val="tx1">
                    <a:lumMod val="65000"/>
                    <a:lumOff val="35000"/>
                  </a:schemeClr>
                </a:solidFill>
                <a:latin typeface="+mn-ea"/>
                <a:ea typeface="+mn-ea"/>
              </a:rPr>
              <a:t>の</a:t>
            </a:r>
            <a:r>
              <a:rPr lang="ja-JP" altLang="en-US" sz="1200" dirty="0" smtClean="0">
                <a:solidFill>
                  <a:schemeClr val="tx1">
                    <a:lumMod val="65000"/>
                    <a:lumOff val="35000"/>
                  </a:schemeClr>
                </a:solidFill>
                <a:latin typeface="+mn-ea"/>
                <a:ea typeface="+mn-ea"/>
              </a:rPr>
              <a:t>不具合</a:t>
            </a:r>
            <a:r>
              <a:rPr lang="ja-JP" altLang="en-US" sz="1200" dirty="0">
                <a:solidFill>
                  <a:schemeClr val="tx1">
                    <a:lumMod val="65000"/>
                    <a:lumOff val="35000"/>
                  </a:schemeClr>
                </a:solidFill>
                <a:latin typeface="+mn-ea"/>
                <a:ea typeface="+mn-ea"/>
              </a:rPr>
              <a:t>、緊急メンテナンスの発生</a:t>
            </a:r>
            <a:r>
              <a:rPr lang="ja-JP" altLang="en-US" sz="1200" dirty="0" smtClean="0">
                <a:solidFill>
                  <a:schemeClr val="tx1">
                    <a:lumMod val="65000"/>
                    <a:lumOff val="35000"/>
                  </a:schemeClr>
                </a:solidFill>
                <a:latin typeface="+mn-ea"/>
                <a:ea typeface="+mn-ea"/>
              </a:rPr>
              <a:t>など</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ヤフーの</a:t>
            </a:r>
            <a:r>
              <a:rPr lang="ja-JP" altLang="en-US" sz="1200" dirty="0">
                <a:solidFill>
                  <a:schemeClr val="tx1">
                    <a:lumMod val="65000"/>
                    <a:lumOff val="35000"/>
                  </a:schemeClr>
                </a:solidFill>
                <a:latin typeface="+mn-ea"/>
                <a:ea typeface="+mn-ea"/>
              </a:rPr>
              <a:t>責に帰すべき事由以外の原因により、特集・タイアップ広告ページ</a:t>
            </a:r>
            <a:r>
              <a:rPr lang="ja-JP" altLang="en-US" sz="1200" dirty="0" smtClean="0">
                <a:solidFill>
                  <a:schemeClr val="tx1">
                    <a:lumMod val="65000"/>
                    <a:lumOff val="35000"/>
                  </a:schemeClr>
                </a:solidFill>
                <a:latin typeface="+mn-ea"/>
                <a:ea typeface="+mn-ea"/>
              </a:rPr>
              <a:t>の全部また</a:t>
            </a:r>
            <a:r>
              <a:rPr lang="ja-JP" altLang="en-US" sz="1200" dirty="0">
                <a:solidFill>
                  <a:schemeClr val="tx1">
                    <a:lumMod val="65000"/>
                    <a:lumOff val="35000"/>
                  </a:schemeClr>
                </a:solidFill>
                <a:latin typeface="+mn-ea"/>
                <a:ea typeface="+mn-ea"/>
              </a:rPr>
              <a:t>は一部</a:t>
            </a:r>
            <a:r>
              <a:rPr lang="ja-JP" altLang="en-US" sz="1200" dirty="0" smtClean="0">
                <a:solidFill>
                  <a:schemeClr val="tx1">
                    <a:lumMod val="65000"/>
                    <a:lumOff val="35000"/>
                  </a:schemeClr>
                </a:solidFill>
                <a:latin typeface="+mn-ea"/>
                <a:ea typeface="+mn-ea"/>
              </a:rPr>
              <a:t>を掲載できなかった場合、ヤフーは</a:t>
            </a:r>
            <a:r>
              <a:rPr lang="ja-JP" altLang="en-US" sz="1200" dirty="0">
                <a:solidFill>
                  <a:schemeClr val="tx1">
                    <a:lumMod val="65000"/>
                    <a:lumOff val="35000"/>
                  </a:schemeClr>
                </a:solidFill>
                <a:latin typeface="+mn-ea"/>
                <a:ea typeface="+mn-ea"/>
              </a:rPr>
              <a:t>その責を問われないものとし</a:t>
            </a:r>
            <a:r>
              <a:rPr lang="ja-JP" altLang="en-US" sz="1200" dirty="0" smtClean="0">
                <a:solidFill>
                  <a:schemeClr val="tx1">
                    <a:lumMod val="65000"/>
                    <a:lumOff val="35000"/>
                  </a:schemeClr>
                </a:solidFill>
                <a:latin typeface="+mn-ea"/>
                <a:ea typeface="+mn-ea"/>
              </a:rPr>
              <a:t>、</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当該</a:t>
            </a:r>
            <a:r>
              <a:rPr lang="ja-JP" altLang="en-US" sz="1200" dirty="0">
                <a:solidFill>
                  <a:schemeClr val="tx1">
                    <a:lumMod val="65000"/>
                    <a:lumOff val="35000"/>
                  </a:schemeClr>
                </a:solidFill>
                <a:latin typeface="+mn-ea"/>
                <a:ea typeface="+mn-ea"/>
              </a:rPr>
              <a:t>履行に</a:t>
            </a:r>
            <a:r>
              <a:rPr lang="ja-JP" altLang="en-US" sz="1200" dirty="0" smtClean="0">
                <a:solidFill>
                  <a:schemeClr val="tx1">
                    <a:lumMod val="65000"/>
                    <a:lumOff val="35000"/>
                  </a:schemeClr>
                </a:solidFill>
                <a:latin typeface="+mn-ea"/>
                <a:ea typeface="+mn-ea"/>
              </a:rPr>
              <a:t>ついて</a:t>
            </a:r>
            <a:r>
              <a:rPr lang="ja-JP" altLang="en-US" sz="1200" dirty="0">
                <a:solidFill>
                  <a:schemeClr val="tx1">
                    <a:lumMod val="65000"/>
                    <a:lumOff val="35000"/>
                  </a:schemeClr>
                </a:solidFill>
                <a:latin typeface="+mn-ea"/>
                <a:ea typeface="+mn-ea"/>
              </a:rPr>
              <a:t>は</a:t>
            </a:r>
            <a:r>
              <a:rPr lang="ja-JP" altLang="en-US" sz="1200" dirty="0" smtClean="0">
                <a:solidFill>
                  <a:schemeClr val="tx1">
                    <a:lumMod val="65000"/>
                    <a:lumOff val="35000"/>
                  </a:schemeClr>
                </a:solidFill>
                <a:latin typeface="+mn-ea"/>
                <a:ea typeface="+mn-ea"/>
              </a:rPr>
              <a:t>、当該</a:t>
            </a:r>
            <a:r>
              <a:rPr lang="ja-JP" altLang="en-US" sz="1200" dirty="0">
                <a:solidFill>
                  <a:schemeClr val="tx1">
                    <a:lumMod val="65000"/>
                    <a:lumOff val="35000"/>
                  </a:schemeClr>
                </a:solidFill>
                <a:latin typeface="+mn-ea"/>
                <a:ea typeface="+mn-ea"/>
              </a:rPr>
              <a:t>原因の</a:t>
            </a:r>
            <a:r>
              <a:rPr lang="ja-JP" altLang="en-US" sz="1200" dirty="0" smtClean="0">
                <a:solidFill>
                  <a:schemeClr val="tx1">
                    <a:lumMod val="65000"/>
                    <a:lumOff val="35000"/>
                  </a:schemeClr>
                </a:solidFill>
                <a:latin typeface="+mn-ea"/>
                <a:ea typeface="+mn-ea"/>
              </a:rPr>
              <a:t>影響</a:t>
            </a:r>
            <a:r>
              <a:rPr lang="ja-JP" altLang="en-US" sz="1200" dirty="0">
                <a:solidFill>
                  <a:schemeClr val="tx1">
                    <a:lumMod val="65000"/>
                    <a:lumOff val="35000"/>
                  </a:schemeClr>
                </a:solidFill>
                <a:latin typeface="+mn-ea"/>
                <a:ea typeface="+mn-ea"/>
              </a:rPr>
              <a:t>とみなされる範囲まで</a:t>
            </a:r>
            <a:r>
              <a:rPr lang="ja-JP" altLang="en-US" sz="1200" dirty="0" smtClean="0">
                <a:solidFill>
                  <a:schemeClr val="tx1">
                    <a:lumMod val="65000"/>
                    <a:lumOff val="35000"/>
                  </a:schemeClr>
                </a:solidFill>
                <a:latin typeface="+mn-ea"/>
                <a:ea typeface="+mn-ea"/>
              </a:rPr>
              <a:t>義務を</a:t>
            </a:r>
            <a:r>
              <a:rPr lang="ja-JP" altLang="en-US" sz="1200" dirty="0">
                <a:solidFill>
                  <a:schemeClr val="tx1">
                    <a:lumMod val="65000"/>
                    <a:lumOff val="35000"/>
                  </a:schemeClr>
                </a:solidFill>
                <a:latin typeface="+mn-ea"/>
                <a:ea typeface="+mn-ea"/>
              </a:rPr>
              <a:t>免除される</a:t>
            </a:r>
            <a:r>
              <a:rPr lang="ja-JP" altLang="en-US" sz="1200" dirty="0" smtClean="0">
                <a:solidFill>
                  <a:schemeClr val="tx1">
                    <a:lumMod val="65000"/>
                    <a:lumOff val="35000"/>
                  </a:schemeClr>
                </a:solidFill>
                <a:latin typeface="+mn-ea"/>
                <a:ea typeface="+mn-ea"/>
              </a:rPr>
              <a:t>ものと</a:t>
            </a:r>
            <a:r>
              <a:rPr lang="ja-JP" altLang="en-US" sz="1200" dirty="0">
                <a:solidFill>
                  <a:schemeClr val="tx1">
                    <a:lumMod val="65000"/>
                    <a:lumOff val="35000"/>
                  </a:schemeClr>
                </a:solidFill>
                <a:latin typeface="+mn-ea"/>
                <a:ea typeface="+mn-ea"/>
              </a:rPr>
              <a:t>します</a:t>
            </a:r>
            <a:r>
              <a:rPr lang="ja-JP" altLang="en-US" sz="1200" dirty="0" smtClean="0">
                <a:solidFill>
                  <a:schemeClr val="tx1">
                    <a:lumMod val="65000"/>
                    <a:lumOff val="35000"/>
                  </a:schemeClr>
                </a:solidFill>
                <a:latin typeface="+mn-ea"/>
                <a:ea typeface="+mn-ea"/>
              </a:rPr>
              <a:t>。ただし、ヤフーの</a:t>
            </a:r>
            <a:r>
              <a:rPr lang="ja-JP" altLang="en-US" sz="1200" dirty="0">
                <a:solidFill>
                  <a:schemeClr val="tx1">
                    <a:lumMod val="65000"/>
                    <a:lumOff val="35000"/>
                  </a:schemeClr>
                </a:solidFill>
                <a:latin typeface="+mn-ea"/>
                <a:ea typeface="+mn-ea"/>
              </a:rPr>
              <a:t>故意また</a:t>
            </a:r>
            <a:r>
              <a:rPr lang="ja-JP" altLang="en-US" sz="1200" dirty="0" smtClean="0">
                <a:solidFill>
                  <a:schemeClr val="tx1">
                    <a:lumMod val="65000"/>
                    <a:lumOff val="35000"/>
                  </a:schemeClr>
                </a:solidFill>
                <a:latin typeface="+mn-ea"/>
                <a:ea typeface="+mn-ea"/>
              </a:rPr>
              <a:t>は重過失による</a:t>
            </a:r>
            <a:r>
              <a:rPr lang="ja-JP" altLang="en-US" sz="1200" dirty="0">
                <a:solidFill>
                  <a:schemeClr val="tx1">
                    <a:lumMod val="65000"/>
                    <a:lumOff val="35000"/>
                  </a:schemeClr>
                </a:solidFill>
                <a:latin typeface="+mn-ea"/>
                <a:ea typeface="+mn-ea"/>
              </a:rPr>
              <a:t>場合はこの</a:t>
            </a:r>
            <a:r>
              <a:rPr lang="ja-JP" altLang="en-US" sz="1200" dirty="0" smtClean="0">
                <a:solidFill>
                  <a:schemeClr val="tx1">
                    <a:lumMod val="65000"/>
                    <a:lumOff val="35000"/>
                  </a:schemeClr>
                </a:solidFill>
                <a:latin typeface="+mn-ea"/>
                <a:ea typeface="+mn-ea"/>
              </a:rPr>
              <a:t>限り</a:t>
            </a:r>
            <a:r>
              <a:rPr lang="ja-JP" altLang="en-US" sz="1200" dirty="0">
                <a:solidFill>
                  <a:schemeClr val="tx1">
                    <a:lumMod val="65000"/>
                    <a:lumOff val="35000"/>
                  </a:schemeClr>
                </a:solidFill>
                <a:latin typeface="+mn-ea"/>
                <a:ea typeface="+mn-ea"/>
              </a:rPr>
              <a:t>では</a:t>
            </a:r>
            <a:r>
              <a:rPr lang="ja-JP" altLang="en-US" sz="1200" dirty="0" smtClean="0">
                <a:solidFill>
                  <a:schemeClr val="tx1">
                    <a:lumMod val="65000"/>
                    <a:lumOff val="35000"/>
                  </a:schemeClr>
                </a:solidFill>
                <a:latin typeface="+mn-ea"/>
                <a:ea typeface="+mn-ea"/>
              </a:rPr>
              <a:t>ありま</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せん。</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smtClean="0">
                <a:solidFill>
                  <a:schemeClr val="tx1">
                    <a:lumMod val="65000"/>
                    <a:lumOff val="35000"/>
                  </a:schemeClr>
                </a:solidFill>
                <a:latin typeface="+mn-ea"/>
                <a:ea typeface="+mn-ea"/>
              </a:rPr>
              <a:t>　なお</a:t>
            </a:r>
            <a:r>
              <a:rPr lang="ja-JP" altLang="en-US" sz="1200" dirty="0">
                <a:solidFill>
                  <a:schemeClr val="tx1">
                    <a:lumMod val="65000"/>
                    <a:lumOff val="35000"/>
                  </a:schemeClr>
                </a:solidFill>
                <a:latin typeface="+mn-ea"/>
                <a:ea typeface="+mn-ea"/>
              </a:rPr>
              <a:t>、この場合</a:t>
            </a:r>
            <a:r>
              <a:rPr lang="ja-JP" altLang="en-US" sz="1200" dirty="0" smtClean="0">
                <a:solidFill>
                  <a:schemeClr val="tx1">
                    <a:lumMod val="65000"/>
                    <a:lumOff val="35000"/>
                  </a:schemeClr>
                </a:solidFill>
                <a:latin typeface="+mn-ea"/>
                <a:ea typeface="+mn-ea"/>
              </a:rPr>
              <a:t>、ヤフーが掲載</a:t>
            </a:r>
            <a:r>
              <a:rPr lang="ja-JP" altLang="en-US" sz="1200" dirty="0">
                <a:solidFill>
                  <a:schemeClr val="tx1">
                    <a:lumMod val="65000"/>
                    <a:lumOff val="35000"/>
                  </a:schemeClr>
                </a:solidFill>
                <a:latin typeface="+mn-ea"/>
                <a:ea typeface="+mn-ea"/>
              </a:rPr>
              <a:t>を行わなかった部分に</a:t>
            </a:r>
            <a:r>
              <a:rPr lang="ja-JP" altLang="en-US" sz="1200" dirty="0" smtClean="0">
                <a:solidFill>
                  <a:schemeClr val="tx1">
                    <a:lumMod val="65000"/>
                    <a:lumOff val="35000"/>
                  </a:schemeClr>
                </a:solidFill>
                <a:latin typeface="+mn-ea"/>
                <a:ea typeface="+mn-ea"/>
              </a:rPr>
              <a:t>ついては、協賛料金への申込者</a:t>
            </a:r>
            <a:r>
              <a:rPr lang="ja-JP" altLang="en-US" sz="1200" dirty="0">
                <a:solidFill>
                  <a:schemeClr val="tx1">
                    <a:lumMod val="65000"/>
                    <a:lumOff val="35000"/>
                  </a:schemeClr>
                </a:solidFill>
                <a:latin typeface="+mn-ea"/>
                <a:ea typeface="+mn-ea"/>
              </a:rPr>
              <a:t>の</a:t>
            </a:r>
            <a:r>
              <a:rPr lang="ja-JP" altLang="en-US" sz="1200" dirty="0" smtClean="0">
                <a:solidFill>
                  <a:schemeClr val="tx1">
                    <a:lumMod val="65000"/>
                    <a:lumOff val="35000"/>
                  </a:schemeClr>
                </a:solidFill>
                <a:latin typeface="+mn-ea"/>
                <a:ea typeface="+mn-ea"/>
              </a:rPr>
              <a:t>支払債務</a:t>
            </a:r>
            <a:r>
              <a:rPr lang="ja-JP" altLang="en-US" sz="1200" dirty="0">
                <a:solidFill>
                  <a:schemeClr val="tx1">
                    <a:lumMod val="65000"/>
                    <a:lumOff val="35000"/>
                  </a:schemeClr>
                </a:solidFill>
                <a:latin typeface="+mn-ea"/>
                <a:ea typeface="+mn-ea"/>
              </a:rPr>
              <a:t>は</a:t>
            </a:r>
            <a:r>
              <a:rPr lang="ja-JP" altLang="en-US" sz="1200" dirty="0" smtClean="0">
                <a:solidFill>
                  <a:schemeClr val="tx1">
                    <a:lumMod val="65000"/>
                    <a:lumOff val="35000"/>
                  </a:schemeClr>
                </a:solidFill>
                <a:latin typeface="+mn-ea"/>
                <a:ea typeface="+mn-ea"/>
              </a:rPr>
              <a:t>生じないもの</a:t>
            </a:r>
            <a:r>
              <a:rPr lang="ja-JP" altLang="en-US" sz="1200" dirty="0">
                <a:solidFill>
                  <a:schemeClr val="tx1">
                    <a:lumMod val="65000"/>
                    <a:lumOff val="35000"/>
                  </a:schemeClr>
                </a:solidFill>
                <a:latin typeface="+mn-ea"/>
                <a:ea typeface="+mn-ea"/>
              </a:rPr>
              <a:t>とします。</a:t>
            </a:r>
          </a:p>
          <a:p>
            <a:pPr eaLnBrk="1" hangingPunct="1">
              <a:spcBef>
                <a:spcPct val="0"/>
              </a:spcBef>
              <a:buFontTx/>
              <a:buNone/>
            </a:pPr>
            <a:endParaRPr lang="ja-JP" altLang="en-US" sz="1200" dirty="0">
              <a:solidFill>
                <a:schemeClr val="tx1">
                  <a:lumMod val="65000"/>
                  <a:lumOff val="35000"/>
                </a:schemeClr>
              </a:solidFill>
              <a:latin typeface="+mn-ea"/>
              <a:ea typeface="+mn-ea"/>
            </a:endParaRPr>
          </a:p>
          <a:p>
            <a:pPr eaLnBrk="1" hangingPunct="1">
              <a:spcBef>
                <a:spcPct val="0"/>
              </a:spcBef>
              <a:buFontTx/>
              <a:buNone/>
            </a:pPr>
            <a:r>
              <a:rPr lang="ja-JP" altLang="en-US" sz="1200" dirty="0" smtClean="0">
                <a:solidFill>
                  <a:schemeClr val="tx1">
                    <a:lumMod val="65000"/>
                    <a:lumOff val="35000"/>
                  </a:schemeClr>
                </a:solidFill>
                <a:latin typeface="+mn-ea"/>
                <a:ea typeface="+mn-ea"/>
              </a:rPr>
              <a:t>・</a:t>
            </a:r>
            <a:r>
              <a:rPr lang="ja-JP" altLang="en-US" sz="1200" dirty="0">
                <a:solidFill>
                  <a:schemeClr val="tx1">
                    <a:lumMod val="65000"/>
                    <a:lumOff val="35000"/>
                  </a:schemeClr>
                </a:solidFill>
                <a:latin typeface="+mn-ea"/>
                <a:ea typeface="+mn-ea"/>
              </a:rPr>
              <a:t>企画</a:t>
            </a:r>
            <a:r>
              <a:rPr lang="ja-JP" altLang="en-US" sz="1200" dirty="0" smtClean="0">
                <a:solidFill>
                  <a:schemeClr val="tx1">
                    <a:lumMod val="65000"/>
                    <a:lumOff val="35000"/>
                  </a:schemeClr>
                </a:solidFill>
                <a:latin typeface="+mn-ea"/>
                <a:ea typeface="+mn-ea"/>
              </a:rPr>
              <a:t>ページ掲載中に、当該サイト</a:t>
            </a:r>
            <a:r>
              <a:rPr lang="ja-JP" altLang="en-US" sz="1200" dirty="0">
                <a:solidFill>
                  <a:schemeClr val="tx1">
                    <a:lumMod val="65000"/>
                    <a:lumOff val="35000"/>
                  </a:schemeClr>
                </a:solidFill>
                <a:latin typeface="+mn-ea"/>
                <a:ea typeface="+mn-ea"/>
              </a:rPr>
              <a:t>からのリンクがデッドリンクとなった場合</a:t>
            </a:r>
            <a:r>
              <a:rPr lang="ja-JP" altLang="en-US" sz="1200" dirty="0" smtClean="0">
                <a:solidFill>
                  <a:schemeClr val="tx1">
                    <a:lumMod val="65000"/>
                    <a:lumOff val="35000"/>
                  </a:schemeClr>
                </a:solidFill>
                <a:latin typeface="+mn-ea"/>
                <a:ea typeface="+mn-ea"/>
              </a:rPr>
              <a:t>や、リンク先</a:t>
            </a:r>
            <a:r>
              <a:rPr lang="ja-JP" altLang="en-US" sz="1200" dirty="0">
                <a:solidFill>
                  <a:schemeClr val="tx1">
                    <a:lumMod val="65000"/>
                    <a:lumOff val="35000"/>
                  </a:schemeClr>
                </a:solidFill>
                <a:latin typeface="+mn-ea"/>
                <a:ea typeface="+mn-ea"/>
              </a:rPr>
              <a:t>のサイトに</a:t>
            </a:r>
            <a:r>
              <a:rPr lang="ja-JP" altLang="en-US" sz="1200" dirty="0" smtClean="0">
                <a:solidFill>
                  <a:schemeClr val="tx1">
                    <a:lumMod val="65000"/>
                    <a:lumOff val="35000"/>
                  </a:schemeClr>
                </a:solidFill>
                <a:latin typeface="+mn-ea"/>
                <a:ea typeface="+mn-ea"/>
              </a:rPr>
              <a:t>不具合が発生した</a:t>
            </a:r>
            <a:r>
              <a:rPr lang="ja-JP" altLang="en-US" sz="1200" dirty="0">
                <a:solidFill>
                  <a:schemeClr val="tx1">
                    <a:lumMod val="65000"/>
                    <a:lumOff val="35000"/>
                  </a:schemeClr>
                </a:solidFill>
                <a:latin typeface="+mn-ea"/>
                <a:ea typeface="+mn-ea"/>
              </a:rPr>
              <a:t>場合</a:t>
            </a:r>
            <a:r>
              <a:rPr lang="ja-JP" altLang="en-US" sz="1200" dirty="0" smtClean="0">
                <a:solidFill>
                  <a:schemeClr val="tx1">
                    <a:lumMod val="65000"/>
                    <a:lumOff val="35000"/>
                  </a:schemeClr>
                </a:solidFill>
                <a:latin typeface="+mn-ea"/>
                <a:ea typeface="+mn-ea"/>
              </a:rPr>
              <a:t>、ヤフー</a:t>
            </a:r>
            <a:r>
              <a:rPr lang="ja-JP" altLang="en-US" sz="1200" dirty="0">
                <a:solidFill>
                  <a:schemeClr val="tx1">
                    <a:lumMod val="65000"/>
                    <a:lumOff val="35000"/>
                  </a:schemeClr>
                </a:solidFill>
                <a:latin typeface="+mn-ea"/>
                <a:ea typeface="+mn-ea"/>
              </a:rPr>
              <a:t>は</a:t>
            </a:r>
            <a:r>
              <a:rPr lang="ja-JP" altLang="en-US" sz="1200" dirty="0" smtClean="0">
                <a:solidFill>
                  <a:schemeClr val="tx1">
                    <a:lumMod val="65000"/>
                    <a:lumOff val="35000"/>
                  </a:schemeClr>
                </a:solidFill>
                <a:latin typeface="+mn-ea"/>
                <a:ea typeface="+mn-ea"/>
              </a:rPr>
              <a:t>当該</a:t>
            </a:r>
            <a:r>
              <a:rPr lang="ja-JP" altLang="en-US" sz="1200" dirty="0">
                <a:solidFill>
                  <a:schemeClr val="tx1">
                    <a:lumMod val="65000"/>
                    <a:lumOff val="35000"/>
                  </a:schemeClr>
                </a:solidFill>
                <a:latin typeface="+mn-ea"/>
                <a:ea typeface="+mn-ea"/>
              </a:rPr>
              <a:t>企画</a:t>
            </a:r>
            <a:r>
              <a:rPr lang="ja-JP" altLang="en-US" sz="1200" dirty="0" smtClean="0">
                <a:solidFill>
                  <a:schemeClr val="tx1">
                    <a:lumMod val="65000"/>
                    <a:lumOff val="35000"/>
                  </a:schemeClr>
                </a:solidFill>
                <a:latin typeface="+mn-ea"/>
                <a:ea typeface="+mn-ea"/>
              </a:rPr>
              <a:t>ページの</a:t>
            </a:r>
            <a:r>
              <a:rPr lang="ja-JP" altLang="en-US" sz="1200" dirty="0">
                <a:solidFill>
                  <a:schemeClr val="tx1">
                    <a:lumMod val="65000"/>
                    <a:lumOff val="35000"/>
                  </a:schemeClr>
                </a:solidFill>
                <a:latin typeface="+mn-ea"/>
                <a:ea typeface="+mn-ea"/>
              </a:rPr>
              <a:t>掲載を</a:t>
            </a:r>
            <a:r>
              <a:rPr lang="ja-JP" altLang="en-US" sz="1200" dirty="0" smtClean="0">
                <a:solidFill>
                  <a:schemeClr val="tx1">
                    <a:lumMod val="65000"/>
                    <a:lumOff val="35000"/>
                  </a:schemeClr>
                </a:solidFill>
                <a:latin typeface="+mn-ea"/>
                <a:ea typeface="+mn-ea"/>
              </a:rPr>
              <a:t>停止</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する</a:t>
            </a:r>
            <a:r>
              <a:rPr lang="ja-JP" altLang="en-US" sz="1200" dirty="0">
                <a:solidFill>
                  <a:schemeClr val="tx1">
                    <a:lumMod val="65000"/>
                    <a:lumOff val="35000"/>
                  </a:schemeClr>
                </a:solidFill>
                <a:latin typeface="+mn-ea"/>
                <a:ea typeface="+mn-ea"/>
              </a:rPr>
              <a:t>ことができるものとし、この</a:t>
            </a:r>
            <a:r>
              <a:rPr lang="ja-JP" altLang="en-US" sz="1200" dirty="0" smtClean="0">
                <a:solidFill>
                  <a:schemeClr val="tx1">
                    <a:lumMod val="65000"/>
                    <a:lumOff val="35000"/>
                  </a:schemeClr>
                </a:solidFill>
                <a:latin typeface="+mn-ea"/>
                <a:ea typeface="+mn-ea"/>
              </a:rPr>
              <a:t>場合、</a:t>
            </a:r>
            <a:r>
              <a:rPr lang="ja-JP" altLang="en-US" sz="1200" dirty="0">
                <a:solidFill>
                  <a:schemeClr val="tx1">
                    <a:lumMod val="65000"/>
                    <a:lumOff val="35000"/>
                  </a:schemeClr>
                </a:solidFill>
                <a:latin typeface="+mn-ea"/>
                <a:ea typeface="+mn-ea"/>
              </a:rPr>
              <a:t>ヤフー</a:t>
            </a:r>
            <a:r>
              <a:rPr lang="ja-JP" altLang="en-US" sz="1200" dirty="0" smtClean="0">
                <a:solidFill>
                  <a:schemeClr val="tx1">
                    <a:lumMod val="65000"/>
                    <a:lumOff val="35000"/>
                  </a:schemeClr>
                </a:solidFill>
                <a:latin typeface="+mn-ea"/>
                <a:ea typeface="+mn-ea"/>
              </a:rPr>
              <a:t>は企画ページの不掲載</a:t>
            </a:r>
            <a:r>
              <a:rPr lang="ja-JP" altLang="en-US" sz="1200" dirty="0">
                <a:solidFill>
                  <a:schemeClr val="tx1">
                    <a:lumMod val="65000"/>
                    <a:lumOff val="35000"/>
                  </a:schemeClr>
                </a:solidFill>
                <a:latin typeface="+mn-ea"/>
                <a:ea typeface="+mn-ea"/>
              </a:rPr>
              <a:t>の責を負わないものとします</a:t>
            </a:r>
            <a:r>
              <a:rPr lang="ja-JP" altLang="en-US" sz="1200" dirty="0" smtClean="0">
                <a:solidFill>
                  <a:schemeClr val="tx1">
                    <a:lumMod val="65000"/>
                    <a:lumOff val="35000"/>
                  </a:schemeClr>
                </a:solidFill>
                <a:latin typeface="+mn-ea"/>
                <a:ea typeface="+mn-ea"/>
              </a:rPr>
              <a:t>。</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endParaRPr lang="en-US" altLang="ja-JP" sz="1200" dirty="0">
              <a:solidFill>
                <a:schemeClr val="tx1">
                  <a:lumMod val="65000"/>
                  <a:lumOff val="35000"/>
                </a:schemeClr>
              </a:solidFill>
              <a:latin typeface="+mn-ea"/>
              <a:ea typeface="+mn-ea"/>
            </a:endParaRPr>
          </a:p>
          <a:p>
            <a:pPr eaLnBrk="1" hangingPunct="1">
              <a:spcBef>
                <a:spcPct val="0"/>
              </a:spcBef>
              <a:buFontTx/>
              <a:buNone/>
            </a:pPr>
            <a:endParaRPr lang="ja-JP" altLang="en-US" sz="1200" dirty="0">
              <a:solidFill>
                <a:schemeClr val="tx1">
                  <a:lumMod val="65000"/>
                  <a:lumOff val="35000"/>
                </a:schemeClr>
              </a:solidFill>
              <a:latin typeface="+mn-ea"/>
              <a:ea typeface="+mn-ea"/>
            </a:endParaRPr>
          </a:p>
          <a:p>
            <a:pPr eaLnBrk="1" hangingPunct="1">
              <a:spcBef>
                <a:spcPct val="0"/>
              </a:spcBef>
              <a:buFontTx/>
              <a:buNone/>
            </a:pPr>
            <a:r>
              <a:rPr lang="ja-JP" altLang="en-US" sz="1200" dirty="0" smtClean="0">
                <a:solidFill>
                  <a:schemeClr val="tx1">
                    <a:lumMod val="65000"/>
                    <a:lumOff val="35000"/>
                  </a:schemeClr>
                </a:solidFill>
                <a:latin typeface="+mn-ea"/>
                <a:ea typeface="+mn-ea"/>
              </a:rPr>
              <a:t>・</a:t>
            </a:r>
            <a:r>
              <a:rPr lang="ja-JP" altLang="en-US" sz="1200" dirty="0">
                <a:solidFill>
                  <a:schemeClr val="tx1">
                    <a:lumMod val="65000"/>
                    <a:lumOff val="35000"/>
                  </a:schemeClr>
                </a:solidFill>
                <a:latin typeface="+mn-ea"/>
                <a:ea typeface="+mn-ea"/>
              </a:rPr>
              <a:t>広告の掲載期間を保証する広告商品は、常時掲載を保証するものではありません。 広告掲載ができなかった時間が広告購入時に指定された総掲載予定時間</a:t>
            </a:r>
            <a:r>
              <a:rPr lang="ja-JP" altLang="en-US" sz="1200" dirty="0" smtClean="0">
                <a:solidFill>
                  <a:schemeClr val="tx1">
                    <a:lumMod val="65000"/>
                    <a:lumOff val="35000"/>
                  </a:schemeClr>
                </a:solidFill>
                <a:latin typeface="+mn-ea"/>
                <a:ea typeface="+mn-ea"/>
              </a:rPr>
              <a:t>の</a:t>
            </a:r>
            <a:r>
              <a:rPr lang="en-US" altLang="ja-JP" sz="1200" dirty="0" smtClean="0">
                <a:solidFill>
                  <a:schemeClr val="tx1">
                    <a:lumMod val="65000"/>
                    <a:lumOff val="35000"/>
                  </a:schemeClr>
                </a:solidFill>
                <a:latin typeface="+mn-ea"/>
                <a:ea typeface="+mn-ea"/>
              </a:rPr>
              <a:t>10</a:t>
            </a:r>
            <a:r>
              <a:rPr lang="ja-JP" altLang="en-US" sz="1200" dirty="0">
                <a:solidFill>
                  <a:schemeClr val="tx1">
                    <a:lumMod val="65000"/>
                    <a:lumOff val="35000"/>
                  </a:schemeClr>
                </a:solidFill>
                <a:latin typeface="+mn-ea"/>
                <a:ea typeface="+mn-ea"/>
              </a:rPr>
              <a:t>％未満の場合については、 ヤフーは免責されます。</a:t>
            </a:r>
          </a:p>
          <a:p>
            <a:pPr eaLnBrk="1" hangingPunct="1">
              <a:spcBef>
                <a:spcPct val="0"/>
              </a:spcBef>
              <a:buFontTx/>
              <a:buNone/>
            </a:pPr>
            <a:endParaRPr lang="en-US" altLang="ja-JP" sz="1600" dirty="0" smtClean="0">
              <a:solidFill>
                <a:schemeClr val="tx1">
                  <a:lumMod val="65000"/>
                  <a:lumOff val="35000"/>
                </a:schemeClr>
              </a:solidFill>
              <a:latin typeface="+mn-ea"/>
              <a:ea typeface="+mn-ea"/>
            </a:endParaRPr>
          </a:p>
          <a:p>
            <a:pPr marL="0" lvl="0" indent="0" eaLnBrk="1" hangingPunct="1">
              <a:spcBef>
                <a:spcPct val="0"/>
              </a:spcBef>
              <a:buNone/>
            </a:pPr>
            <a:r>
              <a:rPr lang="ja-JP" altLang="en-US" sz="1200" dirty="0" smtClean="0">
                <a:solidFill>
                  <a:schemeClr val="tx1">
                    <a:lumMod val="65000"/>
                    <a:lumOff val="35000"/>
                  </a:schemeClr>
                </a:solidFill>
                <a:latin typeface="メイリオ"/>
                <a:ea typeface="メイリオ"/>
              </a:rPr>
              <a:t>・以下</a:t>
            </a:r>
            <a:r>
              <a:rPr lang="ja-JP" altLang="en-US" sz="1200" dirty="0">
                <a:solidFill>
                  <a:schemeClr val="tx1">
                    <a:lumMod val="65000"/>
                    <a:lumOff val="35000"/>
                  </a:schemeClr>
                </a:solidFill>
                <a:latin typeface="メイリオ"/>
                <a:ea typeface="メイリオ"/>
              </a:rPr>
              <a:t>①～③</a:t>
            </a:r>
            <a:r>
              <a:rPr lang="ja-JP" altLang="en-US" sz="1200" dirty="0" smtClean="0">
                <a:solidFill>
                  <a:schemeClr val="tx1">
                    <a:lumMod val="65000"/>
                    <a:lumOff val="35000"/>
                  </a:schemeClr>
                </a:solidFill>
                <a:latin typeface="メイリオ"/>
                <a:ea typeface="メイリオ"/>
              </a:rPr>
              <a:t>を</a:t>
            </a:r>
            <a:r>
              <a:rPr lang="ja-JP" altLang="en-US" sz="1200" dirty="0">
                <a:solidFill>
                  <a:schemeClr val="tx1">
                    <a:lumMod val="65000"/>
                    <a:lumOff val="35000"/>
                  </a:schemeClr>
                </a:solidFill>
                <a:latin typeface="メイリオ"/>
                <a:ea typeface="メイリオ"/>
              </a:rPr>
              <a:t>企画</a:t>
            </a:r>
            <a:r>
              <a:rPr lang="ja-JP" altLang="en-US" sz="1200" dirty="0" smtClean="0">
                <a:solidFill>
                  <a:schemeClr val="tx1">
                    <a:lumMod val="65000"/>
                    <a:lumOff val="35000"/>
                  </a:schemeClr>
                </a:solidFill>
                <a:latin typeface="メイリオ"/>
                <a:ea typeface="メイリオ"/>
              </a:rPr>
              <a:t>ページの掲載</a:t>
            </a:r>
            <a:r>
              <a:rPr lang="ja-JP" altLang="en-US" sz="1200" dirty="0">
                <a:solidFill>
                  <a:schemeClr val="tx1">
                    <a:lumMod val="65000"/>
                    <a:lumOff val="35000"/>
                  </a:schemeClr>
                </a:solidFill>
                <a:latin typeface="メイリオ"/>
                <a:ea typeface="メイリオ"/>
              </a:rPr>
              <a:t>調整時間とし</a:t>
            </a:r>
            <a:r>
              <a:rPr lang="ja-JP" altLang="en-US" sz="1200" dirty="0" smtClean="0">
                <a:solidFill>
                  <a:schemeClr val="tx1">
                    <a:lumMod val="65000"/>
                    <a:lumOff val="35000"/>
                  </a:schemeClr>
                </a:solidFill>
                <a:latin typeface="メイリオ"/>
                <a:ea typeface="メイリオ"/>
              </a:rPr>
              <a:t>、ヤフーは当該掲載</a:t>
            </a:r>
            <a:r>
              <a:rPr lang="ja-JP" altLang="en-US" sz="1200" dirty="0">
                <a:solidFill>
                  <a:schemeClr val="tx1">
                    <a:lumMod val="65000"/>
                    <a:lumOff val="35000"/>
                  </a:schemeClr>
                </a:solidFill>
                <a:latin typeface="メイリオ"/>
                <a:ea typeface="メイリオ"/>
              </a:rPr>
              <a:t>調整時間内の不具合</a:t>
            </a:r>
            <a:r>
              <a:rPr lang="ja-JP" altLang="en-US" sz="1200" dirty="0" smtClean="0">
                <a:solidFill>
                  <a:schemeClr val="tx1">
                    <a:lumMod val="65000"/>
                    <a:lumOff val="35000"/>
                  </a:schemeClr>
                </a:solidFill>
                <a:latin typeface="メイリオ"/>
                <a:ea typeface="メイリオ"/>
              </a:rPr>
              <a:t>、不完全掲載</a:t>
            </a:r>
            <a:r>
              <a:rPr lang="ja-JP" altLang="en-US" sz="1200" dirty="0">
                <a:solidFill>
                  <a:schemeClr val="tx1">
                    <a:lumMod val="65000"/>
                    <a:lumOff val="35000"/>
                  </a:schemeClr>
                </a:solidFill>
                <a:latin typeface="メイリオ"/>
                <a:ea typeface="メイリオ"/>
              </a:rPr>
              <a:t>または未掲載</a:t>
            </a:r>
            <a:r>
              <a:rPr lang="ja-JP" altLang="en-US" sz="1200" dirty="0" smtClean="0">
                <a:solidFill>
                  <a:schemeClr val="tx1">
                    <a:lumMod val="65000"/>
                    <a:lumOff val="35000"/>
                  </a:schemeClr>
                </a:solidFill>
                <a:latin typeface="メイリオ"/>
                <a:ea typeface="メイリオ"/>
              </a:rPr>
              <a:t>について</a:t>
            </a:r>
            <a:r>
              <a:rPr lang="ja-JP" altLang="en-US" sz="1200" dirty="0">
                <a:solidFill>
                  <a:schemeClr val="tx1">
                    <a:lumMod val="65000"/>
                    <a:lumOff val="35000"/>
                  </a:schemeClr>
                </a:solidFill>
                <a:latin typeface="メイリオ"/>
                <a:ea typeface="メイリオ"/>
              </a:rPr>
              <a:t>免責されるものとします。</a:t>
            </a:r>
          </a:p>
          <a:p>
            <a:pPr marL="0" lvl="0" indent="0" eaLnBrk="1" hangingPunct="1">
              <a:spcBef>
                <a:spcPct val="0"/>
              </a:spcBef>
              <a:buNone/>
            </a:pPr>
            <a:r>
              <a:rPr lang="ja-JP" altLang="en-US" sz="1200" dirty="0" smtClean="0">
                <a:solidFill>
                  <a:schemeClr val="tx1">
                    <a:lumMod val="65000"/>
                    <a:lumOff val="35000"/>
                  </a:schemeClr>
                </a:solidFill>
                <a:latin typeface="メイリオ"/>
                <a:ea typeface="メイリオ"/>
              </a:rPr>
              <a:t>　　①</a:t>
            </a:r>
            <a:r>
              <a:rPr lang="ja-JP" altLang="en-US" sz="1200" dirty="0">
                <a:solidFill>
                  <a:schemeClr val="tx1">
                    <a:lumMod val="65000"/>
                    <a:lumOff val="35000"/>
                  </a:schemeClr>
                </a:solidFill>
                <a:latin typeface="メイリオ"/>
                <a:ea typeface="メイリオ"/>
              </a:rPr>
              <a:t>企画</a:t>
            </a:r>
            <a:r>
              <a:rPr lang="ja-JP" altLang="en-US" sz="1200" dirty="0" smtClean="0">
                <a:solidFill>
                  <a:schemeClr val="tx1">
                    <a:lumMod val="65000"/>
                    <a:lumOff val="35000"/>
                  </a:schemeClr>
                </a:solidFill>
                <a:latin typeface="メイリオ"/>
                <a:ea typeface="メイリオ"/>
              </a:rPr>
              <a:t>ページ掲載</a:t>
            </a:r>
            <a:r>
              <a:rPr lang="ja-JP" altLang="en-US" sz="1200" dirty="0">
                <a:solidFill>
                  <a:schemeClr val="tx1">
                    <a:lumMod val="65000"/>
                    <a:lumOff val="35000"/>
                  </a:schemeClr>
                </a:solidFill>
                <a:latin typeface="メイリオ"/>
                <a:ea typeface="メイリオ"/>
              </a:rPr>
              <a:t>の初日の</a:t>
            </a:r>
            <a:r>
              <a:rPr lang="ja-JP" altLang="en-US" sz="1200" dirty="0" smtClean="0">
                <a:solidFill>
                  <a:schemeClr val="tx1">
                    <a:lumMod val="65000"/>
                    <a:lumOff val="35000"/>
                  </a:schemeClr>
                </a:solidFill>
                <a:latin typeface="メイリオ"/>
                <a:ea typeface="メイリオ"/>
              </a:rPr>
              <a:t>午前</a:t>
            </a:r>
            <a:r>
              <a:rPr lang="en-US" altLang="ja-JP" sz="1200" dirty="0" smtClean="0">
                <a:solidFill>
                  <a:schemeClr val="tx1">
                    <a:lumMod val="65000"/>
                    <a:lumOff val="35000"/>
                  </a:schemeClr>
                </a:solidFill>
                <a:latin typeface="メイリオ"/>
                <a:ea typeface="メイリオ"/>
              </a:rPr>
              <a:t>0</a:t>
            </a:r>
            <a:r>
              <a:rPr lang="ja-JP" altLang="en-US" sz="1200" dirty="0" smtClean="0">
                <a:solidFill>
                  <a:schemeClr val="tx1">
                    <a:lumMod val="65000"/>
                    <a:lumOff val="35000"/>
                  </a:schemeClr>
                </a:solidFill>
                <a:latin typeface="メイリオ"/>
                <a:ea typeface="メイリオ"/>
              </a:rPr>
              <a:t>時から</a:t>
            </a:r>
            <a:r>
              <a:rPr lang="en-US" altLang="ja-JP" sz="1200" dirty="0" smtClean="0">
                <a:solidFill>
                  <a:schemeClr val="tx1">
                    <a:lumMod val="65000"/>
                    <a:lumOff val="35000"/>
                  </a:schemeClr>
                </a:solidFill>
                <a:latin typeface="メイリオ"/>
                <a:ea typeface="メイリオ"/>
              </a:rPr>
              <a:t>12</a:t>
            </a:r>
            <a:r>
              <a:rPr lang="ja-JP" altLang="en-US" sz="1200" dirty="0" smtClean="0">
                <a:solidFill>
                  <a:schemeClr val="tx1">
                    <a:lumMod val="65000"/>
                    <a:lumOff val="35000"/>
                  </a:schemeClr>
                </a:solidFill>
                <a:latin typeface="メイリオ"/>
                <a:ea typeface="メイリオ"/>
              </a:rPr>
              <a:t>時間</a:t>
            </a:r>
            <a:r>
              <a:rPr lang="ja-JP" altLang="en-US" sz="1200" dirty="0">
                <a:solidFill>
                  <a:schemeClr val="tx1">
                    <a:lumMod val="65000"/>
                    <a:lumOff val="35000"/>
                  </a:schemeClr>
                </a:solidFill>
                <a:latin typeface="メイリオ"/>
                <a:ea typeface="メイリオ"/>
              </a:rPr>
              <a:t>、</a:t>
            </a:r>
            <a:r>
              <a:rPr lang="ja-JP" altLang="en-US" sz="1200" dirty="0" smtClean="0">
                <a:solidFill>
                  <a:schemeClr val="tx1">
                    <a:lumMod val="65000"/>
                    <a:lumOff val="35000"/>
                  </a:schemeClr>
                </a:solidFill>
                <a:latin typeface="メイリオ"/>
                <a:ea typeface="メイリオ"/>
              </a:rPr>
              <a:t>および</a:t>
            </a:r>
            <a:r>
              <a:rPr lang="ja-JP" altLang="en-US" sz="1200" dirty="0">
                <a:solidFill>
                  <a:schemeClr val="tx1">
                    <a:lumMod val="65000"/>
                    <a:lumOff val="35000"/>
                  </a:schemeClr>
                </a:solidFill>
                <a:latin typeface="メイリオ"/>
                <a:ea typeface="メイリオ"/>
              </a:rPr>
              <a:t>企画</a:t>
            </a:r>
            <a:r>
              <a:rPr lang="ja-JP" altLang="en-US" sz="1200" dirty="0" smtClean="0">
                <a:solidFill>
                  <a:schemeClr val="tx1">
                    <a:lumMod val="65000"/>
                    <a:lumOff val="35000"/>
                  </a:schemeClr>
                </a:solidFill>
                <a:latin typeface="メイリオ"/>
                <a:ea typeface="メイリオ"/>
              </a:rPr>
              <a:t>ページ</a:t>
            </a:r>
            <a:r>
              <a:rPr lang="ja-JP" altLang="en-US" sz="1200" dirty="0">
                <a:solidFill>
                  <a:schemeClr val="tx1">
                    <a:lumMod val="65000"/>
                    <a:lumOff val="35000"/>
                  </a:schemeClr>
                </a:solidFill>
                <a:latin typeface="メイリオ"/>
                <a:ea typeface="メイリオ"/>
              </a:rPr>
              <a:t>の内容が変更もしくは</a:t>
            </a:r>
            <a:r>
              <a:rPr lang="ja-JP" altLang="en-US" sz="1200" dirty="0" smtClean="0">
                <a:solidFill>
                  <a:schemeClr val="tx1">
                    <a:lumMod val="65000"/>
                    <a:lumOff val="35000"/>
                  </a:schemeClr>
                </a:solidFill>
                <a:latin typeface="メイリオ"/>
                <a:ea typeface="メイリオ"/>
              </a:rPr>
              <a:t>追加された</a:t>
            </a:r>
            <a:r>
              <a:rPr lang="ja-JP" altLang="en-US" sz="1200" dirty="0">
                <a:solidFill>
                  <a:schemeClr val="tx1">
                    <a:lumMod val="65000"/>
                    <a:lumOff val="35000"/>
                  </a:schemeClr>
                </a:solidFill>
                <a:latin typeface="メイリオ"/>
                <a:ea typeface="メイリオ"/>
              </a:rPr>
              <a:t>場合における、</a:t>
            </a:r>
            <a:r>
              <a:rPr lang="ja-JP" altLang="en-US" sz="1200" dirty="0" smtClean="0">
                <a:solidFill>
                  <a:schemeClr val="tx1">
                    <a:lumMod val="65000"/>
                    <a:lumOff val="35000"/>
                  </a:schemeClr>
                </a:solidFill>
                <a:latin typeface="メイリオ"/>
                <a:ea typeface="メイリオ"/>
              </a:rPr>
              <a:t>当該企画ページの掲載予定時刻から</a:t>
            </a:r>
            <a:r>
              <a:rPr lang="en-US" altLang="ja-JP" sz="1200" dirty="0" smtClean="0">
                <a:solidFill>
                  <a:schemeClr val="tx1">
                    <a:lumMod val="65000"/>
                    <a:lumOff val="35000"/>
                  </a:schemeClr>
                </a:solidFill>
                <a:latin typeface="メイリオ"/>
                <a:ea typeface="メイリオ"/>
              </a:rPr>
              <a:t>12</a:t>
            </a:r>
            <a:r>
              <a:rPr lang="ja-JP" altLang="en-US" sz="1200" dirty="0" smtClean="0">
                <a:solidFill>
                  <a:schemeClr val="tx1">
                    <a:lumMod val="65000"/>
                    <a:lumOff val="35000"/>
                  </a:schemeClr>
                </a:solidFill>
                <a:latin typeface="メイリオ"/>
                <a:ea typeface="メイリオ"/>
              </a:rPr>
              <a:t>時間</a:t>
            </a:r>
          </a:p>
          <a:p>
            <a:pPr marL="0" lvl="0" indent="0" eaLnBrk="1" hangingPunct="1">
              <a:spcBef>
                <a:spcPct val="0"/>
              </a:spcBef>
              <a:buNone/>
            </a:pPr>
            <a:r>
              <a:rPr lang="ja-JP" altLang="en-US" sz="1200" dirty="0" smtClean="0">
                <a:solidFill>
                  <a:schemeClr val="tx1">
                    <a:lumMod val="65000"/>
                    <a:lumOff val="35000"/>
                  </a:schemeClr>
                </a:solidFill>
                <a:latin typeface="メイリオ"/>
                <a:ea typeface="メイリオ"/>
              </a:rPr>
              <a:t>　　②</a:t>
            </a:r>
            <a:r>
              <a:rPr lang="ja-JP" altLang="en-US" sz="1200" dirty="0">
                <a:solidFill>
                  <a:schemeClr val="tx1">
                    <a:lumMod val="65000"/>
                    <a:lumOff val="35000"/>
                  </a:schemeClr>
                </a:solidFill>
                <a:latin typeface="メイリオ"/>
                <a:ea typeface="メイリオ"/>
              </a:rPr>
              <a:t>企画</a:t>
            </a:r>
            <a:r>
              <a:rPr lang="ja-JP" altLang="en-US" sz="1200" dirty="0" smtClean="0">
                <a:solidFill>
                  <a:schemeClr val="tx1">
                    <a:lumMod val="65000"/>
                    <a:lumOff val="35000"/>
                  </a:schemeClr>
                </a:solidFill>
                <a:latin typeface="メイリオ"/>
                <a:ea typeface="メイリオ"/>
              </a:rPr>
              <a:t>ページ</a:t>
            </a:r>
            <a:r>
              <a:rPr lang="ja-JP" altLang="en-US" sz="1200" dirty="0">
                <a:solidFill>
                  <a:schemeClr val="tx1">
                    <a:lumMod val="65000"/>
                    <a:lumOff val="35000"/>
                  </a:schemeClr>
                </a:solidFill>
                <a:latin typeface="メイリオ"/>
                <a:ea typeface="メイリオ"/>
              </a:rPr>
              <a:t>の掲載開始日が営業日以外の場合における、</a:t>
            </a:r>
            <a:r>
              <a:rPr lang="ja-JP" altLang="en-US" sz="1200" dirty="0" smtClean="0">
                <a:solidFill>
                  <a:schemeClr val="tx1">
                    <a:lumMod val="65000"/>
                    <a:lumOff val="35000"/>
                  </a:schemeClr>
                </a:solidFill>
                <a:latin typeface="メイリオ"/>
                <a:ea typeface="メイリオ"/>
              </a:rPr>
              <a:t>当該掲載</a:t>
            </a:r>
            <a:r>
              <a:rPr lang="ja-JP" altLang="en-US" sz="1200" dirty="0">
                <a:solidFill>
                  <a:schemeClr val="tx1">
                    <a:lumMod val="65000"/>
                    <a:lumOff val="35000"/>
                  </a:schemeClr>
                </a:solidFill>
                <a:latin typeface="メイリオ"/>
                <a:ea typeface="メイリオ"/>
              </a:rPr>
              <a:t>開始時間から翌営業日正午まで</a:t>
            </a:r>
          </a:p>
          <a:p>
            <a:pPr marL="0" lvl="0" indent="0" eaLnBrk="1" hangingPunct="1">
              <a:spcBef>
                <a:spcPct val="0"/>
              </a:spcBef>
              <a:buNone/>
            </a:pPr>
            <a:r>
              <a:rPr lang="ja-JP" altLang="en-US" sz="1200" dirty="0" smtClean="0">
                <a:solidFill>
                  <a:schemeClr val="tx1">
                    <a:lumMod val="65000"/>
                    <a:lumOff val="35000"/>
                  </a:schemeClr>
                </a:solidFill>
                <a:latin typeface="メイリオ"/>
                <a:ea typeface="メイリオ"/>
              </a:rPr>
              <a:t>　　③</a:t>
            </a:r>
            <a:r>
              <a:rPr lang="ja-JP" altLang="en-US" sz="1200" dirty="0">
                <a:solidFill>
                  <a:schemeClr val="tx1">
                    <a:lumMod val="65000"/>
                    <a:lumOff val="35000"/>
                  </a:schemeClr>
                </a:solidFill>
                <a:latin typeface="メイリオ"/>
                <a:ea typeface="メイリオ"/>
              </a:rPr>
              <a:t>企画</a:t>
            </a:r>
            <a:r>
              <a:rPr lang="ja-JP" altLang="en-US" sz="1200" dirty="0" smtClean="0">
                <a:solidFill>
                  <a:schemeClr val="tx1">
                    <a:lumMod val="65000"/>
                    <a:lumOff val="35000"/>
                  </a:schemeClr>
                </a:solidFill>
                <a:latin typeface="メイリオ"/>
                <a:ea typeface="メイリオ"/>
              </a:rPr>
              <a:t>ページ</a:t>
            </a:r>
            <a:r>
              <a:rPr lang="ja-JP" altLang="en-US" sz="1200" dirty="0">
                <a:solidFill>
                  <a:schemeClr val="tx1">
                    <a:lumMod val="65000"/>
                    <a:lumOff val="35000"/>
                  </a:schemeClr>
                </a:solidFill>
                <a:latin typeface="メイリオ"/>
                <a:ea typeface="メイリオ"/>
              </a:rPr>
              <a:t>の総掲載予定時間</a:t>
            </a:r>
            <a:r>
              <a:rPr lang="ja-JP" altLang="en-US" sz="1200" dirty="0" smtClean="0">
                <a:solidFill>
                  <a:schemeClr val="tx1">
                    <a:lumMod val="65000"/>
                    <a:lumOff val="35000"/>
                  </a:schemeClr>
                </a:solidFill>
                <a:latin typeface="メイリオ"/>
                <a:ea typeface="メイリオ"/>
              </a:rPr>
              <a:t>が</a:t>
            </a:r>
            <a:r>
              <a:rPr lang="en-US" altLang="ja-JP" sz="1200" dirty="0" smtClean="0">
                <a:solidFill>
                  <a:schemeClr val="tx1">
                    <a:lumMod val="65000"/>
                    <a:lumOff val="35000"/>
                  </a:schemeClr>
                </a:solidFill>
                <a:latin typeface="メイリオ"/>
                <a:ea typeface="メイリオ"/>
              </a:rPr>
              <a:t>12</a:t>
            </a:r>
            <a:r>
              <a:rPr lang="ja-JP" altLang="en-US" sz="1200" dirty="0" smtClean="0">
                <a:solidFill>
                  <a:schemeClr val="tx1">
                    <a:lumMod val="65000"/>
                    <a:lumOff val="35000"/>
                  </a:schemeClr>
                </a:solidFill>
                <a:latin typeface="メイリオ"/>
                <a:ea typeface="メイリオ"/>
              </a:rPr>
              <a:t>時間</a:t>
            </a:r>
            <a:r>
              <a:rPr lang="ja-JP" altLang="en-US" sz="1200" dirty="0">
                <a:solidFill>
                  <a:schemeClr val="tx1">
                    <a:lumMod val="65000"/>
                    <a:lumOff val="35000"/>
                  </a:schemeClr>
                </a:solidFill>
                <a:latin typeface="メイリオ"/>
                <a:ea typeface="メイリオ"/>
              </a:rPr>
              <a:t>未満の場合における、総掲載予定時間</a:t>
            </a:r>
            <a:r>
              <a:rPr lang="ja-JP" altLang="en-US" sz="1200" dirty="0" smtClean="0">
                <a:solidFill>
                  <a:schemeClr val="tx1">
                    <a:lumMod val="65000"/>
                    <a:lumOff val="35000"/>
                  </a:schemeClr>
                </a:solidFill>
                <a:latin typeface="メイリオ"/>
                <a:ea typeface="メイリオ"/>
              </a:rPr>
              <a:t>の</a:t>
            </a:r>
            <a:r>
              <a:rPr lang="en-US" altLang="ja-JP" sz="1200" dirty="0" smtClean="0">
                <a:solidFill>
                  <a:schemeClr val="tx1">
                    <a:lumMod val="65000"/>
                    <a:lumOff val="35000"/>
                  </a:schemeClr>
                </a:solidFill>
                <a:latin typeface="メイリオ"/>
                <a:ea typeface="メイリオ"/>
              </a:rPr>
              <a:t>10</a:t>
            </a:r>
            <a:r>
              <a:rPr lang="en-US" altLang="ja-JP" sz="1200" dirty="0">
                <a:solidFill>
                  <a:schemeClr val="tx1">
                    <a:lumMod val="65000"/>
                    <a:lumOff val="35000"/>
                  </a:schemeClr>
                </a:solidFill>
                <a:latin typeface="メイリオ"/>
                <a:ea typeface="メイリオ"/>
              </a:rPr>
              <a:t>%</a:t>
            </a:r>
            <a:r>
              <a:rPr lang="ja-JP" altLang="en-US" sz="1200" dirty="0">
                <a:solidFill>
                  <a:schemeClr val="tx1">
                    <a:lumMod val="65000"/>
                    <a:lumOff val="35000"/>
                  </a:schemeClr>
                </a:solidFill>
                <a:latin typeface="メイリオ"/>
                <a:ea typeface="メイリオ"/>
              </a:rPr>
              <a:t>にあたる時間まで</a:t>
            </a:r>
          </a:p>
        </p:txBody>
      </p:sp>
    </p:spTree>
    <p:extLst>
      <p:ext uri="{BB962C8B-B14F-4D97-AF65-F5344CB8AC3E}">
        <p14:creationId xmlns:p14="http://schemas.microsoft.com/office/powerpoint/2010/main" val="3682628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852A4032-7FD5-B44E-ADA6-28AD5D5DB884}"/>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32043141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2"/>
          </p:nvPr>
        </p:nvSpPr>
        <p:spPr/>
        <p:txBody>
          <a:bodyPr>
            <a:normAutofit fontScale="85000" lnSpcReduction="10000"/>
          </a:bodyPr>
          <a:lstStyle/>
          <a:p>
            <a:r>
              <a:rPr lang="ja-JP" altLang="en-US" dirty="0"/>
              <a:t>映像コンテンツへの協賛や広告主様のプロモーション映像の視聴を促すことで</a:t>
            </a:r>
          </a:p>
          <a:p>
            <a:r>
              <a:rPr lang="ja-JP" altLang="en-US" dirty="0"/>
              <a:t>ブランド認知や理解促進を狙う企画です。以下</a:t>
            </a:r>
            <a:r>
              <a:rPr lang="en-US" altLang="ja-JP" dirty="0"/>
              <a:t>4</a:t>
            </a:r>
            <a:r>
              <a:rPr lang="ja-JP" altLang="en-US" dirty="0" err="1"/>
              <a:t>つの</a:t>
            </a:r>
            <a:r>
              <a:rPr lang="ja-JP" altLang="en-US" dirty="0"/>
              <a:t>メニューがあります。</a:t>
            </a:r>
          </a:p>
          <a:p>
            <a:endParaRPr kumimoji="1" lang="ja-JP" altLang="en-US" dirty="0"/>
          </a:p>
        </p:txBody>
      </p:sp>
      <p:sp>
        <p:nvSpPr>
          <p:cNvPr id="3" name="テキスト プレースホルダー 2"/>
          <p:cNvSpPr>
            <a:spLocks noGrp="1"/>
          </p:cNvSpPr>
          <p:nvPr>
            <p:ph type="body" sz="quarter" idx="11"/>
          </p:nvPr>
        </p:nvSpPr>
        <p:spPr/>
        <p:txBody>
          <a:bodyPr/>
          <a:lstStyle/>
          <a:p>
            <a:r>
              <a:rPr lang="en-US" altLang="ja-JP" dirty="0"/>
              <a:t>GYAO!</a:t>
            </a:r>
            <a:r>
              <a:rPr lang="ja-JP" altLang="en-US" dirty="0"/>
              <a:t>タイアップとは</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sp>
        <p:nvSpPr>
          <p:cNvPr id="6" name="角丸四角形 5"/>
          <p:cNvSpPr/>
          <p:nvPr/>
        </p:nvSpPr>
        <p:spPr bwMode="auto">
          <a:xfrm>
            <a:off x="839416" y="2114806"/>
            <a:ext cx="4680000" cy="432000"/>
          </a:xfrm>
          <a:prstGeom prst="roundRect">
            <a:avLst>
              <a:gd name="adj" fmla="val 50000"/>
            </a:avLst>
          </a:prstGeom>
          <a:solidFill>
            <a:schemeClr val="bg1">
              <a:lumMod val="95000"/>
            </a:schemeClr>
          </a:solidFill>
          <a:ln w="3175" algn="ctr">
            <a:solidFill>
              <a:srgbClr val="292929"/>
            </a:solidFill>
            <a:prstDash val="solid"/>
            <a:miter lim="800000"/>
            <a:headEnd/>
            <a:tailEnd/>
          </a:ln>
        </p:spPr>
        <p:txBody>
          <a:bodyPr lIns="0" tIns="0" rIns="0" bIns="0" rtlCol="0" anchor="ctr"/>
          <a:lstStyle/>
          <a:p>
            <a:pPr algn="ctr"/>
            <a:r>
              <a:rPr kumimoji="0" lang="en-US" altLang="ja-JP" sz="1600" b="1" kern="0" dirty="0">
                <a:solidFill>
                  <a:schemeClr val="tx1">
                    <a:lumMod val="65000"/>
                    <a:lumOff val="35000"/>
                  </a:schemeClr>
                </a:solidFill>
                <a:latin typeface="+mn-ea"/>
                <a:cs typeface="Verdana" pitchFamily="34" charset="0"/>
              </a:rPr>
              <a:t>【A】</a:t>
            </a:r>
            <a:r>
              <a:rPr kumimoji="0" lang="ja-JP" altLang="en-US" sz="1600" b="1" kern="0" dirty="0">
                <a:solidFill>
                  <a:schemeClr val="tx1">
                    <a:lumMod val="65000"/>
                    <a:lumOff val="35000"/>
                  </a:schemeClr>
                </a:solidFill>
                <a:latin typeface="+mn-ea"/>
                <a:cs typeface="Verdana" pitchFamily="34" charset="0"/>
              </a:rPr>
              <a:t>コンテンツ指定配信</a:t>
            </a:r>
          </a:p>
        </p:txBody>
      </p:sp>
      <p:sp>
        <p:nvSpPr>
          <p:cNvPr id="7" name="角丸四角形 6"/>
          <p:cNvSpPr/>
          <p:nvPr/>
        </p:nvSpPr>
        <p:spPr bwMode="auto">
          <a:xfrm>
            <a:off x="6672064" y="2131202"/>
            <a:ext cx="4680000" cy="432000"/>
          </a:xfrm>
          <a:prstGeom prst="roundRect">
            <a:avLst>
              <a:gd name="adj" fmla="val 50000"/>
            </a:avLst>
          </a:prstGeom>
          <a:solidFill>
            <a:schemeClr val="bg1">
              <a:lumMod val="95000"/>
            </a:schemeClr>
          </a:solidFill>
          <a:ln w="3175" algn="ctr">
            <a:solidFill>
              <a:srgbClr val="292929"/>
            </a:solidFill>
            <a:prstDash val="solid"/>
            <a:miter lim="800000"/>
            <a:headEnd/>
            <a:tailEnd/>
          </a:ln>
        </p:spPr>
        <p:txBody>
          <a:bodyPr lIns="0" tIns="0" rIns="0" bIns="0" rtlCol="0" anchor="ctr"/>
          <a:lstStyle/>
          <a:p>
            <a:pPr algn="ctr"/>
            <a:r>
              <a:rPr kumimoji="0" lang="en-US" altLang="ja-JP" sz="1600" b="1" kern="0" dirty="0">
                <a:solidFill>
                  <a:schemeClr val="tx1">
                    <a:lumMod val="65000"/>
                    <a:lumOff val="35000"/>
                  </a:schemeClr>
                </a:solidFill>
                <a:latin typeface="+mn-ea"/>
                <a:cs typeface="Verdana" pitchFamily="34" charset="0"/>
              </a:rPr>
              <a:t>【B】</a:t>
            </a:r>
            <a:r>
              <a:rPr kumimoji="0" lang="ja-JP" altLang="en-US" sz="1600" b="1" kern="0" dirty="0">
                <a:solidFill>
                  <a:schemeClr val="tx1">
                    <a:lumMod val="65000"/>
                    <a:lumOff val="35000"/>
                  </a:schemeClr>
                </a:solidFill>
                <a:latin typeface="+mn-ea"/>
                <a:cs typeface="Verdana" pitchFamily="34" charset="0"/>
              </a:rPr>
              <a:t>コンテンツ指定配信</a:t>
            </a:r>
            <a:r>
              <a:rPr kumimoji="0" lang="ja-JP" altLang="en-US" sz="1400" b="1" kern="0" dirty="0">
                <a:solidFill>
                  <a:schemeClr val="tx1">
                    <a:lumMod val="65000"/>
                    <a:lumOff val="35000"/>
                  </a:schemeClr>
                </a:solidFill>
                <a:latin typeface="+mn-ea"/>
                <a:cs typeface="Verdana" pitchFamily="34" charset="0"/>
              </a:rPr>
              <a:t>（タイアップページあり）</a:t>
            </a:r>
            <a:endParaRPr kumimoji="0" lang="ja-JP" altLang="en-US" sz="1600" b="1" kern="0" dirty="0">
              <a:solidFill>
                <a:schemeClr val="tx1">
                  <a:lumMod val="65000"/>
                  <a:lumOff val="35000"/>
                </a:schemeClr>
              </a:solidFill>
              <a:latin typeface="+mn-ea"/>
              <a:cs typeface="Verdana" pitchFamily="34" charset="0"/>
            </a:endParaRPr>
          </a:p>
        </p:txBody>
      </p:sp>
      <p:sp>
        <p:nvSpPr>
          <p:cNvPr id="8" name="角丸四角形 7"/>
          <p:cNvSpPr/>
          <p:nvPr/>
        </p:nvSpPr>
        <p:spPr bwMode="auto">
          <a:xfrm>
            <a:off x="785311" y="4474890"/>
            <a:ext cx="4680000" cy="432000"/>
          </a:xfrm>
          <a:prstGeom prst="roundRect">
            <a:avLst>
              <a:gd name="adj" fmla="val 50000"/>
            </a:avLst>
          </a:prstGeom>
          <a:solidFill>
            <a:schemeClr val="bg1">
              <a:lumMod val="95000"/>
            </a:schemeClr>
          </a:solidFill>
          <a:ln w="3175" algn="ctr">
            <a:solidFill>
              <a:srgbClr val="292929"/>
            </a:solidFill>
            <a:prstDash val="solid"/>
            <a:miter lim="800000"/>
            <a:headEnd/>
            <a:tailEnd/>
          </a:ln>
        </p:spPr>
        <p:txBody>
          <a:bodyPr lIns="0" tIns="0" rIns="0" bIns="0" rtlCol="0" anchor="ctr"/>
          <a:lstStyle/>
          <a:p>
            <a:pPr algn="ctr"/>
            <a:r>
              <a:rPr kumimoji="0" lang="en-US" altLang="ja-JP" sz="1600" b="1" kern="0" dirty="0">
                <a:solidFill>
                  <a:schemeClr val="tx1">
                    <a:lumMod val="65000"/>
                    <a:lumOff val="35000"/>
                  </a:schemeClr>
                </a:solidFill>
                <a:latin typeface="+mn-ea"/>
                <a:cs typeface="Verdana" pitchFamily="34" charset="0"/>
              </a:rPr>
              <a:t>【C】</a:t>
            </a:r>
            <a:r>
              <a:rPr kumimoji="0" lang="ja-JP" altLang="en-US" sz="1600" b="1" kern="0" dirty="0">
                <a:solidFill>
                  <a:schemeClr val="tx1">
                    <a:lumMod val="65000"/>
                    <a:lumOff val="35000"/>
                  </a:schemeClr>
                </a:solidFill>
                <a:latin typeface="+mn-ea"/>
                <a:cs typeface="Verdana" pitchFamily="34" charset="0"/>
              </a:rPr>
              <a:t>映像持込企画</a:t>
            </a:r>
            <a:r>
              <a:rPr kumimoji="0" lang="ja-JP" altLang="en-US" sz="1400" b="1" kern="0" dirty="0">
                <a:solidFill>
                  <a:schemeClr val="tx1">
                    <a:lumMod val="65000"/>
                    <a:lumOff val="35000"/>
                  </a:schemeClr>
                </a:solidFill>
                <a:latin typeface="+mn-ea"/>
                <a:cs typeface="Verdana" pitchFamily="34" charset="0"/>
              </a:rPr>
              <a:t>（タイアップページあり）</a:t>
            </a:r>
          </a:p>
        </p:txBody>
      </p:sp>
      <p:sp>
        <p:nvSpPr>
          <p:cNvPr id="9" name="角丸四角形 8"/>
          <p:cNvSpPr/>
          <p:nvPr/>
        </p:nvSpPr>
        <p:spPr bwMode="auto">
          <a:xfrm>
            <a:off x="6666351" y="4491286"/>
            <a:ext cx="4680000" cy="432000"/>
          </a:xfrm>
          <a:prstGeom prst="roundRect">
            <a:avLst>
              <a:gd name="adj" fmla="val 50000"/>
            </a:avLst>
          </a:prstGeom>
          <a:solidFill>
            <a:schemeClr val="bg1">
              <a:lumMod val="95000"/>
            </a:schemeClr>
          </a:solidFill>
          <a:ln w="3175" algn="ctr">
            <a:solidFill>
              <a:srgbClr val="292929"/>
            </a:solidFill>
            <a:prstDash val="solid"/>
            <a:miter lim="800000"/>
            <a:headEnd/>
            <a:tailEnd/>
          </a:ln>
        </p:spPr>
        <p:txBody>
          <a:bodyPr lIns="0" tIns="0" rIns="0" bIns="0" rtlCol="0" anchor="ctr"/>
          <a:lstStyle/>
          <a:p>
            <a:pPr algn="ctr"/>
            <a:r>
              <a:rPr kumimoji="0" lang="en-US" altLang="ja-JP" sz="1600" b="1" kern="0" dirty="0">
                <a:solidFill>
                  <a:schemeClr val="tx1">
                    <a:lumMod val="65000"/>
                    <a:lumOff val="35000"/>
                  </a:schemeClr>
                </a:solidFill>
                <a:latin typeface="+mn-ea"/>
                <a:cs typeface="Verdana" pitchFamily="34" charset="0"/>
              </a:rPr>
              <a:t>【D】</a:t>
            </a:r>
            <a:r>
              <a:rPr kumimoji="0" lang="ja-JP" altLang="en-US" sz="1600" b="1" kern="0" dirty="0">
                <a:solidFill>
                  <a:schemeClr val="tx1">
                    <a:lumMod val="65000"/>
                    <a:lumOff val="35000"/>
                  </a:schemeClr>
                </a:solidFill>
                <a:latin typeface="+mn-ea"/>
                <a:cs typeface="Verdana" pitchFamily="34" charset="0"/>
              </a:rPr>
              <a:t>映像制作企画</a:t>
            </a:r>
            <a:r>
              <a:rPr kumimoji="0" lang="ja-JP" altLang="en-US" sz="1400" b="1" kern="0" dirty="0">
                <a:solidFill>
                  <a:schemeClr val="tx1">
                    <a:lumMod val="65000"/>
                    <a:lumOff val="35000"/>
                  </a:schemeClr>
                </a:solidFill>
                <a:latin typeface="+mn-ea"/>
                <a:cs typeface="Verdana" pitchFamily="34" charset="0"/>
              </a:rPr>
              <a:t>（タイアップページあり）</a:t>
            </a:r>
          </a:p>
        </p:txBody>
      </p:sp>
      <p:sp>
        <p:nvSpPr>
          <p:cNvPr id="10" name="正方形/長方形 9"/>
          <p:cNvSpPr/>
          <p:nvPr/>
        </p:nvSpPr>
        <p:spPr>
          <a:xfrm>
            <a:off x="1021908" y="2780955"/>
            <a:ext cx="3960440" cy="1169551"/>
          </a:xfrm>
          <a:prstGeom prst="rect">
            <a:avLst/>
          </a:prstGeom>
        </p:spPr>
        <p:txBody>
          <a:bodyPr wrap="square">
            <a:spAutoFit/>
          </a:bodyPr>
          <a:lstStyle/>
          <a:p>
            <a:r>
              <a:rPr lang="ja-JP" altLang="en-US" sz="1400" dirty="0">
                <a:solidFill>
                  <a:schemeClr val="tx1">
                    <a:lumMod val="65000"/>
                    <a:lumOff val="35000"/>
                  </a:schemeClr>
                </a:solidFill>
              </a:rPr>
              <a:t>ブランドや商品とマッチしたコンテンツを</a:t>
            </a:r>
            <a:r>
              <a:rPr lang="en-US" altLang="ja-JP" sz="1400" dirty="0">
                <a:solidFill>
                  <a:schemeClr val="tx1">
                    <a:lumMod val="65000"/>
                    <a:lumOff val="35000"/>
                  </a:schemeClr>
                </a:solidFill>
              </a:rPr>
              <a:t>GYAO</a:t>
            </a:r>
            <a:r>
              <a:rPr lang="ja-JP" altLang="en-US" sz="1400" dirty="0">
                <a:solidFill>
                  <a:schemeClr val="tx1">
                    <a:lumMod val="65000"/>
                    <a:lumOff val="35000"/>
                  </a:schemeClr>
                </a:solidFill>
              </a:rPr>
              <a:t>が調達し、映像視聴時にインストリームを</a:t>
            </a:r>
            <a:r>
              <a:rPr lang="en-US" altLang="ja-JP" sz="1400" dirty="0">
                <a:solidFill>
                  <a:schemeClr val="tx1">
                    <a:lumMod val="65000"/>
                    <a:lumOff val="35000"/>
                  </a:schemeClr>
                </a:solidFill>
              </a:rPr>
              <a:t>1</a:t>
            </a:r>
            <a:r>
              <a:rPr lang="ja-JP" altLang="en-US" sz="1400" dirty="0">
                <a:solidFill>
                  <a:schemeClr val="tx1">
                    <a:lumMod val="65000"/>
                    <a:lumOff val="35000"/>
                  </a:schemeClr>
                </a:solidFill>
              </a:rPr>
              <a:t>社独占掲載いたします。</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r>
              <a:rPr lang="en-US" altLang="ja-JP" sz="1400" dirty="0">
                <a:solidFill>
                  <a:schemeClr val="tx1">
                    <a:lumMod val="65000"/>
                    <a:lumOff val="35000"/>
                  </a:schemeClr>
                </a:solidFill>
              </a:rPr>
              <a:t>※</a:t>
            </a:r>
            <a:r>
              <a:rPr lang="ja-JP" altLang="en-US" sz="1400" dirty="0">
                <a:solidFill>
                  <a:schemeClr val="tx1">
                    <a:lumMod val="65000"/>
                    <a:lumOff val="35000"/>
                  </a:schemeClr>
                </a:solidFill>
              </a:rPr>
              <a:t>タイアップページの制作・掲載はありません。</a:t>
            </a:r>
            <a:endParaRPr lang="en-US" altLang="ja-JP" sz="1400" dirty="0">
              <a:solidFill>
                <a:schemeClr val="tx1">
                  <a:lumMod val="65000"/>
                  <a:lumOff val="35000"/>
                </a:schemeClr>
              </a:solidFill>
            </a:endParaRPr>
          </a:p>
        </p:txBody>
      </p:sp>
      <p:sp>
        <p:nvSpPr>
          <p:cNvPr id="11" name="正方形/長方形 10"/>
          <p:cNvSpPr/>
          <p:nvPr/>
        </p:nvSpPr>
        <p:spPr>
          <a:xfrm>
            <a:off x="6753240" y="2837089"/>
            <a:ext cx="4517648" cy="954107"/>
          </a:xfrm>
          <a:prstGeom prst="rect">
            <a:avLst/>
          </a:prstGeom>
        </p:spPr>
        <p:txBody>
          <a:bodyPr wrap="square">
            <a:spAutoFit/>
          </a:bodyPr>
          <a:lstStyle/>
          <a:p>
            <a:r>
              <a:rPr lang="ja-JP" altLang="en-US" sz="1400" dirty="0">
                <a:solidFill>
                  <a:schemeClr val="tx1">
                    <a:lumMod val="65000"/>
                    <a:lumOff val="35000"/>
                  </a:schemeClr>
                </a:solidFill>
              </a:rPr>
              <a:t>ブランドや商品とマッチしたコンテンツを</a:t>
            </a:r>
            <a:r>
              <a:rPr lang="en-US" altLang="ja-JP" sz="1400" dirty="0">
                <a:solidFill>
                  <a:schemeClr val="tx1">
                    <a:lumMod val="65000"/>
                    <a:lumOff val="35000"/>
                  </a:schemeClr>
                </a:solidFill>
              </a:rPr>
              <a:t>GYAO</a:t>
            </a:r>
            <a:r>
              <a:rPr lang="ja-JP" altLang="en-US" sz="1400" dirty="0">
                <a:solidFill>
                  <a:schemeClr val="tx1">
                    <a:lumMod val="65000"/>
                    <a:lumOff val="35000"/>
                  </a:schemeClr>
                </a:solidFill>
              </a:rPr>
              <a:t>が</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調達し、映像視聴時にインストリームを</a:t>
            </a:r>
            <a:r>
              <a:rPr lang="en-US" altLang="ja-JP" sz="1400" dirty="0">
                <a:solidFill>
                  <a:schemeClr val="tx1">
                    <a:lumMod val="65000"/>
                    <a:lumOff val="35000"/>
                  </a:schemeClr>
                </a:solidFill>
              </a:rPr>
              <a:t>1</a:t>
            </a:r>
            <a:r>
              <a:rPr lang="ja-JP" altLang="en-US" sz="1400" dirty="0">
                <a:solidFill>
                  <a:schemeClr val="tx1">
                    <a:lumMod val="65000"/>
                    <a:lumOff val="35000"/>
                  </a:schemeClr>
                </a:solidFill>
              </a:rPr>
              <a:t>社独占掲載いたします。合わせてブランドメッセージ商品情報</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などを掲載するタイアップページを制作・掲載します。</a:t>
            </a:r>
            <a:endParaRPr lang="en-US" altLang="ja-JP" sz="1400" dirty="0">
              <a:solidFill>
                <a:schemeClr val="tx1">
                  <a:lumMod val="65000"/>
                  <a:lumOff val="35000"/>
                </a:schemeClr>
              </a:solidFill>
            </a:endParaRPr>
          </a:p>
        </p:txBody>
      </p:sp>
      <p:sp>
        <p:nvSpPr>
          <p:cNvPr id="12" name="正方形/長方形 11"/>
          <p:cNvSpPr/>
          <p:nvPr/>
        </p:nvSpPr>
        <p:spPr>
          <a:xfrm>
            <a:off x="960762" y="5116317"/>
            <a:ext cx="4363076" cy="1169551"/>
          </a:xfrm>
          <a:prstGeom prst="rect">
            <a:avLst/>
          </a:prstGeom>
        </p:spPr>
        <p:txBody>
          <a:bodyPr wrap="square">
            <a:spAutoFit/>
          </a:bodyPr>
          <a:lstStyle/>
          <a:p>
            <a:r>
              <a:rPr lang="ja-JP" altLang="en-US" sz="1400" dirty="0">
                <a:solidFill>
                  <a:schemeClr val="tx1">
                    <a:lumMod val="65000"/>
                    <a:lumOff val="35000"/>
                  </a:schemeClr>
                </a:solidFill>
              </a:rPr>
              <a:t>広告主様保有の映像を入稿いただきヤフー</a:t>
            </a:r>
            <a:r>
              <a:rPr lang="en-US" altLang="ja-JP" sz="1400" dirty="0">
                <a:solidFill>
                  <a:schemeClr val="tx1">
                    <a:lumMod val="65000"/>
                    <a:lumOff val="35000"/>
                  </a:schemeClr>
                </a:solidFill>
              </a:rPr>
              <a:t>/GYAO!</a:t>
            </a:r>
            <a:r>
              <a:rPr lang="ja-JP" altLang="en-US" sz="1400" dirty="0">
                <a:solidFill>
                  <a:schemeClr val="tx1">
                    <a:lumMod val="65000"/>
                    <a:lumOff val="35000"/>
                  </a:schemeClr>
                </a:solidFill>
              </a:rPr>
              <a:t>のユーザーへ視聴を訴求することでブランド認知、理解促進を狙う企画です。</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映像視聴時にインストリームを</a:t>
            </a:r>
            <a:r>
              <a:rPr lang="en-US" altLang="ja-JP" sz="1400" dirty="0">
                <a:solidFill>
                  <a:schemeClr val="tx1">
                    <a:lumMod val="65000"/>
                    <a:lumOff val="35000"/>
                  </a:schemeClr>
                </a:solidFill>
              </a:rPr>
              <a:t>1</a:t>
            </a:r>
            <a:r>
              <a:rPr lang="ja-JP" altLang="en-US" sz="1400" dirty="0">
                <a:solidFill>
                  <a:schemeClr val="tx1">
                    <a:lumMod val="65000"/>
                    <a:lumOff val="35000"/>
                  </a:schemeClr>
                </a:solidFill>
              </a:rPr>
              <a:t>社独占掲載し、</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タイアップページも制作・掲載します。</a:t>
            </a:r>
            <a:endParaRPr lang="ja-JP" altLang="en-US" sz="1400" dirty="0"/>
          </a:p>
        </p:txBody>
      </p:sp>
      <p:sp>
        <p:nvSpPr>
          <p:cNvPr id="13" name="正方形/長方形 12"/>
          <p:cNvSpPr/>
          <p:nvPr/>
        </p:nvSpPr>
        <p:spPr>
          <a:xfrm>
            <a:off x="6927701" y="5132713"/>
            <a:ext cx="4310792" cy="954107"/>
          </a:xfrm>
          <a:prstGeom prst="rect">
            <a:avLst/>
          </a:prstGeom>
        </p:spPr>
        <p:txBody>
          <a:bodyPr wrap="square">
            <a:spAutoFit/>
          </a:bodyPr>
          <a:lstStyle/>
          <a:p>
            <a:r>
              <a:rPr lang="ja-JP" altLang="en-US" sz="1400" dirty="0">
                <a:solidFill>
                  <a:schemeClr val="tx1">
                    <a:lumMod val="65000"/>
                    <a:lumOff val="35000"/>
                  </a:schemeClr>
                </a:solidFill>
              </a:rPr>
              <a:t>広告主様のご要望を加味した映像やインフォマーシャルを制作、配信します。</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映像視聴時にインストリームを</a:t>
            </a:r>
            <a:r>
              <a:rPr lang="en-US" altLang="ja-JP" sz="1400" dirty="0">
                <a:solidFill>
                  <a:schemeClr val="tx1">
                    <a:lumMod val="65000"/>
                    <a:lumOff val="35000"/>
                  </a:schemeClr>
                </a:solidFill>
              </a:rPr>
              <a:t>1</a:t>
            </a:r>
            <a:r>
              <a:rPr lang="ja-JP" altLang="en-US" sz="1400" dirty="0">
                <a:solidFill>
                  <a:schemeClr val="tx1">
                    <a:lumMod val="65000"/>
                    <a:lumOff val="35000"/>
                  </a:schemeClr>
                </a:solidFill>
              </a:rPr>
              <a:t>社独占掲載し、タイアップページも制作・掲載します。</a:t>
            </a:r>
            <a:endParaRPr lang="en-US" altLang="ja-JP" sz="1400" dirty="0">
              <a:solidFill>
                <a:schemeClr val="tx1">
                  <a:lumMod val="65000"/>
                  <a:lumOff val="35000"/>
                </a:schemeClr>
              </a:solidFill>
            </a:endParaRPr>
          </a:p>
        </p:txBody>
      </p:sp>
    </p:spTree>
    <p:extLst>
      <p:ext uri="{BB962C8B-B14F-4D97-AF65-F5344CB8AC3E}">
        <p14:creationId xmlns:p14="http://schemas.microsoft.com/office/powerpoint/2010/main" val="14617726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smtClean="0"/>
              <a:t>全体構造及びページイメージ</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sp>
        <p:nvSpPr>
          <p:cNvPr id="6" name="角丸四角形 5"/>
          <p:cNvSpPr/>
          <p:nvPr/>
        </p:nvSpPr>
        <p:spPr bwMode="auto">
          <a:xfrm>
            <a:off x="3838765" y="3995343"/>
            <a:ext cx="4625460" cy="2457994"/>
          </a:xfrm>
          <a:prstGeom prst="roundRect">
            <a:avLst>
              <a:gd name="adj" fmla="val 5971"/>
            </a:avLst>
          </a:prstGeom>
          <a:solidFill>
            <a:schemeClr val="bg1">
              <a:lumMod val="95000"/>
            </a:schemeClr>
          </a:solidFill>
          <a:ln w="3175" algn="ctr">
            <a:solidFill>
              <a:srgbClr val="292929"/>
            </a:solidFill>
            <a:prstDash val="solid"/>
            <a:miter lim="800000"/>
            <a:headEnd/>
            <a:tailEnd/>
          </a:ln>
        </p:spPr>
        <p:txBody>
          <a:bodyPr lIns="0" tIns="0" rIns="0" bIns="0" rtlCol="0" anchor="ctr"/>
          <a:lstStyle/>
          <a:p>
            <a:pPr algn="ctr"/>
            <a:endParaRPr kumimoji="0" lang="ja-JP" altLang="en-US" sz="1200" b="1" kern="0" dirty="0">
              <a:solidFill>
                <a:schemeClr val="bg1"/>
              </a:solidFill>
              <a:latin typeface="+mn-ea"/>
              <a:cs typeface="Verdana" pitchFamily="34" charset="0"/>
            </a:endParaRPr>
          </a:p>
        </p:txBody>
      </p:sp>
      <p:sp>
        <p:nvSpPr>
          <p:cNvPr id="7" name="角丸四角形 6"/>
          <p:cNvSpPr/>
          <p:nvPr/>
        </p:nvSpPr>
        <p:spPr bwMode="auto">
          <a:xfrm>
            <a:off x="3811246" y="955002"/>
            <a:ext cx="4607667" cy="2658349"/>
          </a:xfrm>
          <a:prstGeom prst="roundRect">
            <a:avLst>
              <a:gd name="adj" fmla="val 5971"/>
            </a:avLst>
          </a:prstGeom>
          <a:solidFill>
            <a:schemeClr val="bg1">
              <a:lumMod val="95000"/>
            </a:schemeClr>
          </a:solidFill>
          <a:ln w="3175" algn="ctr">
            <a:solidFill>
              <a:srgbClr val="292929"/>
            </a:solidFill>
            <a:prstDash val="solid"/>
            <a:miter lim="800000"/>
            <a:headEnd/>
            <a:tailEnd/>
          </a:ln>
        </p:spPr>
        <p:txBody>
          <a:bodyPr lIns="0" tIns="0" rIns="0" bIns="0" rtlCol="0" anchor="ctr"/>
          <a:lstStyle/>
          <a:p>
            <a:pPr algn="ctr"/>
            <a:endParaRPr kumimoji="0" lang="ja-JP" altLang="en-US" sz="1200" b="1" kern="0" dirty="0">
              <a:solidFill>
                <a:srgbClr val="F2F2F2"/>
              </a:solidFill>
              <a:latin typeface="+mn-ea"/>
              <a:cs typeface="Verdana" pitchFamily="34" charset="0"/>
            </a:endParaRPr>
          </a:p>
        </p:txBody>
      </p:sp>
      <p:sp>
        <p:nvSpPr>
          <p:cNvPr id="9" name="右矢印 8"/>
          <p:cNvSpPr/>
          <p:nvPr/>
        </p:nvSpPr>
        <p:spPr bwMode="auto">
          <a:xfrm>
            <a:off x="3063388" y="3241587"/>
            <a:ext cx="382347" cy="504056"/>
          </a:xfrm>
          <a:prstGeom prst="rightArrow">
            <a:avLst/>
          </a:prstGeom>
          <a:solidFill>
            <a:schemeClr val="bg1">
              <a:lumMod val="50000"/>
            </a:schemeClr>
          </a:solidFill>
          <a:ln w="3175" algn="ctr">
            <a:solidFill>
              <a:schemeClr val="bg1">
                <a:lumMod val="50000"/>
              </a:schemeClr>
            </a:solidFill>
            <a:prstDash val="solid"/>
            <a:miter lim="800000"/>
            <a:headEnd/>
            <a:tailEnd/>
          </a:ln>
        </p:spPr>
        <p:txBody>
          <a:bodyPr lIns="0" tIns="0" rIns="0" bIns="0" rtlCol="0" anchor="ctr"/>
          <a:lstStyle/>
          <a:p>
            <a:pPr algn="ctr"/>
            <a:endParaRPr kumimoji="0" lang="ja-JP" altLang="en-US" sz="1200" b="1" kern="0" dirty="0">
              <a:solidFill>
                <a:schemeClr val="bg1"/>
              </a:solidFill>
              <a:latin typeface="+mn-ea"/>
              <a:cs typeface="Verdana" pitchFamily="34" charset="0"/>
            </a:endParaRPr>
          </a:p>
        </p:txBody>
      </p:sp>
      <p:grpSp>
        <p:nvGrpSpPr>
          <p:cNvPr id="10" name="グループ化 9"/>
          <p:cNvGrpSpPr/>
          <p:nvPr/>
        </p:nvGrpSpPr>
        <p:grpSpPr>
          <a:xfrm>
            <a:off x="9851132" y="2238381"/>
            <a:ext cx="1681845" cy="2405881"/>
            <a:chOff x="7755703" y="2317799"/>
            <a:chExt cx="1681845" cy="2405881"/>
          </a:xfrm>
        </p:grpSpPr>
        <p:sp>
          <p:nvSpPr>
            <p:cNvPr id="11" name="正方形/長方形 10"/>
            <p:cNvSpPr/>
            <p:nvPr/>
          </p:nvSpPr>
          <p:spPr bwMode="auto">
            <a:xfrm>
              <a:off x="7755703" y="2317799"/>
              <a:ext cx="1681845" cy="2405881"/>
            </a:xfrm>
            <a:prstGeom prst="rect">
              <a:avLst/>
            </a:prstGeom>
            <a:noFill/>
            <a:ln w="3175" algn="ctr">
              <a:solidFill>
                <a:schemeClr val="bg1">
                  <a:lumMod val="50000"/>
                </a:schemeClr>
              </a:solidFill>
              <a:prstDash val="solid"/>
              <a:miter lim="800000"/>
              <a:headEnd/>
              <a:tailEnd/>
            </a:ln>
          </p:spPr>
          <p:txBody>
            <a:bodyPr lIns="0" tIns="0" rIns="0" bIns="0" rtlCol="0" anchor="ctr"/>
            <a:lstStyle/>
            <a:p>
              <a:pPr algn="ctr"/>
              <a:endParaRPr kumimoji="0" lang="ja-JP" altLang="en-US" sz="1200" b="1" kern="0" dirty="0">
                <a:solidFill>
                  <a:schemeClr val="bg1"/>
                </a:solidFill>
                <a:latin typeface="+mn-ea"/>
                <a:cs typeface="Verdana" pitchFamily="34" charset="0"/>
              </a:endParaRPr>
            </a:p>
          </p:txBody>
        </p:sp>
        <p:sp>
          <p:nvSpPr>
            <p:cNvPr id="12" name="テキスト ボックス 11"/>
            <p:cNvSpPr txBox="1"/>
            <p:nvPr/>
          </p:nvSpPr>
          <p:spPr>
            <a:xfrm>
              <a:off x="7755703" y="3126437"/>
              <a:ext cx="1681845" cy="646331"/>
            </a:xfrm>
            <a:prstGeom prst="rect">
              <a:avLst/>
            </a:prstGeom>
            <a:noFill/>
          </p:spPr>
          <p:txBody>
            <a:bodyPr wrap="square" rtlCol="0">
              <a:spAutoFit/>
            </a:bodyPr>
            <a:lstStyle/>
            <a:p>
              <a:pPr algn="ctr"/>
              <a:r>
                <a:rPr lang="ja-JP" altLang="en-US" dirty="0">
                  <a:solidFill>
                    <a:schemeClr val="tx1">
                      <a:lumMod val="65000"/>
                      <a:lumOff val="35000"/>
                    </a:schemeClr>
                  </a:solidFill>
                </a:rPr>
                <a:t>広告主様</a:t>
              </a:r>
              <a:endParaRPr lang="en-US" altLang="ja-JP" dirty="0">
                <a:solidFill>
                  <a:schemeClr val="tx1">
                    <a:lumMod val="65000"/>
                    <a:lumOff val="35000"/>
                  </a:schemeClr>
                </a:solidFill>
              </a:endParaRPr>
            </a:p>
            <a:p>
              <a:pPr algn="ctr"/>
              <a:r>
                <a:rPr lang="ja-JP" altLang="en-US" dirty="0">
                  <a:solidFill>
                    <a:schemeClr val="tx1">
                      <a:lumMod val="65000"/>
                      <a:lumOff val="35000"/>
                    </a:schemeClr>
                  </a:solidFill>
                </a:rPr>
                <a:t>ページ</a:t>
              </a:r>
              <a:endParaRPr lang="en-US" altLang="ja-JP" dirty="0">
                <a:solidFill>
                  <a:schemeClr val="tx1">
                    <a:lumMod val="65000"/>
                    <a:lumOff val="35000"/>
                  </a:schemeClr>
                </a:solidFill>
              </a:endParaRPr>
            </a:p>
          </p:txBody>
        </p:sp>
      </p:grpSp>
      <p:sp>
        <p:nvSpPr>
          <p:cNvPr id="13" name="右矢印 12"/>
          <p:cNvSpPr/>
          <p:nvPr/>
        </p:nvSpPr>
        <p:spPr bwMode="auto">
          <a:xfrm>
            <a:off x="8935443" y="3241972"/>
            <a:ext cx="360040" cy="504056"/>
          </a:xfrm>
          <a:prstGeom prst="rightArrow">
            <a:avLst/>
          </a:prstGeom>
          <a:solidFill>
            <a:schemeClr val="bg1">
              <a:lumMod val="50000"/>
            </a:schemeClr>
          </a:solidFill>
          <a:ln w="3175" algn="ctr">
            <a:solidFill>
              <a:schemeClr val="bg1">
                <a:lumMod val="50000"/>
              </a:schemeClr>
            </a:solidFill>
            <a:prstDash val="solid"/>
            <a:miter lim="800000"/>
            <a:headEnd/>
            <a:tailEnd/>
          </a:ln>
        </p:spPr>
        <p:txBody>
          <a:bodyPr lIns="0" tIns="0" rIns="0" bIns="0" rtlCol="0" anchor="ctr"/>
          <a:lstStyle/>
          <a:p>
            <a:pPr algn="ctr"/>
            <a:endParaRPr kumimoji="0" lang="ja-JP" altLang="en-US" sz="1200" b="1" kern="0" dirty="0">
              <a:solidFill>
                <a:schemeClr val="bg1"/>
              </a:solidFill>
              <a:latin typeface="+mn-ea"/>
              <a:cs typeface="Verdana" pitchFamily="34" charset="0"/>
            </a:endParaRPr>
          </a:p>
        </p:txBody>
      </p:sp>
      <p:sp>
        <p:nvSpPr>
          <p:cNvPr id="15" name="テキスト ボックス 14"/>
          <p:cNvSpPr txBox="1"/>
          <p:nvPr/>
        </p:nvSpPr>
        <p:spPr>
          <a:xfrm>
            <a:off x="3977803" y="4098110"/>
            <a:ext cx="3776785" cy="253916"/>
          </a:xfrm>
          <a:prstGeom prst="rect">
            <a:avLst/>
          </a:prstGeom>
          <a:noFill/>
        </p:spPr>
        <p:txBody>
          <a:bodyPr wrap="square" rtlCol="0">
            <a:spAutoFit/>
          </a:bodyPr>
          <a:lstStyle/>
          <a:p>
            <a:r>
              <a:rPr lang="ja-JP" altLang="en-US" sz="1050" dirty="0"/>
              <a:t>タイアップページ（バナーやリンク先を設定）</a:t>
            </a:r>
          </a:p>
        </p:txBody>
      </p:sp>
      <p:sp>
        <p:nvSpPr>
          <p:cNvPr id="16" name="テキスト ボックス 15"/>
          <p:cNvSpPr txBox="1"/>
          <p:nvPr/>
        </p:nvSpPr>
        <p:spPr>
          <a:xfrm>
            <a:off x="4895570" y="1594271"/>
            <a:ext cx="1512168" cy="261610"/>
          </a:xfrm>
          <a:prstGeom prst="rect">
            <a:avLst/>
          </a:prstGeom>
          <a:noFill/>
        </p:spPr>
        <p:txBody>
          <a:bodyPr wrap="square" rtlCol="0">
            <a:spAutoFit/>
          </a:bodyPr>
          <a:lstStyle/>
          <a:p>
            <a:r>
              <a:rPr lang="ja-JP" altLang="en-US" sz="1100" dirty="0"/>
              <a:t>映像視聴ページ</a:t>
            </a:r>
          </a:p>
        </p:txBody>
      </p:sp>
      <p:sp>
        <p:nvSpPr>
          <p:cNvPr id="17" name="テキスト ボックス 16"/>
          <p:cNvSpPr txBox="1"/>
          <p:nvPr/>
        </p:nvSpPr>
        <p:spPr>
          <a:xfrm>
            <a:off x="5473513" y="3645699"/>
            <a:ext cx="1283132" cy="307777"/>
          </a:xfrm>
          <a:prstGeom prst="rect">
            <a:avLst/>
          </a:prstGeom>
          <a:noFill/>
        </p:spPr>
        <p:txBody>
          <a:bodyPr wrap="square" rtlCol="0">
            <a:spAutoFit/>
          </a:bodyPr>
          <a:lstStyle/>
          <a:p>
            <a:pPr algn="ctr"/>
            <a:r>
              <a:rPr lang="ja-JP" altLang="en-US" sz="1400" dirty="0"/>
              <a:t>または</a:t>
            </a:r>
          </a:p>
        </p:txBody>
      </p:sp>
      <p:grpSp>
        <p:nvGrpSpPr>
          <p:cNvPr id="18" name="グループ化 17"/>
          <p:cNvGrpSpPr/>
          <p:nvPr/>
        </p:nvGrpSpPr>
        <p:grpSpPr>
          <a:xfrm>
            <a:off x="395249" y="2233935"/>
            <a:ext cx="1573079" cy="1806843"/>
            <a:chOff x="212114" y="2126213"/>
            <a:chExt cx="1987232" cy="2352401"/>
          </a:xfrm>
        </p:grpSpPr>
        <p:pic>
          <p:nvPicPr>
            <p:cNvPr id="19" name="図 18"/>
            <p:cNvPicPr>
              <a:picLocks noChangeAspect="1"/>
            </p:cNvPicPr>
            <p:nvPr/>
          </p:nvPicPr>
          <p:blipFill>
            <a:blip r:embed="rId2"/>
            <a:stretch>
              <a:fillRect/>
            </a:stretch>
          </p:blipFill>
          <p:spPr>
            <a:xfrm>
              <a:off x="231892" y="2126213"/>
              <a:ext cx="1909247" cy="1547294"/>
            </a:xfrm>
            <a:prstGeom prst="rect">
              <a:avLst/>
            </a:prstGeom>
          </p:spPr>
        </p:pic>
        <p:pic>
          <p:nvPicPr>
            <p:cNvPr id="20" name="図 19"/>
            <p:cNvPicPr>
              <a:picLocks noChangeAspect="1"/>
            </p:cNvPicPr>
            <p:nvPr/>
          </p:nvPicPr>
          <p:blipFill rotWithShape="1">
            <a:blip r:embed="rId2"/>
            <a:srcRect t="58332"/>
            <a:stretch/>
          </p:blipFill>
          <p:spPr>
            <a:xfrm>
              <a:off x="231891" y="3833890"/>
              <a:ext cx="1909247" cy="644724"/>
            </a:xfrm>
            <a:prstGeom prst="rect">
              <a:avLst/>
            </a:prstGeom>
          </p:spPr>
        </p:pic>
        <p:sp>
          <p:nvSpPr>
            <p:cNvPr id="21" name="フローチャート: せん孔テープ 20"/>
            <p:cNvSpPr/>
            <p:nvPr/>
          </p:nvSpPr>
          <p:spPr bwMode="auto">
            <a:xfrm>
              <a:off x="212114" y="3710072"/>
              <a:ext cx="1987232" cy="112338"/>
            </a:xfrm>
            <a:prstGeom prst="flowChartPunchedTape">
              <a:avLst/>
            </a:prstGeom>
            <a:solidFill>
              <a:schemeClr val="bg1"/>
            </a:solidFill>
            <a:ln w="3175" algn="ctr">
              <a:solidFill>
                <a:srgbClr val="292929"/>
              </a:solidFill>
              <a:prstDash val="solid"/>
              <a:miter lim="800000"/>
              <a:headEnd/>
              <a:tailEnd/>
            </a:ln>
          </p:spPr>
          <p:txBody>
            <a:bodyPr lIns="0" tIns="0" rIns="0" bIns="0" rtlCol="0" anchor="ctr"/>
            <a:lstStyle/>
            <a:p>
              <a:pPr algn="ctr"/>
              <a:endParaRPr kumimoji="0" lang="ja-JP" altLang="en-US" sz="1200" b="1" kern="0" dirty="0">
                <a:solidFill>
                  <a:schemeClr val="bg1"/>
                </a:solidFill>
                <a:latin typeface="+mn-ea"/>
                <a:cs typeface="Verdana" pitchFamily="34" charset="0"/>
              </a:endParaRPr>
            </a:p>
          </p:txBody>
        </p:sp>
      </p:grpSp>
      <p:sp>
        <p:nvSpPr>
          <p:cNvPr id="22" name="テキスト ボックス 21"/>
          <p:cNvSpPr txBox="1"/>
          <p:nvPr/>
        </p:nvSpPr>
        <p:spPr>
          <a:xfrm>
            <a:off x="415119" y="1803048"/>
            <a:ext cx="2016224" cy="430887"/>
          </a:xfrm>
          <a:prstGeom prst="rect">
            <a:avLst/>
          </a:prstGeom>
          <a:noFill/>
        </p:spPr>
        <p:txBody>
          <a:bodyPr wrap="square" rtlCol="0">
            <a:spAutoFit/>
          </a:bodyPr>
          <a:lstStyle/>
          <a:p>
            <a:r>
              <a:rPr lang="en-US" altLang="ja-JP" sz="1100" dirty="0"/>
              <a:t>GYAO!TOP</a:t>
            </a:r>
            <a:r>
              <a:rPr lang="ja-JP" altLang="en-US" sz="1100" dirty="0"/>
              <a:t>ページ及び</a:t>
            </a:r>
            <a:endParaRPr lang="en-US" altLang="ja-JP" sz="1100" dirty="0"/>
          </a:p>
          <a:p>
            <a:r>
              <a:rPr lang="ja-JP" altLang="en-US" sz="1100" dirty="0"/>
              <a:t>該当カテゴリトップページ</a:t>
            </a:r>
            <a:endParaRPr lang="en-US" altLang="ja-JP" sz="1100" dirty="0"/>
          </a:p>
        </p:txBody>
      </p:sp>
      <p:sp>
        <p:nvSpPr>
          <p:cNvPr id="23" name="テキスト ボックス 22"/>
          <p:cNvSpPr txBox="1"/>
          <p:nvPr/>
        </p:nvSpPr>
        <p:spPr>
          <a:xfrm>
            <a:off x="718965" y="5411583"/>
            <a:ext cx="2280691" cy="846386"/>
          </a:xfrm>
          <a:prstGeom prst="rect">
            <a:avLst/>
          </a:prstGeom>
          <a:noFill/>
        </p:spPr>
        <p:txBody>
          <a:bodyPr wrap="square" rtlCol="0">
            <a:spAutoFit/>
          </a:bodyPr>
          <a:lstStyle/>
          <a:p>
            <a:r>
              <a:rPr lang="en-US" altLang="ja-JP" sz="700" dirty="0"/>
              <a:t>※GYAO!</a:t>
            </a:r>
            <a:r>
              <a:rPr lang="ja-JP" altLang="en-US" sz="700" dirty="0"/>
              <a:t>トップページ、カテゴリトップページ内の</a:t>
            </a:r>
            <a:endParaRPr lang="en-US" altLang="ja-JP" sz="700" dirty="0"/>
          </a:p>
          <a:p>
            <a:r>
              <a:rPr lang="ja-JP" altLang="en-US" sz="700" dirty="0"/>
              <a:t>　いずれかの枠から誘導いたします。</a:t>
            </a:r>
            <a:endParaRPr lang="en-US" altLang="ja-JP" sz="700" dirty="0"/>
          </a:p>
          <a:p>
            <a:r>
              <a:rPr lang="en-US" altLang="ja-JP" sz="700" dirty="0"/>
              <a:t>※</a:t>
            </a:r>
            <a:r>
              <a:rPr lang="ja-JP" altLang="en-US" sz="700" dirty="0"/>
              <a:t>誘導は確約するものではありません。</a:t>
            </a:r>
            <a:endParaRPr lang="en-US" altLang="ja-JP" sz="700" dirty="0"/>
          </a:p>
          <a:p>
            <a:r>
              <a:rPr lang="ja-JP" altLang="en-US" sz="700" dirty="0"/>
              <a:t>　また、常時掲載ではありません。</a:t>
            </a:r>
            <a:endParaRPr lang="en-US" altLang="ja-JP" sz="700" dirty="0"/>
          </a:p>
          <a:p>
            <a:r>
              <a:rPr lang="en-US" altLang="ja-JP" sz="700" dirty="0"/>
              <a:t>※</a:t>
            </a:r>
            <a:r>
              <a:rPr lang="ja-JP" altLang="en-US" sz="700" dirty="0"/>
              <a:t>誘導枠の位置は変更になる場合もあります。</a:t>
            </a:r>
            <a:endParaRPr lang="en-US" altLang="ja-JP" sz="700" dirty="0"/>
          </a:p>
          <a:p>
            <a:r>
              <a:rPr lang="ja-JP" altLang="en-US" sz="700" dirty="0"/>
              <a:t>　また位置の指定は出来ません。</a:t>
            </a:r>
            <a:endParaRPr lang="en-US" altLang="ja-JP" sz="700" dirty="0"/>
          </a:p>
          <a:p>
            <a:r>
              <a:rPr lang="en-US" altLang="ja-JP" sz="700" dirty="0"/>
              <a:t>※</a:t>
            </a:r>
            <a:r>
              <a:rPr lang="ja-JP" altLang="en-US" sz="700" dirty="0"/>
              <a:t>他企画の誘導と並列で掲載します。</a:t>
            </a:r>
            <a:endParaRPr lang="en-US" altLang="ja-JP" sz="700" dirty="0"/>
          </a:p>
        </p:txBody>
      </p:sp>
      <p:grpSp>
        <p:nvGrpSpPr>
          <p:cNvPr id="24" name="グループ化 23"/>
          <p:cNvGrpSpPr/>
          <p:nvPr/>
        </p:nvGrpSpPr>
        <p:grpSpPr>
          <a:xfrm>
            <a:off x="3989521" y="1444870"/>
            <a:ext cx="2817431" cy="1900234"/>
            <a:chOff x="1880545" y="829761"/>
            <a:chExt cx="2817431" cy="1900234"/>
          </a:xfrm>
        </p:grpSpPr>
        <p:pic>
          <p:nvPicPr>
            <p:cNvPr id="25" name="図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56184" y="1165758"/>
              <a:ext cx="2441792" cy="1564237"/>
            </a:xfrm>
            <a:prstGeom prst="rect">
              <a:avLst/>
            </a:prstGeom>
            <a:ln>
              <a:solidFill>
                <a:schemeClr val="tx1">
                  <a:lumMod val="50000"/>
                  <a:lumOff val="50000"/>
                </a:schemeClr>
              </a:solidFill>
            </a:ln>
          </p:spPr>
        </p:pic>
        <p:pic>
          <p:nvPicPr>
            <p:cNvPr id="26" name="図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8025" y="956789"/>
              <a:ext cx="2441792" cy="1564237"/>
            </a:xfrm>
            <a:prstGeom prst="rect">
              <a:avLst/>
            </a:prstGeom>
            <a:ln>
              <a:solidFill>
                <a:schemeClr val="tx1">
                  <a:lumMod val="50000"/>
                  <a:lumOff val="50000"/>
                </a:schemeClr>
              </a:solidFill>
            </a:ln>
          </p:spPr>
        </p:pic>
        <p:pic>
          <p:nvPicPr>
            <p:cNvPr id="27" name="図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80545" y="829761"/>
              <a:ext cx="2441792" cy="1564237"/>
            </a:xfrm>
            <a:prstGeom prst="rect">
              <a:avLst/>
            </a:prstGeom>
            <a:ln>
              <a:solidFill>
                <a:schemeClr val="tx1">
                  <a:lumMod val="50000"/>
                  <a:lumOff val="50000"/>
                </a:schemeClr>
              </a:solidFill>
            </a:ln>
          </p:spPr>
        </p:pic>
      </p:grpSp>
      <p:grpSp>
        <p:nvGrpSpPr>
          <p:cNvPr id="28" name="グループ化 27"/>
          <p:cNvGrpSpPr/>
          <p:nvPr/>
        </p:nvGrpSpPr>
        <p:grpSpPr>
          <a:xfrm>
            <a:off x="6990692" y="1517971"/>
            <a:ext cx="1224625" cy="1769594"/>
            <a:chOff x="6649367" y="342019"/>
            <a:chExt cx="1224625" cy="1769594"/>
          </a:xfrm>
        </p:grpSpPr>
        <p:pic>
          <p:nvPicPr>
            <p:cNvPr id="29" name="図 28"/>
            <p:cNvPicPr>
              <a:picLocks noChangeAspect="1"/>
            </p:cNvPicPr>
            <p:nvPr/>
          </p:nvPicPr>
          <p:blipFill rotWithShape="1">
            <a:blip r:embed="rId4" cstate="print">
              <a:extLst>
                <a:ext uri="{28A0092B-C50C-407E-A947-70E740481C1C}">
                  <a14:useLocalDpi xmlns:a14="http://schemas.microsoft.com/office/drawing/2010/main" val="0"/>
                </a:ext>
              </a:extLst>
            </a:blip>
            <a:srcRect b="33497"/>
            <a:stretch/>
          </p:blipFill>
          <p:spPr>
            <a:xfrm>
              <a:off x="6931935" y="500268"/>
              <a:ext cx="942057" cy="1611345"/>
            </a:xfrm>
            <a:prstGeom prst="rect">
              <a:avLst/>
            </a:prstGeom>
            <a:ln w="3175">
              <a:solidFill>
                <a:schemeClr val="tx1">
                  <a:lumMod val="50000"/>
                  <a:lumOff val="50000"/>
                </a:schemeClr>
              </a:solidFill>
            </a:ln>
          </p:spPr>
        </p:pic>
        <p:pic>
          <p:nvPicPr>
            <p:cNvPr id="30" name="図 29"/>
            <p:cNvPicPr>
              <a:picLocks noChangeAspect="1"/>
            </p:cNvPicPr>
            <p:nvPr/>
          </p:nvPicPr>
          <p:blipFill rotWithShape="1">
            <a:blip r:embed="rId4" cstate="print">
              <a:extLst>
                <a:ext uri="{28A0092B-C50C-407E-A947-70E740481C1C}">
                  <a14:useLocalDpi xmlns:a14="http://schemas.microsoft.com/office/drawing/2010/main" val="0"/>
                </a:ext>
              </a:extLst>
            </a:blip>
            <a:srcRect b="33497"/>
            <a:stretch/>
          </p:blipFill>
          <p:spPr>
            <a:xfrm>
              <a:off x="6793698" y="394081"/>
              <a:ext cx="942057" cy="1611345"/>
            </a:xfrm>
            <a:prstGeom prst="rect">
              <a:avLst/>
            </a:prstGeom>
            <a:ln w="3175">
              <a:solidFill>
                <a:schemeClr val="tx1">
                  <a:lumMod val="50000"/>
                  <a:lumOff val="50000"/>
                </a:schemeClr>
              </a:solidFill>
            </a:ln>
          </p:spPr>
        </p:pic>
        <p:pic>
          <p:nvPicPr>
            <p:cNvPr id="31" name="図 30"/>
            <p:cNvPicPr>
              <a:picLocks noChangeAspect="1"/>
            </p:cNvPicPr>
            <p:nvPr/>
          </p:nvPicPr>
          <p:blipFill rotWithShape="1">
            <a:blip r:embed="rId4" cstate="print">
              <a:extLst>
                <a:ext uri="{28A0092B-C50C-407E-A947-70E740481C1C}">
                  <a14:useLocalDpi xmlns:a14="http://schemas.microsoft.com/office/drawing/2010/main" val="0"/>
                </a:ext>
              </a:extLst>
            </a:blip>
            <a:srcRect b="33497"/>
            <a:stretch/>
          </p:blipFill>
          <p:spPr>
            <a:xfrm>
              <a:off x="6649367" y="342019"/>
              <a:ext cx="942057" cy="1611345"/>
            </a:xfrm>
            <a:prstGeom prst="rect">
              <a:avLst/>
            </a:prstGeom>
            <a:ln w="3175">
              <a:solidFill>
                <a:schemeClr val="tx1">
                  <a:lumMod val="50000"/>
                  <a:lumOff val="50000"/>
                </a:schemeClr>
              </a:solidFill>
            </a:ln>
          </p:spPr>
        </p:pic>
      </p:grpSp>
      <p:sp>
        <p:nvSpPr>
          <p:cNvPr id="32" name="テキスト ボックス 31"/>
          <p:cNvSpPr txBox="1"/>
          <p:nvPr/>
        </p:nvSpPr>
        <p:spPr>
          <a:xfrm>
            <a:off x="3873983" y="1014782"/>
            <a:ext cx="3872494" cy="253916"/>
          </a:xfrm>
          <a:prstGeom prst="rect">
            <a:avLst/>
          </a:prstGeom>
          <a:noFill/>
        </p:spPr>
        <p:txBody>
          <a:bodyPr wrap="square" rtlCol="0">
            <a:spAutoFit/>
          </a:bodyPr>
          <a:lstStyle/>
          <a:p>
            <a:r>
              <a:rPr lang="ja-JP" altLang="en-US" sz="1050" dirty="0"/>
              <a:t>映像視聴ページ（インストリームを掲載、最大</a:t>
            </a:r>
            <a:r>
              <a:rPr lang="en-US" altLang="ja-JP" sz="1050" dirty="0"/>
              <a:t>30</a:t>
            </a:r>
            <a:r>
              <a:rPr lang="ja-JP" altLang="en-US" sz="1050" dirty="0"/>
              <a:t>秒）</a:t>
            </a:r>
          </a:p>
        </p:txBody>
      </p:sp>
      <p:grpSp>
        <p:nvGrpSpPr>
          <p:cNvPr id="33" name="グループ化 32"/>
          <p:cNvGrpSpPr/>
          <p:nvPr/>
        </p:nvGrpSpPr>
        <p:grpSpPr>
          <a:xfrm>
            <a:off x="6596449" y="4394772"/>
            <a:ext cx="1060899" cy="1582341"/>
            <a:chOff x="5483901" y="4527673"/>
            <a:chExt cx="1060899" cy="1582341"/>
          </a:xfrm>
        </p:grpSpPr>
        <p:grpSp>
          <p:nvGrpSpPr>
            <p:cNvPr id="34" name="グループ化 33"/>
            <p:cNvGrpSpPr/>
            <p:nvPr/>
          </p:nvGrpSpPr>
          <p:grpSpPr>
            <a:xfrm>
              <a:off x="5538386" y="4527673"/>
              <a:ext cx="952664" cy="1205475"/>
              <a:chOff x="6164641" y="4201449"/>
              <a:chExt cx="779881" cy="1088438"/>
            </a:xfrm>
          </p:grpSpPr>
          <p:sp>
            <p:nvSpPr>
              <p:cNvPr id="38" name="Rectangle 56" descr="右上がり対角線 (太)"/>
              <p:cNvSpPr>
                <a:spLocks noChangeArrowheads="1"/>
              </p:cNvSpPr>
              <p:nvPr/>
            </p:nvSpPr>
            <p:spPr bwMode="auto">
              <a:xfrm>
                <a:off x="6164641" y="4297048"/>
                <a:ext cx="779881" cy="992839"/>
              </a:xfrm>
              <a:prstGeom prst="rect">
                <a:avLst/>
              </a:prstGeom>
              <a:solidFill>
                <a:schemeClr val="tx1"/>
              </a:solidFill>
              <a:ln>
                <a:noFill/>
              </a:ln>
            </p:spPr>
            <p:txBody>
              <a:bodyPr wrap="none" lIns="0" tIns="0" rIns="0" bIns="0" anchor="ct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fontAlgn="base" hangingPunct="1">
                  <a:spcBef>
                    <a:spcPct val="0"/>
                  </a:spcBef>
                  <a:spcAft>
                    <a:spcPct val="0"/>
                  </a:spcAft>
                  <a:buNone/>
                  <a:defRPr/>
                </a:pPr>
                <a:endParaRPr lang="ja-JP" altLang="en-US" sz="1200" kern="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39" name="図 38"/>
              <p:cNvPicPr>
                <a:picLocks noChangeAspect="1"/>
              </p:cNvPicPr>
              <p:nvPr/>
            </p:nvPicPr>
            <p:blipFill rotWithShape="1">
              <a:blip r:embed="rId5" cstate="print">
                <a:extLst>
                  <a:ext uri="{28A0092B-C50C-407E-A947-70E740481C1C}">
                    <a14:useLocalDpi xmlns:a14="http://schemas.microsoft.com/office/drawing/2010/main" val="0"/>
                  </a:ext>
                </a:extLst>
              </a:blip>
              <a:srcRect l="6698" r="78163" b="95909"/>
              <a:stretch/>
            </p:blipFill>
            <p:spPr>
              <a:xfrm>
                <a:off x="6164641" y="4201449"/>
                <a:ext cx="779881" cy="117742"/>
              </a:xfrm>
              <a:prstGeom prst="rect">
                <a:avLst/>
              </a:prstGeom>
            </p:spPr>
          </p:pic>
          <p:pic>
            <p:nvPicPr>
              <p:cNvPr id="40" name="図 39"/>
              <p:cNvPicPr>
                <a:picLocks noChangeAspect="1"/>
              </p:cNvPicPr>
              <p:nvPr/>
            </p:nvPicPr>
            <p:blipFill>
              <a:blip r:embed="rId6"/>
              <a:stretch>
                <a:fillRect/>
              </a:stretch>
            </p:blipFill>
            <p:spPr>
              <a:xfrm>
                <a:off x="6393160" y="4773626"/>
                <a:ext cx="360040" cy="196385"/>
              </a:xfrm>
              <a:prstGeom prst="rect">
                <a:avLst/>
              </a:prstGeom>
            </p:spPr>
          </p:pic>
          <p:pic>
            <p:nvPicPr>
              <p:cNvPr id="41" name="図 40"/>
              <p:cNvPicPr>
                <a:picLocks noChangeAspect="1"/>
              </p:cNvPicPr>
              <p:nvPr/>
            </p:nvPicPr>
            <p:blipFill>
              <a:blip r:embed="rId6"/>
              <a:stretch>
                <a:fillRect/>
              </a:stretch>
            </p:blipFill>
            <p:spPr>
              <a:xfrm>
                <a:off x="6393160" y="5024746"/>
                <a:ext cx="360040" cy="196385"/>
              </a:xfrm>
              <a:prstGeom prst="rect">
                <a:avLst/>
              </a:prstGeom>
            </p:spPr>
          </p:pic>
        </p:grpSp>
        <p:sp>
          <p:nvSpPr>
            <p:cNvPr id="35" name="Rectangle 56" descr="右上がり対角線 (太)"/>
            <p:cNvSpPr>
              <a:spLocks noChangeArrowheads="1"/>
            </p:cNvSpPr>
            <p:nvPr/>
          </p:nvSpPr>
          <p:spPr bwMode="auto">
            <a:xfrm>
              <a:off x="5537653" y="5704799"/>
              <a:ext cx="953397" cy="405215"/>
            </a:xfrm>
            <a:prstGeom prst="rect">
              <a:avLst/>
            </a:prstGeom>
            <a:solidFill>
              <a:schemeClr val="tx1"/>
            </a:solidFill>
            <a:ln>
              <a:noFill/>
            </a:ln>
          </p:spPr>
          <p:txBody>
            <a:bodyPr wrap="none" lIns="0" tIns="0" rIns="0" bIns="0" anchor="ct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fontAlgn="base" hangingPunct="1">
                <a:spcBef>
                  <a:spcPct val="0"/>
                </a:spcBef>
                <a:spcAft>
                  <a:spcPct val="0"/>
                </a:spcAft>
                <a:buNone/>
                <a:defRPr/>
              </a:pPr>
              <a:endParaRPr lang="ja-JP" altLang="en-US" sz="1200" kern="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6" name="正方形/長方形 35"/>
            <p:cNvSpPr/>
            <p:nvPr/>
          </p:nvSpPr>
          <p:spPr bwMode="auto">
            <a:xfrm flipH="1">
              <a:off x="5669832" y="5835386"/>
              <a:ext cx="764684" cy="201656"/>
            </a:xfrm>
            <a:prstGeom prst="rect">
              <a:avLst/>
            </a:prstGeom>
            <a:solidFill>
              <a:schemeClr val="accent6">
                <a:lumMod val="60000"/>
                <a:lumOff val="40000"/>
              </a:schemeClr>
            </a:solidFill>
            <a:ln w="3175" algn="ctr">
              <a:solidFill>
                <a:srgbClr val="292929"/>
              </a:solidFill>
              <a:prstDash val="solid"/>
              <a:miter lim="800000"/>
              <a:headEnd/>
              <a:tailEnd/>
            </a:ln>
          </p:spPr>
          <p:txBody>
            <a:bodyPr lIns="0" tIns="0" rIns="0" bIns="0" rtlCol="0" anchor="ctr"/>
            <a:lstStyle/>
            <a:p>
              <a:pPr algn="ctr"/>
              <a:r>
                <a:rPr kumimoji="0" lang="ja-JP" altLang="en-US" sz="800" b="1" kern="0" dirty="0">
                  <a:solidFill>
                    <a:schemeClr val="bg1"/>
                  </a:solidFill>
                  <a:latin typeface="+mn-ea"/>
                  <a:cs typeface="Verdana" pitchFamily="34" charset="0"/>
                </a:rPr>
                <a:t>バナー</a:t>
              </a:r>
              <a:r>
                <a:rPr kumimoji="0" lang="en-US" altLang="ja-JP" sz="800" b="1" kern="0" dirty="0">
                  <a:solidFill>
                    <a:schemeClr val="bg1"/>
                  </a:solidFill>
                  <a:latin typeface="+mn-ea"/>
                  <a:cs typeface="Verdana" pitchFamily="34" charset="0"/>
                </a:rPr>
                <a:t>or</a:t>
              </a:r>
            </a:p>
            <a:p>
              <a:pPr algn="ctr"/>
              <a:r>
                <a:rPr kumimoji="0" lang="ja-JP" altLang="en-US" sz="800" b="1" kern="0" dirty="0">
                  <a:solidFill>
                    <a:schemeClr val="bg1"/>
                  </a:solidFill>
                  <a:latin typeface="+mn-ea"/>
                  <a:cs typeface="Verdana" pitchFamily="34" charset="0"/>
                </a:rPr>
                <a:t>リンク</a:t>
              </a:r>
            </a:p>
          </p:txBody>
        </p:sp>
        <p:sp>
          <p:nvSpPr>
            <p:cNvPr id="37" name="フローチャート: せん孔テープ 36"/>
            <p:cNvSpPr/>
            <p:nvPr/>
          </p:nvSpPr>
          <p:spPr bwMode="auto">
            <a:xfrm>
              <a:off x="5483901" y="5689347"/>
              <a:ext cx="1060899" cy="74111"/>
            </a:xfrm>
            <a:prstGeom prst="flowChartPunchedTape">
              <a:avLst/>
            </a:prstGeom>
            <a:solidFill>
              <a:schemeClr val="bg1"/>
            </a:solidFill>
            <a:ln w="3175" algn="ctr">
              <a:solidFill>
                <a:srgbClr val="292929"/>
              </a:solidFill>
              <a:prstDash val="solid"/>
              <a:miter lim="800000"/>
              <a:headEnd/>
              <a:tailEnd/>
            </a:ln>
          </p:spPr>
          <p:txBody>
            <a:bodyPr lIns="0" tIns="0" rIns="0" bIns="0" rtlCol="0" anchor="ctr"/>
            <a:lstStyle/>
            <a:p>
              <a:pPr algn="ctr"/>
              <a:endParaRPr kumimoji="0" lang="ja-JP" altLang="en-US" sz="1200" b="1" kern="0" dirty="0">
                <a:solidFill>
                  <a:schemeClr val="bg1"/>
                </a:solidFill>
                <a:latin typeface="+mn-ea"/>
                <a:cs typeface="Verdana" pitchFamily="34" charset="0"/>
              </a:endParaRPr>
            </a:p>
          </p:txBody>
        </p:sp>
      </p:grpSp>
      <p:grpSp>
        <p:nvGrpSpPr>
          <p:cNvPr id="42" name="グループ化 41"/>
          <p:cNvGrpSpPr/>
          <p:nvPr/>
        </p:nvGrpSpPr>
        <p:grpSpPr>
          <a:xfrm>
            <a:off x="4293706" y="4387102"/>
            <a:ext cx="2226405" cy="1948157"/>
            <a:chOff x="3186390" y="4055350"/>
            <a:chExt cx="2258642" cy="2140236"/>
          </a:xfrm>
        </p:grpSpPr>
        <p:grpSp>
          <p:nvGrpSpPr>
            <p:cNvPr id="43" name="グループ化 42"/>
            <p:cNvGrpSpPr/>
            <p:nvPr/>
          </p:nvGrpSpPr>
          <p:grpSpPr>
            <a:xfrm>
              <a:off x="3264445" y="4055350"/>
              <a:ext cx="2138400" cy="1613491"/>
              <a:chOff x="4455136" y="1772816"/>
              <a:chExt cx="1433969" cy="1088438"/>
            </a:xfrm>
          </p:grpSpPr>
          <p:sp>
            <p:nvSpPr>
              <p:cNvPr id="47" name="Rectangle 56" descr="右上がり対角線 (太)"/>
              <p:cNvSpPr>
                <a:spLocks noChangeArrowheads="1"/>
              </p:cNvSpPr>
              <p:nvPr/>
            </p:nvSpPr>
            <p:spPr bwMode="auto">
              <a:xfrm>
                <a:off x="4455136" y="1868415"/>
                <a:ext cx="1433726" cy="992839"/>
              </a:xfrm>
              <a:prstGeom prst="rect">
                <a:avLst/>
              </a:prstGeom>
              <a:solidFill>
                <a:schemeClr val="tx1"/>
              </a:solidFill>
              <a:ln>
                <a:noFill/>
              </a:ln>
            </p:spPr>
            <p:txBody>
              <a:bodyPr wrap="none" lIns="0" tIns="0" rIns="0" bIns="0" anchor="ct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fontAlgn="base" hangingPunct="1">
                  <a:spcBef>
                    <a:spcPct val="0"/>
                  </a:spcBef>
                  <a:spcAft>
                    <a:spcPct val="0"/>
                  </a:spcAft>
                  <a:buNone/>
                  <a:defRPr/>
                </a:pPr>
                <a:endParaRPr lang="ja-JP" altLang="en-US" sz="1200" kern="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48" name="図 47"/>
              <p:cNvPicPr>
                <a:picLocks noChangeAspect="1"/>
              </p:cNvPicPr>
              <p:nvPr/>
            </p:nvPicPr>
            <p:blipFill rotWithShape="1">
              <a:blip r:embed="rId5" cstate="print">
                <a:extLst>
                  <a:ext uri="{28A0092B-C50C-407E-A947-70E740481C1C}">
                    <a14:useLocalDpi xmlns:a14="http://schemas.microsoft.com/office/drawing/2010/main" val="0"/>
                  </a:ext>
                </a:extLst>
              </a:blip>
              <a:srcRect l="6698" r="65465" b="95909"/>
              <a:stretch/>
            </p:blipFill>
            <p:spPr>
              <a:xfrm>
                <a:off x="4455136" y="1772816"/>
                <a:ext cx="1433969" cy="117742"/>
              </a:xfrm>
              <a:prstGeom prst="rect">
                <a:avLst/>
              </a:prstGeom>
            </p:spPr>
          </p:pic>
          <p:pic>
            <p:nvPicPr>
              <p:cNvPr id="49" name="図 48"/>
              <p:cNvPicPr>
                <a:picLocks noChangeAspect="1"/>
              </p:cNvPicPr>
              <p:nvPr/>
            </p:nvPicPr>
            <p:blipFill>
              <a:blip r:embed="rId6"/>
              <a:stretch>
                <a:fillRect/>
              </a:stretch>
            </p:blipFill>
            <p:spPr>
              <a:xfrm>
                <a:off x="4592960" y="2564904"/>
                <a:ext cx="360040" cy="196385"/>
              </a:xfrm>
              <a:prstGeom prst="rect">
                <a:avLst/>
              </a:prstGeom>
            </p:spPr>
          </p:pic>
          <p:pic>
            <p:nvPicPr>
              <p:cNvPr id="50" name="図 49"/>
              <p:cNvPicPr>
                <a:picLocks noChangeAspect="1"/>
              </p:cNvPicPr>
              <p:nvPr/>
            </p:nvPicPr>
            <p:blipFill>
              <a:blip r:embed="rId6"/>
              <a:stretch>
                <a:fillRect/>
              </a:stretch>
            </p:blipFill>
            <p:spPr>
              <a:xfrm>
                <a:off x="5001174" y="2564904"/>
                <a:ext cx="360040" cy="196385"/>
              </a:xfrm>
              <a:prstGeom prst="rect">
                <a:avLst/>
              </a:prstGeom>
            </p:spPr>
          </p:pic>
          <p:pic>
            <p:nvPicPr>
              <p:cNvPr id="51" name="図 50"/>
              <p:cNvPicPr>
                <a:picLocks noChangeAspect="1"/>
              </p:cNvPicPr>
              <p:nvPr/>
            </p:nvPicPr>
            <p:blipFill>
              <a:blip r:embed="rId6"/>
              <a:stretch>
                <a:fillRect/>
              </a:stretch>
            </p:blipFill>
            <p:spPr>
              <a:xfrm>
                <a:off x="5409389" y="2564904"/>
                <a:ext cx="360040" cy="196385"/>
              </a:xfrm>
              <a:prstGeom prst="rect">
                <a:avLst/>
              </a:prstGeom>
            </p:spPr>
          </p:pic>
        </p:grpSp>
        <p:sp>
          <p:nvSpPr>
            <p:cNvPr id="44" name="Rectangle 56" descr="右上がり対角線 (太)"/>
            <p:cNvSpPr>
              <a:spLocks noChangeArrowheads="1"/>
            </p:cNvSpPr>
            <p:nvPr/>
          </p:nvSpPr>
          <p:spPr bwMode="auto">
            <a:xfrm>
              <a:off x="3271436" y="5697382"/>
              <a:ext cx="2138401" cy="498204"/>
            </a:xfrm>
            <a:prstGeom prst="rect">
              <a:avLst/>
            </a:prstGeom>
            <a:solidFill>
              <a:schemeClr val="tx1"/>
            </a:solidFill>
            <a:ln>
              <a:noFill/>
            </a:ln>
          </p:spPr>
          <p:txBody>
            <a:bodyPr wrap="none" lIns="0" tIns="0" rIns="0" bIns="0" anchor="ct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fontAlgn="base" hangingPunct="1">
                <a:spcBef>
                  <a:spcPct val="0"/>
                </a:spcBef>
                <a:spcAft>
                  <a:spcPct val="0"/>
                </a:spcAft>
                <a:buNone/>
                <a:defRPr/>
              </a:pPr>
              <a:endParaRPr lang="ja-JP" altLang="en-US" sz="1200" kern="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5" name="正方形/長方形 44"/>
            <p:cNvSpPr/>
            <p:nvPr/>
          </p:nvSpPr>
          <p:spPr bwMode="auto">
            <a:xfrm>
              <a:off x="3728274" y="5835386"/>
              <a:ext cx="1224726" cy="236185"/>
            </a:xfrm>
            <a:prstGeom prst="rect">
              <a:avLst/>
            </a:prstGeom>
            <a:solidFill>
              <a:schemeClr val="accent6">
                <a:lumMod val="60000"/>
                <a:lumOff val="40000"/>
              </a:schemeClr>
            </a:solidFill>
            <a:ln w="3175" algn="ctr">
              <a:solidFill>
                <a:srgbClr val="292929"/>
              </a:solidFill>
              <a:prstDash val="solid"/>
              <a:miter lim="800000"/>
              <a:headEnd/>
              <a:tailEnd/>
            </a:ln>
          </p:spPr>
          <p:txBody>
            <a:bodyPr lIns="0" tIns="0" rIns="0" bIns="0" rtlCol="0" anchor="ctr"/>
            <a:lstStyle/>
            <a:p>
              <a:pPr algn="ctr"/>
              <a:r>
                <a:rPr kumimoji="0" lang="ja-JP" altLang="en-US" sz="800" b="1" kern="0" dirty="0">
                  <a:solidFill>
                    <a:schemeClr val="bg1"/>
                  </a:solidFill>
                  <a:latin typeface="+mn-ea"/>
                  <a:cs typeface="Verdana" pitchFamily="34" charset="0"/>
                </a:rPr>
                <a:t>バナー</a:t>
              </a:r>
              <a:r>
                <a:rPr kumimoji="0" lang="en-US" altLang="ja-JP" sz="800" b="1" kern="0" dirty="0">
                  <a:solidFill>
                    <a:schemeClr val="bg1"/>
                  </a:solidFill>
                  <a:latin typeface="+mn-ea"/>
                  <a:cs typeface="Verdana" pitchFamily="34" charset="0"/>
                </a:rPr>
                <a:t>or</a:t>
              </a:r>
              <a:r>
                <a:rPr kumimoji="0" lang="ja-JP" altLang="en-US" sz="800" b="1" kern="0" dirty="0">
                  <a:solidFill>
                    <a:schemeClr val="bg1"/>
                  </a:solidFill>
                  <a:latin typeface="+mn-ea"/>
                  <a:cs typeface="Verdana" pitchFamily="34" charset="0"/>
                </a:rPr>
                <a:t>リンク</a:t>
              </a:r>
            </a:p>
          </p:txBody>
        </p:sp>
        <p:sp>
          <p:nvSpPr>
            <p:cNvPr id="46" name="フローチャート: せん孔テープ 45"/>
            <p:cNvSpPr/>
            <p:nvPr/>
          </p:nvSpPr>
          <p:spPr bwMode="auto">
            <a:xfrm>
              <a:off x="3186390" y="5638692"/>
              <a:ext cx="2258642" cy="106998"/>
            </a:xfrm>
            <a:prstGeom prst="flowChartPunchedTape">
              <a:avLst/>
            </a:prstGeom>
            <a:solidFill>
              <a:schemeClr val="bg1"/>
            </a:solidFill>
            <a:ln w="3175" algn="ctr">
              <a:solidFill>
                <a:srgbClr val="292929"/>
              </a:solidFill>
              <a:prstDash val="solid"/>
              <a:miter lim="800000"/>
              <a:headEnd/>
              <a:tailEnd/>
            </a:ln>
          </p:spPr>
          <p:txBody>
            <a:bodyPr lIns="0" tIns="0" rIns="0" bIns="0" rtlCol="0" anchor="ctr"/>
            <a:lstStyle/>
            <a:p>
              <a:pPr algn="ctr"/>
              <a:endParaRPr kumimoji="0" lang="ja-JP" altLang="en-US" sz="1200" b="1" kern="0" dirty="0">
                <a:solidFill>
                  <a:schemeClr val="bg1"/>
                </a:solidFill>
                <a:latin typeface="+mn-ea"/>
                <a:cs typeface="Verdana" pitchFamily="34" charset="0"/>
              </a:endParaRPr>
            </a:p>
          </p:txBody>
        </p:sp>
      </p:grpSp>
      <p:grpSp>
        <p:nvGrpSpPr>
          <p:cNvPr id="52" name="グループ化 51"/>
          <p:cNvGrpSpPr/>
          <p:nvPr/>
        </p:nvGrpSpPr>
        <p:grpSpPr>
          <a:xfrm>
            <a:off x="1705263" y="3111431"/>
            <a:ext cx="978182" cy="1986955"/>
            <a:chOff x="2357404" y="2564904"/>
            <a:chExt cx="978182" cy="1986955"/>
          </a:xfrm>
        </p:grpSpPr>
        <p:pic>
          <p:nvPicPr>
            <p:cNvPr id="53" name="図 52"/>
            <p:cNvPicPr>
              <a:picLocks noChangeAspect="1"/>
            </p:cNvPicPr>
            <p:nvPr/>
          </p:nvPicPr>
          <p:blipFill rotWithShape="1">
            <a:blip r:embed="rId7"/>
            <a:srcRect b="24585"/>
            <a:stretch/>
          </p:blipFill>
          <p:spPr>
            <a:xfrm>
              <a:off x="2374014" y="2564904"/>
              <a:ext cx="944962" cy="1535609"/>
            </a:xfrm>
            <a:prstGeom prst="rect">
              <a:avLst/>
            </a:prstGeom>
          </p:spPr>
        </p:pic>
        <p:pic>
          <p:nvPicPr>
            <p:cNvPr id="54" name="図 53"/>
            <p:cNvPicPr>
              <a:picLocks noChangeAspect="1"/>
            </p:cNvPicPr>
            <p:nvPr/>
          </p:nvPicPr>
          <p:blipFill rotWithShape="1">
            <a:blip r:embed="rId7"/>
            <a:srcRect t="54870" b="25212"/>
            <a:stretch/>
          </p:blipFill>
          <p:spPr>
            <a:xfrm>
              <a:off x="2366297" y="4146271"/>
              <a:ext cx="944962" cy="405588"/>
            </a:xfrm>
            <a:prstGeom prst="rect">
              <a:avLst/>
            </a:prstGeom>
          </p:spPr>
        </p:pic>
        <p:sp>
          <p:nvSpPr>
            <p:cNvPr id="55" name="フローチャート: せん孔テープ 54"/>
            <p:cNvSpPr/>
            <p:nvPr/>
          </p:nvSpPr>
          <p:spPr bwMode="auto">
            <a:xfrm>
              <a:off x="2357404" y="4057106"/>
              <a:ext cx="978182" cy="81258"/>
            </a:xfrm>
            <a:prstGeom prst="flowChartPunchedTape">
              <a:avLst/>
            </a:prstGeom>
            <a:solidFill>
              <a:schemeClr val="bg1"/>
            </a:solidFill>
            <a:ln w="3175" algn="ctr">
              <a:solidFill>
                <a:srgbClr val="292929"/>
              </a:solidFill>
              <a:prstDash val="solid"/>
              <a:miter lim="800000"/>
              <a:headEnd/>
              <a:tailEnd/>
            </a:ln>
          </p:spPr>
          <p:txBody>
            <a:bodyPr lIns="0" tIns="0" rIns="0" bIns="0" rtlCol="0" anchor="ctr"/>
            <a:lstStyle/>
            <a:p>
              <a:pPr algn="ctr"/>
              <a:endParaRPr kumimoji="0" lang="ja-JP" altLang="en-US" sz="1200" b="1" kern="0" dirty="0">
                <a:solidFill>
                  <a:schemeClr val="bg1"/>
                </a:solidFill>
                <a:latin typeface="+mn-ea"/>
                <a:cs typeface="Verdana" pitchFamily="34" charset="0"/>
              </a:endParaRPr>
            </a:p>
          </p:txBody>
        </p:sp>
      </p:grpSp>
      <p:sp>
        <p:nvSpPr>
          <p:cNvPr id="56" name="テキスト ボックス 55"/>
          <p:cNvSpPr txBox="1"/>
          <p:nvPr/>
        </p:nvSpPr>
        <p:spPr>
          <a:xfrm>
            <a:off x="9115463" y="6170371"/>
            <a:ext cx="2218838" cy="369332"/>
          </a:xfrm>
          <a:prstGeom prst="rect">
            <a:avLst/>
          </a:prstGeom>
          <a:noFill/>
        </p:spPr>
        <p:txBody>
          <a:bodyPr wrap="square" rtlCol="0">
            <a:spAutoFit/>
          </a:bodyPr>
          <a:lstStyle/>
          <a:p>
            <a:r>
              <a:rPr lang="en-US" altLang="ja-JP" sz="900" dirty="0"/>
              <a:t>※</a:t>
            </a:r>
            <a:r>
              <a:rPr lang="ja-JP" altLang="en-US" sz="900" dirty="0"/>
              <a:t>タイアップページにバナーを掲載する場合は手貼りでの掲載となります。</a:t>
            </a:r>
          </a:p>
        </p:txBody>
      </p:sp>
    </p:spTree>
    <p:extLst>
      <p:ext uri="{BB962C8B-B14F-4D97-AF65-F5344CB8AC3E}">
        <p14:creationId xmlns:p14="http://schemas.microsoft.com/office/powerpoint/2010/main" val="19250042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en-US" altLang="ja-JP" dirty="0"/>
              <a:t>GYAO!</a:t>
            </a:r>
            <a:r>
              <a:rPr lang="ja-JP" altLang="en-US" dirty="0"/>
              <a:t>タイアップの選び方</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cxnSp>
        <p:nvCxnSpPr>
          <p:cNvPr id="6" name="直線矢印コネクタ 5"/>
          <p:cNvCxnSpPr/>
          <p:nvPr/>
        </p:nvCxnSpPr>
        <p:spPr>
          <a:xfrm flipH="1">
            <a:off x="9967453" y="3421901"/>
            <a:ext cx="4693" cy="775389"/>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 name="角丸四角形 6"/>
          <p:cNvSpPr/>
          <p:nvPr/>
        </p:nvSpPr>
        <p:spPr bwMode="auto">
          <a:xfrm>
            <a:off x="6282760" y="1749354"/>
            <a:ext cx="1584176" cy="864096"/>
          </a:xfrm>
          <a:prstGeom prst="roundRect">
            <a:avLst/>
          </a:prstGeom>
          <a:noFill/>
          <a:ln w="3175" algn="ctr">
            <a:solidFill>
              <a:srgbClr val="292929"/>
            </a:solidFill>
            <a:prstDash val="solid"/>
            <a:miter lim="800000"/>
            <a:headEnd/>
            <a:tailEnd/>
          </a:ln>
        </p:spPr>
        <p:txBody>
          <a:bodyPr lIns="0" tIns="0" rIns="0" bIns="0" rtlCol="0" anchor="ctr"/>
          <a:lstStyle/>
          <a:p>
            <a:pPr algn="ctr"/>
            <a:r>
              <a:rPr kumimoji="0" lang="ja-JP" altLang="en-US" sz="1200" kern="0" dirty="0">
                <a:latin typeface="+mn-ea"/>
                <a:cs typeface="Verdana" pitchFamily="34" charset="0"/>
              </a:rPr>
              <a:t>独自で映像を制作した・保有しているので配信したい</a:t>
            </a:r>
            <a:endParaRPr kumimoji="0" lang="en-US" altLang="ja-JP" sz="1200" kern="0" dirty="0">
              <a:latin typeface="+mn-ea"/>
              <a:cs typeface="Verdana" pitchFamily="34" charset="0"/>
            </a:endParaRPr>
          </a:p>
        </p:txBody>
      </p:sp>
      <p:sp>
        <p:nvSpPr>
          <p:cNvPr id="8" name="角丸四角形 7"/>
          <p:cNvSpPr/>
          <p:nvPr/>
        </p:nvSpPr>
        <p:spPr bwMode="auto">
          <a:xfrm>
            <a:off x="10008303" y="1742732"/>
            <a:ext cx="1580881" cy="864096"/>
          </a:xfrm>
          <a:prstGeom prst="roundRect">
            <a:avLst/>
          </a:prstGeom>
          <a:noFill/>
          <a:ln w="3175" algn="ctr">
            <a:solidFill>
              <a:srgbClr val="292929"/>
            </a:solidFill>
            <a:prstDash val="solid"/>
            <a:miter lim="800000"/>
            <a:headEnd/>
            <a:tailEnd/>
          </a:ln>
        </p:spPr>
        <p:txBody>
          <a:bodyPr lIns="0" tIns="0" rIns="0" bIns="0" rtlCol="0" anchor="ctr"/>
          <a:lstStyle/>
          <a:p>
            <a:pPr algn="ctr"/>
            <a:r>
              <a:rPr kumimoji="0" lang="ja-JP" altLang="en-US" sz="1200" kern="0" dirty="0">
                <a:latin typeface="+mn-ea"/>
                <a:cs typeface="Verdana" pitchFamily="34" charset="0"/>
              </a:rPr>
              <a:t>新たに映像・番組を</a:t>
            </a:r>
            <a:endParaRPr kumimoji="0" lang="en-US" altLang="ja-JP" sz="1200" kern="0" dirty="0">
              <a:latin typeface="+mn-ea"/>
              <a:cs typeface="Verdana" pitchFamily="34" charset="0"/>
            </a:endParaRPr>
          </a:p>
          <a:p>
            <a:pPr algn="ctr"/>
            <a:r>
              <a:rPr kumimoji="0" lang="ja-JP" altLang="en-US" sz="1200" kern="0" dirty="0">
                <a:latin typeface="+mn-ea"/>
                <a:cs typeface="Verdana" pitchFamily="34" charset="0"/>
              </a:rPr>
              <a:t>制作したい</a:t>
            </a:r>
            <a:endParaRPr kumimoji="0" lang="en-US" altLang="ja-JP" sz="1200" kern="0" dirty="0">
              <a:latin typeface="+mn-ea"/>
              <a:cs typeface="Verdana" pitchFamily="34" charset="0"/>
            </a:endParaRPr>
          </a:p>
        </p:txBody>
      </p:sp>
      <p:sp>
        <p:nvSpPr>
          <p:cNvPr id="9" name="角丸四角形 8"/>
          <p:cNvSpPr/>
          <p:nvPr/>
        </p:nvSpPr>
        <p:spPr bwMode="auto">
          <a:xfrm>
            <a:off x="534195" y="1767822"/>
            <a:ext cx="1581254" cy="864096"/>
          </a:xfrm>
          <a:prstGeom prst="roundRect">
            <a:avLst/>
          </a:prstGeom>
          <a:noFill/>
          <a:ln w="3175" algn="ctr">
            <a:solidFill>
              <a:srgbClr val="292929"/>
            </a:solidFill>
            <a:prstDash val="solid"/>
            <a:miter lim="800000"/>
            <a:headEnd/>
            <a:tailEnd/>
          </a:ln>
        </p:spPr>
        <p:txBody>
          <a:bodyPr lIns="0" tIns="0" rIns="0" bIns="0" rtlCol="0" anchor="ctr"/>
          <a:lstStyle/>
          <a:p>
            <a:pPr algn="ctr"/>
            <a:r>
              <a:rPr kumimoji="0" lang="ja-JP" altLang="en-US" sz="1200" kern="0" dirty="0">
                <a:latin typeface="+mn-ea"/>
                <a:cs typeface="Verdana" pitchFamily="34" charset="0"/>
              </a:rPr>
              <a:t>アニメ等とコラボをするので</a:t>
            </a:r>
            <a:endParaRPr kumimoji="0" lang="en-US" altLang="ja-JP" sz="1200" kern="0" dirty="0">
              <a:latin typeface="+mn-ea"/>
              <a:cs typeface="Verdana" pitchFamily="34" charset="0"/>
            </a:endParaRPr>
          </a:p>
          <a:p>
            <a:pPr algn="ctr"/>
            <a:r>
              <a:rPr kumimoji="0" lang="ja-JP" altLang="en-US" sz="1200" kern="0" dirty="0">
                <a:latin typeface="+mn-ea"/>
                <a:cs typeface="Verdana" pitchFamily="34" charset="0"/>
              </a:rPr>
              <a:t>該当作品の視聴時に広告を出したい。</a:t>
            </a:r>
            <a:endParaRPr kumimoji="0" lang="en-US" altLang="ja-JP" sz="1200" kern="0" dirty="0">
              <a:latin typeface="+mn-ea"/>
              <a:cs typeface="Verdana" pitchFamily="34" charset="0"/>
            </a:endParaRPr>
          </a:p>
        </p:txBody>
      </p:sp>
      <p:sp>
        <p:nvSpPr>
          <p:cNvPr id="10" name="角丸四角形 9"/>
          <p:cNvSpPr/>
          <p:nvPr/>
        </p:nvSpPr>
        <p:spPr bwMode="auto">
          <a:xfrm>
            <a:off x="1205691" y="5434823"/>
            <a:ext cx="2088232" cy="624059"/>
          </a:xfrm>
          <a:prstGeom prst="roundRect">
            <a:avLst>
              <a:gd name="adj" fmla="val 50000"/>
            </a:avLst>
          </a:prstGeom>
          <a:solidFill>
            <a:schemeClr val="bg1">
              <a:lumMod val="95000"/>
            </a:schemeClr>
          </a:solidFill>
          <a:ln w="3175" algn="ctr">
            <a:solidFill>
              <a:srgbClr val="292929"/>
            </a:solidFill>
            <a:prstDash val="solid"/>
            <a:miter lim="800000"/>
            <a:headEnd/>
            <a:tailEnd/>
          </a:ln>
        </p:spPr>
        <p:txBody>
          <a:bodyPr lIns="0" tIns="0" rIns="0" bIns="0" rtlCol="0" anchor="ctr"/>
          <a:lstStyle/>
          <a:p>
            <a:pPr algn="ctr"/>
            <a:r>
              <a:rPr kumimoji="0" lang="en-US" altLang="ja-JP" sz="1200" b="1" kern="0" dirty="0">
                <a:solidFill>
                  <a:schemeClr val="tx1">
                    <a:lumMod val="65000"/>
                    <a:lumOff val="35000"/>
                  </a:schemeClr>
                </a:solidFill>
                <a:latin typeface="+mn-ea"/>
                <a:cs typeface="Verdana" pitchFamily="34" charset="0"/>
              </a:rPr>
              <a:t>【A】</a:t>
            </a:r>
          </a:p>
          <a:p>
            <a:pPr algn="ctr"/>
            <a:r>
              <a:rPr kumimoji="0" lang="ja-JP" altLang="en-US" sz="1200" b="1" kern="0" dirty="0">
                <a:solidFill>
                  <a:schemeClr val="tx1">
                    <a:lumMod val="65000"/>
                    <a:lumOff val="35000"/>
                  </a:schemeClr>
                </a:solidFill>
                <a:latin typeface="+mn-ea"/>
                <a:cs typeface="Verdana" pitchFamily="34" charset="0"/>
              </a:rPr>
              <a:t>コンテンツ指定配信</a:t>
            </a:r>
            <a:endParaRPr kumimoji="0" lang="en-US" altLang="ja-JP" sz="1200" b="1" kern="0" dirty="0">
              <a:solidFill>
                <a:schemeClr val="tx1">
                  <a:lumMod val="65000"/>
                  <a:lumOff val="35000"/>
                </a:schemeClr>
              </a:solidFill>
              <a:latin typeface="+mn-ea"/>
              <a:cs typeface="Verdana" pitchFamily="34" charset="0"/>
            </a:endParaRPr>
          </a:p>
        </p:txBody>
      </p:sp>
      <p:sp>
        <p:nvSpPr>
          <p:cNvPr id="11" name="角丸四角形 10"/>
          <p:cNvSpPr/>
          <p:nvPr/>
        </p:nvSpPr>
        <p:spPr bwMode="auto">
          <a:xfrm>
            <a:off x="971884" y="3261683"/>
            <a:ext cx="4775224" cy="611445"/>
          </a:xfrm>
          <a:prstGeom prst="roundRect">
            <a:avLst>
              <a:gd name="adj" fmla="val 50000"/>
            </a:avLst>
          </a:prstGeom>
          <a:solidFill>
            <a:schemeClr val="bg1">
              <a:lumMod val="95000"/>
            </a:schemeClr>
          </a:solidFill>
          <a:ln w="3175" algn="ctr">
            <a:solidFill>
              <a:srgbClr val="292929"/>
            </a:solidFill>
            <a:prstDash val="solid"/>
            <a:miter lim="800000"/>
            <a:headEnd/>
            <a:tailEnd/>
          </a:ln>
        </p:spPr>
        <p:txBody>
          <a:bodyPr lIns="0" tIns="0" rIns="0" bIns="0" rtlCol="0" anchor="ctr"/>
          <a:lstStyle/>
          <a:p>
            <a:pPr algn="ctr"/>
            <a:r>
              <a:rPr kumimoji="0" lang="ja-JP" altLang="en-US" sz="1200" b="1" kern="0">
                <a:solidFill>
                  <a:schemeClr val="tx1">
                    <a:lumMod val="65000"/>
                    <a:lumOff val="35000"/>
                  </a:schemeClr>
                </a:solidFill>
                <a:latin typeface="+mn-ea"/>
                <a:cs typeface="Verdana" pitchFamily="34" charset="0"/>
              </a:rPr>
              <a:t>コンテンツ</a:t>
            </a:r>
            <a:r>
              <a:rPr kumimoji="0" lang="ja-JP" altLang="en-US" sz="1200" b="1" kern="0" dirty="0">
                <a:solidFill>
                  <a:schemeClr val="tx1">
                    <a:lumMod val="65000"/>
                    <a:lumOff val="35000"/>
                  </a:schemeClr>
                </a:solidFill>
                <a:latin typeface="+mn-ea"/>
                <a:cs typeface="Verdana" pitchFamily="34" charset="0"/>
              </a:rPr>
              <a:t>指定配信</a:t>
            </a:r>
            <a:endParaRPr kumimoji="0" lang="en-US" altLang="ja-JP" sz="1200" b="1" kern="0" dirty="0">
              <a:solidFill>
                <a:schemeClr val="tx1">
                  <a:lumMod val="65000"/>
                  <a:lumOff val="35000"/>
                </a:schemeClr>
              </a:solidFill>
              <a:latin typeface="+mn-ea"/>
              <a:cs typeface="Verdana" pitchFamily="34" charset="0"/>
            </a:endParaRPr>
          </a:p>
        </p:txBody>
      </p:sp>
      <p:sp>
        <p:nvSpPr>
          <p:cNvPr id="12" name="角丸四角形 11"/>
          <p:cNvSpPr/>
          <p:nvPr/>
        </p:nvSpPr>
        <p:spPr bwMode="auto">
          <a:xfrm>
            <a:off x="3592612" y="5415808"/>
            <a:ext cx="2072610" cy="643074"/>
          </a:xfrm>
          <a:prstGeom prst="roundRect">
            <a:avLst>
              <a:gd name="adj" fmla="val 50000"/>
            </a:avLst>
          </a:prstGeom>
          <a:solidFill>
            <a:schemeClr val="bg1">
              <a:lumMod val="95000"/>
            </a:schemeClr>
          </a:solidFill>
          <a:ln w="3175" algn="ctr">
            <a:solidFill>
              <a:srgbClr val="292929"/>
            </a:solidFill>
            <a:prstDash val="solid"/>
            <a:miter lim="800000"/>
            <a:headEnd/>
            <a:tailEnd/>
          </a:ln>
        </p:spPr>
        <p:txBody>
          <a:bodyPr lIns="0" tIns="0" rIns="0" bIns="0" rtlCol="0" anchor="ctr"/>
          <a:lstStyle/>
          <a:p>
            <a:pPr algn="ctr"/>
            <a:r>
              <a:rPr kumimoji="0" lang="en-US" altLang="ja-JP" sz="1200" b="1" kern="0" dirty="0">
                <a:solidFill>
                  <a:schemeClr val="tx1">
                    <a:lumMod val="65000"/>
                    <a:lumOff val="35000"/>
                  </a:schemeClr>
                </a:solidFill>
                <a:latin typeface="+mn-ea"/>
                <a:cs typeface="Verdana" pitchFamily="34" charset="0"/>
              </a:rPr>
              <a:t>【B】</a:t>
            </a:r>
          </a:p>
          <a:p>
            <a:pPr algn="ctr"/>
            <a:r>
              <a:rPr kumimoji="0" lang="ja-JP" altLang="en-US" sz="1200" b="1" kern="0" dirty="0">
                <a:solidFill>
                  <a:schemeClr val="tx1">
                    <a:lumMod val="65000"/>
                    <a:lumOff val="35000"/>
                  </a:schemeClr>
                </a:solidFill>
                <a:latin typeface="+mn-ea"/>
                <a:cs typeface="Verdana" pitchFamily="34" charset="0"/>
              </a:rPr>
              <a:t>コンテンツ指定配信</a:t>
            </a:r>
            <a:endParaRPr kumimoji="0" lang="en-US" altLang="ja-JP" sz="1200" b="1" kern="0" dirty="0">
              <a:solidFill>
                <a:schemeClr val="tx1">
                  <a:lumMod val="65000"/>
                  <a:lumOff val="35000"/>
                </a:schemeClr>
              </a:solidFill>
              <a:latin typeface="+mn-ea"/>
              <a:cs typeface="Verdana" pitchFamily="34" charset="0"/>
            </a:endParaRPr>
          </a:p>
          <a:p>
            <a:pPr algn="ctr"/>
            <a:r>
              <a:rPr kumimoji="0" lang="ja-JP" altLang="en-US" sz="1200" b="1" kern="0" dirty="0">
                <a:solidFill>
                  <a:schemeClr val="tx1">
                    <a:lumMod val="65000"/>
                    <a:lumOff val="35000"/>
                  </a:schemeClr>
                </a:solidFill>
                <a:latin typeface="+mn-ea"/>
                <a:cs typeface="Verdana" pitchFamily="34" charset="0"/>
              </a:rPr>
              <a:t>（特集ページあり）</a:t>
            </a:r>
            <a:endParaRPr kumimoji="0" lang="en-US" altLang="ja-JP" sz="1200" b="1" kern="0" dirty="0">
              <a:solidFill>
                <a:schemeClr val="tx1">
                  <a:lumMod val="65000"/>
                  <a:lumOff val="35000"/>
                </a:schemeClr>
              </a:solidFill>
              <a:latin typeface="+mn-ea"/>
              <a:cs typeface="Verdana" pitchFamily="34" charset="0"/>
            </a:endParaRPr>
          </a:p>
        </p:txBody>
      </p:sp>
      <p:sp>
        <p:nvSpPr>
          <p:cNvPr id="13" name="角丸四角形 12"/>
          <p:cNvSpPr/>
          <p:nvPr/>
        </p:nvSpPr>
        <p:spPr bwMode="auto">
          <a:xfrm>
            <a:off x="6120327" y="4226673"/>
            <a:ext cx="2046043" cy="640765"/>
          </a:xfrm>
          <a:prstGeom prst="roundRect">
            <a:avLst>
              <a:gd name="adj" fmla="val 50000"/>
            </a:avLst>
          </a:prstGeom>
          <a:solidFill>
            <a:schemeClr val="bg1">
              <a:lumMod val="95000"/>
            </a:schemeClr>
          </a:solidFill>
          <a:ln w="3175" algn="ctr">
            <a:solidFill>
              <a:srgbClr val="292929"/>
            </a:solidFill>
            <a:prstDash val="solid"/>
            <a:miter lim="800000"/>
            <a:headEnd/>
            <a:tailEnd/>
          </a:ln>
        </p:spPr>
        <p:txBody>
          <a:bodyPr lIns="0" tIns="0" rIns="0" bIns="0" rtlCol="0" anchor="ctr"/>
          <a:lstStyle/>
          <a:p>
            <a:pPr algn="ctr"/>
            <a:r>
              <a:rPr kumimoji="0" lang="en-US" altLang="ja-JP" sz="1200" b="1" kern="0" dirty="0">
                <a:solidFill>
                  <a:schemeClr val="tx1">
                    <a:lumMod val="65000"/>
                    <a:lumOff val="35000"/>
                  </a:schemeClr>
                </a:solidFill>
                <a:latin typeface="+mn-ea"/>
                <a:cs typeface="Verdana" pitchFamily="34" charset="0"/>
              </a:rPr>
              <a:t>【C】</a:t>
            </a:r>
          </a:p>
          <a:p>
            <a:pPr algn="ctr"/>
            <a:r>
              <a:rPr kumimoji="0" lang="ja-JP" altLang="en-US" sz="1200" b="1" kern="0" dirty="0">
                <a:solidFill>
                  <a:schemeClr val="tx1">
                    <a:lumMod val="65000"/>
                    <a:lumOff val="35000"/>
                  </a:schemeClr>
                </a:solidFill>
                <a:latin typeface="+mn-ea"/>
                <a:cs typeface="Verdana" pitchFamily="34" charset="0"/>
              </a:rPr>
              <a:t>映像持込企画</a:t>
            </a:r>
            <a:endParaRPr kumimoji="0" lang="en-US" altLang="ja-JP" sz="1200" b="1" kern="0" dirty="0">
              <a:solidFill>
                <a:schemeClr val="tx1">
                  <a:lumMod val="65000"/>
                  <a:lumOff val="35000"/>
                </a:schemeClr>
              </a:solidFill>
              <a:latin typeface="+mn-ea"/>
              <a:cs typeface="Verdana" pitchFamily="34" charset="0"/>
            </a:endParaRPr>
          </a:p>
          <a:p>
            <a:pPr algn="ctr"/>
            <a:r>
              <a:rPr kumimoji="0" lang="ja-JP" altLang="en-US" sz="1200" b="1" kern="0" dirty="0">
                <a:solidFill>
                  <a:schemeClr val="tx1">
                    <a:lumMod val="65000"/>
                    <a:lumOff val="35000"/>
                  </a:schemeClr>
                </a:solidFill>
                <a:latin typeface="+mn-ea"/>
                <a:cs typeface="Verdana" pitchFamily="34" charset="0"/>
              </a:rPr>
              <a:t>（特集ページあり）</a:t>
            </a:r>
            <a:endParaRPr kumimoji="0" lang="en-US" altLang="ja-JP" sz="1200" b="1" kern="0" dirty="0">
              <a:solidFill>
                <a:schemeClr val="tx1">
                  <a:lumMod val="65000"/>
                  <a:lumOff val="35000"/>
                </a:schemeClr>
              </a:solidFill>
              <a:latin typeface="+mn-ea"/>
              <a:cs typeface="Verdana" pitchFamily="34" charset="0"/>
            </a:endParaRPr>
          </a:p>
        </p:txBody>
      </p:sp>
      <p:sp>
        <p:nvSpPr>
          <p:cNvPr id="14" name="角丸四角形 13"/>
          <p:cNvSpPr/>
          <p:nvPr/>
        </p:nvSpPr>
        <p:spPr bwMode="auto">
          <a:xfrm>
            <a:off x="8613457" y="4229059"/>
            <a:ext cx="2789691" cy="638379"/>
          </a:xfrm>
          <a:prstGeom prst="roundRect">
            <a:avLst>
              <a:gd name="adj" fmla="val 50000"/>
            </a:avLst>
          </a:prstGeom>
          <a:solidFill>
            <a:schemeClr val="bg1">
              <a:lumMod val="95000"/>
            </a:schemeClr>
          </a:solidFill>
          <a:ln w="3175" algn="ctr">
            <a:solidFill>
              <a:srgbClr val="292929"/>
            </a:solidFill>
            <a:prstDash val="solid"/>
            <a:miter lim="800000"/>
            <a:headEnd/>
            <a:tailEnd/>
          </a:ln>
        </p:spPr>
        <p:txBody>
          <a:bodyPr lIns="0" tIns="0" rIns="0" bIns="0" rtlCol="0" anchor="ctr"/>
          <a:lstStyle/>
          <a:p>
            <a:pPr algn="ctr"/>
            <a:r>
              <a:rPr kumimoji="0" lang="en-US" altLang="ja-JP" sz="1200" b="1" kern="0" dirty="0">
                <a:solidFill>
                  <a:schemeClr val="tx1">
                    <a:lumMod val="65000"/>
                    <a:lumOff val="35000"/>
                  </a:schemeClr>
                </a:solidFill>
                <a:latin typeface="+mn-ea"/>
                <a:cs typeface="Verdana" pitchFamily="34" charset="0"/>
              </a:rPr>
              <a:t>【D】</a:t>
            </a:r>
          </a:p>
          <a:p>
            <a:pPr algn="ctr"/>
            <a:r>
              <a:rPr kumimoji="0" lang="ja-JP" altLang="en-US" sz="1200" b="1" kern="0" dirty="0">
                <a:solidFill>
                  <a:schemeClr val="tx1">
                    <a:lumMod val="65000"/>
                    <a:lumOff val="35000"/>
                  </a:schemeClr>
                </a:solidFill>
                <a:latin typeface="+mn-ea"/>
                <a:cs typeface="Verdana" pitchFamily="34" charset="0"/>
              </a:rPr>
              <a:t>映像制作企画</a:t>
            </a:r>
            <a:endParaRPr kumimoji="0" lang="en-US" altLang="ja-JP" sz="1200" b="1" kern="0" dirty="0">
              <a:solidFill>
                <a:schemeClr val="tx1">
                  <a:lumMod val="65000"/>
                  <a:lumOff val="35000"/>
                </a:schemeClr>
              </a:solidFill>
              <a:latin typeface="+mn-ea"/>
              <a:cs typeface="Verdana" pitchFamily="34" charset="0"/>
            </a:endParaRPr>
          </a:p>
          <a:p>
            <a:pPr algn="ctr"/>
            <a:r>
              <a:rPr kumimoji="0" lang="ja-JP" altLang="en-US" sz="1200" b="1" kern="0" dirty="0">
                <a:solidFill>
                  <a:schemeClr val="tx1">
                    <a:lumMod val="65000"/>
                    <a:lumOff val="35000"/>
                  </a:schemeClr>
                </a:solidFill>
                <a:latin typeface="+mn-ea"/>
                <a:cs typeface="Verdana" pitchFamily="34" charset="0"/>
              </a:rPr>
              <a:t>（特集ページあり）</a:t>
            </a:r>
            <a:endParaRPr kumimoji="0" lang="en-US" altLang="ja-JP" sz="1200" b="1" kern="0" dirty="0">
              <a:solidFill>
                <a:schemeClr val="tx1">
                  <a:lumMod val="65000"/>
                  <a:lumOff val="35000"/>
                </a:schemeClr>
              </a:solidFill>
              <a:latin typeface="+mn-ea"/>
              <a:cs typeface="Verdana" pitchFamily="34" charset="0"/>
            </a:endParaRPr>
          </a:p>
        </p:txBody>
      </p:sp>
      <p:sp>
        <p:nvSpPr>
          <p:cNvPr id="15" name="角丸四角形 14"/>
          <p:cNvSpPr/>
          <p:nvPr/>
        </p:nvSpPr>
        <p:spPr bwMode="auto">
          <a:xfrm>
            <a:off x="2486605" y="1774672"/>
            <a:ext cx="1576767" cy="864096"/>
          </a:xfrm>
          <a:prstGeom prst="roundRect">
            <a:avLst/>
          </a:prstGeom>
          <a:noFill/>
          <a:ln w="3175" algn="ctr">
            <a:solidFill>
              <a:srgbClr val="292929"/>
            </a:solidFill>
            <a:prstDash val="solid"/>
            <a:miter lim="800000"/>
            <a:headEnd/>
            <a:tailEnd/>
          </a:ln>
        </p:spPr>
        <p:txBody>
          <a:bodyPr lIns="0" tIns="0" rIns="0" bIns="0" rtlCol="0" anchor="ctr"/>
          <a:lstStyle/>
          <a:p>
            <a:pPr algn="ctr"/>
            <a:r>
              <a:rPr kumimoji="0" lang="ja-JP" altLang="en-US" sz="1200" kern="0" dirty="0">
                <a:latin typeface="+mn-ea"/>
                <a:cs typeface="Verdana" pitchFamily="34" charset="0"/>
              </a:rPr>
              <a:t>ターゲットが好きそうな映画やアニメの映像視聴時に広告を出したい。</a:t>
            </a:r>
            <a:endParaRPr kumimoji="0" lang="en-US" altLang="ja-JP" sz="1200" kern="0" dirty="0">
              <a:latin typeface="+mn-ea"/>
              <a:cs typeface="Verdana" pitchFamily="34" charset="0"/>
            </a:endParaRPr>
          </a:p>
        </p:txBody>
      </p:sp>
      <p:sp>
        <p:nvSpPr>
          <p:cNvPr id="16" name="角丸四角形 15"/>
          <p:cNvSpPr/>
          <p:nvPr/>
        </p:nvSpPr>
        <p:spPr bwMode="auto">
          <a:xfrm>
            <a:off x="4340004" y="1742206"/>
            <a:ext cx="1578051" cy="864096"/>
          </a:xfrm>
          <a:prstGeom prst="roundRect">
            <a:avLst/>
          </a:prstGeom>
          <a:noFill/>
          <a:ln w="3175" algn="ctr">
            <a:solidFill>
              <a:srgbClr val="292929"/>
            </a:solidFill>
            <a:prstDash val="solid"/>
            <a:miter lim="800000"/>
            <a:headEnd/>
            <a:tailEnd/>
          </a:ln>
        </p:spPr>
        <p:txBody>
          <a:bodyPr lIns="0" tIns="0" rIns="0" bIns="0" rtlCol="0" anchor="ctr"/>
          <a:lstStyle/>
          <a:p>
            <a:pPr algn="ctr"/>
            <a:r>
              <a:rPr kumimoji="0" lang="en-US" altLang="ja-JP" sz="1200" kern="0" dirty="0">
                <a:latin typeface="+mn-ea"/>
                <a:cs typeface="Verdana" pitchFamily="34" charset="0"/>
              </a:rPr>
              <a:t>CM</a:t>
            </a:r>
            <a:r>
              <a:rPr kumimoji="0" lang="ja-JP" altLang="en-US" sz="1200" kern="0" dirty="0">
                <a:latin typeface="+mn-ea"/>
                <a:cs typeface="Verdana" pitchFamily="34" charset="0"/>
              </a:rPr>
              <a:t>曲に使ってる</a:t>
            </a:r>
            <a:endParaRPr kumimoji="0" lang="en-US" altLang="ja-JP" sz="1200" kern="0" dirty="0">
              <a:latin typeface="+mn-ea"/>
              <a:cs typeface="Verdana" pitchFamily="34" charset="0"/>
            </a:endParaRPr>
          </a:p>
          <a:p>
            <a:pPr algn="ctr"/>
            <a:r>
              <a:rPr kumimoji="0" lang="ja-JP" altLang="en-US" sz="1200" kern="0" dirty="0">
                <a:latin typeface="+mn-ea"/>
                <a:cs typeface="Verdana" pitchFamily="34" charset="0"/>
              </a:rPr>
              <a:t>アーティストの</a:t>
            </a:r>
            <a:r>
              <a:rPr kumimoji="0" lang="en-US" altLang="ja-JP" sz="1200" kern="0" dirty="0">
                <a:latin typeface="+mn-ea"/>
                <a:cs typeface="Verdana" pitchFamily="34" charset="0"/>
              </a:rPr>
              <a:t>MV</a:t>
            </a:r>
            <a:r>
              <a:rPr kumimoji="0" lang="ja-JP" altLang="en-US" sz="1200" kern="0" dirty="0">
                <a:latin typeface="+mn-ea"/>
                <a:cs typeface="Verdana" pitchFamily="34" charset="0"/>
              </a:rPr>
              <a:t>視聴時に広告を出したい</a:t>
            </a:r>
            <a:endParaRPr kumimoji="0" lang="en-US" altLang="ja-JP" sz="1200" kern="0" dirty="0">
              <a:latin typeface="+mn-ea"/>
              <a:cs typeface="Verdana" pitchFamily="34" charset="0"/>
            </a:endParaRPr>
          </a:p>
        </p:txBody>
      </p:sp>
      <p:cxnSp>
        <p:nvCxnSpPr>
          <p:cNvPr id="17" name="直線矢印コネクタ 16"/>
          <p:cNvCxnSpPr/>
          <p:nvPr/>
        </p:nvCxnSpPr>
        <p:spPr>
          <a:xfrm>
            <a:off x="3278301" y="2649683"/>
            <a:ext cx="0" cy="612000"/>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8" name="テキスト ボックス 17"/>
          <p:cNvSpPr txBox="1"/>
          <p:nvPr/>
        </p:nvSpPr>
        <p:spPr>
          <a:xfrm>
            <a:off x="2327557" y="4558538"/>
            <a:ext cx="2223358" cy="430887"/>
          </a:xfrm>
          <a:prstGeom prst="rect">
            <a:avLst/>
          </a:prstGeom>
          <a:noFill/>
          <a:ln>
            <a:noFill/>
          </a:ln>
        </p:spPr>
        <p:txBody>
          <a:bodyPr wrap="square" rtlCol="0">
            <a:spAutoFit/>
          </a:bodyPr>
          <a:lstStyle/>
          <a:p>
            <a:pPr algn="ctr"/>
            <a:r>
              <a:rPr lang="ja-JP" altLang="en-US" sz="1100" dirty="0"/>
              <a:t>特集ページ</a:t>
            </a:r>
            <a:endParaRPr lang="en-US" altLang="ja-JP" sz="1100" dirty="0"/>
          </a:p>
          <a:p>
            <a:pPr algn="ctr"/>
            <a:r>
              <a:rPr lang="ja-JP" altLang="en-US" sz="1100" dirty="0"/>
              <a:t>制作・掲載は</a:t>
            </a:r>
          </a:p>
        </p:txBody>
      </p:sp>
      <p:cxnSp>
        <p:nvCxnSpPr>
          <p:cNvPr id="19" name="直線矢印コネクタ 18"/>
          <p:cNvCxnSpPr/>
          <p:nvPr/>
        </p:nvCxnSpPr>
        <p:spPr>
          <a:xfrm flipH="1">
            <a:off x="2249806" y="3883385"/>
            <a:ext cx="1" cy="1526400"/>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テキスト ボックス 19"/>
          <p:cNvSpPr txBox="1"/>
          <p:nvPr/>
        </p:nvSpPr>
        <p:spPr>
          <a:xfrm>
            <a:off x="1880723" y="4662115"/>
            <a:ext cx="738168" cy="276999"/>
          </a:xfrm>
          <a:prstGeom prst="rect">
            <a:avLst/>
          </a:prstGeom>
          <a:solidFill>
            <a:schemeClr val="bg1"/>
          </a:solidFill>
          <a:ln>
            <a:solidFill>
              <a:schemeClr val="bg1">
                <a:lumMod val="65000"/>
              </a:schemeClr>
            </a:solidFill>
          </a:ln>
        </p:spPr>
        <p:txBody>
          <a:bodyPr wrap="square" rtlCol="0" anchor="ctr">
            <a:spAutoFit/>
          </a:bodyPr>
          <a:lstStyle/>
          <a:p>
            <a:pPr algn="ctr"/>
            <a:r>
              <a:rPr lang="ja-JP" altLang="en-US" sz="1200" dirty="0"/>
              <a:t>不　要</a:t>
            </a:r>
          </a:p>
        </p:txBody>
      </p:sp>
      <p:cxnSp>
        <p:nvCxnSpPr>
          <p:cNvPr id="21" name="直線矢印コネクタ 20"/>
          <p:cNvCxnSpPr/>
          <p:nvPr/>
        </p:nvCxnSpPr>
        <p:spPr>
          <a:xfrm>
            <a:off x="7074864" y="2624036"/>
            <a:ext cx="0" cy="1595729"/>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2" name="角丸四角形 21"/>
          <p:cNvSpPr/>
          <p:nvPr/>
        </p:nvSpPr>
        <p:spPr bwMode="auto">
          <a:xfrm>
            <a:off x="8170693" y="1743611"/>
            <a:ext cx="1580881" cy="864096"/>
          </a:xfrm>
          <a:prstGeom prst="roundRect">
            <a:avLst/>
          </a:prstGeom>
          <a:noFill/>
          <a:ln w="3175" algn="ctr">
            <a:solidFill>
              <a:srgbClr val="292929"/>
            </a:solidFill>
            <a:prstDash val="solid"/>
            <a:miter lim="800000"/>
            <a:headEnd/>
            <a:tailEnd/>
          </a:ln>
        </p:spPr>
        <p:txBody>
          <a:bodyPr lIns="0" tIns="0" rIns="0" bIns="0" rtlCol="0" anchor="ctr"/>
          <a:lstStyle/>
          <a:p>
            <a:pPr algn="ctr"/>
            <a:r>
              <a:rPr kumimoji="0" lang="en-US" altLang="ja-JP" sz="1200" kern="0" dirty="0">
                <a:latin typeface="+mn-ea"/>
                <a:cs typeface="Verdana" pitchFamily="34" charset="0"/>
              </a:rPr>
              <a:t>GYAO!</a:t>
            </a:r>
            <a:r>
              <a:rPr kumimoji="0" lang="ja-JP" altLang="en-US" sz="1200" kern="0" dirty="0">
                <a:latin typeface="+mn-ea"/>
                <a:cs typeface="Verdana" pitchFamily="34" charset="0"/>
              </a:rPr>
              <a:t>オリジナル番組とコラボしたい。番組内で紹介してほしい。</a:t>
            </a:r>
            <a:endParaRPr kumimoji="0" lang="en-US" altLang="ja-JP" sz="1200" kern="0" dirty="0">
              <a:latin typeface="+mn-ea"/>
              <a:cs typeface="Verdana" pitchFamily="34" charset="0"/>
            </a:endParaRPr>
          </a:p>
        </p:txBody>
      </p:sp>
      <p:cxnSp>
        <p:nvCxnSpPr>
          <p:cNvPr id="23" name="直線矢印コネクタ 22"/>
          <p:cNvCxnSpPr/>
          <p:nvPr/>
        </p:nvCxnSpPr>
        <p:spPr>
          <a:xfrm>
            <a:off x="4635256" y="3874719"/>
            <a:ext cx="0" cy="1512000"/>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4" name="テキスト ボックス 23"/>
          <p:cNvSpPr txBox="1"/>
          <p:nvPr/>
        </p:nvSpPr>
        <p:spPr>
          <a:xfrm>
            <a:off x="4259833" y="4628412"/>
            <a:ext cx="738168" cy="276999"/>
          </a:xfrm>
          <a:prstGeom prst="rect">
            <a:avLst/>
          </a:prstGeom>
          <a:solidFill>
            <a:schemeClr val="bg1"/>
          </a:solidFill>
          <a:ln>
            <a:solidFill>
              <a:schemeClr val="bg1">
                <a:lumMod val="65000"/>
              </a:schemeClr>
            </a:solidFill>
          </a:ln>
        </p:spPr>
        <p:txBody>
          <a:bodyPr wrap="square" rtlCol="0" anchor="ctr">
            <a:spAutoFit/>
          </a:bodyPr>
          <a:lstStyle/>
          <a:p>
            <a:pPr algn="ctr"/>
            <a:r>
              <a:rPr lang="ja-JP" altLang="en-US" sz="1200" dirty="0"/>
              <a:t>必　要</a:t>
            </a:r>
          </a:p>
        </p:txBody>
      </p:sp>
      <p:sp>
        <p:nvSpPr>
          <p:cNvPr id="25" name="テキスト ボックス 24"/>
          <p:cNvSpPr txBox="1"/>
          <p:nvPr/>
        </p:nvSpPr>
        <p:spPr>
          <a:xfrm>
            <a:off x="2207569" y="980728"/>
            <a:ext cx="7776864" cy="369332"/>
          </a:xfrm>
          <a:prstGeom prst="rect">
            <a:avLst/>
          </a:prstGeom>
          <a:noFill/>
        </p:spPr>
        <p:txBody>
          <a:bodyPr wrap="square" rtlCol="0">
            <a:spAutoFit/>
          </a:bodyPr>
          <a:lstStyle/>
          <a:p>
            <a:pPr algn="ctr"/>
            <a:r>
              <a:rPr lang="ja-JP" altLang="en-US" dirty="0"/>
              <a:t>目的、映像の有無などによって使い分けが可能です。</a:t>
            </a:r>
          </a:p>
        </p:txBody>
      </p:sp>
      <p:cxnSp>
        <p:nvCxnSpPr>
          <p:cNvPr id="26" name="直線コネクタ 25"/>
          <p:cNvCxnSpPr>
            <a:stCxn id="9" idx="2"/>
          </p:cNvCxnSpPr>
          <p:nvPr/>
        </p:nvCxnSpPr>
        <p:spPr>
          <a:xfrm>
            <a:off x="1324822" y="2631922"/>
            <a:ext cx="0" cy="388389"/>
          </a:xfrm>
          <a:prstGeom prst="line">
            <a:avLst/>
          </a:prstGeom>
          <a:ln w="38100">
            <a:solidFill>
              <a:srgbClr val="595959"/>
            </a:solidFill>
          </a:ln>
        </p:spPr>
        <p:style>
          <a:lnRef idx="1">
            <a:schemeClr val="accent1"/>
          </a:lnRef>
          <a:fillRef idx="0">
            <a:schemeClr val="accent1"/>
          </a:fillRef>
          <a:effectRef idx="0">
            <a:schemeClr val="accent1"/>
          </a:effectRef>
          <a:fontRef idx="minor">
            <a:schemeClr val="tx1"/>
          </a:fontRef>
        </p:style>
      </p:cxnSp>
      <p:cxnSp>
        <p:nvCxnSpPr>
          <p:cNvPr id="27" name="直線コネクタ 26"/>
          <p:cNvCxnSpPr/>
          <p:nvPr/>
        </p:nvCxnSpPr>
        <p:spPr>
          <a:xfrm>
            <a:off x="5266747" y="2613454"/>
            <a:ext cx="0" cy="388389"/>
          </a:xfrm>
          <a:prstGeom prst="line">
            <a:avLst/>
          </a:prstGeom>
          <a:ln w="38100">
            <a:solidFill>
              <a:srgbClr val="595959"/>
            </a:solidFill>
          </a:ln>
        </p:spPr>
        <p:style>
          <a:lnRef idx="1">
            <a:schemeClr val="accent1"/>
          </a:lnRef>
          <a:fillRef idx="0">
            <a:schemeClr val="accent1"/>
          </a:fillRef>
          <a:effectRef idx="0">
            <a:schemeClr val="accent1"/>
          </a:effectRef>
          <a:fontRef idx="minor">
            <a:schemeClr val="tx1"/>
          </a:fontRef>
        </p:style>
      </p:cxnSp>
      <p:cxnSp>
        <p:nvCxnSpPr>
          <p:cNvPr id="28" name="直線コネクタ 27"/>
          <p:cNvCxnSpPr/>
          <p:nvPr/>
        </p:nvCxnSpPr>
        <p:spPr>
          <a:xfrm flipH="1">
            <a:off x="1337791" y="2996842"/>
            <a:ext cx="3924000" cy="0"/>
          </a:xfrm>
          <a:prstGeom prst="line">
            <a:avLst/>
          </a:prstGeom>
          <a:ln w="38100">
            <a:solidFill>
              <a:srgbClr val="595959"/>
            </a:solidFill>
          </a:ln>
        </p:spPr>
        <p:style>
          <a:lnRef idx="1">
            <a:schemeClr val="accent1"/>
          </a:lnRef>
          <a:fillRef idx="0">
            <a:schemeClr val="accent1"/>
          </a:fillRef>
          <a:effectRef idx="0">
            <a:schemeClr val="accent1"/>
          </a:effectRef>
          <a:fontRef idx="minor">
            <a:schemeClr val="tx1"/>
          </a:fontRef>
        </p:style>
      </p:cxnSp>
      <p:cxnSp>
        <p:nvCxnSpPr>
          <p:cNvPr id="29" name="直線コネクタ 28"/>
          <p:cNvCxnSpPr/>
          <p:nvPr/>
        </p:nvCxnSpPr>
        <p:spPr>
          <a:xfrm>
            <a:off x="9057805" y="2606347"/>
            <a:ext cx="0" cy="792000"/>
          </a:xfrm>
          <a:prstGeom prst="line">
            <a:avLst/>
          </a:prstGeom>
          <a:ln w="38100">
            <a:solidFill>
              <a:srgbClr val="595959"/>
            </a:solidFill>
          </a:ln>
        </p:spPr>
        <p:style>
          <a:lnRef idx="1">
            <a:schemeClr val="accent1"/>
          </a:lnRef>
          <a:fillRef idx="0">
            <a:schemeClr val="accent1"/>
          </a:fillRef>
          <a:effectRef idx="0">
            <a:schemeClr val="accent1"/>
          </a:effectRef>
          <a:fontRef idx="minor">
            <a:schemeClr val="tx1"/>
          </a:fontRef>
        </p:style>
      </p:cxnSp>
      <p:cxnSp>
        <p:nvCxnSpPr>
          <p:cNvPr id="30" name="直線コネクタ 29"/>
          <p:cNvCxnSpPr/>
          <p:nvPr/>
        </p:nvCxnSpPr>
        <p:spPr>
          <a:xfrm>
            <a:off x="10930013" y="2599725"/>
            <a:ext cx="0" cy="792000"/>
          </a:xfrm>
          <a:prstGeom prst="line">
            <a:avLst/>
          </a:prstGeom>
          <a:ln w="38100">
            <a:solidFill>
              <a:srgbClr val="595959"/>
            </a:solidFill>
          </a:ln>
        </p:spPr>
        <p:style>
          <a:lnRef idx="1">
            <a:schemeClr val="accent1"/>
          </a:lnRef>
          <a:fillRef idx="0">
            <a:schemeClr val="accent1"/>
          </a:fillRef>
          <a:effectRef idx="0">
            <a:schemeClr val="accent1"/>
          </a:effectRef>
          <a:fontRef idx="minor">
            <a:schemeClr val="tx1"/>
          </a:fontRef>
        </p:style>
      </p:cxnSp>
      <p:cxnSp>
        <p:nvCxnSpPr>
          <p:cNvPr id="31" name="直線コネクタ 30"/>
          <p:cNvCxnSpPr/>
          <p:nvPr/>
        </p:nvCxnSpPr>
        <p:spPr>
          <a:xfrm flipH="1">
            <a:off x="9030433" y="3401074"/>
            <a:ext cx="1908000" cy="0"/>
          </a:xfrm>
          <a:prstGeom prst="line">
            <a:avLst/>
          </a:prstGeom>
          <a:ln w="38100">
            <a:solidFill>
              <a:srgbClr val="59595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32871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en-US" altLang="ja-JP" dirty="0"/>
              <a:t>【A】</a:t>
            </a:r>
            <a:r>
              <a:rPr lang="ja-JP" altLang="en-US" dirty="0"/>
              <a:t>コンテンツ指定配信　スペック詳細</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graphicFrame>
        <p:nvGraphicFramePr>
          <p:cNvPr id="6" name="表 5"/>
          <p:cNvGraphicFramePr>
            <a:graphicFrameLocks noGrp="1"/>
          </p:cNvGraphicFramePr>
          <p:nvPr>
            <p:extLst>
              <p:ext uri="{D42A27DB-BD31-4B8C-83A1-F6EECF244321}">
                <p14:modId xmlns:p14="http://schemas.microsoft.com/office/powerpoint/2010/main" val="1762876757"/>
              </p:ext>
            </p:extLst>
          </p:nvPr>
        </p:nvGraphicFramePr>
        <p:xfrm>
          <a:off x="983432" y="944563"/>
          <a:ext cx="10225136" cy="5651540"/>
        </p:xfrm>
        <a:graphic>
          <a:graphicData uri="http://schemas.openxmlformats.org/drawingml/2006/table">
            <a:tbl>
              <a:tblPr firstRow="1" bandRow="1"/>
              <a:tblGrid>
                <a:gridCol w="1508627">
                  <a:extLst>
                    <a:ext uri="{9D8B030D-6E8A-4147-A177-3AD203B41FA5}">
                      <a16:colId xmlns:a16="http://schemas.microsoft.com/office/drawing/2014/main" val="20000"/>
                    </a:ext>
                  </a:extLst>
                </a:gridCol>
                <a:gridCol w="8716509">
                  <a:extLst>
                    <a:ext uri="{9D8B030D-6E8A-4147-A177-3AD203B41FA5}">
                      <a16:colId xmlns:a16="http://schemas.microsoft.com/office/drawing/2014/main" val="20001"/>
                    </a:ext>
                  </a:extLst>
                </a:gridCol>
              </a:tblGrid>
              <a:tr h="447764">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展開概要</a:t>
                      </a:r>
                      <a:endParaRPr kumimoji="1" lang="en-US" altLang="ja-JP" sz="10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179388" indent="-179388" algn="l" fontAlgn="ctr">
                        <a:buClr>
                          <a:srgbClr val="687080"/>
                        </a:buClr>
                        <a:buFont typeface="Wingdings" pitchFamily="2" charset="2"/>
                        <a:buNone/>
                      </a:pPr>
                      <a:r>
                        <a:rPr lang="ja-JP" altLang="en-US" sz="1100" b="0" i="0" u="none" strike="noStrike" dirty="0" smtClean="0">
                          <a:solidFill>
                            <a:schemeClr val="tx1">
                              <a:lumMod val="65000"/>
                              <a:lumOff val="35000"/>
                            </a:schemeClr>
                          </a:solidFill>
                          <a:latin typeface="メイリオ"/>
                          <a:ea typeface="メイリオ"/>
                          <a:cs typeface="Meiryo UI" pitchFamily="50" charset="-128"/>
                        </a:rPr>
                        <a:t>・コンテンツ調達</a:t>
                      </a:r>
                      <a:endParaRPr lang="en-US" altLang="ja-JP" sz="1100" b="0" i="0" u="none" strike="noStrike" dirty="0" smtClean="0">
                        <a:solidFill>
                          <a:schemeClr val="tx1">
                            <a:lumMod val="65000"/>
                            <a:lumOff val="35000"/>
                          </a:schemeClr>
                        </a:solidFill>
                        <a:latin typeface="メイリオ"/>
                        <a:ea typeface="メイリオ"/>
                        <a:cs typeface="Meiryo UI" pitchFamily="50" charset="-128"/>
                      </a:endParaRPr>
                    </a:p>
                    <a:p>
                      <a:pPr marL="179388" indent="-179388" algn="l" fontAlgn="ctr">
                        <a:buClr>
                          <a:srgbClr val="687080"/>
                        </a:buClr>
                        <a:buFont typeface="Wingdings" pitchFamily="2" charset="2"/>
                        <a:buNone/>
                      </a:pPr>
                      <a:r>
                        <a:rPr lang="ja-JP" altLang="en-US" sz="1100" b="0" i="0" u="none" strike="noStrike" dirty="0" smtClean="0">
                          <a:solidFill>
                            <a:schemeClr val="tx1">
                              <a:lumMod val="65000"/>
                              <a:lumOff val="35000"/>
                            </a:schemeClr>
                          </a:solidFill>
                          <a:latin typeface="メイリオ"/>
                          <a:ea typeface="メイリオ"/>
                          <a:cs typeface="Meiryo UI" pitchFamily="50" charset="-128"/>
                        </a:rPr>
                        <a:t>・コンテンツ視聴開始時のインストリーム掲載</a:t>
                      </a:r>
                      <a:endParaRPr lang="en-US" altLang="ja-JP" sz="1100" b="0" i="0" u="none" strike="noStrike" dirty="0" smtClean="0">
                        <a:solidFill>
                          <a:schemeClr val="tx1">
                            <a:lumMod val="65000"/>
                            <a:lumOff val="35000"/>
                          </a:schemeClr>
                        </a:solidFill>
                        <a:latin typeface="メイリオ"/>
                        <a:ea typeface="メイリオ"/>
                        <a:cs typeface="Meiryo UI" pitchFamily="50" charset="-128"/>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316650968"/>
                  </a:ext>
                </a:extLst>
              </a:tr>
              <a:tr h="44776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タイアップへの</a:t>
                      </a:r>
                      <a:endParaRPr kumimoji="1" lang="en-US" altLang="ja-JP" sz="1000" b="0" i="0" dirty="0" smtClean="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誘導枠</a:t>
                      </a:r>
                      <a:endParaRPr kumimoji="1" lang="en-US" altLang="ja-JP" sz="10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lang="en-US" altLang="ja-JP" sz="1100" b="0" i="0" u="none" strike="noStrike" dirty="0" smtClean="0">
                          <a:solidFill>
                            <a:schemeClr val="tx1">
                              <a:lumMod val="65000"/>
                              <a:lumOff val="35000"/>
                            </a:schemeClr>
                          </a:solidFill>
                          <a:latin typeface="メイリオ"/>
                          <a:ea typeface="メイリオ"/>
                          <a:cs typeface="Meiryo UI" pitchFamily="50" charset="-128"/>
                        </a:rPr>
                        <a:t>GYAO!</a:t>
                      </a:r>
                      <a:r>
                        <a:rPr lang="ja-JP" altLang="en-US" sz="1100" b="0" i="0" u="none" strike="noStrike" dirty="0" smtClean="0">
                          <a:solidFill>
                            <a:schemeClr val="tx1">
                              <a:lumMod val="65000"/>
                              <a:lumOff val="35000"/>
                            </a:schemeClr>
                          </a:solidFill>
                          <a:latin typeface="メイリオ"/>
                          <a:ea typeface="メイリオ"/>
                          <a:cs typeface="Meiryo UI" pitchFamily="50" charset="-128"/>
                        </a:rPr>
                        <a:t>内各種誘導枠</a:t>
                      </a:r>
                      <a:r>
                        <a:rPr lang="ja-JP" altLang="en-US" sz="1200" b="0" i="0" u="none" strike="noStrike" baseline="0" dirty="0" smtClean="0">
                          <a:solidFill>
                            <a:schemeClr val="tx1">
                              <a:lumMod val="65000"/>
                              <a:lumOff val="35000"/>
                            </a:schemeClr>
                          </a:solidFill>
                          <a:latin typeface="メイリオ"/>
                          <a:ea typeface="メイリオ"/>
                          <a:cs typeface="Meiryo UI" pitchFamily="50" charset="-128"/>
                        </a:rPr>
                        <a:t>　</a:t>
                      </a:r>
                      <a:r>
                        <a:rPr lang="en-US" altLang="ja-JP" sz="1100" b="0" i="0" u="none" strike="noStrike" baseline="0" dirty="0" smtClean="0">
                          <a:solidFill>
                            <a:schemeClr val="tx1">
                              <a:lumMod val="65000"/>
                              <a:lumOff val="35000"/>
                            </a:schemeClr>
                          </a:solidFill>
                          <a:latin typeface="メイリオ"/>
                          <a:ea typeface="メイリオ"/>
                          <a:cs typeface="Meiryo UI" pitchFamily="50" charset="-128"/>
                        </a:rPr>
                        <a:t>※</a:t>
                      </a:r>
                      <a:r>
                        <a:rPr lang="ja-JP" altLang="en-US" sz="1100" b="0" i="0" u="none" strike="noStrike" dirty="0" smtClean="0">
                          <a:solidFill>
                            <a:schemeClr val="tx1">
                              <a:lumMod val="65000"/>
                              <a:lumOff val="35000"/>
                            </a:schemeClr>
                          </a:solidFill>
                          <a:latin typeface="メイリオ"/>
                          <a:ea typeface="メイリオ"/>
                          <a:cs typeface="Meiryo UI" pitchFamily="50" charset="-128"/>
                        </a:rPr>
                        <a:t>掲載は保証ではありません。</a:t>
                      </a:r>
                      <a:endParaRPr lang="en-US" altLang="ja-JP" sz="1100" b="0" i="0" u="none" strike="noStrike" dirty="0" smtClean="0">
                        <a:solidFill>
                          <a:schemeClr val="tx1">
                            <a:lumMod val="65000"/>
                            <a:lumOff val="35000"/>
                          </a:schemeClr>
                        </a:solidFill>
                        <a:latin typeface="メイリオ"/>
                        <a:ea typeface="メイリオ"/>
                        <a:cs typeface="Meiryo UI" pitchFamily="50" charset="-128"/>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1309781">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タイアップ</a:t>
                      </a:r>
                      <a:endParaRPr kumimoji="1" lang="en-US" altLang="ja-JP" sz="1000" b="0" i="0" dirty="0" smtClean="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ページ</a:t>
                      </a: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・掲載場所：</a:t>
                      </a:r>
                      <a:r>
                        <a:rPr lang="en-US" altLang="ja-JP" sz="1100" dirty="0" smtClean="0">
                          <a:solidFill>
                            <a:schemeClr val="tx1">
                              <a:lumMod val="65000"/>
                              <a:lumOff val="35000"/>
                            </a:schemeClr>
                          </a:solidFill>
                          <a:latin typeface="メイリオ"/>
                          <a:ea typeface="メイリオ"/>
                          <a:cs typeface="メイリオ" panose="020B0604030504040204" pitchFamily="50" charset="-128"/>
                        </a:rPr>
                        <a:t>GYAO!</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内視聴ページ</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indent="0">
                        <a:buNone/>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・デバイス：</a:t>
                      </a:r>
                      <a:r>
                        <a:rPr lang="en-US" altLang="ja-JP" sz="1100" dirty="0" smtClean="0">
                          <a:solidFill>
                            <a:schemeClr val="tx1">
                              <a:lumMod val="65000"/>
                              <a:lumOff val="35000"/>
                            </a:schemeClr>
                          </a:solidFill>
                          <a:latin typeface="メイリオ"/>
                          <a:ea typeface="メイリオ"/>
                          <a:cs typeface="メイリオ" panose="020B0604030504040204" pitchFamily="50" charset="-128"/>
                        </a:rPr>
                        <a:t>PC</a:t>
                      </a:r>
                      <a:r>
                        <a:rPr lang="ja-JP" altLang="en-US" sz="1100" dirty="0" err="1" smtClean="0">
                          <a:solidFill>
                            <a:schemeClr val="tx1">
                              <a:lumMod val="65000"/>
                              <a:lumOff val="35000"/>
                            </a:schemeClr>
                          </a:solidFill>
                          <a:latin typeface="メイリオ"/>
                          <a:ea typeface="メイリオ"/>
                          <a:cs typeface="メイリオ" panose="020B0604030504040204" pitchFamily="50" charset="-128"/>
                        </a:rPr>
                        <a:t>、</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スマートフォン</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indent="0">
                        <a:buNone/>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・ページ数：コンテンツによって変動</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・ページ内の広告枠：インストリーム（マルチデバイス、最大</a:t>
                      </a:r>
                      <a:r>
                        <a:rPr lang="en-US" altLang="ja-JP" sz="1100" dirty="0" smtClean="0">
                          <a:solidFill>
                            <a:schemeClr val="tx1">
                              <a:lumMod val="65000"/>
                              <a:lumOff val="35000"/>
                            </a:schemeClr>
                          </a:solidFill>
                          <a:latin typeface="メイリオ"/>
                          <a:ea typeface="メイリオ"/>
                          <a:cs typeface="メイリオ" panose="020B0604030504040204" pitchFamily="50" charset="-128"/>
                        </a:rPr>
                        <a:t>30</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秒）</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indent="0">
                        <a:buNone/>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・想定</a:t>
                      </a:r>
                      <a:r>
                        <a:rPr lang="en-US" altLang="ja-JP" sz="1100" dirty="0" smtClean="0">
                          <a:solidFill>
                            <a:schemeClr val="tx1">
                              <a:lumMod val="65000"/>
                              <a:lumOff val="35000"/>
                            </a:schemeClr>
                          </a:solidFill>
                          <a:latin typeface="メイリオ"/>
                          <a:ea typeface="メイリオ"/>
                          <a:cs typeface="メイリオ" panose="020B0604030504040204" pitchFamily="50" charset="-128"/>
                        </a:rPr>
                        <a:t>PV</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　：企画により変動（都度見積）</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indent="0">
                        <a:buNone/>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・更新　　</a:t>
                      </a:r>
                      <a:r>
                        <a:rPr lang="ja-JP" altLang="en-US" sz="1100" baseline="0" dirty="0" smtClean="0">
                          <a:solidFill>
                            <a:schemeClr val="tx1">
                              <a:lumMod val="65000"/>
                              <a:lumOff val="35000"/>
                            </a:schemeClr>
                          </a:solidFill>
                          <a:latin typeface="メイリオ"/>
                          <a:ea typeface="メイリオ"/>
                          <a:cs typeface="メイリオ" panose="020B0604030504040204" pitchFamily="50" charset="-128"/>
                        </a:rPr>
                        <a:t> </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：なし</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・二次利用 ：不可</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3"/>
                  </a:ext>
                </a:extLst>
              </a:tr>
              <a:tr h="76542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契約分類</a:t>
                      </a:r>
                      <a:endParaRPr kumimoji="1" lang="en-US" altLang="ja-JP" sz="1000" b="0" i="0" dirty="0" smtClean="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800" b="0" i="0" dirty="0" smtClean="0">
                          <a:solidFill>
                            <a:schemeClr val="bg1"/>
                          </a:solidFill>
                          <a:latin typeface="メイリオ"/>
                          <a:ea typeface="メイリオ"/>
                          <a:cs typeface="Meiryo UI" pitchFamily="50" charset="-128"/>
                        </a:rPr>
                        <a:t>※</a:t>
                      </a:r>
                      <a:r>
                        <a:rPr kumimoji="1" lang="ja-JP" altLang="en-US" sz="800" b="0" i="0" dirty="0" smtClean="0">
                          <a:solidFill>
                            <a:schemeClr val="bg1"/>
                          </a:solidFill>
                          <a:latin typeface="メイリオ"/>
                          <a:ea typeface="メイリオ"/>
                          <a:cs typeface="Meiryo UI" pitchFamily="50" charset="-128"/>
                        </a:rPr>
                        <a:t>お申し込み時に選択</a:t>
                      </a:r>
                      <a:endParaRPr kumimoji="1" lang="en-US" altLang="ja-JP" sz="8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①契約分類：制作</a:t>
                      </a:r>
                      <a:r>
                        <a:rPr lang="en-US" altLang="ja-JP" sz="1100" dirty="0" smtClean="0">
                          <a:solidFill>
                            <a:schemeClr val="tx1">
                              <a:lumMod val="65000"/>
                              <a:lumOff val="35000"/>
                            </a:schemeClr>
                          </a:solidFill>
                          <a:latin typeface="メイリオ"/>
                          <a:ea typeface="メイリオ"/>
                          <a:cs typeface="メイリオ" panose="020B0604030504040204" pitchFamily="50" charset="-128"/>
                        </a:rPr>
                        <a:t>+</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掲載</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②契約サービス：</a:t>
                      </a:r>
                      <a:r>
                        <a:rPr lang="en-US" altLang="ja-JP" sz="1100" dirty="0" smtClean="0">
                          <a:solidFill>
                            <a:schemeClr val="tx1">
                              <a:lumMod val="65000"/>
                              <a:lumOff val="35000"/>
                            </a:schemeClr>
                          </a:solidFill>
                          <a:latin typeface="メイリオ"/>
                          <a:ea typeface="メイリオ"/>
                          <a:cs typeface="メイリオ" panose="020B0604030504040204" pitchFamily="50" charset="-128"/>
                        </a:rPr>
                        <a:t>【</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制作</a:t>
                      </a:r>
                      <a:r>
                        <a:rPr lang="en-US" altLang="ja-JP" sz="1100" dirty="0" smtClean="0">
                          <a:solidFill>
                            <a:schemeClr val="tx1">
                              <a:lumMod val="65000"/>
                              <a:lumOff val="35000"/>
                            </a:schemeClr>
                          </a:solidFill>
                          <a:latin typeface="メイリオ"/>
                          <a:ea typeface="メイリオ"/>
                          <a:cs typeface="メイリオ" panose="020B0604030504040204" pitchFamily="50" charset="-128"/>
                        </a:rPr>
                        <a:t>+</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掲載</a:t>
                      </a:r>
                      <a:r>
                        <a:rPr lang="en-US" altLang="ja-JP" sz="1100" dirty="0" smtClean="0">
                          <a:solidFill>
                            <a:schemeClr val="tx1">
                              <a:lumMod val="65000"/>
                              <a:lumOff val="35000"/>
                            </a:schemeClr>
                          </a:solidFill>
                          <a:latin typeface="メイリオ"/>
                          <a:ea typeface="メイリオ"/>
                          <a:cs typeface="メイリオ" panose="020B0604030504040204" pitchFamily="50" charset="-128"/>
                        </a:rPr>
                        <a:t>】GYAO!</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タイアップ</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③契約サービス詳細：</a:t>
                      </a:r>
                      <a:r>
                        <a:rPr lang="en-US" altLang="ja-JP" sz="1100" dirty="0" smtClean="0">
                          <a:solidFill>
                            <a:schemeClr val="tx1">
                              <a:lumMod val="65000"/>
                              <a:lumOff val="35000"/>
                            </a:schemeClr>
                          </a:solidFill>
                          <a:latin typeface="メイリオ"/>
                          <a:ea typeface="メイリオ"/>
                          <a:cs typeface="メイリオ" panose="020B0604030504040204" pitchFamily="50" charset="-128"/>
                        </a:rPr>
                        <a:t>GYAO!</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タイアップ制作・掲載費</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ページ内のインストリームは、広告管理ツールよりお申込ください。（広告主様ごとに商品作成をいたします。）</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400092">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smtClean="0">
                          <a:solidFill>
                            <a:schemeClr val="bg1"/>
                          </a:solidFill>
                          <a:latin typeface="メイリオ"/>
                          <a:ea typeface="メイリオ"/>
                        </a:rPr>
                        <a:t>掲載期間</a:t>
                      </a:r>
                      <a:endParaRPr kumimoji="1" lang="ja-JP" altLang="en-US" sz="10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en-US" altLang="ja-JP" sz="1100" dirty="0" smtClean="0">
                          <a:solidFill>
                            <a:schemeClr val="tx1">
                              <a:lumMod val="65000"/>
                              <a:lumOff val="35000"/>
                            </a:schemeClr>
                          </a:solidFill>
                          <a:latin typeface="メイリオ"/>
                          <a:ea typeface="メイリオ"/>
                          <a:cs typeface="Meiryo UI" panose="020B0604030504040204" pitchFamily="50" charset="-128"/>
                        </a:rPr>
                        <a:t>1</a:t>
                      </a:r>
                      <a:r>
                        <a:rPr lang="ja-JP" altLang="en-US" sz="1100" dirty="0" smtClean="0">
                          <a:solidFill>
                            <a:schemeClr val="tx1">
                              <a:lumMod val="65000"/>
                              <a:lumOff val="35000"/>
                            </a:schemeClr>
                          </a:solidFill>
                          <a:latin typeface="メイリオ"/>
                          <a:ea typeface="メイリオ"/>
                          <a:cs typeface="Meiryo UI" panose="020B0604030504040204" pitchFamily="50" charset="-128"/>
                        </a:rPr>
                        <a:t>か月間（平日掲載開始）</a:t>
                      </a:r>
                      <a:endParaRPr lang="en-US" altLang="ja-JP" sz="1100" dirty="0" smtClean="0">
                        <a:solidFill>
                          <a:schemeClr val="tx1">
                            <a:lumMod val="65000"/>
                            <a:lumOff val="35000"/>
                          </a:schemeClr>
                        </a:solidFill>
                        <a:latin typeface="メイリオ"/>
                        <a:ea typeface="メイリオ"/>
                        <a:cs typeface="Meiryo UI" panose="020B0604030504040204" pitchFamily="50" charset="-128"/>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5"/>
                  </a:ext>
                </a:extLst>
              </a:tr>
              <a:tr h="432048">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料金</a:t>
                      </a: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smtClean="0">
                          <a:ln>
                            <a:noFill/>
                          </a:ln>
                          <a:solidFill>
                            <a:schemeClr val="tx1">
                              <a:lumMod val="65000"/>
                              <a:lumOff val="35000"/>
                            </a:schemeClr>
                          </a:solidFill>
                          <a:effectLst/>
                          <a:uLnTx/>
                          <a:uFillTx/>
                          <a:latin typeface="+mn-lt"/>
                          <a:ea typeface="+mn-ea"/>
                        </a:rPr>
                        <a:t>都度見積（グロス）／ 事前見積もり：必要   </a:t>
                      </a:r>
                      <a:r>
                        <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a:t>
                      </a:r>
                      <a:r>
                        <a:rPr kumimoji="1" lang="ja-JP" altLang="en-US"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企画内容によって、別途費用が発生する場合があります</a:t>
                      </a:r>
                      <a:endPar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648072">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お申し込み</a:t>
                      </a:r>
                      <a:endParaRPr kumimoji="1" lang="en-US" altLang="ja-JP" sz="1000" b="0" i="0" dirty="0" smtClean="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期限</a:t>
                      </a: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原則として、掲載開始の</a:t>
                      </a:r>
                      <a:r>
                        <a:rPr kumimoji="1" lang="en-US" altLang="ja-JP" sz="12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2</a:t>
                      </a:r>
                      <a:r>
                        <a:rPr kumimoji="1" lang="ja-JP" altLang="en-US" sz="12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か月前までにお申し込みください</a:t>
                      </a:r>
                      <a:endParaRPr kumimoji="1" lang="en-US" altLang="ja-JP" sz="1200" b="0" u="none" strike="noStrike" kern="1200" cap="none" spc="0" normalizeH="0" baseline="0" noProof="0" dirty="0" smtClean="0">
                        <a:ln>
                          <a:noFill/>
                        </a:ln>
                        <a:solidFill>
                          <a:schemeClr val="tx1">
                            <a:lumMod val="65000"/>
                            <a:lumOff val="3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a:t>
                      </a:r>
                      <a:r>
                        <a:rPr kumimoji="1" lang="ja-JP" altLang="en-US"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所定の方法によるお申し込み契約の成立後はキャンセルは不可となります</a:t>
                      </a:r>
                      <a:endPar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a:t>
                      </a:r>
                      <a:r>
                        <a:rPr kumimoji="1" lang="ja-JP" altLang="en-US"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お申し込み時に掲載期間が未決定の場合は、別途、掲載開始日の</a:t>
                      </a:r>
                      <a:r>
                        <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5</a:t>
                      </a:r>
                      <a:r>
                        <a:rPr kumimoji="1" lang="ja-JP" altLang="en-US"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営業日前までに掲載期間のご連絡をメールでいただきます</a:t>
                      </a: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7"/>
                  </a:ext>
                </a:extLst>
              </a:tr>
              <a:tr h="432048">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smtClean="0">
                          <a:solidFill>
                            <a:schemeClr val="bg1"/>
                          </a:solidFill>
                          <a:latin typeface="+mn-lt"/>
                          <a:ea typeface="+mn-ea"/>
                        </a:rPr>
                        <a:t>有効期限</a:t>
                      </a:r>
                      <a:endParaRPr kumimoji="1" lang="ja-JP" altLang="en-US" sz="10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dirty="0" smtClean="0">
                          <a:solidFill>
                            <a:schemeClr val="tx1">
                              <a:lumMod val="65000"/>
                              <a:lumOff val="35000"/>
                            </a:schemeClr>
                          </a:solidFill>
                          <a:latin typeface="メイリオ"/>
                          <a:ea typeface="メイリオ"/>
                          <a:cs typeface="Meiryo UI" panose="020B0604030504040204" pitchFamily="50" charset="-128"/>
                        </a:rPr>
                        <a:t>2021</a:t>
                      </a:r>
                      <a:r>
                        <a:rPr lang="ja-JP" altLang="en-US" sz="1100" dirty="0" smtClean="0">
                          <a:solidFill>
                            <a:schemeClr val="tx1">
                              <a:lumMod val="65000"/>
                              <a:lumOff val="35000"/>
                            </a:schemeClr>
                          </a:solidFill>
                          <a:latin typeface="メイリオ"/>
                          <a:ea typeface="メイリオ"/>
                          <a:cs typeface="Meiryo UI" panose="020B0604030504040204" pitchFamily="50" charset="-128"/>
                        </a:rPr>
                        <a:t>年</a:t>
                      </a:r>
                      <a:r>
                        <a:rPr lang="en-US" altLang="ja-JP" sz="1100" dirty="0" smtClean="0">
                          <a:solidFill>
                            <a:schemeClr val="tx1">
                              <a:lumMod val="65000"/>
                              <a:lumOff val="35000"/>
                            </a:schemeClr>
                          </a:solidFill>
                          <a:latin typeface="メイリオ"/>
                          <a:ea typeface="メイリオ"/>
                          <a:cs typeface="Meiryo UI" panose="020B0604030504040204" pitchFamily="50" charset="-128"/>
                        </a:rPr>
                        <a:t>9</a:t>
                      </a:r>
                      <a:r>
                        <a:rPr lang="ja-JP" altLang="en-US" sz="1100" dirty="0" smtClean="0">
                          <a:solidFill>
                            <a:schemeClr val="tx1">
                              <a:lumMod val="65000"/>
                              <a:lumOff val="35000"/>
                            </a:schemeClr>
                          </a:solidFill>
                          <a:latin typeface="メイリオ"/>
                          <a:ea typeface="メイリオ"/>
                          <a:cs typeface="Meiryo UI" panose="020B0604030504040204" pitchFamily="50" charset="-128"/>
                        </a:rPr>
                        <a:t>年</a:t>
                      </a:r>
                      <a:r>
                        <a:rPr lang="en-US" altLang="ja-JP" sz="1100" dirty="0" smtClean="0">
                          <a:solidFill>
                            <a:schemeClr val="tx1">
                              <a:lumMod val="65000"/>
                              <a:lumOff val="35000"/>
                            </a:schemeClr>
                          </a:solidFill>
                          <a:latin typeface="メイリオ"/>
                          <a:ea typeface="メイリオ"/>
                          <a:cs typeface="Meiryo UI" panose="020B0604030504040204" pitchFamily="50" charset="-128"/>
                        </a:rPr>
                        <a:t>30</a:t>
                      </a:r>
                      <a:r>
                        <a:rPr lang="ja-JP" altLang="en-US" sz="1100" dirty="0" smtClean="0">
                          <a:solidFill>
                            <a:schemeClr val="tx1">
                              <a:lumMod val="65000"/>
                              <a:lumOff val="35000"/>
                            </a:schemeClr>
                          </a:solidFill>
                          <a:latin typeface="メイリオ"/>
                          <a:ea typeface="メイリオ"/>
                          <a:cs typeface="Meiryo UI" panose="020B0604030504040204" pitchFamily="50" charset="-128"/>
                        </a:rPr>
                        <a:t>日掲載終了分</a:t>
                      </a:r>
                      <a:endParaRPr lang="ja-JP" altLang="en-US" sz="1100" dirty="0" smtClean="0">
                        <a:solidFill>
                          <a:schemeClr val="tx1">
                            <a:lumMod val="65000"/>
                            <a:lumOff val="35000"/>
                          </a:schemeClr>
                        </a:solidFill>
                        <a:latin typeface="メイリオ"/>
                        <a:ea typeface="メイリオ"/>
                        <a:cs typeface="Verdana" pitchFamily="34" charset="0"/>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39175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レポート項目</a:t>
                      </a: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メイリオ"/>
                          <a:ea typeface="メイリオ"/>
                          <a:cs typeface="Verdana" pitchFamily="34" charset="0"/>
                        </a:rPr>
                        <a:t>広告管理ツールよりインストリーム掲載</a:t>
                      </a:r>
                      <a:r>
                        <a:rPr lang="en-US" altLang="ja-JP" sz="1100" dirty="0" smtClean="0">
                          <a:solidFill>
                            <a:schemeClr val="tx1">
                              <a:lumMod val="65000"/>
                              <a:lumOff val="35000"/>
                            </a:schemeClr>
                          </a:solidFill>
                          <a:latin typeface="メイリオ"/>
                          <a:ea typeface="メイリオ"/>
                          <a:cs typeface="Verdana" pitchFamily="34" charset="0"/>
                        </a:rPr>
                        <a:t>imps</a:t>
                      </a:r>
                      <a:r>
                        <a:rPr lang="ja-JP" altLang="en-US" sz="1100" dirty="0" smtClean="0">
                          <a:solidFill>
                            <a:schemeClr val="tx1">
                              <a:lumMod val="65000"/>
                              <a:lumOff val="35000"/>
                            </a:schemeClr>
                          </a:solidFill>
                          <a:latin typeface="メイリオ"/>
                          <a:ea typeface="メイリオ"/>
                          <a:cs typeface="Verdana" pitchFamily="34" charset="0"/>
                        </a:rPr>
                        <a:t>をご確認ください。</a:t>
                      </a:r>
                      <a:endParaRPr lang="en-US" altLang="ja-JP" sz="1100" dirty="0" smtClean="0">
                        <a:solidFill>
                          <a:schemeClr val="tx1">
                            <a:lumMod val="65000"/>
                            <a:lumOff val="35000"/>
                          </a:schemeClr>
                        </a:solidFill>
                        <a:latin typeface="メイリオ"/>
                        <a:ea typeface="メイリオ"/>
                        <a:cs typeface="Verdana" pitchFamily="34" charset="0"/>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120150108"/>
                  </a:ext>
                </a:extLst>
              </a:tr>
              <a:tr h="37680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備考</a:t>
                      </a: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00" dirty="0" smtClean="0">
                          <a:solidFill>
                            <a:schemeClr val="tx1">
                              <a:lumMod val="65000"/>
                              <a:lumOff val="35000"/>
                            </a:schemeClr>
                          </a:solidFill>
                          <a:latin typeface="+mn-lt"/>
                          <a:ea typeface="+mn-ea"/>
                          <a:cs typeface="Meiryo UI" panose="020B0604030504040204" pitchFamily="50" charset="-128"/>
                        </a:rPr>
                        <a:t>ヤフー</a:t>
                      </a:r>
                      <a:r>
                        <a:rPr lang="en-US" altLang="ja-JP" sz="1000" dirty="0" smtClean="0">
                          <a:solidFill>
                            <a:schemeClr val="tx1">
                              <a:lumMod val="65000"/>
                              <a:lumOff val="35000"/>
                            </a:schemeClr>
                          </a:solidFill>
                          <a:latin typeface="+mn-lt"/>
                          <a:ea typeface="+mn-ea"/>
                          <a:cs typeface="Meiryo UI" panose="020B0604030504040204" pitchFamily="50" charset="-128"/>
                        </a:rPr>
                        <a:t>TOP</a:t>
                      </a:r>
                      <a:r>
                        <a:rPr lang="ja-JP" altLang="en-US" sz="1000" dirty="0" smtClean="0">
                          <a:solidFill>
                            <a:schemeClr val="tx1">
                              <a:lumMod val="65000"/>
                              <a:lumOff val="35000"/>
                            </a:schemeClr>
                          </a:solidFill>
                          <a:latin typeface="+mn-lt"/>
                          <a:ea typeface="+mn-ea"/>
                          <a:cs typeface="Meiryo UI" panose="020B0604030504040204" pitchFamily="50" charset="-128"/>
                        </a:rPr>
                        <a:t>タイムラインや</a:t>
                      </a:r>
                      <a:r>
                        <a:rPr lang="en-US" altLang="ja-JP" sz="1000" dirty="0" smtClean="0">
                          <a:solidFill>
                            <a:schemeClr val="tx1">
                              <a:lumMod val="65000"/>
                              <a:lumOff val="35000"/>
                            </a:schemeClr>
                          </a:solidFill>
                          <a:latin typeface="+mn-lt"/>
                          <a:ea typeface="+mn-ea"/>
                          <a:cs typeface="Meiryo UI" panose="020B0604030504040204" pitchFamily="50" charset="-128"/>
                        </a:rPr>
                        <a:t>GYAO!</a:t>
                      </a:r>
                      <a:r>
                        <a:rPr lang="ja-JP" altLang="en-US" sz="1000" dirty="0" smtClean="0">
                          <a:solidFill>
                            <a:schemeClr val="tx1">
                              <a:lumMod val="65000"/>
                              <a:lumOff val="35000"/>
                            </a:schemeClr>
                          </a:solidFill>
                          <a:latin typeface="+mn-lt"/>
                          <a:ea typeface="+mn-ea"/>
                          <a:cs typeface="Meiryo UI" panose="020B0604030504040204" pitchFamily="50" charset="-128"/>
                        </a:rPr>
                        <a:t>アプリ内タイムライン枠でなど広告が掲載されない面でコンテンツが再生された場合、</a:t>
                      </a:r>
                      <a:endParaRPr lang="en-US" altLang="ja-JP" sz="1000" dirty="0" smtClean="0">
                        <a:solidFill>
                          <a:schemeClr val="tx1">
                            <a:lumMod val="65000"/>
                            <a:lumOff val="35000"/>
                          </a:schemeClr>
                        </a:solidFill>
                        <a:latin typeface="+mn-lt"/>
                        <a:ea typeface="+mn-ea"/>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00" dirty="0" smtClean="0">
                          <a:solidFill>
                            <a:schemeClr val="tx1">
                              <a:lumMod val="65000"/>
                              <a:lumOff val="35000"/>
                            </a:schemeClr>
                          </a:solidFill>
                          <a:latin typeface="+mn-lt"/>
                          <a:ea typeface="+mn-ea"/>
                          <a:cs typeface="Meiryo UI" panose="020B0604030504040204" pitchFamily="50" charset="-128"/>
                        </a:rPr>
                        <a:t>テレビデバイスでの視聴時はインストリームは掲載されません。</a:t>
                      </a:r>
                      <a:endParaRPr lang="en-US" altLang="ja-JP" sz="1000" dirty="0" smtClean="0">
                        <a:solidFill>
                          <a:schemeClr val="tx1">
                            <a:lumMod val="65000"/>
                            <a:lumOff val="35000"/>
                          </a:schemeClr>
                        </a:solidFill>
                        <a:latin typeface="+mn-lt"/>
                        <a:ea typeface="+mn-ea"/>
                        <a:cs typeface="Meiryo UI" panose="020B0604030504040204" pitchFamily="50" charset="-128"/>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39156386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334962" y="130175"/>
            <a:ext cx="10009509" cy="814388"/>
          </a:xfrm>
        </p:spPr>
        <p:txBody>
          <a:bodyPr>
            <a:normAutofit fontScale="92500"/>
          </a:bodyPr>
          <a:lstStyle/>
          <a:p>
            <a:r>
              <a:rPr lang="en-US" altLang="ja-JP" dirty="0"/>
              <a:t>【B】</a:t>
            </a:r>
            <a:r>
              <a:rPr lang="ja-JP" altLang="en-US" dirty="0"/>
              <a:t>コンテンツ指定配信（タイアップページあり）スペック詳細</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graphicFrame>
        <p:nvGraphicFramePr>
          <p:cNvPr id="6" name="表 5"/>
          <p:cNvGraphicFramePr>
            <a:graphicFrameLocks noGrp="1"/>
          </p:cNvGraphicFramePr>
          <p:nvPr>
            <p:extLst>
              <p:ext uri="{D42A27DB-BD31-4B8C-83A1-F6EECF244321}">
                <p14:modId xmlns:p14="http://schemas.microsoft.com/office/powerpoint/2010/main" val="265843032"/>
              </p:ext>
            </p:extLst>
          </p:nvPr>
        </p:nvGraphicFramePr>
        <p:xfrm>
          <a:off x="983432" y="836712"/>
          <a:ext cx="10225136" cy="5796405"/>
        </p:xfrm>
        <a:graphic>
          <a:graphicData uri="http://schemas.openxmlformats.org/drawingml/2006/table">
            <a:tbl>
              <a:tblPr firstRow="1" bandRow="1"/>
              <a:tblGrid>
                <a:gridCol w="1508627">
                  <a:extLst>
                    <a:ext uri="{9D8B030D-6E8A-4147-A177-3AD203B41FA5}">
                      <a16:colId xmlns:a16="http://schemas.microsoft.com/office/drawing/2014/main" val="20000"/>
                    </a:ext>
                  </a:extLst>
                </a:gridCol>
                <a:gridCol w="8716509">
                  <a:extLst>
                    <a:ext uri="{9D8B030D-6E8A-4147-A177-3AD203B41FA5}">
                      <a16:colId xmlns:a16="http://schemas.microsoft.com/office/drawing/2014/main" val="20001"/>
                    </a:ext>
                  </a:extLst>
                </a:gridCol>
              </a:tblGrid>
              <a:tr h="57040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展開概要</a:t>
                      </a:r>
                      <a:endParaRPr kumimoji="1" lang="en-US" altLang="ja-JP" sz="10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179388" indent="-179388" algn="l" fontAlgn="ctr">
                        <a:buClr>
                          <a:srgbClr val="687080"/>
                        </a:buClr>
                        <a:buFont typeface="Wingdings" pitchFamily="2" charset="2"/>
                        <a:buNone/>
                      </a:pPr>
                      <a:r>
                        <a:rPr lang="ja-JP" altLang="en-US" sz="1100" b="0" i="0" u="none" strike="noStrike" dirty="0" smtClean="0">
                          <a:solidFill>
                            <a:schemeClr val="tx1">
                              <a:lumMod val="65000"/>
                              <a:lumOff val="35000"/>
                            </a:schemeClr>
                          </a:solidFill>
                          <a:latin typeface="メイリオ"/>
                          <a:ea typeface="メイリオ"/>
                          <a:cs typeface="Meiryo UI" pitchFamily="50" charset="-128"/>
                        </a:rPr>
                        <a:t>・コンテンツ調達</a:t>
                      </a:r>
                      <a:endParaRPr lang="en-US" altLang="ja-JP" sz="1100" b="0" i="0" u="none" strike="noStrike" dirty="0" smtClean="0">
                        <a:solidFill>
                          <a:schemeClr val="tx1">
                            <a:lumMod val="65000"/>
                            <a:lumOff val="35000"/>
                          </a:schemeClr>
                        </a:solidFill>
                        <a:latin typeface="メイリオ"/>
                        <a:ea typeface="メイリオ"/>
                        <a:cs typeface="Meiryo UI" pitchFamily="50" charset="-128"/>
                      </a:endParaRPr>
                    </a:p>
                    <a:p>
                      <a:pPr marL="179388" indent="-179388" algn="l" fontAlgn="ctr">
                        <a:buClr>
                          <a:srgbClr val="687080"/>
                        </a:buClr>
                        <a:buFont typeface="Wingdings" pitchFamily="2" charset="2"/>
                        <a:buNone/>
                      </a:pPr>
                      <a:r>
                        <a:rPr lang="ja-JP" altLang="en-US" sz="1100" b="0" i="0" u="none" strike="noStrike" dirty="0" smtClean="0">
                          <a:solidFill>
                            <a:schemeClr val="tx1">
                              <a:lumMod val="65000"/>
                              <a:lumOff val="35000"/>
                            </a:schemeClr>
                          </a:solidFill>
                          <a:latin typeface="メイリオ"/>
                          <a:ea typeface="メイリオ"/>
                          <a:cs typeface="Meiryo UI" pitchFamily="50" charset="-128"/>
                        </a:rPr>
                        <a:t>・コンテンツ視聴開始時のインストリーム掲載</a:t>
                      </a:r>
                      <a:endParaRPr lang="en-US" altLang="ja-JP" sz="1100" b="0" i="0" u="none" strike="noStrike" dirty="0" smtClean="0">
                        <a:solidFill>
                          <a:schemeClr val="tx1">
                            <a:lumMod val="65000"/>
                            <a:lumOff val="35000"/>
                          </a:schemeClr>
                        </a:solidFill>
                        <a:latin typeface="メイリオ"/>
                        <a:ea typeface="メイリオ"/>
                        <a:cs typeface="Meiryo UI" pitchFamily="50" charset="-128"/>
                      </a:endParaRPr>
                    </a:p>
                    <a:p>
                      <a:pPr marL="179388" indent="-179388" algn="l" fontAlgn="ctr">
                        <a:buClr>
                          <a:srgbClr val="687080"/>
                        </a:buClr>
                        <a:buFont typeface="Wingdings" pitchFamily="2" charset="2"/>
                        <a:buNone/>
                      </a:pPr>
                      <a:r>
                        <a:rPr lang="ja-JP" altLang="en-US" sz="1100" b="0" i="0" u="none" strike="noStrike" dirty="0" smtClean="0">
                          <a:solidFill>
                            <a:schemeClr val="tx1">
                              <a:lumMod val="65000"/>
                              <a:lumOff val="35000"/>
                            </a:schemeClr>
                          </a:solidFill>
                          <a:latin typeface="メイリオ"/>
                          <a:ea typeface="メイリオ"/>
                          <a:cs typeface="Meiryo UI" pitchFamily="50" charset="-128"/>
                        </a:rPr>
                        <a:t>・タイアップページの制作、掲載</a:t>
                      </a:r>
                      <a:endParaRPr lang="en-US" altLang="ja-JP" sz="1100" b="0" i="0" u="none" strike="noStrike" dirty="0" smtClean="0">
                        <a:solidFill>
                          <a:schemeClr val="tx1">
                            <a:lumMod val="65000"/>
                            <a:lumOff val="35000"/>
                          </a:schemeClr>
                        </a:solidFill>
                        <a:latin typeface="メイリオ"/>
                        <a:ea typeface="メイリオ"/>
                        <a:cs typeface="Meiryo UI" pitchFamily="50" charset="-128"/>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316650968"/>
                  </a:ext>
                </a:extLst>
              </a:tr>
              <a:tr h="36839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タイアップへの</a:t>
                      </a:r>
                      <a:endParaRPr kumimoji="1" lang="en-US" altLang="ja-JP" sz="1000" b="0" i="0" dirty="0" smtClean="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誘導枠</a:t>
                      </a:r>
                      <a:endParaRPr kumimoji="1" lang="en-US" altLang="ja-JP" sz="10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lang="en-US" altLang="ja-JP" sz="1100" b="0" i="0" u="none" strike="noStrike" dirty="0" smtClean="0">
                          <a:solidFill>
                            <a:schemeClr val="tx1">
                              <a:lumMod val="65000"/>
                              <a:lumOff val="35000"/>
                            </a:schemeClr>
                          </a:solidFill>
                          <a:latin typeface="メイリオ"/>
                          <a:ea typeface="メイリオ"/>
                          <a:cs typeface="Meiryo UI" pitchFamily="50" charset="-128"/>
                        </a:rPr>
                        <a:t>GYAO!</a:t>
                      </a:r>
                      <a:r>
                        <a:rPr lang="ja-JP" altLang="en-US" sz="1100" b="0" i="0" u="none" strike="noStrike" dirty="0" smtClean="0">
                          <a:solidFill>
                            <a:schemeClr val="tx1">
                              <a:lumMod val="65000"/>
                              <a:lumOff val="35000"/>
                            </a:schemeClr>
                          </a:solidFill>
                          <a:latin typeface="メイリオ"/>
                          <a:ea typeface="メイリオ"/>
                          <a:cs typeface="Meiryo UI" pitchFamily="50" charset="-128"/>
                        </a:rPr>
                        <a:t>内各種誘導枠</a:t>
                      </a:r>
                      <a:r>
                        <a:rPr lang="ja-JP" altLang="en-US" sz="1200" b="0" i="0" u="none" strike="noStrike" baseline="0" dirty="0" smtClean="0">
                          <a:solidFill>
                            <a:schemeClr val="tx1">
                              <a:lumMod val="65000"/>
                              <a:lumOff val="35000"/>
                            </a:schemeClr>
                          </a:solidFill>
                          <a:latin typeface="メイリオ"/>
                          <a:ea typeface="メイリオ"/>
                          <a:cs typeface="Meiryo UI" pitchFamily="50" charset="-128"/>
                        </a:rPr>
                        <a:t>　</a:t>
                      </a:r>
                      <a:r>
                        <a:rPr lang="en-US" altLang="ja-JP" sz="1100" b="0" i="0" u="none" strike="noStrike" baseline="0" dirty="0" smtClean="0">
                          <a:solidFill>
                            <a:schemeClr val="tx1">
                              <a:lumMod val="65000"/>
                              <a:lumOff val="35000"/>
                            </a:schemeClr>
                          </a:solidFill>
                          <a:latin typeface="メイリオ"/>
                          <a:ea typeface="メイリオ"/>
                          <a:cs typeface="Meiryo UI" pitchFamily="50" charset="-128"/>
                        </a:rPr>
                        <a:t>※</a:t>
                      </a:r>
                      <a:r>
                        <a:rPr lang="ja-JP" altLang="en-US" sz="1100" b="0" i="0" u="none" strike="noStrike" dirty="0" smtClean="0">
                          <a:solidFill>
                            <a:schemeClr val="tx1">
                              <a:lumMod val="65000"/>
                              <a:lumOff val="35000"/>
                            </a:schemeClr>
                          </a:solidFill>
                          <a:latin typeface="メイリオ"/>
                          <a:ea typeface="メイリオ"/>
                          <a:cs typeface="Meiryo UI" pitchFamily="50" charset="-128"/>
                        </a:rPr>
                        <a:t>掲載は保証ではありません。</a:t>
                      </a:r>
                      <a:endParaRPr lang="en-US" altLang="ja-JP" sz="1100" b="0" i="0" u="none" strike="noStrike" dirty="0" smtClean="0">
                        <a:solidFill>
                          <a:schemeClr val="tx1">
                            <a:lumMod val="65000"/>
                            <a:lumOff val="35000"/>
                          </a:schemeClr>
                        </a:solidFill>
                        <a:latin typeface="メイリオ"/>
                        <a:ea typeface="メイリオ"/>
                        <a:cs typeface="Meiryo UI" pitchFamily="50" charset="-128"/>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1261851">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タイアップ</a:t>
                      </a:r>
                      <a:endParaRPr kumimoji="1" lang="en-US" altLang="ja-JP" sz="1000" b="0" i="0" dirty="0" smtClean="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ページ</a:t>
                      </a: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・掲載場所：</a:t>
                      </a:r>
                      <a:r>
                        <a:rPr lang="en-US" altLang="ja-JP" sz="1100" dirty="0" smtClean="0">
                          <a:solidFill>
                            <a:schemeClr val="tx1">
                              <a:lumMod val="65000"/>
                              <a:lumOff val="35000"/>
                            </a:schemeClr>
                          </a:solidFill>
                          <a:latin typeface="メイリオ"/>
                          <a:ea typeface="メイリオ"/>
                          <a:cs typeface="メイリオ" panose="020B0604030504040204" pitchFamily="50" charset="-128"/>
                        </a:rPr>
                        <a:t>GYAO!</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内視聴ページ</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indent="0">
                        <a:buNone/>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・デバイス：</a:t>
                      </a:r>
                      <a:r>
                        <a:rPr lang="en-US" altLang="ja-JP" sz="1100" dirty="0" smtClean="0">
                          <a:solidFill>
                            <a:schemeClr val="tx1">
                              <a:lumMod val="65000"/>
                              <a:lumOff val="35000"/>
                            </a:schemeClr>
                          </a:solidFill>
                          <a:latin typeface="メイリオ"/>
                          <a:ea typeface="メイリオ"/>
                          <a:cs typeface="メイリオ" panose="020B0604030504040204" pitchFamily="50" charset="-128"/>
                        </a:rPr>
                        <a:t>PC</a:t>
                      </a:r>
                      <a:r>
                        <a:rPr lang="ja-JP" altLang="en-US" sz="1100" dirty="0" err="1" smtClean="0">
                          <a:solidFill>
                            <a:schemeClr val="tx1">
                              <a:lumMod val="65000"/>
                              <a:lumOff val="35000"/>
                            </a:schemeClr>
                          </a:solidFill>
                          <a:latin typeface="メイリオ"/>
                          <a:ea typeface="メイリオ"/>
                          <a:cs typeface="メイリオ" panose="020B0604030504040204" pitchFamily="50" charset="-128"/>
                        </a:rPr>
                        <a:t>、</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スマートフォン</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indent="0">
                        <a:buNone/>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・ページ数：特集ページは</a:t>
                      </a:r>
                      <a:r>
                        <a:rPr lang="en-US" altLang="ja-JP" sz="1100" dirty="0" smtClean="0">
                          <a:solidFill>
                            <a:schemeClr val="tx1">
                              <a:lumMod val="65000"/>
                              <a:lumOff val="35000"/>
                            </a:schemeClr>
                          </a:solidFill>
                          <a:latin typeface="メイリオ"/>
                          <a:ea typeface="メイリオ"/>
                          <a:cs typeface="メイリオ" panose="020B0604030504040204" pitchFamily="50" charset="-128"/>
                        </a:rPr>
                        <a:t>1</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ページ、視聴ページはコンテンツによって変動</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・ページ内の広告枠：インストリーム（マルチデバイス、最大</a:t>
                      </a:r>
                      <a:r>
                        <a:rPr lang="en-US" altLang="ja-JP" sz="1100" dirty="0" smtClean="0">
                          <a:solidFill>
                            <a:schemeClr val="tx1">
                              <a:lumMod val="65000"/>
                              <a:lumOff val="35000"/>
                            </a:schemeClr>
                          </a:solidFill>
                          <a:latin typeface="メイリオ"/>
                          <a:ea typeface="メイリオ"/>
                          <a:cs typeface="メイリオ" panose="020B0604030504040204" pitchFamily="50" charset="-128"/>
                        </a:rPr>
                        <a:t>30</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秒）</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indent="0">
                        <a:buNone/>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・想定</a:t>
                      </a:r>
                      <a:r>
                        <a:rPr lang="en-US" altLang="ja-JP" sz="1100" dirty="0" smtClean="0">
                          <a:solidFill>
                            <a:schemeClr val="tx1">
                              <a:lumMod val="65000"/>
                              <a:lumOff val="35000"/>
                            </a:schemeClr>
                          </a:solidFill>
                          <a:latin typeface="メイリオ"/>
                          <a:ea typeface="メイリオ"/>
                          <a:cs typeface="メイリオ" panose="020B0604030504040204" pitchFamily="50" charset="-128"/>
                        </a:rPr>
                        <a:t>PV</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：企画により変動（都度見積）</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indent="0">
                        <a:buNone/>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・更新　　</a:t>
                      </a:r>
                      <a:r>
                        <a:rPr lang="ja-JP" altLang="en-US" sz="1100" baseline="0" dirty="0" smtClean="0">
                          <a:solidFill>
                            <a:schemeClr val="tx1">
                              <a:lumMod val="65000"/>
                              <a:lumOff val="35000"/>
                            </a:schemeClr>
                          </a:solidFill>
                          <a:latin typeface="メイリオ"/>
                          <a:ea typeface="メイリオ"/>
                          <a:cs typeface="メイリオ" panose="020B0604030504040204" pitchFamily="50" charset="-128"/>
                        </a:rPr>
                        <a:t> </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：なし</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・二次利用 ：不可</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3"/>
                  </a:ext>
                </a:extLst>
              </a:tr>
              <a:tr h="73741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契約分類</a:t>
                      </a:r>
                      <a:endParaRPr kumimoji="1" lang="en-US" altLang="ja-JP" sz="1000" b="0" i="0" dirty="0" smtClean="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800" b="0" i="0" dirty="0" smtClean="0">
                          <a:solidFill>
                            <a:schemeClr val="bg1"/>
                          </a:solidFill>
                          <a:latin typeface="メイリオ"/>
                          <a:ea typeface="メイリオ"/>
                          <a:cs typeface="Meiryo UI" pitchFamily="50" charset="-128"/>
                        </a:rPr>
                        <a:t>※</a:t>
                      </a:r>
                      <a:r>
                        <a:rPr kumimoji="1" lang="ja-JP" altLang="en-US" sz="800" b="0" i="0" dirty="0" smtClean="0">
                          <a:solidFill>
                            <a:schemeClr val="bg1"/>
                          </a:solidFill>
                          <a:latin typeface="メイリオ"/>
                          <a:ea typeface="メイリオ"/>
                          <a:cs typeface="Meiryo UI" pitchFamily="50" charset="-128"/>
                        </a:rPr>
                        <a:t>お申し込み時に選択</a:t>
                      </a:r>
                      <a:endParaRPr kumimoji="1" lang="en-US" altLang="ja-JP" sz="8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①契約分類：制作</a:t>
                      </a:r>
                      <a:r>
                        <a:rPr lang="en-US" altLang="ja-JP" sz="1100" dirty="0" smtClean="0">
                          <a:solidFill>
                            <a:schemeClr val="tx1">
                              <a:lumMod val="65000"/>
                              <a:lumOff val="35000"/>
                            </a:schemeClr>
                          </a:solidFill>
                          <a:latin typeface="メイリオ"/>
                          <a:ea typeface="メイリオ"/>
                          <a:cs typeface="メイリオ" panose="020B0604030504040204" pitchFamily="50" charset="-128"/>
                        </a:rPr>
                        <a:t>+</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掲載</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②契約サービス：</a:t>
                      </a:r>
                      <a:r>
                        <a:rPr lang="en-US" altLang="ja-JP" sz="1100" dirty="0" smtClean="0">
                          <a:solidFill>
                            <a:schemeClr val="tx1">
                              <a:lumMod val="65000"/>
                              <a:lumOff val="35000"/>
                            </a:schemeClr>
                          </a:solidFill>
                          <a:latin typeface="メイリオ"/>
                          <a:ea typeface="メイリオ"/>
                          <a:cs typeface="メイリオ" panose="020B0604030504040204" pitchFamily="50" charset="-128"/>
                        </a:rPr>
                        <a:t>【</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制作</a:t>
                      </a:r>
                      <a:r>
                        <a:rPr lang="en-US" altLang="ja-JP" sz="1100" dirty="0" smtClean="0">
                          <a:solidFill>
                            <a:schemeClr val="tx1">
                              <a:lumMod val="65000"/>
                              <a:lumOff val="35000"/>
                            </a:schemeClr>
                          </a:solidFill>
                          <a:latin typeface="メイリオ"/>
                          <a:ea typeface="メイリオ"/>
                          <a:cs typeface="メイリオ" panose="020B0604030504040204" pitchFamily="50" charset="-128"/>
                        </a:rPr>
                        <a:t>+</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掲載</a:t>
                      </a:r>
                      <a:r>
                        <a:rPr lang="en-US" altLang="ja-JP" sz="1100" dirty="0" smtClean="0">
                          <a:solidFill>
                            <a:schemeClr val="tx1">
                              <a:lumMod val="65000"/>
                              <a:lumOff val="35000"/>
                            </a:schemeClr>
                          </a:solidFill>
                          <a:latin typeface="メイリオ"/>
                          <a:ea typeface="メイリオ"/>
                          <a:cs typeface="メイリオ" panose="020B0604030504040204" pitchFamily="50" charset="-128"/>
                        </a:rPr>
                        <a:t>】GYAO!</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タイアップ</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③契約サービス詳細：</a:t>
                      </a:r>
                      <a:r>
                        <a:rPr lang="en-US" altLang="ja-JP" sz="1100" dirty="0" smtClean="0">
                          <a:solidFill>
                            <a:schemeClr val="tx1">
                              <a:lumMod val="65000"/>
                              <a:lumOff val="35000"/>
                            </a:schemeClr>
                          </a:solidFill>
                          <a:latin typeface="メイリオ"/>
                          <a:ea typeface="メイリオ"/>
                          <a:cs typeface="メイリオ" panose="020B0604030504040204" pitchFamily="50" charset="-128"/>
                        </a:rPr>
                        <a:t>GYAO!</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タイアップ制作・掲載費</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ページ内広告のインストリームは、広告管理ツールよりお申込ください。</a:t>
                      </a:r>
                      <a:r>
                        <a:rPr lang="ja-JP" altLang="en-US" sz="1000" dirty="0" smtClean="0">
                          <a:solidFill>
                            <a:schemeClr val="tx1">
                              <a:lumMod val="65000"/>
                              <a:lumOff val="35000"/>
                            </a:schemeClr>
                          </a:solidFill>
                          <a:latin typeface="メイリオ"/>
                          <a:ea typeface="メイリオ"/>
                          <a:cs typeface="メイリオ" panose="020B0604030504040204" pitchFamily="50" charset="-128"/>
                        </a:rPr>
                        <a:t>（広告主様ごとに商品作成をいたします。）</a:t>
                      </a:r>
                      <a:endParaRPr lang="en-US" altLang="ja-JP" sz="1000" dirty="0" smtClean="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411602">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smtClean="0">
                          <a:solidFill>
                            <a:schemeClr val="bg1"/>
                          </a:solidFill>
                          <a:latin typeface="メイリオ"/>
                          <a:ea typeface="メイリオ"/>
                        </a:rPr>
                        <a:t>掲載期間</a:t>
                      </a:r>
                      <a:endParaRPr kumimoji="1" lang="ja-JP" altLang="en-US" sz="10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en-US" altLang="ja-JP" sz="1100" dirty="0" smtClean="0">
                          <a:solidFill>
                            <a:schemeClr val="tx1">
                              <a:lumMod val="65000"/>
                              <a:lumOff val="35000"/>
                            </a:schemeClr>
                          </a:solidFill>
                          <a:latin typeface="メイリオ"/>
                          <a:ea typeface="メイリオ"/>
                          <a:cs typeface="Meiryo UI" panose="020B0604030504040204" pitchFamily="50" charset="-128"/>
                        </a:rPr>
                        <a:t>1</a:t>
                      </a:r>
                      <a:r>
                        <a:rPr lang="ja-JP" altLang="en-US" sz="1100" dirty="0" smtClean="0">
                          <a:solidFill>
                            <a:schemeClr val="tx1">
                              <a:lumMod val="65000"/>
                              <a:lumOff val="35000"/>
                            </a:schemeClr>
                          </a:solidFill>
                          <a:latin typeface="メイリオ"/>
                          <a:ea typeface="メイリオ"/>
                          <a:cs typeface="Meiryo UI" panose="020B0604030504040204" pitchFamily="50" charset="-128"/>
                        </a:rPr>
                        <a:t>か月間（平日掲載開始）</a:t>
                      </a:r>
                      <a:r>
                        <a:rPr lang="ja-JP" altLang="en-US" sz="1200" dirty="0" smtClean="0">
                          <a:solidFill>
                            <a:schemeClr val="tx1">
                              <a:lumMod val="65000"/>
                              <a:lumOff val="35000"/>
                            </a:schemeClr>
                          </a:solidFill>
                          <a:latin typeface="メイリオ"/>
                          <a:ea typeface="メイリオ"/>
                          <a:cs typeface="Meiryo UI" panose="020B0604030504040204" pitchFamily="50" charset="-128"/>
                        </a:rPr>
                        <a:t>　</a:t>
                      </a:r>
                      <a:r>
                        <a:rPr lang="en-US" altLang="ja-JP" sz="1100" dirty="0" smtClean="0">
                          <a:solidFill>
                            <a:schemeClr val="tx1">
                              <a:lumMod val="65000"/>
                              <a:lumOff val="35000"/>
                            </a:schemeClr>
                          </a:solidFill>
                          <a:latin typeface="メイリオ"/>
                          <a:ea typeface="メイリオ"/>
                          <a:cs typeface="Meiryo UI" panose="020B0604030504040204" pitchFamily="50" charset="-128"/>
                        </a:rPr>
                        <a:t>※</a:t>
                      </a:r>
                      <a:r>
                        <a:rPr lang="ja-JP" altLang="en-US" sz="1100" dirty="0" smtClean="0">
                          <a:solidFill>
                            <a:schemeClr val="tx1">
                              <a:lumMod val="65000"/>
                              <a:lumOff val="35000"/>
                            </a:schemeClr>
                          </a:solidFill>
                          <a:latin typeface="メイリオ"/>
                          <a:ea typeface="メイリオ"/>
                          <a:cs typeface="Meiryo UI" panose="020B0604030504040204" pitchFamily="50" charset="-128"/>
                        </a:rPr>
                        <a:t>タイアップページは、掲載開始日の前営業日までにアップします</a:t>
                      </a: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5"/>
                  </a:ext>
                </a:extLst>
              </a:tr>
              <a:tr h="375474">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料金</a:t>
                      </a: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smtClean="0">
                          <a:ln>
                            <a:noFill/>
                          </a:ln>
                          <a:solidFill>
                            <a:schemeClr val="tx1">
                              <a:lumMod val="65000"/>
                              <a:lumOff val="35000"/>
                            </a:schemeClr>
                          </a:solidFill>
                          <a:effectLst/>
                          <a:uLnTx/>
                          <a:uFillTx/>
                          <a:latin typeface="+mn-lt"/>
                          <a:ea typeface="+mn-ea"/>
                        </a:rPr>
                        <a:t>都度見積（グロス）／ 事前見積もり：必要　</a:t>
                      </a:r>
                      <a:r>
                        <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a:t>
                      </a:r>
                      <a:r>
                        <a:rPr kumimoji="1" lang="ja-JP" altLang="en-US"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企画内容によって、別途費用が発生する場合があります</a:t>
                      </a:r>
                      <a:endPar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54516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お申し込み</a:t>
                      </a:r>
                      <a:endParaRPr kumimoji="1" lang="en-US" altLang="ja-JP" sz="1000" b="0" i="0" dirty="0" smtClean="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期限</a:t>
                      </a: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原則として、掲載開始の</a:t>
                      </a:r>
                      <a:r>
                        <a:rPr kumimoji="1" lang="en-US" altLang="ja-JP" sz="12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2</a:t>
                      </a:r>
                      <a:r>
                        <a:rPr kumimoji="1" lang="ja-JP" altLang="en-US" sz="12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か月前までにお申し込みください</a:t>
                      </a:r>
                      <a:endParaRPr kumimoji="1" lang="en-US" altLang="ja-JP" sz="1200" b="0" u="none" strike="noStrike" kern="1200" cap="none" spc="0" normalizeH="0" baseline="0" noProof="0" dirty="0" smtClean="0">
                        <a:ln>
                          <a:noFill/>
                        </a:ln>
                        <a:solidFill>
                          <a:schemeClr val="tx1">
                            <a:lumMod val="65000"/>
                            <a:lumOff val="3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a:t>
                      </a:r>
                      <a:r>
                        <a:rPr kumimoji="1" lang="ja-JP" altLang="en-US" sz="9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所定の方法によるお申し込み契約の成立後はキャンセルは不可となります</a:t>
                      </a:r>
                      <a:endParaRPr kumimoji="1" lang="en-US" altLang="ja-JP" sz="900" b="0" u="none" strike="noStrike" kern="1200" cap="none" spc="0" normalizeH="0" baseline="0" noProof="0" dirty="0" smtClean="0">
                        <a:ln>
                          <a:noFill/>
                        </a:ln>
                        <a:solidFill>
                          <a:schemeClr val="tx1">
                            <a:lumMod val="65000"/>
                            <a:lumOff val="3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a:t>
                      </a:r>
                      <a:r>
                        <a:rPr kumimoji="1" lang="ja-JP" altLang="en-US" sz="9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お申し込み時に掲載期間が未決定の場合は、別途、掲載開始日の</a:t>
                      </a:r>
                      <a:r>
                        <a:rPr kumimoji="1" lang="en-US" altLang="ja-JP" sz="9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5</a:t>
                      </a:r>
                      <a:r>
                        <a:rPr kumimoji="1" lang="ja-JP" altLang="en-US" sz="9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営業日前までに掲載期間のご連絡をメールでいただきます</a:t>
                      </a: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7"/>
                  </a:ext>
                </a:extLst>
              </a:tr>
              <a:tr h="38219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smtClean="0">
                          <a:solidFill>
                            <a:schemeClr val="bg1"/>
                          </a:solidFill>
                          <a:latin typeface="+mn-lt"/>
                          <a:ea typeface="+mn-ea"/>
                        </a:rPr>
                        <a:t>有効期限</a:t>
                      </a:r>
                      <a:endParaRPr kumimoji="1" lang="ja-JP" altLang="en-US" sz="10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dirty="0" smtClean="0">
                          <a:solidFill>
                            <a:schemeClr val="tx1">
                              <a:lumMod val="65000"/>
                              <a:lumOff val="35000"/>
                            </a:schemeClr>
                          </a:solidFill>
                          <a:latin typeface="メイリオ"/>
                          <a:ea typeface="メイリオ"/>
                          <a:cs typeface="Meiryo UI" panose="020B0604030504040204" pitchFamily="50" charset="-128"/>
                        </a:rPr>
                        <a:t>2021</a:t>
                      </a:r>
                      <a:r>
                        <a:rPr lang="ja-JP" altLang="en-US" sz="1100" dirty="0" smtClean="0">
                          <a:solidFill>
                            <a:schemeClr val="tx1">
                              <a:lumMod val="65000"/>
                              <a:lumOff val="35000"/>
                            </a:schemeClr>
                          </a:solidFill>
                          <a:latin typeface="メイリオ"/>
                          <a:ea typeface="メイリオ"/>
                          <a:cs typeface="Meiryo UI" panose="020B0604030504040204" pitchFamily="50" charset="-128"/>
                        </a:rPr>
                        <a:t>年</a:t>
                      </a:r>
                      <a:r>
                        <a:rPr lang="en-US" altLang="ja-JP" sz="1100" dirty="0" smtClean="0">
                          <a:solidFill>
                            <a:schemeClr val="tx1">
                              <a:lumMod val="65000"/>
                              <a:lumOff val="35000"/>
                            </a:schemeClr>
                          </a:solidFill>
                          <a:latin typeface="メイリオ"/>
                          <a:ea typeface="メイリオ"/>
                          <a:cs typeface="Meiryo UI" panose="020B0604030504040204" pitchFamily="50" charset="-128"/>
                        </a:rPr>
                        <a:t>9</a:t>
                      </a:r>
                      <a:r>
                        <a:rPr lang="ja-JP" altLang="en-US" sz="1100" dirty="0" smtClean="0">
                          <a:solidFill>
                            <a:schemeClr val="tx1">
                              <a:lumMod val="65000"/>
                              <a:lumOff val="35000"/>
                            </a:schemeClr>
                          </a:solidFill>
                          <a:latin typeface="メイリオ"/>
                          <a:ea typeface="メイリオ"/>
                          <a:cs typeface="Meiryo UI" panose="020B0604030504040204" pitchFamily="50" charset="-128"/>
                        </a:rPr>
                        <a:t>年</a:t>
                      </a:r>
                      <a:r>
                        <a:rPr lang="en-US" altLang="ja-JP" sz="1100" dirty="0" smtClean="0">
                          <a:solidFill>
                            <a:schemeClr val="tx1">
                              <a:lumMod val="65000"/>
                              <a:lumOff val="35000"/>
                            </a:schemeClr>
                          </a:solidFill>
                          <a:latin typeface="メイリオ"/>
                          <a:ea typeface="メイリオ"/>
                          <a:cs typeface="Meiryo UI" panose="020B0604030504040204" pitchFamily="50" charset="-128"/>
                        </a:rPr>
                        <a:t>30</a:t>
                      </a:r>
                      <a:r>
                        <a:rPr lang="ja-JP" altLang="en-US" sz="1100" dirty="0" smtClean="0">
                          <a:solidFill>
                            <a:schemeClr val="tx1">
                              <a:lumMod val="65000"/>
                              <a:lumOff val="35000"/>
                            </a:schemeClr>
                          </a:solidFill>
                          <a:latin typeface="メイリオ"/>
                          <a:ea typeface="メイリオ"/>
                          <a:cs typeface="Meiryo UI" panose="020B0604030504040204" pitchFamily="50" charset="-128"/>
                        </a:rPr>
                        <a:t>日掲載終了分</a:t>
                      </a:r>
                      <a:endParaRPr lang="ja-JP" altLang="en-US" sz="1100" dirty="0" smtClean="0">
                        <a:solidFill>
                          <a:schemeClr val="tx1">
                            <a:lumMod val="65000"/>
                            <a:lumOff val="35000"/>
                          </a:schemeClr>
                        </a:solidFill>
                        <a:latin typeface="メイリオ"/>
                        <a:ea typeface="メイリオ"/>
                        <a:cs typeface="Verdana" pitchFamily="34" charset="0"/>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642368">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レポート項目</a:t>
                      </a: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メイリオ"/>
                          <a:ea typeface="メイリオ"/>
                          <a:cs typeface="Verdana" pitchFamily="34" charset="0"/>
                        </a:rPr>
                        <a:t>タイアップページ</a:t>
                      </a:r>
                      <a:r>
                        <a:rPr lang="en-US" altLang="ja-JP" sz="1100" dirty="0" smtClean="0">
                          <a:solidFill>
                            <a:schemeClr val="tx1">
                              <a:lumMod val="65000"/>
                              <a:lumOff val="35000"/>
                            </a:schemeClr>
                          </a:solidFill>
                          <a:latin typeface="メイリオ"/>
                          <a:ea typeface="メイリオ"/>
                          <a:cs typeface="Verdana" pitchFamily="34" charset="0"/>
                        </a:rPr>
                        <a:t>PV</a:t>
                      </a:r>
                      <a:r>
                        <a:rPr lang="ja-JP" altLang="en-US" sz="1100" dirty="0" err="1" smtClean="0">
                          <a:solidFill>
                            <a:schemeClr val="tx1">
                              <a:lumMod val="65000"/>
                              <a:lumOff val="35000"/>
                            </a:schemeClr>
                          </a:solidFill>
                          <a:latin typeface="メイリオ"/>
                          <a:ea typeface="メイリオ"/>
                          <a:cs typeface="Verdana" pitchFamily="34" charset="0"/>
                        </a:rPr>
                        <a:t>、</a:t>
                      </a:r>
                      <a:r>
                        <a:rPr lang="en-US" altLang="ja-JP" sz="1100" dirty="0" smtClean="0">
                          <a:solidFill>
                            <a:schemeClr val="tx1">
                              <a:lumMod val="65000"/>
                              <a:lumOff val="35000"/>
                            </a:schemeClr>
                          </a:solidFill>
                          <a:latin typeface="メイリオ"/>
                          <a:ea typeface="メイリオ"/>
                          <a:cs typeface="Verdana" pitchFamily="34" charset="0"/>
                        </a:rPr>
                        <a:t>UB</a:t>
                      </a:r>
                      <a:r>
                        <a:rPr lang="ja-JP" altLang="en-US" sz="1100" dirty="0" err="1" smtClean="0">
                          <a:solidFill>
                            <a:schemeClr val="tx1">
                              <a:lumMod val="65000"/>
                              <a:lumOff val="35000"/>
                            </a:schemeClr>
                          </a:solidFill>
                          <a:latin typeface="メイリオ"/>
                          <a:ea typeface="メイリオ"/>
                          <a:cs typeface="Verdana" pitchFamily="34" charset="0"/>
                        </a:rPr>
                        <a:t>、</a:t>
                      </a:r>
                      <a:r>
                        <a:rPr lang="ja-JP" altLang="en-US" sz="1100" dirty="0" smtClean="0">
                          <a:solidFill>
                            <a:schemeClr val="tx1">
                              <a:lumMod val="65000"/>
                              <a:lumOff val="35000"/>
                            </a:schemeClr>
                          </a:solidFill>
                          <a:latin typeface="メイリオ"/>
                          <a:ea typeface="メイリオ"/>
                          <a:cs typeface="Verdana" pitchFamily="34" charset="0"/>
                        </a:rPr>
                        <a:t>タイアップページ内リンクのクリック数</a:t>
                      </a:r>
                      <a:endParaRPr lang="en-US" altLang="ja-JP" sz="1100" dirty="0" smtClean="0">
                        <a:solidFill>
                          <a:schemeClr val="tx1">
                            <a:lumMod val="65000"/>
                            <a:lumOff val="35000"/>
                          </a:schemeClr>
                        </a:solidFill>
                        <a:latin typeface="メイリオ"/>
                        <a:ea typeface="メイリオ"/>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900" dirty="0" smtClean="0">
                          <a:solidFill>
                            <a:schemeClr val="tx1">
                              <a:lumMod val="65000"/>
                              <a:lumOff val="35000"/>
                            </a:schemeClr>
                          </a:solidFill>
                          <a:latin typeface="+mn-lt"/>
                          <a:ea typeface="+mn-ea"/>
                          <a:cs typeface="Verdana" pitchFamily="34" charset="0"/>
                        </a:rPr>
                        <a:t>※</a:t>
                      </a:r>
                      <a:r>
                        <a:rPr lang="ja-JP" altLang="en-US" sz="900" dirty="0" smtClean="0">
                          <a:solidFill>
                            <a:schemeClr val="tx1">
                              <a:lumMod val="65000"/>
                              <a:lumOff val="35000"/>
                            </a:schemeClr>
                          </a:solidFill>
                          <a:latin typeface="+mn-lt"/>
                          <a:ea typeface="+mn-ea"/>
                          <a:cs typeface="Verdana" pitchFamily="34" charset="0"/>
                        </a:rPr>
                        <a:t>掲載終了から</a:t>
                      </a:r>
                      <a:r>
                        <a:rPr lang="en-US" altLang="ja-JP" sz="900" dirty="0" smtClean="0">
                          <a:solidFill>
                            <a:schemeClr val="tx1">
                              <a:lumMod val="65000"/>
                              <a:lumOff val="35000"/>
                            </a:schemeClr>
                          </a:solidFill>
                          <a:latin typeface="+mn-lt"/>
                          <a:ea typeface="+mn-ea"/>
                          <a:cs typeface="Verdana" pitchFamily="34" charset="0"/>
                        </a:rPr>
                        <a:t>2</a:t>
                      </a:r>
                      <a:r>
                        <a:rPr lang="ja-JP" altLang="en-US" sz="900" dirty="0" smtClean="0">
                          <a:solidFill>
                            <a:schemeClr val="tx1">
                              <a:lumMod val="65000"/>
                              <a:lumOff val="35000"/>
                            </a:schemeClr>
                          </a:solidFill>
                          <a:latin typeface="+mn-lt"/>
                          <a:ea typeface="+mn-ea"/>
                          <a:cs typeface="Verdana" pitchFamily="34" charset="0"/>
                        </a:rPr>
                        <a:t>週間程度でご提出いたします　</a:t>
                      </a:r>
                      <a:endParaRPr lang="en-US" altLang="ja-JP" sz="900" dirty="0" smtClean="0">
                        <a:solidFill>
                          <a:schemeClr val="tx1">
                            <a:lumMod val="65000"/>
                            <a:lumOff val="35000"/>
                          </a:schemeClr>
                        </a:solidFill>
                        <a:latin typeface="+mn-lt"/>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900" dirty="0" smtClean="0">
                          <a:solidFill>
                            <a:schemeClr val="tx1">
                              <a:lumMod val="65000"/>
                              <a:lumOff val="35000"/>
                            </a:schemeClr>
                          </a:solidFill>
                          <a:latin typeface="+mn-lt"/>
                          <a:ea typeface="+mn-ea"/>
                          <a:cs typeface="Verdana" pitchFamily="34" charset="0"/>
                        </a:rPr>
                        <a:t>※</a:t>
                      </a:r>
                      <a:r>
                        <a:rPr lang="ja-JP" altLang="en-US" sz="900" dirty="0" smtClean="0">
                          <a:solidFill>
                            <a:schemeClr val="tx1">
                              <a:lumMod val="65000"/>
                              <a:lumOff val="35000"/>
                            </a:schemeClr>
                          </a:solidFill>
                          <a:latin typeface="+mn-lt"/>
                          <a:ea typeface="+mn-ea"/>
                          <a:cs typeface="Verdana" pitchFamily="34" charset="0"/>
                        </a:rPr>
                        <a:t>インストリーム掲載</a:t>
                      </a:r>
                      <a:r>
                        <a:rPr lang="en-US" altLang="ja-JP" sz="900" dirty="0" smtClean="0">
                          <a:solidFill>
                            <a:schemeClr val="tx1">
                              <a:lumMod val="65000"/>
                              <a:lumOff val="35000"/>
                            </a:schemeClr>
                          </a:solidFill>
                          <a:latin typeface="+mn-lt"/>
                          <a:ea typeface="+mn-ea"/>
                          <a:cs typeface="Verdana" pitchFamily="34" charset="0"/>
                        </a:rPr>
                        <a:t>imps</a:t>
                      </a:r>
                      <a:r>
                        <a:rPr lang="ja-JP" altLang="en-US" sz="900" dirty="0" smtClean="0">
                          <a:solidFill>
                            <a:schemeClr val="tx1">
                              <a:lumMod val="65000"/>
                              <a:lumOff val="35000"/>
                            </a:schemeClr>
                          </a:solidFill>
                          <a:latin typeface="+mn-lt"/>
                          <a:ea typeface="+mn-ea"/>
                          <a:cs typeface="Verdana" pitchFamily="34" charset="0"/>
                        </a:rPr>
                        <a:t>は広告管理ツールよりご確認ください。</a:t>
                      </a: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120150108"/>
                  </a:ext>
                </a:extLst>
              </a:tr>
              <a:tr h="465787">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備考</a:t>
                      </a: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900" dirty="0" smtClean="0">
                          <a:solidFill>
                            <a:schemeClr val="tx1">
                              <a:lumMod val="65000"/>
                              <a:lumOff val="35000"/>
                            </a:schemeClr>
                          </a:solidFill>
                          <a:latin typeface="+mn-lt"/>
                          <a:ea typeface="+mn-ea"/>
                          <a:cs typeface="Meiryo UI" panose="020B0604030504040204" pitchFamily="50" charset="-128"/>
                        </a:rPr>
                        <a:t>1</a:t>
                      </a:r>
                      <a:r>
                        <a:rPr lang="ja-JP" altLang="en-US" sz="900" dirty="0" smtClean="0">
                          <a:solidFill>
                            <a:schemeClr val="tx1">
                              <a:lumMod val="65000"/>
                              <a:lumOff val="35000"/>
                            </a:schemeClr>
                          </a:solidFill>
                          <a:latin typeface="+mn-lt"/>
                          <a:ea typeface="+mn-ea"/>
                          <a:cs typeface="Meiryo UI" panose="020B0604030504040204" pitchFamily="50" charset="-128"/>
                        </a:rPr>
                        <a:t>か月以上の掲載をご希望の場合は、延長費</a:t>
                      </a:r>
                      <a:r>
                        <a:rPr lang="en-US" altLang="ja-JP" sz="900" dirty="0" smtClean="0">
                          <a:solidFill>
                            <a:schemeClr val="tx1">
                              <a:lumMod val="65000"/>
                              <a:lumOff val="35000"/>
                            </a:schemeClr>
                          </a:solidFill>
                          <a:latin typeface="+mn-lt"/>
                          <a:ea typeface="+mn-ea"/>
                          <a:cs typeface="Meiryo UI" panose="020B0604030504040204" pitchFamily="50" charset="-128"/>
                        </a:rPr>
                        <a:t>3000</a:t>
                      </a:r>
                      <a:r>
                        <a:rPr lang="ja-JP" altLang="en-US" sz="900" dirty="0" smtClean="0">
                          <a:solidFill>
                            <a:schemeClr val="tx1">
                              <a:lumMod val="65000"/>
                              <a:lumOff val="35000"/>
                            </a:schemeClr>
                          </a:solidFill>
                          <a:latin typeface="+mn-lt"/>
                          <a:ea typeface="+mn-ea"/>
                          <a:cs typeface="Meiryo UI" panose="020B0604030504040204" pitchFamily="50" charset="-128"/>
                        </a:rPr>
                        <a:t>円</a:t>
                      </a:r>
                      <a:r>
                        <a:rPr lang="en-US" altLang="ja-JP" sz="900" dirty="0" smtClean="0">
                          <a:solidFill>
                            <a:schemeClr val="tx1">
                              <a:lumMod val="65000"/>
                              <a:lumOff val="35000"/>
                            </a:schemeClr>
                          </a:solidFill>
                          <a:latin typeface="+mn-lt"/>
                          <a:ea typeface="+mn-ea"/>
                          <a:cs typeface="Meiryo UI" panose="020B0604030504040204" pitchFamily="50" charset="-128"/>
                        </a:rPr>
                        <a:t>/</a:t>
                      </a:r>
                      <a:r>
                        <a:rPr lang="ja-JP" altLang="en-US" sz="900" dirty="0" smtClean="0">
                          <a:solidFill>
                            <a:schemeClr val="tx1">
                              <a:lumMod val="65000"/>
                              <a:lumOff val="35000"/>
                            </a:schemeClr>
                          </a:solidFill>
                          <a:latin typeface="+mn-lt"/>
                          <a:ea typeface="+mn-ea"/>
                          <a:cs typeface="Meiryo UI" panose="020B0604030504040204" pitchFamily="50" charset="-128"/>
                        </a:rPr>
                        <a:t>日を頂戴いたします。</a:t>
                      </a:r>
                      <a:endParaRPr lang="en-US" altLang="ja-JP" sz="900" dirty="0" smtClean="0">
                        <a:solidFill>
                          <a:schemeClr val="tx1">
                            <a:lumMod val="65000"/>
                            <a:lumOff val="35000"/>
                          </a:schemeClr>
                        </a:solidFill>
                        <a:latin typeface="+mn-lt"/>
                        <a:ea typeface="+mn-ea"/>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900" dirty="0" smtClean="0">
                          <a:solidFill>
                            <a:schemeClr val="tx1">
                              <a:lumMod val="65000"/>
                              <a:lumOff val="35000"/>
                            </a:schemeClr>
                          </a:solidFill>
                          <a:latin typeface="+mn-lt"/>
                          <a:ea typeface="+mn-ea"/>
                          <a:cs typeface="Meiryo UI" panose="020B0604030504040204" pitchFamily="50" charset="-128"/>
                        </a:rPr>
                        <a:t>ヤフー</a:t>
                      </a:r>
                      <a:r>
                        <a:rPr lang="en-US" altLang="ja-JP" sz="900" dirty="0" smtClean="0">
                          <a:solidFill>
                            <a:schemeClr val="tx1">
                              <a:lumMod val="65000"/>
                              <a:lumOff val="35000"/>
                            </a:schemeClr>
                          </a:solidFill>
                          <a:latin typeface="+mn-lt"/>
                          <a:ea typeface="+mn-ea"/>
                          <a:cs typeface="Meiryo UI" panose="020B0604030504040204" pitchFamily="50" charset="-128"/>
                        </a:rPr>
                        <a:t>TOP</a:t>
                      </a:r>
                      <a:r>
                        <a:rPr lang="ja-JP" altLang="en-US" sz="900" dirty="0" smtClean="0">
                          <a:solidFill>
                            <a:schemeClr val="tx1">
                              <a:lumMod val="65000"/>
                              <a:lumOff val="35000"/>
                            </a:schemeClr>
                          </a:solidFill>
                          <a:latin typeface="+mn-lt"/>
                          <a:ea typeface="+mn-ea"/>
                          <a:cs typeface="Meiryo UI" panose="020B0604030504040204" pitchFamily="50" charset="-128"/>
                        </a:rPr>
                        <a:t>タイムラインや</a:t>
                      </a:r>
                      <a:r>
                        <a:rPr lang="en-US" altLang="ja-JP" sz="900" dirty="0" smtClean="0">
                          <a:solidFill>
                            <a:schemeClr val="tx1">
                              <a:lumMod val="65000"/>
                              <a:lumOff val="35000"/>
                            </a:schemeClr>
                          </a:solidFill>
                          <a:latin typeface="+mn-lt"/>
                          <a:ea typeface="+mn-ea"/>
                          <a:cs typeface="Meiryo UI" panose="020B0604030504040204" pitchFamily="50" charset="-128"/>
                        </a:rPr>
                        <a:t>GYAO!</a:t>
                      </a:r>
                      <a:r>
                        <a:rPr lang="ja-JP" altLang="en-US" sz="900" dirty="0" smtClean="0">
                          <a:solidFill>
                            <a:schemeClr val="tx1">
                              <a:lumMod val="65000"/>
                              <a:lumOff val="35000"/>
                            </a:schemeClr>
                          </a:solidFill>
                          <a:latin typeface="+mn-lt"/>
                          <a:ea typeface="+mn-ea"/>
                          <a:cs typeface="Meiryo UI" panose="020B0604030504040204" pitchFamily="50" charset="-128"/>
                        </a:rPr>
                        <a:t>アプリ内タイムライン枠でなど広告が掲載されない面でコンテンツが再生された場合、</a:t>
                      </a:r>
                      <a:endParaRPr lang="en-US" altLang="ja-JP" sz="900" dirty="0" smtClean="0">
                        <a:solidFill>
                          <a:schemeClr val="tx1">
                            <a:lumMod val="65000"/>
                            <a:lumOff val="35000"/>
                          </a:schemeClr>
                        </a:solidFill>
                        <a:latin typeface="+mn-lt"/>
                        <a:ea typeface="+mn-ea"/>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900" dirty="0" smtClean="0">
                          <a:solidFill>
                            <a:schemeClr val="tx1">
                              <a:lumMod val="65000"/>
                              <a:lumOff val="35000"/>
                            </a:schemeClr>
                          </a:solidFill>
                          <a:latin typeface="+mn-lt"/>
                          <a:ea typeface="+mn-ea"/>
                          <a:cs typeface="Meiryo UI" panose="020B0604030504040204" pitchFamily="50" charset="-128"/>
                        </a:rPr>
                        <a:t>テレビデバイスでの視聴時はインストリームは掲載されません。</a:t>
                      </a:r>
                      <a:endParaRPr lang="en-US" altLang="ja-JP" sz="900" dirty="0" smtClean="0">
                        <a:solidFill>
                          <a:schemeClr val="tx1">
                            <a:lumMod val="65000"/>
                            <a:lumOff val="35000"/>
                          </a:schemeClr>
                        </a:solidFill>
                        <a:latin typeface="+mn-lt"/>
                        <a:ea typeface="+mn-ea"/>
                        <a:cs typeface="Meiryo UI" panose="020B0604030504040204" pitchFamily="50" charset="-128"/>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39569568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en-US" altLang="ja-JP" dirty="0"/>
              <a:t>【C】</a:t>
            </a:r>
            <a:r>
              <a:rPr lang="ja-JP" altLang="en-US" dirty="0"/>
              <a:t>映像持込企画（タイアップページあり）スペック詳細</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graphicFrame>
        <p:nvGraphicFramePr>
          <p:cNvPr id="6" name="表 5"/>
          <p:cNvGraphicFramePr>
            <a:graphicFrameLocks noGrp="1"/>
          </p:cNvGraphicFramePr>
          <p:nvPr>
            <p:extLst>
              <p:ext uri="{D42A27DB-BD31-4B8C-83A1-F6EECF244321}">
                <p14:modId xmlns:p14="http://schemas.microsoft.com/office/powerpoint/2010/main" val="452393879"/>
              </p:ext>
            </p:extLst>
          </p:nvPr>
        </p:nvGraphicFramePr>
        <p:xfrm>
          <a:off x="1055440" y="772559"/>
          <a:ext cx="10153128" cy="5832763"/>
        </p:xfrm>
        <a:graphic>
          <a:graphicData uri="http://schemas.openxmlformats.org/drawingml/2006/table">
            <a:tbl>
              <a:tblPr firstRow="1" bandRow="1"/>
              <a:tblGrid>
                <a:gridCol w="1498002">
                  <a:extLst>
                    <a:ext uri="{9D8B030D-6E8A-4147-A177-3AD203B41FA5}">
                      <a16:colId xmlns:a16="http://schemas.microsoft.com/office/drawing/2014/main" val="20000"/>
                    </a:ext>
                  </a:extLst>
                </a:gridCol>
                <a:gridCol w="8655126">
                  <a:extLst>
                    <a:ext uri="{9D8B030D-6E8A-4147-A177-3AD203B41FA5}">
                      <a16:colId xmlns:a16="http://schemas.microsoft.com/office/drawing/2014/main" val="20001"/>
                    </a:ext>
                  </a:extLst>
                </a:gridCol>
              </a:tblGrid>
              <a:tr h="62762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dirty="0" smtClean="0">
                          <a:solidFill>
                            <a:schemeClr val="bg1"/>
                          </a:solidFill>
                          <a:latin typeface="メイリオ"/>
                          <a:ea typeface="メイリオ"/>
                          <a:cs typeface="Meiryo UI" pitchFamily="50" charset="-128"/>
                        </a:rPr>
                        <a:t>展開概要</a:t>
                      </a:r>
                      <a:endParaRPr kumimoji="1" lang="en-US" altLang="ja-JP" sz="1100" b="0" i="0" dirty="0" smtClean="0">
                        <a:solidFill>
                          <a:schemeClr val="bg1"/>
                        </a:solidFill>
                        <a:latin typeface="メイリオ"/>
                        <a:ea typeface="メイリオ"/>
                        <a:cs typeface="Meiryo UI" pitchFamily="50" charset="-128"/>
                      </a:endParaRPr>
                    </a:p>
                  </a:txBody>
                  <a:tcPr marL="36000" marR="36000" marT="36000" marB="3600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179388" indent="-179388" algn="l" fontAlgn="ctr">
                        <a:buClr>
                          <a:srgbClr val="687080"/>
                        </a:buClr>
                        <a:buFont typeface="Wingdings" pitchFamily="2" charset="2"/>
                        <a:buNone/>
                      </a:pPr>
                      <a:r>
                        <a:rPr lang="ja-JP" altLang="en-US" sz="1100" b="0" i="0" u="none" strike="noStrike" dirty="0" smtClean="0">
                          <a:solidFill>
                            <a:schemeClr val="tx1">
                              <a:lumMod val="65000"/>
                              <a:lumOff val="35000"/>
                            </a:schemeClr>
                          </a:solidFill>
                          <a:latin typeface="メイリオ"/>
                          <a:ea typeface="メイリオ"/>
                          <a:cs typeface="Meiryo UI" pitchFamily="50" charset="-128"/>
                        </a:rPr>
                        <a:t>・映像配信</a:t>
                      </a:r>
                      <a:endParaRPr lang="en-US" altLang="ja-JP" sz="1100" b="0" i="0" u="none" strike="noStrike" dirty="0" smtClean="0">
                        <a:solidFill>
                          <a:schemeClr val="tx1">
                            <a:lumMod val="65000"/>
                            <a:lumOff val="35000"/>
                          </a:schemeClr>
                        </a:solidFill>
                        <a:latin typeface="メイリオ"/>
                        <a:ea typeface="メイリオ"/>
                        <a:cs typeface="Meiryo UI" pitchFamily="50" charset="-128"/>
                      </a:endParaRPr>
                    </a:p>
                    <a:p>
                      <a:pPr marL="179388" indent="-179388" algn="l" fontAlgn="ctr">
                        <a:buClr>
                          <a:srgbClr val="687080"/>
                        </a:buClr>
                        <a:buFont typeface="Wingdings" pitchFamily="2" charset="2"/>
                        <a:buNone/>
                      </a:pPr>
                      <a:r>
                        <a:rPr lang="ja-JP" altLang="en-US" sz="1100" b="0" i="0" u="none" strike="noStrike" dirty="0" smtClean="0">
                          <a:solidFill>
                            <a:schemeClr val="tx1">
                              <a:lumMod val="65000"/>
                              <a:lumOff val="35000"/>
                            </a:schemeClr>
                          </a:solidFill>
                          <a:latin typeface="メイリオ"/>
                          <a:ea typeface="メイリオ"/>
                          <a:cs typeface="Meiryo UI" pitchFamily="50" charset="-128"/>
                        </a:rPr>
                        <a:t>・タイアップページの制作、掲載、インストリーム掲載</a:t>
                      </a:r>
                      <a:endParaRPr lang="en-US" altLang="ja-JP" sz="1100" b="0" i="0" u="none" strike="noStrike" dirty="0" smtClean="0">
                        <a:solidFill>
                          <a:schemeClr val="tx1">
                            <a:lumMod val="65000"/>
                            <a:lumOff val="35000"/>
                          </a:schemeClr>
                        </a:solidFill>
                        <a:latin typeface="メイリオ"/>
                        <a:ea typeface="メイリオ"/>
                        <a:cs typeface="Meiryo UI" pitchFamily="50" charset="-128"/>
                      </a:endParaRPr>
                    </a:p>
                    <a:p>
                      <a:pPr marL="179388" indent="-179388" algn="l" fontAlgn="ctr">
                        <a:buClr>
                          <a:srgbClr val="687080"/>
                        </a:buClr>
                        <a:buFont typeface="Wingdings" pitchFamily="2" charset="2"/>
                        <a:buNone/>
                      </a:pPr>
                      <a:r>
                        <a:rPr lang="ja-JP" altLang="en-US" sz="1100" b="0" i="0" u="none" strike="noStrike" dirty="0" smtClean="0">
                          <a:solidFill>
                            <a:schemeClr val="tx1">
                              <a:lumMod val="65000"/>
                              <a:lumOff val="35000"/>
                            </a:schemeClr>
                          </a:solidFill>
                          <a:latin typeface="メイリオ"/>
                          <a:ea typeface="メイリオ"/>
                          <a:cs typeface="Meiryo UI" pitchFamily="50" charset="-128"/>
                        </a:rPr>
                        <a:t>・タイアップページへの広告誘導（</a:t>
                      </a:r>
                      <a:r>
                        <a:rPr lang="en-US" altLang="ja-JP" sz="1100" b="0" i="0" u="none" strike="noStrike" dirty="0" smtClean="0">
                          <a:solidFill>
                            <a:schemeClr val="tx1">
                              <a:lumMod val="65000"/>
                              <a:lumOff val="35000"/>
                            </a:schemeClr>
                          </a:solidFill>
                          <a:latin typeface="メイリオ"/>
                          <a:ea typeface="メイリオ"/>
                          <a:cs typeface="Meiryo UI" pitchFamily="50" charset="-128"/>
                        </a:rPr>
                        <a:t>250</a:t>
                      </a:r>
                      <a:r>
                        <a:rPr lang="ja-JP" altLang="en-US" sz="1100" b="0" i="0" u="none" strike="noStrike" dirty="0" smtClean="0">
                          <a:solidFill>
                            <a:schemeClr val="tx1">
                              <a:lumMod val="65000"/>
                              <a:lumOff val="35000"/>
                            </a:schemeClr>
                          </a:solidFill>
                          <a:latin typeface="メイリオ"/>
                          <a:ea typeface="メイリオ"/>
                          <a:cs typeface="Meiryo UI" pitchFamily="50" charset="-128"/>
                        </a:rPr>
                        <a:t>万円分～）</a:t>
                      </a:r>
                      <a:endParaRPr lang="en-US" altLang="ja-JP" sz="1100" b="0" i="0" u="none" strike="noStrike" dirty="0" smtClean="0">
                        <a:solidFill>
                          <a:schemeClr val="tx1">
                            <a:lumMod val="65000"/>
                            <a:lumOff val="35000"/>
                          </a:schemeClr>
                        </a:solidFill>
                        <a:latin typeface="メイリオ"/>
                        <a:ea typeface="メイリオ"/>
                        <a:cs typeface="Meiryo UI" pitchFamily="50" charset="-128"/>
                      </a:endParaRPr>
                    </a:p>
                  </a:txBody>
                  <a:tcPr marL="36000" marR="36000" marT="36000" marB="36000" anchor="ctr">
                    <a:lnL w="635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581572254"/>
                  </a:ext>
                </a:extLst>
              </a:tr>
              <a:tr h="427097">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dirty="0" smtClean="0">
                          <a:solidFill>
                            <a:schemeClr val="bg1"/>
                          </a:solidFill>
                          <a:latin typeface="メイリオ"/>
                          <a:ea typeface="メイリオ"/>
                          <a:cs typeface="Meiryo UI" pitchFamily="50" charset="-128"/>
                        </a:rPr>
                        <a:t>タイアップへの</a:t>
                      </a:r>
                      <a:endParaRPr kumimoji="1" lang="en-US" altLang="ja-JP" sz="1100" b="0" i="0" dirty="0" smtClean="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dirty="0" smtClean="0">
                          <a:solidFill>
                            <a:schemeClr val="bg1"/>
                          </a:solidFill>
                          <a:latin typeface="メイリオ"/>
                          <a:ea typeface="メイリオ"/>
                          <a:cs typeface="Meiryo UI" pitchFamily="50" charset="-128"/>
                        </a:rPr>
                        <a:t>誘導枠</a:t>
                      </a:r>
                      <a:endParaRPr kumimoji="1" lang="en-US" altLang="ja-JP" sz="1100" b="0" i="0" dirty="0" smtClean="0">
                        <a:solidFill>
                          <a:schemeClr val="bg1"/>
                        </a:solidFill>
                        <a:latin typeface="メイリオ"/>
                        <a:ea typeface="メイリオ"/>
                        <a:cs typeface="Meiryo UI" pitchFamily="50" charset="-128"/>
                      </a:endParaRPr>
                    </a:p>
                  </a:txBody>
                  <a:tcPr marL="36000" marR="36000" marT="36000" marB="3600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lang="ja-JP" altLang="en-US" sz="1100" b="0" i="0" u="none" strike="noStrike" dirty="0" smtClean="0">
                          <a:solidFill>
                            <a:schemeClr val="tx1">
                              <a:lumMod val="65000"/>
                              <a:lumOff val="35000"/>
                            </a:schemeClr>
                          </a:solidFill>
                          <a:latin typeface="メイリオ"/>
                          <a:ea typeface="メイリオ"/>
                          <a:cs typeface="Meiryo UI" pitchFamily="50" charset="-128"/>
                        </a:rPr>
                        <a:t>・</a:t>
                      </a:r>
                      <a:r>
                        <a:rPr lang="en-US" altLang="ja-JP" sz="1100" b="0" i="0" u="none" strike="noStrike" dirty="0" smtClean="0">
                          <a:solidFill>
                            <a:schemeClr val="tx1">
                              <a:lumMod val="65000"/>
                              <a:lumOff val="35000"/>
                            </a:schemeClr>
                          </a:solidFill>
                          <a:latin typeface="メイリオ"/>
                          <a:ea typeface="メイリオ"/>
                          <a:cs typeface="Meiryo UI" pitchFamily="50" charset="-128"/>
                        </a:rPr>
                        <a:t>GYAO!</a:t>
                      </a:r>
                      <a:r>
                        <a:rPr lang="ja-JP" altLang="en-US" sz="1100" b="0" i="0" u="none" strike="noStrike" dirty="0" smtClean="0">
                          <a:solidFill>
                            <a:schemeClr val="tx1">
                              <a:lumMod val="65000"/>
                              <a:lumOff val="35000"/>
                            </a:schemeClr>
                          </a:solidFill>
                          <a:latin typeface="メイリオ"/>
                          <a:ea typeface="メイリオ"/>
                          <a:cs typeface="Meiryo UI" pitchFamily="50" charset="-128"/>
                        </a:rPr>
                        <a:t>内各種誘導枠</a:t>
                      </a:r>
                      <a:r>
                        <a:rPr lang="ja-JP" altLang="en-US" sz="1200" b="0" i="0" u="none" strike="noStrike" baseline="0" dirty="0" smtClean="0">
                          <a:solidFill>
                            <a:schemeClr val="tx1">
                              <a:lumMod val="65000"/>
                              <a:lumOff val="35000"/>
                            </a:schemeClr>
                          </a:solidFill>
                          <a:latin typeface="メイリオ"/>
                          <a:ea typeface="メイリオ"/>
                          <a:cs typeface="Meiryo UI" pitchFamily="50" charset="-128"/>
                        </a:rPr>
                        <a:t>　</a:t>
                      </a:r>
                      <a:r>
                        <a:rPr lang="en-US" altLang="ja-JP" sz="1100" b="0" i="0" u="none" strike="noStrike" baseline="0" dirty="0" smtClean="0">
                          <a:solidFill>
                            <a:schemeClr val="tx1">
                              <a:lumMod val="65000"/>
                              <a:lumOff val="35000"/>
                            </a:schemeClr>
                          </a:solidFill>
                          <a:latin typeface="メイリオ"/>
                          <a:ea typeface="メイリオ"/>
                          <a:cs typeface="Meiryo UI" pitchFamily="50" charset="-128"/>
                        </a:rPr>
                        <a:t>※</a:t>
                      </a:r>
                      <a:r>
                        <a:rPr lang="ja-JP" altLang="en-US" sz="1100" b="0" i="0" u="none" strike="noStrike" baseline="0" dirty="0" smtClean="0">
                          <a:solidFill>
                            <a:schemeClr val="tx1">
                              <a:lumMod val="65000"/>
                              <a:lumOff val="35000"/>
                            </a:schemeClr>
                          </a:solidFill>
                          <a:latin typeface="メイリオ"/>
                          <a:ea typeface="メイリオ"/>
                          <a:cs typeface="Meiryo UI" pitchFamily="50" charset="-128"/>
                        </a:rPr>
                        <a:t>誘導は保証ではありません。</a:t>
                      </a:r>
                      <a:endParaRPr lang="en-US" altLang="ja-JP" sz="1100" b="0" i="0" u="none" strike="noStrike" dirty="0" smtClean="0">
                        <a:solidFill>
                          <a:schemeClr val="tx1">
                            <a:lumMod val="65000"/>
                            <a:lumOff val="35000"/>
                          </a:schemeClr>
                        </a:solidFill>
                        <a:latin typeface="メイリオ"/>
                        <a:ea typeface="メイリオ"/>
                        <a:cs typeface="Meiryo UI" pitchFamily="50" charset="-128"/>
                      </a:endParaRPr>
                    </a:p>
                    <a:p>
                      <a:pPr marL="179388" indent="-179388" algn="l" fontAlgn="ctr">
                        <a:buClr>
                          <a:srgbClr val="687080"/>
                        </a:buClr>
                        <a:buFont typeface="Wingdings" pitchFamily="2" charset="2"/>
                        <a:buNone/>
                      </a:pPr>
                      <a:r>
                        <a:rPr lang="ja-JP" altLang="en-US" sz="1100" b="0" i="0" u="none" strike="noStrike" dirty="0" smtClean="0">
                          <a:solidFill>
                            <a:schemeClr val="tx1">
                              <a:lumMod val="65000"/>
                              <a:lumOff val="35000"/>
                            </a:schemeClr>
                          </a:solidFill>
                          <a:latin typeface="メイリオ"/>
                          <a:ea typeface="メイリオ"/>
                          <a:cs typeface="Meiryo UI" pitchFamily="50" charset="-128"/>
                        </a:rPr>
                        <a:t>・広告誘導（</a:t>
                      </a:r>
                      <a:r>
                        <a:rPr lang="en-US" altLang="ja-JP" sz="1100" b="0" i="0" u="none" strike="noStrike" dirty="0" smtClean="0">
                          <a:solidFill>
                            <a:schemeClr val="tx1">
                              <a:lumMod val="65000"/>
                              <a:lumOff val="35000"/>
                            </a:schemeClr>
                          </a:solidFill>
                          <a:latin typeface="メイリオ"/>
                          <a:ea typeface="メイリオ"/>
                          <a:cs typeface="Meiryo UI" pitchFamily="50" charset="-128"/>
                        </a:rPr>
                        <a:t>250</a:t>
                      </a:r>
                      <a:r>
                        <a:rPr lang="ja-JP" altLang="en-US" sz="1100" b="0" i="0" u="none" strike="noStrike" dirty="0" smtClean="0">
                          <a:solidFill>
                            <a:schemeClr val="tx1">
                              <a:lumMod val="65000"/>
                              <a:lumOff val="35000"/>
                            </a:schemeClr>
                          </a:solidFill>
                          <a:latin typeface="メイリオ"/>
                          <a:ea typeface="メイリオ"/>
                          <a:cs typeface="Meiryo UI" pitchFamily="50" charset="-128"/>
                        </a:rPr>
                        <a:t>万円分～）</a:t>
                      </a:r>
                      <a:r>
                        <a:rPr lang="ja-JP" altLang="en-US" sz="1200" b="0" i="0" u="none" strike="noStrike" baseline="0" dirty="0" smtClean="0">
                          <a:solidFill>
                            <a:schemeClr val="tx1">
                              <a:lumMod val="65000"/>
                              <a:lumOff val="35000"/>
                            </a:schemeClr>
                          </a:solidFill>
                          <a:latin typeface="メイリオ"/>
                          <a:ea typeface="メイリオ"/>
                          <a:cs typeface="Meiryo UI" pitchFamily="50" charset="-128"/>
                        </a:rPr>
                        <a:t>　</a:t>
                      </a:r>
                      <a:r>
                        <a:rPr lang="en-US" altLang="ja-JP" sz="1100" b="0" i="0" u="none" strike="noStrike" baseline="0" dirty="0" smtClean="0">
                          <a:solidFill>
                            <a:schemeClr val="tx1">
                              <a:lumMod val="65000"/>
                              <a:lumOff val="35000"/>
                            </a:schemeClr>
                          </a:solidFill>
                          <a:latin typeface="メイリオ"/>
                          <a:ea typeface="メイリオ"/>
                          <a:cs typeface="Meiryo UI" pitchFamily="50" charset="-128"/>
                        </a:rPr>
                        <a:t>※GYAO!</a:t>
                      </a:r>
                      <a:r>
                        <a:rPr lang="ja-JP" altLang="en-US" sz="1100" b="0" i="0" u="none" strike="noStrike" baseline="0" dirty="0" smtClean="0">
                          <a:solidFill>
                            <a:schemeClr val="tx1">
                              <a:lumMod val="65000"/>
                              <a:lumOff val="35000"/>
                            </a:schemeClr>
                          </a:solidFill>
                          <a:latin typeface="メイリオ"/>
                          <a:ea typeface="メイリオ"/>
                          <a:cs typeface="Meiryo UI" pitchFamily="50" charset="-128"/>
                        </a:rPr>
                        <a:t>関連広告商品に限ります。</a:t>
                      </a:r>
                      <a:endParaRPr lang="en-US" altLang="ja-JP" sz="1100" b="0" i="0" u="none" strike="noStrike" baseline="0" dirty="0" smtClean="0">
                        <a:solidFill>
                          <a:schemeClr val="tx1">
                            <a:lumMod val="65000"/>
                            <a:lumOff val="35000"/>
                          </a:schemeClr>
                        </a:solidFill>
                        <a:latin typeface="メイリオ"/>
                        <a:ea typeface="メイリオ"/>
                        <a:cs typeface="Meiryo UI" pitchFamily="50" charset="-128"/>
                      </a:endParaRPr>
                    </a:p>
                  </a:txBody>
                  <a:tcPr marL="36000" marR="36000" marT="36000" marB="36000" anchor="ctr">
                    <a:lnL w="635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122519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dirty="0" smtClean="0">
                          <a:solidFill>
                            <a:schemeClr val="bg1"/>
                          </a:solidFill>
                          <a:latin typeface="メイリオ"/>
                          <a:ea typeface="メイリオ"/>
                          <a:cs typeface="Meiryo UI" pitchFamily="50" charset="-128"/>
                        </a:rPr>
                        <a:t>タイアップ</a:t>
                      </a:r>
                      <a:endParaRPr kumimoji="1" lang="en-US" altLang="ja-JP" sz="1100" b="0" i="0" dirty="0" smtClean="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dirty="0" smtClean="0">
                          <a:solidFill>
                            <a:schemeClr val="bg1"/>
                          </a:solidFill>
                          <a:latin typeface="メイリオ"/>
                          <a:ea typeface="メイリオ"/>
                          <a:cs typeface="Meiryo UI" pitchFamily="50" charset="-128"/>
                        </a:rPr>
                        <a:t>ページ</a:t>
                      </a:r>
                    </a:p>
                  </a:txBody>
                  <a:tcPr marL="36000" marR="36000" marT="36000" marB="3600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・掲載場所：</a:t>
                      </a:r>
                      <a:r>
                        <a:rPr lang="en-US" altLang="ja-JP" sz="1100" dirty="0" smtClean="0">
                          <a:solidFill>
                            <a:schemeClr val="tx1">
                              <a:lumMod val="65000"/>
                              <a:lumOff val="35000"/>
                            </a:schemeClr>
                          </a:solidFill>
                          <a:latin typeface="メイリオ"/>
                          <a:ea typeface="メイリオ"/>
                          <a:cs typeface="メイリオ" panose="020B0604030504040204" pitchFamily="50" charset="-128"/>
                        </a:rPr>
                        <a:t>GYAO!</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内視聴ページ、特設ページ</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indent="0">
                        <a:buNone/>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・デバイス：</a:t>
                      </a:r>
                      <a:r>
                        <a:rPr lang="en-US" altLang="ja-JP" sz="1100" dirty="0" smtClean="0">
                          <a:solidFill>
                            <a:schemeClr val="tx1">
                              <a:lumMod val="65000"/>
                              <a:lumOff val="35000"/>
                            </a:schemeClr>
                          </a:solidFill>
                          <a:latin typeface="メイリオ"/>
                          <a:ea typeface="メイリオ"/>
                          <a:cs typeface="メイリオ" panose="020B0604030504040204" pitchFamily="50" charset="-128"/>
                        </a:rPr>
                        <a:t>PC,</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スマートフォン</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indent="0">
                        <a:buNone/>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・ページ数：特集ページは</a:t>
                      </a:r>
                      <a:r>
                        <a:rPr lang="en-US" altLang="ja-JP" sz="1100" dirty="0" smtClean="0">
                          <a:solidFill>
                            <a:schemeClr val="tx1">
                              <a:lumMod val="65000"/>
                              <a:lumOff val="35000"/>
                            </a:schemeClr>
                          </a:solidFill>
                          <a:latin typeface="メイリオ"/>
                          <a:ea typeface="メイリオ"/>
                          <a:cs typeface="メイリオ" panose="020B0604030504040204" pitchFamily="50" charset="-128"/>
                        </a:rPr>
                        <a:t>1</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ページ、視聴ページはコンテンツによって変動</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・ページ内の広告枠：インストリーム（マルチデバイス、最大</a:t>
                      </a:r>
                      <a:r>
                        <a:rPr lang="en-US" altLang="ja-JP" sz="1100" dirty="0" smtClean="0">
                          <a:solidFill>
                            <a:schemeClr val="tx1">
                              <a:lumMod val="65000"/>
                              <a:lumOff val="35000"/>
                            </a:schemeClr>
                          </a:solidFill>
                          <a:latin typeface="メイリオ"/>
                          <a:ea typeface="メイリオ"/>
                          <a:cs typeface="メイリオ" panose="020B0604030504040204" pitchFamily="50" charset="-128"/>
                        </a:rPr>
                        <a:t>30</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秒）</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・想定</a:t>
                      </a:r>
                      <a:r>
                        <a:rPr lang="en-US" altLang="ja-JP" sz="1100" dirty="0" smtClean="0">
                          <a:solidFill>
                            <a:schemeClr val="tx1">
                              <a:lumMod val="65000"/>
                              <a:lumOff val="35000"/>
                            </a:schemeClr>
                          </a:solidFill>
                          <a:latin typeface="メイリオ"/>
                          <a:ea typeface="メイリオ"/>
                          <a:cs typeface="メイリオ" panose="020B0604030504040204" pitchFamily="50" charset="-128"/>
                        </a:rPr>
                        <a:t>PV</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：企画により変動（都度見積）</a:t>
                      </a:r>
                      <a:endParaRPr lang="en-US" altLang="ja-JP" sz="1100" dirty="0" smtClean="0">
                        <a:solidFill>
                          <a:srgbClr val="FF0000"/>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・更新：内容や回数などにより可否を判断させていただきます。また、別途費用が発生する場合があります。</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・二次利用：不可</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635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3"/>
                  </a:ext>
                </a:extLst>
              </a:tr>
              <a:tr h="858292">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dirty="0" smtClean="0">
                          <a:solidFill>
                            <a:schemeClr val="bg1"/>
                          </a:solidFill>
                          <a:latin typeface="メイリオ"/>
                          <a:ea typeface="メイリオ"/>
                          <a:cs typeface="Meiryo UI" pitchFamily="50" charset="-128"/>
                        </a:rPr>
                        <a:t>契約分類</a:t>
                      </a:r>
                      <a:endParaRPr kumimoji="1" lang="en-US" altLang="ja-JP" sz="1100" b="0" i="0" dirty="0" smtClean="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900" b="0" i="0" dirty="0" smtClean="0">
                          <a:solidFill>
                            <a:schemeClr val="bg1"/>
                          </a:solidFill>
                          <a:latin typeface="メイリオ"/>
                          <a:ea typeface="メイリオ"/>
                          <a:cs typeface="Meiryo UI" pitchFamily="50" charset="-128"/>
                        </a:rPr>
                        <a:t>※</a:t>
                      </a:r>
                      <a:r>
                        <a:rPr kumimoji="1" lang="ja-JP" altLang="en-US" sz="900" b="0" i="0" dirty="0" smtClean="0">
                          <a:solidFill>
                            <a:schemeClr val="bg1"/>
                          </a:solidFill>
                          <a:latin typeface="メイリオ"/>
                          <a:ea typeface="メイリオ"/>
                          <a:cs typeface="Meiryo UI" pitchFamily="50" charset="-128"/>
                        </a:rPr>
                        <a:t>お申し込み時に選択</a:t>
                      </a:r>
                      <a:endParaRPr kumimoji="1" lang="en-US" altLang="ja-JP" sz="900" b="0" i="0" dirty="0" smtClean="0">
                        <a:solidFill>
                          <a:schemeClr val="bg1"/>
                        </a:solidFill>
                        <a:latin typeface="メイリオ"/>
                        <a:ea typeface="メイリオ"/>
                        <a:cs typeface="Meiryo UI" pitchFamily="50" charset="-128"/>
                      </a:endParaRPr>
                    </a:p>
                  </a:txBody>
                  <a:tcPr marL="36000" marR="36000" marT="36000" marB="3600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mn-lt"/>
                          <a:ea typeface="+mn-ea"/>
                          <a:cs typeface="メイリオ" panose="020B0604030504040204" pitchFamily="50" charset="-128"/>
                        </a:rPr>
                        <a:t>①契約分類：制作</a:t>
                      </a:r>
                      <a:r>
                        <a:rPr lang="en-US" altLang="ja-JP" sz="1100" dirty="0" smtClean="0">
                          <a:solidFill>
                            <a:schemeClr val="tx1">
                              <a:lumMod val="65000"/>
                              <a:lumOff val="35000"/>
                            </a:schemeClr>
                          </a:solidFill>
                          <a:latin typeface="+mn-lt"/>
                          <a:ea typeface="+mn-ea"/>
                          <a:cs typeface="メイリオ" panose="020B0604030504040204" pitchFamily="50" charset="-128"/>
                        </a:rPr>
                        <a:t>+</a:t>
                      </a:r>
                      <a:r>
                        <a:rPr lang="ja-JP" altLang="en-US" sz="1100" dirty="0" smtClean="0">
                          <a:solidFill>
                            <a:schemeClr val="tx1">
                              <a:lumMod val="65000"/>
                              <a:lumOff val="35000"/>
                            </a:schemeClr>
                          </a:solidFill>
                          <a:latin typeface="+mn-lt"/>
                          <a:ea typeface="+mn-ea"/>
                          <a:cs typeface="メイリオ" panose="020B0604030504040204" pitchFamily="50" charset="-128"/>
                        </a:rPr>
                        <a:t>掲載　</a:t>
                      </a:r>
                      <a:endParaRPr lang="en-US" altLang="ja-JP" sz="1100" dirty="0" smtClean="0">
                        <a:solidFill>
                          <a:schemeClr val="tx1">
                            <a:lumMod val="65000"/>
                            <a:lumOff val="35000"/>
                          </a:schemeClr>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mn-lt"/>
                          <a:ea typeface="+mn-ea"/>
                          <a:cs typeface="メイリオ" panose="020B0604030504040204" pitchFamily="50" charset="-128"/>
                        </a:rPr>
                        <a:t>②契約サービス：</a:t>
                      </a:r>
                      <a:r>
                        <a:rPr lang="en-US" altLang="ja-JP" sz="1100" dirty="0" smtClean="0">
                          <a:solidFill>
                            <a:schemeClr val="tx1">
                              <a:lumMod val="65000"/>
                              <a:lumOff val="35000"/>
                            </a:schemeClr>
                          </a:solidFill>
                          <a:latin typeface="+mn-lt"/>
                          <a:ea typeface="+mn-ea"/>
                          <a:cs typeface="メイリオ" panose="020B0604030504040204" pitchFamily="50" charset="-128"/>
                        </a:rPr>
                        <a:t>【</a:t>
                      </a:r>
                      <a:r>
                        <a:rPr lang="ja-JP" altLang="en-US" sz="1100" dirty="0" smtClean="0">
                          <a:solidFill>
                            <a:schemeClr val="tx1">
                              <a:lumMod val="65000"/>
                              <a:lumOff val="35000"/>
                            </a:schemeClr>
                          </a:solidFill>
                          <a:latin typeface="+mn-lt"/>
                          <a:ea typeface="+mn-ea"/>
                          <a:cs typeface="メイリオ" panose="020B0604030504040204" pitchFamily="50" charset="-128"/>
                        </a:rPr>
                        <a:t>制作</a:t>
                      </a:r>
                      <a:r>
                        <a:rPr lang="en-US" altLang="ja-JP" sz="1100" dirty="0" smtClean="0">
                          <a:solidFill>
                            <a:schemeClr val="tx1">
                              <a:lumMod val="65000"/>
                              <a:lumOff val="35000"/>
                            </a:schemeClr>
                          </a:solidFill>
                          <a:latin typeface="+mn-lt"/>
                          <a:ea typeface="+mn-ea"/>
                          <a:cs typeface="メイリオ" panose="020B0604030504040204" pitchFamily="50" charset="-128"/>
                        </a:rPr>
                        <a:t>+</a:t>
                      </a:r>
                      <a:r>
                        <a:rPr lang="ja-JP" altLang="en-US" sz="1100" dirty="0" smtClean="0">
                          <a:solidFill>
                            <a:schemeClr val="tx1">
                              <a:lumMod val="65000"/>
                              <a:lumOff val="35000"/>
                            </a:schemeClr>
                          </a:solidFill>
                          <a:latin typeface="+mn-lt"/>
                          <a:ea typeface="+mn-ea"/>
                          <a:cs typeface="メイリオ" panose="020B0604030504040204" pitchFamily="50" charset="-128"/>
                        </a:rPr>
                        <a:t>掲載</a:t>
                      </a:r>
                      <a:r>
                        <a:rPr lang="en-US" altLang="ja-JP" sz="1100" dirty="0" smtClean="0">
                          <a:solidFill>
                            <a:schemeClr val="tx1">
                              <a:lumMod val="65000"/>
                              <a:lumOff val="35000"/>
                            </a:schemeClr>
                          </a:solidFill>
                          <a:latin typeface="+mn-lt"/>
                          <a:ea typeface="+mn-ea"/>
                          <a:cs typeface="メイリオ" panose="020B0604030504040204" pitchFamily="50" charset="-128"/>
                        </a:rPr>
                        <a:t>】GYAO!</a:t>
                      </a:r>
                      <a:r>
                        <a:rPr lang="ja-JP" altLang="en-US" sz="1100" dirty="0" smtClean="0">
                          <a:solidFill>
                            <a:schemeClr val="tx1">
                              <a:lumMod val="65000"/>
                              <a:lumOff val="35000"/>
                            </a:schemeClr>
                          </a:solidFill>
                          <a:latin typeface="+mn-lt"/>
                          <a:ea typeface="+mn-ea"/>
                          <a:cs typeface="メイリオ" panose="020B0604030504040204" pitchFamily="50" charset="-128"/>
                        </a:rPr>
                        <a:t>タイアップ</a:t>
                      </a:r>
                      <a:endParaRPr lang="en-US" altLang="ja-JP" sz="1100" dirty="0" smtClean="0">
                        <a:solidFill>
                          <a:schemeClr val="tx1">
                            <a:lumMod val="65000"/>
                            <a:lumOff val="35000"/>
                          </a:schemeClr>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mn-lt"/>
                          <a:ea typeface="+mn-ea"/>
                          <a:cs typeface="メイリオ" panose="020B0604030504040204" pitchFamily="50" charset="-128"/>
                        </a:rPr>
                        <a:t>③契約サービス詳細：</a:t>
                      </a:r>
                      <a:r>
                        <a:rPr lang="en-US" altLang="ja-JP" sz="1100" dirty="0" smtClean="0">
                          <a:solidFill>
                            <a:schemeClr val="tx1">
                              <a:lumMod val="65000"/>
                              <a:lumOff val="35000"/>
                            </a:schemeClr>
                          </a:solidFill>
                          <a:latin typeface="+mn-lt"/>
                          <a:ea typeface="+mn-ea"/>
                          <a:cs typeface="メイリオ" panose="020B0604030504040204" pitchFamily="50" charset="-128"/>
                        </a:rPr>
                        <a:t>GYAO! </a:t>
                      </a:r>
                      <a:r>
                        <a:rPr lang="ja-JP" altLang="en-US" sz="1100" dirty="0" smtClean="0">
                          <a:solidFill>
                            <a:schemeClr val="tx1">
                              <a:lumMod val="65000"/>
                              <a:lumOff val="35000"/>
                            </a:schemeClr>
                          </a:solidFill>
                          <a:latin typeface="+mn-lt"/>
                          <a:ea typeface="+mn-ea"/>
                          <a:cs typeface="メイリオ" panose="020B0604030504040204" pitchFamily="50" charset="-128"/>
                        </a:rPr>
                        <a:t>タイアップ 制作・掲載費　　</a:t>
                      </a:r>
                      <a:endParaRPr lang="en-US" altLang="ja-JP" sz="1100" dirty="0" smtClean="0">
                        <a:solidFill>
                          <a:schemeClr val="tx1">
                            <a:lumMod val="65000"/>
                            <a:lumOff val="35000"/>
                          </a:schemeClr>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00" dirty="0" smtClean="0">
                          <a:solidFill>
                            <a:schemeClr val="tx1">
                              <a:lumMod val="65000"/>
                              <a:lumOff val="35000"/>
                            </a:schemeClr>
                          </a:solidFill>
                          <a:latin typeface="+mn-lt"/>
                          <a:ea typeface="+mn-ea"/>
                          <a:cs typeface="メイリオ" panose="020B0604030504040204" pitchFamily="50" charset="-128"/>
                        </a:rPr>
                        <a:t>ページ内のインストリームは広告管理ツールよりお申込ください。（広告主様ごとに商品を作成いたします。）</a:t>
                      </a:r>
                      <a:endParaRPr lang="en-US" altLang="ja-JP" sz="1000" dirty="0" smtClean="0">
                        <a:solidFill>
                          <a:schemeClr val="tx1">
                            <a:lumMod val="65000"/>
                            <a:lumOff val="35000"/>
                          </a:schemeClr>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00" dirty="0" smtClean="0">
                          <a:solidFill>
                            <a:schemeClr val="tx1">
                              <a:lumMod val="65000"/>
                              <a:lumOff val="35000"/>
                            </a:schemeClr>
                          </a:solidFill>
                          <a:latin typeface="+mn-lt"/>
                          <a:ea typeface="+mn-ea"/>
                          <a:cs typeface="メイリオ" panose="020B0604030504040204" pitchFamily="50" charset="-128"/>
                        </a:rPr>
                        <a:t>誘導広告は広告管理ツールよりお申込ください。</a:t>
                      </a:r>
                      <a:endParaRPr lang="en-US" altLang="ja-JP" sz="1100" dirty="0" smtClean="0">
                        <a:solidFill>
                          <a:schemeClr val="tx1">
                            <a:lumMod val="65000"/>
                            <a:lumOff val="35000"/>
                          </a:schemeClr>
                        </a:solidFill>
                        <a:latin typeface="+mn-lt"/>
                        <a:ea typeface="+mn-ea"/>
                        <a:cs typeface="メイリオ" panose="020B0604030504040204" pitchFamily="50" charset="-128"/>
                      </a:endParaRPr>
                    </a:p>
                  </a:txBody>
                  <a:tcPr marL="36000" marR="36000" marT="36000" marB="36000" anchor="ctr">
                    <a:lnL w="635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38158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dirty="0" smtClean="0">
                          <a:solidFill>
                            <a:schemeClr val="bg1"/>
                          </a:solidFill>
                          <a:latin typeface="メイリオ"/>
                          <a:ea typeface="メイリオ"/>
                        </a:rPr>
                        <a:t>掲載期間</a:t>
                      </a:r>
                      <a:endParaRPr kumimoji="1" lang="ja-JP" altLang="en-US" sz="1100" b="0" i="0" dirty="0" smtClean="0">
                        <a:solidFill>
                          <a:schemeClr val="bg1"/>
                        </a:solidFill>
                        <a:latin typeface="メイリオ"/>
                        <a:ea typeface="メイリオ"/>
                        <a:cs typeface="Meiryo UI" pitchFamily="50" charset="-128"/>
                      </a:endParaRPr>
                    </a:p>
                  </a:txBody>
                  <a:tcPr marL="36000" marR="36000" marT="36000" marB="3600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en-US" altLang="ja-JP" sz="1100" dirty="0" smtClean="0">
                          <a:solidFill>
                            <a:schemeClr val="tx1">
                              <a:lumMod val="65000"/>
                              <a:lumOff val="35000"/>
                            </a:schemeClr>
                          </a:solidFill>
                          <a:latin typeface="メイリオ"/>
                          <a:ea typeface="メイリオ"/>
                          <a:cs typeface="Meiryo UI" panose="020B0604030504040204" pitchFamily="50" charset="-128"/>
                        </a:rPr>
                        <a:t>1</a:t>
                      </a:r>
                      <a:r>
                        <a:rPr lang="ja-JP" altLang="en-US" sz="1100" dirty="0" smtClean="0">
                          <a:solidFill>
                            <a:schemeClr val="tx1">
                              <a:lumMod val="65000"/>
                              <a:lumOff val="35000"/>
                            </a:schemeClr>
                          </a:solidFill>
                          <a:latin typeface="メイリオ"/>
                          <a:ea typeface="メイリオ"/>
                          <a:cs typeface="Meiryo UI" panose="020B0604030504040204" pitchFamily="50" charset="-128"/>
                        </a:rPr>
                        <a:t>か月間（平日掲載開始）</a:t>
                      </a:r>
                      <a:r>
                        <a:rPr lang="en-US" altLang="ja-JP" sz="1100" baseline="0" dirty="0" smtClean="0">
                          <a:solidFill>
                            <a:schemeClr val="tx1">
                              <a:lumMod val="65000"/>
                              <a:lumOff val="35000"/>
                            </a:schemeClr>
                          </a:solidFill>
                          <a:latin typeface="メイリオ"/>
                          <a:ea typeface="メイリオ"/>
                          <a:cs typeface="Meiryo UI" panose="020B0604030504040204" pitchFamily="50" charset="-128"/>
                        </a:rPr>
                        <a:t> </a:t>
                      </a:r>
                      <a:r>
                        <a:rPr lang="en-US" altLang="ja-JP" sz="1000" dirty="0" smtClean="0">
                          <a:solidFill>
                            <a:schemeClr val="tx1">
                              <a:lumMod val="65000"/>
                              <a:lumOff val="35000"/>
                            </a:schemeClr>
                          </a:solidFill>
                          <a:latin typeface="メイリオ"/>
                          <a:ea typeface="メイリオ"/>
                          <a:cs typeface="Meiryo UI" panose="020B0604030504040204" pitchFamily="50" charset="-128"/>
                        </a:rPr>
                        <a:t>※</a:t>
                      </a:r>
                      <a:r>
                        <a:rPr lang="ja-JP" altLang="en-US" sz="1000" dirty="0" smtClean="0">
                          <a:solidFill>
                            <a:schemeClr val="tx1">
                              <a:lumMod val="65000"/>
                              <a:lumOff val="35000"/>
                            </a:schemeClr>
                          </a:solidFill>
                          <a:latin typeface="メイリオ"/>
                          <a:ea typeface="メイリオ"/>
                          <a:cs typeface="Meiryo UI" panose="020B0604030504040204" pitchFamily="50" charset="-128"/>
                        </a:rPr>
                        <a:t>タイアップページは、掲載開始日の前営業日までにアップします</a:t>
                      </a:r>
                    </a:p>
                  </a:txBody>
                  <a:tcPr marL="36000" marR="36000" marT="36000" marB="36000" anchor="ctr">
                    <a:lnL w="635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5"/>
                  </a:ext>
                </a:extLst>
              </a:tr>
              <a:tr h="336788">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dirty="0" smtClean="0">
                          <a:solidFill>
                            <a:schemeClr val="bg1"/>
                          </a:solidFill>
                          <a:latin typeface="メイリオ"/>
                          <a:ea typeface="メイリオ"/>
                          <a:cs typeface="Meiryo UI" pitchFamily="50" charset="-128"/>
                        </a:rPr>
                        <a:t>料金</a:t>
                      </a:r>
                    </a:p>
                  </a:txBody>
                  <a:tcPr marL="36000" marR="36000" marT="36000" marB="3600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b="0" u="none" strike="noStrike" kern="1200" cap="none" spc="0" normalizeH="0" baseline="0" noProof="0" dirty="0" smtClean="0">
                          <a:ln>
                            <a:noFill/>
                          </a:ln>
                          <a:solidFill>
                            <a:schemeClr val="tx1">
                              <a:lumMod val="65000"/>
                              <a:lumOff val="35000"/>
                            </a:schemeClr>
                          </a:solidFill>
                          <a:effectLst/>
                          <a:uLnTx/>
                          <a:uFillTx/>
                          <a:latin typeface="+mn-lt"/>
                          <a:ea typeface="+mn-ea"/>
                        </a:rPr>
                        <a:t>300</a:t>
                      </a:r>
                      <a:r>
                        <a:rPr kumimoji="1" lang="ja-JP" altLang="en-US" sz="1200" b="0" u="none" strike="noStrike" kern="1200" cap="none" spc="0" normalizeH="0" baseline="0" noProof="0" dirty="0" smtClean="0">
                          <a:ln>
                            <a:noFill/>
                          </a:ln>
                          <a:solidFill>
                            <a:schemeClr val="tx1">
                              <a:lumMod val="65000"/>
                              <a:lumOff val="35000"/>
                            </a:schemeClr>
                          </a:solidFill>
                          <a:effectLst/>
                          <a:uLnTx/>
                          <a:uFillTx/>
                          <a:latin typeface="+mn-lt"/>
                          <a:ea typeface="+mn-ea"/>
                        </a:rPr>
                        <a:t>万円～（グロス）／ 事前見積もり：必要　　</a:t>
                      </a:r>
                      <a:r>
                        <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mn-lt"/>
                          <a:ea typeface="+mn-ea"/>
                        </a:rPr>
                        <a:t>※</a:t>
                      </a:r>
                      <a:r>
                        <a:rPr kumimoji="1" lang="ja-JP" altLang="en-US" sz="1000" b="0" u="none" strike="noStrike" kern="1200" cap="none" spc="0" normalizeH="0" baseline="0" noProof="0" dirty="0" smtClean="0">
                          <a:ln>
                            <a:noFill/>
                          </a:ln>
                          <a:solidFill>
                            <a:schemeClr val="tx1">
                              <a:lumMod val="65000"/>
                              <a:lumOff val="35000"/>
                            </a:schemeClr>
                          </a:solidFill>
                          <a:effectLst/>
                          <a:uLnTx/>
                          <a:uFillTx/>
                          <a:latin typeface="+mn-lt"/>
                          <a:ea typeface="+mn-ea"/>
                        </a:rPr>
                        <a:t>企画内容によって、別途費用が発生する場合があります</a:t>
                      </a:r>
                      <a:endPar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mn-lt"/>
                        <a:ea typeface="+mn-ea"/>
                      </a:endParaRPr>
                    </a:p>
                  </a:txBody>
                  <a:tcPr marL="36000" marR="36000" marT="36000" marB="36000" anchor="ctr">
                    <a:lnL w="635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632664">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dirty="0" smtClean="0">
                          <a:solidFill>
                            <a:schemeClr val="bg1"/>
                          </a:solidFill>
                          <a:latin typeface="メイリオ"/>
                          <a:ea typeface="メイリオ"/>
                          <a:cs typeface="Meiryo UI" pitchFamily="50" charset="-128"/>
                        </a:rPr>
                        <a:t>お申し込み</a:t>
                      </a:r>
                      <a:endParaRPr kumimoji="1" lang="en-US" altLang="ja-JP" sz="1100" b="0" i="0" dirty="0" smtClean="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dirty="0" smtClean="0">
                          <a:solidFill>
                            <a:schemeClr val="bg1"/>
                          </a:solidFill>
                          <a:latin typeface="メイリオ"/>
                          <a:ea typeface="メイリオ"/>
                          <a:cs typeface="Meiryo UI" pitchFamily="50" charset="-128"/>
                        </a:rPr>
                        <a:t>期限</a:t>
                      </a:r>
                    </a:p>
                  </a:txBody>
                  <a:tcPr marL="36000" marR="36000" marT="36000" marB="3600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原則として、掲載開始の</a:t>
                      </a:r>
                      <a:r>
                        <a:rPr kumimoji="1" lang="en-US" altLang="ja-JP" sz="12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2</a:t>
                      </a:r>
                      <a:r>
                        <a:rPr kumimoji="1" lang="ja-JP" altLang="en-US" sz="12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か月前までにお申し込みください</a:t>
                      </a:r>
                      <a:endParaRPr kumimoji="1" lang="en-US" altLang="ja-JP" sz="1200" b="0" u="none" strike="noStrike" kern="1200" cap="none" spc="0" normalizeH="0" baseline="0" noProof="0" dirty="0" smtClean="0">
                        <a:ln>
                          <a:noFill/>
                        </a:ln>
                        <a:solidFill>
                          <a:schemeClr val="tx1">
                            <a:lumMod val="65000"/>
                            <a:lumOff val="3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a:t>
                      </a:r>
                      <a:r>
                        <a:rPr kumimoji="1" lang="ja-JP" altLang="en-US"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所定の方法によるお申し込み契約の成立後はキャンセルは不可となります</a:t>
                      </a:r>
                      <a:endPar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a:t>
                      </a:r>
                      <a:r>
                        <a:rPr kumimoji="1" lang="ja-JP" altLang="en-US"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お申し込み時に掲載期間が未決定の場合は、別途、掲載開始日の</a:t>
                      </a:r>
                      <a:r>
                        <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5</a:t>
                      </a:r>
                      <a:r>
                        <a:rPr kumimoji="1" lang="ja-JP" altLang="en-US"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営業日前までに掲載期間のご連絡をメールでいただきます</a:t>
                      </a:r>
                    </a:p>
                  </a:txBody>
                  <a:tcPr marL="36000" marR="36000" marT="36000" marB="36000" anchor="ctr">
                    <a:lnL w="635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7"/>
                  </a:ext>
                </a:extLst>
              </a:tr>
              <a:tr h="37856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dirty="0" smtClean="0">
                          <a:solidFill>
                            <a:schemeClr val="bg1"/>
                          </a:solidFill>
                          <a:latin typeface="+mn-lt"/>
                          <a:ea typeface="+mn-ea"/>
                        </a:rPr>
                        <a:t>有効期限</a:t>
                      </a:r>
                      <a:endParaRPr kumimoji="1" lang="ja-JP" altLang="en-US" sz="1100" b="0" i="0" dirty="0" smtClean="0">
                        <a:solidFill>
                          <a:schemeClr val="bg1"/>
                        </a:solidFill>
                        <a:latin typeface="メイリオ"/>
                        <a:ea typeface="メイリオ"/>
                        <a:cs typeface="Meiryo UI" pitchFamily="50" charset="-128"/>
                      </a:endParaRPr>
                    </a:p>
                  </a:txBody>
                  <a:tcPr marL="36000" marR="36000" marT="36000" marB="3600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dirty="0" smtClean="0">
                          <a:solidFill>
                            <a:schemeClr val="tx1">
                              <a:lumMod val="65000"/>
                              <a:lumOff val="35000"/>
                            </a:schemeClr>
                          </a:solidFill>
                          <a:latin typeface="メイリオ"/>
                          <a:ea typeface="メイリオ"/>
                          <a:cs typeface="Meiryo UI" panose="020B0604030504040204" pitchFamily="50" charset="-128"/>
                        </a:rPr>
                        <a:t>2021</a:t>
                      </a:r>
                      <a:r>
                        <a:rPr lang="ja-JP" altLang="en-US" sz="1100" dirty="0" smtClean="0">
                          <a:solidFill>
                            <a:schemeClr val="tx1">
                              <a:lumMod val="65000"/>
                              <a:lumOff val="35000"/>
                            </a:schemeClr>
                          </a:solidFill>
                          <a:latin typeface="メイリオ"/>
                          <a:ea typeface="メイリオ"/>
                          <a:cs typeface="Meiryo UI" panose="020B0604030504040204" pitchFamily="50" charset="-128"/>
                        </a:rPr>
                        <a:t>年</a:t>
                      </a:r>
                      <a:r>
                        <a:rPr lang="en-US" altLang="ja-JP" sz="1100" dirty="0" smtClean="0">
                          <a:solidFill>
                            <a:schemeClr val="tx1">
                              <a:lumMod val="65000"/>
                              <a:lumOff val="35000"/>
                            </a:schemeClr>
                          </a:solidFill>
                          <a:latin typeface="メイリオ"/>
                          <a:ea typeface="メイリオ"/>
                          <a:cs typeface="Meiryo UI" panose="020B0604030504040204" pitchFamily="50" charset="-128"/>
                        </a:rPr>
                        <a:t>9</a:t>
                      </a:r>
                      <a:r>
                        <a:rPr lang="ja-JP" altLang="en-US" sz="1100" dirty="0" smtClean="0">
                          <a:solidFill>
                            <a:schemeClr val="tx1">
                              <a:lumMod val="65000"/>
                              <a:lumOff val="35000"/>
                            </a:schemeClr>
                          </a:solidFill>
                          <a:latin typeface="メイリオ"/>
                          <a:ea typeface="メイリオ"/>
                          <a:cs typeface="Meiryo UI" panose="020B0604030504040204" pitchFamily="50" charset="-128"/>
                        </a:rPr>
                        <a:t>年</a:t>
                      </a:r>
                      <a:r>
                        <a:rPr lang="en-US" altLang="ja-JP" sz="1100" dirty="0" smtClean="0">
                          <a:solidFill>
                            <a:schemeClr val="tx1">
                              <a:lumMod val="65000"/>
                              <a:lumOff val="35000"/>
                            </a:schemeClr>
                          </a:solidFill>
                          <a:latin typeface="メイリオ"/>
                          <a:ea typeface="メイリオ"/>
                          <a:cs typeface="Meiryo UI" panose="020B0604030504040204" pitchFamily="50" charset="-128"/>
                        </a:rPr>
                        <a:t>30</a:t>
                      </a:r>
                      <a:r>
                        <a:rPr lang="ja-JP" altLang="en-US" sz="1100" dirty="0" smtClean="0">
                          <a:solidFill>
                            <a:schemeClr val="tx1">
                              <a:lumMod val="65000"/>
                              <a:lumOff val="35000"/>
                            </a:schemeClr>
                          </a:solidFill>
                          <a:latin typeface="メイリオ"/>
                          <a:ea typeface="メイリオ"/>
                          <a:cs typeface="Meiryo UI" panose="020B0604030504040204" pitchFamily="50" charset="-128"/>
                        </a:rPr>
                        <a:t>日掲載終了分</a:t>
                      </a:r>
                      <a:endParaRPr lang="ja-JP" altLang="en-US" sz="1100" dirty="0" smtClean="0">
                        <a:solidFill>
                          <a:schemeClr val="tx1">
                            <a:lumMod val="65000"/>
                            <a:lumOff val="35000"/>
                          </a:schemeClr>
                        </a:solidFill>
                        <a:latin typeface="メイリオ"/>
                        <a:ea typeface="メイリオ"/>
                        <a:cs typeface="Verdana" pitchFamily="34" charset="0"/>
                      </a:endParaRPr>
                    </a:p>
                  </a:txBody>
                  <a:tcPr marL="36000" marR="36000" marT="36000" marB="36000" anchor="ctr">
                    <a:lnL w="635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429107">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dirty="0" smtClean="0">
                          <a:solidFill>
                            <a:schemeClr val="bg1"/>
                          </a:solidFill>
                          <a:latin typeface="メイリオ"/>
                          <a:ea typeface="メイリオ"/>
                          <a:cs typeface="Meiryo UI" pitchFamily="50" charset="-128"/>
                        </a:rPr>
                        <a:t>レポート項目</a:t>
                      </a:r>
                    </a:p>
                  </a:txBody>
                  <a:tcPr marL="36000" marR="36000" marT="36000" marB="3600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メイリオ"/>
                          <a:ea typeface="メイリオ"/>
                          <a:cs typeface="Verdana" pitchFamily="34" charset="0"/>
                        </a:rPr>
                        <a:t>映像再生数、タイアップページ</a:t>
                      </a:r>
                      <a:r>
                        <a:rPr lang="en-US" altLang="ja-JP" sz="1100" dirty="0" smtClean="0">
                          <a:solidFill>
                            <a:schemeClr val="tx1">
                              <a:lumMod val="65000"/>
                              <a:lumOff val="35000"/>
                            </a:schemeClr>
                          </a:solidFill>
                          <a:latin typeface="メイリオ"/>
                          <a:ea typeface="メイリオ"/>
                          <a:cs typeface="Verdana" pitchFamily="34" charset="0"/>
                        </a:rPr>
                        <a:t>PV</a:t>
                      </a:r>
                      <a:r>
                        <a:rPr lang="ja-JP" altLang="en-US" sz="1100" dirty="0" smtClean="0">
                          <a:solidFill>
                            <a:schemeClr val="tx1">
                              <a:lumMod val="65000"/>
                              <a:lumOff val="35000"/>
                            </a:schemeClr>
                          </a:solidFill>
                          <a:latin typeface="メイリオ"/>
                          <a:ea typeface="メイリオ"/>
                          <a:cs typeface="Verdana" pitchFamily="34" charset="0"/>
                        </a:rPr>
                        <a:t>・</a:t>
                      </a:r>
                      <a:r>
                        <a:rPr lang="en-US" altLang="ja-JP" sz="1100" dirty="0" smtClean="0">
                          <a:solidFill>
                            <a:schemeClr val="tx1">
                              <a:lumMod val="65000"/>
                              <a:lumOff val="35000"/>
                            </a:schemeClr>
                          </a:solidFill>
                          <a:latin typeface="メイリオ"/>
                          <a:ea typeface="メイリオ"/>
                          <a:cs typeface="Verdana" pitchFamily="34" charset="0"/>
                        </a:rPr>
                        <a:t>UB</a:t>
                      </a:r>
                      <a:r>
                        <a:rPr lang="ja-JP" altLang="en-US" sz="1100" dirty="0" smtClean="0">
                          <a:solidFill>
                            <a:schemeClr val="tx1">
                              <a:lumMod val="65000"/>
                              <a:lumOff val="35000"/>
                            </a:schemeClr>
                          </a:solidFill>
                          <a:latin typeface="メイリオ"/>
                          <a:ea typeface="メイリオ"/>
                          <a:cs typeface="Verdana" pitchFamily="34" charset="0"/>
                        </a:rPr>
                        <a:t>数、タイアップページ内リンクのクリック数</a:t>
                      </a:r>
                      <a:endParaRPr lang="en-US" altLang="ja-JP" sz="1100" dirty="0" smtClean="0">
                        <a:solidFill>
                          <a:schemeClr val="tx1">
                            <a:lumMod val="65000"/>
                            <a:lumOff val="35000"/>
                          </a:schemeClr>
                        </a:solidFill>
                        <a:latin typeface="メイリオ"/>
                        <a:ea typeface="メイリオ"/>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smtClean="0">
                          <a:solidFill>
                            <a:schemeClr val="tx1">
                              <a:lumMod val="65000"/>
                              <a:lumOff val="35000"/>
                            </a:schemeClr>
                          </a:solidFill>
                          <a:latin typeface="メイリオ"/>
                          <a:ea typeface="メイリオ"/>
                          <a:cs typeface="Verdana" pitchFamily="34" charset="0"/>
                        </a:rPr>
                        <a:t>※</a:t>
                      </a:r>
                      <a:r>
                        <a:rPr lang="ja-JP" altLang="en-US" sz="1000" dirty="0" smtClean="0">
                          <a:solidFill>
                            <a:schemeClr val="tx1">
                              <a:lumMod val="65000"/>
                              <a:lumOff val="35000"/>
                            </a:schemeClr>
                          </a:solidFill>
                          <a:latin typeface="メイリオ"/>
                          <a:ea typeface="メイリオ"/>
                          <a:cs typeface="Verdana" pitchFamily="34" charset="0"/>
                        </a:rPr>
                        <a:t>掲載終了から</a:t>
                      </a:r>
                      <a:r>
                        <a:rPr lang="en-US" altLang="ja-JP" sz="1000" dirty="0" smtClean="0">
                          <a:solidFill>
                            <a:schemeClr val="tx1">
                              <a:lumMod val="65000"/>
                              <a:lumOff val="35000"/>
                            </a:schemeClr>
                          </a:solidFill>
                          <a:latin typeface="メイリオ"/>
                          <a:ea typeface="メイリオ"/>
                          <a:cs typeface="Verdana" pitchFamily="34" charset="0"/>
                        </a:rPr>
                        <a:t>2</a:t>
                      </a:r>
                      <a:r>
                        <a:rPr lang="ja-JP" altLang="en-US" sz="1000" dirty="0" smtClean="0">
                          <a:solidFill>
                            <a:schemeClr val="tx1">
                              <a:lumMod val="65000"/>
                              <a:lumOff val="35000"/>
                            </a:schemeClr>
                          </a:solidFill>
                          <a:latin typeface="メイリオ"/>
                          <a:ea typeface="メイリオ"/>
                          <a:cs typeface="Verdana" pitchFamily="34" charset="0"/>
                        </a:rPr>
                        <a:t>週間程度でご提出いたします。　</a:t>
                      </a:r>
                      <a:r>
                        <a:rPr lang="en-US" altLang="ja-JP" sz="1000" dirty="0" smtClean="0">
                          <a:solidFill>
                            <a:schemeClr val="tx1">
                              <a:lumMod val="65000"/>
                              <a:lumOff val="35000"/>
                            </a:schemeClr>
                          </a:solidFill>
                          <a:latin typeface="メイリオ"/>
                          <a:ea typeface="メイリオ"/>
                          <a:cs typeface="Verdana" pitchFamily="34" charset="0"/>
                        </a:rPr>
                        <a:t>※</a:t>
                      </a:r>
                      <a:r>
                        <a:rPr lang="ja-JP" altLang="en-US" sz="1000" dirty="0" smtClean="0">
                          <a:solidFill>
                            <a:schemeClr val="tx1">
                              <a:lumMod val="65000"/>
                              <a:lumOff val="35000"/>
                            </a:schemeClr>
                          </a:solidFill>
                          <a:latin typeface="メイリオ"/>
                          <a:ea typeface="メイリオ"/>
                          <a:cs typeface="Verdana" pitchFamily="34" charset="0"/>
                        </a:rPr>
                        <a:t>インストリーム掲載</a:t>
                      </a:r>
                      <a:r>
                        <a:rPr lang="en-US" altLang="ja-JP" sz="1000" dirty="0" smtClean="0">
                          <a:solidFill>
                            <a:schemeClr val="tx1">
                              <a:lumMod val="65000"/>
                              <a:lumOff val="35000"/>
                            </a:schemeClr>
                          </a:solidFill>
                          <a:latin typeface="メイリオ"/>
                          <a:ea typeface="メイリオ"/>
                          <a:cs typeface="Verdana" pitchFamily="34" charset="0"/>
                        </a:rPr>
                        <a:t>imps</a:t>
                      </a:r>
                      <a:r>
                        <a:rPr lang="ja-JP" altLang="en-US" sz="1000" dirty="0" smtClean="0">
                          <a:solidFill>
                            <a:schemeClr val="tx1">
                              <a:lumMod val="65000"/>
                              <a:lumOff val="35000"/>
                            </a:schemeClr>
                          </a:solidFill>
                          <a:latin typeface="メイリオ"/>
                          <a:ea typeface="メイリオ"/>
                          <a:cs typeface="Verdana" pitchFamily="34" charset="0"/>
                        </a:rPr>
                        <a:t>は広告管理ツールよりご確認ください。</a:t>
                      </a:r>
                    </a:p>
                  </a:txBody>
                  <a:tcPr marL="36000" marR="36000" marT="36000" marB="36000" anchor="ctr">
                    <a:lnL w="635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120150108"/>
                  </a:ext>
                </a:extLst>
              </a:tr>
              <a:tr h="471704">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dirty="0" smtClean="0">
                          <a:solidFill>
                            <a:schemeClr val="bg1"/>
                          </a:solidFill>
                          <a:latin typeface="メイリオ"/>
                          <a:ea typeface="メイリオ"/>
                          <a:cs typeface="Meiryo UI" pitchFamily="50" charset="-128"/>
                        </a:rPr>
                        <a:t>備考</a:t>
                      </a:r>
                    </a:p>
                  </a:txBody>
                  <a:tcPr marL="36000" marR="36000" marT="36000" marB="3600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900" dirty="0" smtClean="0">
                          <a:solidFill>
                            <a:schemeClr val="tx1">
                              <a:lumMod val="65000"/>
                              <a:lumOff val="35000"/>
                            </a:schemeClr>
                          </a:solidFill>
                          <a:latin typeface="+mn-lt"/>
                          <a:ea typeface="+mn-ea"/>
                          <a:cs typeface="Meiryo UI" panose="020B0604030504040204" pitchFamily="50" charset="-128"/>
                        </a:rPr>
                        <a:t>1</a:t>
                      </a:r>
                      <a:r>
                        <a:rPr lang="ja-JP" altLang="en-US" sz="900" dirty="0" smtClean="0">
                          <a:solidFill>
                            <a:schemeClr val="tx1">
                              <a:lumMod val="65000"/>
                              <a:lumOff val="35000"/>
                            </a:schemeClr>
                          </a:solidFill>
                          <a:latin typeface="+mn-lt"/>
                          <a:ea typeface="+mn-ea"/>
                          <a:cs typeface="Meiryo UI" panose="020B0604030504040204" pitchFamily="50" charset="-128"/>
                        </a:rPr>
                        <a:t>か月以上の掲載をご希望の場合は、延長費</a:t>
                      </a:r>
                      <a:r>
                        <a:rPr lang="en-US" altLang="ja-JP" sz="900" dirty="0" smtClean="0">
                          <a:solidFill>
                            <a:schemeClr val="tx1">
                              <a:lumMod val="65000"/>
                              <a:lumOff val="35000"/>
                            </a:schemeClr>
                          </a:solidFill>
                          <a:latin typeface="+mn-lt"/>
                          <a:ea typeface="+mn-ea"/>
                          <a:cs typeface="Meiryo UI" panose="020B0604030504040204" pitchFamily="50" charset="-128"/>
                        </a:rPr>
                        <a:t>3000</a:t>
                      </a:r>
                      <a:r>
                        <a:rPr lang="ja-JP" altLang="en-US" sz="900" dirty="0" smtClean="0">
                          <a:solidFill>
                            <a:schemeClr val="tx1">
                              <a:lumMod val="65000"/>
                              <a:lumOff val="35000"/>
                            </a:schemeClr>
                          </a:solidFill>
                          <a:latin typeface="+mn-lt"/>
                          <a:ea typeface="+mn-ea"/>
                          <a:cs typeface="Meiryo UI" panose="020B0604030504040204" pitchFamily="50" charset="-128"/>
                        </a:rPr>
                        <a:t>円</a:t>
                      </a:r>
                      <a:r>
                        <a:rPr lang="en-US" altLang="ja-JP" sz="900" dirty="0" smtClean="0">
                          <a:solidFill>
                            <a:schemeClr val="tx1">
                              <a:lumMod val="65000"/>
                              <a:lumOff val="35000"/>
                            </a:schemeClr>
                          </a:solidFill>
                          <a:latin typeface="+mn-lt"/>
                          <a:ea typeface="+mn-ea"/>
                          <a:cs typeface="Meiryo UI" panose="020B0604030504040204" pitchFamily="50" charset="-128"/>
                        </a:rPr>
                        <a:t>/</a:t>
                      </a:r>
                      <a:r>
                        <a:rPr lang="ja-JP" altLang="en-US" sz="900" dirty="0" smtClean="0">
                          <a:solidFill>
                            <a:schemeClr val="tx1">
                              <a:lumMod val="65000"/>
                              <a:lumOff val="35000"/>
                            </a:schemeClr>
                          </a:solidFill>
                          <a:latin typeface="+mn-lt"/>
                          <a:ea typeface="+mn-ea"/>
                          <a:cs typeface="Meiryo UI" panose="020B0604030504040204" pitchFamily="50" charset="-128"/>
                        </a:rPr>
                        <a:t>日を頂戴いたします。</a:t>
                      </a:r>
                      <a:endParaRPr lang="en-US" altLang="ja-JP" sz="900" dirty="0" smtClean="0">
                        <a:solidFill>
                          <a:schemeClr val="tx1">
                            <a:lumMod val="65000"/>
                            <a:lumOff val="35000"/>
                          </a:schemeClr>
                        </a:solidFill>
                        <a:latin typeface="+mn-lt"/>
                        <a:ea typeface="+mn-ea"/>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900" dirty="0" smtClean="0">
                          <a:solidFill>
                            <a:schemeClr val="tx1">
                              <a:lumMod val="65000"/>
                              <a:lumOff val="35000"/>
                            </a:schemeClr>
                          </a:solidFill>
                          <a:latin typeface="+mn-lt"/>
                          <a:ea typeface="+mn-ea"/>
                          <a:cs typeface="Meiryo UI" panose="020B0604030504040204" pitchFamily="50" charset="-128"/>
                        </a:rPr>
                        <a:t>ヤフー</a:t>
                      </a:r>
                      <a:r>
                        <a:rPr lang="en-US" altLang="ja-JP" sz="900" dirty="0" smtClean="0">
                          <a:solidFill>
                            <a:schemeClr val="tx1">
                              <a:lumMod val="65000"/>
                              <a:lumOff val="35000"/>
                            </a:schemeClr>
                          </a:solidFill>
                          <a:latin typeface="+mn-lt"/>
                          <a:ea typeface="+mn-ea"/>
                          <a:cs typeface="Meiryo UI" panose="020B0604030504040204" pitchFamily="50" charset="-128"/>
                        </a:rPr>
                        <a:t>TOP</a:t>
                      </a:r>
                      <a:r>
                        <a:rPr lang="ja-JP" altLang="en-US" sz="900" dirty="0" smtClean="0">
                          <a:solidFill>
                            <a:schemeClr val="tx1">
                              <a:lumMod val="65000"/>
                              <a:lumOff val="35000"/>
                            </a:schemeClr>
                          </a:solidFill>
                          <a:latin typeface="+mn-lt"/>
                          <a:ea typeface="+mn-ea"/>
                          <a:cs typeface="Meiryo UI" panose="020B0604030504040204" pitchFamily="50" charset="-128"/>
                        </a:rPr>
                        <a:t>タイムラインや</a:t>
                      </a:r>
                      <a:r>
                        <a:rPr lang="en-US" altLang="ja-JP" sz="900" dirty="0" smtClean="0">
                          <a:solidFill>
                            <a:schemeClr val="tx1">
                              <a:lumMod val="65000"/>
                              <a:lumOff val="35000"/>
                            </a:schemeClr>
                          </a:solidFill>
                          <a:latin typeface="+mn-lt"/>
                          <a:ea typeface="+mn-ea"/>
                          <a:cs typeface="Meiryo UI" panose="020B0604030504040204" pitchFamily="50" charset="-128"/>
                        </a:rPr>
                        <a:t>GYAO!</a:t>
                      </a:r>
                      <a:r>
                        <a:rPr lang="ja-JP" altLang="en-US" sz="900" dirty="0" smtClean="0">
                          <a:solidFill>
                            <a:schemeClr val="tx1">
                              <a:lumMod val="65000"/>
                              <a:lumOff val="35000"/>
                            </a:schemeClr>
                          </a:solidFill>
                          <a:latin typeface="+mn-lt"/>
                          <a:ea typeface="+mn-ea"/>
                          <a:cs typeface="Meiryo UI" panose="020B0604030504040204" pitchFamily="50" charset="-128"/>
                        </a:rPr>
                        <a:t>アプリ内タイムライン枠でなど広告が掲載されない面でコンテンツが再生された場合、テレビデバイスでの視聴時はインストリームは掲載されません。</a:t>
                      </a:r>
                      <a:endParaRPr lang="en-US" altLang="ja-JP" sz="900" dirty="0" smtClean="0">
                        <a:solidFill>
                          <a:schemeClr val="tx1">
                            <a:lumMod val="65000"/>
                            <a:lumOff val="35000"/>
                          </a:schemeClr>
                        </a:solidFill>
                        <a:latin typeface="+mn-lt"/>
                        <a:ea typeface="+mn-ea"/>
                        <a:cs typeface="Meiryo UI" panose="020B0604030504040204" pitchFamily="50" charset="-128"/>
                      </a:endParaRPr>
                    </a:p>
                  </a:txBody>
                  <a:tcPr marL="36000" marR="36000" marT="36000" marB="36000" anchor="ctr">
                    <a:lnL w="635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39858387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en-US" altLang="ja-JP" dirty="0"/>
              <a:t>【D】</a:t>
            </a:r>
            <a:r>
              <a:rPr lang="ja-JP" altLang="en-US" dirty="0"/>
              <a:t>映像制作企画（タイアップページあり）スペック詳細</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graphicFrame>
        <p:nvGraphicFramePr>
          <p:cNvPr id="6" name="表 5"/>
          <p:cNvGraphicFramePr>
            <a:graphicFrameLocks noGrp="1"/>
          </p:cNvGraphicFramePr>
          <p:nvPr>
            <p:extLst>
              <p:ext uri="{D42A27DB-BD31-4B8C-83A1-F6EECF244321}">
                <p14:modId xmlns:p14="http://schemas.microsoft.com/office/powerpoint/2010/main" val="3478080536"/>
              </p:ext>
            </p:extLst>
          </p:nvPr>
        </p:nvGraphicFramePr>
        <p:xfrm>
          <a:off x="1055440" y="784507"/>
          <a:ext cx="10225136" cy="5761653"/>
        </p:xfrm>
        <a:graphic>
          <a:graphicData uri="http://schemas.openxmlformats.org/drawingml/2006/table">
            <a:tbl>
              <a:tblPr firstRow="1" bandRow="1"/>
              <a:tblGrid>
                <a:gridCol w="1508626">
                  <a:extLst>
                    <a:ext uri="{9D8B030D-6E8A-4147-A177-3AD203B41FA5}">
                      <a16:colId xmlns:a16="http://schemas.microsoft.com/office/drawing/2014/main" val="20000"/>
                    </a:ext>
                  </a:extLst>
                </a:gridCol>
                <a:gridCol w="8716510">
                  <a:extLst>
                    <a:ext uri="{9D8B030D-6E8A-4147-A177-3AD203B41FA5}">
                      <a16:colId xmlns:a16="http://schemas.microsoft.com/office/drawing/2014/main" val="20001"/>
                    </a:ext>
                  </a:extLst>
                </a:gridCol>
              </a:tblGrid>
              <a:tr h="559834">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展開概要</a:t>
                      </a:r>
                      <a:endParaRPr kumimoji="1" lang="en-US" altLang="ja-JP" sz="10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179388" indent="-179388" algn="l" fontAlgn="ctr">
                        <a:buClr>
                          <a:srgbClr val="687080"/>
                        </a:buClr>
                        <a:buFont typeface="Wingdings" pitchFamily="2" charset="2"/>
                        <a:buNone/>
                      </a:pPr>
                      <a:r>
                        <a:rPr lang="ja-JP" altLang="en-US" sz="1100" b="0" i="0" u="none" strike="noStrike" dirty="0" smtClean="0">
                          <a:solidFill>
                            <a:schemeClr val="tx1">
                              <a:lumMod val="65000"/>
                              <a:lumOff val="35000"/>
                            </a:schemeClr>
                          </a:solidFill>
                          <a:latin typeface="メイリオ"/>
                          <a:ea typeface="メイリオ"/>
                          <a:cs typeface="Meiryo UI" pitchFamily="50" charset="-128"/>
                        </a:rPr>
                        <a:t>・映像制作、配信</a:t>
                      </a:r>
                      <a:endParaRPr lang="en-US" altLang="ja-JP" sz="1100" b="0" i="0" u="none" strike="noStrike" dirty="0" smtClean="0">
                        <a:solidFill>
                          <a:schemeClr val="tx1">
                            <a:lumMod val="65000"/>
                            <a:lumOff val="35000"/>
                          </a:schemeClr>
                        </a:solidFill>
                        <a:latin typeface="メイリオ"/>
                        <a:ea typeface="メイリオ"/>
                        <a:cs typeface="Meiryo UI" pitchFamily="50" charset="-128"/>
                      </a:endParaRPr>
                    </a:p>
                    <a:p>
                      <a:pPr marL="179388" indent="-179388" algn="l" fontAlgn="ctr">
                        <a:buClr>
                          <a:srgbClr val="687080"/>
                        </a:buClr>
                        <a:buFont typeface="Wingdings" pitchFamily="2" charset="2"/>
                        <a:buNone/>
                      </a:pPr>
                      <a:r>
                        <a:rPr lang="ja-JP" altLang="en-US" sz="1100" b="0" i="0" u="none" strike="noStrike" dirty="0" smtClean="0">
                          <a:solidFill>
                            <a:schemeClr val="tx1">
                              <a:lumMod val="65000"/>
                              <a:lumOff val="35000"/>
                            </a:schemeClr>
                          </a:solidFill>
                          <a:latin typeface="メイリオ"/>
                          <a:ea typeface="メイリオ"/>
                          <a:cs typeface="Meiryo UI" pitchFamily="50" charset="-128"/>
                        </a:rPr>
                        <a:t>・タイアップページの制作、掲載、</a:t>
                      </a:r>
                      <a:r>
                        <a:rPr lang="ja-JP" altLang="en-US" sz="1100" b="0" i="0" u="none" strike="noStrike" smtClean="0">
                          <a:solidFill>
                            <a:schemeClr val="tx1">
                              <a:lumMod val="65000"/>
                              <a:lumOff val="35000"/>
                            </a:schemeClr>
                          </a:solidFill>
                          <a:latin typeface="メイリオ"/>
                          <a:ea typeface="メイリオ"/>
                          <a:cs typeface="Meiryo UI" pitchFamily="50" charset="-128"/>
                        </a:rPr>
                        <a:t>インストリーム掲載</a:t>
                      </a:r>
                      <a:r>
                        <a:rPr lang="ja-JP" altLang="en-US" sz="1100" b="0" i="0" u="none" strike="noStrike" dirty="0" smtClean="0">
                          <a:solidFill>
                            <a:schemeClr val="tx1">
                              <a:lumMod val="65000"/>
                              <a:lumOff val="35000"/>
                            </a:schemeClr>
                          </a:solidFill>
                          <a:latin typeface="メイリオ"/>
                          <a:ea typeface="メイリオ"/>
                          <a:cs typeface="Meiryo UI" pitchFamily="50" charset="-128"/>
                        </a:rPr>
                        <a:t>　</a:t>
                      </a:r>
                      <a:endParaRPr lang="en-US" altLang="ja-JP" sz="1100" b="0" i="0" u="none" strike="noStrike" dirty="0" smtClean="0">
                        <a:solidFill>
                          <a:schemeClr val="tx1">
                            <a:lumMod val="65000"/>
                            <a:lumOff val="35000"/>
                          </a:schemeClr>
                        </a:solidFill>
                        <a:latin typeface="メイリオ"/>
                        <a:ea typeface="メイリオ"/>
                        <a:cs typeface="Meiryo UI" pitchFamily="50" charset="-128"/>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581572254"/>
                  </a:ext>
                </a:extLst>
              </a:tr>
              <a:tr h="38689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タイアップへの</a:t>
                      </a:r>
                      <a:endParaRPr kumimoji="1" lang="en-US" altLang="ja-JP" sz="1000" b="0" i="0" dirty="0" smtClean="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誘導枠</a:t>
                      </a:r>
                      <a:endParaRPr kumimoji="1" lang="en-US" altLang="ja-JP" sz="10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lang="en-US" altLang="ja-JP" sz="1100" b="0" i="0" u="none" strike="noStrike" dirty="0" smtClean="0">
                          <a:solidFill>
                            <a:schemeClr val="tx1">
                              <a:lumMod val="65000"/>
                              <a:lumOff val="35000"/>
                            </a:schemeClr>
                          </a:solidFill>
                          <a:latin typeface="メイリオ"/>
                          <a:ea typeface="メイリオ"/>
                          <a:cs typeface="Meiryo UI" pitchFamily="50" charset="-128"/>
                        </a:rPr>
                        <a:t>GYAO!</a:t>
                      </a:r>
                      <a:r>
                        <a:rPr lang="ja-JP" altLang="en-US" sz="1100" b="0" i="0" u="none" strike="noStrike" dirty="0" smtClean="0">
                          <a:solidFill>
                            <a:schemeClr val="tx1">
                              <a:lumMod val="65000"/>
                              <a:lumOff val="35000"/>
                            </a:schemeClr>
                          </a:solidFill>
                          <a:latin typeface="メイリオ"/>
                          <a:ea typeface="メイリオ"/>
                          <a:cs typeface="Meiryo UI" pitchFamily="50" charset="-128"/>
                        </a:rPr>
                        <a:t>内各種誘導枠</a:t>
                      </a:r>
                      <a:r>
                        <a:rPr lang="ja-JP" altLang="en-US" sz="1200" b="0" i="0" u="none" strike="noStrike" baseline="0" dirty="0" smtClean="0">
                          <a:solidFill>
                            <a:schemeClr val="tx1">
                              <a:lumMod val="65000"/>
                              <a:lumOff val="35000"/>
                            </a:schemeClr>
                          </a:solidFill>
                          <a:latin typeface="メイリオ"/>
                          <a:ea typeface="メイリオ"/>
                          <a:cs typeface="Meiryo UI" pitchFamily="50" charset="-128"/>
                        </a:rPr>
                        <a:t>　</a:t>
                      </a:r>
                      <a:r>
                        <a:rPr lang="en-US" altLang="ja-JP" sz="1100" b="0" i="0" u="none" strike="noStrike" baseline="0" dirty="0" smtClean="0">
                          <a:solidFill>
                            <a:schemeClr val="tx1">
                              <a:lumMod val="65000"/>
                              <a:lumOff val="35000"/>
                            </a:schemeClr>
                          </a:solidFill>
                          <a:latin typeface="メイリオ"/>
                          <a:ea typeface="メイリオ"/>
                          <a:cs typeface="Meiryo UI" pitchFamily="50" charset="-128"/>
                        </a:rPr>
                        <a:t>※</a:t>
                      </a:r>
                      <a:r>
                        <a:rPr lang="ja-JP" altLang="en-US" sz="1100" b="0" i="0" u="none" strike="noStrike" baseline="0" dirty="0" smtClean="0">
                          <a:solidFill>
                            <a:schemeClr val="tx1">
                              <a:lumMod val="65000"/>
                              <a:lumOff val="35000"/>
                            </a:schemeClr>
                          </a:solidFill>
                          <a:latin typeface="メイリオ"/>
                          <a:ea typeface="メイリオ"/>
                          <a:cs typeface="Meiryo UI" pitchFamily="50" charset="-128"/>
                        </a:rPr>
                        <a:t>誘導は保証ではありません。</a:t>
                      </a:r>
                      <a:endParaRPr lang="en-US" altLang="ja-JP" sz="1100" b="0" i="0" u="none" strike="noStrike" dirty="0" smtClean="0">
                        <a:solidFill>
                          <a:schemeClr val="tx1">
                            <a:lumMod val="65000"/>
                            <a:lumOff val="35000"/>
                          </a:schemeClr>
                        </a:solidFill>
                        <a:latin typeface="メイリオ"/>
                        <a:ea typeface="メイリオ"/>
                        <a:cs typeface="Meiryo UI" pitchFamily="50" charset="-128"/>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132526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タイアップ</a:t>
                      </a:r>
                      <a:endParaRPr kumimoji="1" lang="en-US" altLang="ja-JP" sz="1000" b="0" i="0" dirty="0" smtClean="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ページ</a:t>
                      </a: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・掲載場所：</a:t>
                      </a:r>
                      <a:r>
                        <a:rPr lang="en-US" altLang="ja-JP" sz="1100" dirty="0" smtClean="0">
                          <a:solidFill>
                            <a:schemeClr val="tx1">
                              <a:lumMod val="65000"/>
                              <a:lumOff val="35000"/>
                            </a:schemeClr>
                          </a:solidFill>
                          <a:latin typeface="メイリオ"/>
                          <a:ea typeface="メイリオ"/>
                          <a:cs typeface="メイリオ" panose="020B0604030504040204" pitchFamily="50" charset="-128"/>
                        </a:rPr>
                        <a:t>GYAO!</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内視聴ページ、特設ページ</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indent="0">
                        <a:buNone/>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・デバイス：</a:t>
                      </a:r>
                      <a:r>
                        <a:rPr lang="en-US" altLang="ja-JP" sz="1100" dirty="0" smtClean="0">
                          <a:solidFill>
                            <a:schemeClr val="tx1">
                              <a:lumMod val="65000"/>
                              <a:lumOff val="35000"/>
                            </a:schemeClr>
                          </a:solidFill>
                          <a:latin typeface="メイリオ"/>
                          <a:ea typeface="メイリオ"/>
                          <a:cs typeface="メイリオ" panose="020B0604030504040204" pitchFamily="50" charset="-128"/>
                        </a:rPr>
                        <a:t>PC,</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スマートフォン</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indent="0">
                        <a:buNone/>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・ページ数：特集ページを作成する場合は</a:t>
                      </a:r>
                      <a:r>
                        <a:rPr lang="en-US" altLang="ja-JP" sz="1100" dirty="0" smtClean="0">
                          <a:solidFill>
                            <a:schemeClr val="tx1">
                              <a:lumMod val="65000"/>
                              <a:lumOff val="35000"/>
                            </a:schemeClr>
                          </a:solidFill>
                          <a:latin typeface="メイリオ"/>
                          <a:ea typeface="メイリオ"/>
                          <a:cs typeface="メイリオ" panose="020B0604030504040204" pitchFamily="50" charset="-128"/>
                        </a:rPr>
                        <a:t>1</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ページ、視聴ページはコンテンツによって変動</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・ページ内の広告枠：インストリーム（マルチデバイス、最大</a:t>
                      </a:r>
                      <a:r>
                        <a:rPr lang="en-US" altLang="ja-JP" sz="1100" dirty="0" smtClean="0">
                          <a:solidFill>
                            <a:schemeClr val="tx1">
                              <a:lumMod val="65000"/>
                              <a:lumOff val="35000"/>
                            </a:schemeClr>
                          </a:solidFill>
                          <a:latin typeface="メイリオ"/>
                          <a:ea typeface="メイリオ"/>
                          <a:cs typeface="メイリオ" panose="020B0604030504040204" pitchFamily="50" charset="-128"/>
                        </a:rPr>
                        <a:t>30</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秒）</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・想定</a:t>
                      </a:r>
                      <a:r>
                        <a:rPr lang="en-US" altLang="ja-JP" sz="1100" dirty="0" smtClean="0">
                          <a:solidFill>
                            <a:schemeClr val="tx1">
                              <a:lumMod val="65000"/>
                              <a:lumOff val="35000"/>
                            </a:schemeClr>
                          </a:solidFill>
                          <a:latin typeface="メイリオ"/>
                          <a:ea typeface="メイリオ"/>
                          <a:cs typeface="メイリオ" panose="020B0604030504040204" pitchFamily="50" charset="-128"/>
                        </a:rPr>
                        <a:t>PV</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：企画により変動（都度見積）</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・更新：内容や回数などにより可否を判断させていただきます。また、別途費用が発生します。</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・二次利用：案件内容により可否を判断させていただきます。別途費用や契約が発生する場合もあります。</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3"/>
                  </a:ext>
                </a:extLst>
              </a:tr>
              <a:tr h="795683">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契約分類</a:t>
                      </a:r>
                      <a:endParaRPr kumimoji="1" lang="en-US" altLang="ja-JP" sz="1000" b="0" i="0" dirty="0" smtClean="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800" b="0" i="0" dirty="0" smtClean="0">
                          <a:solidFill>
                            <a:schemeClr val="bg1"/>
                          </a:solidFill>
                          <a:latin typeface="メイリオ"/>
                          <a:ea typeface="メイリオ"/>
                          <a:cs typeface="Meiryo UI" pitchFamily="50" charset="-128"/>
                        </a:rPr>
                        <a:t>※</a:t>
                      </a:r>
                      <a:r>
                        <a:rPr kumimoji="1" lang="ja-JP" altLang="en-US" sz="800" b="0" i="0" dirty="0" smtClean="0">
                          <a:solidFill>
                            <a:schemeClr val="bg1"/>
                          </a:solidFill>
                          <a:latin typeface="メイリオ"/>
                          <a:ea typeface="メイリオ"/>
                          <a:cs typeface="Meiryo UI" pitchFamily="50" charset="-128"/>
                        </a:rPr>
                        <a:t>お申し込み時に選択</a:t>
                      </a:r>
                      <a:endParaRPr kumimoji="1" lang="en-US" altLang="ja-JP" sz="8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mn-lt"/>
                          <a:ea typeface="+mn-ea"/>
                          <a:cs typeface="メイリオ" panose="020B0604030504040204" pitchFamily="50" charset="-128"/>
                        </a:rPr>
                        <a:t>①契約分類：制作</a:t>
                      </a:r>
                      <a:r>
                        <a:rPr lang="en-US" altLang="ja-JP" sz="1100" dirty="0" smtClean="0">
                          <a:solidFill>
                            <a:schemeClr val="tx1">
                              <a:lumMod val="65000"/>
                              <a:lumOff val="35000"/>
                            </a:schemeClr>
                          </a:solidFill>
                          <a:latin typeface="+mn-lt"/>
                          <a:ea typeface="+mn-ea"/>
                          <a:cs typeface="メイリオ" panose="020B0604030504040204" pitchFamily="50" charset="-128"/>
                        </a:rPr>
                        <a:t>+</a:t>
                      </a:r>
                      <a:r>
                        <a:rPr lang="ja-JP" altLang="en-US" sz="1100" dirty="0" smtClean="0">
                          <a:solidFill>
                            <a:schemeClr val="tx1">
                              <a:lumMod val="65000"/>
                              <a:lumOff val="35000"/>
                            </a:schemeClr>
                          </a:solidFill>
                          <a:latin typeface="+mn-lt"/>
                          <a:ea typeface="+mn-ea"/>
                          <a:cs typeface="メイリオ" panose="020B0604030504040204" pitchFamily="50" charset="-128"/>
                        </a:rPr>
                        <a:t>掲載　</a:t>
                      </a:r>
                      <a:endParaRPr lang="en-US" altLang="ja-JP" sz="1100" dirty="0" smtClean="0">
                        <a:solidFill>
                          <a:schemeClr val="tx1">
                            <a:lumMod val="65000"/>
                            <a:lumOff val="35000"/>
                          </a:schemeClr>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mn-lt"/>
                          <a:ea typeface="+mn-ea"/>
                          <a:cs typeface="メイリオ" panose="020B0604030504040204" pitchFamily="50" charset="-128"/>
                        </a:rPr>
                        <a:t>②契約サービス：</a:t>
                      </a:r>
                      <a:r>
                        <a:rPr lang="en-US" altLang="ja-JP" sz="1100" dirty="0" smtClean="0">
                          <a:solidFill>
                            <a:schemeClr val="tx1">
                              <a:lumMod val="65000"/>
                              <a:lumOff val="35000"/>
                            </a:schemeClr>
                          </a:solidFill>
                          <a:latin typeface="+mn-lt"/>
                          <a:ea typeface="+mn-ea"/>
                          <a:cs typeface="メイリオ" panose="020B0604030504040204" pitchFamily="50" charset="-128"/>
                        </a:rPr>
                        <a:t>【</a:t>
                      </a:r>
                      <a:r>
                        <a:rPr lang="ja-JP" altLang="en-US" sz="1100" dirty="0" smtClean="0">
                          <a:solidFill>
                            <a:schemeClr val="tx1">
                              <a:lumMod val="65000"/>
                              <a:lumOff val="35000"/>
                            </a:schemeClr>
                          </a:solidFill>
                          <a:latin typeface="+mn-lt"/>
                          <a:ea typeface="+mn-ea"/>
                          <a:cs typeface="メイリオ" panose="020B0604030504040204" pitchFamily="50" charset="-128"/>
                        </a:rPr>
                        <a:t>制作</a:t>
                      </a:r>
                      <a:r>
                        <a:rPr lang="en-US" altLang="ja-JP" sz="1100" dirty="0" smtClean="0">
                          <a:solidFill>
                            <a:schemeClr val="tx1">
                              <a:lumMod val="65000"/>
                              <a:lumOff val="35000"/>
                            </a:schemeClr>
                          </a:solidFill>
                          <a:latin typeface="+mn-lt"/>
                          <a:ea typeface="+mn-ea"/>
                          <a:cs typeface="メイリオ" panose="020B0604030504040204" pitchFamily="50" charset="-128"/>
                        </a:rPr>
                        <a:t>+</a:t>
                      </a:r>
                      <a:r>
                        <a:rPr lang="ja-JP" altLang="en-US" sz="1100" dirty="0" smtClean="0">
                          <a:solidFill>
                            <a:schemeClr val="tx1">
                              <a:lumMod val="65000"/>
                              <a:lumOff val="35000"/>
                            </a:schemeClr>
                          </a:solidFill>
                          <a:latin typeface="+mn-lt"/>
                          <a:ea typeface="+mn-ea"/>
                          <a:cs typeface="メイリオ" panose="020B0604030504040204" pitchFamily="50" charset="-128"/>
                        </a:rPr>
                        <a:t>掲載</a:t>
                      </a:r>
                      <a:r>
                        <a:rPr lang="en-US" altLang="ja-JP" sz="1100" dirty="0" smtClean="0">
                          <a:solidFill>
                            <a:schemeClr val="tx1">
                              <a:lumMod val="65000"/>
                              <a:lumOff val="35000"/>
                            </a:schemeClr>
                          </a:solidFill>
                          <a:latin typeface="+mn-lt"/>
                          <a:ea typeface="+mn-ea"/>
                          <a:cs typeface="メイリオ" panose="020B0604030504040204" pitchFamily="50" charset="-128"/>
                        </a:rPr>
                        <a:t>】GYAO!</a:t>
                      </a:r>
                      <a:r>
                        <a:rPr lang="ja-JP" altLang="en-US" sz="1100" dirty="0" smtClean="0">
                          <a:solidFill>
                            <a:schemeClr val="tx1">
                              <a:lumMod val="65000"/>
                              <a:lumOff val="35000"/>
                            </a:schemeClr>
                          </a:solidFill>
                          <a:latin typeface="+mn-lt"/>
                          <a:ea typeface="+mn-ea"/>
                          <a:cs typeface="メイリオ" panose="020B0604030504040204" pitchFamily="50" charset="-128"/>
                        </a:rPr>
                        <a:t>タイアップ</a:t>
                      </a:r>
                      <a:endParaRPr lang="en-US" altLang="ja-JP" sz="1100" dirty="0" smtClean="0">
                        <a:solidFill>
                          <a:schemeClr val="tx1">
                            <a:lumMod val="65000"/>
                            <a:lumOff val="35000"/>
                          </a:schemeClr>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mn-lt"/>
                          <a:ea typeface="+mn-ea"/>
                          <a:cs typeface="メイリオ" panose="020B0604030504040204" pitchFamily="50" charset="-128"/>
                        </a:rPr>
                        <a:t>③契約サービス詳細：</a:t>
                      </a:r>
                      <a:r>
                        <a:rPr lang="en-US" altLang="ja-JP" sz="1100" dirty="0" smtClean="0">
                          <a:solidFill>
                            <a:schemeClr val="tx1">
                              <a:lumMod val="65000"/>
                              <a:lumOff val="35000"/>
                            </a:schemeClr>
                          </a:solidFill>
                          <a:latin typeface="+mn-lt"/>
                          <a:ea typeface="+mn-ea"/>
                          <a:cs typeface="メイリオ" panose="020B0604030504040204" pitchFamily="50" charset="-128"/>
                        </a:rPr>
                        <a:t>GYAO! </a:t>
                      </a:r>
                      <a:r>
                        <a:rPr lang="ja-JP" altLang="en-US" sz="1100" dirty="0" smtClean="0">
                          <a:solidFill>
                            <a:schemeClr val="tx1">
                              <a:lumMod val="65000"/>
                              <a:lumOff val="35000"/>
                            </a:schemeClr>
                          </a:solidFill>
                          <a:latin typeface="+mn-lt"/>
                          <a:ea typeface="+mn-ea"/>
                          <a:cs typeface="メイリオ" panose="020B0604030504040204" pitchFamily="50" charset="-128"/>
                        </a:rPr>
                        <a:t>タイアップ 制作・掲載費　</a:t>
                      </a:r>
                      <a:r>
                        <a:rPr lang="ja-JP" altLang="en-US" sz="1200" dirty="0" smtClean="0">
                          <a:solidFill>
                            <a:schemeClr val="tx1">
                              <a:lumMod val="65000"/>
                              <a:lumOff val="35000"/>
                            </a:schemeClr>
                          </a:solidFill>
                          <a:latin typeface="+mn-lt"/>
                          <a:ea typeface="+mn-ea"/>
                          <a:cs typeface="メイリオ" panose="020B0604030504040204" pitchFamily="50" charset="-128"/>
                        </a:rPr>
                        <a:t>　</a:t>
                      </a:r>
                      <a:endParaRPr lang="en-US" altLang="ja-JP" sz="1200" dirty="0" smtClean="0">
                        <a:solidFill>
                          <a:schemeClr val="tx1">
                            <a:lumMod val="65000"/>
                            <a:lumOff val="35000"/>
                          </a:schemeClr>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mn-lt"/>
                          <a:ea typeface="+mn-ea"/>
                          <a:cs typeface="メイリオ" panose="020B0604030504040204" pitchFamily="50" charset="-128"/>
                        </a:rPr>
                        <a:t>ページ内のインストリームは広告管理ツールよりお申込ください。（広告主様ごとに商品を作成いたします）</a:t>
                      </a:r>
                      <a:endParaRPr lang="en-US" altLang="ja-JP" sz="1100" dirty="0" smtClean="0">
                        <a:solidFill>
                          <a:schemeClr val="tx1">
                            <a:lumMod val="65000"/>
                            <a:lumOff val="35000"/>
                          </a:schemeClr>
                        </a:solidFill>
                        <a:latin typeface="+mn-lt"/>
                        <a:ea typeface="+mn-ea"/>
                        <a:cs typeface="メイリオ" panose="020B0604030504040204" pitchFamily="50" charset="-128"/>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361812">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smtClean="0">
                          <a:solidFill>
                            <a:schemeClr val="bg1"/>
                          </a:solidFill>
                          <a:latin typeface="メイリオ"/>
                          <a:ea typeface="メイリオ"/>
                        </a:rPr>
                        <a:t>掲載期間</a:t>
                      </a:r>
                      <a:endParaRPr kumimoji="1" lang="ja-JP" altLang="en-US" sz="10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en-US" altLang="ja-JP" sz="1100" dirty="0" smtClean="0">
                          <a:solidFill>
                            <a:schemeClr val="tx1">
                              <a:lumMod val="65000"/>
                              <a:lumOff val="35000"/>
                            </a:schemeClr>
                          </a:solidFill>
                          <a:latin typeface="メイリオ"/>
                          <a:ea typeface="メイリオ"/>
                          <a:cs typeface="Meiryo UI" panose="020B0604030504040204" pitchFamily="50" charset="-128"/>
                        </a:rPr>
                        <a:t>1</a:t>
                      </a:r>
                      <a:r>
                        <a:rPr lang="ja-JP" altLang="en-US" sz="1100" dirty="0" smtClean="0">
                          <a:solidFill>
                            <a:schemeClr val="tx1">
                              <a:lumMod val="65000"/>
                              <a:lumOff val="35000"/>
                            </a:schemeClr>
                          </a:solidFill>
                          <a:latin typeface="メイリオ"/>
                          <a:ea typeface="メイリオ"/>
                          <a:cs typeface="Meiryo UI" panose="020B0604030504040204" pitchFamily="50" charset="-128"/>
                        </a:rPr>
                        <a:t>か月間（平日掲載開始）</a:t>
                      </a:r>
                      <a:r>
                        <a:rPr lang="ja-JP" altLang="en-US" sz="1200" dirty="0" smtClean="0">
                          <a:solidFill>
                            <a:schemeClr val="tx1">
                              <a:lumMod val="65000"/>
                              <a:lumOff val="35000"/>
                            </a:schemeClr>
                          </a:solidFill>
                          <a:latin typeface="メイリオ"/>
                          <a:ea typeface="メイリオ"/>
                          <a:cs typeface="Meiryo UI" panose="020B0604030504040204" pitchFamily="50" charset="-128"/>
                        </a:rPr>
                        <a:t>　</a:t>
                      </a:r>
                      <a:r>
                        <a:rPr lang="en-US" altLang="ja-JP" sz="1000" dirty="0" smtClean="0">
                          <a:solidFill>
                            <a:schemeClr val="tx1">
                              <a:lumMod val="65000"/>
                              <a:lumOff val="35000"/>
                            </a:schemeClr>
                          </a:solidFill>
                          <a:latin typeface="メイリオ"/>
                          <a:ea typeface="メイリオ"/>
                          <a:cs typeface="Meiryo UI" panose="020B0604030504040204" pitchFamily="50" charset="-128"/>
                        </a:rPr>
                        <a:t>※</a:t>
                      </a:r>
                      <a:r>
                        <a:rPr lang="ja-JP" altLang="en-US" sz="1000" dirty="0" smtClean="0">
                          <a:solidFill>
                            <a:schemeClr val="tx1">
                              <a:lumMod val="65000"/>
                              <a:lumOff val="35000"/>
                            </a:schemeClr>
                          </a:solidFill>
                          <a:latin typeface="メイリオ"/>
                          <a:ea typeface="メイリオ"/>
                          <a:cs typeface="Meiryo UI" panose="020B0604030504040204" pitchFamily="50" charset="-128"/>
                        </a:rPr>
                        <a:t>タイアップページは、掲載開始日の前営業日までにアップします</a:t>
                      </a: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5"/>
                  </a:ext>
                </a:extLst>
              </a:tr>
              <a:tr h="408528">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料金</a:t>
                      </a: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smtClean="0">
                          <a:ln>
                            <a:noFill/>
                          </a:ln>
                          <a:solidFill>
                            <a:schemeClr val="tx1">
                              <a:lumMod val="65000"/>
                              <a:lumOff val="35000"/>
                            </a:schemeClr>
                          </a:solidFill>
                          <a:effectLst/>
                          <a:uLnTx/>
                          <a:uFillTx/>
                          <a:latin typeface="+mn-lt"/>
                          <a:ea typeface="+mn-ea"/>
                        </a:rPr>
                        <a:t>都度見積（グロス）／ 事前見積もり：必要　</a:t>
                      </a:r>
                      <a:r>
                        <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mn-lt"/>
                          <a:ea typeface="+mn-ea"/>
                        </a:rPr>
                        <a:t>※</a:t>
                      </a:r>
                      <a:r>
                        <a:rPr kumimoji="1" lang="ja-JP" altLang="en-US" sz="1000" b="0" u="none" strike="noStrike" kern="1200" cap="none" spc="0" normalizeH="0" baseline="0" noProof="0" dirty="0" smtClean="0">
                          <a:ln>
                            <a:noFill/>
                          </a:ln>
                          <a:solidFill>
                            <a:schemeClr val="tx1">
                              <a:lumMod val="65000"/>
                              <a:lumOff val="35000"/>
                            </a:schemeClr>
                          </a:solidFill>
                          <a:effectLst/>
                          <a:uLnTx/>
                          <a:uFillTx/>
                          <a:latin typeface="+mn-lt"/>
                          <a:ea typeface="+mn-ea"/>
                        </a:rPr>
                        <a:t>企画内容によって、別途費用が発生する場合があります</a:t>
                      </a:r>
                      <a:endPar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mn-lt"/>
                        <a:ea typeface="+mn-ea"/>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624428">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お申し込み</a:t>
                      </a:r>
                      <a:endParaRPr kumimoji="1" lang="en-US" altLang="ja-JP" sz="1000" b="0" i="0" dirty="0" smtClean="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期限</a:t>
                      </a: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原則として、掲載開始の</a:t>
                      </a:r>
                      <a:r>
                        <a:rPr kumimoji="1" lang="en-US" altLang="ja-JP" sz="12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2</a:t>
                      </a:r>
                      <a:r>
                        <a:rPr kumimoji="1" lang="ja-JP" altLang="en-US" sz="12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か月前までにお申し込みください</a:t>
                      </a:r>
                      <a:endParaRPr kumimoji="1" lang="en-US" altLang="ja-JP" sz="1200" b="0" u="none" strike="noStrike" kern="1200" cap="none" spc="0" normalizeH="0" baseline="0" noProof="0" dirty="0" smtClean="0">
                        <a:ln>
                          <a:noFill/>
                        </a:ln>
                        <a:solidFill>
                          <a:schemeClr val="tx1">
                            <a:lumMod val="65000"/>
                            <a:lumOff val="3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a:t>
                      </a:r>
                      <a:r>
                        <a:rPr kumimoji="1" lang="ja-JP" altLang="en-US"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所定の方法によるお申し込み契約の成立後はキャンセルは不可となります</a:t>
                      </a:r>
                      <a:endPar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a:t>
                      </a:r>
                      <a:r>
                        <a:rPr kumimoji="1" lang="ja-JP" altLang="en-US"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お申し込み時に掲載期間が未決定の場合は、別途、掲載開始日の</a:t>
                      </a:r>
                      <a:r>
                        <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5</a:t>
                      </a:r>
                      <a:r>
                        <a:rPr kumimoji="1" lang="ja-JP" altLang="en-US"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営業日前までに掲載期間のご連絡をメールでいただきます</a:t>
                      </a: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7"/>
                  </a:ext>
                </a:extLst>
              </a:tr>
              <a:tr h="435657">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smtClean="0">
                          <a:solidFill>
                            <a:schemeClr val="bg1"/>
                          </a:solidFill>
                          <a:latin typeface="+mn-lt"/>
                          <a:ea typeface="+mn-ea"/>
                        </a:rPr>
                        <a:t>有効期限</a:t>
                      </a:r>
                      <a:endParaRPr kumimoji="1" lang="ja-JP" altLang="en-US" sz="10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dirty="0" smtClean="0">
                          <a:solidFill>
                            <a:schemeClr val="tx1">
                              <a:lumMod val="65000"/>
                              <a:lumOff val="35000"/>
                            </a:schemeClr>
                          </a:solidFill>
                          <a:latin typeface="メイリオ"/>
                          <a:ea typeface="メイリオ"/>
                          <a:cs typeface="Meiryo UI" panose="020B0604030504040204" pitchFamily="50" charset="-128"/>
                        </a:rPr>
                        <a:t>2021</a:t>
                      </a:r>
                      <a:r>
                        <a:rPr lang="ja-JP" altLang="en-US" sz="1100" dirty="0" smtClean="0">
                          <a:solidFill>
                            <a:schemeClr val="tx1">
                              <a:lumMod val="65000"/>
                              <a:lumOff val="35000"/>
                            </a:schemeClr>
                          </a:solidFill>
                          <a:latin typeface="メイリオ"/>
                          <a:ea typeface="メイリオ"/>
                          <a:cs typeface="Meiryo UI" panose="020B0604030504040204" pitchFamily="50" charset="-128"/>
                        </a:rPr>
                        <a:t>年</a:t>
                      </a:r>
                      <a:r>
                        <a:rPr lang="en-US" altLang="ja-JP" sz="1100" dirty="0" smtClean="0">
                          <a:solidFill>
                            <a:schemeClr val="tx1">
                              <a:lumMod val="65000"/>
                              <a:lumOff val="35000"/>
                            </a:schemeClr>
                          </a:solidFill>
                          <a:latin typeface="メイリオ"/>
                          <a:ea typeface="メイリオ"/>
                          <a:cs typeface="Meiryo UI" panose="020B0604030504040204" pitchFamily="50" charset="-128"/>
                        </a:rPr>
                        <a:t>9</a:t>
                      </a:r>
                      <a:r>
                        <a:rPr lang="ja-JP" altLang="en-US" sz="1100" dirty="0" smtClean="0">
                          <a:solidFill>
                            <a:schemeClr val="tx1">
                              <a:lumMod val="65000"/>
                              <a:lumOff val="35000"/>
                            </a:schemeClr>
                          </a:solidFill>
                          <a:latin typeface="メイリオ"/>
                          <a:ea typeface="メイリオ"/>
                          <a:cs typeface="Meiryo UI" panose="020B0604030504040204" pitchFamily="50" charset="-128"/>
                        </a:rPr>
                        <a:t>年</a:t>
                      </a:r>
                      <a:r>
                        <a:rPr lang="en-US" altLang="ja-JP" sz="1100" dirty="0" smtClean="0">
                          <a:solidFill>
                            <a:schemeClr val="tx1">
                              <a:lumMod val="65000"/>
                              <a:lumOff val="35000"/>
                            </a:schemeClr>
                          </a:solidFill>
                          <a:latin typeface="メイリオ"/>
                          <a:ea typeface="メイリオ"/>
                          <a:cs typeface="Meiryo UI" panose="020B0604030504040204" pitchFamily="50" charset="-128"/>
                        </a:rPr>
                        <a:t>30</a:t>
                      </a:r>
                      <a:r>
                        <a:rPr lang="ja-JP" altLang="en-US" sz="1100" dirty="0" smtClean="0">
                          <a:solidFill>
                            <a:schemeClr val="tx1">
                              <a:lumMod val="65000"/>
                              <a:lumOff val="35000"/>
                            </a:schemeClr>
                          </a:solidFill>
                          <a:latin typeface="メイリオ"/>
                          <a:ea typeface="メイリオ"/>
                          <a:cs typeface="Meiryo UI" panose="020B0604030504040204" pitchFamily="50" charset="-128"/>
                        </a:rPr>
                        <a:t>日掲載終了分</a:t>
                      </a:r>
                      <a:endParaRPr lang="ja-JP" altLang="en-US" sz="1100" dirty="0" smtClean="0">
                        <a:solidFill>
                          <a:schemeClr val="tx1">
                            <a:lumMod val="65000"/>
                            <a:lumOff val="35000"/>
                          </a:schemeClr>
                        </a:solidFill>
                        <a:latin typeface="メイリオ"/>
                        <a:ea typeface="メイリオ"/>
                        <a:cs typeface="Verdana" pitchFamily="34" charset="0"/>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486752">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レポート項目</a:t>
                      </a: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メイリオ"/>
                          <a:ea typeface="メイリオ"/>
                          <a:cs typeface="Verdana" pitchFamily="34" charset="0"/>
                        </a:rPr>
                        <a:t>コンテンツ再生数、特集ページ</a:t>
                      </a:r>
                      <a:r>
                        <a:rPr lang="en-US" altLang="ja-JP" sz="1100" dirty="0" smtClean="0">
                          <a:solidFill>
                            <a:schemeClr val="tx1">
                              <a:lumMod val="65000"/>
                              <a:lumOff val="35000"/>
                            </a:schemeClr>
                          </a:solidFill>
                          <a:latin typeface="メイリオ"/>
                          <a:ea typeface="メイリオ"/>
                          <a:cs typeface="Verdana" pitchFamily="34" charset="0"/>
                        </a:rPr>
                        <a:t>PV</a:t>
                      </a:r>
                      <a:r>
                        <a:rPr lang="ja-JP" altLang="en-US" sz="1100" dirty="0" smtClean="0">
                          <a:solidFill>
                            <a:schemeClr val="tx1">
                              <a:lumMod val="65000"/>
                              <a:lumOff val="35000"/>
                            </a:schemeClr>
                          </a:solidFill>
                          <a:latin typeface="メイリオ"/>
                          <a:ea typeface="メイリオ"/>
                          <a:cs typeface="Verdana" pitchFamily="34" charset="0"/>
                        </a:rPr>
                        <a:t>・</a:t>
                      </a:r>
                      <a:r>
                        <a:rPr lang="en-US" altLang="ja-JP" sz="1100" dirty="0" smtClean="0">
                          <a:solidFill>
                            <a:schemeClr val="tx1">
                              <a:lumMod val="65000"/>
                              <a:lumOff val="35000"/>
                            </a:schemeClr>
                          </a:solidFill>
                          <a:latin typeface="メイリオ"/>
                          <a:ea typeface="メイリオ"/>
                          <a:cs typeface="Verdana" pitchFamily="34" charset="0"/>
                        </a:rPr>
                        <a:t>UB</a:t>
                      </a:r>
                      <a:r>
                        <a:rPr lang="ja-JP" altLang="en-US" sz="1100" dirty="0" smtClean="0">
                          <a:solidFill>
                            <a:schemeClr val="tx1">
                              <a:lumMod val="65000"/>
                              <a:lumOff val="35000"/>
                            </a:schemeClr>
                          </a:solidFill>
                          <a:latin typeface="メイリオ"/>
                          <a:ea typeface="メイリオ"/>
                          <a:cs typeface="Verdana" pitchFamily="34" charset="0"/>
                        </a:rPr>
                        <a:t>数、タイアップページ内リンクのクリック数　</a:t>
                      </a:r>
                      <a:endParaRPr lang="en-US" altLang="ja-JP" sz="1100" dirty="0" smtClean="0">
                        <a:solidFill>
                          <a:schemeClr val="tx1">
                            <a:lumMod val="65000"/>
                            <a:lumOff val="35000"/>
                          </a:schemeClr>
                        </a:solidFill>
                        <a:latin typeface="メイリオ"/>
                        <a:ea typeface="メイリオ"/>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smtClean="0">
                          <a:solidFill>
                            <a:schemeClr val="tx1">
                              <a:lumMod val="65000"/>
                              <a:lumOff val="35000"/>
                            </a:schemeClr>
                          </a:solidFill>
                          <a:latin typeface="+mn-lt"/>
                          <a:ea typeface="+mn-ea"/>
                          <a:cs typeface="Verdana" pitchFamily="34" charset="0"/>
                        </a:rPr>
                        <a:t>※</a:t>
                      </a:r>
                      <a:r>
                        <a:rPr lang="ja-JP" altLang="en-US" sz="1000" dirty="0" smtClean="0">
                          <a:solidFill>
                            <a:schemeClr val="tx1">
                              <a:lumMod val="65000"/>
                              <a:lumOff val="35000"/>
                            </a:schemeClr>
                          </a:solidFill>
                          <a:latin typeface="+mn-lt"/>
                          <a:ea typeface="+mn-ea"/>
                          <a:cs typeface="Verdana" pitchFamily="34" charset="0"/>
                        </a:rPr>
                        <a:t>掲載終了から</a:t>
                      </a:r>
                      <a:r>
                        <a:rPr lang="en-US" altLang="ja-JP" sz="1000" dirty="0" smtClean="0">
                          <a:solidFill>
                            <a:schemeClr val="tx1">
                              <a:lumMod val="65000"/>
                              <a:lumOff val="35000"/>
                            </a:schemeClr>
                          </a:solidFill>
                          <a:latin typeface="+mn-lt"/>
                          <a:ea typeface="+mn-ea"/>
                          <a:cs typeface="Verdana" pitchFamily="34" charset="0"/>
                        </a:rPr>
                        <a:t>2</a:t>
                      </a:r>
                      <a:r>
                        <a:rPr lang="ja-JP" altLang="en-US" sz="1000" dirty="0" smtClean="0">
                          <a:solidFill>
                            <a:schemeClr val="tx1">
                              <a:lumMod val="65000"/>
                              <a:lumOff val="35000"/>
                            </a:schemeClr>
                          </a:solidFill>
                          <a:latin typeface="+mn-lt"/>
                          <a:ea typeface="+mn-ea"/>
                          <a:cs typeface="Verdana" pitchFamily="34" charset="0"/>
                        </a:rPr>
                        <a:t>週間程度でご提出いたします　</a:t>
                      </a:r>
                      <a:r>
                        <a:rPr lang="en-US" altLang="ja-JP" sz="1000" dirty="0" smtClean="0">
                          <a:solidFill>
                            <a:schemeClr val="tx1">
                              <a:lumMod val="65000"/>
                              <a:lumOff val="35000"/>
                            </a:schemeClr>
                          </a:solidFill>
                          <a:latin typeface="+mn-lt"/>
                          <a:ea typeface="+mn-ea"/>
                          <a:cs typeface="Verdana" pitchFamily="34" charset="0"/>
                        </a:rPr>
                        <a:t>※</a:t>
                      </a:r>
                      <a:r>
                        <a:rPr lang="ja-JP" altLang="en-US" sz="1000" dirty="0" smtClean="0">
                          <a:solidFill>
                            <a:schemeClr val="tx1">
                              <a:lumMod val="65000"/>
                              <a:lumOff val="35000"/>
                            </a:schemeClr>
                          </a:solidFill>
                          <a:latin typeface="+mn-lt"/>
                          <a:ea typeface="+mn-ea"/>
                          <a:cs typeface="Verdana" pitchFamily="34" charset="0"/>
                        </a:rPr>
                        <a:t>インストリーム掲載</a:t>
                      </a:r>
                      <a:r>
                        <a:rPr lang="en-US" altLang="ja-JP" sz="1000" dirty="0" smtClean="0">
                          <a:solidFill>
                            <a:schemeClr val="tx1">
                              <a:lumMod val="65000"/>
                              <a:lumOff val="35000"/>
                            </a:schemeClr>
                          </a:solidFill>
                          <a:latin typeface="+mn-lt"/>
                          <a:ea typeface="+mn-ea"/>
                          <a:cs typeface="Verdana" pitchFamily="34" charset="0"/>
                        </a:rPr>
                        <a:t>imps</a:t>
                      </a:r>
                      <a:r>
                        <a:rPr lang="ja-JP" altLang="en-US" sz="1000" dirty="0" smtClean="0">
                          <a:solidFill>
                            <a:schemeClr val="tx1">
                              <a:lumMod val="65000"/>
                              <a:lumOff val="35000"/>
                            </a:schemeClr>
                          </a:solidFill>
                          <a:latin typeface="+mn-lt"/>
                          <a:ea typeface="+mn-ea"/>
                          <a:cs typeface="Verdana" pitchFamily="34" charset="0"/>
                        </a:rPr>
                        <a:t>は広告管理ツールよりご確認ください。</a:t>
                      </a: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120150108"/>
                  </a:ext>
                </a:extLst>
              </a:tr>
              <a:tr h="356287">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備考</a:t>
                      </a: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00" dirty="0" smtClean="0">
                          <a:solidFill>
                            <a:schemeClr val="tx1">
                              <a:lumMod val="65000"/>
                              <a:lumOff val="35000"/>
                            </a:schemeClr>
                          </a:solidFill>
                          <a:latin typeface="+mn-lt"/>
                          <a:ea typeface="+mn-ea"/>
                          <a:cs typeface="Meiryo UI" panose="020B0604030504040204" pitchFamily="50" charset="-128"/>
                        </a:rPr>
                        <a:t>ヤフー</a:t>
                      </a:r>
                      <a:r>
                        <a:rPr lang="en-US" altLang="ja-JP" sz="1000" dirty="0" smtClean="0">
                          <a:solidFill>
                            <a:schemeClr val="tx1">
                              <a:lumMod val="65000"/>
                              <a:lumOff val="35000"/>
                            </a:schemeClr>
                          </a:solidFill>
                          <a:latin typeface="+mn-lt"/>
                          <a:ea typeface="+mn-ea"/>
                          <a:cs typeface="Meiryo UI" panose="020B0604030504040204" pitchFamily="50" charset="-128"/>
                        </a:rPr>
                        <a:t>TOP</a:t>
                      </a:r>
                      <a:r>
                        <a:rPr lang="ja-JP" altLang="en-US" sz="1000" dirty="0" smtClean="0">
                          <a:solidFill>
                            <a:schemeClr val="tx1">
                              <a:lumMod val="65000"/>
                              <a:lumOff val="35000"/>
                            </a:schemeClr>
                          </a:solidFill>
                          <a:latin typeface="+mn-lt"/>
                          <a:ea typeface="+mn-ea"/>
                          <a:cs typeface="Meiryo UI" panose="020B0604030504040204" pitchFamily="50" charset="-128"/>
                        </a:rPr>
                        <a:t>タイムラインや</a:t>
                      </a:r>
                      <a:r>
                        <a:rPr lang="en-US" altLang="ja-JP" sz="1000" dirty="0" smtClean="0">
                          <a:solidFill>
                            <a:schemeClr val="tx1">
                              <a:lumMod val="65000"/>
                              <a:lumOff val="35000"/>
                            </a:schemeClr>
                          </a:solidFill>
                          <a:latin typeface="+mn-lt"/>
                          <a:ea typeface="+mn-ea"/>
                          <a:cs typeface="Meiryo UI" panose="020B0604030504040204" pitchFamily="50" charset="-128"/>
                        </a:rPr>
                        <a:t>GYAO!</a:t>
                      </a:r>
                      <a:r>
                        <a:rPr lang="ja-JP" altLang="en-US" sz="1000" dirty="0" smtClean="0">
                          <a:solidFill>
                            <a:schemeClr val="tx1">
                              <a:lumMod val="65000"/>
                              <a:lumOff val="35000"/>
                            </a:schemeClr>
                          </a:solidFill>
                          <a:latin typeface="+mn-lt"/>
                          <a:ea typeface="+mn-ea"/>
                          <a:cs typeface="Meiryo UI" panose="020B0604030504040204" pitchFamily="50" charset="-128"/>
                        </a:rPr>
                        <a:t>アプリ内タイムライン枠でなど広告が掲載されない面でコンテンツが再生された場合、テレビデバイスでの視聴時はインストリームは掲載されません。</a:t>
                      </a:r>
                      <a:endParaRPr lang="en-US" altLang="ja-JP" sz="1000" dirty="0" smtClean="0">
                        <a:solidFill>
                          <a:schemeClr val="tx1">
                            <a:lumMod val="65000"/>
                            <a:lumOff val="35000"/>
                          </a:schemeClr>
                        </a:solidFill>
                        <a:latin typeface="+mn-lt"/>
                        <a:ea typeface="+mn-ea"/>
                        <a:cs typeface="Meiryo UI" panose="020B0604030504040204" pitchFamily="50" charset="-128"/>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2074392873"/>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3368</TotalTime>
  <Words>3881</Words>
  <Application>Microsoft Office PowerPoint</Application>
  <PresentationFormat>ワイド画面</PresentationFormat>
  <Paragraphs>381</Paragraphs>
  <Slides>16</Slides>
  <Notes>0</Notes>
  <HiddenSlides>0</HiddenSlides>
  <MMClips>0</MMClips>
  <ScaleCrop>false</ScaleCrop>
  <HeadingPairs>
    <vt:vector size="6" baseType="variant">
      <vt:variant>
        <vt:lpstr>使用されているフォント</vt:lpstr>
      </vt:variant>
      <vt:variant>
        <vt:i4>7</vt:i4>
      </vt:variant>
      <vt:variant>
        <vt:lpstr>テーマ</vt:lpstr>
      </vt:variant>
      <vt:variant>
        <vt:i4>3</vt:i4>
      </vt:variant>
      <vt:variant>
        <vt:lpstr>スライド タイトル</vt:lpstr>
      </vt:variant>
      <vt:variant>
        <vt:i4>16</vt:i4>
      </vt:variant>
    </vt:vector>
  </HeadingPairs>
  <TitlesOfParts>
    <vt:vector size="26" baseType="lpstr">
      <vt:lpstr>Meiryo UI</vt:lpstr>
      <vt:lpstr>ＭＳ Ｐゴシック</vt:lpstr>
      <vt:lpstr>メイリオ</vt:lpstr>
      <vt:lpstr>Arial</vt:lpstr>
      <vt:lpstr>Calibri</vt:lpstr>
      <vt:lpstr>Verdana</vt:lpstr>
      <vt:lpstr>Wingdings</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松本 恵実</cp:lastModifiedBy>
  <cp:revision>220</cp:revision>
  <dcterms:created xsi:type="dcterms:W3CDTF">2020-02-26T07:28:11Z</dcterms:created>
  <dcterms:modified xsi:type="dcterms:W3CDTF">2021-05-26T02:51:14Z</dcterms:modified>
</cp:coreProperties>
</file>