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8" r:id="rId2"/>
  </p:sldMasterIdLst>
  <p:notesMasterIdLst>
    <p:notesMasterId r:id="rId25"/>
  </p:notesMasterIdLst>
  <p:sldIdLst>
    <p:sldId id="469" r:id="rId3"/>
    <p:sldId id="572" r:id="rId4"/>
    <p:sldId id="544" r:id="rId5"/>
    <p:sldId id="586" r:id="rId6"/>
    <p:sldId id="587" r:id="rId7"/>
    <p:sldId id="559" r:id="rId8"/>
    <p:sldId id="553" r:id="rId9"/>
    <p:sldId id="576" r:id="rId10"/>
    <p:sldId id="578" r:id="rId11"/>
    <p:sldId id="514" r:id="rId12"/>
    <p:sldId id="625" r:id="rId13"/>
    <p:sldId id="626" r:id="rId14"/>
    <p:sldId id="562" r:id="rId15"/>
    <p:sldId id="584" r:id="rId16"/>
    <p:sldId id="569" r:id="rId17"/>
    <p:sldId id="580" r:id="rId18"/>
    <p:sldId id="571" r:id="rId19"/>
    <p:sldId id="545" r:id="rId20"/>
    <p:sldId id="624" r:id="rId21"/>
    <p:sldId id="546" r:id="rId22"/>
    <p:sldId id="619" r:id="rId23"/>
    <p:sldId id="5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ECECEC"/>
    <a:srgbClr val="FBFBFB"/>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96C4D9-BB74-4631-9F5F-FA16B1137488}" v="15" dt="2022-12-28T00:55:29.867"/>
    <p1510:client id="{9AF8E96B-7A21-4622-AE32-ADE90E2C686B}" v="8" dt="2022-12-27T04:40:54.79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89" autoAdjust="0"/>
    <p:restoredTop sz="94352" autoAdjust="0"/>
  </p:normalViewPr>
  <p:slideViewPr>
    <p:cSldViewPr snapToGrid="0">
      <p:cViewPr varScale="1">
        <p:scale>
          <a:sx n="83" d="100"/>
          <a:sy n="83" d="100"/>
        </p:scale>
        <p:origin x="56" y="100"/>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2023/6/29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3511428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88663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25284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207628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561383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141675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583736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383456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4" y="5710013"/>
            <a:ext cx="1025922"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719527" y="2790694"/>
            <a:ext cx="5741233" cy="1451522"/>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996765"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Yahoo!</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ファイナンス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464379"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87224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2759"/>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697043" y="2790694"/>
            <a:ext cx="5696262" cy="1413755"/>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9544657C-2543-8B7E-3609-6BBCE2B8EBFD}"/>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2023/6/29</a:t>
            </a:r>
          </a:p>
        </p:txBody>
      </p:sp>
    </p:spTree>
    <p:extLst>
      <p:ext uri="{BB962C8B-B14F-4D97-AF65-F5344CB8AC3E}">
        <p14:creationId xmlns:p14="http://schemas.microsoft.com/office/powerpoint/2010/main" val="1975125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2589065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0624533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668422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32546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8493640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471603527"/>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057812867"/>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84026370"/>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58424361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78400284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1" name="テキスト ボックス 10">
            <a:extLst>
              <a:ext uri="{FF2B5EF4-FFF2-40B4-BE49-F238E27FC236}">
                <a16:creationId xmlns:a16="http://schemas.microsoft.com/office/drawing/2014/main" id="{ED93B266-651D-0A64-1364-90A96E6449F4}"/>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43810812"/>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9.xml"/><Relationship Id="rId1" Type="http://schemas.openxmlformats.org/officeDocument/2006/relationships/slideLayout" Target="../slideLayouts/slideLayout28.xml"/><Relationship Id="rId5" Type="http://schemas.openxmlformats.org/officeDocument/2006/relationships/image" Target="../media/image25.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30.png"/><Relationship Id="rId4" Type="http://schemas.openxmlformats.org/officeDocument/2006/relationships/hyperlink" Target="https://form-business.yahoo.co.jp/claris/enqueteForm?inquiry_type=placement_restri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30.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8" Type="http://schemas.openxmlformats.org/officeDocument/2006/relationships/hyperlink" Target="https://portal.yadui.business.yahoo.co.jp/agencyportal/30187098/" TargetMode="External"/><Relationship Id="rId3" Type="http://schemas.openxmlformats.org/officeDocument/2006/relationships/image" Target="../media/image17.emf"/><Relationship Id="rId7" Type="http://schemas.openxmlformats.org/officeDocument/2006/relationships/hyperlink" Target="https://portal.yadui.business.yahoo.co.jp/agencyportal/30335704/" TargetMode="External"/><Relationship Id="rId2" Type="http://schemas.openxmlformats.org/officeDocument/2006/relationships/notesSlide" Target="../notesSlides/notesSlide3.xml"/><Relationship Id="rId1" Type="http://schemas.openxmlformats.org/officeDocument/2006/relationships/slideLayout" Target="../slideLayouts/slideLayout40.xml"/><Relationship Id="rId6" Type="http://schemas.openxmlformats.org/officeDocument/2006/relationships/hyperlink" Target="https://portal.yadui.business.yahoo.co.jp/agencyportal/873240/" TargetMode="External"/><Relationship Id="rId5" Type="http://schemas.openxmlformats.org/officeDocument/2006/relationships/image" Target="../media/image19.png"/><Relationship Id="rId4" Type="http://schemas.openxmlformats.org/officeDocument/2006/relationships/image" Target="../media/image18.emf"/><Relationship Id="rId9" Type="http://schemas.openxmlformats.org/officeDocument/2006/relationships/hyperlink" Target="https://portal.yadui.business.yahoo.co.jp/agencyportal/1052207/"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xml"/><Relationship Id="rId1" Type="http://schemas.openxmlformats.org/officeDocument/2006/relationships/slideLayout" Target="../slideLayouts/slideLayout40.xml"/><Relationship Id="rId5" Type="http://schemas.openxmlformats.org/officeDocument/2006/relationships/image" Target="../media/image19.png"/><Relationship Id="rId4" Type="http://schemas.openxmlformats.org/officeDocument/2006/relationships/image" Target="../media/image18.emf"/></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p:txBody>
          <a:bodyPr/>
          <a:lstStyle/>
          <a:p>
            <a:r>
              <a:rPr kumimoji="1" lang="ja-JP" altLang="en-US" dirty="0"/>
              <a:t>ディスプレイ広告 </a:t>
            </a:r>
            <a:r>
              <a:rPr lang="ja-JP" altLang="en-US" dirty="0"/>
              <a:t>（</a:t>
            </a:r>
            <a:r>
              <a:rPr kumimoji="1" lang="ja-JP" altLang="en-US" dirty="0"/>
              <a:t>予約型</a:t>
            </a:r>
            <a:r>
              <a:rPr kumimoji="1" lang="en-US" altLang="ja-JP" dirty="0"/>
              <a:t> </a:t>
            </a:r>
            <a:r>
              <a:rPr lang="ja-JP" altLang="en-US" dirty="0"/>
              <a:t>）</a:t>
            </a:r>
            <a:br>
              <a:rPr kumimoji="1" lang="en-US" altLang="ja-JP" dirty="0"/>
            </a:br>
            <a:r>
              <a:rPr kumimoji="1" lang="ja-JP" altLang="en-US" dirty="0"/>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669841220"/>
              </p:ext>
            </p:extLst>
          </p:nvPr>
        </p:nvGraphicFramePr>
        <p:xfrm>
          <a:off x="479423" y="1089026"/>
          <a:ext cx="11233153" cy="3696206"/>
        </p:xfrm>
        <a:graphic>
          <a:graphicData uri="http://schemas.openxmlformats.org/drawingml/2006/table">
            <a:tbl>
              <a:tblPr bandRow="1"/>
              <a:tblGrid>
                <a:gridCol w="2374024">
                  <a:extLst>
                    <a:ext uri="{9D8B030D-6E8A-4147-A177-3AD203B41FA5}">
                      <a16:colId xmlns:a16="http://schemas.microsoft.com/office/drawing/2014/main" val="792911817"/>
                    </a:ext>
                  </a:extLst>
                </a:gridCol>
                <a:gridCol w="2556753">
                  <a:extLst>
                    <a:ext uri="{9D8B030D-6E8A-4147-A177-3AD203B41FA5}">
                      <a16:colId xmlns:a16="http://schemas.microsoft.com/office/drawing/2014/main" val="2515137241"/>
                    </a:ext>
                  </a:extLst>
                </a:gridCol>
                <a:gridCol w="3361267">
                  <a:extLst>
                    <a:ext uri="{9D8B030D-6E8A-4147-A177-3AD203B41FA5}">
                      <a16:colId xmlns:a16="http://schemas.microsoft.com/office/drawing/2014/main" val="3608287535"/>
                    </a:ext>
                  </a:extLst>
                </a:gridCol>
                <a:gridCol w="2941109">
                  <a:extLst>
                    <a:ext uri="{9D8B030D-6E8A-4147-A177-3AD203B41FA5}">
                      <a16:colId xmlns:a16="http://schemas.microsoft.com/office/drawing/2014/main" val="135909385"/>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5</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9</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pic>
        <p:nvPicPr>
          <p:cNvPr id="11" name="図プレースホルダー 10" descr="アイコン&#10;&#10;自動的に生成された説明">
            <a:extLst>
              <a:ext uri="{FF2B5EF4-FFF2-40B4-BE49-F238E27FC236}">
                <a16:creationId xmlns:a16="http://schemas.microsoft.com/office/drawing/2014/main" id="{025FE432-7D52-6227-04D8-FD3AFAF63AA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E746C29D-F786-6BAC-1D59-E8F6F0992A58}"/>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3400282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5146936" y="1798490"/>
            <a:ext cx="3526742"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007411" y="1489234"/>
            <a:ext cx="4375810" cy="505480"/>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3591150"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6B3E3F58-1E02-27D7-32A6-34C84752693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4D1BEAD2-5050-C8A1-1102-683CCB85EE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970" y="2303970"/>
            <a:ext cx="3526743" cy="3287210"/>
          </a:xfrm>
          <a:prstGeom prst="rect">
            <a:avLst/>
          </a:prstGeom>
        </p:spPr>
      </p:pic>
    </p:spTree>
    <p:extLst>
      <p:ext uri="{BB962C8B-B14F-4D97-AF65-F5344CB8AC3E}">
        <p14:creationId xmlns:p14="http://schemas.microsoft.com/office/powerpoint/2010/main" val="3135579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360"/>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2785533" y="1798490"/>
            <a:ext cx="122157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4EB41BA4-BC98-4D3B-CBE5-95E815302BD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アプリケーション&#10;&#10;自動的に生成された説明">
            <a:extLst>
              <a:ext uri="{FF2B5EF4-FFF2-40B4-BE49-F238E27FC236}">
                <a16:creationId xmlns:a16="http://schemas.microsoft.com/office/drawing/2014/main" id="{C983464E-CABA-23A2-1C01-5B785A2A96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32043580-32C4-6F5B-0DB4-CA74CCE764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4DAE5DB7-AD07-2D47-BDA9-88DBD2CB17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Tree>
    <p:extLst>
      <p:ext uri="{BB962C8B-B14F-4D97-AF65-F5344CB8AC3E}">
        <p14:creationId xmlns:p14="http://schemas.microsoft.com/office/powerpoint/2010/main" val="2035493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737532671"/>
              </p:ext>
            </p:extLst>
          </p:nvPr>
        </p:nvGraphicFramePr>
        <p:xfrm>
          <a:off x="479426" y="1082865"/>
          <a:ext cx="11233148" cy="4919321"/>
        </p:xfrm>
        <a:graphic>
          <a:graphicData uri="http://schemas.openxmlformats.org/drawingml/2006/table">
            <a:tbl>
              <a:tblPr firstCol="1" bandRow="1"/>
              <a:tblGrid>
                <a:gridCol w="2116623">
                  <a:extLst>
                    <a:ext uri="{9D8B030D-6E8A-4147-A177-3AD203B41FA5}">
                      <a16:colId xmlns:a16="http://schemas.microsoft.com/office/drawing/2014/main" val="792911817"/>
                    </a:ext>
                  </a:extLst>
                </a:gridCol>
                <a:gridCol w="878302">
                  <a:extLst>
                    <a:ext uri="{9D8B030D-6E8A-4147-A177-3AD203B41FA5}">
                      <a16:colId xmlns:a16="http://schemas.microsoft.com/office/drawing/2014/main" val="1525620392"/>
                    </a:ext>
                  </a:extLst>
                </a:gridCol>
                <a:gridCol w="2193421">
                  <a:extLst>
                    <a:ext uri="{9D8B030D-6E8A-4147-A177-3AD203B41FA5}">
                      <a16:colId xmlns:a16="http://schemas.microsoft.com/office/drawing/2014/main" val="3835180974"/>
                    </a:ext>
                  </a:extLst>
                </a:gridCol>
                <a:gridCol w="616056">
                  <a:extLst>
                    <a:ext uri="{9D8B030D-6E8A-4147-A177-3AD203B41FA5}">
                      <a16:colId xmlns:a16="http://schemas.microsoft.com/office/drawing/2014/main" val="2488128651"/>
                    </a:ext>
                  </a:extLst>
                </a:gridCol>
                <a:gridCol w="2010739">
                  <a:extLst>
                    <a:ext uri="{9D8B030D-6E8A-4147-A177-3AD203B41FA5}">
                      <a16:colId xmlns:a16="http://schemas.microsoft.com/office/drawing/2014/main" val="360912566"/>
                    </a:ext>
                  </a:extLst>
                </a:gridCol>
                <a:gridCol w="710175">
                  <a:extLst>
                    <a:ext uri="{9D8B030D-6E8A-4147-A177-3AD203B41FA5}">
                      <a16:colId xmlns:a16="http://schemas.microsoft.com/office/drawing/2014/main" val="2966014166"/>
                    </a:ext>
                  </a:extLst>
                </a:gridCol>
                <a:gridCol w="2707832">
                  <a:extLst>
                    <a:ext uri="{9D8B030D-6E8A-4147-A177-3AD203B41FA5}">
                      <a16:colId xmlns:a16="http://schemas.microsoft.com/office/drawing/2014/main" val="3201855149"/>
                    </a:ext>
                  </a:extLst>
                </a:gridCol>
              </a:tblGrid>
              <a:tr h="3183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トップインパクト　</a:t>
                      </a:r>
                    </a:p>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ダブルサイズ　</a:t>
                      </a:r>
                      <a:r>
                        <a:rPr kumimoji="1" lang="en-US" altLang="ja-JP" sz="900" b="1" i="0" dirty="0">
                          <a:solidFill>
                            <a:srgbClr val="FFFFFF"/>
                          </a:solidFill>
                          <a:latin typeface="Meiryo" panose="020B0604030504040204" pitchFamily="34" charset="-128"/>
                          <a:ea typeface="Meiryo" panose="020B0604030504040204" pitchFamily="34" charset="-128"/>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dirty="0"/>
                    </a:p>
                  </a:txBody>
                  <a:tcPr>
                    <a:lnL w="28575" cap="flat" cmpd="sng" algn="ctr">
                      <a:solidFill>
                        <a:srgbClr val="FFFFFF"/>
                      </a:solidFill>
                      <a:prstDash val="solid"/>
                      <a:round/>
                      <a:headEnd type="none" w="med" len="med"/>
                      <a:tailEnd type="none" w="med" len="med"/>
                    </a:ln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カテゴリー指定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43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n-ea"/>
                          <a:ea typeface="+mn-ea"/>
                          <a:cs typeface="+mn-cs"/>
                        </a:rPr>
                        <a:t>継続</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1000001362</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dirty="0">
                          <a:solidFill>
                            <a:schemeClr val="tx1">
                              <a:lumMod val="65000"/>
                              <a:lumOff val="35000"/>
                            </a:schemeClr>
                          </a:solidFill>
                          <a:latin typeface="+mn-ea"/>
                          <a:ea typeface="+mn-ea"/>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mn-ea"/>
                          <a:ea typeface="+mn-ea"/>
                          <a:cs typeface="+mn-cs"/>
                        </a:rPr>
                        <a:t>1000000772</a:t>
                      </a:r>
                      <a:endParaRPr kumimoji="1" lang="ja-JP" altLang="en-US" sz="90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mn-ea"/>
                          <a:ea typeface="+mn-ea"/>
                          <a:cs typeface="+mn-cs"/>
                        </a:rPr>
                        <a:t>1000001361</a:t>
                      </a:r>
                      <a:endParaRPr kumimoji="1" lang="ja-JP" altLang="en-US" sz="900" kern="1200" dirty="0">
                        <a:solidFill>
                          <a:schemeClr val="tx1">
                            <a:lumMod val="65000"/>
                            <a:lumOff val="35000"/>
                          </a:schemeClr>
                        </a:solidFill>
                        <a:latin typeface="+mn-ea"/>
                        <a:ea typeface="+mn-ea"/>
                        <a:cs typeface="+mn-cs"/>
                      </a:endParaRP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438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2023</a:t>
                      </a:r>
                      <a:r>
                        <a:rPr kumimoji="1" lang="ja-JP" altLang="en-US" sz="900" b="0" i="0" kern="1200">
                          <a:solidFill>
                            <a:schemeClr val="tx1">
                              <a:lumMod val="65000"/>
                              <a:lumOff val="35000"/>
                            </a:schemeClr>
                          </a:solidFill>
                          <a:latin typeface="+mn-ea"/>
                          <a:ea typeface="+mn-ea"/>
                          <a:cs typeface="+mn-cs"/>
                        </a:rPr>
                        <a:t>年</a:t>
                      </a:r>
                      <a:r>
                        <a:rPr kumimoji="1" lang="en-US" altLang="ja-JP" sz="900" b="0" i="0" kern="1200" dirty="0">
                          <a:solidFill>
                            <a:schemeClr val="tx1">
                              <a:lumMod val="65000"/>
                              <a:lumOff val="35000"/>
                            </a:schemeClr>
                          </a:solidFill>
                          <a:latin typeface="+mn-ea"/>
                          <a:ea typeface="+mn-ea"/>
                          <a:cs typeface="+mn-cs"/>
                        </a:rPr>
                        <a:t>2</a:t>
                      </a:r>
                      <a:r>
                        <a:rPr kumimoji="1" lang="ja-JP" altLang="en-US" sz="900" b="0" i="0" kern="1200">
                          <a:solidFill>
                            <a:schemeClr val="tx1">
                              <a:lumMod val="65000"/>
                              <a:lumOff val="35000"/>
                            </a:schemeClr>
                          </a:solidFill>
                          <a:latin typeface="+mn-ea"/>
                          <a:ea typeface="+mn-ea"/>
                          <a:cs typeface="+mn-cs"/>
                        </a:rPr>
                        <a:t>月</a:t>
                      </a:r>
                      <a:r>
                        <a:rPr lang="ja-JP" altLang="en-US" sz="900" b="0" i="0" kern="1200">
                          <a:solidFill>
                            <a:schemeClr val="tx1">
                              <a:lumMod val="65000"/>
                              <a:lumOff val="35000"/>
                            </a:schemeClr>
                          </a:solidFill>
                          <a:latin typeface="+mn-ea"/>
                          <a:ea typeface="+mn-ea"/>
                          <a:cs typeface="+mn-cs"/>
                        </a:rPr>
                        <a:t>15</a:t>
                      </a:r>
                      <a:r>
                        <a:rPr kumimoji="1" lang="ja-JP" altLang="en-US" sz="900" b="0" i="0" kern="1200">
                          <a:solidFill>
                            <a:schemeClr val="tx1">
                              <a:lumMod val="65000"/>
                              <a:lumOff val="35000"/>
                            </a:schemeClr>
                          </a:solidFill>
                          <a:latin typeface="+mn-ea"/>
                          <a:ea typeface="+mn-ea"/>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43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a:t>
                      </a: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802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l"/>
                      <a:endParaRPr kumimoji="1" lang="ja-JP" altLang="en-US" sz="900" b="0" i="0" kern="1200" dirty="0">
                        <a:solidFill>
                          <a:schemeClr val="tx1">
                            <a:lumMod val="65000"/>
                            <a:lumOff val="35000"/>
                          </a:schemeClr>
                        </a:solidFill>
                        <a:latin typeface="+mn-ea"/>
                        <a:ea typeface="+mn-ea"/>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p>
                      <a:pPr algn="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/6</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5</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2</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endParaRPr kumimoji="1" lang="ja-JP" altLang="en-US" dirty="0"/>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638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43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PC</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60580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外国為替情報（</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株式（</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米国株（</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r>
                        <a:rPr kumimoji="1" lang="en-US" altLang="ja-JP" sz="900" b="0" i="0" kern="1200" dirty="0">
                          <a:solidFill>
                            <a:schemeClr val="accent6"/>
                          </a:solidFill>
                          <a:latin typeface="+mn-ea"/>
                          <a:ea typeface="+mn-ea"/>
                          <a:cs typeface="+mn-cs"/>
                        </a:rPr>
                        <a:t>※1</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438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ファイナンスのトップページ全体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ファイナンス内の各カテゴリーのページ</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438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43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※2</a:t>
                      </a:r>
                      <a:endParaRPr kumimoji="1" lang="ja-JP" altLang="en-US" sz="900" b="0" i="0" kern="1200" dirty="0">
                        <a:solidFill>
                          <a:schemeClr val="accent6"/>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n-ea"/>
                          <a:ea typeface="+mn-ea"/>
                        </a:rPr>
                        <a:t>5</a:t>
                      </a:r>
                      <a:r>
                        <a:rPr kumimoji="1" lang="ja-JP" altLang="en-US" sz="900" b="0" i="0" dirty="0">
                          <a:solidFill>
                            <a:schemeClr val="tx1">
                              <a:lumMod val="65000"/>
                              <a:lumOff val="35000"/>
                            </a:schemeClr>
                          </a:solidFill>
                          <a:latin typeface="+mn-ea"/>
                          <a:ea typeface="+mn-ea"/>
                        </a:rPr>
                        <a:t>日間～</a:t>
                      </a:r>
                      <a:r>
                        <a:rPr kumimoji="1" lang="en-US" altLang="ja-JP" sz="900" b="0" i="0" dirty="0">
                          <a:solidFill>
                            <a:schemeClr val="tx1">
                              <a:lumMod val="65000"/>
                              <a:lumOff val="35000"/>
                            </a:schemeClr>
                          </a:solidFill>
                          <a:latin typeface="+mn-ea"/>
                          <a:ea typeface="+mn-ea"/>
                        </a:rPr>
                        <a:t>31</a:t>
                      </a:r>
                      <a:r>
                        <a:rPr kumimoji="1" lang="ja-JP" altLang="en-US" sz="900" b="0" i="0" dirty="0">
                          <a:solidFill>
                            <a:schemeClr val="tx1">
                              <a:lumMod val="65000"/>
                              <a:lumOff val="35000"/>
                            </a:schemeClr>
                          </a:solidFill>
                          <a:latin typeface="+mn-ea"/>
                          <a:ea typeface="+mn-ea"/>
                        </a:rPr>
                        <a:t>日間 </a:t>
                      </a:r>
                      <a:r>
                        <a:rPr kumimoji="1" lang="en-US" altLang="ja-JP" sz="900" b="0" i="0" kern="1200" dirty="0">
                          <a:solidFill>
                            <a:schemeClr val="accent6"/>
                          </a:solidFill>
                          <a:latin typeface="+mn-ea"/>
                          <a:ea typeface="+mn-ea"/>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n-ea"/>
                          <a:ea typeface="+mn-ea"/>
                          <a:cs typeface="+mn-cs"/>
                        </a:rPr>
                        <a:t>5</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※3</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43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438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4,000,000</a:t>
                      </a:r>
                      <a:r>
                        <a:rPr kumimoji="1" lang="ja-JP" altLang="en-US" sz="900" b="0" i="0" dirty="0">
                          <a:solidFill>
                            <a:schemeClr val="tx1">
                              <a:lumMod val="65000"/>
                              <a:lumOff val="35000"/>
                            </a:schemeClr>
                          </a:solidFill>
                          <a:latin typeface="+mn-ea"/>
                          <a:ea typeface="+mn-ea"/>
                        </a:rPr>
                        <a:t>円</a:t>
                      </a:r>
                      <a:endParaRPr kumimoji="1" lang="en-US" altLang="ja-JP" sz="9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789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960</a:t>
                      </a:r>
                      <a:r>
                        <a:rPr kumimoji="1" lang="ja-JP" altLang="en-US" sz="900" b="0" i="0" dirty="0">
                          <a:solidFill>
                            <a:schemeClr val="tx1">
                              <a:lumMod val="65000"/>
                              <a:lumOff val="35000"/>
                            </a:schemeClr>
                          </a:solidFill>
                          <a:latin typeface="+mn-ea"/>
                          <a:ea typeface="+mn-ea"/>
                        </a:rPr>
                        <a:t>円 </a:t>
                      </a:r>
                      <a:endParaRPr kumimoji="1" lang="en-US" altLang="ja-JP" sz="900" b="0" i="0" dirty="0">
                        <a:solidFill>
                          <a:schemeClr val="accent6"/>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480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endPar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en-US" altLang="ja-JP" sz="900" b="0" i="0" kern="1200" dirty="0">
                          <a:solidFill>
                            <a:schemeClr val="accent6"/>
                          </a:solidFill>
                          <a:latin typeface="+mn-ea"/>
                          <a:ea typeface="+mn-ea"/>
                          <a:cs typeface="+mn-cs"/>
                        </a:rPr>
                        <a:t>※4</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外国為替情報</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株式</a:t>
                      </a:r>
                      <a:r>
                        <a:rPr kumimoji="1" lang="en-US" altLang="ja-JP" sz="900" kern="1200" dirty="0">
                          <a:solidFill>
                            <a:schemeClr val="tx1">
                              <a:lumMod val="65000"/>
                              <a:lumOff val="35000"/>
                            </a:schemeClr>
                          </a:solidFill>
                          <a:latin typeface="+mn-ea"/>
                          <a:ea typeface="+mn-ea"/>
                          <a:cs typeface="+mn-cs"/>
                        </a:rPr>
                        <a:t>】                        【</a:t>
                      </a:r>
                      <a:r>
                        <a:rPr kumimoji="1" lang="ja-JP" altLang="en-US" sz="900" kern="1200" dirty="0">
                          <a:solidFill>
                            <a:schemeClr val="tx1">
                              <a:lumMod val="65000"/>
                              <a:lumOff val="35000"/>
                            </a:schemeClr>
                          </a:solidFill>
                          <a:latin typeface="+mn-ea"/>
                          <a:ea typeface="+mn-ea"/>
                          <a:cs typeface="+mn-cs"/>
                        </a:rPr>
                        <a:t>米国株</a:t>
                      </a:r>
                      <a:r>
                        <a:rPr kumimoji="1" lang="en-US" altLang="ja-JP" sz="900" kern="1200" dirty="0">
                          <a:solidFill>
                            <a:schemeClr val="tx1">
                              <a:lumMod val="65000"/>
                              <a:lumOff val="35000"/>
                            </a:schemeClr>
                          </a:solidFill>
                          <a:latin typeface="+mn-ea"/>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 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/6</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5</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           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/6</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5</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400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 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           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400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 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2</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372</a:t>
                      </a:r>
                      <a:r>
                        <a:rPr kumimoji="1" lang="ja-JP" altLang="en-US" sz="900" kern="1200" dirty="0">
                          <a:solidFill>
                            <a:schemeClr val="tx1">
                              <a:lumMod val="65000"/>
                              <a:lumOff val="35000"/>
                            </a:schemeClr>
                          </a:solidFill>
                          <a:latin typeface="+mn-ea"/>
                          <a:ea typeface="+mn-ea"/>
                          <a:cs typeface="+mn-cs"/>
                        </a:rPr>
                        <a:t>円           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2</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480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accent6"/>
                          </a:solidFill>
                          <a:latin typeface="+mn-ea"/>
                          <a:ea typeface="+mn-ea"/>
                          <a:cs typeface="+mn-cs"/>
                        </a:rPr>
                        <a:t>※4</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438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endParaRPr kumimoji="1" lang="ja-JP" altLang="en-US"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n-ea"/>
                          <a:ea typeface="+mn-ea"/>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88356064"/>
                  </a:ext>
                </a:extLst>
              </a:tr>
            </a:tbl>
          </a:graphicData>
        </a:graphic>
      </p:graphicFrame>
      <p:sp>
        <p:nvSpPr>
          <p:cNvPr id="3" name="正方形/長方形 2">
            <a:extLst>
              <a:ext uri="{FF2B5EF4-FFF2-40B4-BE49-F238E27FC236}">
                <a16:creationId xmlns:a16="http://schemas.microsoft.com/office/drawing/2014/main" id="{5D83B675-5FF8-6E1C-6470-09E014A89139}"/>
              </a:ext>
            </a:extLst>
          </p:cNvPr>
          <p:cNvSpPr/>
          <p:nvPr/>
        </p:nvSpPr>
        <p:spPr>
          <a:xfrm>
            <a:off x="479426" y="6162046"/>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en-US" altLang="ja-JP" dirty="0"/>
              <a:t>PC</a:t>
            </a:r>
            <a:r>
              <a:rPr lang="ja-JP" altLang="en-US" dirty="0"/>
              <a:t>商品</a:t>
            </a:r>
          </a:p>
        </p:txBody>
      </p:sp>
      <p:sp>
        <p:nvSpPr>
          <p:cNvPr id="6" name="正方形/長方形 5">
            <a:extLst>
              <a:ext uri="{FF2B5EF4-FFF2-40B4-BE49-F238E27FC236}">
                <a16:creationId xmlns:a16="http://schemas.microsoft.com/office/drawing/2014/main" id="{98FCBA46-10E0-1358-7A4B-9ED1958738A6}"/>
              </a:ext>
            </a:extLst>
          </p:cNvPr>
          <p:cNvSpPr/>
          <p:nvPr/>
        </p:nvSpPr>
        <p:spPr>
          <a:xfrm>
            <a:off x="7065162" y="6026624"/>
            <a:ext cx="4645502" cy="541687"/>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3">
            <a:extLst>
              <a:ext uri="{FF2B5EF4-FFF2-40B4-BE49-F238E27FC236}">
                <a16:creationId xmlns:a16="http://schemas.microsoft.com/office/drawing/2014/main" id="{929814D1-6267-5C59-C907-196408CD6B90}"/>
              </a:ext>
            </a:extLst>
          </p:cNvPr>
          <p:cNvSpPr>
            <a:spLocks noChangeAspect="1"/>
          </p:cNvSpPr>
          <p:nvPr/>
        </p:nvSpPr>
        <p:spPr>
          <a:xfrm>
            <a:off x="7714227" y="224557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24">
            <a:extLst>
              <a:ext uri="{FF2B5EF4-FFF2-40B4-BE49-F238E27FC236}">
                <a16:creationId xmlns:a16="http://schemas.microsoft.com/office/drawing/2014/main" id="{29565FDF-0D4A-5376-5BC4-C445A35C3E22}"/>
              </a:ext>
            </a:extLst>
          </p:cNvPr>
          <p:cNvSpPr>
            <a:spLocks noChangeAspect="1"/>
          </p:cNvSpPr>
          <p:nvPr/>
        </p:nvSpPr>
        <p:spPr>
          <a:xfrm>
            <a:off x="9059465" y="224557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2" name="円/楕円 23">
            <a:extLst>
              <a:ext uri="{FF2B5EF4-FFF2-40B4-BE49-F238E27FC236}">
                <a16:creationId xmlns:a16="http://schemas.microsoft.com/office/drawing/2014/main" id="{B4ABE360-483B-8E5F-4382-E1DF3F6C40EB}"/>
              </a:ext>
            </a:extLst>
          </p:cNvPr>
          <p:cNvSpPr>
            <a:spLocks noChangeAspect="1"/>
          </p:cNvSpPr>
          <p:nvPr/>
        </p:nvSpPr>
        <p:spPr>
          <a:xfrm>
            <a:off x="5428748" y="224557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24">
            <a:extLst>
              <a:ext uri="{FF2B5EF4-FFF2-40B4-BE49-F238E27FC236}">
                <a16:creationId xmlns:a16="http://schemas.microsoft.com/office/drawing/2014/main" id="{E5D934F9-59C3-FE8C-0327-2EA0CA6D824E}"/>
              </a:ext>
            </a:extLst>
          </p:cNvPr>
          <p:cNvSpPr>
            <a:spLocks noChangeAspect="1"/>
          </p:cNvSpPr>
          <p:nvPr/>
        </p:nvSpPr>
        <p:spPr>
          <a:xfrm>
            <a:off x="10570738" y="224557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6" name="図プレースホルダー 15" descr="アイコン&#10;&#10;自動的に生成された説明">
            <a:extLst>
              <a:ext uri="{FF2B5EF4-FFF2-40B4-BE49-F238E27FC236}">
                <a16:creationId xmlns:a16="http://schemas.microsoft.com/office/drawing/2014/main" id="{DC84E4B8-E771-78F6-B73C-55BD8EBFF18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518855A1-BF4A-C936-3E59-8E8F2A2151A6}"/>
              </a:ext>
            </a:extLst>
          </p:cNvPr>
          <p:cNvSpPr txBox="1"/>
          <p:nvPr/>
        </p:nvSpPr>
        <p:spPr>
          <a:xfrm>
            <a:off x="2529293" y="2238257"/>
            <a:ext cx="2973891" cy="223138"/>
          </a:xfrm>
          <a:prstGeom prst="rect">
            <a:avLst/>
          </a:prstGeom>
          <a:noFill/>
        </p:spPr>
        <p:txBody>
          <a:bodyPr wrap="none" rtlCol="0">
            <a:spAutoFit/>
          </a:bodyPr>
          <a:lstStyle/>
          <a:p>
            <a:pPr algn="ctr"/>
            <a:r>
              <a:rPr lang="ja-JP" altLang="en-US" sz="850" dirty="0">
                <a:solidFill>
                  <a:schemeClr val="tx1">
                    <a:lumMod val="65000"/>
                    <a:lumOff val="35000"/>
                  </a:schemeClr>
                </a:solidFill>
                <a:latin typeface="+mn-ea"/>
              </a:rPr>
              <a:t>トップインパクト プライムディスプレイ ダブル</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画像</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a:t>
            </a:r>
          </a:p>
        </p:txBody>
      </p:sp>
    </p:spTree>
    <p:extLst>
      <p:ext uri="{BB962C8B-B14F-4D97-AF65-F5344CB8AC3E}">
        <p14:creationId xmlns:p14="http://schemas.microsoft.com/office/powerpoint/2010/main" val="2112894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3620983686"/>
              </p:ext>
            </p:extLst>
          </p:nvPr>
        </p:nvGraphicFramePr>
        <p:xfrm>
          <a:off x="479423" y="1089026"/>
          <a:ext cx="11233152" cy="3728718"/>
        </p:xfrm>
        <a:graphic>
          <a:graphicData uri="http://schemas.openxmlformats.org/drawingml/2006/table">
            <a:tbl>
              <a:tblPr bandRow="1"/>
              <a:tblGrid>
                <a:gridCol w="1783879">
                  <a:extLst>
                    <a:ext uri="{9D8B030D-6E8A-4147-A177-3AD203B41FA5}">
                      <a16:colId xmlns:a16="http://schemas.microsoft.com/office/drawing/2014/main" val="792911817"/>
                    </a:ext>
                  </a:extLst>
                </a:gridCol>
                <a:gridCol w="2217907">
                  <a:extLst>
                    <a:ext uri="{9D8B030D-6E8A-4147-A177-3AD203B41FA5}">
                      <a16:colId xmlns:a16="http://schemas.microsoft.com/office/drawing/2014/main" val="2515137241"/>
                    </a:ext>
                  </a:extLst>
                </a:gridCol>
                <a:gridCol w="2520724">
                  <a:extLst>
                    <a:ext uri="{9D8B030D-6E8A-4147-A177-3AD203B41FA5}">
                      <a16:colId xmlns:a16="http://schemas.microsoft.com/office/drawing/2014/main" val="3608287535"/>
                    </a:ext>
                  </a:extLst>
                </a:gridCol>
                <a:gridCol w="2226373">
                  <a:extLst>
                    <a:ext uri="{9D8B030D-6E8A-4147-A177-3AD203B41FA5}">
                      <a16:colId xmlns:a16="http://schemas.microsoft.com/office/drawing/2014/main" val="135909385"/>
                    </a:ext>
                  </a:extLst>
                </a:gridCol>
                <a:gridCol w="2484269">
                  <a:extLst>
                    <a:ext uri="{9D8B030D-6E8A-4147-A177-3AD203B41FA5}">
                      <a16:colId xmlns:a16="http://schemas.microsoft.com/office/drawing/2014/main" val="2666524360"/>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カテゴリー指定</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en-US" altLang="ja-JP" dirty="0"/>
              <a:t>PC</a:t>
            </a:r>
            <a:r>
              <a:rPr lang="ja-JP" altLang="en-US" dirty="0"/>
              <a:t>商品</a:t>
            </a:r>
          </a:p>
        </p:txBody>
      </p:sp>
      <p:pic>
        <p:nvPicPr>
          <p:cNvPr id="11" name="図プレースホルダー 10" descr="アイコン&#10;&#10;自動的に生成された説明">
            <a:extLst>
              <a:ext uri="{FF2B5EF4-FFF2-40B4-BE49-F238E27FC236}">
                <a16:creationId xmlns:a16="http://schemas.microsoft.com/office/drawing/2014/main" id="{89417C02-A7FA-49FC-CEEF-2052E07C79F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3ED2B367-5608-2D62-0F89-9DF0EC06D05A}"/>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6337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11" name="図プレースホルダー 10" descr="アイコン&#10;&#10;自動的に生成された説明">
            <a:extLst>
              <a:ext uri="{FF2B5EF4-FFF2-40B4-BE49-F238E27FC236}">
                <a16:creationId xmlns:a16="http://schemas.microsoft.com/office/drawing/2014/main" id="{C7C2445F-DBAB-FD95-F418-008BA7A5DDBD}"/>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Tree>
    <p:extLst>
      <p:ext uri="{BB962C8B-B14F-4D97-AF65-F5344CB8AC3E}">
        <p14:creationId xmlns:p14="http://schemas.microsoft.com/office/powerpoint/2010/main" val="3186192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841074" y="6335157"/>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96208" y="6345581"/>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15541" y="6378245"/>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BA025E1D-3E18-46EE-99D6-B35AD2CDD688}"/>
              </a:ext>
            </a:extLst>
          </p:cNvPr>
          <p:cNvGraphicFramePr>
            <a:graphicFrameLocks noGrp="1"/>
          </p:cNvGraphicFramePr>
          <p:nvPr>
            <p:extLst>
              <p:ext uri="{D42A27DB-BD31-4B8C-83A1-F6EECF244321}">
                <p14:modId xmlns:p14="http://schemas.microsoft.com/office/powerpoint/2010/main" val="3174079987"/>
              </p:ext>
            </p:extLst>
          </p:nvPr>
        </p:nvGraphicFramePr>
        <p:xfrm>
          <a:off x="479425" y="1089024"/>
          <a:ext cx="11233150" cy="5231666"/>
        </p:xfrm>
        <a:graphic>
          <a:graphicData uri="http://schemas.openxmlformats.org/drawingml/2006/table">
            <a:tbl>
              <a:tblPr firstCol="1" bandRow="1"/>
              <a:tblGrid>
                <a:gridCol w="4337896">
                  <a:extLst>
                    <a:ext uri="{9D8B030D-6E8A-4147-A177-3AD203B41FA5}">
                      <a16:colId xmlns:a16="http://schemas.microsoft.com/office/drawing/2014/main" val="792911817"/>
                    </a:ext>
                  </a:extLst>
                </a:gridCol>
                <a:gridCol w="1356612">
                  <a:extLst>
                    <a:ext uri="{9D8B030D-6E8A-4147-A177-3AD203B41FA5}">
                      <a16:colId xmlns:a16="http://schemas.microsoft.com/office/drawing/2014/main" val="2910572198"/>
                    </a:ext>
                  </a:extLst>
                </a:gridCol>
                <a:gridCol w="1356612">
                  <a:extLst>
                    <a:ext uri="{9D8B030D-6E8A-4147-A177-3AD203B41FA5}">
                      <a16:colId xmlns:a16="http://schemas.microsoft.com/office/drawing/2014/main" val="780371221"/>
                    </a:ext>
                  </a:extLst>
                </a:gridCol>
                <a:gridCol w="1477988">
                  <a:extLst>
                    <a:ext uri="{9D8B030D-6E8A-4147-A177-3AD203B41FA5}">
                      <a16:colId xmlns:a16="http://schemas.microsoft.com/office/drawing/2014/main" val="1122066188"/>
                    </a:ext>
                  </a:extLst>
                </a:gridCol>
                <a:gridCol w="1235236">
                  <a:extLst>
                    <a:ext uri="{9D8B030D-6E8A-4147-A177-3AD203B41FA5}">
                      <a16:colId xmlns:a16="http://schemas.microsoft.com/office/drawing/2014/main" val="2731999900"/>
                    </a:ext>
                  </a:extLst>
                </a:gridCol>
                <a:gridCol w="1468806">
                  <a:extLst>
                    <a:ext uri="{9D8B030D-6E8A-4147-A177-3AD203B41FA5}">
                      <a16:colId xmlns:a16="http://schemas.microsoft.com/office/drawing/2014/main" val="1308425223"/>
                    </a:ext>
                  </a:extLst>
                </a:gridCol>
              </a:tblGrid>
              <a:tr h="5873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marL="0" algn="ctr" defTabSz="914423" rtl="0" eaLnBrk="1" latinLnBrk="0" hangingPunct="1"/>
                      <a:r>
                        <a:rPr kumimoji="1" lang="en-US" altLang="ja-JP" sz="800" b="1" kern="1200" dirty="0">
                          <a:solidFill>
                            <a:schemeClr val="bg1"/>
                          </a:solidFill>
                          <a:latin typeface="メイリオ"/>
                          <a:ea typeface="メイリオ"/>
                          <a:cs typeface="+mn-cs"/>
                        </a:rPr>
                        <a:t>Yahoo!</a:t>
                      </a:r>
                      <a:r>
                        <a:rPr kumimoji="1" lang="ja-JP" altLang="en-US" sz="800" b="1" kern="1200" dirty="0">
                          <a:solidFill>
                            <a:schemeClr val="bg1"/>
                          </a:solidFill>
                          <a:latin typeface="メイリオ"/>
                          <a:ea typeface="メイリオ"/>
                          <a:cs typeface="+mn-cs"/>
                        </a:rPr>
                        <a:t>ファイナンス　トップ　トップパネル</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a:t>
                      </a:r>
                      <a:r>
                        <a:rPr kumimoji="1" lang="en-US" altLang="ja-JP" sz="800" b="1" kern="1200" dirty="0">
                          <a:solidFill>
                            <a:schemeClr val="bg1"/>
                          </a:solidFill>
                          <a:latin typeface="メイリオ"/>
                          <a:ea typeface="メイリオ"/>
                          <a:cs typeface="+mn-cs"/>
                        </a:rPr>
                        <a:t>16</a:t>
                      </a:r>
                      <a:r>
                        <a:rPr kumimoji="1" lang="ja-JP" altLang="en-US" sz="800" b="1" kern="1200" dirty="0">
                          <a:solidFill>
                            <a:schemeClr val="bg1"/>
                          </a:solidFill>
                          <a:latin typeface="メイリオ"/>
                          <a:ea typeface="メイリオ"/>
                          <a:cs typeface="+mn-cs"/>
                        </a:rPr>
                        <a:t>：</a:t>
                      </a:r>
                      <a:r>
                        <a:rPr kumimoji="1" lang="en-US" altLang="ja-JP" sz="800" b="1" kern="1200" dirty="0">
                          <a:solidFill>
                            <a:schemeClr val="bg1"/>
                          </a:solidFill>
                          <a:latin typeface="メイリオ"/>
                          <a:ea typeface="メイリオ"/>
                          <a:cs typeface="+mn-cs"/>
                        </a:rPr>
                        <a:t>5</a:t>
                      </a:r>
                      <a:r>
                        <a:rPr kumimoji="1" lang="ja-JP" altLang="en-US" sz="800" b="1" kern="1200" dirty="0">
                          <a:solidFill>
                            <a:schemeClr val="bg1"/>
                          </a:solidFill>
                          <a:latin typeface="メイリオ"/>
                          <a:ea typeface="メイリオ"/>
                          <a:cs typeface="+mn-cs"/>
                        </a:rPr>
                        <a:t>）</a:t>
                      </a:r>
                      <a:r>
                        <a:rPr kumimoji="1" lang="en-US" altLang="ja-JP" sz="800" b="1" kern="1200" dirty="0">
                          <a:solidFill>
                            <a:schemeClr val="bg1"/>
                          </a:solidFill>
                          <a:latin typeface="メイリオ"/>
                          <a:ea typeface="メイリオ"/>
                          <a:cs typeface="+mn-cs"/>
                        </a:rPr>
                        <a:t>SP</a:t>
                      </a:r>
                    </a:p>
                  </a:txBody>
                  <a:tcPr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dirty="0">
                          <a:solidFill>
                            <a:schemeClr val="bg1"/>
                          </a:solidFill>
                          <a:latin typeface="メイリオ"/>
                          <a:ea typeface="メイリオ"/>
                          <a:cs typeface="+mn-cs"/>
                        </a:rPr>
                        <a:t>Yahoo!</a:t>
                      </a:r>
                      <a:r>
                        <a:rPr kumimoji="1" lang="ja-JP" altLang="en-US" sz="800" b="1" kern="1200" dirty="0">
                          <a:solidFill>
                            <a:schemeClr val="bg1"/>
                          </a:solidFill>
                          <a:latin typeface="メイリオ"/>
                          <a:ea typeface="メイリオ"/>
                          <a:cs typeface="+mn-cs"/>
                        </a:rPr>
                        <a:t>ファイナンス　トップ　トップパネル</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a:t>
                      </a:r>
                      <a:r>
                        <a:rPr kumimoji="1" lang="en-US" altLang="ja-JP" sz="800" b="1" kern="1200" dirty="0">
                          <a:solidFill>
                            <a:schemeClr val="bg1"/>
                          </a:solidFill>
                          <a:latin typeface="メイリオ"/>
                          <a:ea typeface="メイリオ"/>
                          <a:cs typeface="+mn-cs"/>
                        </a:rPr>
                        <a:t>16</a:t>
                      </a:r>
                      <a:r>
                        <a:rPr kumimoji="1" lang="ja-JP" altLang="en-US" sz="800" b="1" kern="1200" dirty="0">
                          <a:solidFill>
                            <a:schemeClr val="bg1"/>
                          </a:solidFill>
                          <a:latin typeface="メイリオ"/>
                          <a:ea typeface="メイリオ"/>
                          <a:cs typeface="+mn-cs"/>
                        </a:rPr>
                        <a:t>：</a:t>
                      </a:r>
                      <a:r>
                        <a:rPr kumimoji="1" lang="en-US" altLang="ja-JP" sz="800" b="1" kern="1200" dirty="0">
                          <a:solidFill>
                            <a:schemeClr val="bg1"/>
                          </a:solidFill>
                          <a:latin typeface="メイリオ"/>
                          <a:ea typeface="メイリオ"/>
                          <a:cs typeface="+mn-cs"/>
                        </a:rPr>
                        <a:t>9</a:t>
                      </a:r>
                      <a:r>
                        <a:rPr kumimoji="1" lang="ja-JP" altLang="en-US" sz="800" b="1" kern="1200" dirty="0">
                          <a:solidFill>
                            <a:schemeClr val="bg1"/>
                          </a:solidFill>
                          <a:latin typeface="メイリオ"/>
                          <a:ea typeface="メイリオ"/>
                          <a:cs typeface="+mn-cs"/>
                        </a:rPr>
                        <a:t>）</a:t>
                      </a:r>
                      <a:r>
                        <a:rPr kumimoji="1" lang="en-US" altLang="ja-JP" sz="800" b="1" kern="1200" dirty="0">
                          <a:solidFill>
                            <a:schemeClr val="bg1"/>
                          </a:solidFill>
                          <a:latin typeface="メイリオ"/>
                          <a:ea typeface="メイリオ"/>
                          <a:cs typeface="+mn-cs"/>
                        </a:rPr>
                        <a:t>SP</a:t>
                      </a:r>
                      <a:endParaRPr kumimoji="1" lang="ja-JP" altLang="en-US" sz="800" b="1" kern="1200" dirty="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800" b="1" kern="1200" dirty="0">
                          <a:solidFill>
                            <a:schemeClr val="bg1"/>
                          </a:solidFill>
                          <a:latin typeface="Meiryo" panose="020B0604030504040204" pitchFamily="34" charset="-128"/>
                          <a:ea typeface="Meiryo" panose="020B0604030504040204" pitchFamily="34" charset="-128"/>
                        </a:rPr>
                        <a:t>Yahoo!</a:t>
                      </a:r>
                      <a:r>
                        <a:rPr kumimoji="1" lang="ja-JP" altLang="en-US" sz="800" b="1" kern="1200" dirty="0">
                          <a:solidFill>
                            <a:schemeClr val="bg1"/>
                          </a:solidFill>
                          <a:latin typeface="Meiryo" panose="020B0604030504040204" pitchFamily="34" charset="-128"/>
                          <a:ea typeface="Meiryo" panose="020B0604030504040204" pitchFamily="34" charset="-128"/>
                        </a:rPr>
                        <a:t>ファイナンス　</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ja-JP" altLang="en-US" sz="800" b="1" kern="1200" dirty="0">
                          <a:solidFill>
                            <a:schemeClr val="bg1"/>
                          </a:solidFill>
                          <a:latin typeface="Meiryo" panose="020B0604030504040204" pitchFamily="34" charset="-128"/>
                          <a:ea typeface="Meiryo" panose="020B0604030504040204" pitchFamily="34" charset="-128"/>
                        </a:rPr>
                        <a:t>トップ　トップインパクト　</a:t>
                      </a:r>
                    </a:p>
                    <a:p>
                      <a:pPr algn="ctr"/>
                      <a:r>
                        <a:rPr kumimoji="1" lang="ja-JP" altLang="en-US" sz="800" b="1" kern="1200" dirty="0">
                          <a:solidFill>
                            <a:schemeClr val="bg1"/>
                          </a:solidFill>
                          <a:latin typeface="Meiryo" panose="020B0604030504040204" pitchFamily="34" charset="-128"/>
                          <a:ea typeface="Meiryo" panose="020B0604030504040204" pitchFamily="34" charset="-128"/>
                        </a:rPr>
                        <a:t>プライムディスプレイ</a:t>
                      </a:r>
                      <a:endParaRPr kumimoji="1" lang="en-US" altLang="ja-JP" sz="800" b="1" kern="1200" dirty="0">
                        <a:solidFill>
                          <a:schemeClr val="bg1"/>
                        </a:solidFill>
                        <a:latin typeface="Meiryo" panose="020B0604030504040204" pitchFamily="34" charset="-128"/>
                        <a:ea typeface="Meiryo" panose="020B0604030504040204" pitchFamily="34" charset="-128"/>
                      </a:endParaRPr>
                    </a:p>
                    <a:p>
                      <a:pPr algn="ctr"/>
                      <a:r>
                        <a:rPr kumimoji="1" lang="ja-JP" altLang="en-US" sz="800" b="1" kern="1200" dirty="0">
                          <a:solidFill>
                            <a:schemeClr val="bg1"/>
                          </a:solidFill>
                          <a:latin typeface="Meiryo" panose="020B0604030504040204" pitchFamily="34" charset="-128"/>
                          <a:ea typeface="Meiryo" panose="020B0604030504040204" pitchFamily="34" charset="-128"/>
                        </a:rPr>
                        <a:t>ダブルサイズ　</a:t>
                      </a:r>
                      <a:r>
                        <a:rPr kumimoji="1" lang="en-US" altLang="ja-JP" sz="800" b="1" kern="1200" dirty="0">
                          <a:solidFill>
                            <a:schemeClr val="bg1"/>
                          </a:solidFill>
                          <a:latin typeface="Meiryo" panose="020B0604030504040204" pitchFamily="34" charset="-128"/>
                          <a:ea typeface="Meiryo" panose="020B0604030504040204" pitchFamily="34" charset="-128"/>
                        </a:rPr>
                        <a:t>PC</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dirty="0">
                          <a:solidFill>
                            <a:schemeClr val="bg1"/>
                          </a:solidFill>
                          <a:latin typeface="メイリオ"/>
                          <a:ea typeface="メイリオ"/>
                          <a:cs typeface="+mn-cs"/>
                        </a:rPr>
                        <a:t>Yahoo!</a:t>
                      </a:r>
                      <a:r>
                        <a:rPr kumimoji="1" lang="ja-JP" altLang="en-US" sz="800" b="1" kern="1200" dirty="0">
                          <a:solidFill>
                            <a:schemeClr val="bg1"/>
                          </a:solidFill>
                          <a:latin typeface="メイリオ"/>
                          <a:ea typeface="メイリオ"/>
                          <a:cs typeface="+mn-cs"/>
                        </a:rPr>
                        <a:t>ファイナンス　</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トップ　</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プライムディスプレイ　</a:t>
                      </a:r>
                      <a:r>
                        <a:rPr kumimoji="1" lang="en-US" altLang="ja-JP" sz="800" b="1" kern="1200" dirty="0">
                          <a:solidFill>
                            <a:schemeClr val="bg1"/>
                          </a:solidFill>
                          <a:latin typeface="メイリオ"/>
                          <a:ea typeface="メイリオ"/>
                          <a:cs typeface="+mn-cs"/>
                        </a:rPr>
                        <a:t>PC</a:t>
                      </a:r>
                      <a:endParaRPr kumimoji="1" lang="ja-JP" altLang="en-US" sz="800" b="1" kern="1200" dirty="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dirty="0">
                          <a:solidFill>
                            <a:schemeClr val="bg1"/>
                          </a:solidFill>
                          <a:latin typeface="メイリオ"/>
                          <a:ea typeface="メイリオ"/>
                          <a:cs typeface="+mn-cs"/>
                        </a:rPr>
                        <a:t>Yahoo!</a:t>
                      </a:r>
                      <a:r>
                        <a:rPr kumimoji="1" lang="ja-JP" altLang="en-US" sz="800" b="1" kern="1200" dirty="0">
                          <a:solidFill>
                            <a:schemeClr val="bg1"/>
                          </a:solidFill>
                          <a:latin typeface="メイリオ"/>
                          <a:ea typeface="メイリオ"/>
                          <a:cs typeface="+mn-cs"/>
                        </a:rPr>
                        <a:t>ファイナンス　</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カテゴリー指定　</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プライムディスプレイ　</a:t>
                      </a:r>
                      <a:r>
                        <a:rPr kumimoji="1" lang="en-US" altLang="ja-JP" sz="800" b="1" kern="1200" dirty="0">
                          <a:solidFill>
                            <a:schemeClr val="bg1"/>
                          </a:solidFill>
                          <a:latin typeface="メイリオ"/>
                          <a:ea typeface="メイリオ"/>
                          <a:cs typeface="+mn-cs"/>
                        </a:rPr>
                        <a:t>PC</a:t>
                      </a:r>
                      <a:endParaRPr kumimoji="1" lang="ja-JP" altLang="en-US" sz="800" b="1" kern="1200" dirty="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5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217829682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20CD7F40-2B80-1EC9-189E-CC0ECAA9D66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26123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A981E3E3-B4D0-B87A-1A7A-E7AE4903C90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5F04015-2F39-9E9C-C694-43BE4FA759DD}"/>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999999"/>
                          </a:solidFill>
                          <a:effectLst/>
                          <a:uLnTx/>
                          <a:uFillTx/>
                          <a:latin typeface="+mj-ea"/>
                          <a:ea typeface="+mj-ea"/>
                          <a:cs typeface="+mn-cs"/>
                        </a:rPr>
                        <a:t>4</a:t>
                      </a: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1</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FFFFFF"/>
                          </a:solidFill>
                          <a:effectLst/>
                          <a:uLnTx/>
                          <a:uFillTx/>
                          <a:latin typeface="+mj-ea"/>
                          <a:ea typeface="+mj-ea"/>
                          <a:cs typeface="+mn-cs"/>
                        </a:rPr>
                        <a:t>1</a:t>
                      </a: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4</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6</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1</a:t>
                      </a:r>
                      <a:r>
                        <a:rPr kumimoji="1" lang="ja-JP" altLang="en-US" sz="1400" b="1" i="0" dirty="0">
                          <a:solidFill>
                            <a:srgbClr val="999999"/>
                          </a:solidFill>
                          <a:latin typeface="+mj-ea"/>
                          <a:ea typeface="+mj-ea"/>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2</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3</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4</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5</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6</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6</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月または</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9</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mn-ea"/>
                  <a:cs typeface="+mn-cs"/>
                </a:rPr>
                <a:t>商品有効期間</a:t>
              </a:r>
              <a:endParaRPr kumimoji="0" lang="ja-JP" altLang="en-US" sz="1100" b="1" i="0" u="none" strike="noStrike" kern="0" cap="none" spc="300" normalizeH="0" baseline="0" noProof="0" dirty="0">
                <a:ln>
                  <a:noFill/>
                </a:ln>
                <a:solidFill>
                  <a:srgbClr val="545454"/>
                </a:solidFill>
                <a:effectLst/>
                <a:uLnTx/>
                <a:uFillTx/>
                <a:latin typeface="+mn-ea"/>
                <a:cs typeface="+mn-cs"/>
              </a:endParaRP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1</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C9002C"/>
                  </a:solidFill>
                  <a:effectLst/>
                  <a:uLnTx/>
                  <a:uFillTx/>
                  <a:latin typeface="+mj-ea"/>
                  <a:ea typeface="+mj-ea"/>
                  <a:cs typeface="+mn-cs"/>
                </a:rPr>
                <a:t>前倒し期間</a:t>
              </a:r>
              <a:endParaRPr kumimoji="0" lang="ja-JP" altLang="en-US" sz="1100" b="1" i="0" u="none" strike="noStrike" kern="0" cap="none" spc="300" normalizeH="0" baseline="0" noProof="0" dirty="0">
                <a:ln>
                  <a:noFill/>
                </a:ln>
                <a:solidFill>
                  <a:srgbClr val="C9002C"/>
                </a:solidFill>
                <a:effectLst/>
                <a:uLnTx/>
                <a:uFillTx/>
                <a:latin typeface="+mj-ea"/>
                <a:ea typeface="+mj-ea"/>
                <a:cs typeface="+mn-cs"/>
              </a:endParaRP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normalizeH="0" baseline="0" noProof="0" dirty="0">
                  <a:ln>
                    <a:noFill/>
                  </a:ln>
                  <a:solidFill>
                    <a:srgbClr val="545454"/>
                  </a:solidFill>
                  <a:effectLst/>
                  <a:uLnTx/>
                  <a:uFillTx/>
                  <a:latin typeface="+mj-ea"/>
                  <a:ea typeface="+mj-ea"/>
                  <a:cs typeface="+mn-cs"/>
                </a:rPr>
                <a:t>～</a:t>
              </a:r>
              <a:r>
                <a:rPr kumimoji="0" lang="en-US" altLang="ja-JP" sz="1400" b="1" i="0" u="none" strike="noStrike" kern="0" cap="none" normalizeH="0" baseline="0" noProof="0" dirty="0">
                  <a:ln>
                    <a:noFill/>
                  </a:ln>
                  <a:solidFill>
                    <a:srgbClr val="545454"/>
                  </a:solidFill>
                  <a:effectLst/>
                  <a:uLnTx/>
                  <a:uFillTx/>
                  <a:latin typeface="+mj-ea"/>
                  <a:ea typeface="+mj-ea"/>
                  <a:cs typeface="+mn-cs"/>
                </a:rPr>
                <a:t>2023</a:t>
              </a:r>
              <a:r>
                <a:rPr kumimoji="0" lang="ja-JP" altLang="en-US" sz="1400" b="1" i="0" u="none" strike="noStrike" kern="0" cap="none" normalizeH="0" baseline="0" noProof="0" dirty="0">
                  <a:ln>
                    <a:noFill/>
                  </a:ln>
                  <a:solidFill>
                    <a:srgbClr val="545454"/>
                  </a:solidFill>
                  <a:effectLst/>
                  <a:uLnTx/>
                  <a:uFillTx/>
                  <a:latin typeface="+mj-ea"/>
                  <a:ea typeface="+mj-ea"/>
                  <a:cs typeface="+mn-cs"/>
                </a:rPr>
                <a:t>年</a:t>
              </a:r>
              <a:r>
                <a:rPr kumimoji="0" lang="en-US" altLang="ja-JP" sz="1400" b="1" kern="0" dirty="0">
                  <a:solidFill>
                    <a:srgbClr val="545454"/>
                  </a:solidFill>
                  <a:latin typeface="+mj-ea"/>
                  <a:ea typeface="+mj-ea"/>
                </a:rPr>
                <a:t>3</a:t>
              </a:r>
              <a:r>
                <a:rPr kumimoji="0" lang="ja-JP" altLang="en-US" sz="1400" b="1" i="0" u="none" strike="noStrike" kern="0" cap="none" normalizeH="0" baseline="0" noProof="0" dirty="0">
                  <a:ln>
                    <a:noFill/>
                  </a:ln>
                  <a:solidFill>
                    <a:srgbClr val="545454"/>
                  </a:solidFill>
                  <a:effectLst/>
                  <a:uLnTx/>
                  <a:uFillTx/>
                  <a:latin typeface="+mj-ea"/>
                  <a:ea typeface="+mj-ea"/>
                  <a:cs typeface="+mn-cs"/>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FFFFFF"/>
                  </a:solidFill>
                  <a:effectLst/>
                  <a:uLnTx/>
                  <a:uFillTx/>
                  <a:latin typeface="+mj-ea"/>
                  <a:ea typeface="+mj-ea"/>
                  <a:cs typeface="+mn-cs"/>
                </a:rPr>
                <a:t>商品有効期間</a:t>
              </a:r>
              <a:endParaRPr kumimoji="0" lang="ja-JP" altLang="en-US" sz="1100" b="1" i="0" u="none" strike="noStrike" kern="0" cap="none" spc="300" normalizeH="0" baseline="0" noProof="0" dirty="0">
                <a:ln>
                  <a:noFill/>
                </a:ln>
                <a:solidFill>
                  <a:srgbClr val="FFFFFF"/>
                </a:solidFill>
                <a:effectLst/>
                <a:uLnTx/>
                <a:uFillTx/>
                <a:latin typeface="+mj-ea"/>
                <a:ea typeface="+mj-ea"/>
                <a:cs typeface="+mn-cs"/>
              </a:endParaRP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85CB1D17-C6E8-F7FE-80C2-A5C773E6AC3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7872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lang="ja-JP" altLang="en-US" dirty="0"/>
              <a:t>商品スペック</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476336"/>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ユーザーが当該広告の非表示設定を実施した場合など、その他の広告配信設定の状況により、他社の広告が配信される場合があります。</a:t>
            </a:r>
          </a:p>
        </p:txBody>
      </p:sp>
      <p:pic>
        <p:nvPicPr>
          <p:cNvPr id="9" name="図プレースホルダー 8" descr="アイコン&#10;&#10;自動的に生成された説明">
            <a:extLst>
              <a:ext uri="{FF2B5EF4-FFF2-40B4-BE49-F238E27FC236}">
                <a16:creationId xmlns:a16="http://schemas.microsoft.com/office/drawing/2014/main" id="{335C3FAD-4C31-2BCD-9E0C-F990075F399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036216"/>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kern="0" dirty="0">
              <a:solidFill>
                <a:schemeClr val="accent3"/>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2023/06/29</a:t>
            </a: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商品スペック＞商品イメージ＞</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PC</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商品ページの「イメージモック」を変更いたしました。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5A42432D-E4F2-4F74-195A-457955C0FB9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A0FE4991-A325-59E8-049C-E6BC2E935B4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10" name="テキスト ボックス 9">
            <a:extLst>
              <a:ext uri="{FF2B5EF4-FFF2-40B4-BE49-F238E27FC236}">
                <a16:creationId xmlns:a16="http://schemas.microsoft.com/office/drawing/2014/main" id="{6FEBBEE1-C72B-8F5B-5289-D03CA8C5C3AA}"/>
              </a:ext>
            </a:extLst>
          </p:cNvPr>
          <p:cNvSpPr txBox="1"/>
          <p:nvPr/>
        </p:nvSpPr>
        <p:spPr>
          <a:xfrm>
            <a:off x="479425" y="1241076"/>
            <a:ext cx="9560438"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a:t>
            </a:r>
            <a:r>
              <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ファイナンスのセールスシートです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11" name="表 4">
            <a:extLst>
              <a:ext uri="{FF2B5EF4-FFF2-40B4-BE49-F238E27FC236}">
                <a16:creationId xmlns:a16="http://schemas.microsoft.com/office/drawing/2014/main" id="{101A475C-2C67-AC78-8E8E-5A61947D3BA7}"/>
              </a:ext>
            </a:extLst>
          </p:cNvPr>
          <p:cNvGraphicFramePr>
            <a:graphicFrameLocks noGrp="1"/>
          </p:cNvGraphicFramePr>
          <p:nvPr>
            <p:extLst>
              <p:ext uri="{D42A27DB-BD31-4B8C-83A1-F6EECF244321}">
                <p14:modId xmlns:p14="http://schemas.microsoft.com/office/powerpoint/2010/main" val="883852398"/>
              </p:ext>
            </p:extLst>
          </p:nvPr>
        </p:nvGraphicFramePr>
        <p:xfrm>
          <a:off x="479425" y="2247856"/>
          <a:ext cx="11233150" cy="4133896"/>
        </p:xfrm>
        <a:graphic>
          <a:graphicData uri="http://schemas.openxmlformats.org/drawingml/2006/table">
            <a:tbl>
              <a:tblPr>
                <a:tableStyleId>{5C22544A-7EE6-4342-B048-85BDC9FD1C3A}</a:tableStyleId>
              </a:tblPr>
              <a:tblGrid>
                <a:gridCol w="5106212">
                  <a:extLst>
                    <a:ext uri="{9D8B030D-6E8A-4147-A177-3AD203B41FA5}">
                      <a16:colId xmlns:a16="http://schemas.microsoft.com/office/drawing/2014/main" val="606051176"/>
                    </a:ext>
                  </a:extLst>
                </a:gridCol>
                <a:gridCol w="6126938">
                  <a:extLst>
                    <a:ext uri="{9D8B030D-6E8A-4147-A177-3AD203B41FA5}">
                      <a16:colId xmlns:a16="http://schemas.microsoft.com/office/drawing/2014/main" val="687840856"/>
                    </a:ext>
                  </a:extLst>
                </a:gridCol>
              </a:tblGrid>
              <a:tr h="517717">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516597">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1" i="0" dirty="0">
                          <a:solidFill>
                            <a:schemeClr val="accent3"/>
                          </a:solidFill>
                          <a:latin typeface="Meiryo" panose="020B0604030504040204" pitchFamily="34" charset="-128"/>
                          <a:ea typeface="Meiryo" panose="020B0604030504040204" pitchFamily="34" charset="-128"/>
                        </a:rPr>
                        <a:t>Yahoo!</a:t>
                      </a:r>
                      <a:r>
                        <a:rPr kumimoji="1" lang="ja-JP" altLang="en-US" sz="1000" b="1" i="0" dirty="0">
                          <a:solidFill>
                            <a:schemeClr val="accent3"/>
                          </a:solidFill>
                          <a:latin typeface="Meiryo" panose="020B0604030504040204" pitchFamily="34" charset="-128"/>
                          <a:ea typeface="Meiryo" panose="020B0604030504040204" pitchFamily="34" charset="-128"/>
                        </a:rPr>
                        <a:t>ファイナンス　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6"/>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7"/>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8"/>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ファイナンスほか）</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9"/>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spTree>
    <p:extLst>
      <p:ext uri="{BB962C8B-B14F-4D97-AF65-F5344CB8AC3E}">
        <p14:creationId xmlns:p14="http://schemas.microsoft.com/office/powerpoint/2010/main" val="4173668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ja-JP" sz="1800" dirty="0">
                <a:latin typeface="Meiryo" panose="020B0604030504040204" pitchFamily="34" charset="-128"/>
                <a:ea typeface="Meiryo" panose="020B0604030504040204" pitchFamily="34" charset="-128"/>
              </a:rPr>
              <a:t>Yahoo!</a:t>
            </a:r>
            <a:r>
              <a:rPr kumimoji="1" lang="ja-JP" altLang="en-US" sz="1800" dirty="0">
                <a:latin typeface="Meiryo" panose="020B0604030504040204" pitchFamily="34" charset="-128"/>
                <a:ea typeface="Meiryo" panose="020B0604030504040204" pitchFamily="34" charset="-128"/>
              </a:rPr>
              <a:t>ファイナンス</a:t>
            </a:r>
            <a:r>
              <a:rPr kumimoji="1" lang="en-US" altLang="ja-JP" sz="1800" dirty="0">
                <a:latin typeface="Meiryo" panose="020B0604030504040204" pitchFamily="34" charset="-128"/>
                <a:ea typeface="Meiryo" panose="020B0604030504040204" pitchFamily="34" charset="-128"/>
              </a:rPr>
              <a:t>2023</a:t>
            </a:r>
            <a:r>
              <a:rPr kumimoji="1" lang="ja-JP" altLang="en-US" sz="1800" dirty="0">
                <a:latin typeface="Meiryo" panose="020B0604030504040204" pitchFamily="34" charset="-128"/>
                <a:ea typeface="Meiryo" panose="020B0604030504040204" pitchFamily="34" charset="-128"/>
              </a:rPr>
              <a:t>年</a:t>
            </a:r>
            <a:r>
              <a:rPr kumimoji="1" lang="en-US" altLang="ja-JP" sz="1800" dirty="0">
                <a:latin typeface="Meiryo" panose="020B0604030504040204" pitchFamily="34" charset="-128"/>
                <a:ea typeface="Meiryo" panose="020B0604030504040204" pitchFamily="34" charset="-128"/>
              </a:rPr>
              <a:t>3</a:t>
            </a:r>
            <a:r>
              <a:rPr kumimoji="1" lang="ja-JP" altLang="en-US" sz="1800" dirty="0">
                <a:latin typeface="Meiryo" panose="020B0604030504040204" pitchFamily="34" charset="-128"/>
                <a:ea typeface="Meiryo" panose="020B0604030504040204" pitchFamily="34" charset="-128"/>
              </a:rPr>
              <a:t>月</a:t>
            </a:r>
            <a:r>
              <a:rPr kumimoji="1" lang="en-US" altLang="ja-JP" sz="1800" dirty="0">
                <a:latin typeface="Meiryo" panose="020B0604030504040204" pitchFamily="34" charset="-128"/>
                <a:ea typeface="Meiryo" panose="020B0604030504040204" pitchFamily="34" charset="-128"/>
              </a:rPr>
              <a:t>~9</a:t>
            </a:r>
            <a:r>
              <a:rPr kumimoji="1" lang="ja-JP" altLang="en-US" sz="1800" dirty="0">
                <a:latin typeface="Meiryo" panose="020B0604030504040204" pitchFamily="34" charset="-128"/>
                <a:ea typeface="Meiryo" panose="020B0604030504040204" pitchFamily="34" charset="-128"/>
              </a:rPr>
              <a:t>月商品 変更点</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A0FE4991-A325-59E8-049C-E6BC2E935B4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1DEEFCEA-E901-62FC-BF26-7F6C49BAB32F}"/>
              </a:ext>
            </a:extLst>
          </p:cNvPr>
          <p:cNvSpPr txBox="1"/>
          <p:nvPr/>
        </p:nvSpPr>
        <p:spPr>
          <a:xfrm>
            <a:off x="7386512" y="234543"/>
            <a:ext cx="2439335"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ファイナンス</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 name="角丸四角形 3">
            <a:extLst>
              <a:ext uri="{FF2B5EF4-FFF2-40B4-BE49-F238E27FC236}">
                <a16:creationId xmlns:a16="http://schemas.microsoft.com/office/drawing/2014/main" id="{84022BF8-883E-786D-D091-64EAF56ED3F7}"/>
              </a:ext>
            </a:extLst>
          </p:cNvPr>
          <p:cNvSpPr/>
          <p:nvPr/>
        </p:nvSpPr>
        <p:spPr>
          <a:xfrm>
            <a:off x="4178808" y="3681413"/>
            <a:ext cx="4129336"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panose="020B0604030504040204" pitchFamily="34" charset="-128"/>
                <a:ea typeface="Meiryo" panose="020B0604030504040204" pitchFamily="34" charset="-128"/>
              </a:rPr>
              <a:t>改定・変更点はございません。</a:t>
            </a:r>
            <a:endParaRPr lang="en-US" altLang="ja-JP" sz="2000" b="1" spc="30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89573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10" name="図プレースホルダー 9" descr="アイコン&#10;&#10;自動的に生成された説明">
            <a:extLst>
              <a:ext uri="{FF2B5EF4-FFF2-40B4-BE49-F238E27FC236}">
                <a16:creationId xmlns:a16="http://schemas.microsoft.com/office/drawing/2014/main" id="{7CC67EC1-F599-5CF0-722D-8230F1BAAF0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968917576"/>
              </p:ext>
            </p:extLst>
          </p:nvPr>
        </p:nvGraphicFramePr>
        <p:xfrm>
          <a:off x="479425" y="1816674"/>
          <a:ext cx="11233150" cy="3531180"/>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トップパネル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P.8</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997978">
                <a:tc rowSpan="2">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トップインパクト　プライムディスプレイ　ダブルサイズ</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P.11</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997978">
                <a:tc vMerge="1">
                  <a:txBody>
                    <a:bodyPr/>
                    <a:lstStyle/>
                    <a:p>
                      <a:pPr algn="l"/>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プライムディスプレイ</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P.12</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3562941600"/>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D8440E83-7BDE-2568-CDC7-8A961D136893}"/>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 name="角丸四角形 37">
            <a:extLst>
              <a:ext uri="{FF2B5EF4-FFF2-40B4-BE49-F238E27FC236}">
                <a16:creationId xmlns:a16="http://schemas.microsoft.com/office/drawing/2014/main" id="{F58F6AB5-605E-6FBE-E3A9-42D491E834AD}"/>
              </a:ext>
            </a:extLst>
          </p:cNvPr>
          <p:cNvSpPr/>
          <p:nvPr/>
        </p:nvSpPr>
        <p:spPr>
          <a:xfrm>
            <a:off x="502609"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488421"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510528" y="2459118"/>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07A5DE44-68BD-7AE4-AAB3-A6ADAD19B29D}"/>
              </a:ext>
            </a:extLst>
          </p:cNvPr>
          <p:cNvSpPr/>
          <p:nvPr/>
        </p:nvSpPr>
        <p:spPr>
          <a:xfrm>
            <a:off x="6334855"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角丸四角形 37">
            <a:extLst>
              <a:ext uri="{FF2B5EF4-FFF2-40B4-BE49-F238E27FC236}">
                <a16:creationId xmlns:a16="http://schemas.microsoft.com/office/drawing/2014/main" id="{4CB23F09-D710-BA03-0502-4DD08BB32154}"/>
              </a:ext>
            </a:extLst>
          </p:cNvPr>
          <p:cNvSpPr/>
          <p:nvPr/>
        </p:nvSpPr>
        <p:spPr>
          <a:xfrm>
            <a:off x="6345802" y="3325803"/>
            <a:ext cx="21216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98F9D360-63D8-1AB4-5D43-295C495CB622}"/>
              </a:ext>
            </a:extLst>
          </p:cNvPr>
          <p:cNvSpPr>
            <a:spLocks noChangeAspect="1"/>
          </p:cNvSpPr>
          <p:nvPr/>
        </p:nvSpPr>
        <p:spPr>
          <a:xfrm>
            <a:off x="6345802" y="298528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1C08CA4C-8E71-F223-A217-177E9A6047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6473" y="1668090"/>
            <a:ext cx="2543412" cy="4610783"/>
          </a:xfrm>
          <a:prstGeom prst="rect">
            <a:avLst/>
          </a:prstGeom>
          <a:ln>
            <a:solidFill>
              <a:schemeClr val="bg1">
                <a:lumMod val="85000"/>
              </a:schemeClr>
            </a:solidFill>
          </a:ln>
        </p:spPr>
      </p:pic>
      <p:pic>
        <p:nvPicPr>
          <p:cNvPr id="4" name="図 3">
            <a:extLst>
              <a:ext uri="{FF2B5EF4-FFF2-40B4-BE49-F238E27FC236}">
                <a16:creationId xmlns:a16="http://schemas.microsoft.com/office/drawing/2014/main" id="{7401ACF0-CB69-85C2-5329-5FCBAF565F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9324" y="1710352"/>
            <a:ext cx="2520099" cy="4568521"/>
          </a:xfrm>
          <a:prstGeom prst="rect">
            <a:avLst/>
          </a:prstGeom>
          <a:ln>
            <a:solidFill>
              <a:schemeClr val="bg1">
                <a:lumMod val="85000"/>
              </a:schemeClr>
            </a:solidFill>
          </a:ln>
        </p:spPr>
      </p:pic>
      <p:pic>
        <p:nvPicPr>
          <p:cNvPr id="16" name="図 15">
            <a:extLst>
              <a:ext uri="{FF2B5EF4-FFF2-40B4-BE49-F238E27FC236}">
                <a16:creationId xmlns:a16="http://schemas.microsoft.com/office/drawing/2014/main" id="{EDEC32A3-AAFD-BCA3-9D59-19E0D46CFA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0331987B-1ED7-195C-7224-CF4D002975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8579432" y="1486288"/>
            <a:ext cx="2974331" cy="4387068"/>
          </a:xfrm>
          <a:prstGeom prst="rect">
            <a:avLst/>
          </a:prstGeom>
        </p:spPr>
      </p:pic>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97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5" name="図プレースホルダー 14" descr="アイコン&#10;&#10;自動的に生成された説明">
            <a:extLst>
              <a:ext uri="{FF2B5EF4-FFF2-40B4-BE49-F238E27FC236}">
                <a16:creationId xmlns:a16="http://schemas.microsoft.com/office/drawing/2014/main" id="{5E5936DA-C986-3773-22C6-F86ACF701AF3}"/>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808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914293942"/>
              </p:ext>
            </p:extLst>
          </p:nvPr>
        </p:nvGraphicFramePr>
        <p:xfrm>
          <a:off x="479426" y="1082856"/>
          <a:ext cx="11233149" cy="5016968"/>
        </p:xfrm>
        <a:graphic>
          <a:graphicData uri="http://schemas.openxmlformats.org/drawingml/2006/table">
            <a:tbl>
              <a:tblPr firstCol="1" bandRow="1"/>
              <a:tblGrid>
                <a:gridCol w="2717746">
                  <a:extLst>
                    <a:ext uri="{9D8B030D-6E8A-4147-A177-3AD203B41FA5}">
                      <a16:colId xmlns:a16="http://schemas.microsoft.com/office/drawing/2014/main" val="792911817"/>
                    </a:ext>
                  </a:extLst>
                </a:gridCol>
                <a:gridCol w="1567785">
                  <a:extLst>
                    <a:ext uri="{9D8B030D-6E8A-4147-A177-3AD203B41FA5}">
                      <a16:colId xmlns:a16="http://schemas.microsoft.com/office/drawing/2014/main" val="1525620392"/>
                    </a:ext>
                  </a:extLst>
                </a:gridCol>
                <a:gridCol w="2595213">
                  <a:extLst>
                    <a:ext uri="{9D8B030D-6E8A-4147-A177-3AD203B41FA5}">
                      <a16:colId xmlns:a16="http://schemas.microsoft.com/office/drawing/2014/main" val="3835180974"/>
                    </a:ext>
                  </a:extLst>
                </a:gridCol>
                <a:gridCol w="1195933">
                  <a:extLst>
                    <a:ext uri="{9D8B030D-6E8A-4147-A177-3AD203B41FA5}">
                      <a16:colId xmlns:a16="http://schemas.microsoft.com/office/drawing/2014/main" val="1219087115"/>
                    </a:ext>
                  </a:extLst>
                </a:gridCol>
                <a:gridCol w="3156472">
                  <a:extLst>
                    <a:ext uri="{9D8B030D-6E8A-4147-A177-3AD203B41FA5}">
                      <a16:colId xmlns:a16="http://schemas.microsoft.com/office/drawing/2014/main" val="360912566"/>
                    </a:ext>
                  </a:extLst>
                </a:gridCol>
              </a:tblGrid>
              <a:tr h="4268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a:t>
                      </a:r>
                    </a:p>
                    <a:p>
                      <a:pPr algn="ctr"/>
                      <a:r>
                        <a:rPr kumimoji="1" lang="ja-JP" altLang="en-US" sz="900" b="1" i="0" dirty="0">
                          <a:solidFill>
                            <a:srgbClr val="FFFFFF"/>
                          </a:solidFill>
                          <a:latin typeface="Meiryo" panose="020B0604030504040204" pitchFamily="34" charset="-128"/>
                          <a:ea typeface="Meiryo" panose="020B0604030504040204" pitchFamily="34" charset="-128"/>
                        </a:rPr>
                        <a:t>トップパネル（</a:t>
                      </a:r>
                      <a:r>
                        <a:rPr kumimoji="1" lang="en-US" altLang="ja-JP" sz="900" b="1" i="0" dirty="0">
                          <a:solidFill>
                            <a:srgbClr val="FFFFFF"/>
                          </a:solidFill>
                          <a:latin typeface="Meiryo" panose="020B0604030504040204" pitchFamily="34" charset="-128"/>
                          <a:ea typeface="Meiryo" panose="020B0604030504040204" pitchFamily="34" charset="-128"/>
                        </a:rPr>
                        <a:t>16</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5</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SP</a:t>
                      </a:r>
                      <a:endParaRPr kumimoji="1" lang="ja-JP" altLang="en-US" sz="900" b="1" i="0" dirty="0">
                        <a:solidFill>
                          <a:srgbClr val="FFFFFF"/>
                        </a:solidFill>
                        <a:latin typeface="Meiryo" panose="020B0604030504040204" pitchFamily="34" charset="-128"/>
                        <a:ea typeface="Meiryo" panose="020B0604030504040204" pitchFamily="34" charset="-128"/>
                      </a:endParaRP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326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1000000769</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mn-cs"/>
                        </a:rPr>
                        <a:t>1000000751</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694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kern="1200" dirty="0">
                          <a:solidFill>
                            <a:schemeClr val="tx1">
                              <a:lumMod val="65000"/>
                              <a:lumOff val="35000"/>
                            </a:schemeClr>
                          </a:solidFill>
                          <a:latin typeface="Meiryo"/>
                          <a:ea typeface="Meiryo"/>
                          <a:cs typeface="+mn-cs"/>
                        </a:rPr>
                        <a:t>2023</a:t>
                      </a:r>
                      <a:r>
                        <a:rPr kumimoji="1" lang="ja-JP" altLang="en-US" sz="900" b="0" i="0" kern="1200" dirty="0">
                          <a:solidFill>
                            <a:schemeClr val="tx1">
                              <a:lumMod val="65000"/>
                              <a:lumOff val="35000"/>
                            </a:schemeClr>
                          </a:solidFill>
                          <a:latin typeface="Meiryo"/>
                          <a:ea typeface="Meiryo"/>
                          <a:cs typeface="+mn-cs"/>
                        </a:rPr>
                        <a:t>年</a:t>
                      </a:r>
                      <a:r>
                        <a:rPr lang="ja-JP" altLang="en-US" sz="900" b="0" i="0" kern="1200" dirty="0">
                          <a:solidFill>
                            <a:schemeClr val="tx1">
                              <a:lumMod val="65000"/>
                              <a:lumOff val="35000"/>
                            </a:schemeClr>
                          </a:solidFill>
                          <a:latin typeface="Meiryo"/>
                          <a:ea typeface="Meiryo"/>
                          <a:cs typeface="+mn-cs"/>
                        </a:rPr>
                        <a:t>2</a:t>
                      </a:r>
                      <a:r>
                        <a:rPr kumimoji="1" lang="ja-JP" altLang="en-US" sz="900" b="0" i="0" kern="1200" dirty="0">
                          <a:solidFill>
                            <a:schemeClr val="tx1">
                              <a:lumMod val="65000"/>
                              <a:lumOff val="35000"/>
                            </a:schemeClr>
                          </a:solidFill>
                          <a:latin typeface="Meiryo"/>
                          <a:ea typeface="Meiryo"/>
                          <a:cs typeface="+mn-cs"/>
                        </a:rPr>
                        <a:t>月</a:t>
                      </a:r>
                      <a:r>
                        <a:rPr lang="ja-JP" altLang="en-US" sz="900" b="0" i="0" kern="1200" dirty="0">
                          <a:solidFill>
                            <a:schemeClr val="tx1">
                              <a:lumMod val="65000"/>
                              <a:lumOff val="35000"/>
                            </a:schemeClr>
                          </a:solidFill>
                          <a:latin typeface="Meiryo"/>
                          <a:ea typeface="Meiryo"/>
                          <a:cs typeface="+mn-cs"/>
                        </a:rPr>
                        <a:t>15</a:t>
                      </a:r>
                      <a:r>
                        <a:rPr kumimoji="1" lang="ja-JP" altLang="en-US" sz="900" b="0" i="0" kern="1200" dirty="0">
                          <a:solidFill>
                            <a:schemeClr val="tx1">
                              <a:lumMod val="65000"/>
                              <a:lumOff val="35000"/>
                            </a:schemeClr>
                          </a:solidFill>
                          <a:latin typeface="Meiryo"/>
                          <a:ea typeface="Meiryo"/>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6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3269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2719964100"/>
                  </a:ext>
                </a:extLst>
              </a:tr>
              <a:tr h="33990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4258258547"/>
                  </a:ext>
                </a:extLst>
              </a:tr>
              <a:tr h="3269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dirty="0"/>
                    </a:p>
                  </a:txBody>
                  <a:tcPr marT="72000" marB="36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2440283494"/>
                  </a:ext>
                </a:extLst>
              </a:tr>
              <a:tr h="32694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algn="ctr"/>
                      <a:endParaRPr kumimoji="1" lang="en-US" altLang="ja-JP"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32694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ファイナンスのトップページの上部</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32694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a:t>
                      </a:r>
                      <a:r>
                        <a:rPr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水</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a:t>
                      </a:r>
                      <a:r>
                        <a:rPr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土</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463668774"/>
                  </a:ext>
                </a:extLst>
              </a:tr>
              <a:tr h="326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31</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326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326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900,000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326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330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396</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32694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5854962" y="25654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206177"/>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sp>
        <p:nvSpPr>
          <p:cNvPr id="9" name="円/楕円 19">
            <a:extLst>
              <a:ext uri="{FF2B5EF4-FFF2-40B4-BE49-F238E27FC236}">
                <a16:creationId xmlns:a16="http://schemas.microsoft.com/office/drawing/2014/main" id="{079DE421-F140-52A9-0674-7B4077C45E6E}"/>
              </a:ext>
            </a:extLst>
          </p:cNvPr>
          <p:cNvSpPr>
            <a:spLocks noChangeAspect="1"/>
          </p:cNvSpPr>
          <p:nvPr/>
        </p:nvSpPr>
        <p:spPr>
          <a:xfrm>
            <a:off x="10140285" y="25654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FBA15F97-7D70-658B-D55D-D3BA2035598E}"/>
              </a:ext>
            </a:extLst>
          </p:cNvPr>
          <p:cNvSpPr/>
          <p:nvPr/>
        </p:nvSpPr>
        <p:spPr>
          <a:xfrm>
            <a:off x="7171365" y="6184468"/>
            <a:ext cx="4541209"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5EFBE5D3-A42E-BC85-F0AB-2E1C036671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7117949"/>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19427</TotalTime>
  <Words>3445</Words>
  <Application>Microsoft Office PowerPoint</Application>
  <PresentationFormat>ワイド画面</PresentationFormat>
  <Paragraphs>499</Paragraphs>
  <Slides>22</Slides>
  <Notes>14</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22</vt:i4>
      </vt:variant>
    </vt:vector>
  </HeadingPairs>
  <TitlesOfParts>
    <vt:vector size="33" baseType="lpstr">
      <vt:lpstr>A P-OTF UD Shin Go NT Pr6N U</vt:lpstr>
      <vt:lpstr>Meiryo</vt:lpstr>
      <vt:lpstr>Meiryo</vt:lpstr>
      <vt:lpstr>Yu Gothic</vt:lpstr>
      <vt:lpstr>Yu Gothic Medium</vt:lpstr>
      <vt:lpstr>Arial</vt:lpstr>
      <vt:lpstr>Calibri</vt:lpstr>
      <vt:lpstr>Segoe UI</vt:lpstr>
      <vt:lpstr>Wingdings</vt:lpstr>
      <vt:lpstr>表紙</vt:lpstr>
      <vt:lpstr>1_表紙</vt:lpstr>
      <vt:lpstr>ディスプレイ広告 （予約型 ）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557</cp:revision>
  <dcterms:created xsi:type="dcterms:W3CDTF">2020-02-26T07:28:11Z</dcterms:created>
  <dcterms:modified xsi:type="dcterms:W3CDTF">2023-06-29T05:59:13Z</dcterms:modified>
  <cp:category/>
</cp:coreProperties>
</file>