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83" r:id="rId2"/>
    <p:sldMasterId id="2147483704" r:id="rId3"/>
  </p:sldMasterIdLst>
  <p:notesMasterIdLst>
    <p:notesMasterId r:id="rId17"/>
  </p:notesMasterIdLst>
  <p:sldIdLst>
    <p:sldId id="316" r:id="rId4"/>
    <p:sldId id="348" r:id="rId5"/>
    <p:sldId id="343" r:id="rId6"/>
    <p:sldId id="328" r:id="rId7"/>
    <p:sldId id="359" r:id="rId8"/>
    <p:sldId id="335" r:id="rId9"/>
    <p:sldId id="344" r:id="rId10"/>
    <p:sldId id="352" r:id="rId11"/>
    <p:sldId id="405" r:id="rId12"/>
    <p:sldId id="336" r:id="rId13"/>
    <p:sldId id="338" r:id="rId14"/>
    <p:sldId id="406" r:id="rId15"/>
    <p:sldId id="312" r:id="rId16"/>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FAFB"/>
    <a:srgbClr val="F5F5F8"/>
    <a:srgbClr val="454958"/>
    <a:srgbClr val="AEB1BF"/>
    <a:srgbClr val="68708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352" autoAdjust="0"/>
    <p:restoredTop sz="96327" autoAdjust="0"/>
  </p:normalViewPr>
  <p:slideViewPr>
    <p:cSldViewPr>
      <p:cViewPr varScale="1">
        <p:scale>
          <a:sx n="73" d="100"/>
          <a:sy n="73" d="100"/>
        </p:scale>
        <p:origin x="92" y="40"/>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presProps" Target="presProps.xml"/><Relationship Id="rId3" Type="http://schemas.openxmlformats.org/officeDocument/2006/relationships/slideMaster" Target="slideMasters/slideMaster3.xml"/><Relationship Id="rId21" Type="http://schemas.openxmlformats.org/officeDocument/2006/relationships/tableStyles" Target="tableStyle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5" Type="http://schemas.openxmlformats.org/officeDocument/2006/relationships/slide" Target="slides/slide2.xml"/><Relationship Id="rId15" Type="http://schemas.openxmlformats.org/officeDocument/2006/relationships/slide" Target="slides/slide12.xml"/><Relationship Id="rId10" Type="http://schemas.openxmlformats.org/officeDocument/2006/relationships/slide" Target="slides/slide7.xml"/><Relationship Id="rId19" Type="http://schemas.openxmlformats.org/officeDocument/2006/relationships/viewProps" Target="viewProp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68620B2-0E91-4F44-9E7D-8B5EAB0CF3E2}" type="datetimeFigureOut">
              <a:rPr kumimoji="1" lang="ja-JP" altLang="en-US" smtClean="0"/>
              <a:pPr/>
              <a:t>2023/2/6</a:t>
            </a:fld>
            <a:endParaRPr kumimoji="1" lang="ja-JP" altLang="en-US"/>
          </a:p>
        </p:txBody>
      </p:sp>
      <p:sp>
        <p:nvSpPr>
          <p:cNvPr id="4" name="スライド イメージ プレースホルダ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226725D-9DF2-415C-AB8C-875BE3177909}" type="slidenum">
              <a:rPr kumimoji="1" lang="ja-JP" altLang="en-US" smtClean="0"/>
              <a:pPr/>
              <a:t>‹#›</a:t>
            </a:fld>
            <a:endParaRPr kumimoji="1" lang="ja-JP" altLang="en-US"/>
          </a:p>
        </p:txBody>
      </p:sp>
    </p:spTree>
    <p:extLst>
      <p:ext uri="{BB962C8B-B14F-4D97-AF65-F5344CB8AC3E}">
        <p14:creationId xmlns:p14="http://schemas.microsoft.com/office/powerpoint/2010/main" val="1416328186"/>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hyperlink" Target="https://marketing.yahoo.co.jp/service/yahooads/" TargetMode="External"/><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表紙_1行+1行">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753821"/>
            <a:ext cx="10656775" cy="436851"/>
          </a:xfrm>
          <a:prstGeom prst="rect">
            <a:avLst/>
          </a:prstGeom>
        </p:spPr>
        <p:txBody>
          <a:bodyPr>
            <a:noAutofit/>
          </a:bodyPr>
          <a:lstStyle>
            <a:lvl1pPr marL="0" indent="0">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1</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755314"/>
            <a:ext cx="10671484" cy="817702"/>
          </a:xfrm>
          <a:prstGeom prst="rect">
            <a:avLst/>
          </a:prstGeom>
        </p:spPr>
        <p:txBody>
          <a:bodyPr>
            <a:noAutofit/>
          </a:bodyPr>
          <a:lstStyle>
            <a:lvl1pPr>
              <a:lnSpc>
                <a:spcPts val="5800"/>
              </a:lnSpc>
              <a:defRPr/>
            </a:lvl1pPr>
          </a:lstStyle>
          <a:p>
            <a:pPr algn="l"/>
            <a:r>
              <a:rPr lang="ja-JP" altLang="en-US" sz="4400" spc="300"/>
              <a:t>タイトルもサブタイトルも</a:t>
            </a:r>
            <a:r>
              <a:rPr lang="en-US" altLang="ja-JP" sz="4400" spc="300" dirty="0"/>
              <a:t>1</a:t>
            </a:r>
            <a:r>
              <a:rPr lang="ja-JP" altLang="en-US" sz="4400" spc="300"/>
              <a:t>行の場合</a:t>
            </a:r>
            <a:endParaRPr kumimoji="1" lang="ja-JP" altLang="en-US" sz="4400" spc="300" dirty="0"/>
          </a:p>
        </p:txBody>
      </p:sp>
      <p:sp>
        <p:nvSpPr>
          <p:cNvPr id="15" name="テキスト プレースホルダー 17">
            <a:extLst>
              <a:ext uri="{FF2B5EF4-FFF2-40B4-BE49-F238E27FC236}">
                <a16:creationId xmlns:a16="http://schemas.microsoft.com/office/drawing/2014/main" id="{CBF6D0D0-529A-1D4F-B49E-EF955707A15E}"/>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7" name="テキスト ボックス 16">
            <a:extLst>
              <a:ext uri="{FF2B5EF4-FFF2-40B4-BE49-F238E27FC236}">
                <a16:creationId xmlns:a16="http://schemas.microsoft.com/office/drawing/2014/main" id="{370F581E-4628-5E4F-9577-89D28E7B4275}"/>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Tree>
    <p:extLst>
      <p:ext uri="{BB962C8B-B14F-4D97-AF65-F5344CB8AC3E}">
        <p14:creationId xmlns:p14="http://schemas.microsoft.com/office/powerpoint/2010/main" val="182826159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中表紙_写真のみ（Yahoo!広告）">
    <p:spTree>
      <p:nvGrpSpPr>
        <p:cNvPr id="1" name=""/>
        <p:cNvGrpSpPr/>
        <p:nvPr/>
      </p:nvGrpSpPr>
      <p:grpSpPr>
        <a:xfrm>
          <a:off x="0" y="0"/>
          <a:ext cx="0" cy="0"/>
          <a:chOff x="0" y="0"/>
          <a:chExt cx="0" cy="0"/>
        </a:xfrm>
      </p:grpSpPr>
      <p:pic>
        <p:nvPicPr>
          <p:cNvPr id="6" name="図 5" descr="携帯電話を操作している女性&#10;&#10;自動的に生成された説明">
            <a:extLst>
              <a:ext uri="{FF2B5EF4-FFF2-40B4-BE49-F238E27FC236}">
                <a16:creationId xmlns:a16="http://schemas.microsoft.com/office/drawing/2014/main" id="{AA452661-91C4-FF41-9694-A1EB4F9D387D}"/>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7980" y="-27384"/>
            <a:ext cx="12192758" cy="8128505"/>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096E38F4-83DD-E245-A10F-A16A439F8393}"/>
              </a:ext>
            </a:extLst>
          </p:cNvPr>
          <p:cNvSpPr>
            <a:spLocks noGrp="1"/>
          </p:cNvSpPr>
          <p:nvPr>
            <p:ph type="ftr" sz="quarter" idx="10"/>
          </p:nvPr>
        </p:nvSpPr>
        <p:spPr/>
        <p:txBody>
          <a:bodyPr/>
          <a:lstStyle>
            <a:lvl1pPr>
              <a:defRPr/>
            </a:lvl1pPr>
          </a:lstStyle>
          <a:p>
            <a:pPr>
              <a:defRPr/>
            </a:pPr>
            <a:r>
              <a:rPr lang="en-US" dirty="0"/>
              <a:t>© Yahoo Japan</a:t>
            </a:r>
          </a:p>
        </p:txBody>
      </p:sp>
    </p:spTree>
    <p:extLst>
      <p:ext uri="{BB962C8B-B14F-4D97-AF65-F5344CB8AC3E}">
        <p14:creationId xmlns:p14="http://schemas.microsoft.com/office/powerpoint/2010/main" val="18509271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検索広告）">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13" name="図 12" descr="携帯電話を持っている手&#10;&#10;中程度の精度で自動的に生成された説明">
            <a:extLst>
              <a:ext uri="{FF2B5EF4-FFF2-40B4-BE49-F238E27FC236}">
                <a16:creationId xmlns:a16="http://schemas.microsoft.com/office/drawing/2014/main" id="{C07981A8-04CE-664F-9413-ADA9B4F5F1D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79516" y="2235204"/>
            <a:ext cx="12507980" cy="6954436"/>
          </a:xfrm>
          <a:prstGeom prst="rect">
            <a:avLst/>
          </a:prstGeom>
        </p:spPr>
      </p:pic>
      <p:sp>
        <p:nvSpPr>
          <p:cNvPr id="14" name="正方形/長方形 13">
            <a:extLst>
              <a:ext uri="{FF2B5EF4-FFF2-40B4-BE49-F238E27FC236}">
                <a16:creationId xmlns:a16="http://schemas.microsoft.com/office/drawing/2014/main" id="{AD32E17B-A469-0544-9F88-406C7E75F2E7}"/>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5" name="正方形/長方形 14">
            <a:extLst>
              <a:ext uri="{FF2B5EF4-FFF2-40B4-BE49-F238E27FC236}">
                <a16:creationId xmlns:a16="http://schemas.microsoft.com/office/drawing/2014/main" id="{2B02EF58-E1DB-3C4F-A3F4-BAADB6A285DA}"/>
              </a:ext>
            </a:extLst>
          </p:cNvPr>
          <p:cNvSpPr/>
          <p:nvPr userDrawn="1"/>
        </p:nvSpPr>
        <p:spPr>
          <a:xfrm>
            <a:off x="-96688" y="1874010"/>
            <a:ext cx="12325152" cy="1266959"/>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8" name="タイトル 1">
            <a:extLst>
              <a:ext uri="{FF2B5EF4-FFF2-40B4-BE49-F238E27FC236}">
                <a16:creationId xmlns:a16="http://schemas.microsoft.com/office/drawing/2014/main" id="{498233B5-6CD8-1042-9652-326F1EC0D4FD}"/>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ja-JP" altLang="en-US" sz="4000" spc="300"/>
              <a:t>検索広告テキストをここに入れるテキストをここに入れる（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A2147ACC-F80E-4D43-B3E0-CA7E2B4A14CE}"/>
              </a:ext>
            </a:extLst>
          </p:cNvPr>
          <p:cNvSpPr>
            <a:spLocks noGrp="1"/>
          </p:cNvSpPr>
          <p:nvPr>
            <p:ph type="ftr" sz="quarter" idx="10"/>
          </p:nvPr>
        </p:nvSpPr>
        <p:spPr/>
        <p:txBody>
          <a:bodyPr/>
          <a:lstStyle>
            <a:lvl1pPr>
              <a:defRPr>
                <a:solidFill>
                  <a:schemeClr val="tx2"/>
                </a:solidFill>
              </a:defRPr>
            </a:lvl1pPr>
          </a:lstStyle>
          <a:p>
            <a:pPr>
              <a:defRPr/>
            </a:pPr>
            <a:r>
              <a:rPr lang="en-US" dirty="0"/>
              <a:t>© Yahoo Japan</a:t>
            </a:r>
          </a:p>
        </p:txBody>
      </p:sp>
    </p:spTree>
    <p:extLst>
      <p:ext uri="{BB962C8B-B14F-4D97-AF65-F5344CB8AC3E}">
        <p14:creationId xmlns:p14="http://schemas.microsoft.com/office/powerpoint/2010/main" val="3809771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中表紙_写真のみ（検索広告）">
    <p:spTree>
      <p:nvGrpSpPr>
        <p:cNvPr id="1" name=""/>
        <p:cNvGrpSpPr/>
        <p:nvPr/>
      </p:nvGrpSpPr>
      <p:grpSpPr>
        <a:xfrm>
          <a:off x="0" y="0"/>
          <a:ext cx="0" cy="0"/>
          <a:chOff x="0" y="0"/>
          <a:chExt cx="0" cy="0"/>
        </a:xfrm>
      </p:grpSpPr>
      <p:pic>
        <p:nvPicPr>
          <p:cNvPr id="18" name="図 17" descr="携帯電話を持っている手&#10;&#10;中程度の精度で自動的に生成された説明">
            <a:extLst>
              <a:ext uri="{FF2B5EF4-FFF2-40B4-BE49-F238E27FC236}">
                <a16:creationId xmlns:a16="http://schemas.microsoft.com/office/drawing/2014/main" id="{25111781-C8B5-134E-84D8-2EF259141C5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603448"/>
            <a:ext cx="13478278" cy="7493922"/>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EA7C2372-2431-F041-A1F9-A91607C117B6}"/>
              </a:ext>
            </a:extLst>
          </p:cNvPr>
          <p:cNvSpPr>
            <a:spLocks noGrp="1"/>
          </p:cNvSpPr>
          <p:nvPr>
            <p:ph type="ftr" sz="quarter" idx="10"/>
          </p:nvPr>
        </p:nvSpPr>
        <p:spPr/>
        <p:txBody>
          <a:bodyPr/>
          <a:lstStyle>
            <a:lvl1pPr>
              <a:defRPr>
                <a:solidFill>
                  <a:schemeClr val="accent3"/>
                </a:solidFill>
              </a:defRPr>
            </a:lvl1pPr>
          </a:lstStyle>
          <a:p>
            <a:pPr>
              <a:defRPr/>
            </a:pPr>
            <a:r>
              <a:rPr lang="en-US" dirty="0"/>
              <a:t>© Yahoo Japan</a:t>
            </a:r>
          </a:p>
        </p:txBody>
      </p:sp>
    </p:spTree>
    <p:extLst>
      <p:ext uri="{BB962C8B-B14F-4D97-AF65-F5344CB8AC3E}">
        <p14:creationId xmlns:p14="http://schemas.microsoft.com/office/powerpoint/2010/main" val="54790917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ディスプレイ広告（予約型））">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9" name="図 8" descr="携帯電話を持っている手&#10;&#10;自動的に生成された説明">
            <a:extLst>
              <a:ext uri="{FF2B5EF4-FFF2-40B4-BE49-F238E27FC236}">
                <a16:creationId xmlns:a16="http://schemas.microsoft.com/office/drawing/2014/main" id="{D00B514B-0E07-864B-8C95-91CAC78B0B84}"/>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2182572"/>
            <a:ext cx="12228464" cy="7072944"/>
          </a:xfrm>
          <a:prstGeom prst="rect">
            <a:avLst/>
          </a:prstGeom>
        </p:spPr>
      </p:pic>
      <p:sp>
        <p:nvSpPr>
          <p:cNvPr id="10" name="正方形/長方形 9">
            <a:extLst>
              <a:ext uri="{FF2B5EF4-FFF2-40B4-BE49-F238E27FC236}">
                <a16:creationId xmlns:a16="http://schemas.microsoft.com/office/drawing/2014/main" id="{17AFEF38-3D4E-E44B-AAFC-09CA3A1DC126}"/>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正方形/長方形 10">
            <a:extLst>
              <a:ext uri="{FF2B5EF4-FFF2-40B4-BE49-F238E27FC236}">
                <a16:creationId xmlns:a16="http://schemas.microsoft.com/office/drawing/2014/main" id="{6BBDC94E-ED79-EA48-8DA0-41B1A96A6EFE}"/>
              </a:ext>
            </a:extLst>
          </p:cNvPr>
          <p:cNvSpPr/>
          <p:nvPr userDrawn="1"/>
        </p:nvSpPr>
        <p:spPr>
          <a:xfrm>
            <a:off x="-96688" y="2470605"/>
            <a:ext cx="12325152" cy="670364"/>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2" name="タイトル 1">
            <a:extLst>
              <a:ext uri="{FF2B5EF4-FFF2-40B4-BE49-F238E27FC236}">
                <a16:creationId xmlns:a16="http://schemas.microsoft.com/office/drawing/2014/main" id="{34AECB9C-CE44-0640-A33C-E67118F2F5DE}"/>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ja-JP" altLang="en-US" sz="4000" spc="300"/>
              <a:t>ディスプレイ広告（予約型）テキストを</a:t>
            </a:r>
            <a:br>
              <a:rPr lang="en-US" altLang="ja-JP" sz="4000" spc="300" dirty="0"/>
            </a:br>
            <a:r>
              <a:rPr lang="ja-JP" altLang="en-US" sz="4000" spc="300"/>
              <a:t>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B2AE4CE1-1BBA-4B4C-9489-C74471DF8671}"/>
              </a:ext>
            </a:extLst>
          </p:cNvPr>
          <p:cNvSpPr>
            <a:spLocks noGrp="1"/>
          </p:cNvSpPr>
          <p:nvPr>
            <p:ph type="ftr" sz="quarter" idx="10"/>
          </p:nvPr>
        </p:nvSpPr>
        <p:spPr/>
        <p:txBody>
          <a:bodyPr/>
          <a:lstStyle>
            <a:lvl1pPr>
              <a:defRPr>
                <a:solidFill>
                  <a:schemeClr val="accent3"/>
                </a:solidFill>
              </a:defRPr>
            </a:lvl1pPr>
          </a:lstStyle>
          <a:p>
            <a:pPr>
              <a:defRPr/>
            </a:pPr>
            <a:r>
              <a:rPr lang="en-US" dirty="0"/>
              <a:t>© Yahoo Japan</a:t>
            </a:r>
          </a:p>
        </p:txBody>
      </p:sp>
    </p:spTree>
    <p:extLst>
      <p:ext uri="{BB962C8B-B14F-4D97-AF65-F5344CB8AC3E}">
        <p14:creationId xmlns:p14="http://schemas.microsoft.com/office/powerpoint/2010/main" val="306155921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中表紙_写真のみ（ディスプレイ広告（予約型））">
    <p:spTree>
      <p:nvGrpSpPr>
        <p:cNvPr id="1" name=""/>
        <p:cNvGrpSpPr/>
        <p:nvPr/>
      </p:nvGrpSpPr>
      <p:grpSpPr>
        <a:xfrm>
          <a:off x="0" y="0"/>
          <a:ext cx="0" cy="0"/>
          <a:chOff x="0" y="0"/>
          <a:chExt cx="0" cy="0"/>
        </a:xfrm>
      </p:grpSpPr>
      <p:pic>
        <p:nvPicPr>
          <p:cNvPr id="13" name="図 12" descr="携帯電話を持っている手&#10;&#10;自動的に生成された説明">
            <a:extLst>
              <a:ext uri="{FF2B5EF4-FFF2-40B4-BE49-F238E27FC236}">
                <a16:creationId xmlns:a16="http://schemas.microsoft.com/office/drawing/2014/main" id="{E91BB4C5-D5EB-A845-AAB6-12957D96FA9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1779" y="-188218"/>
            <a:ext cx="12456179" cy="7204654"/>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58224CF5-DBDD-984E-8459-86A73E4C790F}"/>
              </a:ext>
            </a:extLst>
          </p:cNvPr>
          <p:cNvSpPr>
            <a:spLocks noGrp="1"/>
          </p:cNvSpPr>
          <p:nvPr>
            <p:ph type="ftr" sz="quarter" idx="10"/>
          </p:nvPr>
        </p:nvSpPr>
        <p:spPr/>
        <p:txBody>
          <a:bodyPr/>
          <a:lstStyle>
            <a:lvl1pPr>
              <a:defRPr>
                <a:solidFill>
                  <a:schemeClr val="bg1"/>
                </a:solidFill>
              </a:defRPr>
            </a:lvl1pPr>
          </a:lstStyle>
          <a:p>
            <a:pPr>
              <a:defRPr/>
            </a:pPr>
            <a:r>
              <a:rPr lang="en-US" dirty="0"/>
              <a:t>© Yahoo Japan</a:t>
            </a:r>
          </a:p>
        </p:txBody>
      </p:sp>
    </p:spTree>
    <p:extLst>
      <p:ext uri="{BB962C8B-B14F-4D97-AF65-F5344CB8AC3E}">
        <p14:creationId xmlns:p14="http://schemas.microsoft.com/office/powerpoint/2010/main" val="198199476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ディスプレイ広告（運用型））">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13" name="図 12" descr="携帯電話を持っている手&#10;&#10;自動的に生成された説明">
            <a:extLst>
              <a:ext uri="{FF2B5EF4-FFF2-40B4-BE49-F238E27FC236}">
                <a16:creationId xmlns:a16="http://schemas.microsoft.com/office/drawing/2014/main" id="{38AE1137-F782-B34D-AEFE-5966A3760B4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2052" y="2678813"/>
            <a:ext cx="12250516" cy="8167011"/>
          </a:xfrm>
          <a:prstGeom prst="rect">
            <a:avLst/>
          </a:prstGeom>
        </p:spPr>
      </p:pic>
      <p:sp>
        <p:nvSpPr>
          <p:cNvPr id="14" name="正方形/長方形 13">
            <a:extLst>
              <a:ext uri="{FF2B5EF4-FFF2-40B4-BE49-F238E27FC236}">
                <a16:creationId xmlns:a16="http://schemas.microsoft.com/office/drawing/2014/main" id="{D68DD9F8-72EC-5640-949A-99A1A29BAD0E}"/>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5" name="正方形/長方形 14">
            <a:extLst>
              <a:ext uri="{FF2B5EF4-FFF2-40B4-BE49-F238E27FC236}">
                <a16:creationId xmlns:a16="http://schemas.microsoft.com/office/drawing/2014/main" id="{CE6E5B61-E09A-3F41-B99B-4A090CEAB7A6}"/>
              </a:ext>
            </a:extLst>
          </p:cNvPr>
          <p:cNvSpPr/>
          <p:nvPr userDrawn="1"/>
        </p:nvSpPr>
        <p:spPr>
          <a:xfrm>
            <a:off x="-96688" y="1874010"/>
            <a:ext cx="12325152" cy="1266959"/>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8" name="タイトル 1">
            <a:extLst>
              <a:ext uri="{FF2B5EF4-FFF2-40B4-BE49-F238E27FC236}">
                <a16:creationId xmlns:a16="http://schemas.microsoft.com/office/drawing/2014/main" id="{67FE6A9A-E1E9-1544-B7B7-A651E53E4BC3}"/>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ja-JP" altLang="en-US" sz="4000" spc="300"/>
              <a:t>ディスプレイ広告（運用型）テキストを</a:t>
            </a:r>
            <a:br>
              <a:rPr lang="en-US" altLang="ja-JP" sz="4000" spc="300" dirty="0"/>
            </a:br>
            <a:r>
              <a:rPr lang="ja-JP" altLang="en-US" sz="4000" spc="300"/>
              <a:t>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4E43769D-E830-9649-BACD-B057299A5335}"/>
              </a:ext>
            </a:extLst>
          </p:cNvPr>
          <p:cNvSpPr>
            <a:spLocks noGrp="1"/>
          </p:cNvSpPr>
          <p:nvPr>
            <p:ph type="ftr" sz="quarter" idx="10"/>
          </p:nvPr>
        </p:nvSpPr>
        <p:spPr/>
        <p:txBody>
          <a:bodyPr/>
          <a:lstStyle>
            <a:lvl1pPr>
              <a:defRPr>
                <a:solidFill>
                  <a:schemeClr val="bg1"/>
                </a:solidFill>
              </a:defRPr>
            </a:lvl1pPr>
          </a:lstStyle>
          <a:p>
            <a:pPr>
              <a:defRPr/>
            </a:pPr>
            <a:r>
              <a:rPr lang="en-US" dirty="0"/>
              <a:t>© Yahoo Japan</a:t>
            </a:r>
          </a:p>
        </p:txBody>
      </p:sp>
    </p:spTree>
    <p:extLst>
      <p:ext uri="{BB962C8B-B14F-4D97-AF65-F5344CB8AC3E}">
        <p14:creationId xmlns:p14="http://schemas.microsoft.com/office/powerpoint/2010/main" val="401348216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中表紙_写真のみ（ディスプレイ広告（運用型））">
    <p:spTree>
      <p:nvGrpSpPr>
        <p:cNvPr id="1" name=""/>
        <p:cNvGrpSpPr/>
        <p:nvPr/>
      </p:nvGrpSpPr>
      <p:grpSpPr>
        <a:xfrm>
          <a:off x="0" y="0"/>
          <a:ext cx="0" cy="0"/>
          <a:chOff x="0" y="0"/>
          <a:chExt cx="0" cy="0"/>
        </a:xfrm>
      </p:grpSpPr>
      <p:pic>
        <p:nvPicPr>
          <p:cNvPr id="6" name="図 5" descr="携帯電話を持っている手&#10;&#10;自動的に生成された説明">
            <a:extLst>
              <a:ext uri="{FF2B5EF4-FFF2-40B4-BE49-F238E27FC236}">
                <a16:creationId xmlns:a16="http://schemas.microsoft.com/office/drawing/2014/main" id="{8AD09E51-A758-0C47-911C-CBDE7907EED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16768" y="-587988"/>
            <a:ext cx="14274678" cy="9516452"/>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3AE21EE8-1FB5-E141-B926-FF30C4AF2996}"/>
              </a:ext>
            </a:extLst>
          </p:cNvPr>
          <p:cNvSpPr>
            <a:spLocks noGrp="1"/>
          </p:cNvSpPr>
          <p:nvPr>
            <p:ph type="ftr" sz="quarter" idx="10"/>
          </p:nvPr>
        </p:nvSpPr>
        <p:spPr/>
        <p:txBody>
          <a:bodyPr/>
          <a:lstStyle>
            <a:lvl1pPr>
              <a:defRPr>
                <a:solidFill>
                  <a:schemeClr val="bg1"/>
                </a:solidFill>
              </a:defRPr>
            </a:lvl1pPr>
          </a:lstStyle>
          <a:p>
            <a:pPr>
              <a:defRPr/>
            </a:pPr>
            <a:r>
              <a:rPr lang="en-US" dirty="0"/>
              <a:t>© Yahoo Japan</a:t>
            </a:r>
          </a:p>
        </p:txBody>
      </p:sp>
    </p:spTree>
    <p:extLst>
      <p:ext uri="{BB962C8B-B14F-4D97-AF65-F5344CB8AC3E}">
        <p14:creationId xmlns:p14="http://schemas.microsoft.com/office/powerpoint/2010/main" val="428022845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最終ページ_期間限定ディスプレイ広告用">
    <p:spTree>
      <p:nvGrpSpPr>
        <p:cNvPr id="1" name=""/>
        <p:cNvGrpSpPr/>
        <p:nvPr/>
      </p:nvGrpSpPr>
      <p:grpSpPr>
        <a:xfrm>
          <a:off x="0" y="0"/>
          <a:ext cx="0" cy="0"/>
          <a:chOff x="0" y="0"/>
          <a:chExt cx="0" cy="0"/>
        </a:xfrm>
      </p:grpSpPr>
      <p:pic>
        <p:nvPicPr>
          <p:cNvPr id="6" name="図 5" descr="背景パターン&#10;&#10;自動的に生成された説明">
            <a:extLst>
              <a:ext uri="{FF2B5EF4-FFF2-40B4-BE49-F238E27FC236}">
                <a16:creationId xmlns:a16="http://schemas.microsoft.com/office/drawing/2014/main" id="{B133E01B-08DC-484A-8710-7C6506B40231}"/>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805" y="0"/>
            <a:ext cx="12188389" cy="6858000"/>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2" name="フッター プレースホルダー 1">
            <a:extLst>
              <a:ext uri="{FF2B5EF4-FFF2-40B4-BE49-F238E27FC236}">
                <a16:creationId xmlns:a16="http://schemas.microsoft.com/office/drawing/2014/main" id="{2E530946-E213-3442-AD55-90EC6E3E6C3A}"/>
              </a:ext>
            </a:extLst>
          </p:cNvPr>
          <p:cNvSpPr>
            <a:spLocks noGrp="1"/>
          </p:cNvSpPr>
          <p:nvPr>
            <p:ph type="ftr" sz="quarter" idx="10"/>
          </p:nvPr>
        </p:nvSpPr>
        <p:spPr/>
        <p:txBody>
          <a:bodyPr/>
          <a:lstStyle>
            <a:lvl1pPr>
              <a:defRPr>
                <a:solidFill>
                  <a:schemeClr val="bg1"/>
                </a:solidFill>
              </a:defRPr>
            </a:lvl1pPr>
          </a:lstStyle>
          <a:p>
            <a:pPr>
              <a:defRPr/>
            </a:pPr>
            <a:r>
              <a:rPr lang="en-US" dirty="0"/>
              <a:t>© Yahoo Japan</a:t>
            </a:r>
          </a:p>
        </p:txBody>
      </p:sp>
    </p:spTree>
    <p:extLst>
      <p:ext uri="{BB962C8B-B14F-4D97-AF65-F5344CB8AC3E}">
        <p14:creationId xmlns:p14="http://schemas.microsoft.com/office/powerpoint/2010/main" val="228728791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最終ページ_汎用">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4" name="図 3">
            <a:extLst>
              <a:ext uri="{FF2B5EF4-FFF2-40B4-BE49-F238E27FC236}">
                <a16:creationId xmlns:a16="http://schemas.microsoft.com/office/drawing/2014/main" id="{333916FC-89BF-F045-94E9-FD9D5D9AE516}"/>
              </a:ext>
            </a:extLst>
          </p:cNvPr>
          <p:cNvPicPr>
            <a:picLocks noChangeAspect="1"/>
          </p:cNvPicPr>
          <p:nvPr userDrawn="1"/>
        </p:nvPicPr>
        <p:blipFill>
          <a:blip r:embed="rId2"/>
          <a:stretch>
            <a:fillRect/>
          </a:stretch>
        </p:blipFill>
        <p:spPr>
          <a:xfrm>
            <a:off x="3788849" y="2852936"/>
            <a:ext cx="4683415" cy="923491"/>
          </a:xfrm>
          <a:prstGeom prst="rect">
            <a:avLst/>
          </a:prstGeom>
        </p:spPr>
      </p:pic>
      <p:sp>
        <p:nvSpPr>
          <p:cNvPr id="6" name="テキスト プレースホルダー 7">
            <a:hlinkClick r:id="rId3"/>
            <a:extLst>
              <a:ext uri="{FF2B5EF4-FFF2-40B4-BE49-F238E27FC236}">
                <a16:creationId xmlns:a16="http://schemas.microsoft.com/office/drawing/2014/main" id="{A745E689-5F7E-584E-9AD3-014C038D895A}"/>
              </a:ext>
            </a:extLst>
          </p:cNvPr>
          <p:cNvSpPr txBox="1">
            <a:spLocks/>
          </p:cNvSpPr>
          <p:nvPr userDrawn="1"/>
        </p:nvSpPr>
        <p:spPr>
          <a:xfrm>
            <a:off x="7106683" y="6093296"/>
            <a:ext cx="4896544" cy="576064"/>
          </a:xfrm>
          <a:prstGeom prst="rect">
            <a:avLst/>
          </a:prstGeom>
        </p:spPr>
        <p:txBody>
          <a:bodyPr vert="horz" lIns="91440" tIns="45720" rIns="91440" bIns="45720" rtlCol="0">
            <a:noAutofit/>
          </a:bodyPr>
          <a:lstStyle>
            <a:lvl1pPr marL="0" indent="0" algn="ctr" defTabSz="914423" rtl="0" eaLnBrk="1" latinLnBrk="0" hangingPunct="1">
              <a:spcBef>
                <a:spcPct val="20000"/>
              </a:spcBef>
              <a:buFontTx/>
              <a:buNone/>
              <a:defRPr kumimoji="1" sz="1400" kern="1200">
                <a:solidFill>
                  <a:schemeClr val="tx2">
                    <a:lumMod val="60000"/>
                    <a:lumOff val="40000"/>
                  </a:schemeClr>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2800" kern="1200">
                <a:solidFill>
                  <a:schemeClr val="accent6"/>
                </a:solidFill>
                <a:latin typeface="+mn-lt"/>
                <a:ea typeface="+mn-ea"/>
                <a:cs typeface="+mn-cs"/>
              </a:defRPr>
            </a:lvl2pPr>
            <a:lvl3pPr marL="1143028" indent="-228606" algn="l" defTabSz="914423" rtl="0" eaLnBrk="1" latinLnBrk="0" hangingPunct="1">
              <a:spcBef>
                <a:spcPct val="20000"/>
              </a:spcBef>
              <a:buFont typeface="Arial" pitchFamily="34" charset="0"/>
              <a:buChar char="•"/>
              <a:defRPr kumimoji="1" sz="2400" kern="1200">
                <a:solidFill>
                  <a:schemeClr val="accent6"/>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4pPr>
            <a:lvl5pPr marL="2057452"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r"/>
            <a:r>
              <a:rPr lang="en-US" altLang="ja-JP" sz="1200" dirty="0">
                <a:solidFill>
                  <a:schemeClr val="accent2"/>
                </a:solidFill>
              </a:rPr>
              <a:t>https://</a:t>
            </a:r>
            <a:r>
              <a:rPr lang="en-US" altLang="ja-JP" sz="1200" dirty="0" err="1">
                <a:solidFill>
                  <a:schemeClr val="accent2"/>
                </a:solidFill>
              </a:rPr>
              <a:t>marketing.yahoo.co.jp</a:t>
            </a:r>
            <a:r>
              <a:rPr lang="en-US" altLang="ja-JP" sz="1200" dirty="0">
                <a:solidFill>
                  <a:schemeClr val="accent2"/>
                </a:solidFill>
              </a:rPr>
              <a:t>/service/</a:t>
            </a:r>
            <a:r>
              <a:rPr lang="en-US" altLang="ja-JP" sz="1200" dirty="0" err="1">
                <a:solidFill>
                  <a:schemeClr val="accent2"/>
                </a:solidFill>
              </a:rPr>
              <a:t>yahooads</a:t>
            </a:r>
            <a:r>
              <a:rPr lang="en-US" altLang="ja-JP" sz="1200" dirty="0">
                <a:solidFill>
                  <a:schemeClr val="accent2"/>
                </a:solidFill>
              </a:rPr>
              <a:t>/</a:t>
            </a:r>
            <a:endParaRPr lang="ja-JP" altLang="en-US" sz="1200" dirty="0">
              <a:solidFill>
                <a:schemeClr val="accent2"/>
              </a:solidFill>
            </a:endParaRPr>
          </a:p>
        </p:txBody>
      </p:sp>
      <p:sp>
        <p:nvSpPr>
          <p:cNvPr id="8" name="テキスト プレースホルダー 7">
            <a:extLst>
              <a:ext uri="{FF2B5EF4-FFF2-40B4-BE49-F238E27FC236}">
                <a16:creationId xmlns:a16="http://schemas.microsoft.com/office/drawing/2014/main" id="{82D6296F-FC05-B641-BD06-ABC79AA04466}"/>
              </a:ext>
            </a:extLst>
          </p:cNvPr>
          <p:cNvSpPr txBox="1">
            <a:spLocks/>
          </p:cNvSpPr>
          <p:nvPr userDrawn="1"/>
        </p:nvSpPr>
        <p:spPr>
          <a:xfrm>
            <a:off x="7104112" y="5748036"/>
            <a:ext cx="4896544" cy="576064"/>
          </a:xfrm>
          <a:prstGeom prst="rect">
            <a:avLst/>
          </a:prstGeom>
        </p:spPr>
        <p:txBody>
          <a:bodyPr vert="horz" lIns="91440" tIns="45720" rIns="91440" bIns="45720" rtlCol="0">
            <a:noAutofit/>
          </a:bodyPr>
          <a:lstStyle>
            <a:lvl1pPr marL="0" indent="0" algn="ctr" defTabSz="914423" rtl="0" eaLnBrk="1" latinLnBrk="0" hangingPunct="1">
              <a:spcBef>
                <a:spcPct val="20000"/>
              </a:spcBef>
              <a:buFontTx/>
              <a:buNone/>
              <a:defRPr kumimoji="1" sz="1400" kern="1200">
                <a:solidFill>
                  <a:schemeClr val="tx2">
                    <a:lumMod val="60000"/>
                    <a:lumOff val="40000"/>
                  </a:schemeClr>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2800" kern="1200">
                <a:solidFill>
                  <a:schemeClr val="accent6"/>
                </a:solidFill>
                <a:latin typeface="+mn-lt"/>
                <a:ea typeface="+mn-ea"/>
                <a:cs typeface="+mn-cs"/>
              </a:defRPr>
            </a:lvl2pPr>
            <a:lvl3pPr marL="1143028" indent="-228606" algn="l" defTabSz="914423" rtl="0" eaLnBrk="1" latinLnBrk="0" hangingPunct="1">
              <a:spcBef>
                <a:spcPct val="20000"/>
              </a:spcBef>
              <a:buFont typeface="Arial" pitchFamily="34" charset="0"/>
              <a:buChar char="•"/>
              <a:defRPr kumimoji="1" sz="2400" kern="1200">
                <a:solidFill>
                  <a:schemeClr val="accent6"/>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4pPr>
            <a:lvl5pPr marL="2057452"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r"/>
            <a:r>
              <a:rPr lang="en-US" altLang="ja-JP" sz="1600" dirty="0">
                <a:solidFill>
                  <a:schemeClr val="tx1"/>
                </a:solidFill>
              </a:rPr>
              <a:t>Yahoo!</a:t>
            </a:r>
            <a:r>
              <a:rPr lang="ja-JP" altLang="en-US" sz="1600">
                <a:solidFill>
                  <a:schemeClr val="tx1"/>
                </a:solidFill>
              </a:rPr>
              <a:t>広告　ウェブサイト</a:t>
            </a:r>
            <a:endParaRPr lang="ja-JP" altLang="en-US" sz="1600" dirty="0">
              <a:solidFill>
                <a:schemeClr val="tx1"/>
              </a:solidFill>
            </a:endParaRPr>
          </a:p>
        </p:txBody>
      </p:sp>
      <p:sp>
        <p:nvSpPr>
          <p:cNvPr id="10" name="テキスト ボックス 9">
            <a:extLst>
              <a:ext uri="{FF2B5EF4-FFF2-40B4-BE49-F238E27FC236}">
                <a16:creationId xmlns:a16="http://schemas.microsoft.com/office/drawing/2014/main" id="{41F18511-780C-D345-8B72-6AD06E98F479}"/>
              </a:ext>
            </a:extLst>
          </p:cNvPr>
          <p:cNvSpPr txBox="1"/>
          <p:nvPr userDrawn="1"/>
        </p:nvSpPr>
        <p:spPr>
          <a:xfrm>
            <a:off x="11031930" y="6538793"/>
            <a:ext cx="957378" cy="33855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altLang="ja-JP" sz="800" dirty="0">
                <a:solidFill>
                  <a:schemeClr val="accent2"/>
                </a:solidFill>
              </a:rPr>
              <a:t>© Yahoo Japan</a:t>
            </a:r>
            <a:endParaRPr lang="en" altLang="ja-JP" sz="800" dirty="0">
              <a:solidFill>
                <a:schemeClr val="accent2"/>
              </a:solidFill>
            </a:endParaRPr>
          </a:p>
          <a:p>
            <a:pPr algn="r"/>
            <a:endParaRPr kumimoji="1" lang="ja-JP" altLang="en-US" sz="800" dirty="0">
              <a:solidFill>
                <a:schemeClr val="accent2"/>
              </a:solidFill>
            </a:endParaRPr>
          </a:p>
        </p:txBody>
      </p:sp>
    </p:spTree>
    <p:extLst>
      <p:ext uri="{BB962C8B-B14F-4D97-AF65-F5344CB8AC3E}">
        <p14:creationId xmlns:p14="http://schemas.microsoft.com/office/powerpoint/2010/main" val="47228833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コンテンツページ_目次">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5040560"/>
          </a:xfrm>
          <a:prstGeom prst="rect">
            <a:avLst/>
          </a:prstGeom>
        </p:spPr>
        <p:txBody>
          <a:bodyPr>
            <a:normAutofit/>
          </a:bodyPr>
          <a:lstStyle>
            <a:lvl1pPr marL="0" indent="0">
              <a:buFont typeface="+mj-lt"/>
              <a:buNone/>
              <a:defRPr sz="2000"/>
            </a:lvl1pPr>
          </a:lstStyle>
          <a:p>
            <a:pPr lvl="0"/>
            <a:r>
              <a:rPr kumimoji="1" lang="ja-JP" altLang="en-US"/>
              <a:t>本文</a:t>
            </a:r>
            <a:r>
              <a:rPr kumimoji="1" lang="en-US" altLang="ja-JP" dirty="0"/>
              <a:t>(20pt)</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目次</a:t>
            </a:r>
            <a:r>
              <a:rPr kumimoji="1" lang="en-US" altLang="ja-JP" dirty="0"/>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スライド番号プレースホルダー 7">
            <a:extLst>
              <a:ext uri="{FF2B5EF4-FFF2-40B4-BE49-F238E27FC236}">
                <a16:creationId xmlns:a16="http://schemas.microsoft.com/office/drawing/2014/main" id="{6BC8A392-9224-F742-9C63-ADA7F00B45AC}"/>
              </a:ext>
            </a:extLst>
          </p:cNvPr>
          <p:cNvSpPr>
            <a:spLocks noGrp="1"/>
          </p:cNvSpPr>
          <p:nvPr>
            <p:ph type="sldNum" sz="quarter" idx="13"/>
          </p:nvPr>
        </p:nvSpPr>
        <p:spPr/>
        <p:txBody>
          <a:bodyPr/>
          <a:lstStyle/>
          <a:p>
            <a:fld id="{F9BD7636-22E7-4304-ABE2-16A3D163D5E1}" type="slidenum">
              <a:rPr lang="ja-JP" altLang="en-US" smtClean="0"/>
              <a:pPr/>
              <a:t>‹#›</a:t>
            </a:fld>
            <a:endParaRPr lang="ja-JP" altLang="en-US"/>
          </a:p>
        </p:txBody>
      </p:sp>
    </p:spTree>
    <p:extLst>
      <p:ext uri="{BB962C8B-B14F-4D97-AF65-F5344CB8AC3E}">
        <p14:creationId xmlns:p14="http://schemas.microsoft.com/office/powerpoint/2010/main" val="95272838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表紙_1行+1行（商品名入り）">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645024"/>
            <a:ext cx="10656775" cy="436851"/>
          </a:xfrm>
          <a:prstGeom prst="rect">
            <a:avLst/>
          </a:prstGeom>
        </p:spPr>
        <p:txBody>
          <a:bodyPr>
            <a:noAutofit/>
          </a:bodyPr>
          <a:lstStyle>
            <a:lvl1pPr marL="0" indent="0">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1</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755314"/>
            <a:ext cx="10671484" cy="817702"/>
          </a:xfrm>
          <a:prstGeom prst="rect">
            <a:avLst/>
          </a:prstGeom>
        </p:spPr>
        <p:txBody>
          <a:bodyPr>
            <a:noAutofit/>
          </a:bodyPr>
          <a:lstStyle>
            <a:lvl1pPr>
              <a:lnSpc>
                <a:spcPts val="5800"/>
              </a:lnSpc>
              <a:defRPr/>
            </a:lvl1pPr>
          </a:lstStyle>
          <a:p>
            <a:pPr algn="l"/>
            <a:r>
              <a:rPr lang="ja-JP" altLang="en-US" sz="4400" spc="300"/>
              <a:t>タイトルもサブタイトルも</a:t>
            </a:r>
            <a:r>
              <a:rPr lang="en-US" altLang="ja-JP" sz="4400" spc="300" dirty="0"/>
              <a:t>1</a:t>
            </a:r>
            <a:r>
              <a:rPr lang="ja-JP" altLang="en-US" sz="4400" spc="300"/>
              <a:t>行の場合</a:t>
            </a:r>
            <a:endParaRPr kumimoji="1" lang="ja-JP" altLang="en-US" sz="4400" spc="300" dirty="0"/>
          </a:p>
        </p:txBody>
      </p:sp>
      <p:sp>
        <p:nvSpPr>
          <p:cNvPr id="15" name="テキスト プレースホルダー 17">
            <a:extLst>
              <a:ext uri="{FF2B5EF4-FFF2-40B4-BE49-F238E27FC236}">
                <a16:creationId xmlns:a16="http://schemas.microsoft.com/office/drawing/2014/main" id="{CBF6D0D0-529A-1D4F-B49E-EF955707A15E}"/>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7" name="テキスト ボックス 16">
            <a:extLst>
              <a:ext uri="{FF2B5EF4-FFF2-40B4-BE49-F238E27FC236}">
                <a16:creationId xmlns:a16="http://schemas.microsoft.com/office/drawing/2014/main" id="{370F581E-4628-5E4F-9577-89D28E7B4275}"/>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
        <p:nvSpPr>
          <p:cNvPr id="13" name="角丸四角形 12">
            <a:extLst>
              <a:ext uri="{FF2B5EF4-FFF2-40B4-BE49-F238E27FC236}">
                <a16:creationId xmlns:a16="http://schemas.microsoft.com/office/drawing/2014/main" id="{62F15990-21F4-D246-B866-9EA6D3E08365}"/>
              </a:ext>
            </a:extLst>
          </p:cNvPr>
          <p:cNvSpPr/>
          <p:nvPr userDrawn="1"/>
        </p:nvSpPr>
        <p:spPr>
          <a:xfrm>
            <a:off x="946332" y="4437112"/>
            <a:ext cx="2910516" cy="407963"/>
          </a:xfrm>
          <a:prstGeom prst="roundRect">
            <a:avLst>
              <a:gd name="adj" fmla="val 50000"/>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400" dirty="0">
              <a:solidFill>
                <a:schemeClr val="bg1"/>
              </a:solidFill>
            </a:endParaRPr>
          </a:p>
        </p:txBody>
      </p:sp>
      <p:sp>
        <p:nvSpPr>
          <p:cNvPr id="14" name="テキスト プレースホルダー 4">
            <a:extLst>
              <a:ext uri="{FF2B5EF4-FFF2-40B4-BE49-F238E27FC236}">
                <a16:creationId xmlns:a16="http://schemas.microsoft.com/office/drawing/2014/main" id="{C0D63BB6-B2A2-1244-97E7-66C835949DAC}"/>
              </a:ext>
            </a:extLst>
          </p:cNvPr>
          <p:cNvSpPr>
            <a:spLocks noGrp="1"/>
          </p:cNvSpPr>
          <p:nvPr>
            <p:ph type="body" sz="quarter" idx="14" hasCustomPrompt="1"/>
          </p:nvPr>
        </p:nvSpPr>
        <p:spPr>
          <a:xfrm>
            <a:off x="1127448" y="4509120"/>
            <a:ext cx="2520280" cy="360040"/>
          </a:xfrm>
        </p:spPr>
        <p:txBody>
          <a:bodyPr lIns="0" rIns="0" anchor="t" anchorCtr="0">
            <a:normAutofit/>
          </a:bodyPr>
          <a:lstStyle>
            <a:lvl1pPr algn="ctr">
              <a:defRPr sz="1400">
                <a:solidFill>
                  <a:schemeClr val="bg1"/>
                </a:solidFill>
              </a:defRPr>
            </a:lvl1pPr>
          </a:lstStyle>
          <a:p>
            <a:pPr lvl="0"/>
            <a:r>
              <a:rPr kumimoji="1" lang="ja-JP" altLang="en-US"/>
              <a:t>ここに商品名を入れる</a:t>
            </a:r>
          </a:p>
        </p:txBody>
      </p:sp>
    </p:spTree>
    <p:extLst>
      <p:ext uri="{BB962C8B-B14F-4D97-AF65-F5344CB8AC3E}">
        <p14:creationId xmlns:p14="http://schemas.microsoft.com/office/powerpoint/2010/main" val="234345281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コンテンツページ_汎用（赤）">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609749"/>
          </a:xfrm>
          <a:prstGeom prst="rect">
            <a:avLst/>
          </a:prstGeom>
        </p:spPr>
        <p:txBody>
          <a:bodyPr>
            <a:normAutofit/>
          </a:bodyPr>
          <a:lstStyle>
            <a:lvl1pPr marL="0" indent="0">
              <a:buFont typeface="+mj-lt"/>
              <a:buNone/>
              <a:defRPr sz="2000"/>
            </a:lvl1pPr>
          </a:lstStyle>
          <a:p>
            <a:pPr lvl="0"/>
            <a:r>
              <a:rPr kumimoji="1" lang="ja-JP" altLang="en-US"/>
              <a:t>説明文</a:t>
            </a:r>
            <a:r>
              <a:rPr kumimoji="1" lang="en-US" altLang="ja-JP" dirty="0"/>
              <a:t>(20pt)</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タイトル</a:t>
            </a:r>
            <a:r>
              <a:rPr kumimoji="1" lang="en-US" altLang="ja-JP" dirty="0"/>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7">
            <a:extLst>
              <a:ext uri="{FF2B5EF4-FFF2-40B4-BE49-F238E27FC236}">
                <a16:creationId xmlns:a16="http://schemas.microsoft.com/office/drawing/2014/main" id="{27B795C4-F04F-BF4C-A95F-871F054AF31C}"/>
              </a:ext>
            </a:extLst>
          </p:cNvPr>
          <p:cNvSpPr>
            <a:spLocks noGrp="1"/>
          </p:cNvSpPr>
          <p:nvPr>
            <p:ph type="body" sz="quarter" idx="13" hasCustomPrompt="1"/>
          </p:nvPr>
        </p:nvSpPr>
        <p:spPr>
          <a:xfrm>
            <a:off x="319913" y="2005639"/>
            <a:ext cx="11521280" cy="271233"/>
          </a:xfrm>
          <a:prstGeom prst="rect">
            <a:avLst/>
          </a:prstGeom>
        </p:spPr>
        <p:txBody>
          <a:bodyPr/>
          <a:lstStyle>
            <a:lvl1pPr marL="0" indent="0">
              <a:buFont typeface="+mj-lt"/>
              <a:buNone/>
              <a:defRPr sz="900">
                <a:solidFill>
                  <a:schemeClr val="accent2"/>
                </a:solidFill>
                <a:latin typeface="+mn-lt"/>
              </a:defRPr>
            </a:lvl1pPr>
          </a:lstStyle>
          <a:p>
            <a:pPr lvl="0"/>
            <a:r>
              <a:rPr kumimoji="1" lang="ja-JP" altLang="en-US"/>
              <a:t>注釈（</a:t>
            </a:r>
            <a:r>
              <a:rPr kumimoji="1" lang="en-US" altLang="ja-JP" dirty="0"/>
              <a:t>9pt</a:t>
            </a:r>
            <a:r>
              <a:rPr kumimoji="1" lang="ja-JP" altLang="en-US"/>
              <a:t>）</a:t>
            </a:r>
            <a:endParaRPr kumimoji="1" lang="ja-JP" altLang="en-US" dirty="0"/>
          </a:p>
        </p:txBody>
      </p:sp>
      <p:sp>
        <p:nvSpPr>
          <p:cNvPr id="13" name="スライド番号プレースホルダー 2">
            <a:extLst>
              <a:ext uri="{FF2B5EF4-FFF2-40B4-BE49-F238E27FC236}">
                <a16:creationId xmlns:a16="http://schemas.microsoft.com/office/drawing/2014/main" id="{012224A3-DD71-7345-83F7-C06026702557}"/>
              </a:ext>
            </a:extLst>
          </p:cNvPr>
          <p:cNvSpPr>
            <a:spLocks noGrp="1"/>
          </p:cNvSpPr>
          <p:nvPr>
            <p:ph type="sldNum" sz="quarter" idx="4"/>
          </p:nvPr>
        </p:nvSpPr>
        <p:spPr>
          <a:xfrm>
            <a:off x="10992544" y="6525344"/>
            <a:ext cx="1033522" cy="365125"/>
          </a:xfrm>
          <a:prstGeom prst="rect">
            <a:avLst/>
          </a:prstGeom>
        </p:spPr>
        <p:txBody>
          <a:bodyPr/>
          <a:lstStyle>
            <a:lvl1pPr algn="r">
              <a:defRPr sz="1400">
                <a:solidFill>
                  <a:schemeClr val="accent2"/>
                </a:solidFill>
              </a:defRPr>
            </a:lvl1pPr>
          </a:lstStyle>
          <a:p>
            <a:fld id="{F9BD7636-22E7-4304-ABE2-16A3D163D5E1}" type="slidenum">
              <a:rPr lang="ja-JP" altLang="en-US" smtClean="0"/>
              <a:pPr/>
              <a:t>‹#›</a:t>
            </a:fld>
            <a:endParaRPr lang="ja-JP" altLang="en-US"/>
          </a:p>
        </p:txBody>
      </p:sp>
    </p:spTree>
    <p:extLst>
      <p:ext uri="{BB962C8B-B14F-4D97-AF65-F5344CB8AC3E}">
        <p14:creationId xmlns:p14="http://schemas.microsoft.com/office/powerpoint/2010/main" val="104163017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コンテンツページ_汎用（黒）">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609749"/>
          </a:xfrm>
          <a:prstGeom prst="rect">
            <a:avLst/>
          </a:prstGeom>
        </p:spPr>
        <p:txBody>
          <a:bodyPr>
            <a:normAutofit/>
          </a:bodyPr>
          <a:lstStyle>
            <a:lvl1pPr marL="0" indent="0">
              <a:buFont typeface="+mj-lt"/>
              <a:buNone/>
              <a:defRPr sz="2000"/>
            </a:lvl1pPr>
          </a:lstStyle>
          <a:p>
            <a:pPr lvl="0"/>
            <a:r>
              <a:rPr kumimoji="1" lang="ja-JP" altLang="en-US"/>
              <a:t>説明文</a:t>
            </a:r>
            <a:r>
              <a:rPr kumimoji="1" lang="en-US" altLang="ja-JP" dirty="0"/>
              <a:t>(20pt)</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タイトル</a:t>
            </a:r>
            <a:r>
              <a:rPr kumimoji="1" lang="en-US" altLang="ja-JP" dirty="0"/>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rgbClr val="5454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rgbClr val="5454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7">
            <a:extLst>
              <a:ext uri="{FF2B5EF4-FFF2-40B4-BE49-F238E27FC236}">
                <a16:creationId xmlns:a16="http://schemas.microsoft.com/office/drawing/2014/main" id="{27B795C4-F04F-BF4C-A95F-871F054AF31C}"/>
              </a:ext>
            </a:extLst>
          </p:cNvPr>
          <p:cNvSpPr>
            <a:spLocks noGrp="1"/>
          </p:cNvSpPr>
          <p:nvPr>
            <p:ph type="body" sz="quarter" idx="13" hasCustomPrompt="1"/>
          </p:nvPr>
        </p:nvSpPr>
        <p:spPr>
          <a:xfrm>
            <a:off x="319913" y="2005639"/>
            <a:ext cx="11521280" cy="271233"/>
          </a:xfrm>
          <a:prstGeom prst="rect">
            <a:avLst/>
          </a:prstGeom>
        </p:spPr>
        <p:txBody>
          <a:bodyPr/>
          <a:lstStyle>
            <a:lvl1pPr marL="0" indent="0">
              <a:buFont typeface="+mj-lt"/>
              <a:buNone/>
              <a:defRPr sz="900">
                <a:solidFill>
                  <a:schemeClr val="accent2"/>
                </a:solidFill>
                <a:latin typeface="+mn-lt"/>
              </a:defRPr>
            </a:lvl1pPr>
          </a:lstStyle>
          <a:p>
            <a:pPr lvl="0"/>
            <a:r>
              <a:rPr kumimoji="1" lang="ja-JP" altLang="en-US"/>
              <a:t>注釈（</a:t>
            </a:r>
            <a:r>
              <a:rPr kumimoji="1" lang="en-US" altLang="ja-JP" dirty="0"/>
              <a:t>9pt</a:t>
            </a:r>
            <a:r>
              <a:rPr kumimoji="1" lang="ja-JP" altLang="en-US"/>
              <a:t>）</a:t>
            </a:r>
            <a:endParaRPr kumimoji="1" lang="ja-JP" altLang="en-US" dirty="0"/>
          </a:p>
        </p:txBody>
      </p:sp>
      <p:sp>
        <p:nvSpPr>
          <p:cNvPr id="13" name="スライド番号プレースホルダー 2">
            <a:extLst>
              <a:ext uri="{FF2B5EF4-FFF2-40B4-BE49-F238E27FC236}">
                <a16:creationId xmlns:a16="http://schemas.microsoft.com/office/drawing/2014/main" id="{19DA63E3-B037-B048-9C77-255C705E15A1}"/>
              </a:ext>
            </a:extLst>
          </p:cNvPr>
          <p:cNvSpPr>
            <a:spLocks noGrp="1"/>
          </p:cNvSpPr>
          <p:nvPr>
            <p:ph type="sldNum" sz="quarter" idx="4"/>
          </p:nvPr>
        </p:nvSpPr>
        <p:spPr>
          <a:xfrm>
            <a:off x="10992544" y="6525344"/>
            <a:ext cx="1033522" cy="365125"/>
          </a:xfrm>
          <a:prstGeom prst="rect">
            <a:avLst/>
          </a:prstGeom>
        </p:spPr>
        <p:txBody>
          <a:bodyPr/>
          <a:lstStyle>
            <a:lvl1pPr algn="r">
              <a:defRPr sz="1400">
                <a:solidFill>
                  <a:schemeClr val="accent2"/>
                </a:solidFill>
              </a:defRPr>
            </a:lvl1pPr>
          </a:lstStyle>
          <a:p>
            <a:fld id="{F9BD7636-22E7-4304-ABE2-16A3D163D5E1}" type="slidenum">
              <a:rPr lang="ja-JP" altLang="en-US" smtClean="0"/>
              <a:pPr/>
              <a:t>‹#›</a:t>
            </a:fld>
            <a:endParaRPr lang="ja-JP" altLang="en-US"/>
          </a:p>
        </p:txBody>
      </p:sp>
    </p:spTree>
    <p:extLst>
      <p:ext uri="{BB962C8B-B14F-4D97-AF65-F5344CB8AC3E}">
        <p14:creationId xmlns:p14="http://schemas.microsoft.com/office/powerpoint/2010/main" val="30890533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表紙_2行+2行">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969845"/>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276872"/>
            <a:ext cx="10671484" cy="1504516"/>
          </a:xfrm>
          <a:prstGeom prst="rect">
            <a:avLst/>
          </a:prstGeom>
        </p:spPr>
        <p:txBody>
          <a:bodyPr>
            <a:noAutofit/>
          </a:bodyPr>
          <a:lstStyle>
            <a:lvl1pPr algn="l">
              <a:lnSpc>
                <a:spcPts val="5800"/>
              </a:lnSpc>
              <a:defRPr/>
            </a:lvl1pPr>
          </a:lstStyle>
          <a:p>
            <a:pPr algn="l"/>
            <a:r>
              <a:rPr lang="ja-JP" altLang="en-US" sz="4400" spc="300"/>
              <a:t>タイトルもサブタイトルも</a:t>
            </a:r>
            <a:r>
              <a:rPr lang="en-US" altLang="ja-JP" sz="4400" spc="300" dirty="0"/>
              <a:t>2</a:t>
            </a:r>
            <a:r>
              <a:rPr lang="ja-JP" altLang="en-US" sz="4400" spc="300"/>
              <a:t>行の場合</a:t>
            </a:r>
            <a:r>
              <a:rPr lang="en-US" altLang="ja-JP" sz="4400" spc="300" dirty="0"/>
              <a:t>2</a:t>
            </a:r>
            <a:r>
              <a:rPr lang="ja-JP" altLang="en-US" sz="4400" spc="300"/>
              <a:t>行の場合</a:t>
            </a:r>
            <a:r>
              <a:rPr lang="en-US" altLang="ja-JP" sz="4400" spc="300" dirty="0"/>
              <a:t>2</a:t>
            </a:r>
            <a:r>
              <a:rPr lang="ja-JP" altLang="en-US" sz="4400" spc="300"/>
              <a:t>行の場合</a:t>
            </a:r>
            <a:endParaRPr kumimoji="1" lang="ja-JP" altLang="en-US" sz="4400" spc="300" dirty="0"/>
          </a:p>
        </p:txBody>
      </p:sp>
      <p:sp>
        <p:nvSpPr>
          <p:cNvPr id="27" name="テキスト プレースホルダー 17">
            <a:extLst>
              <a:ext uri="{FF2B5EF4-FFF2-40B4-BE49-F238E27FC236}">
                <a16:creationId xmlns:a16="http://schemas.microsoft.com/office/drawing/2014/main" id="{32C02A88-733D-AE49-9C3D-D7E4DA70FE29}"/>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1" name="テキスト ボックス 10">
            <a:extLst>
              <a:ext uri="{FF2B5EF4-FFF2-40B4-BE49-F238E27FC236}">
                <a16:creationId xmlns:a16="http://schemas.microsoft.com/office/drawing/2014/main" id="{ABB9CC9C-09B1-BB47-BD44-20EA92154E94}"/>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Tree>
    <p:extLst>
      <p:ext uri="{BB962C8B-B14F-4D97-AF65-F5344CB8AC3E}">
        <p14:creationId xmlns:p14="http://schemas.microsoft.com/office/powerpoint/2010/main" val="2863667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表紙_2行+2行（商品名入り）">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645024"/>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060848"/>
            <a:ext cx="10671484" cy="1504516"/>
          </a:xfrm>
          <a:prstGeom prst="rect">
            <a:avLst/>
          </a:prstGeom>
        </p:spPr>
        <p:txBody>
          <a:bodyPr>
            <a:noAutofit/>
          </a:bodyPr>
          <a:lstStyle>
            <a:lvl1pPr algn="l">
              <a:lnSpc>
                <a:spcPts val="5800"/>
              </a:lnSpc>
              <a:defRPr/>
            </a:lvl1pPr>
          </a:lstStyle>
          <a:p>
            <a:pPr algn="l"/>
            <a:r>
              <a:rPr lang="ja-JP" altLang="en-US" sz="4400" spc="300"/>
              <a:t>タイトルもサブタイトルも</a:t>
            </a:r>
            <a:r>
              <a:rPr lang="en-US" altLang="ja-JP" sz="4400" spc="300" dirty="0"/>
              <a:t>2</a:t>
            </a:r>
            <a:r>
              <a:rPr lang="ja-JP" altLang="en-US" sz="4400" spc="300"/>
              <a:t>行の場合</a:t>
            </a:r>
            <a:r>
              <a:rPr lang="en-US" altLang="ja-JP" sz="4400" spc="300" dirty="0"/>
              <a:t>2</a:t>
            </a:r>
            <a:r>
              <a:rPr lang="ja-JP" altLang="en-US" sz="4400" spc="300"/>
              <a:t>行の場合</a:t>
            </a:r>
            <a:r>
              <a:rPr lang="en-US" altLang="ja-JP" sz="4400" spc="300" dirty="0"/>
              <a:t>2</a:t>
            </a:r>
            <a:r>
              <a:rPr lang="ja-JP" altLang="en-US" sz="4400" spc="300"/>
              <a:t>行の場合</a:t>
            </a:r>
            <a:endParaRPr kumimoji="1" lang="ja-JP" altLang="en-US" sz="4400" spc="300" dirty="0"/>
          </a:p>
        </p:txBody>
      </p:sp>
      <p:sp>
        <p:nvSpPr>
          <p:cNvPr id="15" name="テキスト プレースホルダー 17">
            <a:extLst>
              <a:ext uri="{FF2B5EF4-FFF2-40B4-BE49-F238E27FC236}">
                <a16:creationId xmlns:a16="http://schemas.microsoft.com/office/drawing/2014/main" id="{CBF6D0D0-529A-1D4F-B49E-EF955707A15E}"/>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7" name="テキスト ボックス 16">
            <a:extLst>
              <a:ext uri="{FF2B5EF4-FFF2-40B4-BE49-F238E27FC236}">
                <a16:creationId xmlns:a16="http://schemas.microsoft.com/office/drawing/2014/main" id="{370F581E-4628-5E4F-9577-89D28E7B4275}"/>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
        <p:nvSpPr>
          <p:cNvPr id="8" name="角丸四角形 7">
            <a:extLst>
              <a:ext uri="{FF2B5EF4-FFF2-40B4-BE49-F238E27FC236}">
                <a16:creationId xmlns:a16="http://schemas.microsoft.com/office/drawing/2014/main" id="{531AAF10-94E3-4C4D-A82C-8E0449C8B194}"/>
              </a:ext>
            </a:extLst>
          </p:cNvPr>
          <p:cNvSpPr/>
          <p:nvPr userDrawn="1"/>
        </p:nvSpPr>
        <p:spPr>
          <a:xfrm>
            <a:off x="946332" y="4869160"/>
            <a:ext cx="4501596" cy="407963"/>
          </a:xfrm>
          <a:prstGeom prst="roundRect">
            <a:avLst>
              <a:gd name="adj" fmla="val 50000"/>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400" dirty="0">
              <a:solidFill>
                <a:schemeClr val="bg1"/>
              </a:solidFill>
            </a:endParaRPr>
          </a:p>
        </p:txBody>
      </p:sp>
      <p:sp>
        <p:nvSpPr>
          <p:cNvPr id="9" name="テキスト プレースホルダー 4">
            <a:extLst>
              <a:ext uri="{FF2B5EF4-FFF2-40B4-BE49-F238E27FC236}">
                <a16:creationId xmlns:a16="http://schemas.microsoft.com/office/drawing/2014/main" id="{94591310-A897-D94D-8FB7-436A42052B7B}"/>
              </a:ext>
            </a:extLst>
          </p:cNvPr>
          <p:cNvSpPr>
            <a:spLocks noGrp="1"/>
          </p:cNvSpPr>
          <p:nvPr>
            <p:ph type="body" sz="quarter" idx="13" hasCustomPrompt="1"/>
          </p:nvPr>
        </p:nvSpPr>
        <p:spPr>
          <a:xfrm>
            <a:off x="1127448" y="4941168"/>
            <a:ext cx="2520280" cy="360040"/>
          </a:xfrm>
        </p:spPr>
        <p:txBody>
          <a:bodyPr lIns="0" rIns="0">
            <a:normAutofit/>
          </a:bodyPr>
          <a:lstStyle>
            <a:lvl1pPr algn="ctr">
              <a:defRPr sz="1400">
                <a:solidFill>
                  <a:schemeClr val="bg1"/>
                </a:solidFill>
              </a:defRPr>
            </a:lvl1pPr>
          </a:lstStyle>
          <a:p>
            <a:pPr lvl="0"/>
            <a:r>
              <a:rPr kumimoji="1" lang="ja-JP" altLang="en-US"/>
              <a:t>ここに商品名を入れる</a:t>
            </a:r>
          </a:p>
        </p:txBody>
      </p:sp>
    </p:spTree>
    <p:extLst>
      <p:ext uri="{BB962C8B-B14F-4D97-AF65-F5344CB8AC3E}">
        <p14:creationId xmlns:p14="http://schemas.microsoft.com/office/powerpoint/2010/main" val="23631151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表紙_3行+2行">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4303596"/>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1878765"/>
            <a:ext cx="10671484" cy="2198307"/>
          </a:xfrm>
          <a:prstGeom prst="rect">
            <a:avLst/>
          </a:prstGeom>
        </p:spPr>
        <p:txBody>
          <a:bodyPr>
            <a:noAutofit/>
          </a:bodyPr>
          <a:lstStyle>
            <a:lvl1pPr algn="l">
              <a:lnSpc>
                <a:spcPts val="5800"/>
              </a:lnSpc>
              <a:defRPr/>
            </a:lvl1pPr>
          </a:lstStyle>
          <a:p>
            <a:pPr algn="l"/>
            <a:r>
              <a:rPr lang="ja-JP" altLang="en-US" sz="4400" spc="300"/>
              <a:t>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a:t>
            </a:r>
            <a:endParaRPr kumimoji="1" lang="ja-JP" altLang="en-US" sz="4400" spc="300" dirty="0"/>
          </a:p>
        </p:txBody>
      </p:sp>
      <p:sp>
        <p:nvSpPr>
          <p:cNvPr id="27" name="テキスト プレースホルダー 17">
            <a:extLst>
              <a:ext uri="{FF2B5EF4-FFF2-40B4-BE49-F238E27FC236}">
                <a16:creationId xmlns:a16="http://schemas.microsoft.com/office/drawing/2014/main" id="{32C02A88-733D-AE49-9C3D-D7E4DA70FE29}"/>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1" name="テキスト ボックス 10">
            <a:extLst>
              <a:ext uri="{FF2B5EF4-FFF2-40B4-BE49-F238E27FC236}">
                <a16:creationId xmlns:a16="http://schemas.microsoft.com/office/drawing/2014/main" id="{ABB9CC9C-09B1-BB47-BD44-20EA92154E94}"/>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Tree>
    <p:extLst>
      <p:ext uri="{BB962C8B-B14F-4D97-AF65-F5344CB8AC3E}">
        <p14:creationId xmlns:p14="http://schemas.microsoft.com/office/powerpoint/2010/main" val="802493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表紙_3行+2行（商品名入り）">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4077072"/>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1772816"/>
            <a:ext cx="10671484" cy="2198307"/>
          </a:xfrm>
          <a:prstGeom prst="rect">
            <a:avLst/>
          </a:prstGeom>
        </p:spPr>
        <p:txBody>
          <a:bodyPr>
            <a:noAutofit/>
          </a:bodyPr>
          <a:lstStyle>
            <a:lvl1pPr algn="l">
              <a:lnSpc>
                <a:spcPts val="5800"/>
              </a:lnSpc>
              <a:defRPr/>
            </a:lvl1pPr>
          </a:lstStyle>
          <a:p>
            <a:pPr algn="l"/>
            <a:r>
              <a:rPr lang="ja-JP" altLang="en-US" sz="4400" spc="300"/>
              <a:t>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a:t>
            </a:r>
            <a:endParaRPr kumimoji="1" lang="ja-JP" altLang="en-US" sz="4400" spc="300" dirty="0"/>
          </a:p>
        </p:txBody>
      </p:sp>
      <p:sp>
        <p:nvSpPr>
          <p:cNvPr id="27" name="テキスト プレースホルダー 17">
            <a:extLst>
              <a:ext uri="{FF2B5EF4-FFF2-40B4-BE49-F238E27FC236}">
                <a16:creationId xmlns:a16="http://schemas.microsoft.com/office/drawing/2014/main" id="{32C02A88-733D-AE49-9C3D-D7E4DA70FE29}"/>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1" name="テキスト ボックス 10">
            <a:extLst>
              <a:ext uri="{FF2B5EF4-FFF2-40B4-BE49-F238E27FC236}">
                <a16:creationId xmlns:a16="http://schemas.microsoft.com/office/drawing/2014/main" id="{ABB9CC9C-09B1-BB47-BD44-20EA92154E94}"/>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
        <p:nvSpPr>
          <p:cNvPr id="6" name="角丸四角形 5">
            <a:extLst>
              <a:ext uri="{FF2B5EF4-FFF2-40B4-BE49-F238E27FC236}">
                <a16:creationId xmlns:a16="http://schemas.microsoft.com/office/drawing/2014/main" id="{5C3A3074-BA00-8D4D-8F11-91B03369DE3A}"/>
              </a:ext>
            </a:extLst>
          </p:cNvPr>
          <p:cNvSpPr/>
          <p:nvPr userDrawn="1"/>
        </p:nvSpPr>
        <p:spPr>
          <a:xfrm>
            <a:off x="946332" y="5339275"/>
            <a:ext cx="2910516" cy="407963"/>
          </a:xfrm>
          <a:prstGeom prst="roundRect">
            <a:avLst>
              <a:gd name="adj" fmla="val 50000"/>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400" dirty="0">
              <a:solidFill>
                <a:schemeClr val="bg1"/>
              </a:solidFill>
            </a:endParaRPr>
          </a:p>
        </p:txBody>
      </p:sp>
      <p:sp>
        <p:nvSpPr>
          <p:cNvPr id="7" name="テキスト プレースホルダー 4">
            <a:extLst>
              <a:ext uri="{FF2B5EF4-FFF2-40B4-BE49-F238E27FC236}">
                <a16:creationId xmlns:a16="http://schemas.microsoft.com/office/drawing/2014/main" id="{8D6EB350-A61F-774C-9F9D-145FC8530B33}"/>
              </a:ext>
            </a:extLst>
          </p:cNvPr>
          <p:cNvSpPr>
            <a:spLocks noGrp="1"/>
          </p:cNvSpPr>
          <p:nvPr>
            <p:ph type="body" sz="quarter" idx="13" hasCustomPrompt="1"/>
          </p:nvPr>
        </p:nvSpPr>
        <p:spPr>
          <a:xfrm>
            <a:off x="1127448" y="5411283"/>
            <a:ext cx="2520280" cy="360040"/>
          </a:xfrm>
        </p:spPr>
        <p:txBody>
          <a:bodyPr lIns="0" rIns="0">
            <a:normAutofit/>
          </a:bodyPr>
          <a:lstStyle>
            <a:lvl1pPr algn="ctr">
              <a:defRPr sz="1400">
                <a:solidFill>
                  <a:schemeClr val="bg1"/>
                </a:solidFill>
              </a:defRPr>
            </a:lvl1pPr>
          </a:lstStyle>
          <a:p>
            <a:pPr lvl="0"/>
            <a:r>
              <a:rPr kumimoji="1" lang="ja-JP" altLang="en-US"/>
              <a:t>ここに商品名を入れる</a:t>
            </a:r>
          </a:p>
        </p:txBody>
      </p:sp>
    </p:spTree>
    <p:extLst>
      <p:ext uri="{BB962C8B-B14F-4D97-AF65-F5344CB8AC3E}">
        <p14:creationId xmlns:p14="http://schemas.microsoft.com/office/powerpoint/2010/main" val="293938614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中表紙_UPDATEロゴ入り">
    <p:spTree>
      <p:nvGrpSpPr>
        <p:cNvPr id="1" name=""/>
        <p:cNvGrpSpPr/>
        <p:nvPr/>
      </p:nvGrpSpPr>
      <p:grpSpPr>
        <a:xfrm>
          <a:off x="0" y="0"/>
          <a:ext cx="0" cy="0"/>
          <a:chOff x="0" y="0"/>
          <a:chExt cx="0" cy="0"/>
        </a:xfrm>
      </p:grpSpPr>
      <p:sp>
        <p:nvSpPr>
          <p:cNvPr id="8" name="直角三角形 7">
            <a:extLst>
              <a:ext uri="{FF2B5EF4-FFF2-40B4-BE49-F238E27FC236}">
                <a16:creationId xmlns:a16="http://schemas.microsoft.com/office/drawing/2014/main" id="{EDB2976C-5BFC-BA4D-B09F-A7C43C21A164}"/>
              </a:ext>
            </a:extLst>
          </p:cNvPr>
          <p:cNvSpPr/>
          <p:nvPr userDrawn="1"/>
        </p:nvSpPr>
        <p:spPr>
          <a:xfrm rot="16200000">
            <a:off x="7867392" y="2535723"/>
            <a:ext cx="3834103" cy="4815114"/>
          </a:xfrm>
          <a:prstGeom prst="rtTriangle">
            <a:avLst/>
          </a:prstGeom>
          <a:solidFill>
            <a:srgbClr val="EEEE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9" name="図 8" descr="テキスト が含まれている画像&#10;&#10;自動的に生成された説明">
            <a:extLst>
              <a:ext uri="{FF2B5EF4-FFF2-40B4-BE49-F238E27FC236}">
                <a16:creationId xmlns:a16="http://schemas.microsoft.com/office/drawing/2014/main" id="{6C02515D-5AF8-F44A-9EBF-3AD168A5FD1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082742" y="2099478"/>
            <a:ext cx="6037594" cy="2659044"/>
          </a:xfrm>
          <a:prstGeom prst="rect">
            <a:avLst/>
          </a:prstGeom>
        </p:spPr>
      </p:pic>
      <p:sp>
        <p:nvSpPr>
          <p:cNvPr id="4" name="フッター プレースホルダー 3">
            <a:extLst>
              <a:ext uri="{FF2B5EF4-FFF2-40B4-BE49-F238E27FC236}">
                <a16:creationId xmlns:a16="http://schemas.microsoft.com/office/drawing/2014/main" id="{E19C71B3-72EB-184E-9510-330486D9B50E}"/>
              </a:ext>
            </a:extLst>
          </p:cNvPr>
          <p:cNvSpPr>
            <a:spLocks noGrp="1"/>
          </p:cNvSpPr>
          <p:nvPr>
            <p:ph type="ftr" sz="quarter" idx="10"/>
          </p:nvPr>
        </p:nvSpPr>
        <p:spPr/>
        <p:txBody>
          <a:bodyP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altLang="ja-JP" sz="800" dirty="0">
                <a:solidFill>
                  <a:schemeClr val="accent2"/>
                </a:solidFill>
              </a:rPr>
              <a:t>© Yahoo Japan</a:t>
            </a:r>
            <a:endParaRPr kumimoji="1" lang="ja-JP" altLang="en-US" sz="800" dirty="0">
              <a:solidFill>
                <a:schemeClr val="accent2"/>
              </a:solidFill>
            </a:endParaRPr>
          </a:p>
        </p:txBody>
      </p:sp>
    </p:spTree>
    <p:extLst>
      <p:ext uri="{BB962C8B-B14F-4D97-AF65-F5344CB8AC3E}">
        <p14:creationId xmlns:p14="http://schemas.microsoft.com/office/powerpoint/2010/main" val="6598409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中表紙_汎用">
    <p:spTree>
      <p:nvGrpSpPr>
        <p:cNvPr id="1" name=""/>
        <p:cNvGrpSpPr/>
        <p:nvPr/>
      </p:nvGrpSpPr>
      <p:grpSpPr>
        <a:xfrm>
          <a:off x="0" y="0"/>
          <a:ext cx="0" cy="0"/>
          <a:chOff x="0" y="0"/>
          <a:chExt cx="0" cy="0"/>
        </a:xfrm>
      </p:grpSpPr>
      <p:sp>
        <p:nvSpPr>
          <p:cNvPr id="8" name="直角三角形 7">
            <a:extLst>
              <a:ext uri="{FF2B5EF4-FFF2-40B4-BE49-F238E27FC236}">
                <a16:creationId xmlns:a16="http://schemas.microsoft.com/office/drawing/2014/main" id="{EDB2976C-5BFC-BA4D-B09F-A7C43C21A164}"/>
              </a:ext>
            </a:extLst>
          </p:cNvPr>
          <p:cNvSpPr/>
          <p:nvPr userDrawn="1"/>
        </p:nvSpPr>
        <p:spPr>
          <a:xfrm rot="16200000">
            <a:off x="7867392" y="2535723"/>
            <a:ext cx="3834103" cy="4815114"/>
          </a:xfrm>
          <a:prstGeom prst="rtTriangle">
            <a:avLst/>
          </a:prstGeom>
          <a:solidFill>
            <a:srgbClr val="EEEE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a:extLst>
              <a:ext uri="{FF2B5EF4-FFF2-40B4-BE49-F238E27FC236}">
                <a16:creationId xmlns:a16="http://schemas.microsoft.com/office/drawing/2014/main" id="{8DE8276C-E42E-D94B-80A1-A9BB74EF7711}"/>
              </a:ext>
            </a:extLst>
          </p:cNvPr>
          <p:cNvSpPr>
            <a:spLocks noGrp="1"/>
          </p:cNvSpPr>
          <p:nvPr>
            <p:ph type="title" hasCustomPrompt="1"/>
          </p:nvPr>
        </p:nvSpPr>
        <p:spPr>
          <a:xfrm>
            <a:off x="695401" y="2277319"/>
            <a:ext cx="10585176" cy="815027"/>
          </a:xfrm>
        </p:spPr>
        <p:txBody>
          <a:bodyPr/>
          <a:lstStyle>
            <a:lvl1pPr>
              <a:defRPr spc="300"/>
            </a:lvl1pPr>
          </a:lstStyle>
          <a:p>
            <a:r>
              <a:rPr kumimoji="1" lang="ja-JP" altLang="en-US"/>
              <a:t>タイトル（</a:t>
            </a:r>
            <a:r>
              <a:rPr kumimoji="1" lang="en-US" altLang="ja-JP" dirty="0"/>
              <a:t>40px</a:t>
            </a:r>
            <a:r>
              <a:rPr kumimoji="1" lang="ja-JP" altLang="en-US"/>
              <a: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5" name="テキスト プレースホルダー 17"/>
          <p:cNvSpPr>
            <a:spLocks noGrp="1"/>
          </p:cNvSpPr>
          <p:nvPr>
            <p:ph type="body" sz="quarter" idx="13" hasCustomPrompt="1"/>
          </p:nvPr>
        </p:nvSpPr>
        <p:spPr>
          <a:xfrm>
            <a:off x="2023602" y="3327301"/>
            <a:ext cx="9256975" cy="1685875"/>
          </a:xfrm>
          <a:prstGeom prst="rect">
            <a:avLst/>
          </a:prstGeom>
        </p:spPr>
        <p:txBody>
          <a:bodyPr/>
          <a:lstStyle>
            <a:lvl1pPr marL="342900" indent="-342900">
              <a:buFontTx/>
              <a:buNone/>
              <a:defRPr sz="2000">
                <a:solidFill>
                  <a:schemeClr val="accent2"/>
                </a:solidFill>
              </a:defRPr>
            </a:lvl1pPr>
          </a:lstStyle>
          <a:p>
            <a:pPr lvl="0"/>
            <a:r>
              <a:rPr kumimoji="1" lang="ja-JP" altLang="en-US"/>
              <a:t>サブタイトル（</a:t>
            </a:r>
            <a:r>
              <a:rPr kumimoji="1" lang="en-US" altLang="ja-JP" dirty="0"/>
              <a:t>20pt</a:t>
            </a:r>
            <a:r>
              <a:rPr kumimoji="1" lang="ja-JP" altLang="en-US"/>
              <a:t>）</a:t>
            </a:r>
            <a:endParaRPr kumimoji="1" lang="ja-JP" altLang="en-US" dirty="0"/>
          </a:p>
        </p:txBody>
      </p:sp>
      <p:sp>
        <p:nvSpPr>
          <p:cNvPr id="5" name="フッター プレースホルダー 4">
            <a:extLst>
              <a:ext uri="{FF2B5EF4-FFF2-40B4-BE49-F238E27FC236}">
                <a16:creationId xmlns:a16="http://schemas.microsoft.com/office/drawing/2014/main" id="{DBAD78F7-E805-1F44-B787-F2F911307417}"/>
              </a:ext>
            </a:extLst>
          </p:cNvPr>
          <p:cNvSpPr>
            <a:spLocks noGrp="1"/>
          </p:cNvSpPr>
          <p:nvPr>
            <p:ph type="ftr" sz="quarter" idx="14"/>
          </p:nvPr>
        </p:nvSpPr>
        <p:spPr/>
        <p:txBody>
          <a:bodyP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altLang="ja-JP" sz="800" dirty="0">
                <a:solidFill>
                  <a:schemeClr val="accent2"/>
                </a:solidFill>
              </a:rPr>
              <a:t>© Yahoo Japan</a:t>
            </a:r>
            <a:endParaRPr kumimoji="1" lang="ja-JP" altLang="en-US" sz="800" dirty="0">
              <a:solidFill>
                <a:schemeClr val="accent2"/>
              </a:solidFill>
            </a:endParaRPr>
          </a:p>
        </p:txBody>
      </p:sp>
    </p:spTree>
    <p:extLst>
      <p:ext uri="{BB962C8B-B14F-4D97-AF65-F5344CB8AC3E}">
        <p14:creationId xmlns:p14="http://schemas.microsoft.com/office/powerpoint/2010/main" val="9891407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Yahoo!広告）">
    <p:spTree>
      <p:nvGrpSpPr>
        <p:cNvPr id="1" name=""/>
        <p:cNvGrpSpPr/>
        <p:nvPr/>
      </p:nvGrpSpPr>
      <p:grpSpPr>
        <a:xfrm>
          <a:off x="0" y="0"/>
          <a:ext cx="0" cy="0"/>
          <a:chOff x="0" y="0"/>
          <a:chExt cx="0" cy="0"/>
        </a:xfrm>
      </p:grpSpPr>
      <p:pic>
        <p:nvPicPr>
          <p:cNvPr id="9" name="図 8" descr="携帯電話を操作している女性&#10;&#10;自動的に生成された説明">
            <a:extLst>
              <a:ext uri="{FF2B5EF4-FFF2-40B4-BE49-F238E27FC236}">
                <a16:creationId xmlns:a16="http://schemas.microsoft.com/office/drawing/2014/main" id="{D0FEAC0A-A036-DE40-9A38-ED1C0C8C46C7}"/>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7980" y="2501295"/>
            <a:ext cx="12192758" cy="8128505"/>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0" name="正方形/長方形 9">
            <a:extLst>
              <a:ext uri="{FF2B5EF4-FFF2-40B4-BE49-F238E27FC236}">
                <a16:creationId xmlns:a16="http://schemas.microsoft.com/office/drawing/2014/main" id="{AD0FB014-E172-274F-A119-B32EC2F0F2C1}"/>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正方形/長方形 10">
            <a:extLst>
              <a:ext uri="{FF2B5EF4-FFF2-40B4-BE49-F238E27FC236}">
                <a16:creationId xmlns:a16="http://schemas.microsoft.com/office/drawing/2014/main" id="{C00BC4C1-EDC2-C94A-8CA7-87E9F8DE89D4}"/>
              </a:ext>
            </a:extLst>
          </p:cNvPr>
          <p:cNvSpPr/>
          <p:nvPr userDrawn="1"/>
        </p:nvSpPr>
        <p:spPr>
          <a:xfrm>
            <a:off x="-96688" y="2081589"/>
            <a:ext cx="12325152" cy="1059380"/>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2" name="タイトル 1">
            <a:extLst>
              <a:ext uri="{FF2B5EF4-FFF2-40B4-BE49-F238E27FC236}">
                <a16:creationId xmlns:a16="http://schemas.microsoft.com/office/drawing/2014/main" id="{8EFA5237-6A67-EC4F-B641-531D872BF45F}"/>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en-US" altLang="ja-JP" sz="4000" spc="300" dirty="0"/>
              <a:t>Yahoo!</a:t>
            </a:r>
            <a:r>
              <a:rPr lang="ja-JP" altLang="en-US" sz="4000" spc="300"/>
              <a:t>広告テキストをここに入れるテキストをここに入れる（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C232B960-220F-024A-8D42-B331196E4B05}"/>
              </a:ext>
            </a:extLst>
          </p:cNvPr>
          <p:cNvSpPr>
            <a:spLocks noGrp="1"/>
          </p:cNvSpPr>
          <p:nvPr>
            <p:ph type="ftr" sz="quarter" idx="10"/>
          </p:nvPr>
        </p:nvSpPr>
        <p:spPr/>
        <p:txBody>
          <a:bodyPr/>
          <a:lstStyle>
            <a:lvl1pPr>
              <a:defRPr>
                <a:solidFill>
                  <a:schemeClr val="accent3"/>
                </a:solidFill>
              </a:defRPr>
            </a:lvl1pPr>
          </a:lstStyle>
          <a:p>
            <a:pPr>
              <a:defRPr/>
            </a:pPr>
            <a:r>
              <a:rPr lang="en-US" dirty="0"/>
              <a:t>© Yahoo Japan</a:t>
            </a:r>
          </a:p>
        </p:txBody>
      </p:sp>
    </p:spTree>
    <p:extLst>
      <p:ext uri="{BB962C8B-B14F-4D97-AF65-F5344CB8AC3E}">
        <p14:creationId xmlns:p14="http://schemas.microsoft.com/office/powerpoint/2010/main" val="6513628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4.xml"/><Relationship Id="rId13" Type="http://schemas.openxmlformats.org/officeDocument/2006/relationships/theme" Target="../theme/theme2.xml"/><Relationship Id="rId3" Type="http://schemas.openxmlformats.org/officeDocument/2006/relationships/slideLayout" Target="../slideLayouts/slideLayout9.xml"/><Relationship Id="rId7" Type="http://schemas.openxmlformats.org/officeDocument/2006/relationships/slideLayout" Target="../slideLayouts/slideLayout13.xml"/><Relationship Id="rId12" Type="http://schemas.openxmlformats.org/officeDocument/2006/relationships/slideLayout" Target="../slideLayouts/slideLayout18.xml"/><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slideLayout" Target="../slideLayouts/slideLayout12.xml"/><Relationship Id="rId11" Type="http://schemas.openxmlformats.org/officeDocument/2006/relationships/slideLayout" Target="../slideLayouts/slideLayout17.xml"/><Relationship Id="rId5" Type="http://schemas.openxmlformats.org/officeDocument/2006/relationships/slideLayout" Target="../slideLayouts/slideLayout11.xml"/><Relationship Id="rId10" Type="http://schemas.openxmlformats.org/officeDocument/2006/relationships/slideLayout" Target="../slideLayouts/slideLayout16.xml"/><Relationship Id="rId4" Type="http://schemas.openxmlformats.org/officeDocument/2006/relationships/slideLayout" Target="../slideLayouts/slideLayout10.xml"/><Relationship Id="rId9" Type="http://schemas.openxmlformats.org/officeDocument/2006/relationships/slideLayout" Target="../slideLayouts/slideLayout15.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21.xml"/><Relationship Id="rId2" Type="http://schemas.openxmlformats.org/officeDocument/2006/relationships/slideLayout" Target="../slideLayouts/slideLayout20.xml"/><Relationship Id="rId1" Type="http://schemas.openxmlformats.org/officeDocument/2006/relationships/slideLayout" Target="../slideLayouts/slideLayout19.xml"/><Relationship Id="rId4"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フローチャート: 処理 7">
            <a:extLst>
              <a:ext uri="{FF2B5EF4-FFF2-40B4-BE49-F238E27FC236}">
                <a16:creationId xmlns:a16="http://schemas.microsoft.com/office/drawing/2014/main" id="{27DB8BE3-7363-3F40-AFE7-EDB0A37997FD}"/>
              </a:ext>
            </a:extLst>
          </p:cNvPr>
          <p:cNvSpPr/>
          <p:nvPr userDrawn="1"/>
        </p:nvSpPr>
        <p:spPr>
          <a:xfrm>
            <a:off x="10583493" y="301745"/>
            <a:ext cx="1352415" cy="407963"/>
          </a:xfrm>
          <a:prstGeom prst="flowChartProcess">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algn="ctr"/>
            <a:r>
              <a:rPr kumimoji="1" lang="ja-JP" altLang="en-US" sz="1000" dirty="0">
                <a:solidFill>
                  <a:srgbClr val="454958"/>
                </a:solidFill>
                <a:latin typeface="メイリオ" pitchFamily="50" charset="-128"/>
                <a:ea typeface="メイリオ" pitchFamily="50" charset="-128"/>
                <a:cs typeface="メイリオ" pitchFamily="50" charset="-128"/>
              </a:rPr>
              <a:t>広告主・代理店</a:t>
            </a:r>
            <a:endParaRPr kumimoji="1" lang="en-US" altLang="ja-JP" sz="1000" dirty="0">
              <a:solidFill>
                <a:srgbClr val="454958"/>
              </a:solidFill>
              <a:latin typeface="メイリオ" pitchFamily="50" charset="-128"/>
              <a:ea typeface="メイリオ" pitchFamily="50" charset="-128"/>
              <a:cs typeface="メイリオ" pitchFamily="50" charset="-128"/>
            </a:endParaRPr>
          </a:p>
          <a:p>
            <a:pPr algn="ctr"/>
            <a:r>
              <a:rPr kumimoji="1" lang="ja-JP" altLang="en-US" sz="1000" dirty="0">
                <a:solidFill>
                  <a:srgbClr val="454958"/>
                </a:solidFill>
                <a:latin typeface="メイリオ" pitchFamily="50" charset="-128"/>
                <a:ea typeface="メイリオ" pitchFamily="50" charset="-128"/>
                <a:cs typeface="メイリオ" pitchFamily="50" charset="-128"/>
              </a:rPr>
              <a:t>限定</a:t>
            </a:r>
          </a:p>
        </p:txBody>
      </p:sp>
      <p:sp>
        <p:nvSpPr>
          <p:cNvPr id="5" name="タイトル プレースホルダー 4">
            <a:extLst>
              <a:ext uri="{FF2B5EF4-FFF2-40B4-BE49-F238E27FC236}">
                <a16:creationId xmlns:a16="http://schemas.microsoft.com/office/drawing/2014/main" id="{775E66F0-779F-0B4B-A600-0BA315B4AC84}"/>
              </a:ext>
            </a:extLst>
          </p:cNvPr>
          <p:cNvSpPr>
            <a:spLocks noGrp="1"/>
          </p:cNvSpPr>
          <p:nvPr>
            <p:ph type="title"/>
          </p:nvPr>
        </p:nvSpPr>
        <p:spPr>
          <a:xfrm>
            <a:off x="838200" y="1301229"/>
            <a:ext cx="105156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10" name="テキスト プレースホルダー 9">
            <a:extLst>
              <a:ext uri="{FF2B5EF4-FFF2-40B4-BE49-F238E27FC236}">
                <a16:creationId xmlns:a16="http://schemas.microsoft.com/office/drawing/2014/main" id="{8908BA44-6EE6-F34B-8D99-A172A29498C2}"/>
              </a:ext>
            </a:extLst>
          </p:cNvPr>
          <p:cNvSpPr>
            <a:spLocks noGrp="1"/>
          </p:cNvSpPr>
          <p:nvPr>
            <p:ph type="body" idx="1"/>
          </p:nvPr>
        </p:nvSpPr>
        <p:spPr>
          <a:xfrm>
            <a:off x="838200" y="2761729"/>
            <a:ext cx="10515600" cy="2683495"/>
          </a:xfrm>
          <a:prstGeom prst="rect">
            <a:avLst/>
          </a:prstGeom>
        </p:spPr>
        <p:txBody>
          <a:bodyPr vert="horz" lIns="91440" tIns="45720" rIns="91440" bIns="45720" rtlCol="0">
            <a:normAutofit/>
          </a:bodyPr>
          <a:lstStyle/>
          <a:p>
            <a:pPr lvl="0"/>
            <a:r>
              <a:rPr kumimoji="1" lang="ja-JP" altLang="en-US" dirty="0"/>
              <a:t>マスター テキストの書式設定</a:t>
            </a:r>
          </a:p>
          <a:p>
            <a:pPr lvl="1"/>
            <a:r>
              <a:rPr kumimoji="1" lang="ja-JP" altLang="en-US" dirty="0"/>
              <a:t>第 </a:t>
            </a:r>
            <a:r>
              <a:rPr kumimoji="1" lang="en-US" altLang="ja-JP" dirty="0"/>
              <a:t>2 </a:t>
            </a:r>
            <a:r>
              <a:rPr kumimoji="1" lang="ja-JP" altLang="en-US" dirty="0"/>
              <a:t>レベル</a:t>
            </a:r>
          </a:p>
        </p:txBody>
      </p:sp>
      <p:sp>
        <p:nvSpPr>
          <p:cNvPr id="16" name="正方形/長方形 15">
            <a:extLst>
              <a:ext uri="{FF2B5EF4-FFF2-40B4-BE49-F238E27FC236}">
                <a16:creationId xmlns:a16="http://schemas.microsoft.com/office/drawing/2014/main" id="{1A0EF031-3343-224C-8E41-5D0CECCE7BD6}"/>
              </a:ext>
            </a:extLst>
          </p:cNvPr>
          <p:cNvSpPr/>
          <p:nvPr userDrawn="1"/>
        </p:nvSpPr>
        <p:spPr>
          <a:xfrm>
            <a:off x="0" y="-1095"/>
            <a:ext cx="12192000"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18" name="図 17">
            <a:extLst>
              <a:ext uri="{FF2B5EF4-FFF2-40B4-BE49-F238E27FC236}">
                <a16:creationId xmlns:a16="http://schemas.microsoft.com/office/drawing/2014/main" id="{9795B6C2-3926-E349-8345-F50B05F897C8}"/>
              </a:ext>
            </a:extLst>
          </p:cNvPr>
          <p:cNvPicPr>
            <a:picLocks noChangeAspect="1"/>
          </p:cNvPicPr>
          <p:nvPr userDrawn="1"/>
        </p:nvPicPr>
        <p:blipFill>
          <a:blip r:embed="rId8"/>
          <a:stretch>
            <a:fillRect/>
          </a:stretch>
        </p:blipFill>
        <p:spPr>
          <a:xfrm>
            <a:off x="479375" y="332656"/>
            <a:ext cx="2959983" cy="583659"/>
          </a:xfrm>
          <a:prstGeom prst="rect">
            <a:avLst/>
          </a:prstGeom>
        </p:spPr>
      </p:pic>
      <p:sp>
        <p:nvSpPr>
          <p:cNvPr id="9" name="テキスト ボックス 8">
            <a:extLst>
              <a:ext uri="{FF2B5EF4-FFF2-40B4-BE49-F238E27FC236}">
                <a16:creationId xmlns:a16="http://schemas.microsoft.com/office/drawing/2014/main" id="{35A84D97-CD1F-C447-B3C9-83F7F0EE70A1}"/>
              </a:ext>
            </a:extLst>
          </p:cNvPr>
          <p:cNvSpPr txBox="1"/>
          <p:nvPr userDrawn="1"/>
        </p:nvSpPr>
        <p:spPr>
          <a:xfrm>
            <a:off x="10996729" y="6538793"/>
            <a:ext cx="992579" cy="21544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altLang="ja-JP" sz="800" dirty="0">
                <a:solidFill>
                  <a:schemeClr val="accent2"/>
                </a:solidFill>
              </a:rPr>
              <a:t>© Yahoo Japan</a:t>
            </a:r>
            <a:endParaRPr kumimoji="1" lang="ja-JP" altLang="en-US" sz="800" dirty="0">
              <a:solidFill>
                <a:schemeClr val="accent2"/>
              </a:solidFill>
            </a:endParaRPr>
          </a:p>
        </p:txBody>
      </p:sp>
    </p:spTree>
  </p:cSld>
  <p:clrMap bg1="lt1" tx1="dk1" bg2="lt2" tx2="dk2" accent1="accent1" accent2="accent2" accent3="accent3" accent4="accent4" accent5="accent5" accent6="accent6" hlink="hlink" folHlink="folHlink"/>
  <p:sldLayoutIdLst>
    <p:sldLayoutId id="2147483726" r:id="rId1"/>
    <p:sldLayoutId id="2147483670" r:id="rId2"/>
    <p:sldLayoutId id="2147483659" r:id="rId3"/>
    <p:sldLayoutId id="2147483725" r:id="rId4"/>
    <p:sldLayoutId id="2147483727" r:id="rId5"/>
    <p:sldLayoutId id="2147483728" r:id="rId6"/>
  </p:sldLayoutIdLst>
  <p:hf hdr="0" dt="0"/>
  <p:txStyles>
    <p:titleStyle>
      <a:lvl1pPr algn="l" defTabSz="914423" rtl="0" eaLnBrk="1" latinLnBrk="0" hangingPunct="1">
        <a:spcBef>
          <a:spcPct val="0"/>
        </a:spcBef>
        <a:buNone/>
        <a:defRPr kumimoji="1" sz="4401"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フローチャート: 処理 7">
            <a:extLst>
              <a:ext uri="{FF2B5EF4-FFF2-40B4-BE49-F238E27FC236}">
                <a16:creationId xmlns:a16="http://schemas.microsoft.com/office/drawing/2014/main" id="{27DB8BE3-7363-3F40-AFE7-EDB0A37997FD}"/>
              </a:ext>
            </a:extLst>
          </p:cNvPr>
          <p:cNvSpPr/>
          <p:nvPr userDrawn="1"/>
        </p:nvSpPr>
        <p:spPr>
          <a:xfrm>
            <a:off x="10583493" y="301745"/>
            <a:ext cx="1352415" cy="407963"/>
          </a:xfrm>
          <a:prstGeom prst="flowChartProcess">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algn="ctr"/>
            <a:r>
              <a:rPr kumimoji="1" lang="ja-JP" altLang="en-US" sz="1000" dirty="0">
                <a:solidFill>
                  <a:srgbClr val="454958"/>
                </a:solidFill>
                <a:latin typeface="メイリオ" pitchFamily="50" charset="-128"/>
                <a:ea typeface="メイリオ" pitchFamily="50" charset="-128"/>
                <a:cs typeface="メイリオ" pitchFamily="50" charset="-128"/>
              </a:rPr>
              <a:t>広告主・代理店</a:t>
            </a:r>
            <a:endParaRPr kumimoji="1" lang="en-US" altLang="ja-JP" sz="1000" dirty="0">
              <a:solidFill>
                <a:srgbClr val="454958"/>
              </a:solidFill>
              <a:latin typeface="メイリオ" pitchFamily="50" charset="-128"/>
              <a:ea typeface="メイリオ" pitchFamily="50" charset="-128"/>
              <a:cs typeface="メイリオ" pitchFamily="50" charset="-128"/>
            </a:endParaRPr>
          </a:p>
          <a:p>
            <a:pPr algn="ctr"/>
            <a:r>
              <a:rPr kumimoji="1" lang="ja-JP" altLang="en-US" sz="1000" dirty="0">
                <a:solidFill>
                  <a:srgbClr val="454958"/>
                </a:solidFill>
                <a:latin typeface="メイリオ" pitchFamily="50" charset="-128"/>
                <a:ea typeface="メイリオ" pitchFamily="50" charset="-128"/>
                <a:cs typeface="メイリオ" pitchFamily="50" charset="-128"/>
              </a:rPr>
              <a:t>限定</a:t>
            </a:r>
            <a:endParaRPr kumimoji="1" lang="en-US" altLang="ja-JP" sz="1000" dirty="0">
              <a:solidFill>
                <a:srgbClr val="454958"/>
              </a:solidFill>
              <a:latin typeface="メイリオ" pitchFamily="50" charset="-128"/>
              <a:ea typeface="メイリオ" pitchFamily="50" charset="-128"/>
              <a:cs typeface="メイリオ" pitchFamily="50" charset="-128"/>
            </a:endParaRPr>
          </a:p>
        </p:txBody>
      </p:sp>
      <p:sp>
        <p:nvSpPr>
          <p:cNvPr id="5" name="タイトル プレースホルダー 4">
            <a:extLst>
              <a:ext uri="{FF2B5EF4-FFF2-40B4-BE49-F238E27FC236}">
                <a16:creationId xmlns:a16="http://schemas.microsoft.com/office/drawing/2014/main" id="{775E66F0-779F-0B4B-A600-0BA315B4AC8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dirty="0"/>
              <a:t>マスター タイトルの書式設定</a:t>
            </a:r>
          </a:p>
        </p:txBody>
      </p:sp>
      <p:sp>
        <p:nvSpPr>
          <p:cNvPr id="2" name="テキスト プレースホルダー 1">
            <a:extLst>
              <a:ext uri="{FF2B5EF4-FFF2-40B4-BE49-F238E27FC236}">
                <a16:creationId xmlns:a16="http://schemas.microsoft.com/office/drawing/2014/main" id="{69C30EB7-67D9-7547-9893-EBF0BF0607E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p:txBody>
      </p:sp>
      <p:sp>
        <p:nvSpPr>
          <p:cNvPr id="7" name="フッター プレースホルダ 9">
            <a:extLst>
              <a:ext uri="{FF2B5EF4-FFF2-40B4-BE49-F238E27FC236}">
                <a16:creationId xmlns:a16="http://schemas.microsoft.com/office/drawing/2014/main" id="{692416AB-33E6-7642-9E44-F8B7E065D37D}"/>
              </a:ext>
            </a:extLst>
          </p:cNvPr>
          <p:cNvSpPr>
            <a:spLocks noGrp="1"/>
          </p:cNvSpPr>
          <p:nvPr>
            <p:ph type="ftr" sz="quarter" idx="3"/>
          </p:nvPr>
        </p:nvSpPr>
        <p:spPr>
          <a:xfrm>
            <a:off x="8976320" y="6453336"/>
            <a:ext cx="3023328" cy="349423"/>
          </a:xfrm>
          <a:prstGeom prst="rect">
            <a:avLst/>
          </a:prstGeom>
        </p:spPr>
        <p:txBody>
          <a:bodyPr vert="horz" lIns="91440" tIns="45720" rIns="91440" bIns="45720" rtlCol="0" anchor="ctr"/>
          <a:lstStyle>
            <a:lvl1pPr marL="0" marR="0" indent="0" algn="r" defTabSz="914400" rtl="0" eaLnBrk="1" fontAlgn="auto" latinLnBrk="0" hangingPunct="1">
              <a:lnSpc>
                <a:spcPct val="100000"/>
              </a:lnSpc>
              <a:spcBef>
                <a:spcPts val="0"/>
              </a:spcBef>
              <a:spcAft>
                <a:spcPts val="0"/>
              </a:spcAft>
              <a:buClrTx/>
              <a:buSzTx/>
              <a:buFontTx/>
              <a:buNone/>
              <a:tabLst/>
              <a:defRPr lang="en-US" altLang="ja-JP" sz="800" b="0" i="0" baseline="0" smtClean="0">
                <a:solidFill>
                  <a:schemeClr val="accent2"/>
                </a:solidFill>
                <a:effectLs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altLang="ja-JP" sz="800" dirty="0">
                <a:solidFill>
                  <a:schemeClr val="accent2"/>
                </a:solidFill>
              </a:rPr>
              <a:t>© Yahoo Japan</a:t>
            </a:r>
            <a:endParaRPr kumimoji="1" lang="ja-JP" altLang="en-US" sz="800" dirty="0">
              <a:solidFill>
                <a:schemeClr val="accent2"/>
              </a:solidFill>
            </a:endParaRPr>
          </a:p>
        </p:txBody>
      </p:sp>
      <p:sp>
        <p:nvSpPr>
          <p:cNvPr id="9" name="正方形/長方形 8">
            <a:extLst>
              <a:ext uri="{FF2B5EF4-FFF2-40B4-BE49-F238E27FC236}">
                <a16:creationId xmlns:a16="http://schemas.microsoft.com/office/drawing/2014/main" id="{3C0C4A7B-DFAD-E24E-9637-6477EB71D44F}"/>
              </a:ext>
            </a:extLst>
          </p:cNvPr>
          <p:cNvSpPr/>
          <p:nvPr userDrawn="1"/>
        </p:nvSpPr>
        <p:spPr>
          <a:xfrm>
            <a:off x="0" y="-1095"/>
            <a:ext cx="12192000"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Tree>
    <p:extLst>
      <p:ext uri="{BB962C8B-B14F-4D97-AF65-F5344CB8AC3E}">
        <p14:creationId xmlns:p14="http://schemas.microsoft.com/office/powerpoint/2010/main" val="2827675005"/>
      </p:ext>
    </p:extLst>
  </p:cSld>
  <p:clrMap bg1="lt1" tx1="dk1" bg2="lt2" tx2="dk2" accent1="accent1" accent2="accent2" accent3="accent3" accent4="accent4" accent5="accent5" accent6="accent6" hlink="hlink" folHlink="folHlink"/>
  <p:sldLayoutIdLst>
    <p:sldLayoutId id="2147483687"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700" r:id="rId11"/>
    <p:sldLayoutId id="2147483701" r:id="rId12"/>
  </p:sldLayoutIdLst>
  <p:hf hdr="0" dt="0"/>
  <p:txStyles>
    <p:titleStyle>
      <a:lvl1pPr algn="l" defTabSz="914423" rtl="0" eaLnBrk="1" latinLnBrk="0" hangingPunct="1">
        <a:spcBef>
          <a:spcPct val="0"/>
        </a:spcBef>
        <a:buNone/>
        <a:defRPr kumimoji="1" sz="4000"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accent2"/>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フローチャート: 処理 7">
            <a:extLst>
              <a:ext uri="{FF2B5EF4-FFF2-40B4-BE49-F238E27FC236}">
                <a16:creationId xmlns:a16="http://schemas.microsoft.com/office/drawing/2014/main" id="{27DB8BE3-7363-3F40-AFE7-EDB0A37997FD}"/>
              </a:ext>
            </a:extLst>
          </p:cNvPr>
          <p:cNvSpPr/>
          <p:nvPr userDrawn="1"/>
        </p:nvSpPr>
        <p:spPr>
          <a:xfrm>
            <a:off x="10583493" y="301745"/>
            <a:ext cx="1352415" cy="407963"/>
          </a:xfrm>
          <a:prstGeom prst="flowChartProcess">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algn="ctr"/>
            <a:r>
              <a:rPr kumimoji="1" lang="ja-JP" altLang="en-US" sz="1000" dirty="0">
                <a:solidFill>
                  <a:srgbClr val="454958"/>
                </a:solidFill>
                <a:latin typeface="メイリオ" pitchFamily="50" charset="-128"/>
                <a:ea typeface="メイリオ" pitchFamily="50" charset="-128"/>
                <a:cs typeface="メイリオ" pitchFamily="50" charset="-128"/>
              </a:rPr>
              <a:t>広告主・代理店</a:t>
            </a:r>
            <a:endParaRPr kumimoji="1" lang="en-US" altLang="ja-JP" sz="1000" dirty="0">
              <a:solidFill>
                <a:srgbClr val="454958"/>
              </a:solidFill>
              <a:latin typeface="メイリオ" pitchFamily="50" charset="-128"/>
              <a:ea typeface="メイリオ" pitchFamily="50" charset="-128"/>
              <a:cs typeface="メイリオ" pitchFamily="50" charset="-128"/>
            </a:endParaRPr>
          </a:p>
          <a:p>
            <a:pPr algn="ctr"/>
            <a:r>
              <a:rPr kumimoji="1" lang="ja-JP" altLang="en-US" sz="1000" dirty="0">
                <a:solidFill>
                  <a:srgbClr val="454958"/>
                </a:solidFill>
                <a:latin typeface="メイリオ" pitchFamily="50" charset="-128"/>
                <a:ea typeface="メイリオ" pitchFamily="50" charset="-128"/>
                <a:cs typeface="メイリオ" pitchFamily="50" charset="-128"/>
              </a:rPr>
              <a:t>限定</a:t>
            </a:r>
          </a:p>
        </p:txBody>
      </p:sp>
      <p:sp>
        <p:nvSpPr>
          <p:cNvPr id="5" name="タイトル プレースホルダー 4">
            <a:extLst>
              <a:ext uri="{FF2B5EF4-FFF2-40B4-BE49-F238E27FC236}">
                <a16:creationId xmlns:a16="http://schemas.microsoft.com/office/drawing/2014/main" id="{775E66F0-779F-0B4B-A600-0BA315B4AC8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dirty="0"/>
              <a:t>マスター タイトルの書式設定</a:t>
            </a:r>
          </a:p>
        </p:txBody>
      </p:sp>
      <p:sp>
        <p:nvSpPr>
          <p:cNvPr id="2" name="テキスト プレースホルダー 1">
            <a:extLst>
              <a:ext uri="{FF2B5EF4-FFF2-40B4-BE49-F238E27FC236}">
                <a16:creationId xmlns:a16="http://schemas.microsoft.com/office/drawing/2014/main" id="{8396E064-C0CC-6846-A87E-393CE40EB6B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dirty="0"/>
              <a:t>マスター テキストの書式設定</a:t>
            </a:r>
          </a:p>
          <a:p>
            <a:pPr lvl="1"/>
            <a:r>
              <a:rPr kumimoji="1" lang="ja-JP" altLang="en-US" dirty="0"/>
              <a:t>第 </a:t>
            </a:r>
            <a:r>
              <a:rPr kumimoji="1" lang="en-US" altLang="ja-JP" dirty="0"/>
              <a:t>2 </a:t>
            </a:r>
            <a:r>
              <a:rPr kumimoji="1" lang="ja-JP" altLang="en-US" dirty="0"/>
              <a:t>レベル</a:t>
            </a:r>
          </a:p>
        </p:txBody>
      </p:sp>
      <p:sp>
        <p:nvSpPr>
          <p:cNvPr id="10" name="スライド番号プレースホルダー 2">
            <a:extLst>
              <a:ext uri="{FF2B5EF4-FFF2-40B4-BE49-F238E27FC236}">
                <a16:creationId xmlns:a16="http://schemas.microsoft.com/office/drawing/2014/main" id="{00EAB7D5-3DA6-1543-A4E7-56A262AD7E4F}"/>
              </a:ext>
            </a:extLst>
          </p:cNvPr>
          <p:cNvSpPr>
            <a:spLocks noGrp="1"/>
          </p:cNvSpPr>
          <p:nvPr>
            <p:ph type="sldNum" sz="quarter" idx="4"/>
          </p:nvPr>
        </p:nvSpPr>
        <p:spPr>
          <a:xfrm>
            <a:off x="10992544" y="6525344"/>
            <a:ext cx="1033522" cy="365125"/>
          </a:xfrm>
          <a:prstGeom prst="rect">
            <a:avLst/>
          </a:prstGeom>
        </p:spPr>
        <p:txBody>
          <a:bodyPr/>
          <a:lstStyle>
            <a:lvl1pPr algn="r">
              <a:defRPr sz="1400">
                <a:solidFill>
                  <a:schemeClr val="accent2"/>
                </a:solidFill>
              </a:defRPr>
            </a:lvl1pPr>
          </a:lstStyle>
          <a:p>
            <a:fld id="{F9BD7636-22E7-4304-ABE2-16A3D163D5E1}" type="slidenum">
              <a:rPr lang="ja-JP" altLang="en-US" smtClean="0"/>
              <a:pPr/>
              <a:t>‹#›</a:t>
            </a:fld>
            <a:endParaRPr lang="ja-JP" altLang="en-US"/>
          </a:p>
        </p:txBody>
      </p:sp>
      <p:sp>
        <p:nvSpPr>
          <p:cNvPr id="11" name="テキスト ボックス 10">
            <a:extLst>
              <a:ext uri="{FF2B5EF4-FFF2-40B4-BE49-F238E27FC236}">
                <a16:creationId xmlns:a16="http://schemas.microsoft.com/office/drawing/2014/main" id="{11A38A5C-E752-6049-BC5D-45DD294F6751}"/>
              </a:ext>
            </a:extLst>
          </p:cNvPr>
          <p:cNvSpPr txBox="1"/>
          <p:nvPr userDrawn="1"/>
        </p:nvSpPr>
        <p:spPr>
          <a:xfrm>
            <a:off x="5617343" y="6688723"/>
            <a:ext cx="957313" cy="33855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800" dirty="0">
                <a:solidFill>
                  <a:schemeClr val="accent2"/>
                </a:solidFill>
              </a:rPr>
              <a:t>© Yahoo Japan</a:t>
            </a:r>
            <a:endParaRPr lang="en" altLang="ja-JP" sz="800" dirty="0">
              <a:solidFill>
                <a:schemeClr val="accent2"/>
              </a:solidFill>
            </a:endParaRPr>
          </a:p>
          <a:p>
            <a:pPr algn="l"/>
            <a:endParaRPr kumimoji="1" lang="ja-JP" altLang="en-US" sz="800" dirty="0">
              <a:solidFill>
                <a:schemeClr val="accent2"/>
              </a:solidFill>
            </a:endParaRPr>
          </a:p>
        </p:txBody>
      </p:sp>
    </p:spTree>
    <p:extLst>
      <p:ext uri="{BB962C8B-B14F-4D97-AF65-F5344CB8AC3E}">
        <p14:creationId xmlns:p14="http://schemas.microsoft.com/office/powerpoint/2010/main" val="2323901215"/>
      </p:ext>
    </p:extLst>
  </p:cSld>
  <p:clrMap bg1="lt1" tx1="dk1" bg2="lt2" tx2="dk2" accent1="accent1" accent2="accent2" accent3="accent3" accent4="accent4" accent5="accent5" accent6="accent6" hlink="hlink" folHlink="folHlink"/>
  <p:sldLayoutIdLst>
    <p:sldLayoutId id="2147483719" r:id="rId1"/>
    <p:sldLayoutId id="2147483724" r:id="rId2"/>
    <p:sldLayoutId id="2147483720" r:id="rId3"/>
  </p:sldLayoutIdLst>
  <p:hf hdr="0" dt="0"/>
  <p:txStyles>
    <p:titleStyle>
      <a:lvl1pPr algn="l" defTabSz="914423" rtl="0" eaLnBrk="1" latinLnBrk="0" hangingPunct="1">
        <a:spcBef>
          <a:spcPct val="0"/>
        </a:spcBef>
        <a:buNone/>
        <a:defRPr kumimoji="1" sz="2800"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000" kern="1200">
          <a:solidFill>
            <a:schemeClr val="tx1"/>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tx1"/>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tx1"/>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3" Type="http://schemas.openxmlformats.org/officeDocument/2006/relationships/hyperlink" Target="https://ads-help.yahoo.co.jp/yahooads/guideline/articledetail?lan=ja&amp;aid=1493&amp;o=default" TargetMode="External"/><Relationship Id="rId2" Type="http://schemas.openxmlformats.org/officeDocument/2006/relationships/hyperlink" Target="https://marketing.yahoo.co.jp/guidelines/terms.html" TargetMode="External"/><Relationship Id="rId1" Type="http://schemas.openxmlformats.org/officeDocument/2006/relationships/slideLayout" Target="../slideLayouts/slideLayout21.xml"/><Relationship Id="rId6" Type="http://schemas.openxmlformats.org/officeDocument/2006/relationships/hyperlink" Target="https://form-business.yahoo.co.jp/claris/enqueteForm?inquiry_type=bls_review" TargetMode="External"/><Relationship Id="rId5" Type="http://schemas.openxmlformats.org/officeDocument/2006/relationships/hyperlink" Target="https://form-business.yahoo.co.jp/claris/enqueteForm?inquiry_type=guaranteed_review" TargetMode="External"/><Relationship Id="rId4" Type="http://schemas.openxmlformats.org/officeDocument/2006/relationships/hyperlink" Target="https://form-business.yahoo.co.jp/claris/enqueteForm?inquiry_type=placement_restrictions" TargetMode="Externa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1.xml"/><Relationship Id="rId4" Type="http://schemas.openxmlformats.org/officeDocument/2006/relationships/image" Target="../media/image12.png"/></Relationships>
</file>

<file path=ppt/slides/_rels/slide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1.xml"/><Relationship Id="rId4" Type="http://schemas.openxmlformats.org/officeDocument/2006/relationships/image" Target="../media/image15.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hyperlink" Target="https://ads-help.yahoo.co.jp/yahooads/guideline/articledetail?lan=ja&amp;aid=1493&amp;o=default" TargetMode="External"/><Relationship Id="rId1" Type="http://schemas.openxmlformats.org/officeDocument/2006/relationships/slideLayout" Target="../slideLayouts/slideLayout21.xml"/><Relationship Id="rId4" Type="http://schemas.openxmlformats.org/officeDocument/2006/relationships/image" Target="../media/image17.png"/></Relationships>
</file>

<file path=ppt/slides/_rels/slide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1.xml"/><Relationship Id="rId6" Type="http://schemas.openxmlformats.org/officeDocument/2006/relationships/hyperlink" Target="https://ads-help.yahoo.co.jp/yahooads/guideline/articledetail?lan=ja&amp;aid=1493&amp;o=default" TargetMode="External"/><Relationship Id="rId5" Type="http://schemas.openxmlformats.org/officeDocument/2006/relationships/image" Target="../media/image21.png"/><Relationship Id="rId4" Type="http://schemas.openxmlformats.org/officeDocument/2006/relationships/image" Target="../media/image20.png"/></Relationships>
</file>

<file path=ppt/slides/_rels/slide8.xml.rels><?xml version="1.0" encoding="UTF-8" standalone="yes"?>
<Relationships xmlns="http://schemas.openxmlformats.org/package/2006/relationships"><Relationship Id="rId3" Type="http://schemas.openxmlformats.org/officeDocument/2006/relationships/hyperlink" Target="https://form-business.yahoo.co.jp/claris/enqueteForm?inquiry_type=guaranteed_review" TargetMode="External"/><Relationship Id="rId2" Type="http://schemas.openxmlformats.org/officeDocument/2006/relationships/hyperlink" Target="https://form-business.yahoo.co.jp/claris/enqueteForm?inquiry_type=bls_review" TargetMode="External"/><Relationship Id="rId1" Type="http://schemas.openxmlformats.org/officeDocument/2006/relationships/slideLayout" Target="../slideLayouts/slideLayout21.xml"/><Relationship Id="rId4" Type="http://schemas.openxmlformats.org/officeDocument/2006/relationships/hyperlink" Target="https://form-business.yahoo.co.jp/claris/enqueteForm?inquiry_type=placement_restrictions" TargetMode="Externa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タイトル 6">
            <a:extLst>
              <a:ext uri="{FF2B5EF4-FFF2-40B4-BE49-F238E27FC236}">
                <a16:creationId xmlns:a16="http://schemas.microsoft.com/office/drawing/2014/main" id="{9B37690E-E7E3-C347-870E-7CC8439B28E6}"/>
              </a:ext>
            </a:extLst>
          </p:cNvPr>
          <p:cNvSpPr>
            <a:spLocks noGrp="1"/>
          </p:cNvSpPr>
          <p:nvPr>
            <p:ph type="ctrTitle"/>
          </p:nvPr>
        </p:nvSpPr>
        <p:spPr/>
        <p:txBody>
          <a:bodyPr/>
          <a:lstStyle/>
          <a:p>
            <a:r>
              <a:rPr lang="en-US" altLang="ja-JP" sz="4000" dirty="0">
                <a:latin typeface="メイリオ" panose="020B0604030504040204" pitchFamily="50" charset="-128"/>
                <a:ea typeface="メイリオ" panose="020B0604030504040204" pitchFamily="50" charset="-128"/>
                <a:cs typeface="メイリオ" panose="020B0604030504040204" pitchFamily="50" charset="-128"/>
              </a:rPr>
              <a:t>Yahoo!</a:t>
            </a:r>
            <a:r>
              <a:rPr lang="ja-JP" altLang="ja-JP" sz="4000" dirty="0">
                <a:latin typeface="メイリオ" panose="020B0604030504040204" pitchFamily="50" charset="-128"/>
                <a:ea typeface="メイリオ" panose="020B0604030504040204" pitchFamily="50" charset="-128"/>
                <a:cs typeface="メイリオ" panose="020B0604030504040204" pitchFamily="50" charset="-128"/>
              </a:rPr>
              <a:t>広告</a:t>
            </a:r>
            <a:br>
              <a:rPr lang="en-US" altLang="ja-JP" sz="4000" dirty="0">
                <a:latin typeface="メイリオ" panose="020B0604030504040204" pitchFamily="50" charset="-128"/>
                <a:ea typeface="メイリオ" panose="020B0604030504040204" pitchFamily="50" charset="-128"/>
                <a:cs typeface="メイリオ" panose="020B0604030504040204" pitchFamily="50" charset="-128"/>
              </a:rPr>
            </a:br>
            <a:r>
              <a:rPr lang="ja-JP" altLang="en-US" sz="4000" dirty="0">
                <a:latin typeface="メイリオ" panose="020B0604030504040204" pitchFamily="50" charset="-128"/>
                <a:ea typeface="メイリオ" panose="020B0604030504040204" pitchFamily="50" charset="-128"/>
                <a:cs typeface="メイリオ" panose="020B0604030504040204" pitchFamily="50" charset="-128"/>
              </a:rPr>
              <a:t>ディスプレイ広告（予約型）セールスシート</a:t>
            </a:r>
            <a:endParaRPr lang="ja-JP" altLang="en-US" sz="4400" dirty="0"/>
          </a:p>
        </p:txBody>
      </p:sp>
      <p:sp>
        <p:nvSpPr>
          <p:cNvPr id="9" name="テキスト プレースホルダー 8">
            <a:extLst>
              <a:ext uri="{FF2B5EF4-FFF2-40B4-BE49-F238E27FC236}">
                <a16:creationId xmlns:a16="http://schemas.microsoft.com/office/drawing/2014/main" id="{8B80B390-38FE-7241-A66B-C538745572BC}"/>
              </a:ext>
            </a:extLst>
          </p:cNvPr>
          <p:cNvSpPr>
            <a:spLocks noGrp="1"/>
          </p:cNvSpPr>
          <p:nvPr>
            <p:ph type="body" sz="quarter" idx="12"/>
          </p:nvPr>
        </p:nvSpPr>
        <p:spPr/>
        <p:txBody>
          <a:bodyPr/>
          <a:lstStyle/>
          <a:p>
            <a:r>
              <a:rPr lang="en-US" altLang="ja-JP" dirty="0"/>
              <a:t>2022</a:t>
            </a:r>
            <a:r>
              <a:rPr lang="ja-JP" altLang="en-US" dirty="0"/>
              <a:t>年</a:t>
            </a:r>
            <a:r>
              <a:rPr lang="en-US" altLang="ja-JP" dirty="0"/>
              <a:t>8</a:t>
            </a:r>
            <a:r>
              <a:rPr lang="ja-JP" altLang="en-US" dirty="0"/>
              <a:t>月</a:t>
            </a:r>
            <a:r>
              <a:rPr lang="en-US" altLang="ja-JP" dirty="0"/>
              <a:t>24</a:t>
            </a:r>
            <a:r>
              <a:rPr lang="ja-JP" altLang="en-US" dirty="0"/>
              <a:t>日</a:t>
            </a:r>
          </a:p>
        </p:txBody>
      </p:sp>
      <p:sp>
        <p:nvSpPr>
          <p:cNvPr id="10" name="テキスト プレースホルダー 9">
            <a:extLst>
              <a:ext uri="{FF2B5EF4-FFF2-40B4-BE49-F238E27FC236}">
                <a16:creationId xmlns:a16="http://schemas.microsoft.com/office/drawing/2014/main" id="{8B44CB5F-7856-4E4B-B334-A41DE115BBE1}"/>
              </a:ext>
            </a:extLst>
          </p:cNvPr>
          <p:cNvSpPr>
            <a:spLocks noGrp="1"/>
          </p:cNvSpPr>
          <p:nvPr>
            <p:ph type="body" sz="quarter" idx="13"/>
          </p:nvPr>
        </p:nvSpPr>
        <p:spPr>
          <a:xfrm>
            <a:off x="1127448" y="4941168"/>
            <a:ext cx="4104456" cy="360040"/>
          </a:xfrm>
        </p:spPr>
        <p:txBody>
          <a:bodyPr>
            <a:normAutofit fontScale="92500"/>
          </a:bodyPr>
          <a:lstStyle/>
          <a:p>
            <a:pPr algn="l"/>
            <a:r>
              <a:rPr lang="en-US" altLang="ja-JP" b="1" dirty="0">
                <a:latin typeface="メイリオ" panose="020B0604030504040204" pitchFamily="50" charset="-128"/>
                <a:ea typeface="メイリオ" panose="020B0604030504040204" pitchFamily="50" charset="-128"/>
                <a:cs typeface="メイリオ" panose="020B0604030504040204" pitchFamily="50" charset="-128"/>
              </a:rPr>
              <a:t>Yahoo!</a:t>
            </a:r>
            <a:r>
              <a:rPr lang="ja-JP" altLang="en-US" b="1" dirty="0">
                <a:latin typeface="メイリオ" panose="020B0604030504040204" pitchFamily="50" charset="-128"/>
                <a:ea typeface="メイリオ" panose="020B0604030504040204" pitchFamily="50" charset="-128"/>
                <a:cs typeface="メイリオ" panose="020B0604030504040204" pitchFamily="50" charset="-128"/>
              </a:rPr>
              <a:t>ファイナンス（</a:t>
            </a:r>
            <a:r>
              <a:rPr lang="en-US" altLang="ja-JP" b="1" dirty="0">
                <a:latin typeface="メイリオ" panose="020B0604030504040204" pitchFamily="50" charset="-128"/>
                <a:ea typeface="メイリオ" panose="020B0604030504040204" pitchFamily="50" charset="-128"/>
                <a:cs typeface="メイリオ" panose="020B0604030504040204" pitchFamily="50" charset="-128"/>
              </a:rPr>
              <a:t>2022</a:t>
            </a:r>
            <a:r>
              <a:rPr lang="ja-JP" altLang="en-US" b="1" dirty="0">
                <a:latin typeface="メイリオ" panose="020B0604030504040204" pitchFamily="50" charset="-128"/>
                <a:ea typeface="メイリオ" panose="020B0604030504040204" pitchFamily="50" charset="-128"/>
                <a:cs typeface="メイリオ" panose="020B0604030504040204" pitchFamily="50" charset="-128"/>
              </a:rPr>
              <a:t>年</a:t>
            </a:r>
            <a:r>
              <a:rPr lang="en-US" altLang="ja-JP" b="1" dirty="0">
                <a:latin typeface="メイリオ" panose="020B0604030504040204" pitchFamily="50" charset="-128"/>
                <a:ea typeface="メイリオ" panose="020B0604030504040204" pitchFamily="50" charset="-128"/>
                <a:cs typeface="メイリオ" panose="020B0604030504040204" pitchFamily="50" charset="-128"/>
              </a:rPr>
              <a:t>9</a:t>
            </a:r>
            <a:r>
              <a:rPr lang="ja-JP" altLang="en-US" b="1" dirty="0">
                <a:latin typeface="メイリオ" panose="020B0604030504040204" pitchFamily="50" charset="-128"/>
                <a:ea typeface="メイリオ" panose="020B0604030504040204" pitchFamily="50" charset="-128"/>
                <a:cs typeface="メイリオ" panose="020B0604030504040204" pitchFamily="50" charset="-128"/>
              </a:rPr>
              <a:t>月～</a:t>
            </a:r>
            <a:r>
              <a:rPr lang="en-US" altLang="ja-JP" b="1" dirty="0">
                <a:latin typeface="メイリオ" panose="020B0604030504040204" pitchFamily="50" charset="-128"/>
                <a:ea typeface="メイリオ" panose="020B0604030504040204" pitchFamily="50" charset="-128"/>
                <a:cs typeface="メイリオ" panose="020B0604030504040204" pitchFamily="50" charset="-128"/>
              </a:rPr>
              <a:t>2023</a:t>
            </a:r>
            <a:r>
              <a:rPr lang="ja-JP" altLang="en-US" b="1" dirty="0">
                <a:latin typeface="メイリオ" panose="020B0604030504040204" pitchFamily="50" charset="-128"/>
                <a:ea typeface="メイリオ" panose="020B0604030504040204" pitchFamily="50" charset="-128"/>
                <a:cs typeface="メイリオ" panose="020B0604030504040204" pitchFamily="50" charset="-128"/>
              </a:rPr>
              <a:t>年</a:t>
            </a:r>
            <a:r>
              <a:rPr lang="en-US" altLang="ja-JP" b="1" dirty="0">
                <a:latin typeface="メイリオ" panose="020B0604030504040204" pitchFamily="50" charset="-128"/>
                <a:ea typeface="メイリオ" panose="020B0604030504040204" pitchFamily="50" charset="-128"/>
                <a:cs typeface="メイリオ" panose="020B0604030504040204" pitchFamily="50" charset="-128"/>
              </a:rPr>
              <a:t>3</a:t>
            </a:r>
            <a:r>
              <a:rPr lang="ja-JP" altLang="en-US" b="1" dirty="0">
                <a:latin typeface="メイリオ" panose="020B0604030504040204" pitchFamily="50" charset="-128"/>
                <a:ea typeface="メイリオ" panose="020B0604030504040204" pitchFamily="50" charset="-128"/>
                <a:cs typeface="メイリオ" panose="020B0604030504040204" pitchFamily="50" charset="-128"/>
              </a:rPr>
              <a:t>月）</a:t>
            </a:r>
            <a:endParaRPr lang="en-US" altLang="ja-JP" b="1" dirty="0">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5" name="テキスト プレースホルダー 9">
            <a:extLst>
              <a:ext uri="{FF2B5EF4-FFF2-40B4-BE49-F238E27FC236}">
                <a16:creationId xmlns:a16="http://schemas.microsoft.com/office/drawing/2014/main" id="{F139E9B8-DEFB-4659-7BB1-DBFD8E3BA811}"/>
              </a:ext>
            </a:extLst>
          </p:cNvPr>
          <p:cNvSpPr txBox="1">
            <a:spLocks/>
          </p:cNvSpPr>
          <p:nvPr/>
        </p:nvSpPr>
        <p:spPr>
          <a:xfrm>
            <a:off x="3503712" y="5301208"/>
            <a:ext cx="2088232" cy="360040"/>
          </a:xfrm>
          <a:prstGeom prst="rect">
            <a:avLst/>
          </a:prstGeom>
        </p:spPr>
        <p:txBody>
          <a:bodyPr vert="horz" lIns="0" tIns="45720" rIns="0" bIns="45720" rtlCol="0">
            <a:normAutofit/>
          </a:bodyPr>
          <a:lstStyle>
            <a:lvl1pPr marL="0" indent="0" algn="ctr" defTabSz="914423" rtl="0" eaLnBrk="1" latinLnBrk="0" hangingPunct="1">
              <a:spcBef>
                <a:spcPct val="20000"/>
              </a:spcBef>
              <a:buFont typeface="Arial" pitchFamily="34" charset="0"/>
              <a:buNone/>
              <a:defRPr kumimoji="1" sz="1400" kern="1200">
                <a:solidFill>
                  <a:schemeClr val="bg1"/>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l"/>
            <a:r>
              <a:rPr lang="ja-JP" altLang="en-US"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更新：</a:t>
            </a:r>
            <a:r>
              <a:rPr lang="en-US" altLang="ja-JP"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2022</a:t>
            </a:r>
            <a:r>
              <a:rPr lang="ja-JP" altLang="en-US"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年</a:t>
            </a:r>
            <a:r>
              <a:rPr lang="en-US" altLang="ja-JP"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12</a:t>
            </a:r>
            <a:r>
              <a:rPr lang="ja-JP" altLang="en-US"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月</a:t>
            </a:r>
            <a:r>
              <a:rPr lang="en-US" altLang="ja-JP"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12</a:t>
            </a:r>
            <a:r>
              <a:rPr lang="ja-JP" altLang="en-US"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日</a:t>
            </a:r>
          </a:p>
        </p:txBody>
      </p:sp>
    </p:spTree>
    <p:extLst>
      <p:ext uri="{BB962C8B-B14F-4D97-AF65-F5344CB8AC3E}">
        <p14:creationId xmlns:p14="http://schemas.microsoft.com/office/powerpoint/2010/main" val="175277416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免責事項・注意事項</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10</a:t>
            </a:fld>
            <a:endParaRPr lang="ja-JP" altLang="en-US"/>
          </a:p>
        </p:txBody>
      </p:sp>
      <p:sp>
        <p:nvSpPr>
          <p:cNvPr id="6" name="テキスト ボックス 5"/>
          <p:cNvSpPr txBox="1"/>
          <p:nvPr/>
        </p:nvSpPr>
        <p:spPr>
          <a:xfrm>
            <a:off x="454374" y="1124744"/>
            <a:ext cx="11402265" cy="590931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chemeClr val="tx1">
                    <a:lumMod val="65000"/>
                    <a:lumOff val="35000"/>
                  </a:schemeClr>
                </a:solidFill>
                <a:effectLst/>
                <a:uLnTx/>
                <a:uFillTx/>
              </a:rPr>
              <a:t>■</a:t>
            </a:r>
            <a:r>
              <a:rPr kumimoji="0" lang="zh-TW" altLang="en-US" sz="1400" b="0" i="0" u="none" strike="noStrike" kern="0" cap="none" spc="0" normalizeH="0" baseline="0" noProof="0" dirty="0">
                <a:ln>
                  <a:noFill/>
                </a:ln>
                <a:solidFill>
                  <a:schemeClr val="tx1">
                    <a:lumMod val="65000"/>
                    <a:lumOff val="35000"/>
                  </a:schemeClr>
                </a:solidFill>
                <a:effectLst/>
                <a:uLnTx/>
                <a:uFillTx/>
              </a:rPr>
              <a:t>広告取扱基本規定</a:t>
            </a:r>
            <a:r>
              <a:rPr kumimoji="0" lang="ja-JP" altLang="en-US" sz="1400" b="0" i="0" u="none" strike="noStrike" kern="0" cap="none" spc="0" normalizeH="0" baseline="0" noProof="0" dirty="0">
                <a:ln>
                  <a:noFill/>
                </a:ln>
                <a:solidFill>
                  <a:schemeClr val="tx1">
                    <a:lumMod val="65000"/>
                    <a:lumOff val="35000"/>
                  </a:schemeClr>
                </a:solidFill>
                <a:effectLst/>
                <a:uLnTx/>
                <a:uFillTx/>
              </a:rPr>
              <a:t>・入稿規定をご参照ください。</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lvl="0">
              <a:defRPr/>
            </a:pPr>
            <a:r>
              <a:rPr kumimoji="0" lang="ja-JP" altLang="en-US" sz="1400" kern="0" dirty="0">
                <a:solidFill>
                  <a:srgbClr val="000000">
                    <a:lumMod val="65000"/>
                    <a:lumOff val="35000"/>
                  </a:srgbClr>
                </a:solidFill>
              </a:rPr>
              <a:t>　・広告取扱基本規定：</a:t>
            </a:r>
            <a:r>
              <a:rPr kumimoji="0" lang="en-US" altLang="ja-JP" sz="1400" kern="0" dirty="0">
                <a:solidFill>
                  <a:srgbClr val="000000">
                    <a:lumMod val="65000"/>
                    <a:lumOff val="35000"/>
                  </a:srgbClr>
                </a:solidFill>
                <a:hlinkClick r:id="rId2"/>
              </a:rPr>
              <a:t>https://marketing.yahoo.co.jp/guidelines/terms.html</a:t>
            </a:r>
            <a:endParaRPr kumimoji="0" lang="en-US" altLang="ja-JP" sz="1400" kern="0" dirty="0">
              <a:solidFill>
                <a:srgbClr val="000000">
                  <a:lumMod val="65000"/>
                  <a:lumOff val="35000"/>
                </a:srgbClr>
              </a:solidFill>
            </a:endParaRPr>
          </a:p>
          <a:p>
            <a:pPr lvl="0">
              <a:defRPr/>
            </a:pPr>
            <a:r>
              <a:rPr kumimoji="0" lang="ja-JP" altLang="en-US" sz="1400" kern="0" dirty="0">
                <a:solidFill>
                  <a:srgbClr val="000000">
                    <a:lumMod val="65000"/>
                    <a:lumOff val="35000"/>
                  </a:srgbClr>
                </a:solidFill>
              </a:rPr>
              <a:t>　・入稿規定（</a:t>
            </a:r>
            <a:r>
              <a:rPr kumimoji="0" lang="en-US" altLang="ja-JP" sz="1400" kern="0" dirty="0">
                <a:solidFill>
                  <a:srgbClr val="000000">
                    <a:lumMod val="65000"/>
                    <a:lumOff val="35000"/>
                  </a:srgbClr>
                </a:solidFill>
              </a:rPr>
              <a:t>web</a:t>
            </a:r>
            <a:r>
              <a:rPr kumimoji="0" lang="ja-JP" altLang="en-US" sz="1400" kern="0" dirty="0">
                <a:solidFill>
                  <a:srgbClr val="000000">
                    <a:lumMod val="65000"/>
                    <a:lumOff val="35000"/>
                  </a:srgbClr>
                </a:solidFill>
              </a:rPr>
              <a:t>）：</a:t>
            </a:r>
            <a:r>
              <a:rPr kumimoji="0" lang="en-US" altLang="ja-JP" sz="1400" kern="0" dirty="0">
                <a:solidFill>
                  <a:srgbClr val="000000">
                    <a:lumMod val="65000"/>
                    <a:lumOff val="35000"/>
                  </a:srgbClr>
                </a:solidFill>
              </a:rPr>
              <a:t> </a:t>
            </a:r>
            <a:r>
              <a:rPr lang="en-US" altLang="ja-JP" sz="1400" dirty="0">
                <a:solidFill>
                  <a:srgbClr val="000000">
                    <a:lumMod val="65000"/>
                    <a:lumOff val="35000"/>
                  </a:srgbClr>
                </a:solidFill>
                <a:hlinkClick r:id="rId3"/>
              </a:rPr>
              <a:t>https://ads-help.yahoo.co.jp/yahooads/guideline/articledetail?lan=ja&amp;aid=1493&amp;o=default</a:t>
            </a:r>
            <a:endParaRPr kumimoji="0" lang="en-US" altLang="ja-JP" sz="1400" kern="0" dirty="0">
              <a:solidFill>
                <a:srgbClr val="000000">
                  <a:lumMod val="65000"/>
                  <a:lumOff val="35000"/>
                </a:srgbClr>
              </a:solidFill>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lvl="0">
              <a:defRPr/>
            </a:pPr>
            <a:r>
              <a:rPr kumimoji="0" lang="ja-JP" altLang="en-US" sz="1400" kern="0" dirty="0">
                <a:solidFill>
                  <a:schemeClr val="tx1">
                    <a:lumMod val="65000"/>
                    <a:lumOff val="35000"/>
                  </a:schemeClr>
                </a:solidFill>
              </a:rPr>
              <a:t>■一部の広告タイプやブランドリフト調査項目、訴求する商品・サービスによっては入稿前審査にて事前原稿確認が必須です。</a:t>
            </a:r>
          </a:p>
          <a:p>
            <a:pPr marL="179388" lvl="0">
              <a:defRPr/>
            </a:pPr>
            <a:r>
              <a:rPr kumimoji="0" lang="ja-JP" altLang="en-US" sz="1400" kern="0" dirty="0">
                <a:solidFill>
                  <a:schemeClr val="tx1">
                    <a:lumMod val="65000"/>
                    <a:lumOff val="35000"/>
                  </a:schemeClr>
                </a:solidFill>
              </a:rPr>
              <a:t>目的に応じた相談フォームよりご依頼ください。</a:t>
            </a:r>
            <a:endParaRPr kumimoji="0" lang="en-US" altLang="ja-JP" sz="1400" kern="0" dirty="0">
              <a:solidFill>
                <a:schemeClr val="tx1">
                  <a:lumMod val="65000"/>
                  <a:lumOff val="35000"/>
                </a:schemeClr>
              </a:solidFill>
            </a:endParaRPr>
          </a:p>
          <a:p>
            <a:pPr marL="179388" lvl="0">
              <a:defRPr/>
            </a:pPr>
            <a:r>
              <a:rPr kumimoji="0" lang="ja-JP" altLang="en-US" sz="1400" kern="0" dirty="0">
                <a:solidFill>
                  <a:schemeClr val="tx1">
                    <a:lumMod val="65000"/>
                    <a:lumOff val="35000"/>
                  </a:schemeClr>
                </a:solidFill>
              </a:rPr>
              <a:t>・掲載制限カテゴリー確認　依頼フォーム</a:t>
            </a:r>
            <a:br>
              <a:rPr kumimoji="0" lang="ja-JP" altLang="en-US" sz="1400" kern="0" dirty="0">
                <a:solidFill>
                  <a:schemeClr val="tx1">
                    <a:lumMod val="65000"/>
                    <a:lumOff val="35000"/>
                  </a:schemeClr>
                </a:solidFill>
              </a:rPr>
            </a:br>
            <a:r>
              <a:rPr kumimoji="0" lang="ja-JP" altLang="en-US" sz="1400" kern="0" dirty="0">
                <a:solidFill>
                  <a:schemeClr val="tx1">
                    <a:lumMod val="65000"/>
                    <a:lumOff val="35000"/>
                  </a:schemeClr>
                </a:solidFill>
              </a:rPr>
              <a:t>　</a:t>
            </a:r>
            <a:r>
              <a:rPr kumimoji="0" lang="en-US" altLang="ja-JP" sz="1400" kern="0" dirty="0">
                <a:solidFill>
                  <a:schemeClr val="tx1">
                    <a:lumMod val="65000"/>
                    <a:lumOff val="35000"/>
                  </a:schemeClr>
                </a:solidFill>
                <a:hlinkClick r:id="rId4"/>
              </a:rPr>
              <a:t>https://form-business.yahoo.co.jp/claris/enqueteForm?inquiry_type=placement_restrictions</a:t>
            </a:r>
            <a:endParaRPr kumimoji="0" lang="en-US" altLang="ja-JP" sz="1400" kern="0" dirty="0">
              <a:solidFill>
                <a:schemeClr val="tx1">
                  <a:lumMod val="65000"/>
                  <a:lumOff val="35000"/>
                </a:schemeClr>
              </a:solidFill>
            </a:endParaRPr>
          </a:p>
          <a:p>
            <a:pPr marL="179388" lvl="0">
              <a:defRPr/>
            </a:pPr>
            <a:r>
              <a:rPr kumimoji="0" lang="ja-JP" altLang="en-US" sz="1400" kern="0" dirty="0">
                <a:solidFill>
                  <a:schemeClr val="tx1">
                    <a:lumMod val="65000"/>
                    <a:lumOff val="35000"/>
                  </a:schemeClr>
                </a:solidFill>
              </a:rPr>
              <a:t>・ディスプレイ広告（予約型）　入稿前審査依頼フォーム</a:t>
            </a:r>
            <a:br>
              <a:rPr kumimoji="0" lang="ja-JP" altLang="en-US" sz="1400" kern="0" dirty="0">
                <a:solidFill>
                  <a:schemeClr val="tx1">
                    <a:lumMod val="65000"/>
                    <a:lumOff val="35000"/>
                  </a:schemeClr>
                </a:solidFill>
              </a:rPr>
            </a:br>
            <a:r>
              <a:rPr kumimoji="0" lang="ja-JP" altLang="en-US" sz="1400" kern="0" dirty="0">
                <a:solidFill>
                  <a:schemeClr val="tx1">
                    <a:lumMod val="65000"/>
                    <a:lumOff val="35000"/>
                  </a:schemeClr>
                </a:solidFill>
              </a:rPr>
              <a:t>　</a:t>
            </a:r>
            <a:r>
              <a:rPr kumimoji="0" lang="en-US" altLang="ja-JP" sz="1400" kern="0" dirty="0">
                <a:solidFill>
                  <a:schemeClr val="tx1">
                    <a:lumMod val="65000"/>
                    <a:lumOff val="35000"/>
                  </a:schemeClr>
                </a:solidFill>
                <a:hlinkClick r:id="rId5"/>
              </a:rPr>
              <a:t>https://form-business.yahoo.co.jp/claris/enqueteForm?inquiry_type=guaranteed_review</a:t>
            </a:r>
            <a:endParaRPr kumimoji="0" lang="en-US" altLang="ja-JP" sz="1400" kern="0" dirty="0">
              <a:solidFill>
                <a:schemeClr val="tx1">
                  <a:lumMod val="65000"/>
                  <a:lumOff val="35000"/>
                </a:schemeClr>
              </a:solidFill>
            </a:endParaRPr>
          </a:p>
          <a:p>
            <a:pPr marL="179388" lvl="0">
              <a:defRPr/>
            </a:pPr>
            <a:r>
              <a:rPr kumimoji="0" lang="ja-JP" altLang="en-US" sz="1400" kern="0" dirty="0">
                <a:solidFill>
                  <a:schemeClr val="tx1">
                    <a:lumMod val="65000"/>
                    <a:lumOff val="35000"/>
                  </a:schemeClr>
                </a:solidFill>
              </a:rPr>
              <a:t>・ブランドリフト調査　入稿前審査依頼フォーム</a:t>
            </a:r>
            <a:br>
              <a:rPr kumimoji="0" lang="ja-JP" altLang="en-US" sz="1400" kern="0" dirty="0">
                <a:solidFill>
                  <a:schemeClr val="tx1">
                    <a:lumMod val="65000"/>
                    <a:lumOff val="35000"/>
                  </a:schemeClr>
                </a:solidFill>
              </a:rPr>
            </a:br>
            <a:r>
              <a:rPr kumimoji="0" lang="ja-JP" altLang="en-US" sz="1400" kern="0" dirty="0">
                <a:solidFill>
                  <a:schemeClr val="tx1">
                    <a:lumMod val="65000"/>
                    <a:lumOff val="35000"/>
                  </a:schemeClr>
                </a:solidFill>
              </a:rPr>
              <a:t>　</a:t>
            </a:r>
            <a:r>
              <a:rPr kumimoji="0" lang="en-US" altLang="ja-JP" sz="1400" kern="0" dirty="0">
                <a:solidFill>
                  <a:schemeClr val="tx1">
                    <a:lumMod val="65000"/>
                    <a:lumOff val="35000"/>
                  </a:schemeClr>
                </a:solidFill>
                <a:hlinkClick r:id="rId6"/>
              </a:rPr>
              <a:t>https://form-business.yahoo.co.jp/claris/enqueteForm?inquiry_type=bls_review</a:t>
            </a:r>
            <a:endParaRPr kumimoji="0" lang="en-US" altLang="ja-JP" sz="1400" kern="0" dirty="0">
              <a:solidFill>
                <a:schemeClr val="tx1">
                  <a:lumMod val="65000"/>
                  <a:lumOff val="35000"/>
                </a:schemeClr>
              </a:solidFill>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177800" marR="0" lvl="0" indent="-17780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chemeClr val="tx1">
                    <a:lumMod val="65000"/>
                    <a:lumOff val="35000"/>
                  </a:schemeClr>
                </a:solidFill>
                <a:effectLst/>
                <a:uLnTx/>
                <a:uFillTx/>
              </a:rPr>
              <a:t>■</a:t>
            </a:r>
            <a:r>
              <a:rPr kumimoji="0" lang="ja-JP" altLang="ja-JP" sz="1400" b="0" i="0" u="none" strike="noStrike" kern="0" cap="none" spc="0" normalizeH="0" baseline="0" noProof="0" dirty="0">
                <a:ln>
                  <a:noFill/>
                </a:ln>
                <a:solidFill>
                  <a:schemeClr val="tx1">
                    <a:lumMod val="65000"/>
                    <a:lumOff val="35000"/>
                  </a:schemeClr>
                </a:solidFill>
                <a:effectLst/>
                <a:uLnTx/>
                <a:uFillTx/>
              </a:rPr>
              <a:t>ページの内容・構成は、予告なく変更になる場合や、災害時、通信障害時、他プロモーション時等、特別編成になる場合があります。</a:t>
            </a:r>
          </a:p>
          <a:p>
            <a:pPr marL="0" marR="0" lvl="0" indent="179388" defTabSz="914400" eaLnBrk="1" fontAlgn="auto" latinLnBrk="0" hangingPunct="1">
              <a:lnSpc>
                <a:spcPct val="100000"/>
              </a:lnSpc>
              <a:spcBef>
                <a:spcPts val="0"/>
              </a:spcBef>
              <a:spcAft>
                <a:spcPts val="0"/>
              </a:spcAft>
              <a:buClrTx/>
              <a:buSzTx/>
              <a:buFontTx/>
              <a:buNone/>
              <a:tabLst/>
              <a:defRPr/>
            </a:pPr>
            <a:r>
              <a:rPr kumimoji="0" lang="ja-JP" altLang="ja-JP" sz="1400" b="0" i="0" u="none" strike="noStrike" kern="0" cap="none" spc="0" normalizeH="0" baseline="0" noProof="0" dirty="0">
                <a:ln>
                  <a:noFill/>
                </a:ln>
                <a:solidFill>
                  <a:schemeClr val="tx1">
                    <a:lumMod val="65000"/>
                    <a:lumOff val="35000"/>
                  </a:schemeClr>
                </a:solidFill>
                <a:effectLst/>
                <a:uLnTx/>
                <a:uFillTx/>
              </a:rPr>
              <a:t>また、それらに</a:t>
            </a:r>
            <a:r>
              <a:rPr kumimoji="0" lang="ja-JP" altLang="en-US" sz="1400" b="0" i="0" u="none" strike="noStrike" kern="0" cap="none" spc="0" normalizeH="0" baseline="0" noProof="0" dirty="0">
                <a:ln>
                  <a:noFill/>
                </a:ln>
                <a:solidFill>
                  <a:schemeClr val="tx1">
                    <a:lumMod val="65000"/>
                    <a:lumOff val="35000"/>
                  </a:schemeClr>
                </a:solidFill>
                <a:effectLst/>
                <a:uLnTx/>
                <a:uFillTx/>
              </a:rPr>
              <a:t>伴い</a:t>
            </a:r>
            <a:r>
              <a:rPr kumimoji="0" lang="ja-JP" altLang="ja-JP" sz="1400" b="0" i="0" u="none" strike="noStrike" kern="0" cap="none" spc="0" normalizeH="0" baseline="0" noProof="0" dirty="0">
                <a:ln>
                  <a:noFill/>
                </a:ln>
                <a:solidFill>
                  <a:schemeClr val="tx1">
                    <a:lumMod val="65000"/>
                    <a:lumOff val="35000"/>
                  </a:schemeClr>
                </a:solidFill>
                <a:effectLst/>
                <a:uLnTx/>
                <a:uFillTx/>
              </a:rPr>
              <a:t>ページ内での掲載箇所が変更になる場合があります。あらかじめご了承ください。</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179388"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chemeClr val="tx1">
                    <a:lumMod val="65000"/>
                    <a:lumOff val="35000"/>
                  </a:schemeClr>
                </a:solidFill>
                <a:effectLst/>
                <a:uLnTx/>
                <a:uFillTx/>
              </a:rPr>
              <a:t>■弊社サービスによる特別演出に伴い、一部商品を売り止めする場合があります。あらかじめご了承ください。</a:t>
            </a:r>
            <a:endParaRPr kumimoji="0" lang="ja-JP"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chemeClr val="tx1">
                    <a:lumMod val="65000"/>
                    <a:lumOff val="35000"/>
                  </a:schemeClr>
                </a:solidFill>
                <a:effectLst/>
                <a:uLnTx/>
                <a:uFillTx/>
              </a:rPr>
              <a:t>■一部、広告掲載対象外となるページがあります。</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chemeClr val="tx1">
                    <a:lumMod val="65000"/>
                    <a:lumOff val="35000"/>
                  </a:schemeClr>
                </a:solidFill>
                <a:effectLst/>
                <a:uLnTx/>
                <a:uFillTx/>
              </a:rPr>
              <a:t>■市区郡合併などでエリアが変更・廃止になる場合があります。</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chemeClr val="tx1">
                    <a:lumMod val="65000"/>
                    <a:lumOff val="35000"/>
                  </a:schemeClr>
                </a:solidFill>
                <a:effectLst/>
                <a:uLnTx/>
                <a:uFillTx/>
              </a:rPr>
              <a:t>■ 商品によってはセールスシートに明示された「購入期間」より短期間で設定可能ですが、</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400" kern="0" dirty="0">
                <a:solidFill>
                  <a:schemeClr val="tx1">
                    <a:lumMod val="65000"/>
                    <a:lumOff val="35000"/>
                  </a:schemeClr>
                </a:solidFill>
              </a:rPr>
              <a:t>    </a:t>
            </a:r>
            <a:r>
              <a:rPr kumimoji="0" lang="ja-JP" altLang="en-US" sz="1400" b="0" i="0" u="none" strike="noStrike" kern="0" cap="none" spc="0" normalizeH="0" baseline="0" noProof="0" dirty="0">
                <a:ln>
                  <a:noFill/>
                </a:ln>
                <a:solidFill>
                  <a:schemeClr val="tx1">
                    <a:lumMod val="65000"/>
                    <a:lumOff val="35000"/>
                  </a:schemeClr>
                </a:solidFill>
                <a:effectLst/>
                <a:uLnTx/>
                <a:uFillTx/>
              </a:rPr>
              <a:t>指定したビューアブルインプレッション未達と</a:t>
            </a:r>
            <a:r>
              <a:rPr kumimoji="0" lang="ja-JP" altLang="ja-JP" sz="1400" b="0" i="0" u="none" strike="noStrike" kern="0" cap="none" spc="0" normalizeH="0" baseline="0" noProof="0" dirty="0">
                <a:ln>
                  <a:noFill/>
                </a:ln>
                <a:solidFill>
                  <a:schemeClr val="tx1">
                    <a:lumMod val="65000"/>
                    <a:lumOff val="35000"/>
                  </a:schemeClr>
                </a:solidFill>
                <a:effectLst/>
                <a:uLnTx/>
                <a:uFillTx/>
              </a:rPr>
              <a:t>なる場合があります。</a:t>
            </a:r>
            <a:r>
              <a:rPr kumimoji="0" lang="ja-JP" altLang="en-US" sz="1400" b="0" i="0" u="none" strike="noStrike" kern="0" cap="none" spc="0" normalizeH="0" baseline="0" noProof="0" dirty="0">
                <a:ln>
                  <a:noFill/>
                </a:ln>
                <a:solidFill>
                  <a:schemeClr val="tx1">
                    <a:lumMod val="65000"/>
                    <a:lumOff val="35000"/>
                  </a:schemeClr>
                </a:solidFill>
                <a:effectLst/>
                <a:uLnTx/>
                <a:uFillTx/>
              </a:rPr>
              <a:t>その際は補填対象外となりますので</a:t>
            </a:r>
            <a:r>
              <a:rPr kumimoji="0" lang="ja-JP" altLang="ja-JP" sz="1400" b="0" i="0" u="none" strike="noStrike" kern="0" cap="none" spc="0" normalizeH="0" baseline="0" noProof="0" dirty="0">
                <a:ln>
                  <a:noFill/>
                </a:ln>
                <a:solidFill>
                  <a:schemeClr val="tx1">
                    <a:lumMod val="65000"/>
                    <a:lumOff val="35000"/>
                  </a:schemeClr>
                </a:solidFill>
                <a:effectLst/>
                <a:uLnTx/>
                <a:uFillTx/>
              </a:rPr>
              <a:t>あらかじめご了承ください。</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zh-TW" sz="1400" b="0" i="0" u="none" strike="noStrike" kern="0" cap="none" spc="0" normalizeH="0" baseline="0" noProof="0" dirty="0">
              <a:ln>
                <a:noFill/>
              </a:ln>
              <a:solidFill>
                <a:schemeClr val="tx1">
                  <a:lumMod val="65000"/>
                  <a:lumOff val="35000"/>
                </a:schemeClr>
              </a:solidFill>
              <a:effectLst/>
              <a:uLnTx/>
              <a:uFillTx/>
            </a:endParaRPr>
          </a:p>
        </p:txBody>
      </p:sp>
    </p:spTree>
    <p:extLst>
      <p:ext uri="{BB962C8B-B14F-4D97-AF65-F5344CB8AC3E}">
        <p14:creationId xmlns:p14="http://schemas.microsoft.com/office/powerpoint/2010/main" val="64241751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免責事項・注意事項</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11</a:t>
            </a:fld>
            <a:endParaRPr lang="ja-JP" altLang="en-US"/>
          </a:p>
        </p:txBody>
      </p:sp>
      <p:sp>
        <p:nvSpPr>
          <p:cNvPr id="6" name="テキスト ボックス 5"/>
          <p:cNvSpPr txBox="1"/>
          <p:nvPr/>
        </p:nvSpPr>
        <p:spPr>
          <a:xfrm>
            <a:off x="454374" y="1124744"/>
            <a:ext cx="11402265" cy="3970318"/>
          </a:xfrm>
          <a:prstGeom prst="rect">
            <a:avLst/>
          </a:prstGeom>
          <a:noFill/>
        </p:spPr>
        <p:txBody>
          <a:bodyPr wrap="square" rtlCol="0">
            <a:spAutoFit/>
          </a:bodyPr>
          <a:lstStyle/>
          <a:p>
            <a:pPr lvl="0">
              <a:defRPr/>
            </a:pPr>
            <a:r>
              <a:rPr kumimoji="0" lang="ja-JP" altLang="en-US" sz="1400" kern="0" dirty="0">
                <a:solidFill>
                  <a:schemeClr val="tx1">
                    <a:lumMod val="65000"/>
                    <a:lumOff val="35000"/>
                  </a:schemeClr>
                </a:solidFill>
              </a:rPr>
              <a:t>■金額表示は、消費税を含みません。</a:t>
            </a:r>
            <a:endParaRPr kumimoji="0" lang="en-US" altLang="ja-JP" sz="1400" kern="0" dirty="0">
              <a:solidFill>
                <a:schemeClr val="tx1">
                  <a:lumMod val="65000"/>
                  <a:lumOff val="35000"/>
                </a:schemeClr>
              </a:solidFill>
            </a:endParaRPr>
          </a:p>
          <a:p>
            <a:pPr lvl="0">
              <a:defRPr/>
            </a:pPr>
            <a:endParaRPr kumimoji="0" lang="en-US" altLang="ja-JP" sz="1400" kern="0" dirty="0">
              <a:solidFill>
                <a:schemeClr val="tx1">
                  <a:lumMod val="65000"/>
                  <a:lumOff val="35000"/>
                </a:schemeClr>
              </a:solidFill>
            </a:endParaRPr>
          </a:p>
          <a:p>
            <a:pPr lvl="0">
              <a:defRPr/>
            </a:pPr>
            <a:r>
              <a:rPr kumimoji="0" lang="ja-JP" altLang="en-US" sz="1400" kern="0" dirty="0">
                <a:solidFill>
                  <a:schemeClr val="tx1">
                    <a:lumMod val="65000"/>
                    <a:lumOff val="35000"/>
                  </a:schemeClr>
                </a:solidFill>
              </a:rPr>
              <a:t>■金額表示は、代理店手数料を含みます。</a:t>
            </a:r>
            <a:endParaRPr kumimoji="0" lang="en-US" altLang="ja-JP" sz="1400" kern="0" dirty="0">
              <a:solidFill>
                <a:schemeClr val="tx1">
                  <a:lumMod val="65000"/>
                  <a:lumOff val="35000"/>
                </a:schemeClr>
              </a:solidFill>
            </a:endParaRPr>
          </a:p>
          <a:p>
            <a:pPr lvl="0">
              <a:defRPr/>
            </a:pPr>
            <a:endParaRPr kumimoji="0" lang="en-US" altLang="ja-JP" sz="1400" kern="0" dirty="0">
              <a:solidFill>
                <a:schemeClr val="tx1">
                  <a:lumMod val="65000"/>
                  <a:lumOff val="35000"/>
                </a:schemeClr>
              </a:solidFill>
            </a:endParaRPr>
          </a:p>
          <a:p>
            <a:r>
              <a:rPr kumimoji="0" lang="ja-JP" altLang="en-US" sz="1400" kern="0" dirty="0">
                <a:solidFill>
                  <a:schemeClr val="tx1">
                    <a:lumMod val="65000"/>
                    <a:lumOff val="35000"/>
                  </a:schemeClr>
                </a:solidFill>
              </a:rPr>
              <a:t>■在庫確認・シミュレーションの実行日から起算して</a:t>
            </a:r>
            <a:r>
              <a:rPr kumimoji="0" lang="en-US" altLang="ja-JP" sz="1400" kern="0" dirty="0">
                <a:solidFill>
                  <a:schemeClr val="tx1">
                    <a:lumMod val="65000"/>
                    <a:lumOff val="35000"/>
                  </a:schemeClr>
                </a:solidFill>
              </a:rPr>
              <a:t>181</a:t>
            </a:r>
            <a:r>
              <a:rPr kumimoji="0" lang="ja-JP" altLang="en-US" sz="1400" kern="0" dirty="0">
                <a:solidFill>
                  <a:schemeClr val="tx1">
                    <a:lumMod val="65000"/>
                    <a:lumOff val="35000"/>
                  </a:schemeClr>
                </a:solidFill>
              </a:rPr>
              <a:t>日目以降の日付は指定できず、在庫は確認できません。</a:t>
            </a:r>
          </a:p>
          <a:p>
            <a:r>
              <a:rPr kumimoji="0" lang="ja-JP" altLang="en-US" sz="1400" kern="0" dirty="0">
                <a:solidFill>
                  <a:schemeClr val="tx1">
                    <a:lumMod val="65000"/>
                    <a:lumOff val="35000"/>
                  </a:schemeClr>
                </a:solidFill>
              </a:rPr>
              <a:t>　また、</a:t>
            </a:r>
            <a:r>
              <a:rPr kumimoji="0" lang="en-US" altLang="ja-JP" sz="1400" kern="0" dirty="0">
                <a:solidFill>
                  <a:schemeClr val="tx1">
                    <a:lumMod val="65000"/>
                    <a:lumOff val="35000"/>
                  </a:schemeClr>
                </a:solidFill>
              </a:rPr>
              <a:t>181</a:t>
            </a:r>
            <a:r>
              <a:rPr kumimoji="0" lang="ja-JP" altLang="en-US" sz="1400" kern="0" dirty="0">
                <a:solidFill>
                  <a:schemeClr val="tx1">
                    <a:lumMod val="65000"/>
                    <a:lumOff val="35000"/>
                  </a:schemeClr>
                </a:solidFill>
              </a:rPr>
              <a:t>日目以降の予約もできません。商品の掲載期間が半年の場合、</a:t>
            </a:r>
          </a:p>
          <a:p>
            <a:r>
              <a:rPr kumimoji="0" lang="ja-JP" altLang="en-US" sz="1400" kern="0" dirty="0">
                <a:solidFill>
                  <a:schemeClr val="tx1">
                    <a:lumMod val="65000"/>
                    <a:lumOff val="35000"/>
                  </a:schemeClr>
                </a:solidFill>
              </a:rPr>
              <a:t>　在庫確認・シミュレーションと予約のタイミングにご注意ください。</a:t>
            </a:r>
          </a:p>
          <a:p>
            <a:pPr lvl="0"/>
            <a:endParaRPr lang="en-US" altLang="ja-JP" sz="1400" dirty="0">
              <a:solidFill>
                <a:schemeClr val="tx1">
                  <a:lumMod val="65000"/>
                  <a:lumOff val="35000"/>
                </a:schemeClr>
              </a:solidFill>
            </a:endParaRPr>
          </a:p>
          <a:p>
            <a:pPr lvl="0"/>
            <a:r>
              <a:rPr lang="ja-JP" altLang="en-US" sz="1400" dirty="0">
                <a:solidFill>
                  <a:schemeClr val="tx1">
                    <a:lumMod val="65000"/>
                    <a:lumOff val="35000"/>
                  </a:schemeClr>
                </a:solidFill>
              </a:rPr>
              <a:t>■掲載不具合について</a:t>
            </a:r>
          </a:p>
          <a:p>
            <a:pPr lvl="0"/>
            <a:r>
              <a:rPr lang="ja-JP" altLang="en-US" sz="1400" dirty="0">
                <a:solidFill>
                  <a:schemeClr val="tx1">
                    <a:lumMod val="65000"/>
                    <a:lumOff val="35000"/>
                  </a:schemeClr>
                </a:solidFill>
              </a:rPr>
              <a:t>　次に定める時間は、広告掲載調整時間とし、広告掲載調整時間内の不具合について、ヤフーは免責されます。</a:t>
            </a:r>
          </a:p>
          <a:p>
            <a:pPr lvl="0"/>
            <a:r>
              <a:rPr lang="ja-JP" altLang="en-US" sz="1400" dirty="0">
                <a:solidFill>
                  <a:schemeClr val="tx1">
                    <a:lumMod val="65000"/>
                    <a:lumOff val="35000"/>
                  </a:schemeClr>
                </a:solidFill>
              </a:rPr>
              <a:t>　（１）広告掲載開始日、及び広告内容の変更後の掲載開始日は、掲載開始から</a:t>
            </a:r>
            <a:r>
              <a:rPr lang="en-US" altLang="ja-JP" sz="1400" dirty="0">
                <a:solidFill>
                  <a:schemeClr val="tx1">
                    <a:lumMod val="65000"/>
                    <a:lumOff val="35000"/>
                  </a:schemeClr>
                </a:solidFill>
              </a:rPr>
              <a:t>12</a:t>
            </a:r>
            <a:r>
              <a:rPr lang="ja-JP" altLang="en-US" sz="1400" dirty="0">
                <a:solidFill>
                  <a:schemeClr val="tx1">
                    <a:lumMod val="65000"/>
                    <a:lumOff val="35000"/>
                  </a:schemeClr>
                </a:solidFill>
              </a:rPr>
              <a:t>時間を広告掲載調整時間とします。</a:t>
            </a:r>
          </a:p>
          <a:p>
            <a:pPr lvl="0"/>
            <a:r>
              <a:rPr lang="ja-JP" altLang="en-US" sz="1400" dirty="0">
                <a:solidFill>
                  <a:schemeClr val="tx1">
                    <a:lumMod val="65000"/>
                    <a:lumOff val="35000"/>
                  </a:schemeClr>
                </a:solidFill>
              </a:rPr>
              <a:t>　　ただし、（２）、（３）に該当する場合は、その定めに従います。</a:t>
            </a:r>
          </a:p>
          <a:p>
            <a:pPr lvl="0"/>
            <a:r>
              <a:rPr lang="ja-JP" altLang="en-US" sz="1400" dirty="0">
                <a:solidFill>
                  <a:schemeClr val="tx1">
                    <a:lumMod val="65000"/>
                    <a:lumOff val="35000"/>
                  </a:schemeClr>
                </a:solidFill>
              </a:rPr>
              <a:t>　（２）広告掲載開始日が営業日以外の場合、当該広告掲載開始時間から翌営業日正午までを広告掲載調整時間とします。</a:t>
            </a:r>
          </a:p>
          <a:p>
            <a:pPr lvl="0"/>
            <a:r>
              <a:rPr lang="ja-JP" altLang="en-US" sz="1400" dirty="0">
                <a:solidFill>
                  <a:schemeClr val="tx1">
                    <a:lumMod val="65000"/>
                    <a:lumOff val="35000"/>
                  </a:schemeClr>
                </a:solidFill>
              </a:rPr>
              <a:t>　（３）広告の総掲載予定時間が</a:t>
            </a:r>
            <a:r>
              <a:rPr lang="en-US" altLang="ja-JP" sz="1400" dirty="0">
                <a:solidFill>
                  <a:schemeClr val="tx1">
                    <a:lumMod val="65000"/>
                    <a:lumOff val="35000"/>
                  </a:schemeClr>
                </a:solidFill>
              </a:rPr>
              <a:t>12</a:t>
            </a:r>
            <a:r>
              <a:rPr lang="ja-JP" altLang="en-US" sz="1400" dirty="0">
                <a:solidFill>
                  <a:schemeClr val="tx1">
                    <a:lumMod val="65000"/>
                    <a:lumOff val="35000"/>
                  </a:schemeClr>
                </a:solidFill>
              </a:rPr>
              <a:t>時間未満の場合、総掲載予定時間の</a:t>
            </a:r>
            <a:r>
              <a:rPr lang="en-US" altLang="ja-JP" sz="1400" dirty="0">
                <a:solidFill>
                  <a:schemeClr val="tx1">
                    <a:lumMod val="65000"/>
                    <a:lumOff val="35000"/>
                  </a:schemeClr>
                </a:solidFill>
              </a:rPr>
              <a:t>10%</a:t>
            </a:r>
            <a:r>
              <a:rPr lang="ja-JP" altLang="en-US" sz="1400" dirty="0">
                <a:solidFill>
                  <a:schemeClr val="tx1">
                    <a:lumMod val="65000"/>
                    <a:lumOff val="35000"/>
                  </a:schemeClr>
                </a:solidFill>
              </a:rPr>
              <a:t>にあたる時間までを広告掲載調整時間とします。</a:t>
            </a:r>
            <a:endParaRPr lang="en-US" altLang="ja-JP" sz="1400" dirty="0">
              <a:solidFill>
                <a:schemeClr val="tx1">
                  <a:lumMod val="65000"/>
                  <a:lumOff val="35000"/>
                </a:schemeClr>
              </a:solidFill>
            </a:endParaRPr>
          </a:p>
          <a:p>
            <a:pPr lvl="0"/>
            <a:endParaRPr lang="en-US" altLang="ja-JP" sz="1400" dirty="0">
              <a:solidFill>
                <a:schemeClr val="tx1">
                  <a:lumMod val="65000"/>
                  <a:lumOff val="35000"/>
                </a:schemeClr>
              </a:solidFill>
            </a:endParaRPr>
          </a:p>
          <a:p>
            <a:pPr lvl="0"/>
            <a:r>
              <a:rPr lang="ja-JP" altLang="en-US" sz="1400" dirty="0">
                <a:solidFill>
                  <a:schemeClr val="tx1">
                    <a:lumMod val="65000"/>
                    <a:lumOff val="35000"/>
                  </a:schemeClr>
                </a:solidFill>
              </a:rPr>
              <a:t>■枠購入型、時間帯ジャック購入型（</a:t>
            </a:r>
            <a:r>
              <a:rPr lang="en-US" altLang="ja-JP" sz="1400" dirty="0">
                <a:solidFill>
                  <a:schemeClr val="tx1">
                    <a:lumMod val="65000"/>
                    <a:lumOff val="35000"/>
                  </a:schemeClr>
                </a:solidFill>
              </a:rPr>
              <a:t>SOV</a:t>
            </a:r>
            <a:r>
              <a:rPr lang="ja-JP" altLang="en-US" sz="1400" dirty="0">
                <a:solidFill>
                  <a:schemeClr val="tx1">
                    <a:lumMod val="65000"/>
                    <a:lumOff val="35000"/>
                  </a:schemeClr>
                </a:solidFill>
              </a:rPr>
              <a:t>）の商品について</a:t>
            </a:r>
          </a:p>
          <a:p>
            <a:pPr lvl="0"/>
            <a:r>
              <a:rPr lang="ja-JP" altLang="en-US" sz="1400" dirty="0">
                <a:solidFill>
                  <a:schemeClr val="tx1">
                    <a:lumMod val="65000"/>
                    <a:lumOff val="35000"/>
                  </a:schemeClr>
                </a:solidFill>
              </a:rPr>
              <a:t>   ユーザーが当該広告の非表示設定を実施した場合など、その他の広告配信設定の状況により、他社の広告が配信される場合があります。</a:t>
            </a:r>
          </a:p>
          <a:p>
            <a:pPr lvl="0"/>
            <a:endParaRPr lang="ja-JP" altLang="en-US" sz="1400" dirty="0">
              <a:solidFill>
                <a:schemeClr val="tx1">
                  <a:lumMod val="65000"/>
                  <a:lumOff val="35000"/>
                </a:schemeClr>
              </a:solidFill>
            </a:endParaRPr>
          </a:p>
        </p:txBody>
      </p:sp>
    </p:spTree>
    <p:extLst>
      <p:ext uri="{BB962C8B-B14F-4D97-AF65-F5344CB8AC3E}">
        <p14:creationId xmlns:p14="http://schemas.microsoft.com/office/powerpoint/2010/main" val="266146007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更新・変更履歴</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12</a:t>
            </a:fld>
            <a:endParaRPr lang="ja-JP" altLang="en-US"/>
          </a:p>
        </p:txBody>
      </p:sp>
      <p:sp>
        <p:nvSpPr>
          <p:cNvPr id="6" name="テキスト ボックス 5"/>
          <p:cNvSpPr txBox="1"/>
          <p:nvPr/>
        </p:nvSpPr>
        <p:spPr>
          <a:xfrm>
            <a:off x="313880" y="1001886"/>
            <a:ext cx="11402265" cy="2292935"/>
          </a:xfrm>
          <a:prstGeom prst="rect">
            <a:avLst/>
          </a:prstGeom>
          <a:noFill/>
        </p:spPr>
        <p:txBody>
          <a:bodyPr wrap="square" lIns="91440" tIns="45720" rIns="91440" bIns="45720" rtlCol="0" anchor="t">
            <a:spAutoFit/>
          </a:bodyPr>
          <a:lstStyle/>
          <a:p>
            <a:r>
              <a:rPr lang="ja-JP" altLang="en-US" sz="1100" dirty="0">
                <a:solidFill>
                  <a:schemeClr val="tx1">
                    <a:lumMod val="65000"/>
                    <a:lumOff val="35000"/>
                  </a:schemeClr>
                </a:solidFill>
              </a:rPr>
              <a:t>■</a:t>
            </a:r>
            <a:r>
              <a:rPr lang="en-US" altLang="ja-JP" sz="1100" dirty="0">
                <a:solidFill>
                  <a:schemeClr val="tx1">
                    <a:lumMod val="65000"/>
                    <a:lumOff val="35000"/>
                  </a:schemeClr>
                </a:solidFill>
              </a:rPr>
              <a:t>2022/9/5</a:t>
            </a:r>
          </a:p>
          <a:p>
            <a:r>
              <a:rPr lang="ja-JP" altLang="en-US" sz="1100" dirty="0">
                <a:solidFill>
                  <a:schemeClr val="tx1">
                    <a:lumMod val="65000"/>
                    <a:lumOff val="35000"/>
                  </a:schemeClr>
                </a:solidFill>
              </a:rPr>
              <a:t>・掲載制限業種ページの「掲載制限カテゴリー名」を更新いたしました。</a:t>
            </a:r>
            <a:endParaRPr lang="en-US" altLang="ja-JP" sz="1100" dirty="0">
              <a:solidFill>
                <a:schemeClr val="tx1">
                  <a:lumMod val="65000"/>
                  <a:lumOff val="35000"/>
                </a:schemeClr>
              </a:solidFill>
            </a:endParaRPr>
          </a:p>
          <a:p>
            <a:endParaRPr lang="en-US" altLang="ja-JP" sz="1100" dirty="0">
              <a:solidFill>
                <a:schemeClr val="tx1">
                  <a:lumMod val="65000"/>
                  <a:lumOff val="35000"/>
                </a:schemeClr>
              </a:solidFill>
            </a:endParaRPr>
          </a:p>
          <a:p>
            <a:r>
              <a:rPr lang="ja-JP" altLang="en-US" sz="1100" dirty="0">
                <a:solidFill>
                  <a:schemeClr val="tx1">
                    <a:lumMod val="65000"/>
                    <a:lumOff val="35000"/>
                  </a:schemeClr>
                </a:solidFill>
              </a:rPr>
              <a:t>■</a:t>
            </a:r>
            <a:r>
              <a:rPr lang="en-US" altLang="ja-JP" sz="1100" dirty="0">
                <a:solidFill>
                  <a:schemeClr val="tx1">
                    <a:lumMod val="65000"/>
                    <a:lumOff val="35000"/>
                  </a:schemeClr>
                </a:solidFill>
              </a:rPr>
              <a:t>2022/12/12</a:t>
            </a:r>
          </a:p>
          <a:p>
            <a:r>
              <a:rPr lang="ja-JP" altLang="en-US" sz="1100" dirty="0">
                <a:solidFill>
                  <a:schemeClr val="tx1">
                    <a:lumMod val="65000"/>
                    <a:lumOff val="35000"/>
                  </a:schemeClr>
                </a:solidFill>
              </a:rPr>
              <a:t>・「</a:t>
            </a:r>
            <a:r>
              <a:rPr lang="en-US" altLang="ja-JP" sz="1100" dirty="0">
                <a:solidFill>
                  <a:schemeClr val="tx1">
                    <a:lumMod val="65000"/>
                    <a:lumOff val="35000"/>
                  </a:schemeClr>
                </a:solidFill>
              </a:rPr>
              <a:t>Yahoo!</a:t>
            </a:r>
            <a:r>
              <a:rPr lang="ja-JP" altLang="en-US" sz="1100" dirty="0">
                <a:solidFill>
                  <a:schemeClr val="tx1">
                    <a:lumMod val="65000"/>
                    <a:lumOff val="35000"/>
                  </a:schemeClr>
                </a:solidFill>
              </a:rPr>
              <a:t>ファイナンス　カテゴリー指定　プライムディスプレイ　</a:t>
            </a:r>
            <a:r>
              <a:rPr lang="en-US" altLang="ja-JP" sz="1100" dirty="0">
                <a:solidFill>
                  <a:schemeClr val="tx1">
                    <a:lumMod val="65000"/>
                    <a:lumOff val="35000"/>
                  </a:schemeClr>
                </a:solidFill>
              </a:rPr>
              <a:t>PC</a:t>
            </a:r>
            <a:r>
              <a:rPr lang="ja-JP" altLang="en-US" sz="1100" dirty="0">
                <a:solidFill>
                  <a:schemeClr val="tx1">
                    <a:lumMod val="65000"/>
                    <a:lumOff val="35000"/>
                  </a:schemeClr>
                </a:solidFill>
              </a:rPr>
              <a:t>」商品において、以下の広告タイプは対象外となりました。</a:t>
            </a:r>
            <a:endParaRPr lang="en-US" altLang="ja-JP" sz="1100" dirty="0">
              <a:solidFill>
                <a:schemeClr val="tx1">
                  <a:lumMod val="65000"/>
                  <a:lumOff val="35000"/>
                </a:schemeClr>
              </a:solidFill>
            </a:endParaRPr>
          </a:p>
          <a:p>
            <a:r>
              <a:rPr lang="ja-JP" altLang="en-US" sz="1100" dirty="0">
                <a:solidFill>
                  <a:schemeClr val="tx1">
                    <a:lumMod val="65000"/>
                    <a:lumOff val="35000"/>
                  </a:schemeClr>
                </a:solidFill>
              </a:rPr>
              <a:t>　その変更にともない、商品一覧ページの該当商品の「広告タイプ」の記載を更新いたしました。</a:t>
            </a:r>
            <a:endParaRPr lang="en-US" altLang="ja-JP" sz="1100" dirty="0">
              <a:solidFill>
                <a:schemeClr val="tx1">
                  <a:lumMod val="65000"/>
                  <a:lumOff val="35000"/>
                </a:schemeClr>
              </a:solidFill>
            </a:endParaRPr>
          </a:p>
          <a:p>
            <a:r>
              <a:rPr lang="ja-JP" altLang="en-US" sz="1100" dirty="0">
                <a:solidFill>
                  <a:schemeClr val="tx1">
                    <a:lumMod val="65000"/>
                    <a:lumOff val="35000"/>
                  </a:schemeClr>
                </a:solidFill>
              </a:rPr>
              <a:t>　動画</a:t>
            </a:r>
            <a:r>
              <a:rPr lang="zh-CN" altLang="en-US" sz="1100" dirty="0">
                <a:solidFill>
                  <a:schemeClr val="tx1">
                    <a:lumMod val="65000"/>
                    <a:lumOff val="35000"/>
                  </a:schemeClr>
                </a:solidFill>
              </a:rPr>
              <a:t>（</a:t>
            </a:r>
            <a:r>
              <a:rPr lang="en-US" altLang="zh-CN" sz="1100" dirty="0">
                <a:solidFill>
                  <a:schemeClr val="tx1">
                    <a:lumMod val="65000"/>
                    <a:lumOff val="35000"/>
                  </a:schemeClr>
                </a:solidFill>
              </a:rPr>
              <a:t>1</a:t>
            </a:r>
            <a:r>
              <a:rPr lang="zh-CN" altLang="en-US" sz="1100" dirty="0">
                <a:solidFill>
                  <a:schemeClr val="tx1">
                    <a:lumMod val="65000"/>
                    <a:lumOff val="35000"/>
                  </a:schemeClr>
                </a:solidFill>
              </a:rPr>
              <a:t>：</a:t>
            </a:r>
            <a:r>
              <a:rPr lang="en-US" altLang="zh-CN" sz="1100" dirty="0">
                <a:solidFill>
                  <a:schemeClr val="tx1">
                    <a:lumMod val="65000"/>
                    <a:lumOff val="35000"/>
                  </a:schemeClr>
                </a:solidFill>
              </a:rPr>
              <a:t>1</a:t>
            </a:r>
            <a:r>
              <a:rPr lang="zh-CN" altLang="en-US" sz="1100" dirty="0">
                <a:solidFill>
                  <a:schemeClr val="tx1">
                    <a:lumMod val="65000"/>
                    <a:lumOff val="35000"/>
                  </a:schemeClr>
                </a:solidFill>
              </a:rPr>
              <a:t>）</a:t>
            </a:r>
            <a:endParaRPr lang="en-US" altLang="zh-CN" sz="1100" dirty="0">
              <a:solidFill>
                <a:schemeClr val="tx1">
                  <a:lumMod val="65000"/>
                  <a:lumOff val="35000"/>
                </a:schemeClr>
              </a:solidFill>
            </a:endParaRPr>
          </a:p>
          <a:p>
            <a:r>
              <a:rPr lang="ja-JP" altLang="en-US" sz="1100" dirty="0">
                <a:solidFill>
                  <a:schemeClr val="tx1">
                    <a:lumMod val="65000"/>
                    <a:lumOff val="35000"/>
                  </a:schemeClr>
                </a:solidFill>
              </a:rPr>
              <a:t>　動画</a:t>
            </a:r>
            <a:r>
              <a:rPr lang="zh-CN" altLang="en-US" sz="1100" dirty="0">
                <a:solidFill>
                  <a:schemeClr val="tx1">
                    <a:lumMod val="65000"/>
                    <a:lumOff val="35000"/>
                  </a:schemeClr>
                </a:solidFill>
              </a:rPr>
              <a:t>（</a:t>
            </a:r>
            <a:r>
              <a:rPr lang="en-US" altLang="zh-CN" sz="1100" dirty="0">
                <a:solidFill>
                  <a:schemeClr val="tx1">
                    <a:lumMod val="65000"/>
                    <a:lumOff val="35000"/>
                  </a:schemeClr>
                </a:solidFill>
              </a:rPr>
              <a:t>1</a:t>
            </a:r>
            <a:r>
              <a:rPr lang="zh-CN" altLang="en-US" sz="1100" dirty="0">
                <a:solidFill>
                  <a:schemeClr val="tx1">
                    <a:lumMod val="65000"/>
                    <a:lumOff val="35000"/>
                  </a:schemeClr>
                </a:solidFill>
              </a:rPr>
              <a:t>：</a:t>
            </a:r>
            <a:r>
              <a:rPr lang="en-US" altLang="zh-CN" sz="1100" dirty="0">
                <a:solidFill>
                  <a:schemeClr val="tx1">
                    <a:lumMod val="65000"/>
                    <a:lumOff val="35000"/>
                  </a:schemeClr>
                </a:solidFill>
              </a:rPr>
              <a:t>2</a:t>
            </a:r>
            <a:r>
              <a:rPr lang="zh-CN" altLang="en-US" sz="1100" dirty="0">
                <a:solidFill>
                  <a:schemeClr val="tx1">
                    <a:lumMod val="65000"/>
                    <a:lumOff val="35000"/>
                  </a:schemeClr>
                </a:solidFill>
              </a:rPr>
              <a:t>）</a:t>
            </a:r>
            <a:endParaRPr lang="en-US" altLang="ja-JP" sz="1100" dirty="0">
              <a:solidFill>
                <a:schemeClr val="tx1">
                  <a:lumMod val="65000"/>
                  <a:lumOff val="35000"/>
                </a:schemeClr>
              </a:solidFill>
            </a:endParaRPr>
          </a:p>
          <a:p>
            <a:endParaRPr lang="en-US" altLang="ja-JP" sz="1100" dirty="0">
              <a:solidFill>
                <a:schemeClr val="tx1">
                  <a:lumMod val="65000"/>
                  <a:lumOff val="35000"/>
                </a:schemeClr>
              </a:solidFill>
            </a:endParaRPr>
          </a:p>
          <a:p>
            <a:endParaRPr lang="ja-JP" altLang="en-US" sz="1100" dirty="0">
              <a:solidFill>
                <a:schemeClr val="tx1">
                  <a:lumMod val="65000"/>
                  <a:lumOff val="35000"/>
                </a:schemeClr>
              </a:solidFill>
            </a:endParaRPr>
          </a:p>
          <a:p>
            <a:endParaRPr lang="en-US" altLang="ja-JP" sz="1100" dirty="0">
              <a:solidFill>
                <a:schemeClr val="tx1">
                  <a:lumMod val="65000"/>
                  <a:lumOff val="35000"/>
                </a:schemeClr>
              </a:solidFill>
            </a:endParaRPr>
          </a:p>
          <a:p>
            <a:endParaRPr lang="en-US" altLang="ja-JP" sz="1100" dirty="0">
              <a:solidFill>
                <a:schemeClr val="tx1">
                  <a:lumMod val="65000"/>
                  <a:lumOff val="35000"/>
                </a:schemeClr>
              </a:solidFill>
            </a:endParaRPr>
          </a:p>
          <a:p>
            <a:endParaRPr lang="en-US" altLang="ja-JP" sz="1100" dirty="0">
              <a:solidFill>
                <a:schemeClr val="tx1">
                  <a:lumMod val="65000"/>
                  <a:lumOff val="35000"/>
                </a:schemeClr>
              </a:solidFill>
            </a:endParaRPr>
          </a:p>
        </p:txBody>
      </p:sp>
    </p:spTree>
    <p:extLst>
      <p:ext uri="{BB962C8B-B14F-4D97-AF65-F5344CB8AC3E}">
        <p14:creationId xmlns:p14="http://schemas.microsoft.com/office/powerpoint/2010/main" val="186330994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6911291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商品一覧　</a:t>
            </a:r>
            <a:r>
              <a:rPr lang="en-US" altLang="ja-JP" dirty="0"/>
              <a:t>Yahoo!</a:t>
            </a:r>
            <a:r>
              <a:rPr lang="ja-JP" altLang="en-US" dirty="0"/>
              <a:t>ファイナンス</a:t>
            </a:r>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2</a:t>
            </a:fld>
            <a:endParaRPr lang="ja-JP" altLang="en-US"/>
          </a:p>
        </p:txBody>
      </p:sp>
      <p:graphicFrame>
        <p:nvGraphicFramePr>
          <p:cNvPr id="12" name="表 11">
            <a:extLst>
              <a:ext uri="{FF2B5EF4-FFF2-40B4-BE49-F238E27FC236}">
                <a16:creationId xmlns:a16="http://schemas.microsoft.com/office/drawing/2014/main" id="{8D6FD0B5-1C48-2E4A-A909-7ABA89B39DE9}"/>
              </a:ext>
            </a:extLst>
          </p:cNvPr>
          <p:cNvGraphicFramePr>
            <a:graphicFrameLocks noGrp="1"/>
          </p:cNvGraphicFramePr>
          <p:nvPr>
            <p:extLst>
              <p:ext uri="{D42A27DB-BD31-4B8C-83A1-F6EECF244321}">
                <p14:modId xmlns:p14="http://schemas.microsoft.com/office/powerpoint/2010/main" val="635429532"/>
              </p:ext>
            </p:extLst>
          </p:nvPr>
        </p:nvGraphicFramePr>
        <p:xfrm>
          <a:off x="335360" y="980728"/>
          <a:ext cx="11399059" cy="5495793"/>
        </p:xfrm>
        <a:graphic>
          <a:graphicData uri="http://schemas.openxmlformats.org/drawingml/2006/table">
            <a:tbl>
              <a:tblPr firstCol="1" bandRow="1"/>
              <a:tblGrid>
                <a:gridCol w="2167164">
                  <a:extLst>
                    <a:ext uri="{9D8B030D-6E8A-4147-A177-3AD203B41FA5}">
                      <a16:colId xmlns:a16="http://schemas.microsoft.com/office/drawing/2014/main" val="792911817"/>
                    </a:ext>
                  </a:extLst>
                </a:gridCol>
                <a:gridCol w="1001390">
                  <a:extLst>
                    <a:ext uri="{9D8B030D-6E8A-4147-A177-3AD203B41FA5}">
                      <a16:colId xmlns:a16="http://schemas.microsoft.com/office/drawing/2014/main" val="598637953"/>
                    </a:ext>
                  </a:extLst>
                </a:gridCol>
                <a:gridCol w="1927660">
                  <a:extLst>
                    <a:ext uri="{9D8B030D-6E8A-4147-A177-3AD203B41FA5}">
                      <a16:colId xmlns:a16="http://schemas.microsoft.com/office/drawing/2014/main" val="2482122175"/>
                    </a:ext>
                  </a:extLst>
                </a:gridCol>
                <a:gridCol w="1135211">
                  <a:extLst>
                    <a:ext uri="{9D8B030D-6E8A-4147-A177-3AD203B41FA5}">
                      <a16:colId xmlns:a16="http://schemas.microsoft.com/office/drawing/2014/main" val="2655217227"/>
                    </a:ext>
                  </a:extLst>
                </a:gridCol>
                <a:gridCol w="1933715">
                  <a:extLst>
                    <a:ext uri="{9D8B030D-6E8A-4147-A177-3AD203B41FA5}">
                      <a16:colId xmlns:a16="http://schemas.microsoft.com/office/drawing/2014/main" val="2443179694"/>
                    </a:ext>
                  </a:extLst>
                </a:gridCol>
                <a:gridCol w="1458673">
                  <a:extLst>
                    <a:ext uri="{9D8B030D-6E8A-4147-A177-3AD203B41FA5}">
                      <a16:colId xmlns:a16="http://schemas.microsoft.com/office/drawing/2014/main" val="739266037"/>
                    </a:ext>
                  </a:extLst>
                </a:gridCol>
                <a:gridCol w="1775246">
                  <a:extLst>
                    <a:ext uri="{9D8B030D-6E8A-4147-A177-3AD203B41FA5}">
                      <a16:colId xmlns:a16="http://schemas.microsoft.com/office/drawing/2014/main" val="3116060053"/>
                    </a:ext>
                  </a:extLst>
                </a:gridCol>
              </a:tblGrid>
              <a:tr h="27164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50" dirty="0">
                          <a:solidFill>
                            <a:schemeClr val="bg1"/>
                          </a:solidFill>
                          <a:latin typeface="+mj-lt"/>
                          <a:ea typeface="+mj-ea"/>
                        </a:rPr>
                        <a:t>商品名</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kumimoji="1" lang="en-US" altLang="ja-JP" sz="1000" b="1" kern="1200" dirty="0">
                          <a:solidFill>
                            <a:schemeClr val="tx1">
                              <a:lumMod val="65000"/>
                              <a:lumOff val="35000"/>
                            </a:schemeClr>
                          </a:solidFill>
                          <a:latin typeface="メイリオ"/>
                          <a:ea typeface="メイリオ"/>
                          <a:cs typeface="+mn-cs"/>
                        </a:rPr>
                        <a:t>Yahoo!</a:t>
                      </a:r>
                      <a:r>
                        <a:rPr kumimoji="1" lang="ja-JP" altLang="en-US" sz="1000" b="1" kern="1200" dirty="0">
                          <a:solidFill>
                            <a:schemeClr val="tx1">
                              <a:lumMod val="65000"/>
                              <a:lumOff val="35000"/>
                            </a:schemeClr>
                          </a:solidFill>
                          <a:latin typeface="メイリオ"/>
                          <a:ea typeface="メイリオ"/>
                          <a:cs typeface="+mn-cs"/>
                        </a:rPr>
                        <a:t>ファイナンス　トップ　</a:t>
                      </a:r>
                      <a:endParaRPr kumimoji="1" lang="en-US" altLang="ja-JP" sz="1000" b="1" kern="1200" dirty="0">
                        <a:solidFill>
                          <a:schemeClr val="tx1">
                            <a:lumMod val="65000"/>
                            <a:lumOff val="35000"/>
                          </a:schemeClr>
                        </a:solidFill>
                        <a:latin typeface="メイリオ"/>
                        <a:ea typeface="メイリオ"/>
                        <a:cs typeface="+mn-cs"/>
                      </a:endParaRPr>
                    </a:p>
                    <a:p>
                      <a:pPr algn="ctr" fontAlgn="ctr"/>
                      <a:r>
                        <a:rPr kumimoji="1" lang="ja-JP" altLang="en-US" sz="1000" b="1" kern="1200" dirty="0">
                          <a:solidFill>
                            <a:schemeClr val="tx1">
                              <a:lumMod val="65000"/>
                              <a:lumOff val="35000"/>
                            </a:schemeClr>
                          </a:solidFill>
                          <a:latin typeface="メイリオ"/>
                          <a:ea typeface="メイリオ"/>
                          <a:cs typeface="+mn-cs"/>
                        </a:rPr>
                        <a:t>トップパネル（</a:t>
                      </a:r>
                      <a:r>
                        <a:rPr kumimoji="1" lang="en-US" altLang="ja-JP" sz="1000" b="1" kern="1200" dirty="0">
                          <a:solidFill>
                            <a:schemeClr val="tx1">
                              <a:lumMod val="65000"/>
                              <a:lumOff val="35000"/>
                            </a:schemeClr>
                          </a:solidFill>
                          <a:latin typeface="メイリオ"/>
                          <a:ea typeface="メイリオ"/>
                          <a:cs typeface="+mn-cs"/>
                        </a:rPr>
                        <a:t>16</a:t>
                      </a:r>
                      <a:r>
                        <a:rPr kumimoji="1" lang="ja-JP" altLang="en-US" sz="1000" b="1" kern="1200" dirty="0">
                          <a:solidFill>
                            <a:schemeClr val="tx1">
                              <a:lumMod val="65000"/>
                              <a:lumOff val="35000"/>
                            </a:schemeClr>
                          </a:solidFill>
                          <a:latin typeface="メイリオ"/>
                          <a:ea typeface="メイリオ"/>
                          <a:cs typeface="+mn-cs"/>
                        </a:rPr>
                        <a:t>：</a:t>
                      </a:r>
                      <a:r>
                        <a:rPr kumimoji="1" lang="en-US" altLang="ja-JP" sz="1000" b="1" kern="1200" dirty="0">
                          <a:solidFill>
                            <a:schemeClr val="tx1">
                              <a:lumMod val="65000"/>
                              <a:lumOff val="35000"/>
                            </a:schemeClr>
                          </a:solidFill>
                          <a:latin typeface="メイリオ"/>
                          <a:ea typeface="メイリオ"/>
                          <a:cs typeface="+mn-cs"/>
                        </a:rPr>
                        <a:t>5</a:t>
                      </a:r>
                      <a:r>
                        <a:rPr kumimoji="1" lang="ja-JP" altLang="en-US" sz="1000" b="1" kern="1200" dirty="0">
                          <a:solidFill>
                            <a:schemeClr val="tx1">
                              <a:lumMod val="65000"/>
                              <a:lumOff val="35000"/>
                            </a:schemeClr>
                          </a:solidFill>
                          <a:latin typeface="メイリオ"/>
                          <a:ea typeface="メイリオ"/>
                          <a:cs typeface="+mn-cs"/>
                        </a:rPr>
                        <a:t>）</a:t>
                      </a:r>
                      <a:r>
                        <a:rPr kumimoji="1" lang="en-US" altLang="ja-JP" sz="1000" b="1" kern="1200" dirty="0">
                          <a:solidFill>
                            <a:schemeClr val="tx1">
                              <a:lumMod val="65000"/>
                              <a:lumOff val="35000"/>
                            </a:schemeClr>
                          </a:solidFill>
                          <a:latin typeface="メイリオ"/>
                          <a:ea typeface="メイリオ"/>
                          <a:cs typeface="+mn-cs"/>
                        </a:rPr>
                        <a:t>SP</a:t>
                      </a: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kumimoji="1" lang="en-US" altLang="ja-JP" sz="1000" b="1" kern="1200" dirty="0">
                          <a:solidFill>
                            <a:schemeClr val="tx1">
                              <a:lumMod val="65000"/>
                              <a:lumOff val="35000"/>
                            </a:schemeClr>
                          </a:solidFill>
                          <a:latin typeface="メイリオ"/>
                          <a:ea typeface="メイリオ"/>
                          <a:cs typeface="+mn-cs"/>
                        </a:rPr>
                        <a:t>Yahoo!</a:t>
                      </a:r>
                      <a:r>
                        <a:rPr kumimoji="1" lang="ja-JP" altLang="en-US" sz="1000" b="1" kern="1200" dirty="0">
                          <a:solidFill>
                            <a:schemeClr val="tx1">
                              <a:lumMod val="65000"/>
                              <a:lumOff val="35000"/>
                            </a:schemeClr>
                          </a:solidFill>
                          <a:latin typeface="メイリオ"/>
                          <a:ea typeface="メイリオ"/>
                          <a:cs typeface="+mn-cs"/>
                        </a:rPr>
                        <a:t>ファイナンス　トップ　</a:t>
                      </a:r>
                      <a:endParaRPr kumimoji="1" lang="en-US" altLang="ja-JP" sz="1000" b="1" kern="1200" dirty="0">
                        <a:solidFill>
                          <a:schemeClr val="tx1">
                            <a:lumMod val="65000"/>
                            <a:lumOff val="35000"/>
                          </a:schemeClr>
                        </a:solidFill>
                        <a:latin typeface="メイリオ"/>
                        <a:ea typeface="メイリオ"/>
                        <a:cs typeface="+mn-cs"/>
                      </a:endParaRPr>
                    </a:p>
                    <a:p>
                      <a:pPr algn="ctr" fontAlgn="ctr"/>
                      <a:r>
                        <a:rPr kumimoji="1" lang="ja-JP" altLang="en-US" sz="1000" b="1" kern="1200" dirty="0">
                          <a:solidFill>
                            <a:schemeClr val="tx1">
                              <a:lumMod val="65000"/>
                              <a:lumOff val="35000"/>
                            </a:schemeClr>
                          </a:solidFill>
                          <a:latin typeface="メイリオ"/>
                          <a:ea typeface="メイリオ"/>
                          <a:cs typeface="+mn-cs"/>
                        </a:rPr>
                        <a:t>トップパネル（</a:t>
                      </a:r>
                      <a:r>
                        <a:rPr kumimoji="1" lang="en-US" altLang="ja-JP" sz="1000" b="1" kern="1200" dirty="0">
                          <a:solidFill>
                            <a:schemeClr val="tx1">
                              <a:lumMod val="65000"/>
                              <a:lumOff val="35000"/>
                            </a:schemeClr>
                          </a:solidFill>
                          <a:latin typeface="メイリオ"/>
                          <a:ea typeface="メイリオ"/>
                          <a:cs typeface="+mn-cs"/>
                        </a:rPr>
                        <a:t>16</a:t>
                      </a:r>
                      <a:r>
                        <a:rPr kumimoji="1" lang="ja-JP" altLang="en-US" sz="1000" b="1" kern="1200" dirty="0">
                          <a:solidFill>
                            <a:schemeClr val="tx1">
                              <a:lumMod val="65000"/>
                              <a:lumOff val="35000"/>
                            </a:schemeClr>
                          </a:solidFill>
                          <a:latin typeface="メイリオ"/>
                          <a:ea typeface="メイリオ"/>
                          <a:cs typeface="+mn-cs"/>
                        </a:rPr>
                        <a:t>：</a:t>
                      </a:r>
                      <a:r>
                        <a:rPr kumimoji="1" lang="en-US" altLang="ja-JP" sz="1000" b="1" kern="1200" dirty="0">
                          <a:solidFill>
                            <a:schemeClr val="tx1">
                              <a:lumMod val="65000"/>
                              <a:lumOff val="35000"/>
                            </a:schemeClr>
                          </a:solidFill>
                          <a:latin typeface="メイリオ"/>
                          <a:ea typeface="メイリオ"/>
                          <a:cs typeface="+mn-cs"/>
                        </a:rPr>
                        <a:t>9</a:t>
                      </a:r>
                      <a:r>
                        <a:rPr kumimoji="1" lang="ja-JP" altLang="en-US" sz="1000" b="1" kern="1200" dirty="0">
                          <a:solidFill>
                            <a:schemeClr val="tx1">
                              <a:lumMod val="65000"/>
                              <a:lumOff val="35000"/>
                            </a:schemeClr>
                          </a:solidFill>
                          <a:latin typeface="メイリオ"/>
                          <a:ea typeface="メイリオ"/>
                          <a:cs typeface="+mn-cs"/>
                        </a:rPr>
                        <a:t>）</a:t>
                      </a:r>
                      <a:r>
                        <a:rPr kumimoji="1" lang="en-US" altLang="ja-JP" sz="1000" b="1" kern="1200" dirty="0">
                          <a:solidFill>
                            <a:schemeClr val="tx1">
                              <a:lumMod val="65000"/>
                              <a:lumOff val="35000"/>
                            </a:schemeClr>
                          </a:solidFill>
                          <a:latin typeface="メイリオ"/>
                          <a:ea typeface="メイリオ"/>
                          <a:cs typeface="+mn-cs"/>
                        </a:rPr>
                        <a:t>SP</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p>
                      <a:pPr algn="ctr" fontAlgn="ctr"/>
                      <a:r>
                        <a:rPr kumimoji="1" lang="en-US" altLang="ja-JP" sz="1000" b="1" kern="1200" dirty="0">
                          <a:solidFill>
                            <a:schemeClr val="tx1">
                              <a:lumMod val="65000"/>
                              <a:lumOff val="35000"/>
                            </a:schemeClr>
                          </a:solidFill>
                          <a:latin typeface="+mn-lt"/>
                          <a:ea typeface="+mn-ea"/>
                          <a:cs typeface="+mn-cs"/>
                        </a:rPr>
                        <a:t>Yahoo!</a:t>
                      </a:r>
                      <a:r>
                        <a:rPr kumimoji="1" lang="ja-JP" altLang="en-US" sz="1000" b="1" kern="1200" dirty="0">
                          <a:solidFill>
                            <a:schemeClr val="tx1">
                              <a:lumMod val="65000"/>
                              <a:lumOff val="35000"/>
                            </a:schemeClr>
                          </a:solidFill>
                          <a:latin typeface="+mn-lt"/>
                          <a:ea typeface="+mn-ea"/>
                          <a:cs typeface="+mn-cs"/>
                        </a:rPr>
                        <a:t>ファイナンス　トップ　トップインパクト　プライムディスプレイ　ダブルサイズ　</a:t>
                      </a:r>
                      <a:r>
                        <a:rPr kumimoji="1" lang="en-US" altLang="ja-JP" sz="1000" b="1" kern="1200" dirty="0">
                          <a:solidFill>
                            <a:schemeClr val="tx1">
                              <a:lumMod val="65000"/>
                              <a:lumOff val="35000"/>
                            </a:schemeClr>
                          </a:solidFill>
                          <a:latin typeface="+mn-lt"/>
                          <a:ea typeface="+mn-ea"/>
                          <a:cs typeface="+mn-cs"/>
                        </a:rPr>
                        <a:t>PC</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dirty="0"/>
                    </a:p>
                  </a:txBody>
                  <a:tcPr/>
                </a:tc>
                <a:extLst>
                  <a:ext uri="{0D108BD9-81ED-4DB2-BD59-A6C34878D82A}">
                    <a16:rowId xmlns:a16="http://schemas.microsoft.com/office/drawing/2014/main" val="2117335041"/>
                  </a:ext>
                </a:extLst>
              </a:tr>
              <a:tr h="32384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dirty="0">
                          <a:solidFill>
                            <a:schemeClr val="bg1"/>
                          </a:solidFill>
                          <a:latin typeface="+mj-lt"/>
                          <a:ea typeface="+mj-ea"/>
                        </a:rPr>
                        <a:t>リリース種別</a:t>
                      </a:r>
                      <a:r>
                        <a:rPr kumimoji="1" lang="en-US" altLang="ja-JP" sz="900" b="0" dirty="0">
                          <a:solidFill>
                            <a:schemeClr val="bg1"/>
                          </a:solidFill>
                          <a:latin typeface="+mj-lt"/>
                          <a:ea typeface="+mj-ea"/>
                        </a:rPr>
                        <a:t>/</a:t>
                      </a:r>
                      <a:r>
                        <a:rPr kumimoji="1" lang="ja-JP" altLang="en-US" sz="900" b="0" dirty="0">
                          <a:solidFill>
                            <a:schemeClr val="bg1"/>
                          </a:solidFill>
                          <a:latin typeface="+mj-lt"/>
                          <a:ea typeface="+mj-ea"/>
                        </a:rPr>
                        <a:t>商品</a:t>
                      </a:r>
                      <a:r>
                        <a:rPr kumimoji="1" lang="en-US" altLang="ja-JP" sz="900" b="0" dirty="0">
                          <a:solidFill>
                            <a:schemeClr val="bg1"/>
                          </a:solidFill>
                          <a:latin typeface="+mj-lt"/>
                          <a:ea typeface="+mj-ea"/>
                        </a:rPr>
                        <a:t>ID</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dirty="0">
                          <a:solidFill>
                            <a:schemeClr val="tx1">
                              <a:lumMod val="65000"/>
                              <a:lumOff val="35000"/>
                            </a:schemeClr>
                          </a:solidFill>
                          <a:latin typeface="+mj-lt"/>
                          <a:ea typeface="+mj-ea"/>
                        </a:rPr>
                        <a:t>継続</a:t>
                      </a: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kern="1200" dirty="0">
                          <a:solidFill>
                            <a:schemeClr val="tx1">
                              <a:lumMod val="65000"/>
                              <a:lumOff val="35000"/>
                            </a:schemeClr>
                          </a:solidFill>
                          <a:latin typeface="メイリオ"/>
                          <a:ea typeface="メイリオ"/>
                          <a:cs typeface="+mn-cs"/>
                        </a:rPr>
                        <a:t>1000000769</a:t>
                      </a:r>
                      <a:endParaRPr kumimoji="1" lang="ja-JP" altLang="en-US" sz="800" kern="1200" dirty="0">
                        <a:solidFill>
                          <a:schemeClr val="tx1">
                            <a:lumMod val="65000"/>
                            <a:lumOff val="35000"/>
                          </a:schemeClr>
                        </a:solidFill>
                        <a:latin typeface="メイリオ"/>
                        <a:ea typeface="メイリオ"/>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kern="1200" dirty="0">
                          <a:solidFill>
                            <a:schemeClr val="tx1">
                              <a:lumMod val="65000"/>
                              <a:lumOff val="35000"/>
                            </a:schemeClr>
                          </a:solidFill>
                          <a:latin typeface="メイリオ"/>
                          <a:ea typeface="メイリオ"/>
                          <a:cs typeface="+mn-cs"/>
                        </a:rPr>
                        <a:t>継続</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kern="1200" dirty="0">
                          <a:solidFill>
                            <a:schemeClr val="tx1">
                              <a:lumMod val="65000"/>
                              <a:lumOff val="35000"/>
                            </a:schemeClr>
                          </a:solidFill>
                          <a:latin typeface="メイリオ"/>
                          <a:ea typeface="メイリオ"/>
                          <a:cs typeface="+mn-cs"/>
                        </a:rPr>
                        <a:t>1000000751</a:t>
                      </a:r>
                      <a:endParaRPr kumimoji="1" lang="ja-JP" altLang="en-US" sz="800" kern="1200" dirty="0">
                        <a:solidFill>
                          <a:schemeClr val="tx1">
                            <a:lumMod val="65000"/>
                            <a:lumOff val="35000"/>
                          </a:schemeClr>
                        </a:solidFill>
                        <a:latin typeface="メイリオ"/>
                        <a:ea typeface="メイリオ"/>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algn="ctr"/>
                      <a:r>
                        <a:rPr kumimoji="1" lang="ja-JP" altLang="en-US" sz="800" kern="1200" dirty="0">
                          <a:solidFill>
                            <a:schemeClr val="tx1">
                              <a:lumMod val="65000"/>
                              <a:lumOff val="35000"/>
                            </a:schemeClr>
                          </a:solidFill>
                          <a:latin typeface="+mn-lt"/>
                          <a:ea typeface="+mn-ea"/>
                          <a:cs typeface="+mn-cs"/>
                        </a:rPr>
                        <a:t>継続</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algn="ctr"/>
                      <a:r>
                        <a:rPr kumimoji="1" lang="en-US" altLang="ja-JP" sz="800" kern="1200" dirty="0">
                          <a:solidFill>
                            <a:schemeClr val="tx1">
                              <a:lumMod val="65000"/>
                              <a:lumOff val="35000"/>
                            </a:schemeClr>
                          </a:solidFill>
                          <a:latin typeface="+mn-lt"/>
                          <a:ea typeface="+mn-ea"/>
                          <a:cs typeface="+mn-cs"/>
                        </a:rPr>
                        <a:t>1000001362</a:t>
                      </a:r>
                      <a:endParaRPr kumimoji="1" lang="ja-JP" altLang="en-US" sz="800" dirty="0">
                        <a:solidFill>
                          <a:schemeClr val="tx1">
                            <a:lumMod val="65000"/>
                            <a:lumOff val="35000"/>
                          </a:schemeClr>
                        </a:solidFill>
                        <a:latin typeface="+mj-lt"/>
                        <a:ea typeface="+mj-ea"/>
                      </a:endParaRPr>
                    </a:p>
                  </a:txBody>
                  <a:tcPr anchor="ctr">
                    <a:lnL w="6350" cap="flat" cmpd="sng" algn="ctr">
                      <a:solidFill>
                        <a:sysClr val="windowText" lastClr="000000">
                          <a:lumMod val="65000"/>
                          <a:lumOff val="35000"/>
                        </a:sysClr>
                      </a:solidFill>
                      <a:prstDash val="dot"/>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4069392726"/>
                  </a:ext>
                </a:extLst>
              </a:tr>
              <a:tr h="31126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予約開始日</a:t>
                      </a:r>
                      <a:endParaRPr kumimoji="1" lang="en-US" altLang="ja-JP"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6">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メイリオ"/>
                          <a:ea typeface="メイリオ"/>
                          <a:cs typeface="+mn-cs"/>
                        </a:rPr>
                        <a:t>2022</a:t>
                      </a:r>
                      <a:r>
                        <a:rPr kumimoji="1" lang="ja-JP" altLang="en-US" sz="800" kern="1200" dirty="0">
                          <a:solidFill>
                            <a:schemeClr val="tx1">
                              <a:lumMod val="65000"/>
                              <a:lumOff val="35000"/>
                            </a:schemeClr>
                          </a:solidFill>
                          <a:latin typeface="メイリオ"/>
                          <a:ea typeface="メイリオ"/>
                          <a:cs typeface="+mn-cs"/>
                        </a:rPr>
                        <a:t>年</a:t>
                      </a:r>
                      <a:r>
                        <a:rPr kumimoji="1" lang="en-US" altLang="ja-JP" sz="800" kern="1200" dirty="0">
                          <a:solidFill>
                            <a:schemeClr val="tx1">
                              <a:lumMod val="65000"/>
                              <a:lumOff val="35000"/>
                            </a:schemeClr>
                          </a:solidFill>
                          <a:latin typeface="メイリオ"/>
                          <a:ea typeface="メイリオ"/>
                          <a:cs typeface="+mn-cs"/>
                        </a:rPr>
                        <a:t>8</a:t>
                      </a:r>
                      <a:r>
                        <a:rPr kumimoji="1" lang="ja-JP" altLang="en-US" sz="800" kern="1200" dirty="0">
                          <a:solidFill>
                            <a:schemeClr val="tx1">
                              <a:lumMod val="65000"/>
                              <a:lumOff val="35000"/>
                            </a:schemeClr>
                          </a:solidFill>
                          <a:latin typeface="メイリオ"/>
                          <a:ea typeface="メイリオ"/>
                          <a:cs typeface="+mn-cs"/>
                        </a:rPr>
                        <a:t>月</a:t>
                      </a:r>
                      <a:r>
                        <a:rPr kumimoji="1" lang="en-US" altLang="ja-JP" sz="800" kern="1200" dirty="0">
                          <a:solidFill>
                            <a:schemeClr val="tx1">
                              <a:lumMod val="65000"/>
                              <a:lumOff val="35000"/>
                            </a:schemeClr>
                          </a:solidFill>
                          <a:latin typeface="メイリオ"/>
                          <a:ea typeface="メイリオ"/>
                          <a:cs typeface="+mn-cs"/>
                        </a:rPr>
                        <a:t>30</a:t>
                      </a:r>
                      <a:r>
                        <a:rPr kumimoji="1" lang="ja-JP" altLang="en-US" sz="800" kern="1200" dirty="0">
                          <a:solidFill>
                            <a:schemeClr val="tx1">
                              <a:lumMod val="65000"/>
                              <a:lumOff val="35000"/>
                            </a:schemeClr>
                          </a:solidFill>
                          <a:latin typeface="メイリオ"/>
                          <a:ea typeface="メイリオ"/>
                          <a:cs typeface="+mn-cs"/>
                        </a:rPr>
                        <a:t>日（火）</a:t>
                      </a:r>
                    </a:p>
                  </a:txBody>
                  <a:tcPr anchor="ctr">
                    <a:lnL w="12700" cmpd="sng">
                      <a:noFill/>
                    </a:lnL>
                    <a:lnR w="6350" cap="flat" cmpd="sng" algn="ctr">
                      <a:noFill/>
                      <a:prstDash val="dot"/>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355075111"/>
                  </a:ext>
                </a:extLst>
              </a:tr>
              <a:tr h="21886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入稿前審査対象</a:t>
                      </a:r>
                      <a:endParaRPr kumimoji="1" lang="en-US" altLang="ja-JP"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kern="1200" dirty="0">
                          <a:solidFill>
                            <a:schemeClr val="tx1">
                              <a:lumMod val="65000"/>
                              <a:lumOff val="35000"/>
                            </a:schemeClr>
                          </a:solidFill>
                          <a:latin typeface="メイリオ"/>
                          <a:ea typeface="メイリオ"/>
                          <a:cs typeface="+mn-cs"/>
                        </a:rPr>
                        <a:t>-</a:t>
                      </a:r>
                      <a:endParaRPr kumimoji="1" lang="ja-JP" altLang="en-US" sz="800" kern="1200" dirty="0">
                        <a:solidFill>
                          <a:schemeClr val="tx1">
                            <a:lumMod val="65000"/>
                            <a:lumOff val="35000"/>
                          </a:schemeClr>
                        </a:solidFill>
                        <a:latin typeface="メイリオ"/>
                        <a:ea typeface="メイリオ"/>
                        <a:cs typeface="+mn-cs"/>
                      </a:endParaRP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kern="1200" dirty="0">
                          <a:solidFill>
                            <a:schemeClr val="tx1">
                              <a:lumMod val="65000"/>
                              <a:lumOff val="35000"/>
                            </a:schemeClr>
                          </a:solidFill>
                          <a:latin typeface="メイリオ"/>
                          <a:ea typeface="メイリオ"/>
                          <a:cs typeface="+mn-cs"/>
                        </a:rPr>
                        <a:t>-</a:t>
                      </a:r>
                      <a:endParaRPr kumimoji="1" lang="ja-JP" altLang="en-US" sz="800" kern="1200" dirty="0">
                        <a:solidFill>
                          <a:schemeClr val="tx1">
                            <a:lumMod val="65000"/>
                            <a:lumOff val="35000"/>
                          </a:schemeClr>
                        </a:solidFill>
                        <a:latin typeface="メイリオ"/>
                        <a:ea typeface="メイリオ"/>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algn="ctr"/>
                      <a:r>
                        <a:rPr kumimoji="1" lang="ja-JP" altLang="en-US" sz="800" dirty="0">
                          <a:solidFill>
                            <a:schemeClr val="tx1">
                              <a:lumMod val="65000"/>
                              <a:lumOff val="35000"/>
                            </a:schemeClr>
                          </a:solidFill>
                          <a:latin typeface="+mj-lt"/>
                          <a:ea typeface="+mj-ea"/>
                        </a:rPr>
                        <a:t>〇</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112060797"/>
                  </a:ext>
                </a:extLst>
              </a:tr>
              <a:tr h="67118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掲載イメージ</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endParaRPr kumimoji="1" lang="en-US" altLang="ja-JP" sz="800" dirty="0">
                        <a:solidFill>
                          <a:schemeClr val="tx1">
                            <a:lumMod val="65000"/>
                            <a:lumOff val="35000"/>
                          </a:schemeClr>
                        </a:solidFill>
                        <a:latin typeface="+mj-lt"/>
                        <a:ea typeface="+mj-ea"/>
                      </a:endParaRPr>
                    </a:p>
                    <a:p>
                      <a:pPr algn="ctr"/>
                      <a:endParaRPr kumimoji="1" lang="en-US" altLang="ja-JP" sz="800" dirty="0">
                        <a:solidFill>
                          <a:schemeClr val="tx1">
                            <a:lumMod val="65000"/>
                            <a:lumOff val="35000"/>
                          </a:schemeClr>
                        </a:solidFill>
                        <a:latin typeface="+mj-lt"/>
                        <a:ea typeface="+mj-ea"/>
                      </a:endParaRPr>
                    </a:p>
                    <a:p>
                      <a:pPr algn="ctr"/>
                      <a:endParaRPr kumimoji="1" lang="en-US" altLang="ja-JP" sz="800" dirty="0">
                        <a:solidFill>
                          <a:schemeClr val="tx1">
                            <a:lumMod val="65000"/>
                            <a:lumOff val="35000"/>
                          </a:schemeClr>
                        </a:solidFill>
                        <a:latin typeface="+mj-lt"/>
                        <a:ea typeface="+mj-ea"/>
                      </a:endParaRPr>
                    </a:p>
                    <a:p>
                      <a:pPr algn="ctr"/>
                      <a:endParaRPr kumimoji="1" lang="en-US" altLang="ja-JP" sz="800" dirty="0">
                        <a:solidFill>
                          <a:schemeClr val="tx1">
                            <a:lumMod val="65000"/>
                            <a:lumOff val="35000"/>
                          </a:schemeClr>
                        </a:solidFill>
                        <a:latin typeface="+mj-lt"/>
                        <a:ea typeface="+mj-ea"/>
                      </a:endParaRPr>
                    </a:p>
                    <a:p>
                      <a:pPr algn="ctr"/>
                      <a:endParaRPr kumimoji="1" lang="ja-JP" altLang="en-US" sz="800" dirty="0">
                        <a:solidFill>
                          <a:schemeClr val="tx1">
                            <a:lumMod val="65000"/>
                            <a:lumOff val="35000"/>
                          </a:schemeClr>
                        </a:solidFill>
                        <a:latin typeface="+mj-lt"/>
                        <a:ea typeface="+mj-ea"/>
                      </a:endParaRPr>
                    </a:p>
                  </a:txBody>
                  <a:tcPr anchor="ctr">
                    <a:lnL w="12700" cap="flat" cmpd="sng" algn="ctr">
                      <a:solidFill>
                        <a:srgbClr val="FFFFFF"/>
                      </a:solidFill>
                      <a:prstDash val="solid"/>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endParaRPr kumimoji="1" lang="ja-JP" altLang="en-US" dirty="0"/>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hMerge="1">
                  <a:txBody>
                    <a:bodyPr/>
                    <a:lstStyle/>
                    <a:p>
                      <a:endParaRPr kumimoji="1" lang="ja-JP" altLang="en-US"/>
                    </a:p>
                  </a:txBody>
                  <a:tcPr/>
                </a:tc>
                <a:extLst>
                  <a:ext uri="{0D108BD9-81ED-4DB2-BD59-A6C34878D82A}">
                    <a16:rowId xmlns:a16="http://schemas.microsoft.com/office/drawing/2014/main" val="210325936"/>
                  </a:ext>
                </a:extLst>
              </a:tr>
              <a:tr h="32293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広告タイプ</a:t>
                      </a:r>
                    </a:p>
                  </a:txBody>
                  <a:tcPr anchor="ctr">
                    <a:lnL w="6350" cap="flat" cmpd="sng" algn="ctr">
                      <a:solidFill>
                        <a:srgbClr val="FFFFFF"/>
                      </a:solidFill>
                      <a:prstDash val="solid"/>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kern="1200" dirty="0">
                          <a:solidFill>
                            <a:schemeClr val="tx1">
                              <a:lumMod val="65000"/>
                              <a:lumOff val="35000"/>
                            </a:schemeClr>
                          </a:solidFill>
                          <a:latin typeface="メイリオ"/>
                          <a:ea typeface="メイリオ"/>
                          <a:cs typeface="+mn-cs"/>
                        </a:rPr>
                        <a:t>画像（</a:t>
                      </a:r>
                      <a:r>
                        <a:rPr kumimoji="1" lang="en-US" altLang="ja-JP" sz="800" kern="1200" dirty="0">
                          <a:solidFill>
                            <a:schemeClr val="tx1">
                              <a:lumMod val="65000"/>
                              <a:lumOff val="35000"/>
                            </a:schemeClr>
                          </a:solidFill>
                          <a:latin typeface="メイリオ"/>
                          <a:ea typeface="メイリオ"/>
                          <a:cs typeface="+mn-cs"/>
                        </a:rPr>
                        <a:t>16</a:t>
                      </a:r>
                      <a:r>
                        <a:rPr kumimoji="1" lang="ja-JP" altLang="en-US" sz="800" kern="1200" dirty="0">
                          <a:solidFill>
                            <a:schemeClr val="tx1">
                              <a:lumMod val="65000"/>
                              <a:lumOff val="35000"/>
                            </a:schemeClr>
                          </a:solidFill>
                          <a:latin typeface="メイリオ"/>
                          <a:ea typeface="メイリオ"/>
                          <a:cs typeface="+mn-cs"/>
                        </a:rPr>
                        <a:t>：</a:t>
                      </a:r>
                      <a:r>
                        <a:rPr kumimoji="1" lang="en-US" altLang="ja-JP" sz="800" kern="1200" dirty="0">
                          <a:solidFill>
                            <a:schemeClr val="tx1">
                              <a:lumMod val="65000"/>
                              <a:lumOff val="35000"/>
                            </a:schemeClr>
                          </a:solidFill>
                          <a:latin typeface="メイリオ"/>
                          <a:ea typeface="メイリオ"/>
                          <a:cs typeface="+mn-cs"/>
                        </a:rPr>
                        <a:t>5</a:t>
                      </a:r>
                      <a:r>
                        <a:rPr kumimoji="1" lang="ja-JP" altLang="en-US" sz="800" kern="1200" dirty="0">
                          <a:solidFill>
                            <a:schemeClr val="tx1">
                              <a:lumMod val="65000"/>
                              <a:lumOff val="35000"/>
                            </a:schemeClr>
                          </a:solidFill>
                          <a:latin typeface="メイリオ"/>
                          <a:ea typeface="メイリオ"/>
                          <a:cs typeface="+mn-cs"/>
                        </a:rPr>
                        <a:t>）</a:t>
                      </a:r>
                      <a:endParaRPr kumimoji="1" lang="en-US" altLang="ja-JP" sz="800" kern="1200" dirty="0">
                        <a:solidFill>
                          <a:schemeClr val="tx1">
                            <a:lumMod val="65000"/>
                            <a:lumOff val="35000"/>
                          </a:schemeClr>
                        </a:solidFill>
                        <a:latin typeface="メイリオ"/>
                        <a:ea typeface="メイリオ"/>
                        <a:cs typeface="+mn-cs"/>
                      </a:endParaRP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メイリオ"/>
                          <a:ea typeface="メイリオ"/>
                          <a:cs typeface="+mn-cs"/>
                        </a:rPr>
                        <a:t>※</a:t>
                      </a:r>
                      <a:r>
                        <a:rPr kumimoji="1" lang="ja-JP" altLang="en-US" sz="800" kern="1200" dirty="0">
                          <a:solidFill>
                            <a:schemeClr val="tx1">
                              <a:lumMod val="65000"/>
                              <a:lumOff val="35000"/>
                            </a:schemeClr>
                          </a:solidFill>
                          <a:latin typeface="メイリオ"/>
                          <a:ea typeface="メイリオ"/>
                          <a:cs typeface="+mn-cs"/>
                        </a:rPr>
                        <a:t>動画配信不可</a:t>
                      </a: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kern="1200" dirty="0">
                          <a:solidFill>
                            <a:schemeClr val="tx1">
                              <a:lumMod val="65000"/>
                              <a:lumOff val="35000"/>
                            </a:schemeClr>
                          </a:solidFill>
                          <a:latin typeface="メイリオ"/>
                          <a:ea typeface="メイリオ"/>
                          <a:cs typeface="+mn-cs"/>
                        </a:rPr>
                        <a:t>画像（</a:t>
                      </a:r>
                      <a:r>
                        <a:rPr kumimoji="1" lang="en-US" altLang="ja-JP" sz="800" kern="1200" dirty="0">
                          <a:solidFill>
                            <a:schemeClr val="tx1">
                              <a:lumMod val="65000"/>
                              <a:lumOff val="35000"/>
                            </a:schemeClr>
                          </a:solidFill>
                          <a:latin typeface="メイリオ"/>
                          <a:ea typeface="メイリオ"/>
                          <a:cs typeface="+mn-cs"/>
                        </a:rPr>
                        <a:t>16</a:t>
                      </a:r>
                      <a:r>
                        <a:rPr kumimoji="1" lang="ja-JP" altLang="en-US" sz="800" kern="1200" dirty="0">
                          <a:solidFill>
                            <a:schemeClr val="tx1">
                              <a:lumMod val="65000"/>
                              <a:lumOff val="35000"/>
                            </a:schemeClr>
                          </a:solidFill>
                          <a:latin typeface="メイリオ"/>
                          <a:ea typeface="メイリオ"/>
                          <a:cs typeface="+mn-cs"/>
                        </a:rPr>
                        <a:t>：</a:t>
                      </a:r>
                      <a:r>
                        <a:rPr kumimoji="1" lang="en-US" altLang="ja-JP" sz="800" kern="1200" dirty="0">
                          <a:solidFill>
                            <a:schemeClr val="tx1">
                              <a:lumMod val="65000"/>
                              <a:lumOff val="35000"/>
                            </a:schemeClr>
                          </a:solidFill>
                          <a:latin typeface="メイリオ"/>
                          <a:ea typeface="メイリオ"/>
                          <a:cs typeface="+mn-cs"/>
                        </a:rPr>
                        <a:t>9</a:t>
                      </a:r>
                      <a:r>
                        <a:rPr kumimoji="1" lang="ja-JP" altLang="en-US" sz="800" kern="1200" dirty="0">
                          <a:solidFill>
                            <a:schemeClr val="tx1">
                              <a:lumMod val="65000"/>
                              <a:lumOff val="35000"/>
                            </a:schemeClr>
                          </a:solidFill>
                          <a:latin typeface="メイリオ"/>
                          <a:ea typeface="メイリオ"/>
                          <a:cs typeface="+mn-cs"/>
                        </a:rPr>
                        <a:t>）</a:t>
                      </a:r>
                      <a:endParaRPr kumimoji="1" lang="en-US" altLang="ja-JP" sz="800" kern="1200" dirty="0">
                        <a:solidFill>
                          <a:schemeClr val="tx1">
                            <a:lumMod val="65000"/>
                            <a:lumOff val="35000"/>
                          </a:schemeClr>
                        </a:solidFill>
                        <a:latin typeface="メイリオ"/>
                        <a:ea typeface="メイリオ"/>
                        <a:cs typeface="+mn-cs"/>
                      </a:endParaRP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メイリオ"/>
                          <a:ea typeface="メイリオ"/>
                          <a:cs typeface="+mn-cs"/>
                        </a:rPr>
                        <a:t>※</a:t>
                      </a:r>
                      <a:r>
                        <a:rPr kumimoji="1" lang="ja-JP" altLang="en-US" sz="800" kern="1200" dirty="0">
                          <a:solidFill>
                            <a:schemeClr val="tx1">
                              <a:lumMod val="65000"/>
                              <a:lumOff val="35000"/>
                            </a:schemeClr>
                          </a:solidFill>
                          <a:latin typeface="メイリオ"/>
                          <a:ea typeface="メイリオ"/>
                          <a:cs typeface="+mn-cs"/>
                        </a:rPr>
                        <a:t>動画配信不可</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algn="ctr"/>
                      <a:r>
                        <a:rPr kumimoji="1" lang="ja-JP" altLang="en-US" sz="800" kern="1200" dirty="0">
                          <a:solidFill>
                            <a:schemeClr val="tx1">
                              <a:lumMod val="65000"/>
                              <a:lumOff val="35000"/>
                            </a:schemeClr>
                          </a:solidFill>
                          <a:latin typeface="+mn-lt"/>
                          <a:ea typeface="+mn-ea"/>
                          <a:cs typeface="+mn-cs"/>
                        </a:rPr>
                        <a:t>トップインパクト プライムディスプレイダブルサイズ</a:t>
                      </a:r>
                      <a:endParaRPr kumimoji="1" lang="en-US" altLang="ja-JP" sz="800" kern="1200" dirty="0">
                        <a:solidFill>
                          <a:schemeClr val="tx1">
                            <a:lumMod val="65000"/>
                            <a:lumOff val="35000"/>
                          </a:schemeClr>
                        </a:solidFill>
                        <a:latin typeface="+mn-lt"/>
                        <a:ea typeface="+mn-ea"/>
                        <a:cs typeface="+mn-cs"/>
                      </a:endParaRP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動画配信不可</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84434171"/>
                  </a:ext>
                </a:extLst>
              </a:tr>
              <a:tr h="32991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動画（</a:t>
                      </a:r>
                      <a:r>
                        <a:rPr kumimoji="1" lang="en-US" altLang="ja-JP" sz="900" b="0" kern="1200" dirty="0">
                          <a:solidFill>
                            <a:schemeClr val="bg1"/>
                          </a:solidFill>
                          <a:latin typeface="+mn-lt"/>
                          <a:ea typeface="+mn-ea"/>
                          <a:cs typeface="+mn-cs"/>
                        </a:rPr>
                        <a:t>16</a:t>
                      </a:r>
                      <a:r>
                        <a:rPr kumimoji="1" lang="ja-JP" altLang="en-US" sz="900" b="0" kern="1200" dirty="0">
                          <a:solidFill>
                            <a:schemeClr val="bg1"/>
                          </a:solidFill>
                          <a:latin typeface="+mn-lt"/>
                          <a:ea typeface="+mn-ea"/>
                          <a:cs typeface="+mn-cs"/>
                        </a:rPr>
                        <a:t>：</a:t>
                      </a:r>
                      <a:r>
                        <a:rPr kumimoji="1" lang="en-US" altLang="ja-JP" sz="900" b="0" kern="1200" dirty="0">
                          <a:solidFill>
                            <a:schemeClr val="bg1"/>
                          </a:solidFill>
                          <a:latin typeface="+mn-lt"/>
                          <a:ea typeface="+mn-ea"/>
                          <a:cs typeface="+mn-cs"/>
                        </a:rPr>
                        <a:t>9</a:t>
                      </a:r>
                      <a:r>
                        <a:rPr kumimoji="1" lang="ja-JP" altLang="en-US" sz="900" b="0" kern="1200" dirty="0">
                          <a:solidFill>
                            <a:schemeClr val="bg1"/>
                          </a:solidFill>
                          <a:latin typeface="+mn-lt"/>
                          <a:ea typeface="+mn-ea"/>
                          <a:cs typeface="+mn-cs"/>
                        </a:rPr>
                        <a:t>）広告タップ後の動作</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6">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dirty="0">
                          <a:solidFill>
                            <a:schemeClr val="tx1">
                              <a:lumMod val="65000"/>
                              <a:lumOff val="35000"/>
                            </a:schemeClr>
                          </a:solidFill>
                          <a:latin typeface="+mj-lt"/>
                          <a:ea typeface="+mj-ea"/>
                        </a:rPr>
                        <a:t>-</a:t>
                      </a:r>
                      <a:endParaRPr kumimoji="1" lang="ja-JP" altLang="en-US" sz="800" dirty="0">
                        <a:solidFill>
                          <a:schemeClr val="tx1">
                            <a:lumMod val="65000"/>
                            <a:lumOff val="35000"/>
                          </a:schemeClr>
                        </a:solidFill>
                        <a:latin typeface="+mj-lt"/>
                        <a:ea typeface="+mj-ea"/>
                      </a:endParaRPr>
                    </a:p>
                  </a:txBody>
                  <a:tcPr anchor="ctr">
                    <a:lnL w="12700" cmpd="sng">
                      <a:noFill/>
                    </a:lnL>
                    <a:lnR w="6350" cap="flat" cmpd="sng" algn="ctr">
                      <a:noFill/>
                      <a:prstDash val="dot"/>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algn="ct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22545122"/>
                  </a:ext>
                </a:extLst>
              </a:tr>
              <a:tr h="21030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デバイス</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dirty="0">
                          <a:solidFill>
                            <a:schemeClr val="tx1">
                              <a:lumMod val="65000"/>
                              <a:lumOff val="35000"/>
                            </a:schemeClr>
                          </a:solidFill>
                          <a:latin typeface="+mj-lt"/>
                          <a:ea typeface="+mj-ea"/>
                        </a:rPr>
                        <a:t>スマートフォン</a:t>
                      </a:r>
                      <a:r>
                        <a:rPr kumimoji="1" lang="ja-JP" altLang="en-US" sz="800" b="0" dirty="0">
                          <a:solidFill>
                            <a:schemeClr val="tx1">
                              <a:lumMod val="65000"/>
                              <a:lumOff val="35000"/>
                            </a:schemeClr>
                          </a:solidFill>
                          <a:latin typeface="+mj-lt"/>
                          <a:ea typeface="+mj-ea"/>
                        </a:rPr>
                        <a:t>（ウェブ）</a:t>
                      </a: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PC</a:t>
                      </a: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931917948"/>
                  </a:ext>
                </a:extLst>
              </a:tr>
              <a:tr h="358346">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掲載面</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p>
                      <a:pPr algn="ctr"/>
                      <a:r>
                        <a:rPr kumimoji="1" lang="en-US" altLang="ja-JP" sz="800" kern="1200" dirty="0">
                          <a:solidFill>
                            <a:schemeClr val="tx1">
                              <a:lumMod val="65000"/>
                              <a:lumOff val="35000"/>
                            </a:schemeClr>
                          </a:solidFill>
                          <a:latin typeface="+mn-lt"/>
                          <a:ea typeface="+mn-ea"/>
                          <a:cs typeface="+mn-cs"/>
                        </a:rPr>
                        <a:t>Yahoo!</a:t>
                      </a:r>
                      <a:r>
                        <a:rPr kumimoji="1" lang="ja-JP" altLang="en-US" sz="800" kern="1200" dirty="0">
                          <a:solidFill>
                            <a:schemeClr val="tx1">
                              <a:lumMod val="65000"/>
                              <a:lumOff val="35000"/>
                            </a:schemeClr>
                          </a:solidFill>
                          <a:latin typeface="+mn-lt"/>
                          <a:ea typeface="+mn-ea"/>
                          <a:cs typeface="+mn-cs"/>
                        </a:rPr>
                        <a:t>ファイナンス　トップ</a:t>
                      </a: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F5F5F8"/>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p>
                      <a:pPr algn="ctr"/>
                      <a:r>
                        <a:rPr kumimoji="1" lang="en-US" altLang="ja-JP" sz="800" kern="1200" dirty="0">
                          <a:solidFill>
                            <a:schemeClr val="tx1">
                              <a:lumMod val="65000"/>
                              <a:lumOff val="35000"/>
                            </a:schemeClr>
                          </a:solidFill>
                          <a:latin typeface="+mn-lt"/>
                          <a:ea typeface="+mn-ea"/>
                          <a:cs typeface="+mn-cs"/>
                        </a:rPr>
                        <a:t>Yahoo!</a:t>
                      </a:r>
                      <a:r>
                        <a:rPr kumimoji="1" lang="ja-JP" altLang="en-US" sz="800" kern="1200" dirty="0">
                          <a:solidFill>
                            <a:schemeClr val="tx1">
                              <a:lumMod val="65000"/>
                              <a:lumOff val="35000"/>
                            </a:schemeClr>
                          </a:solidFill>
                          <a:latin typeface="+mn-lt"/>
                          <a:ea typeface="+mn-ea"/>
                          <a:cs typeface="+mn-cs"/>
                        </a:rPr>
                        <a:t>ファイナンス　トップ</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hMerge="1">
                  <a:txBody>
                    <a:bodyPr/>
                    <a:lstStyle/>
                    <a:p>
                      <a:endParaRPr kumimoji="1" lang="ja-JP" altLang="en-US"/>
                    </a:p>
                  </a:txBody>
                  <a:tcPr/>
                </a:tc>
                <a:extLst>
                  <a:ext uri="{0D108BD9-81ED-4DB2-BD59-A6C34878D82A}">
                    <a16:rowId xmlns:a16="http://schemas.microsoft.com/office/drawing/2014/main" val="787314208"/>
                  </a:ext>
                </a:extLst>
              </a:tr>
              <a:tr h="360040">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掲載場所</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Yahoo</a:t>
                      </a:r>
                      <a:r>
                        <a:rPr kumimoji="1" lang="ja-JP" altLang="en-US" sz="800" kern="1200" dirty="0">
                          <a:solidFill>
                            <a:schemeClr val="tx1">
                              <a:lumMod val="65000"/>
                              <a:lumOff val="35000"/>
                            </a:schemeClr>
                          </a:solidFill>
                          <a:latin typeface="+mn-lt"/>
                          <a:ea typeface="+mn-ea"/>
                          <a:cs typeface="+mn-cs"/>
                        </a:rPr>
                        <a:t>ファイナンスのトップページの上部</a:t>
                      </a:r>
                      <a:endPar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endParaRP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FAFAFB"/>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Yahoo</a:t>
                      </a:r>
                      <a:r>
                        <a:rPr kumimoji="1" lang="ja-JP" altLang="en-US" sz="800" kern="1200" dirty="0">
                          <a:solidFill>
                            <a:schemeClr val="tx1">
                              <a:lumMod val="65000"/>
                              <a:lumOff val="35000"/>
                            </a:schemeClr>
                          </a:solidFill>
                          <a:latin typeface="+mn-lt"/>
                          <a:ea typeface="+mn-ea"/>
                          <a:cs typeface="+mn-cs"/>
                        </a:rPr>
                        <a:t>ファイナンスのトップページ全体</a:t>
                      </a:r>
                      <a:endParaRPr kumimoji="1" lang="en-US" altLang="ja-JP" sz="800" kern="1200" dirty="0">
                        <a:solidFill>
                          <a:schemeClr val="tx1">
                            <a:lumMod val="65000"/>
                            <a:lumOff val="35000"/>
                          </a:schemeClr>
                        </a:solidFill>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hMerge="1">
                  <a:txBody>
                    <a:bodyPr/>
                    <a:lstStyle/>
                    <a:p>
                      <a:endParaRPr kumimoji="1" lang="ja-JP" altLang="en-US"/>
                    </a:p>
                  </a:txBody>
                  <a:tcPr/>
                </a:tc>
                <a:extLst>
                  <a:ext uri="{0D108BD9-81ED-4DB2-BD59-A6C34878D82A}">
                    <a16:rowId xmlns:a16="http://schemas.microsoft.com/office/drawing/2014/main" val="3066738162"/>
                  </a:ext>
                </a:extLst>
              </a:tr>
              <a:tr h="216024">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掲載期間</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6">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メイリオ"/>
                          <a:ea typeface="メイリオ"/>
                          <a:cs typeface="+mn-cs"/>
                        </a:rPr>
                        <a:t>2022</a:t>
                      </a:r>
                      <a:r>
                        <a:rPr kumimoji="1" lang="ja-JP" altLang="en-US" sz="800" kern="1200" dirty="0">
                          <a:solidFill>
                            <a:schemeClr val="tx1">
                              <a:lumMod val="65000"/>
                              <a:lumOff val="35000"/>
                            </a:schemeClr>
                          </a:solidFill>
                          <a:latin typeface="メイリオ"/>
                          <a:ea typeface="メイリオ"/>
                          <a:cs typeface="+mn-cs"/>
                        </a:rPr>
                        <a:t>年</a:t>
                      </a:r>
                      <a:r>
                        <a:rPr kumimoji="1" lang="en-US" altLang="ja-JP" sz="800" kern="1200" dirty="0">
                          <a:solidFill>
                            <a:schemeClr val="tx1">
                              <a:lumMod val="65000"/>
                              <a:lumOff val="35000"/>
                            </a:schemeClr>
                          </a:solidFill>
                          <a:latin typeface="メイリオ"/>
                          <a:ea typeface="メイリオ"/>
                          <a:cs typeface="+mn-cs"/>
                        </a:rPr>
                        <a:t>9</a:t>
                      </a:r>
                      <a:r>
                        <a:rPr kumimoji="1" lang="ja-JP" altLang="en-US" sz="800" kern="1200" dirty="0">
                          <a:solidFill>
                            <a:schemeClr val="tx1">
                              <a:lumMod val="65000"/>
                              <a:lumOff val="35000"/>
                            </a:schemeClr>
                          </a:solidFill>
                          <a:latin typeface="メイリオ"/>
                          <a:ea typeface="メイリオ"/>
                          <a:cs typeface="+mn-cs"/>
                        </a:rPr>
                        <a:t>月</a:t>
                      </a:r>
                      <a:r>
                        <a:rPr kumimoji="1" lang="en-US" altLang="ja-JP" sz="800" kern="1200" dirty="0">
                          <a:solidFill>
                            <a:schemeClr val="tx1">
                              <a:lumMod val="65000"/>
                              <a:lumOff val="35000"/>
                            </a:schemeClr>
                          </a:solidFill>
                          <a:latin typeface="メイリオ"/>
                          <a:ea typeface="メイリオ"/>
                          <a:cs typeface="+mn-cs"/>
                        </a:rPr>
                        <a:t>1</a:t>
                      </a:r>
                      <a:r>
                        <a:rPr kumimoji="1" lang="ja-JP" altLang="en-US" sz="800" kern="1200" dirty="0">
                          <a:solidFill>
                            <a:schemeClr val="tx1">
                              <a:lumMod val="65000"/>
                              <a:lumOff val="35000"/>
                            </a:schemeClr>
                          </a:solidFill>
                          <a:latin typeface="メイリオ"/>
                          <a:ea typeface="メイリオ"/>
                          <a:cs typeface="+mn-cs"/>
                        </a:rPr>
                        <a:t>日（木）～</a:t>
                      </a:r>
                      <a:r>
                        <a:rPr kumimoji="1" lang="en-US" altLang="ja-JP" sz="800" kern="1200" dirty="0">
                          <a:solidFill>
                            <a:schemeClr val="tx1">
                              <a:lumMod val="65000"/>
                              <a:lumOff val="35000"/>
                            </a:schemeClr>
                          </a:solidFill>
                          <a:latin typeface="メイリオ"/>
                          <a:ea typeface="メイリオ"/>
                          <a:cs typeface="+mn-cs"/>
                        </a:rPr>
                        <a:t>2023</a:t>
                      </a:r>
                      <a:r>
                        <a:rPr kumimoji="1" lang="ja-JP" altLang="en-US" sz="800" kern="1200" dirty="0">
                          <a:solidFill>
                            <a:schemeClr val="tx1">
                              <a:lumMod val="65000"/>
                              <a:lumOff val="35000"/>
                            </a:schemeClr>
                          </a:solidFill>
                          <a:latin typeface="メイリオ"/>
                          <a:ea typeface="メイリオ"/>
                          <a:cs typeface="+mn-cs"/>
                        </a:rPr>
                        <a:t>年</a:t>
                      </a:r>
                      <a:r>
                        <a:rPr kumimoji="1" lang="en-US" altLang="ja-JP" sz="800" kern="1200" dirty="0">
                          <a:solidFill>
                            <a:schemeClr val="tx1">
                              <a:lumMod val="65000"/>
                              <a:lumOff val="35000"/>
                            </a:schemeClr>
                          </a:solidFill>
                          <a:latin typeface="メイリオ"/>
                          <a:ea typeface="メイリオ"/>
                          <a:cs typeface="+mn-cs"/>
                        </a:rPr>
                        <a:t>3</a:t>
                      </a:r>
                      <a:r>
                        <a:rPr kumimoji="1" lang="ja-JP" altLang="en-US" sz="800" kern="1200" dirty="0">
                          <a:solidFill>
                            <a:schemeClr val="tx1">
                              <a:lumMod val="65000"/>
                              <a:lumOff val="35000"/>
                            </a:schemeClr>
                          </a:solidFill>
                          <a:latin typeface="メイリオ"/>
                          <a:ea typeface="メイリオ"/>
                          <a:cs typeface="+mn-cs"/>
                        </a:rPr>
                        <a:t>月</a:t>
                      </a:r>
                      <a:r>
                        <a:rPr kumimoji="1" lang="en-US" altLang="ja-JP" sz="800" kern="1200" dirty="0">
                          <a:solidFill>
                            <a:schemeClr val="tx1">
                              <a:lumMod val="65000"/>
                              <a:lumOff val="35000"/>
                            </a:schemeClr>
                          </a:solidFill>
                          <a:latin typeface="メイリオ"/>
                          <a:ea typeface="メイリオ"/>
                          <a:cs typeface="+mn-cs"/>
                        </a:rPr>
                        <a:t>31</a:t>
                      </a:r>
                      <a:r>
                        <a:rPr kumimoji="1" lang="ja-JP" altLang="en-US" sz="800" kern="1200" dirty="0">
                          <a:solidFill>
                            <a:schemeClr val="tx1">
                              <a:lumMod val="65000"/>
                              <a:lumOff val="35000"/>
                            </a:schemeClr>
                          </a:solidFill>
                          <a:latin typeface="メイリオ"/>
                          <a:ea typeface="メイリオ"/>
                          <a:cs typeface="+mn-cs"/>
                        </a:rPr>
                        <a:t>日（金）</a:t>
                      </a:r>
                    </a:p>
                  </a:txBody>
                  <a:tcPr anchor="ctr">
                    <a:lnL w="12700" cmpd="sng">
                      <a:noFill/>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F5F5F8"/>
                    </a:solidFill>
                  </a:tcPr>
                </a:tc>
                <a:tc hMerge="1">
                  <a:txBody>
                    <a:bodyPr/>
                    <a:lstStyle/>
                    <a:p>
                      <a:endParaRPr kumimoji="1" lang="ja-JP" altLang="en-US"/>
                    </a:p>
                  </a:txBody>
                  <a:tcPr/>
                </a:tc>
                <a:tc hMerge="1">
                  <a:txBody>
                    <a:bodyPr/>
                    <a:lstStyle/>
                    <a:p>
                      <a:endParaRPr lang="ja-JP" altLang="en-US" dirty="0"/>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463668774"/>
                  </a:ext>
                </a:extLst>
              </a:tr>
              <a:tr h="50405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購入期間</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900" kern="1200" dirty="0">
                          <a:solidFill>
                            <a:schemeClr val="tx1">
                              <a:lumMod val="65000"/>
                              <a:lumOff val="35000"/>
                            </a:schemeClr>
                          </a:solidFill>
                          <a:latin typeface="メイリオ"/>
                          <a:ea typeface="メイリオ"/>
                          <a:cs typeface="+mn-cs"/>
                        </a:rPr>
                        <a:t>7</a:t>
                      </a:r>
                      <a:r>
                        <a:rPr kumimoji="1" lang="ja-JP" altLang="en-US" sz="900" kern="1200" dirty="0">
                          <a:solidFill>
                            <a:schemeClr val="tx1">
                              <a:lumMod val="65000"/>
                              <a:lumOff val="35000"/>
                            </a:schemeClr>
                          </a:solidFill>
                          <a:latin typeface="メイリオ"/>
                          <a:ea typeface="メイリオ"/>
                          <a:cs typeface="+mn-cs"/>
                        </a:rPr>
                        <a:t>日間～</a:t>
                      </a:r>
                      <a:r>
                        <a:rPr kumimoji="1" lang="en-US" altLang="ja-JP" sz="900" kern="1200" dirty="0">
                          <a:solidFill>
                            <a:schemeClr val="tx1">
                              <a:lumMod val="65000"/>
                              <a:lumOff val="35000"/>
                            </a:schemeClr>
                          </a:solidFill>
                          <a:latin typeface="メイリオ"/>
                          <a:ea typeface="メイリオ"/>
                          <a:cs typeface="+mn-cs"/>
                        </a:rPr>
                        <a:t>31</a:t>
                      </a:r>
                      <a:r>
                        <a:rPr kumimoji="1" lang="ja-JP" altLang="en-US" sz="900" kern="1200" dirty="0">
                          <a:solidFill>
                            <a:schemeClr val="tx1">
                              <a:lumMod val="65000"/>
                              <a:lumOff val="35000"/>
                            </a:schemeClr>
                          </a:solidFill>
                          <a:latin typeface="メイリオ"/>
                          <a:ea typeface="メイリオ"/>
                          <a:cs typeface="+mn-cs"/>
                        </a:rPr>
                        <a:t>日間</a:t>
                      </a:r>
                      <a:endParaRPr kumimoji="1" lang="en-US" altLang="ja-JP" sz="900" kern="1200" dirty="0">
                        <a:solidFill>
                          <a:schemeClr val="tx1">
                            <a:lumMod val="65000"/>
                            <a:lumOff val="35000"/>
                          </a:schemeClr>
                        </a:solidFill>
                        <a:latin typeface="メイリオ"/>
                        <a:ea typeface="メイリオ"/>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kern="1200" dirty="0">
                          <a:solidFill>
                            <a:schemeClr val="tx1">
                              <a:lumMod val="65000"/>
                              <a:lumOff val="35000"/>
                            </a:schemeClr>
                          </a:solidFill>
                          <a:latin typeface="メイリオ"/>
                          <a:ea typeface="メイリオ"/>
                          <a:cs typeface="+mn-cs"/>
                        </a:rPr>
                        <a:t>※5</a:t>
                      </a:r>
                      <a:r>
                        <a:rPr kumimoji="1" lang="ja-JP" altLang="en-US" sz="900" kern="1200" dirty="0">
                          <a:solidFill>
                            <a:schemeClr val="tx1">
                              <a:lumMod val="65000"/>
                              <a:lumOff val="35000"/>
                            </a:schemeClr>
                          </a:solidFill>
                          <a:latin typeface="メイリオ"/>
                          <a:ea typeface="メイリオ"/>
                          <a:cs typeface="+mn-cs"/>
                        </a:rPr>
                        <a:t>日間～</a:t>
                      </a:r>
                      <a:r>
                        <a:rPr kumimoji="1" lang="en-US" altLang="ja-JP" sz="900" kern="1200" dirty="0">
                          <a:solidFill>
                            <a:schemeClr val="tx1">
                              <a:lumMod val="65000"/>
                              <a:lumOff val="35000"/>
                            </a:schemeClr>
                          </a:solidFill>
                          <a:latin typeface="メイリオ"/>
                          <a:ea typeface="メイリオ"/>
                          <a:cs typeface="+mn-cs"/>
                        </a:rPr>
                        <a:t>6</a:t>
                      </a:r>
                      <a:r>
                        <a:rPr kumimoji="1" lang="ja-JP" altLang="en-US" sz="900" kern="1200" dirty="0">
                          <a:solidFill>
                            <a:schemeClr val="tx1">
                              <a:lumMod val="65000"/>
                              <a:lumOff val="35000"/>
                            </a:schemeClr>
                          </a:solidFill>
                          <a:latin typeface="メイリオ"/>
                          <a:ea typeface="メイリオ"/>
                          <a:cs typeface="+mn-cs"/>
                        </a:rPr>
                        <a:t>日間での掲載も可能ですが、</a:t>
                      </a:r>
                      <a:endParaRPr kumimoji="1" lang="en-US" altLang="ja-JP" sz="900" kern="1200" dirty="0">
                        <a:solidFill>
                          <a:schemeClr val="tx1">
                            <a:lumMod val="65000"/>
                            <a:lumOff val="35000"/>
                          </a:schemeClr>
                        </a:solidFill>
                        <a:latin typeface="メイリオ"/>
                        <a:ea typeface="メイリオ"/>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kern="1200" dirty="0">
                          <a:solidFill>
                            <a:schemeClr val="tx1">
                              <a:lumMod val="65000"/>
                              <a:lumOff val="35000"/>
                            </a:schemeClr>
                          </a:solidFill>
                          <a:latin typeface="メイリオ"/>
                          <a:ea typeface="メイリオ"/>
                          <a:cs typeface="+mn-cs"/>
                        </a:rPr>
                        <a:t>掲載</a:t>
                      </a:r>
                      <a:r>
                        <a:rPr kumimoji="1" lang="en-US" altLang="ja-JP" sz="900" kern="1200" dirty="0" err="1">
                          <a:solidFill>
                            <a:schemeClr val="tx1">
                              <a:lumMod val="65000"/>
                              <a:lumOff val="35000"/>
                            </a:schemeClr>
                          </a:solidFill>
                          <a:latin typeface="メイリオ"/>
                          <a:ea typeface="メイリオ"/>
                          <a:cs typeface="+mn-cs"/>
                        </a:rPr>
                        <a:t>vimps</a:t>
                      </a:r>
                      <a:r>
                        <a:rPr kumimoji="1" lang="ja-JP" altLang="en-US" sz="900" kern="1200" dirty="0">
                          <a:solidFill>
                            <a:schemeClr val="tx1">
                              <a:lumMod val="65000"/>
                              <a:lumOff val="35000"/>
                            </a:schemeClr>
                          </a:solidFill>
                          <a:latin typeface="メイリオ"/>
                          <a:ea typeface="メイリオ"/>
                          <a:cs typeface="+mn-cs"/>
                        </a:rPr>
                        <a:t>数が未達成の場合、補填対象外になります。</a:t>
                      </a: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hMerge="1">
                  <a:txBody>
                    <a:bodyPr/>
                    <a:lstStyle/>
                    <a:p>
                      <a:endParaRPr kumimoji="1" lang="ja-JP" altLang="en-US"/>
                    </a:p>
                  </a:txBody>
                  <a:tcPr/>
                </a:tc>
                <a:tc hMerge="1">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algn="ctr"/>
                      <a:r>
                        <a:rPr kumimoji="1" lang="en-US" altLang="ja-JP" sz="900" kern="1200" dirty="0">
                          <a:solidFill>
                            <a:schemeClr val="tx1">
                              <a:lumMod val="65000"/>
                              <a:lumOff val="35000"/>
                            </a:schemeClr>
                          </a:solidFill>
                          <a:latin typeface="+mn-lt"/>
                          <a:ea typeface="+mn-ea"/>
                          <a:cs typeface="+mn-cs"/>
                        </a:rPr>
                        <a:t>7</a:t>
                      </a:r>
                      <a:r>
                        <a:rPr kumimoji="1" lang="ja-JP" altLang="en-US" sz="900" kern="1200" dirty="0">
                          <a:solidFill>
                            <a:schemeClr val="tx1">
                              <a:lumMod val="65000"/>
                              <a:lumOff val="35000"/>
                            </a:schemeClr>
                          </a:solidFill>
                          <a:latin typeface="+mn-lt"/>
                          <a:ea typeface="+mn-ea"/>
                          <a:cs typeface="+mn-cs"/>
                        </a:rPr>
                        <a:t>日間～</a:t>
                      </a:r>
                      <a:r>
                        <a:rPr kumimoji="1" lang="en-US" altLang="ja-JP" sz="900" kern="1200" dirty="0">
                          <a:solidFill>
                            <a:schemeClr val="tx1">
                              <a:lumMod val="65000"/>
                              <a:lumOff val="35000"/>
                            </a:schemeClr>
                          </a:solidFill>
                          <a:latin typeface="+mn-lt"/>
                          <a:ea typeface="+mn-ea"/>
                          <a:cs typeface="+mn-cs"/>
                        </a:rPr>
                        <a:t>31</a:t>
                      </a:r>
                      <a:r>
                        <a:rPr kumimoji="1" lang="ja-JP" altLang="en-US" sz="900" kern="1200" dirty="0">
                          <a:solidFill>
                            <a:schemeClr val="tx1">
                              <a:lumMod val="65000"/>
                              <a:lumOff val="35000"/>
                            </a:schemeClr>
                          </a:solidFill>
                          <a:latin typeface="+mn-lt"/>
                          <a:ea typeface="+mn-ea"/>
                          <a:cs typeface="+mn-cs"/>
                        </a:rPr>
                        <a:t>日間</a:t>
                      </a:r>
                      <a:endParaRPr kumimoji="1" lang="en-US" altLang="ja-JP" sz="900"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kern="1200" dirty="0">
                          <a:solidFill>
                            <a:schemeClr val="tx1">
                              <a:lumMod val="65000"/>
                              <a:lumOff val="35000"/>
                            </a:schemeClr>
                          </a:solidFill>
                          <a:latin typeface="+mn-lt"/>
                          <a:ea typeface="+mn-ea"/>
                          <a:cs typeface="+mn-cs"/>
                        </a:rPr>
                        <a:t>※5</a:t>
                      </a:r>
                      <a:r>
                        <a:rPr kumimoji="1" lang="ja-JP" altLang="en-US" sz="900" kern="1200" dirty="0">
                          <a:solidFill>
                            <a:schemeClr val="tx1">
                              <a:lumMod val="65000"/>
                              <a:lumOff val="35000"/>
                            </a:schemeClr>
                          </a:solidFill>
                          <a:latin typeface="+mn-lt"/>
                          <a:ea typeface="+mn-ea"/>
                          <a:cs typeface="+mn-cs"/>
                        </a:rPr>
                        <a:t>日間～</a:t>
                      </a:r>
                      <a:r>
                        <a:rPr kumimoji="1" lang="en-US" altLang="ja-JP" sz="900" kern="1200" dirty="0">
                          <a:solidFill>
                            <a:schemeClr val="tx1">
                              <a:lumMod val="65000"/>
                              <a:lumOff val="35000"/>
                            </a:schemeClr>
                          </a:solidFill>
                          <a:latin typeface="+mn-lt"/>
                          <a:ea typeface="+mn-ea"/>
                          <a:cs typeface="+mn-cs"/>
                        </a:rPr>
                        <a:t>6</a:t>
                      </a:r>
                      <a:r>
                        <a:rPr kumimoji="1" lang="ja-JP" altLang="en-US" sz="900" kern="1200" dirty="0">
                          <a:solidFill>
                            <a:schemeClr val="tx1">
                              <a:lumMod val="65000"/>
                              <a:lumOff val="35000"/>
                            </a:schemeClr>
                          </a:solidFill>
                          <a:latin typeface="+mn-lt"/>
                          <a:ea typeface="+mn-ea"/>
                          <a:cs typeface="+mn-cs"/>
                        </a:rPr>
                        <a:t>日間での掲載も可能ですが、</a:t>
                      </a:r>
                      <a:endParaRPr kumimoji="1" lang="en-US" altLang="ja-JP" sz="900"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kern="1200" dirty="0">
                          <a:solidFill>
                            <a:schemeClr val="tx1">
                              <a:lumMod val="65000"/>
                              <a:lumOff val="35000"/>
                            </a:schemeClr>
                          </a:solidFill>
                          <a:latin typeface="+mn-lt"/>
                          <a:ea typeface="+mn-ea"/>
                          <a:cs typeface="+mn-cs"/>
                        </a:rPr>
                        <a:t>掲載</a:t>
                      </a:r>
                      <a:r>
                        <a:rPr kumimoji="1" lang="en-US" altLang="ja-JP" sz="900" kern="1200" dirty="0" err="1">
                          <a:solidFill>
                            <a:schemeClr val="tx1">
                              <a:lumMod val="65000"/>
                              <a:lumOff val="35000"/>
                            </a:schemeClr>
                          </a:solidFill>
                          <a:latin typeface="+mn-lt"/>
                          <a:ea typeface="+mn-ea"/>
                          <a:cs typeface="+mn-cs"/>
                        </a:rPr>
                        <a:t>vimps</a:t>
                      </a:r>
                      <a:r>
                        <a:rPr kumimoji="1" lang="ja-JP" altLang="en-US" sz="900" kern="1200" dirty="0">
                          <a:solidFill>
                            <a:schemeClr val="tx1">
                              <a:lumMod val="65000"/>
                              <a:lumOff val="35000"/>
                            </a:schemeClr>
                          </a:solidFill>
                          <a:latin typeface="+mn-lt"/>
                          <a:ea typeface="+mn-ea"/>
                          <a:cs typeface="+mn-cs"/>
                        </a:rPr>
                        <a:t>数が未達成の場合、補填対象外になります。</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hMerge="1">
                  <a:txBody>
                    <a:bodyPr/>
                    <a:lstStyle/>
                    <a:p>
                      <a:endParaRPr kumimoji="1" lang="ja-JP" altLang="en-US"/>
                    </a:p>
                  </a:txBody>
                  <a:tcPr/>
                </a:tc>
                <a:extLst>
                  <a:ext uri="{0D108BD9-81ED-4DB2-BD59-A6C34878D82A}">
                    <a16:rowId xmlns:a16="http://schemas.microsoft.com/office/drawing/2014/main" val="1967014782"/>
                  </a:ext>
                </a:extLst>
              </a:tr>
              <a:tr h="28803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料金タイプ</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6">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dirty="0" err="1">
                          <a:solidFill>
                            <a:schemeClr val="tx1">
                              <a:lumMod val="65000"/>
                              <a:lumOff val="35000"/>
                            </a:schemeClr>
                          </a:solidFill>
                          <a:latin typeface="+mj-lt"/>
                          <a:ea typeface="+mj-ea"/>
                        </a:rPr>
                        <a:t>vimps</a:t>
                      </a:r>
                      <a:r>
                        <a:rPr kumimoji="1" lang="ja-JP" altLang="en-US" sz="800" dirty="0">
                          <a:solidFill>
                            <a:schemeClr val="tx1">
                              <a:lumMod val="65000"/>
                              <a:lumOff val="35000"/>
                            </a:schemeClr>
                          </a:solidFill>
                          <a:latin typeface="+mj-lt"/>
                          <a:ea typeface="+mj-ea"/>
                        </a:rPr>
                        <a:t>購入型</a:t>
                      </a:r>
                    </a:p>
                  </a:txBody>
                  <a:tcPr anchor="ctr">
                    <a:lnL w="12700" cmpd="sng">
                      <a:noFill/>
                    </a:lnL>
                    <a:lnR w="6350" cap="flat" cmpd="sng" algn="ctr">
                      <a:no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5F5F8"/>
                    </a:solidFill>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750538939"/>
                  </a:ext>
                </a:extLst>
              </a:tr>
              <a:tr h="35574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最低購入価格</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kern="1200" dirty="0">
                          <a:solidFill>
                            <a:schemeClr val="tx1">
                              <a:lumMod val="65000"/>
                              <a:lumOff val="35000"/>
                            </a:schemeClr>
                          </a:solidFill>
                          <a:latin typeface="メイリオ"/>
                          <a:ea typeface="メイリオ"/>
                          <a:cs typeface="+mn-cs"/>
                        </a:rPr>
                        <a:t>900,000</a:t>
                      </a:r>
                      <a:r>
                        <a:rPr kumimoji="1" lang="ja-JP" altLang="en-US" sz="800" kern="1200" dirty="0">
                          <a:solidFill>
                            <a:schemeClr val="tx1">
                              <a:lumMod val="65000"/>
                              <a:lumOff val="35000"/>
                            </a:schemeClr>
                          </a:solidFill>
                          <a:latin typeface="メイリオ"/>
                          <a:ea typeface="メイリオ"/>
                          <a:cs typeface="+mn-cs"/>
                        </a:rPr>
                        <a:t>円</a:t>
                      </a: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AFAFB"/>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メイリオ"/>
                          <a:ea typeface="メイリオ"/>
                          <a:cs typeface="+mn-cs"/>
                        </a:rPr>
                        <a:t>1,000,000</a:t>
                      </a:r>
                      <a:r>
                        <a:rPr kumimoji="1" lang="ja-JP" altLang="en-US" sz="800" kern="1200" dirty="0">
                          <a:solidFill>
                            <a:schemeClr val="tx1">
                              <a:lumMod val="65000"/>
                              <a:lumOff val="35000"/>
                            </a:schemeClr>
                          </a:solidFill>
                          <a:latin typeface="メイリオ"/>
                          <a:ea typeface="メイリオ"/>
                          <a:cs typeface="+mn-cs"/>
                        </a:rPr>
                        <a:t>円</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4,000,000</a:t>
                      </a:r>
                      <a:r>
                        <a:rPr kumimoji="1" lang="ja-JP" altLang="en-US" sz="800" kern="1200" dirty="0">
                          <a:solidFill>
                            <a:schemeClr val="tx1">
                              <a:lumMod val="65000"/>
                              <a:lumOff val="35000"/>
                            </a:schemeClr>
                          </a:solidFill>
                          <a:latin typeface="+mn-lt"/>
                          <a:ea typeface="+mn-ea"/>
                          <a:cs typeface="+mn-cs"/>
                        </a:rPr>
                        <a:t>円</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hMerge="1">
                  <a:txBody>
                    <a:bodyPr/>
                    <a:lstStyle/>
                    <a:p>
                      <a:endParaRPr kumimoji="1" lang="ja-JP" altLang="en-US"/>
                    </a:p>
                  </a:txBody>
                  <a:tcPr/>
                </a:tc>
                <a:extLst>
                  <a:ext uri="{0D108BD9-81ED-4DB2-BD59-A6C34878D82A}">
                    <a16:rowId xmlns:a16="http://schemas.microsoft.com/office/drawing/2014/main" val="3381913646"/>
                  </a:ext>
                </a:extLst>
              </a:tr>
              <a:tr h="31759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基本料金（</a:t>
                      </a:r>
                      <a:r>
                        <a:rPr kumimoji="1" lang="en-US" altLang="ja-JP" sz="900" b="0" kern="1200" dirty="0" err="1">
                          <a:solidFill>
                            <a:schemeClr val="bg1"/>
                          </a:solidFill>
                          <a:latin typeface="+mn-lt"/>
                          <a:ea typeface="+mn-ea"/>
                          <a:cs typeface="+mn-cs"/>
                        </a:rPr>
                        <a:t>vCPM</a:t>
                      </a:r>
                      <a:r>
                        <a:rPr kumimoji="1" lang="ja-JP" altLang="en-US" sz="900" b="0" kern="1200" dirty="0">
                          <a:solidFill>
                            <a:schemeClr val="bg1"/>
                          </a:solidFill>
                          <a:latin typeface="+mn-lt"/>
                          <a:ea typeface="+mn-ea"/>
                          <a:cs typeface="+mn-cs"/>
                        </a:rPr>
                        <a:t>）</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dirty="0">
                          <a:solidFill>
                            <a:schemeClr val="tx1">
                              <a:lumMod val="65000"/>
                              <a:lumOff val="35000"/>
                            </a:schemeClr>
                          </a:solidFill>
                          <a:latin typeface="+mj-lt"/>
                          <a:ea typeface="+mj-ea"/>
                        </a:rPr>
                        <a:t>330</a:t>
                      </a:r>
                      <a:r>
                        <a:rPr kumimoji="1" lang="ja-JP" altLang="en-US" sz="800" dirty="0">
                          <a:solidFill>
                            <a:schemeClr val="tx1">
                              <a:lumMod val="65000"/>
                              <a:lumOff val="35000"/>
                            </a:schemeClr>
                          </a:solidFill>
                          <a:latin typeface="+mj-lt"/>
                          <a:ea typeface="+mj-ea"/>
                        </a:rPr>
                        <a:t>円</a:t>
                      </a:r>
                      <a:endParaRPr kumimoji="1" lang="en-US" altLang="ja-JP" sz="800" dirty="0">
                        <a:solidFill>
                          <a:schemeClr val="tx1">
                            <a:lumMod val="65000"/>
                            <a:lumOff val="35000"/>
                          </a:schemeClr>
                        </a:solidFill>
                        <a:latin typeface="+mj-lt"/>
                        <a:ea typeface="+mj-ea"/>
                      </a:endParaRP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5F5F8"/>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kern="1200" dirty="0">
                          <a:solidFill>
                            <a:schemeClr val="tx1">
                              <a:lumMod val="65000"/>
                              <a:lumOff val="35000"/>
                            </a:schemeClr>
                          </a:solidFill>
                          <a:latin typeface="メイリオ"/>
                          <a:ea typeface="メイリオ"/>
                          <a:cs typeface="+mn-cs"/>
                        </a:rPr>
                        <a:t>396</a:t>
                      </a:r>
                      <a:r>
                        <a:rPr kumimoji="1" lang="ja-JP" altLang="en-US" sz="800" kern="1200" dirty="0">
                          <a:solidFill>
                            <a:schemeClr val="tx1">
                              <a:lumMod val="65000"/>
                              <a:lumOff val="35000"/>
                            </a:schemeClr>
                          </a:solidFill>
                          <a:latin typeface="メイリオ"/>
                          <a:ea typeface="メイリオ"/>
                          <a:cs typeface="+mn-cs"/>
                        </a:rPr>
                        <a:t>円</a:t>
                      </a:r>
                      <a:endParaRPr kumimoji="1" lang="en-US" altLang="ja-JP" sz="800" kern="1200" dirty="0">
                        <a:solidFill>
                          <a:schemeClr val="tx1">
                            <a:lumMod val="65000"/>
                            <a:lumOff val="35000"/>
                          </a:schemeClr>
                        </a:solidFill>
                        <a:latin typeface="メイリオ"/>
                        <a:ea typeface="メイリオ"/>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960</a:t>
                      </a:r>
                      <a:r>
                        <a:rPr kumimoji="1" lang="ja-JP" altLang="en-US" sz="800" kern="1200" dirty="0">
                          <a:solidFill>
                            <a:schemeClr val="tx1">
                              <a:lumMod val="65000"/>
                              <a:lumOff val="35000"/>
                            </a:schemeClr>
                          </a:solidFill>
                          <a:latin typeface="+mn-lt"/>
                          <a:ea typeface="+mn-ea"/>
                          <a:cs typeface="+mn-cs"/>
                        </a:rPr>
                        <a:t>円</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hMerge="1">
                  <a:txBody>
                    <a:bodyPr/>
                    <a:lstStyle/>
                    <a:p>
                      <a:endParaRPr kumimoji="1" lang="ja-JP" altLang="en-US"/>
                    </a:p>
                  </a:txBody>
                  <a:tcPr/>
                </a:tc>
                <a:extLst>
                  <a:ext uri="{0D108BD9-81ED-4DB2-BD59-A6C34878D82A}">
                    <a16:rowId xmlns:a16="http://schemas.microsoft.com/office/drawing/2014/main" val="4014462905"/>
                  </a:ext>
                </a:extLst>
              </a:tr>
              <a:tr h="21886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想定</a:t>
                      </a:r>
                      <a:r>
                        <a:rPr kumimoji="1" lang="en-US" altLang="ja-JP" sz="900" b="0" kern="1200" dirty="0" err="1">
                          <a:solidFill>
                            <a:schemeClr val="bg1"/>
                          </a:solidFill>
                          <a:latin typeface="+mn-lt"/>
                          <a:ea typeface="+mn-ea"/>
                          <a:cs typeface="+mn-cs"/>
                        </a:rPr>
                        <a:t>vimps</a:t>
                      </a:r>
                      <a:r>
                        <a:rPr kumimoji="1" lang="ja-JP" altLang="en-US" sz="800" b="0" kern="1200" dirty="0">
                          <a:solidFill>
                            <a:schemeClr val="bg1"/>
                          </a:solidFill>
                          <a:latin typeface="+mn-lt"/>
                          <a:ea typeface="+mn-ea"/>
                          <a:cs typeface="+mn-cs"/>
                        </a:rPr>
                        <a:t>（枠配信のみ）</a:t>
                      </a:r>
                      <a:endParaRPr kumimoji="1" lang="ja-JP" altLang="en-US"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kern="1200" dirty="0">
                          <a:solidFill>
                            <a:schemeClr val="tx1">
                              <a:lumMod val="65000"/>
                              <a:lumOff val="35000"/>
                            </a:schemeClr>
                          </a:solidFill>
                          <a:latin typeface="メイリオ"/>
                          <a:ea typeface="メイリオ"/>
                          <a:cs typeface="+mn-cs"/>
                        </a:rPr>
                        <a:t>-</a:t>
                      </a:r>
                      <a:endParaRPr kumimoji="1" lang="ja-JP" altLang="en-US" sz="800" kern="1200" dirty="0">
                        <a:solidFill>
                          <a:schemeClr val="tx1">
                            <a:lumMod val="65000"/>
                            <a:lumOff val="35000"/>
                          </a:schemeClr>
                        </a:solidFill>
                        <a:latin typeface="メイリオ"/>
                        <a:ea typeface="メイリオ"/>
                        <a:cs typeface="+mn-cs"/>
                      </a:endParaRP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dirty="0">
                          <a:solidFill>
                            <a:schemeClr val="tx1">
                              <a:lumMod val="65000"/>
                              <a:lumOff val="35000"/>
                            </a:schemeClr>
                          </a:solidFill>
                          <a:latin typeface="+mj-lt"/>
                          <a:ea typeface="+mj-ea"/>
                        </a:rPr>
                        <a:t>-</a:t>
                      </a:r>
                      <a:endParaRPr kumimoji="1" lang="ja-JP" altLang="en-US" sz="800" dirty="0">
                        <a:solidFill>
                          <a:schemeClr val="tx1">
                            <a:lumMod val="65000"/>
                            <a:lumOff val="35000"/>
                          </a:schemeClr>
                        </a:solidFill>
                        <a:latin typeface="+mj-lt"/>
                        <a:ea typeface="+mj-ea"/>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hMerge="1">
                  <a:txBody>
                    <a:bodyPr/>
                    <a:lstStyle/>
                    <a:p>
                      <a:endParaRPr kumimoji="1" lang="ja-JP" altLang="en-US"/>
                    </a:p>
                  </a:txBody>
                  <a:tcPr/>
                </a:tc>
                <a:tc gridSpan="2">
                  <a:txBody>
                    <a:bodyPr/>
                    <a:lstStyle/>
                    <a:p>
                      <a:pPr algn="ctr"/>
                      <a:r>
                        <a:rPr kumimoji="1" lang="en-US" altLang="ja-JP" sz="800" kern="1200" dirty="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hMerge="1">
                  <a:txBody>
                    <a:bodyPr/>
                    <a:lstStyle/>
                    <a:p>
                      <a:endParaRPr kumimoji="1" lang="ja-JP" altLang="en-US"/>
                    </a:p>
                  </a:txBody>
                  <a:tcPr/>
                </a:tc>
                <a:extLst>
                  <a:ext uri="{0D108BD9-81ED-4DB2-BD59-A6C34878D82A}">
                    <a16:rowId xmlns:a16="http://schemas.microsoft.com/office/drawing/2014/main" val="252642601"/>
                  </a:ext>
                </a:extLst>
              </a:tr>
            </a:tbl>
          </a:graphicData>
        </a:graphic>
      </p:graphicFrame>
      <p:sp>
        <p:nvSpPr>
          <p:cNvPr id="17" name="正方形/長方形 16"/>
          <p:cNvSpPr/>
          <p:nvPr/>
        </p:nvSpPr>
        <p:spPr>
          <a:xfrm>
            <a:off x="461288" y="6441751"/>
            <a:ext cx="9337813" cy="284693"/>
          </a:xfrm>
          <a:prstGeom prst="rect">
            <a:avLst/>
          </a:prstGeom>
        </p:spPr>
        <p:txBody>
          <a:bodyPr wrap="none" lIns="91440" tIns="45720" rIns="91440" bIns="45720" anchor="t">
            <a:spAutoFit/>
          </a:bodyPr>
          <a:lstStyle/>
          <a:p>
            <a:pPr marL="0" marR="0" lvl="0" indent="0" defTabSz="914400" eaLnBrk="1" fontAlgn="auto" latinLnBrk="0" hangingPunct="1">
              <a:lnSpc>
                <a:spcPts val="1460"/>
              </a:lnSpc>
              <a:spcBef>
                <a:spcPts val="0"/>
              </a:spcBef>
              <a:spcAft>
                <a:spcPts val="0"/>
              </a:spcAft>
              <a:buClrTx/>
              <a:buSzTx/>
              <a:buFontTx/>
              <a:buNone/>
              <a:tabLst/>
              <a:defRPr/>
            </a:pPr>
            <a:r>
              <a:rPr kumimoji="0" lang="en-US" altLang="ja-JP" sz="800" b="0" i="0" u="none" strike="noStrike" kern="0" cap="none" spc="0" normalizeH="0" baseline="0" noProof="0" dirty="0">
                <a:ln>
                  <a:noFill/>
                </a:ln>
                <a:solidFill>
                  <a:prstClr val="black">
                    <a:lumMod val="65000"/>
                    <a:lumOff val="35000"/>
                  </a:prstClr>
                </a:solidFill>
                <a:effectLst/>
                <a:uLnTx/>
                <a:uFillTx/>
              </a:rPr>
              <a:t>※SP</a:t>
            </a:r>
            <a:r>
              <a:rPr kumimoji="0" lang="ja-JP" altLang="en-US" sz="800" b="0" i="0" u="none" strike="noStrike" kern="0" cap="none" spc="0" normalizeH="0" baseline="0" noProof="0" dirty="0">
                <a:ln>
                  <a:noFill/>
                </a:ln>
                <a:solidFill>
                  <a:prstClr val="black">
                    <a:lumMod val="65000"/>
                    <a:lumOff val="35000"/>
                  </a:prstClr>
                </a:solidFill>
                <a:effectLst/>
                <a:uLnTx/>
                <a:uFillTx/>
              </a:rPr>
              <a:t>はスマートフォン、</a:t>
            </a:r>
            <a:r>
              <a:rPr kumimoji="0" lang="en-US" altLang="ja-JP" sz="800" b="0" i="0" u="none" strike="noStrike" kern="0" cap="none" spc="0" normalizeH="0" baseline="0" noProof="0" dirty="0">
                <a:ln>
                  <a:noFill/>
                </a:ln>
                <a:solidFill>
                  <a:prstClr val="black">
                    <a:lumMod val="65000"/>
                    <a:lumOff val="35000"/>
                  </a:prstClr>
                </a:solidFill>
                <a:effectLst/>
                <a:uLnTx/>
                <a:uFillTx/>
              </a:rPr>
              <a:t>PC</a:t>
            </a:r>
            <a:r>
              <a:rPr kumimoji="0" lang="ja-JP" altLang="en-US" sz="800" b="0" i="0" u="none" strike="noStrike" kern="0" cap="none" spc="0" normalizeH="0" baseline="0" noProof="0" dirty="0">
                <a:ln>
                  <a:noFill/>
                </a:ln>
                <a:solidFill>
                  <a:prstClr val="black">
                    <a:lumMod val="65000"/>
                    <a:lumOff val="35000"/>
                  </a:prstClr>
                </a:solidFill>
                <a:effectLst/>
                <a:uLnTx/>
                <a:uFillTx/>
              </a:rPr>
              <a:t>はパソコンの略称です。　</a:t>
            </a: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en-US" altLang="ja-JP" sz="800" b="0" i="0" u="none" strike="noStrike" kern="0" cap="none" spc="0" normalizeH="0" baseline="0" noProof="0" dirty="0" err="1">
                <a:ln>
                  <a:noFill/>
                </a:ln>
                <a:solidFill>
                  <a:prstClr val="black">
                    <a:lumMod val="65000"/>
                    <a:lumOff val="35000"/>
                  </a:prstClr>
                </a:solidFill>
                <a:effectLst/>
                <a:uLnTx/>
                <a:uFillTx/>
              </a:rPr>
              <a:t>vCPM</a:t>
            </a:r>
            <a:r>
              <a:rPr kumimoji="0" lang="ja-JP" altLang="en-US" sz="800" b="0" i="0" u="none" strike="noStrike" kern="0" cap="none" spc="0" normalizeH="0" baseline="0" noProof="0" dirty="0">
                <a:ln>
                  <a:noFill/>
                </a:ln>
                <a:solidFill>
                  <a:prstClr val="black">
                    <a:lumMod val="65000"/>
                    <a:lumOff val="35000"/>
                  </a:prstClr>
                </a:solidFill>
                <a:effectLst/>
                <a:uLnTx/>
                <a:uFillTx/>
              </a:rPr>
              <a:t>はビューアブルインプレッション</a:t>
            </a:r>
            <a:r>
              <a:rPr kumimoji="0" lang="en-US" altLang="ja-JP" sz="800" b="0" i="0" u="none" strike="noStrike" kern="0" cap="none" spc="0" normalizeH="0" baseline="0" noProof="0" dirty="0">
                <a:ln>
                  <a:noFill/>
                </a:ln>
                <a:solidFill>
                  <a:prstClr val="black">
                    <a:lumMod val="65000"/>
                    <a:lumOff val="35000"/>
                  </a:prstClr>
                </a:solidFill>
                <a:effectLst/>
                <a:uLnTx/>
                <a:uFillTx/>
              </a:rPr>
              <a:t>1,000</a:t>
            </a:r>
            <a:r>
              <a:rPr kumimoji="0" lang="ja-JP" altLang="en-US" sz="800" b="0" i="0" u="none" strike="noStrike" kern="0" cap="none" spc="0" normalizeH="0" baseline="0" noProof="0" dirty="0">
                <a:ln>
                  <a:noFill/>
                </a:ln>
                <a:solidFill>
                  <a:prstClr val="black">
                    <a:lumMod val="65000"/>
                    <a:lumOff val="35000"/>
                  </a:prstClr>
                </a:solidFill>
                <a:effectLst/>
                <a:uLnTx/>
                <a:uFillTx/>
              </a:rPr>
              <a:t>回あたりにかかる見込み広告費用です。 </a:t>
            </a: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en-US" altLang="ja-JP" sz="800" b="0" i="0" u="none" strike="noStrike" kern="0" cap="none" spc="0" normalizeH="0" baseline="0" noProof="0" dirty="0" err="1">
                <a:ln>
                  <a:noFill/>
                </a:ln>
                <a:solidFill>
                  <a:prstClr val="black">
                    <a:lumMod val="65000"/>
                    <a:lumOff val="35000"/>
                  </a:prstClr>
                </a:solidFill>
                <a:effectLst/>
                <a:uLnTx/>
                <a:uFillTx/>
              </a:rPr>
              <a:t>vimps</a:t>
            </a:r>
            <a:r>
              <a:rPr kumimoji="0" lang="ja-JP" altLang="en-US" sz="800" b="0" i="0" u="none" strike="noStrike" kern="0" cap="none" spc="0" normalizeH="0" baseline="0" noProof="0" dirty="0">
                <a:ln>
                  <a:noFill/>
                </a:ln>
                <a:solidFill>
                  <a:prstClr val="black">
                    <a:lumMod val="65000"/>
                    <a:lumOff val="35000"/>
                  </a:prstClr>
                </a:solidFill>
                <a:effectLst/>
                <a:uLnTx/>
                <a:uFillTx/>
              </a:rPr>
              <a:t>はビューアブルインプレッションの略称です。</a:t>
            </a:r>
          </a:p>
        </p:txBody>
      </p:sp>
      <p:pic>
        <p:nvPicPr>
          <p:cNvPr id="20" name="図 19"/>
          <p:cNvPicPr>
            <a:picLocks noChangeAspect="1"/>
          </p:cNvPicPr>
          <p:nvPr/>
        </p:nvPicPr>
        <p:blipFill>
          <a:blip r:embed="rId2"/>
          <a:stretch>
            <a:fillRect/>
          </a:stretch>
        </p:blipFill>
        <p:spPr>
          <a:xfrm>
            <a:off x="9821574" y="2255336"/>
            <a:ext cx="670597" cy="646515"/>
          </a:xfrm>
          <a:prstGeom prst="rect">
            <a:avLst/>
          </a:prstGeom>
        </p:spPr>
      </p:pic>
      <p:pic>
        <p:nvPicPr>
          <p:cNvPr id="9" name="図 8"/>
          <p:cNvPicPr>
            <a:picLocks noChangeAspect="1"/>
          </p:cNvPicPr>
          <p:nvPr/>
        </p:nvPicPr>
        <p:blipFill>
          <a:blip r:embed="rId3"/>
          <a:stretch>
            <a:fillRect/>
          </a:stretch>
        </p:blipFill>
        <p:spPr>
          <a:xfrm>
            <a:off x="3779843" y="2255336"/>
            <a:ext cx="360040" cy="642042"/>
          </a:xfrm>
          <a:prstGeom prst="rect">
            <a:avLst/>
          </a:prstGeom>
        </p:spPr>
      </p:pic>
      <p:pic>
        <p:nvPicPr>
          <p:cNvPr id="13" name="図 12"/>
          <p:cNvPicPr>
            <a:picLocks noChangeAspect="1"/>
          </p:cNvPicPr>
          <p:nvPr/>
        </p:nvPicPr>
        <p:blipFill>
          <a:blip r:embed="rId4"/>
          <a:stretch>
            <a:fillRect/>
          </a:stretch>
        </p:blipFill>
        <p:spPr>
          <a:xfrm>
            <a:off x="6816080" y="2277080"/>
            <a:ext cx="342842" cy="620298"/>
          </a:xfrm>
          <a:prstGeom prst="rect">
            <a:avLst/>
          </a:prstGeom>
        </p:spPr>
      </p:pic>
    </p:spTree>
    <p:extLst>
      <p:ext uri="{BB962C8B-B14F-4D97-AF65-F5344CB8AC3E}">
        <p14:creationId xmlns:p14="http://schemas.microsoft.com/office/powerpoint/2010/main" val="28501940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商品一覧　</a:t>
            </a:r>
            <a:r>
              <a:rPr lang="en-US" altLang="ja-JP" dirty="0"/>
              <a:t>Yahoo!</a:t>
            </a:r>
            <a:r>
              <a:rPr lang="ja-JP" altLang="en-US" dirty="0"/>
              <a:t>ファイナンス</a:t>
            </a:r>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3</a:t>
            </a:fld>
            <a:endParaRPr lang="ja-JP" altLang="en-US"/>
          </a:p>
        </p:txBody>
      </p:sp>
      <p:graphicFrame>
        <p:nvGraphicFramePr>
          <p:cNvPr id="12" name="表 11">
            <a:extLst>
              <a:ext uri="{FF2B5EF4-FFF2-40B4-BE49-F238E27FC236}">
                <a16:creationId xmlns:a16="http://schemas.microsoft.com/office/drawing/2014/main" id="{8D6FD0B5-1C48-2E4A-A909-7ABA89B39DE9}"/>
              </a:ext>
            </a:extLst>
          </p:cNvPr>
          <p:cNvGraphicFramePr>
            <a:graphicFrameLocks noGrp="1"/>
          </p:cNvGraphicFramePr>
          <p:nvPr>
            <p:extLst>
              <p:ext uri="{D42A27DB-BD31-4B8C-83A1-F6EECF244321}">
                <p14:modId xmlns:p14="http://schemas.microsoft.com/office/powerpoint/2010/main" val="143613618"/>
              </p:ext>
            </p:extLst>
          </p:nvPr>
        </p:nvGraphicFramePr>
        <p:xfrm>
          <a:off x="335361" y="980729"/>
          <a:ext cx="10585175" cy="5584348"/>
        </p:xfrm>
        <a:graphic>
          <a:graphicData uri="http://schemas.openxmlformats.org/drawingml/2006/table">
            <a:tbl>
              <a:tblPr firstCol="1" bandRow="1"/>
              <a:tblGrid>
                <a:gridCol w="2160239">
                  <a:extLst>
                    <a:ext uri="{9D8B030D-6E8A-4147-A177-3AD203B41FA5}">
                      <a16:colId xmlns:a16="http://schemas.microsoft.com/office/drawing/2014/main" val="792911817"/>
                    </a:ext>
                  </a:extLst>
                </a:gridCol>
                <a:gridCol w="864093">
                  <a:extLst>
                    <a:ext uri="{9D8B030D-6E8A-4147-A177-3AD203B41FA5}">
                      <a16:colId xmlns:a16="http://schemas.microsoft.com/office/drawing/2014/main" val="3572424336"/>
                    </a:ext>
                  </a:extLst>
                </a:gridCol>
                <a:gridCol w="3096347">
                  <a:extLst>
                    <a:ext uri="{9D8B030D-6E8A-4147-A177-3AD203B41FA5}">
                      <a16:colId xmlns:a16="http://schemas.microsoft.com/office/drawing/2014/main" val="3116060053"/>
                    </a:ext>
                  </a:extLst>
                </a:gridCol>
                <a:gridCol w="432048">
                  <a:extLst>
                    <a:ext uri="{9D8B030D-6E8A-4147-A177-3AD203B41FA5}">
                      <a16:colId xmlns:a16="http://schemas.microsoft.com/office/drawing/2014/main" val="2692402943"/>
                    </a:ext>
                  </a:extLst>
                </a:gridCol>
                <a:gridCol w="1800200">
                  <a:extLst>
                    <a:ext uri="{9D8B030D-6E8A-4147-A177-3AD203B41FA5}">
                      <a16:colId xmlns:a16="http://schemas.microsoft.com/office/drawing/2014/main" val="2541680240"/>
                    </a:ext>
                  </a:extLst>
                </a:gridCol>
                <a:gridCol w="2232248">
                  <a:extLst>
                    <a:ext uri="{9D8B030D-6E8A-4147-A177-3AD203B41FA5}">
                      <a16:colId xmlns:a16="http://schemas.microsoft.com/office/drawing/2014/main" val="2259925473"/>
                    </a:ext>
                  </a:extLst>
                </a:gridCol>
              </a:tblGrid>
              <a:tr h="38385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50" dirty="0">
                          <a:solidFill>
                            <a:schemeClr val="bg1"/>
                          </a:solidFill>
                          <a:latin typeface="+mj-lt"/>
                          <a:ea typeface="+mj-ea"/>
                        </a:rPr>
                        <a:t>商品名</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kumimoji="1" lang="en-US" altLang="ja-JP" sz="1000" b="1" kern="1200" dirty="0">
                          <a:solidFill>
                            <a:schemeClr val="tx1">
                              <a:lumMod val="65000"/>
                              <a:lumOff val="35000"/>
                            </a:schemeClr>
                          </a:solidFill>
                          <a:latin typeface="+mn-lt"/>
                          <a:ea typeface="+mn-ea"/>
                          <a:cs typeface="+mn-cs"/>
                        </a:rPr>
                        <a:t>Yahoo!</a:t>
                      </a:r>
                      <a:r>
                        <a:rPr kumimoji="1" lang="ja-JP" altLang="en-US" sz="1000" b="1" kern="1200" dirty="0">
                          <a:solidFill>
                            <a:schemeClr val="tx1">
                              <a:lumMod val="65000"/>
                              <a:lumOff val="35000"/>
                            </a:schemeClr>
                          </a:solidFill>
                          <a:latin typeface="+mn-lt"/>
                          <a:ea typeface="+mn-ea"/>
                          <a:cs typeface="+mn-cs"/>
                        </a:rPr>
                        <a:t>ファイナンス　トップ</a:t>
                      </a:r>
                      <a:endParaRPr kumimoji="1" lang="en-US" altLang="ja-JP" sz="1000" b="1" kern="1200" dirty="0">
                        <a:solidFill>
                          <a:schemeClr val="tx1">
                            <a:lumMod val="65000"/>
                            <a:lumOff val="35000"/>
                          </a:schemeClr>
                        </a:solidFill>
                        <a:latin typeface="+mn-lt"/>
                        <a:ea typeface="+mn-ea"/>
                        <a:cs typeface="+mn-cs"/>
                      </a:endParaRPr>
                    </a:p>
                    <a:p>
                      <a:pPr algn="ctr"/>
                      <a:r>
                        <a:rPr kumimoji="1" lang="ja-JP" altLang="en-US" sz="1000" b="1" kern="1200" dirty="0">
                          <a:solidFill>
                            <a:schemeClr val="tx1">
                              <a:lumMod val="65000"/>
                              <a:lumOff val="35000"/>
                            </a:schemeClr>
                          </a:solidFill>
                          <a:latin typeface="+mn-lt"/>
                          <a:ea typeface="+mn-ea"/>
                          <a:cs typeface="+mn-cs"/>
                        </a:rPr>
                        <a:t>プライムディスプレイ　</a:t>
                      </a:r>
                      <a:r>
                        <a:rPr kumimoji="1" lang="en-US" altLang="ja-JP" sz="1000" b="1" kern="1200" dirty="0">
                          <a:solidFill>
                            <a:schemeClr val="tx1">
                              <a:lumMod val="65000"/>
                              <a:lumOff val="35000"/>
                            </a:schemeClr>
                          </a:solidFill>
                          <a:latin typeface="+mn-lt"/>
                          <a:ea typeface="+mn-ea"/>
                          <a:cs typeface="+mn-cs"/>
                        </a:rPr>
                        <a:t>PC</a:t>
                      </a:r>
                      <a:endParaRPr kumimoji="1" lang="ja-JP" altLang="en-US" sz="1000" b="1" kern="1200" dirty="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dirty="0"/>
                    </a:p>
                  </a:txBody>
                  <a:tcPr/>
                </a:tc>
                <a:tc gridSpan="3">
                  <a:txBody>
                    <a:bodyPr/>
                    <a:lstStyle/>
                    <a:p>
                      <a:pPr algn="ctr" fontAlgn="ctr"/>
                      <a:r>
                        <a:rPr kumimoji="1" lang="en-US" altLang="ja-JP" sz="1000" b="1" kern="1200" dirty="0">
                          <a:solidFill>
                            <a:schemeClr val="tx1">
                              <a:lumMod val="65000"/>
                              <a:lumOff val="35000"/>
                            </a:schemeClr>
                          </a:solidFill>
                          <a:latin typeface="+mn-lt"/>
                          <a:ea typeface="+mn-ea"/>
                          <a:cs typeface="+mn-cs"/>
                        </a:rPr>
                        <a:t>Yahoo!</a:t>
                      </a:r>
                      <a:r>
                        <a:rPr kumimoji="1" lang="ja-JP" altLang="en-US" sz="1000" b="1" kern="1200" dirty="0">
                          <a:solidFill>
                            <a:schemeClr val="tx1">
                              <a:lumMod val="65000"/>
                              <a:lumOff val="35000"/>
                            </a:schemeClr>
                          </a:solidFill>
                          <a:latin typeface="+mn-lt"/>
                          <a:ea typeface="+mn-ea"/>
                          <a:cs typeface="+mn-cs"/>
                        </a:rPr>
                        <a:t>ファイナンス　カテゴリー指定</a:t>
                      </a:r>
                      <a:endParaRPr kumimoji="1" lang="en-US" altLang="ja-JP" sz="1000" b="1" kern="1200" dirty="0">
                        <a:solidFill>
                          <a:schemeClr val="tx1">
                            <a:lumMod val="65000"/>
                            <a:lumOff val="35000"/>
                          </a:schemeClr>
                        </a:solidFill>
                        <a:latin typeface="+mn-lt"/>
                        <a:ea typeface="+mn-ea"/>
                        <a:cs typeface="+mn-cs"/>
                      </a:endParaRPr>
                    </a:p>
                    <a:p>
                      <a:pPr algn="ctr" fontAlgn="ctr"/>
                      <a:r>
                        <a:rPr kumimoji="1" lang="ja-JP" altLang="en-US" sz="1000" b="1" kern="1200" dirty="0">
                          <a:solidFill>
                            <a:schemeClr val="tx1">
                              <a:lumMod val="65000"/>
                              <a:lumOff val="35000"/>
                            </a:schemeClr>
                          </a:solidFill>
                          <a:latin typeface="+mn-lt"/>
                          <a:ea typeface="+mn-ea"/>
                          <a:cs typeface="+mn-cs"/>
                        </a:rPr>
                        <a:t>プライムディスプレイ　</a:t>
                      </a:r>
                      <a:r>
                        <a:rPr kumimoji="1" lang="en-US" altLang="ja-JP" sz="1000" b="1" kern="1200" dirty="0">
                          <a:solidFill>
                            <a:schemeClr val="tx1">
                              <a:lumMod val="65000"/>
                              <a:lumOff val="35000"/>
                            </a:schemeClr>
                          </a:solidFill>
                          <a:latin typeface="+mn-lt"/>
                          <a:ea typeface="+mn-ea"/>
                          <a:cs typeface="+mn-cs"/>
                        </a:rPr>
                        <a:t>PC</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pPr algn="ctr" fontAlgn="ctr"/>
                      <a:endParaRPr kumimoji="1" lang="en-US" altLang="ja-JP" sz="1000" b="1" kern="1200" dirty="0">
                        <a:solidFill>
                          <a:schemeClr val="tx1">
                            <a:lumMod val="65000"/>
                            <a:lumOff val="35000"/>
                          </a:schemeClr>
                        </a:solidFill>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extLst>
                  <a:ext uri="{0D108BD9-81ED-4DB2-BD59-A6C34878D82A}">
                    <a16:rowId xmlns:a16="http://schemas.microsoft.com/office/drawing/2014/main" val="2117335041"/>
                  </a:ext>
                </a:extLst>
              </a:tr>
              <a:tr h="22145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dirty="0">
                          <a:solidFill>
                            <a:schemeClr val="bg1"/>
                          </a:solidFill>
                          <a:latin typeface="+mj-lt"/>
                          <a:ea typeface="+mj-ea"/>
                        </a:rPr>
                        <a:t>リリース種別</a:t>
                      </a:r>
                      <a:r>
                        <a:rPr kumimoji="1" lang="en-US" altLang="ja-JP" sz="900" b="0" dirty="0">
                          <a:solidFill>
                            <a:schemeClr val="bg1"/>
                          </a:solidFill>
                          <a:latin typeface="+mj-lt"/>
                          <a:ea typeface="+mj-ea"/>
                        </a:rPr>
                        <a:t>/</a:t>
                      </a:r>
                      <a:r>
                        <a:rPr kumimoji="1" lang="ja-JP" altLang="en-US" sz="900" b="0" dirty="0">
                          <a:solidFill>
                            <a:schemeClr val="bg1"/>
                          </a:solidFill>
                          <a:latin typeface="+mj-lt"/>
                          <a:ea typeface="+mj-ea"/>
                        </a:rPr>
                        <a:t>商品</a:t>
                      </a:r>
                      <a:r>
                        <a:rPr kumimoji="1" lang="en-US" altLang="ja-JP" sz="900" b="0" dirty="0">
                          <a:solidFill>
                            <a:schemeClr val="bg1"/>
                          </a:solidFill>
                          <a:latin typeface="+mj-lt"/>
                          <a:ea typeface="+mj-ea"/>
                        </a:rPr>
                        <a:t>ID</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a:r>
                        <a:rPr kumimoji="1" lang="ja-JP" altLang="en-US" sz="800" kern="1200" dirty="0">
                          <a:solidFill>
                            <a:schemeClr val="tx1">
                              <a:lumMod val="65000"/>
                              <a:lumOff val="35000"/>
                            </a:schemeClr>
                          </a:solidFill>
                          <a:latin typeface="+mn-lt"/>
                          <a:ea typeface="+mn-ea"/>
                          <a:cs typeface="+mn-cs"/>
                        </a:rPr>
                        <a:t>継続</a:t>
                      </a: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algn="ctr"/>
                      <a:r>
                        <a:rPr kumimoji="1" lang="en-US" altLang="ja-JP" sz="800" kern="1200" dirty="0">
                          <a:solidFill>
                            <a:schemeClr val="tx1">
                              <a:lumMod val="65000"/>
                              <a:lumOff val="35000"/>
                            </a:schemeClr>
                          </a:solidFill>
                          <a:latin typeface="+mn-lt"/>
                          <a:ea typeface="+mn-ea"/>
                          <a:cs typeface="+mn-cs"/>
                        </a:rPr>
                        <a:t>1000000772</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algn="ctr"/>
                      <a:r>
                        <a:rPr kumimoji="1" lang="ja-JP" altLang="en-US" sz="800" dirty="0">
                          <a:solidFill>
                            <a:schemeClr val="tx1">
                              <a:lumMod val="65000"/>
                              <a:lumOff val="35000"/>
                            </a:schemeClr>
                          </a:solidFill>
                          <a:latin typeface="+mj-lt"/>
                          <a:ea typeface="+mj-ea"/>
                        </a:rPr>
                        <a:t>継続</a:t>
                      </a:r>
                    </a:p>
                  </a:txBody>
                  <a:tcPr anchor="ctr">
                    <a:lnL w="6350" cap="flat" cmpd="sng" algn="ctr">
                      <a:solidFill>
                        <a:sysClr val="windowText" lastClr="000000">
                          <a:lumMod val="65000"/>
                          <a:lumOff val="35000"/>
                        </a:sysClr>
                      </a:solidFill>
                      <a:prstDash val="dot"/>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gridSpan="2">
                  <a:txBody>
                    <a:bodyPr/>
                    <a:lstStyle/>
                    <a:p>
                      <a:pPr algn="ctr"/>
                      <a:r>
                        <a:rPr kumimoji="1" lang="en-US" altLang="ja-JP" sz="800" dirty="0">
                          <a:solidFill>
                            <a:schemeClr val="tx1">
                              <a:lumMod val="65000"/>
                              <a:lumOff val="35000"/>
                            </a:schemeClr>
                          </a:solidFill>
                          <a:latin typeface="+mj-lt"/>
                          <a:ea typeface="+mj-ea"/>
                        </a:rPr>
                        <a:t>1000001361</a:t>
                      </a:r>
                      <a:endParaRPr kumimoji="1" lang="ja-JP" altLang="en-US" sz="800" dirty="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4069392726"/>
                  </a:ext>
                </a:extLst>
              </a:tr>
              <a:tr h="22145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予約開始日</a:t>
                      </a:r>
                      <a:endParaRPr kumimoji="1" lang="en-US" altLang="ja-JP"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5">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メイリオ"/>
                          <a:ea typeface="メイリオ"/>
                          <a:cs typeface="+mn-cs"/>
                        </a:rPr>
                        <a:t>2022</a:t>
                      </a:r>
                      <a:r>
                        <a:rPr kumimoji="1" lang="ja-JP" altLang="en-US" sz="800" kern="1200" dirty="0">
                          <a:solidFill>
                            <a:schemeClr val="tx1">
                              <a:lumMod val="65000"/>
                              <a:lumOff val="35000"/>
                            </a:schemeClr>
                          </a:solidFill>
                          <a:latin typeface="メイリオ"/>
                          <a:ea typeface="メイリオ"/>
                          <a:cs typeface="+mn-cs"/>
                        </a:rPr>
                        <a:t>年</a:t>
                      </a:r>
                      <a:r>
                        <a:rPr kumimoji="1" lang="en-US" altLang="ja-JP" sz="800" kern="1200" dirty="0">
                          <a:solidFill>
                            <a:schemeClr val="tx1">
                              <a:lumMod val="65000"/>
                              <a:lumOff val="35000"/>
                            </a:schemeClr>
                          </a:solidFill>
                          <a:latin typeface="メイリオ"/>
                          <a:ea typeface="メイリオ"/>
                          <a:cs typeface="+mn-cs"/>
                        </a:rPr>
                        <a:t>8</a:t>
                      </a:r>
                      <a:r>
                        <a:rPr kumimoji="1" lang="ja-JP" altLang="en-US" sz="800" kern="1200" dirty="0">
                          <a:solidFill>
                            <a:schemeClr val="tx1">
                              <a:lumMod val="65000"/>
                              <a:lumOff val="35000"/>
                            </a:schemeClr>
                          </a:solidFill>
                          <a:latin typeface="メイリオ"/>
                          <a:ea typeface="メイリオ"/>
                          <a:cs typeface="+mn-cs"/>
                        </a:rPr>
                        <a:t>月</a:t>
                      </a:r>
                      <a:r>
                        <a:rPr kumimoji="1" lang="en-US" altLang="ja-JP" sz="800" kern="1200" dirty="0">
                          <a:solidFill>
                            <a:schemeClr val="tx1">
                              <a:lumMod val="65000"/>
                              <a:lumOff val="35000"/>
                            </a:schemeClr>
                          </a:solidFill>
                          <a:latin typeface="メイリオ"/>
                          <a:ea typeface="メイリオ"/>
                          <a:cs typeface="+mn-cs"/>
                        </a:rPr>
                        <a:t>30</a:t>
                      </a:r>
                      <a:r>
                        <a:rPr kumimoji="1" lang="ja-JP" altLang="en-US" sz="800" kern="1200" dirty="0">
                          <a:solidFill>
                            <a:schemeClr val="tx1">
                              <a:lumMod val="65000"/>
                              <a:lumOff val="35000"/>
                            </a:schemeClr>
                          </a:solidFill>
                          <a:latin typeface="メイリオ"/>
                          <a:ea typeface="メイリオ"/>
                          <a:cs typeface="+mn-cs"/>
                        </a:rPr>
                        <a:t>日（火）</a:t>
                      </a:r>
                    </a:p>
                  </a:txBody>
                  <a:tcPr anchor="ctr">
                    <a:lnL w="12700" cmpd="sng">
                      <a:noFill/>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dirty="0">
                        <a:solidFill>
                          <a:schemeClr val="tx1">
                            <a:lumMod val="65000"/>
                            <a:lumOff val="35000"/>
                          </a:schemeClr>
                        </a:solidFill>
                        <a:latin typeface="メイリオ"/>
                        <a:ea typeface="メイリオ"/>
                        <a:cs typeface="+mn-cs"/>
                      </a:endParaRPr>
                    </a:p>
                  </a:txBody>
                  <a:tcPr anchor="ctr">
                    <a:lnL w="12700" cmpd="sng">
                      <a:noFill/>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355075111"/>
                  </a:ext>
                </a:extLst>
              </a:tr>
              <a:tr h="22145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入稿前審査対象</a:t>
                      </a:r>
                      <a:endParaRPr kumimoji="1" lang="en-US" altLang="ja-JP"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kumimoji="1" lang="en-US" altLang="ja-JP" sz="800" dirty="0">
                          <a:solidFill>
                            <a:schemeClr val="tx1">
                              <a:lumMod val="65000"/>
                              <a:lumOff val="35000"/>
                            </a:schemeClr>
                          </a:solidFill>
                          <a:latin typeface="+mj-lt"/>
                          <a:ea typeface="+mj-ea"/>
                        </a:rPr>
                        <a:t>-</a:t>
                      </a:r>
                      <a:endParaRPr kumimoji="1" lang="ja-JP" altLang="en-US" sz="800" dirty="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3">
                  <a:txBody>
                    <a:bodyPr/>
                    <a:lstStyle/>
                    <a:p>
                      <a:pPr algn="ctr"/>
                      <a:r>
                        <a:rPr kumimoji="1" lang="en-US" altLang="ja-JP" sz="800" kern="1200" dirty="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112060797"/>
                  </a:ext>
                </a:extLst>
              </a:tr>
              <a:tr h="67913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掲載イメージ</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5">
                  <a:txBody>
                    <a:bodyPr/>
                    <a:lstStyle/>
                    <a:p>
                      <a:pPr algn="ctr"/>
                      <a:endParaRPr kumimoji="1" lang="en-US" altLang="ja-JP" sz="800" dirty="0">
                        <a:solidFill>
                          <a:schemeClr val="tx1">
                            <a:lumMod val="65000"/>
                            <a:lumOff val="35000"/>
                          </a:schemeClr>
                        </a:solidFill>
                        <a:latin typeface="+mj-lt"/>
                        <a:ea typeface="+mj-ea"/>
                      </a:endParaRPr>
                    </a:p>
                    <a:p>
                      <a:pPr algn="ctr"/>
                      <a:endParaRPr kumimoji="1" lang="en-US" altLang="ja-JP" sz="800" dirty="0">
                        <a:solidFill>
                          <a:schemeClr val="tx1">
                            <a:lumMod val="65000"/>
                            <a:lumOff val="35000"/>
                          </a:schemeClr>
                        </a:solidFill>
                        <a:latin typeface="+mj-lt"/>
                        <a:ea typeface="+mj-ea"/>
                      </a:endParaRPr>
                    </a:p>
                    <a:p>
                      <a:pPr algn="ctr"/>
                      <a:endParaRPr kumimoji="1" lang="en-US" altLang="ja-JP" sz="800" dirty="0">
                        <a:solidFill>
                          <a:schemeClr val="tx1">
                            <a:lumMod val="65000"/>
                            <a:lumOff val="35000"/>
                          </a:schemeClr>
                        </a:solidFill>
                        <a:latin typeface="+mj-lt"/>
                        <a:ea typeface="+mj-ea"/>
                      </a:endParaRPr>
                    </a:p>
                    <a:p>
                      <a:pPr algn="ctr"/>
                      <a:endParaRPr kumimoji="1" lang="en-US" altLang="ja-JP" sz="800" dirty="0">
                        <a:solidFill>
                          <a:schemeClr val="tx1">
                            <a:lumMod val="65000"/>
                            <a:lumOff val="35000"/>
                          </a:schemeClr>
                        </a:solidFill>
                        <a:latin typeface="+mj-lt"/>
                        <a:ea typeface="+mj-ea"/>
                      </a:endParaRPr>
                    </a:p>
                    <a:p>
                      <a:pPr algn="ctr"/>
                      <a:endParaRPr kumimoji="1" lang="ja-JP" altLang="en-US" sz="800" dirty="0">
                        <a:solidFill>
                          <a:schemeClr val="tx1">
                            <a:lumMod val="65000"/>
                            <a:lumOff val="35000"/>
                          </a:schemeClr>
                        </a:solidFill>
                        <a:latin typeface="+mj-lt"/>
                        <a:ea typeface="+mj-ea"/>
                      </a:endParaRPr>
                    </a:p>
                  </a:txBody>
                  <a:tcPr anchor="ctr">
                    <a:lnL w="12700" cap="flat" cmpd="sng" algn="ctr">
                      <a:solidFill>
                        <a:srgbClr val="FFFFFF"/>
                      </a:solidFill>
                      <a:prstDash val="solid"/>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dirty="0"/>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10325936"/>
                  </a:ext>
                </a:extLst>
              </a:tr>
              <a:tr h="22145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広告タイプ</a:t>
                      </a:r>
                    </a:p>
                  </a:txBody>
                  <a:tcPr anchor="ctr">
                    <a:lnL w="6350" cap="flat" cmpd="sng" algn="ctr">
                      <a:solidFill>
                        <a:srgbClr val="FFFFFF"/>
                      </a:solidFill>
                      <a:prstDash val="solid"/>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　　　画像（</a:t>
                      </a:r>
                      <a:r>
                        <a:rPr kumimoji="1" lang="en-US" altLang="ja-JP" sz="800" kern="1200" dirty="0">
                          <a:solidFill>
                            <a:schemeClr val="tx1">
                              <a:lumMod val="65000"/>
                              <a:lumOff val="35000"/>
                            </a:schemeClr>
                          </a:solidFill>
                          <a:latin typeface="+mn-lt"/>
                          <a:ea typeface="+mn-ea"/>
                          <a:cs typeface="+mn-cs"/>
                        </a:rPr>
                        <a:t>6</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5</a:t>
                      </a:r>
                      <a:r>
                        <a:rPr kumimoji="1" lang="ja-JP" altLang="en-US" sz="800" kern="1200" dirty="0">
                          <a:solidFill>
                            <a:schemeClr val="tx1">
                              <a:lumMod val="65000"/>
                              <a:lumOff val="35000"/>
                            </a:schemeClr>
                          </a:solidFill>
                          <a:latin typeface="+mn-lt"/>
                          <a:ea typeface="+mn-ea"/>
                          <a:cs typeface="+mn-cs"/>
                        </a:rPr>
                        <a:t>）　画像（</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　画像（</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2</a:t>
                      </a:r>
                      <a:r>
                        <a:rPr kumimoji="1" lang="ja-JP" altLang="en-US" sz="800" kern="1200" dirty="0">
                          <a:solidFill>
                            <a:schemeClr val="tx1">
                              <a:lumMod val="65000"/>
                              <a:lumOff val="35000"/>
                            </a:schemeClr>
                          </a:solidFill>
                          <a:latin typeface="+mn-lt"/>
                          <a:ea typeface="+mn-ea"/>
                          <a:cs typeface="+mn-cs"/>
                        </a:rPr>
                        <a:t>） </a:t>
                      </a:r>
                      <a:endParaRPr kumimoji="1" lang="en-US" altLang="ja-JP" sz="800"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動画配信不可</a:t>
                      </a:r>
                    </a:p>
                  </a:txBody>
                  <a:tcPr anchor="ctr">
                    <a:lnL w="6350" cap="flat" cmpd="sng" algn="ctr">
                      <a:noFill/>
                      <a:prstDash val="dot"/>
                      <a:round/>
                      <a:headEnd type="none" w="med" len="med"/>
                      <a:tailEnd type="none" w="med" len="med"/>
                    </a:lnL>
                    <a:lnR w="12700" cap="flat" cmpd="sng" algn="ctr">
                      <a:solidFill>
                        <a:schemeClr val="bg2">
                          <a:lumMod val="90000"/>
                        </a:schemeClr>
                      </a:solidFill>
                      <a:prstDash val="sysDash"/>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3">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　　画像（</a:t>
                      </a:r>
                      <a:r>
                        <a:rPr kumimoji="1" lang="en-US" altLang="ja-JP" sz="800" kern="1200" dirty="0">
                          <a:solidFill>
                            <a:schemeClr val="tx1">
                              <a:lumMod val="65000"/>
                              <a:lumOff val="35000"/>
                            </a:schemeClr>
                          </a:solidFill>
                          <a:latin typeface="+mn-lt"/>
                          <a:ea typeface="+mn-ea"/>
                          <a:cs typeface="+mn-cs"/>
                        </a:rPr>
                        <a:t>6</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5</a:t>
                      </a:r>
                      <a:r>
                        <a:rPr kumimoji="1" lang="ja-JP" altLang="en-US" sz="800" kern="1200" dirty="0">
                          <a:solidFill>
                            <a:schemeClr val="tx1">
                              <a:lumMod val="65000"/>
                              <a:lumOff val="35000"/>
                            </a:schemeClr>
                          </a:solidFill>
                          <a:latin typeface="+mn-lt"/>
                          <a:ea typeface="+mn-ea"/>
                          <a:cs typeface="+mn-cs"/>
                        </a:rPr>
                        <a:t>）　画像（</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　画像（</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2</a:t>
                      </a:r>
                      <a:r>
                        <a:rPr kumimoji="1" lang="ja-JP" altLang="en-US" sz="800" kern="1200" dirty="0">
                          <a:solidFill>
                            <a:schemeClr val="tx1">
                              <a:lumMod val="65000"/>
                              <a:lumOff val="35000"/>
                            </a:schemeClr>
                          </a:solidFill>
                          <a:latin typeface="+mn-lt"/>
                          <a:ea typeface="+mn-ea"/>
                          <a:cs typeface="+mn-cs"/>
                        </a:rPr>
                        <a:t>）</a:t>
                      </a:r>
                      <a:endParaRPr kumimoji="1" lang="en-US" altLang="ja-JP" sz="800"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動画配信不可</a:t>
                      </a:r>
                    </a:p>
                  </a:txBody>
                  <a:tcPr anchor="ctr">
                    <a:lnL w="12700" cap="flat" cmpd="sng" algn="ctr">
                      <a:solidFill>
                        <a:schemeClr val="bg2">
                          <a:lumMod val="90000"/>
                        </a:schemeClr>
                      </a:solidFill>
                      <a:prstDash val="sysDash"/>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84434171"/>
                  </a:ext>
                </a:extLst>
              </a:tr>
              <a:tr h="22145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動画（</a:t>
                      </a:r>
                      <a:r>
                        <a:rPr kumimoji="1" lang="en-US" altLang="ja-JP" sz="900" b="0" kern="1200" dirty="0">
                          <a:solidFill>
                            <a:schemeClr val="bg1"/>
                          </a:solidFill>
                          <a:latin typeface="+mn-lt"/>
                          <a:ea typeface="+mn-ea"/>
                          <a:cs typeface="+mn-cs"/>
                        </a:rPr>
                        <a:t>16</a:t>
                      </a:r>
                      <a:r>
                        <a:rPr kumimoji="1" lang="ja-JP" altLang="en-US" sz="900" b="0" kern="1200" dirty="0">
                          <a:solidFill>
                            <a:schemeClr val="bg1"/>
                          </a:solidFill>
                          <a:latin typeface="+mn-lt"/>
                          <a:ea typeface="+mn-ea"/>
                          <a:cs typeface="+mn-cs"/>
                        </a:rPr>
                        <a:t>：</a:t>
                      </a:r>
                      <a:r>
                        <a:rPr kumimoji="1" lang="en-US" altLang="ja-JP" sz="900" b="0" kern="1200" dirty="0">
                          <a:solidFill>
                            <a:schemeClr val="bg1"/>
                          </a:solidFill>
                          <a:latin typeface="+mn-lt"/>
                          <a:ea typeface="+mn-ea"/>
                          <a:cs typeface="+mn-cs"/>
                        </a:rPr>
                        <a:t>9</a:t>
                      </a:r>
                      <a:r>
                        <a:rPr kumimoji="1" lang="ja-JP" altLang="en-US" sz="900" b="0" kern="1200" dirty="0">
                          <a:solidFill>
                            <a:schemeClr val="bg1"/>
                          </a:solidFill>
                          <a:latin typeface="+mn-lt"/>
                          <a:ea typeface="+mn-ea"/>
                          <a:cs typeface="+mn-cs"/>
                        </a:rPr>
                        <a:t>）広告タップ後の動作</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5">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l"/>
                      <a:r>
                        <a:rPr kumimoji="1" lang="ja-JP" altLang="en-US" sz="800" dirty="0">
                          <a:solidFill>
                            <a:schemeClr val="tx1">
                              <a:lumMod val="65000"/>
                              <a:lumOff val="35000"/>
                            </a:schemeClr>
                          </a:solidFill>
                          <a:latin typeface="+mj-lt"/>
                          <a:ea typeface="+mj-ea"/>
                        </a:rPr>
                        <a:t>　　　　　　　　　　　　　　　　　　　　　　　　　　　　　　　　　　　　　　</a:t>
                      </a:r>
                      <a:r>
                        <a:rPr kumimoji="1" lang="en-US" altLang="ja-JP" sz="800" dirty="0">
                          <a:solidFill>
                            <a:schemeClr val="tx1">
                              <a:lumMod val="65000"/>
                              <a:lumOff val="35000"/>
                            </a:schemeClr>
                          </a:solidFill>
                          <a:latin typeface="+mj-lt"/>
                          <a:ea typeface="+mj-ea"/>
                        </a:rPr>
                        <a:t>-</a:t>
                      </a:r>
                      <a:endParaRPr kumimoji="1" lang="ja-JP" altLang="en-US" sz="800" dirty="0">
                        <a:solidFill>
                          <a:schemeClr val="tx1">
                            <a:lumMod val="65000"/>
                            <a:lumOff val="35000"/>
                          </a:schemeClr>
                        </a:solidFill>
                        <a:latin typeface="+mj-lt"/>
                        <a:ea typeface="+mj-ea"/>
                      </a:endParaRPr>
                    </a:p>
                  </a:txBody>
                  <a:tcPr anchor="ctr">
                    <a:lnL w="12700" cmpd="sng">
                      <a:noFill/>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12700" cmpd="sng">
                      <a:noFill/>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22545122"/>
                  </a:ext>
                </a:extLst>
              </a:tr>
              <a:tr h="22145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デバイス</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5">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メイリオ"/>
                          <a:ea typeface="メイリオ"/>
                          <a:cs typeface="+mn-cs"/>
                        </a:rPr>
                        <a:t>　　　　　　　　　　　　　　　　　　　　　　　　　　　　　　　　　　　　　　</a:t>
                      </a:r>
                      <a:r>
                        <a:rPr kumimoji="1" lang="en-US" altLang="ja-JP" sz="800" kern="1200" dirty="0">
                          <a:solidFill>
                            <a:schemeClr val="tx1">
                              <a:lumMod val="65000"/>
                              <a:lumOff val="35000"/>
                            </a:schemeClr>
                          </a:solidFill>
                          <a:latin typeface="メイリオ"/>
                          <a:ea typeface="メイリオ"/>
                          <a:cs typeface="+mn-cs"/>
                        </a:rPr>
                        <a:t>PC</a:t>
                      </a: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12700" cmpd="sng">
                      <a:noFill/>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hMerge="1">
                  <a:txBody>
                    <a:bodyPr/>
                    <a:lstStyle/>
                    <a:p>
                      <a:endParaRPr kumimoji="1" lang="ja-JP" altLang="en-US"/>
                    </a:p>
                  </a:txBody>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931917948"/>
                  </a:ext>
                </a:extLst>
              </a:tr>
              <a:tr h="561021">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掲載面</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kumimoji="1" lang="en-US" altLang="ja-JP" sz="800" kern="1200" dirty="0">
                          <a:solidFill>
                            <a:schemeClr val="tx1">
                              <a:lumMod val="65000"/>
                              <a:lumOff val="35000"/>
                            </a:schemeClr>
                          </a:solidFill>
                          <a:latin typeface="+mn-lt"/>
                          <a:ea typeface="+mn-ea"/>
                          <a:cs typeface="+mn-cs"/>
                        </a:rPr>
                        <a:t>Yahoo!</a:t>
                      </a:r>
                      <a:r>
                        <a:rPr kumimoji="1" lang="ja-JP" altLang="en-US" sz="800" kern="1200" dirty="0">
                          <a:solidFill>
                            <a:schemeClr val="tx1">
                              <a:lumMod val="65000"/>
                              <a:lumOff val="35000"/>
                            </a:schemeClr>
                          </a:solidFill>
                          <a:latin typeface="+mn-lt"/>
                          <a:ea typeface="+mn-ea"/>
                          <a:cs typeface="+mn-cs"/>
                        </a:rPr>
                        <a:t>ファイナンス　トップ</a:t>
                      </a: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hMerge="1">
                  <a:txBody>
                    <a:bodyPr/>
                    <a:lstStyle/>
                    <a:p>
                      <a:endParaRPr kumimoji="1" lang="ja-JP" altLang="en-US"/>
                    </a:p>
                  </a:txBody>
                  <a:tcPr/>
                </a:tc>
                <a:tc gridSpan="3">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Yahoo!</a:t>
                      </a:r>
                      <a:r>
                        <a:rPr kumimoji="1" lang="ja-JP" altLang="en-US" sz="800" kern="1200" dirty="0">
                          <a:solidFill>
                            <a:schemeClr val="tx1">
                              <a:lumMod val="65000"/>
                              <a:lumOff val="35000"/>
                            </a:schemeClr>
                          </a:solidFill>
                          <a:latin typeface="+mn-lt"/>
                          <a:ea typeface="+mn-ea"/>
                          <a:cs typeface="+mn-cs"/>
                        </a:rPr>
                        <a:t>ファイナンス　外国為替情報（</a:t>
                      </a:r>
                      <a:r>
                        <a:rPr kumimoji="1" lang="en-US" altLang="ja-JP" sz="800" kern="1200" dirty="0">
                          <a:solidFill>
                            <a:schemeClr val="tx1">
                              <a:lumMod val="65000"/>
                              <a:lumOff val="35000"/>
                            </a:schemeClr>
                          </a:solidFill>
                          <a:latin typeface="+mn-lt"/>
                          <a:ea typeface="+mn-ea"/>
                          <a:cs typeface="+mn-cs"/>
                        </a:rPr>
                        <a:t>PC</a:t>
                      </a:r>
                      <a:r>
                        <a:rPr kumimoji="1" lang="ja-JP" altLang="en-US" sz="800" kern="1200" dirty="0">
                          <a:solidFill>
                            <a:schemeClr val="tx1">
                              <a:lumMod val="65000"/>
                              <a:lumOff val="35000"/>
                            </a:schemeClr>
                          </a:solidFill>
                          <a:latin typeface="+mn-lt"/>
                          <a:ea typeface="+mn-ea"/>
                          <a:cs typeface="+mn-cs"/>
                        </a:rPr>
                        <a:t>）</a:t>
                      </a:r>
                      <a:endParaRPr kumimoji="1" lang="en-US" altLang="ja-JP" sz="800" kern="1200" dirty="0">
                        <a:solidFill>
                          <a:schemeClr val="tx1">
                            <a:lumMod val="65000"/>
                            <a:lumOff val="35000"/>
                          </a:schemeClr>
                        </a:solidFill>
                        <a:latin typeface="+mn-lt"/>
                        <a:ea typeface="+mn-ea"/>
                        <a:cs typeface="+mn-cs"/>
                      </a:endParaRPr>
                    </a:p>
                    <a:p>
                      <a:pPr algn="ctr"/>
                      <a:r>
                        <a:rPr kumimoji="1" lang="en-US" altLang="ja-JP" sz="800" kern="1200" dirty="0">
                          <a:solidFill>
                            <a:schemeClr val="tx1">
                              <a:lumMod val="65000"/>
                              <a:lumOff val="35000"/>
                            </a:schemeClr>
                          </a:solidFill>
                          <a:latin typeface="+mn-lt"/>
                          <a:ea typeface="+mn-ea"/>
                          <a:cs typeface="+mn-cs"/>
                        </a:rPr>
                        <a:t>Yahoo!</a:t>
                      </a:r>
                      <a:r>
                        <a:rPr kumimoji="1" lang="ja-JP" altLang="en-US" sz="800" kern="1200" dirty="0">
                          <a:solidFill>
                            <a:schemeClr val="tx1">
                              <a:lumMod val="65000"/>
                              <a:lumOff val="35000"/>
                            </a:schemeClr>
                          </a:solidFill>
                          <a:latin typeface="+mn-lt"/>
                          <a:ea typeface="+mn-ea"/>
                          <a:cs typeface="+mn-cs"/>
                        </a:rPr>
                        <a:t>ファイナンス　株式（</a:t>
                      </a:r>
                      <a:r>
                        <a:rPr kumimoji="1" lang="en-US" altLang="ja-JP" sz="800" kern="1200" dirty="0">
                          <a:solidFill>
                            <a:schemeClr val="tx1">
                              <a:lumMod val="65000"/>
                              <a:lumOff val="35000"/>
                            </a:schemeClr>
                          </a:solidFill>
                          <a:latin typeface="+mn-lt"/>
                          <a:ea typeface="+mn-ea"/>
                          <a:cs typeface="+mn-cs"/>
                        </a:rPr>
                        <a:t>PC</a:t>
                      </a:r>
                      <a:r>
                        <a:rPr kumimoji="1" lang="ja-JP" altLang="en-US" sz="800" kern="1200" dirty="0">
                          <a:solidFill>
                            <a:schemeClr val="tx1">
                              <a:lumMod val="65000"/>
                              <a:lumOff val="35000"/>
                            </a:schemeClr>
                          </a:solidFill>
                          <a:latin typeface="+mn-lt"/>
                          <a:ea typeface="+mn-ea"/>
                          <a:cs typeface="+mn-cs"/>
                        </a:rPr>
                        <a:t>）</a:t>
                      </a:r>
                      <a:endParaRPr kumimoji="1" lang="en-US" altLang="ja-JP" sz="800" kern="1200" dirty="0">
                        <a:solidFill>
                          <a:schemeClr val="tx1">
                            <a:lumMod val="65000"/>
                            <a:lumOff val="35000"/>
                          </a:schemeClr>
                        </a:solidFill>
                        <a:latin typeface="+mn-lt"/>
                        <a:ea typeface="+mn-ea"/>
                        <a:cs typeface="+mn-cs"/>
                      </a:endParaRPr>
                    </a:p>
                    <a:p>
                      <a:pPr algn="ctr"/>
                      <a:r>
                        <a:rPr kumimoji="1" lang="en-US" altLang="ja-JP" sz="800" kern="1200" dirty="0">
                          <a:solidFill>
                            <a:schemeClr val="tx1">
                              <a:lumMod val="65000"/>
                              <a:lumOff val="35000"/>
                            </a:schemeClr>
                          </a:solidFill>
                          <a:latin typeface="+mn-lt"/>
                          <a:ea typeface="+mn-ea"/>
                          <a:cs typeface="+mn-cs"/>
                        </a:rPr>
                        <a:t>Yahoo!</a:t>
                      </a:r>
                      <a:r>
                        <a:rPr kumimoji="1" lang="ja-JP" altLang="en-US" sz="800" kern="1200" dirty="0">
                          <a:solidFill>
                            <a:schemeClr val="tx1">
                              <a:lumMod val="65000"/>
                              <a:lumOff val="35000"/>
                            </a:schemeClr>
                          </a:solidFill>
                          <a:latin typeface="+mn-lt"/>
                          <a:ea typeface="+mn-ea"/>
                          <a:cs typeface="+mn-cs"/>
                        </a:rPr>
                        <a:t>ファイナンス　米国株（</a:t>
                      </a:r>
                      <a:r>
                        <a:rPr kumimoji="1" lang="en-US" altLang="ja-JP" sz="800" kern="1200" dirty="0">
                          <a:solidFill>
                            <a:schemeClr val="tx1">
                              <a:lumMod val="65000"/>
                              <a:lumOff val="35000"/>
                            </a:schemeClr>
                          </a:solidFill>
                          <a:latin typeface="+mn-lt"/>
                          <a:ea typeface="+mn-ea"/>
                          <a:cs typeface="+mn-cs"/>
                        </a:rPr>
                        <a:t>PC</a:t>
                      </a:r>
                      <a:r>
                        <a:rPr kumimoji="1" lang="ja-JP" altLang="en-US" sz="800" kern="1200" dirty="0">
                          <a:solidFill>
                            <a:schemeClr val="tx1">
                              <a:lumMod val="65000"/>
                              <a:lumOff val="35000"/>
                            </a:schemeClr>
                          </a:solidFill>
                          <a:latin typeface="+mn-lt"/>
                          <a:ea typeface="+mn-ea"/>
                          <a:cs typeface="+mn-cs"/>
                        </a:rPr>
                        <a:t>）</a:t>
                      </a:r>
                      <a:endParaRPr kumimoji="1" lang="en-US" altLang="ja-JP" sz="800" kern="1200" dirty="0">
                        <a:solidFill>
                          <a:schemeClr val="tx1">
                            <a:lumMod val="65000"/>
                            <a:lumOff val="35000"/>
                          </a:schemeClr>
                        </a:solidFill>
                        <a:latin typeface="+mn-lt"/>
                        <a:ea typeface="+mn-ea"/>
                        <a:cs typeface="+mn-cs"/>
                      </a:endParaRPr>
                    </a:p>
                    <a:p>
                      <a:pPr algn="ct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いずれかのひとつを選択</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787314208"/>
                  </a:ext>
                </a:extLst>
              </a:tr>
              <a:tr h="221456">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掲載場所</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Yahoo</a:t>
                      </a:r>
                      <a:r>
                        <a:rPr kumimoji="1" lang="ja-JP" altLang="en-US" sz="800" kern="1200" dirty="0">
                          <a:solidFill>
                            <a:schemeClr val="tx1">
                              <a:lumMod val="65000"/>
                              <a:lumOff val="35000"/>
                            </a:schemeClr>
                          </a:solidFill>
                          <a:latin typeface="+mn-lt"/>
                          <a:ea typeface="+mn-ea"/>
                          <a:cs typeface="+mn-cs"/>
                        </a:rPr>
                        <a:t>ファイナンスのトップページ</a:t>
                      </a:r>
                      <a:endPar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endParaRP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hMerge="1">
                  <a:txBody>
                    <a:bodyPr/>
                    <a:lstStyle/>
                    <a:p>
                      <a:endParaRPr kumimoji="1" lang="ja-JP" altLang="en-US"/>
                    </a:p>
                  </a:txBody>
                  <a:tcPr/>
                </a:tc>
                <a:tc gridSpan="3">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rgbClr val="000000">
                              <a:lumMod val="65000"/>
                              <a:lumOff val="35000"/>
                            </a:srgbClr>
                          </a:solidFill>
                          <a:effectLst/>
                          <a:uLnTx/>
                          <a:uFillTx/>
                          <a:latin typeface="+mn-lt"/>
                          <a:ea typeface="+mn-ea"/>
                          <a:cs typeface="+mn-cs"/>
                        </a:rPr>
                        <a:t>Yahoo</a:t>
                      </a:r>
                      <a:r>
                        <a:rPr kumimoji="1" lang="ja-JP" altLang="en-US" sz="800" b="0" i="0" u="none" strike="noStrike" kern="1200" cap="none" spc="0" normalizeH="0" baseline="0" noProof="0" dirty="0">
                          <a:ln>
                            <a:noFill/>
                          </a:ln>
                          <a:solidFill>
                            <a:srgbClr val="000000">
                              <a:lumMod val="65000"/>
                              <a:lumOff val="35000"/>
                            </a:srgbClr>
                          </a:solidFill>
                          <a:effectLst/>
                          <a:uLnTx/>
                          <a:uFillTx/>
                          <a:latin typeface="+mn-lt"/>
                          <a:ea typeface="+mn-ea"/>
                          <a:cs typeface="+mn-cs"/>
                        </a:rPr>
                        <a:t>ファイナンス</a:t>
                      </a:r>
                      <a:r>
                        <a:rPr kumimoji="1" lang="ja-JP" altLang="en-US" sz="800" kern="1200" dirty="0">
                          <a:solidFill>
                            <a:schemeClr val="tx1">
                              <a:lumMod val="65000"/>
                              <a:lumOff val="35000"/>
                            </a:schemeClr>
                          </a:solidFill>
                          <a:latin typeface="+mn-lt"/>
                          <a:ea typeface="+mn-ea"/>
                          <a:cs typeface="+mn-cs"/>
                        </a:rPr>
                        <a:t>内の各カテゴリーのページ</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066738162"/>
                  </a:ext>
                </a:extLst>
              </a:tr>
              <a:tr h="221456">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掲載期間</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5">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メイリオ"/>
                          <a:ea typeface="メイリオ"/>
                          <a:cs typeface="+mn-cs"/>
                        </a:rPr>
                        <a:t>2022</a:t>
                      </a:r>
                      <a:r>
                        <a:rPr kumimoji="1" lang="ja-JP" altLang="en-US" sz="800" kern="1200" dirty="0">
                          <a:solidFill>
                            <a:schemeClr val="tx1">
                              <a:lumMod val="65000"/>
                              <a:lumOff val="35000"/>
                            </a:schemeClr>
                          </a:solidFill>
                          <a:latin typeface="メイリオ"/>
                          <a:ea typeface="メイリオ"/>
                          <a:cs typeface="+mn-cs"/>
                        </a:rPr>
                        <a:t>年</a:t>
                      </a:r>
                      <a:r>
                        <a:rPr kumimoji="1" lang="en-US" altLang="ja-JP" sz="800" kern="1200" dirty="0">
                          <a:solidFill>
                            <a:schemeClr val="tx1">
                              <a:lumMod val="65000"/>
                              <a:lumOff val="35000"/>
                            </a:schemeClr>
                          </a:solidFill>
                          <a:latin typeface="メイリオ"/>
                          <a:ea typeface="メイリオ"/>
                          <a:cs typeface="+mn-cs"/>
                        </a:rPr>
                        <a:t>9</a:t>
                      </a:r>
                      <a:r>
                        <a:rPr kumimoji="1" lang="ja-JP" altLang="en-US" sz="800" kern="1200" dirty="0">
                          <a:solidFill>
                            <a:schemeClr val="tx1">
                              <a:lumMod val="65000"/>
                              <a:lumOff val="35000"/>
                            </a:schemeClr>
                          </a:solidFill>
                          <a:latin typeface="メイリオ"/>
                          <a:ea typeface="メイリオ"/>
                          <a:cs typeface="+mn-cs"/>
                        </a:rPr>
                        <a:t>月</a:t>
                      </a:r>
                      <a:r>
                        <a:rPr kumimoji="1" lang="en-US" altLang="ja-JP" sz="800" kern="1200" dirty="0">
                          <a:solidFill>
                            <a:schemeClr val="tx1">
                              <a:lumMod val="65000"/>
                              <a:lumOff val="35000"/>
                            </a:schemeClr>
                          </a:solidFill>
                          <a:latin typeface="メイリオ"/>
                          <a:ea typeface="メイリオ"/>
                          <a:cs typeface="+mn-cs"/>
                        </a:rPr>
                        <a:t>1</a:t>
                      </a:r>
                      <a:r>
                        <a:rPr kumimoji="1" lang="ja-JP" altLang="en-US" sz="800" kern="1200" dirty="0">
                          <a:solidFill>
                            <a:schemeClr val="tx1">
                              <a:lumMod val="65000"/>
                              <a:lumOff val="35000"/>
                            </a:schemeClr>
                          </a:solidFill>
                          <a:latin typeface="メイリオ"/>
                          <a:ea typeface="メイリオ"/>
                          <a:cs typeface="+mn-cs"/>
                        </a:rPr>
                        <a:t>日（木）～</a:t>
                      </a:r>
                      <a:r>
                        <a:rPr kumimoji="1" lang="en-US" altLang="ja-JP" sz="800" kern="1200" dirty="0">
                          <a:solidFill>
                            <a:schemeClr val="tx1">
                              <a:lumMod val="65000"/>
                              <a:lumOff val="35000"/>
                            </a:schemeClr>
                          </a:solidFill>
                          <a:latin typeface="メイリオ"/>
                          <a:ea typeface="メイリオ"/>
                          <a:cs typeface="+mn-cs"/>
                        </a:rPr>
                        <a:t>2023</a:t>
                      </a:r>
                      <a:r>
                        <a:rPr kumimoji="1" lang="ja-JP" altLang="en-US" sz="800" kern="1200" dirty="0">
                          <a:solidFill>
                            <a:schemeClr val="tx1">
                              <a:lumMod val="65000"/>
                              <a:lumOff val="35000"/>
                            </a:schemeClr>
                          </a:solidFill>
                          <a:latin typeface="メイリオ"/>
                          <a:ea typeface="メイリオ"/>
                          <a:cs typeface="+mn-cs"/>
                        </a:rPr>
                        <a:t>年</a:t>
                      </a:r>
                      <a:r>
                        <a:rPr kumimoji="1" lang="en-US" altLang="ja-JP" sz="800" kern="1200" dirty="0">
                          <a:solidFill>
                            <a:schemeClr val="tx1">
                              <a:lumMod val="65000"/>
                              <a:lumOff val="35000"/>
                            </a:schemeClr>
                          </a:solidFill>
                          <a:latin typeface="メイリオ"/>
                          <a:ea typeface="メイリオ"/>
                          <a:cs typeface="+mn-cs"/>
                        </a:rPr>
                        <a:t>3</a:t>
                      </a:r>
                      <a:r>
                        <a:rPr kumimoji="1" lang="ja-JP" altLang="en-US" sz="800" kern="1200" dirty="0">
                          <a:solidFill>
                            <a:schemeClr val="tx1">
                              <a:lumMod val="65000"/>
                              <a:lumOff val="35000"/>
                            </a:schemeClr>
                          </a:solidFill>
                          <a:latin typeface="メイリオ"/>
                          <a:ea typeface="メイリオ"/>
                          <a:cs typeface="+mn-cs"/>
                        </a:rPr>
                        <a:t>月</a:t>
                      </a:r>
                      <a:r>
                        <a:rPr kumimoji="1" lang="en-US" altLang="ja-JP" sz="800" kern="1200" dirty="0">
                          <a:solidFill>
                            <a:schemeClr val="tx1">
                              <a:lumMod val="65000"/>
                              <a:lumOff val="35000"/>
                            </a:schemeClr>
                          </a:solidFill>
                          <a:latin typeface="メイリオ"/>
                          <a:ea typeface="メイリオ"/>
                          <a:cs typeface="+mn-cs"/>
                        </a:rPr>
                        <a:t>31</a:t>
                      </a:r>
                      <a:r>
                        <a:rPr kumimoji="1" lang="ja-JP" altLang="en-US" sz="800" kern="1200" dirty="0">
                          <a:solidFill>
                            <a:schemeClr val="tx1">
                              <a:lumMod val="65000"/>
                              <a:lumOff val="35000"/>
                            </a:schemeClr>
                          </a:solidFill>
                          <a:latin typeface="メイリオ"/>
                          <a:ea typeface="メイリオ"/>
                          <a:cs typeface="+mn-cs"/>
                        </a:rPr>
                        <a:t>日（金）</a:t>
                      </a:r>
                    </a:p>
                  </a:txBody>
                  <a:tcPr anchor="ctr">
                    <a:lnL w="12700" cmpd="sng">
                      <a:noFill/>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dirty="0">
                        <a:solidFill>
                          <a:schemeClr val="tx1">
                            <a:lumMod val="65000"/>
                            <a:lumOff val="35000"/>
                          </a:schemeClr>
                        </a:solidFill>
                        <a:latin typeface="メイリオ"/>
                        <a:ea typeface="メイリオ"/>
                        <a:cs typeface="+mn-cs"/>
                      </a:endParaRPr>
                    </a:p>
                  </a:txBody>
                  <a:tcPr anchor="ctr">
                    <a:lnL w="12700" cmpd="sng">
                      <a:noFill/>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463668774"/>
                  </a:ext>
                </a:extLst>
              </a:tr>
              <a:tr h="33584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購入期間</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5">
                  <a:txBody>
                    <a:bodyPr/>
                    <a:lstStyle/>
                    <a:p>
                      <a:pPr algn="l"/>
                      <a:r>
                        <a:rPr kumimoji="1" lang="ja-JP" altLang="en-US" sz="800" kern="1200" dirty="0">
                          <a:solidFill>
                            <a:schemeClr val="tx1">
                              <a:lumMod val="65000"/>
                              <a:lumOff val="35000"/>
                            </a:schemeClr>
                          </a:solidFill>
                          <a:latin typeface="+mn-lt"/>
                          <a:ea typeface="+mn-ea"/>
                          <a:cs typeface="+mn-cs"/>
                        </a:rPr>
                        <a:t>　　　　　　　　　　　　　　　　　　　　　　　　　　　　　　　　　　　</a:t>
                      </a:r>
                      <a:r>
                        <a:rPr kumimoji="1" lang="en-US" altLang="ja-JP" sz="800" kern="1200" dirty="0">
                          <a:solidFill>
                            <a:schemeClr val="tx1">
                              <a:lumMod val="65000"/>
                              <a:lumOff val="35000"/>
                            </a:schemeClr>
                          </a:solidFill>
                          <a:latin typeface="+mn-lt"/>
                          <a:ea typeface="+mn-ea"/>
                          <a:cs typeface="+mn-cs"/>
                        </a:rPr>
                        <a:t>5</a:t>
                      </a:r>
                      <a:r>
                        <a:rPr kumimoji="1" lang="ja-JP" altLang="en-US" sz="800" kern="1200" dirty="0">
                          <a:solidFill>
                            <a:schemeClr val="tx1">
                              <a:lumMod val="65000"/>
                              <a:lumOff val="35000"/>
                            </a:schemeClr>
                          </a:solidFill>
                          <a:latin typeface="+mn-lt"/>
                          <a:ea typeface="+mn-ea"/>
                          <a:cs typeface="+mn-cs"/>
                        </a:rPr>
                        <a:t>日間～</a:t>
                      </a:r>
                      <a:r>
                        <a:rPr kumimoji="1" lang="en-US" altLang="ja-JP" sz="800" kern="1200" dirty="0">
                          <a:solidFill>
                            <a:schemeClr val="tx1">
                              <a:lumMod val="65000"/>
                              <a:lumOff val="35000"/>
                            </a:schemeClr>
                          </a:solidFill>
                          <a:latin typeface="+mn-lt"/>
                          <a:ea typeface="+mn-ea"/>
                          <a:cs typeface="+mn-cs"/>
                        </a:rPr>
                        <a:t>31</a:t>
                      </a:r>
                      <a:r>
                        <a:rPr kumimoji="1" lang="ja-JP" altLang="en-US" sz="800" kern="1200" dirty="0">
                          <a:solidFill>
                            <a:schemeClr val="tx1">
                              <a:lumMod val="65000"/>
                              <a:lumOff val="35000"/>
                            </a:schemeClr>
                          </a:solidFill>
                          <a:latin typeface="+mn-lt"/>
                          <a:ea typeface="+mn-ea"/>
                          <a:cs typeface="+mn-cs"/>
                        </a:rPr>
                        <a:t>日間</a:t>
                      </a:r>
                      <a:endParaRPr kumimoji="1" lang="en-US" altLang="ja-JP" sz="800"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※3</a:t>
                      </a:r>
                      <a:r>
                        <a:rPr kumimoji="1" lang="ja-JP" altLang="en-US" sz="800" kern="1200" dirty="0">
                          <a:solidFill>
                            <a:schemeClr val="tx1">
                              <a:lumMod val="65000"/>
                              <a:lumOff val="35000"/>
                            </a:schemeClr>
                          </a:solidFill>
                          <a:latin typeface="+mn-lt"/>
                          <a:ea typeface="+mn-ea"/>
                          <a:cs typeface="+mn-cs"/>
                        </a:rPr>
                        <a:t>日間～</a:t>
                      </a:r>
                      <a:r>
                        <a:rPr kumimoji="1" lang="en-US" altLang="ja-JP" sz="800" kern="1200" dirty="0">
                          <a:solidFill>
                            <a:schemeClr val="tx1">
                              <a:lumMod val="65000"/>
                              <a:lumOff val="35000"/>
                            </a:schemeClr>
                          </a:solidFill>
                          <a:latin typeface="+mn-lt"/>
                          <a:ea typeface="+mn-ea"/>
                          <a:cs typeface="+mn-cs"/>
                        </a:rPr>
                        <a:t>4</a:t>
                      </a:r>
                      <a:r>
                        <a:rPr kumimoji="1" lang="ja-JP" altLang="en-US" sz="800" kern="1200" dirty="0">
                          <a:solidFill>
                            <a:schemeClr val="tx1">
                              <a:lumMod val="65000"/>
                              <a:lumOff val="35000"/>
                            </a:schemeClr>
                          </a:solidFill>
                          <a:latin typeface="+mn-lt"/>
                          <a:ea typeface="+mn-ea"/>
                          <a:cs typeface="+mn-cs"/>
                        </a:rPr>
                        <a:t>日間での掲載も可能ですが、掲載</a:t>
                      </a:r>
                      <a:r>
                        <a:rPr kumimoji="1" lang="en-US" altLang="ja-JP" sz="800" kern="1200" dirty="0" err="1">
                          <a:solidFill>
                            <a:schemeClr val="tx1">
                              <a:lumMod val="65000"/>
                              <a:lumOff val="35000"/>
                            </a:schemeClr>
                          </a:solidFill>
                          <a:latin typeface="+mn-lt"/>
                          <a:ea typeface="+mn-ea"/>
                          <a:cs typeface="+mn-cs"/>
                        </a:rPr>
                        <a:t>vimps</a:t>
                      </a:r>
                      <a:r>
                        <a:rPr kumimoji="1" lang="ja-JP" altLang="en-US" sz="800" kern="1200" dirty="0">
                          <a:solidFill>
                            <a:schemeClr val="tx1">
                              <a:lumMod val="65000"/>
                              <a:lumOff val="35000"/>
                            </a:schemeClr>
                          </a:solidFill>
                          <a:latin typeface="+mn-lt"/>
                          <a:ea typeface="+mn-ea"/>
                          <a:cs typeface="+mn-cs"/>
                        </a:rPr>
                        <a:t>数が未達成の場合、補填対象外になります。</a:t>
                      </a: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hMerge="1">
                  <a:txBody>
                    <a:bodyPr/>
                    <a:lstStyle/>
                    <a:p>
                      <a:endParaRPr kumimoji="1" lang="ja-JP" altLang="en-US"/>
                    </a:p>
                  </a:txBody>
                  <a:tcPr/>
                </a:tc>
                <a:tc hMerge="1">
                  <a:txBody>
                    <a:bodyPr/>
                    <a:lstStyle/>
                    <a:p>
                      <a:endParaRPr kumimoji="1" lang="ja-JP" altLang="en-US"/>
                    </a:p>
                  </a:txBody>
                  <a:tcPr/>
                </a:tc>
                <a:tc hMerge="1">
                  <a:txBody>
                    <a:bodyPr/>
                    <a:lstStyle/>
                    <a:p>
                      <a:pPr algn="ct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1967014782"/>
                  </a:ext>
                </a:extLst>
              </a:tr>
              <a:tr h="22145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料金タイプ</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5">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l"/>
                      <a:r>
                        <a:rPr kumimoji="1" lang="ja-JP" altLang="en-US" sz="800" dirty="0">
                          <a:solidFill>
                            <a:schemeClr val="tx1">
                              <a:lumMod val="65000"/>
                              <a:lumOff val="35000"/>
                            </a:schemeClr>
                          </a:solidFill>
                          <a:latin typeface="+mj-lt"/>
                          <a:ea typeface="+mj-ea"/>
                        </a:rPr>
                        <a:t>　　　　　　　　　　　　　　　　　　　　　　　　　　　　　　　　　　　　</a:t>
                      </a:r>
                      <a:r>
                        <a:rPr kumimoji="1" lang="en-US" altLang="ja-JP" sz="800" dirty="0" err="1">
                          <a:solidFill>
                            <a:schemeClr val="tx1">
                              <a:lumMod val="65000"/>
                              <a:lumOff val="35000"/>
                            </a:schemeClr>
                          </a:solidFill>
                          <a:latin typeface="+mj-lt"/>
                          <a:ea typeface="+mj-ea"/>
                        </a:rPr>
                        <a:t>vimps</a:t>
                      </a:r>
                      <a:r>
                        <a:rPr kumimoji="1" lang="ja-JP" altLang="en-US" sz="800" dirty="0">
                          <a:solidFill>
                            <a:schemeClr val="tx1">
                              <a:lumMod val="65000"/>
                              <a:lumOff val="35000"/>
                            </a:schemeClr>
                          </a:solidFill>
                          <a:latin typeface="+mj-lt"/>
                          <a:ea typeface="+mj-ea"/>
                        </a:rPr>
                        <a:t>購入型</a:t>
                      </a:r>
                    </a:p>
                  </a:txBody>
                  <a:tcPr anchor="ctr">
                    <a:lnL w="12700" cmpd="sng">
                      <a:noFill/>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hMerge="1">
                  <a:txBody>
                    <a:bodyPr/>
                    <a:lstStyle/>
                    <a:p>
                      <a:endParaRPr kumimoji="1" lang="ja-JP" altLang="en-US"/>
                    </a:p>
                  </a:txBody>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12700" cmpd="sng">
                      <a:noFill/>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1750538939"/>
                  </a:ext>
                </a:extLst>
              </a:tr>
              <a:tr h="22145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最低購入価格</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kumimoji="1" lang="en-US" altLang="ja-JP" sz="800" kern="1200" dirty="0">
                          <a:solidFill>
                            <a:schemeClr val="tx1">
                              <a:lumMod val="65000"/>
                              <a:lumOff val="35000"/>
                            </a:schemeClr>
                          </a:solidFill>
                          <a:latin typeface="+mn-lt"/>
                          <a:ea typeface="+mn-ea"/>
                          <a:cs typeface="+mn-cs"/>
                        </a:rPr>
                        <a:t>500,000</a:t>
                      </a:r>
                      <a:r>
                        <a:rPr kumimoji="1" lang="ja-JP" altLang="en-US" sz="800" kern="1200" dirty="0">
                          <a:solidFill>
                            <a:schemeClr val="tx1">
                              <a:lumMod val="65000"/>
                              <a:lumOff val="35000"/>
                            </a:schemeClr>
                          </a:solidFill>
                          <a:latin typeface="+mn-lt"/>
                          <a:ea typeface="+mn-ea"/>
                          <a:cs typeface="+mn-cs"/>
                        </a:rPr>
                        <a:t>円</a:t>
                      </a: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hMerge="1">
                  <a:txBody>
                    <a:bodyPr/>
                    <a:lstStyle/>
                    <a:p>
                      <a:endParaRPr kumimoji="1" lang="ja-JP" altLang="en-US"/>
                    </a:p>
                  </a:txBody>
                  <a:tcPr/>
                </a:tc>
                <a:tc gridSpan="3">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500,000</a:t>
                      </a:r>
                      <a:r>
                        <a:rPr kumimoji="1" lang="ja-JP" altLang="en-US" sz="800" kern="1200" dirty="0">
                          <a:solidFill>
                            <a:schemeClr val="tx1">
                              <a:lumMod val="65000"/>
                              <a:lumOff val="35000"/>
                            </a:schemeClr>
                          </a:solidFill>
                          <a:latin typeface="+mn-lt"/>
                          <a:ea typeface="+mn-ea"/>
                          <a:cs typeface="+mn-cs"/>
                        </a:rPr>
                        <a:t>円</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381913646"/>
                  </a:ext>
                </a:extLst>
              </a:tr>
              <a:tr h="561021">
                <a:tc rowSpan="2">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基本料金（</a:t>
                      </a:r>
                      <a:r>
                        <a:rPr kumimoji="1" lang="en-US" altLang="ja-JP" sz="900" b="0" kern="1200" dirty="0" err="1">
                          <a:solidFill>
                            <a:schemeClr val="bg1"/>
                          </a:solidFill>
                          <a:latin typeface="+mn-lt"/>
                          <a:ea typeface="+mn-ea"/>
                          <a:cs typeface="+mn-cs"/>
                        </a:rPr>
                        <a:t>vCPM</a:t>
                      </a:r>
                      <a:r>
                        <a:rPr kumimoji="1" lang="ja-JP" altLang="en-US" sz="900" b="0" kern="1200" dirty="0">
                          <a:solidFill>
                            <a:schemeClr val="bg1"/>
                          </a:solidFill>
                          <a:latin typeface="+mn-lt"/>
                          <a:ea typeface="+mn-ea"/>
                          <a:cs typeface="+mn-cs"/>
                        </a:rPr>
                        <a:t>）</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rowSpan="2"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画像（</a:t>
                      </a:r>
                      <a:r>
                        <a:rPr kumimoji="1" lang="en-US" altLang="ja-JP" sz="800" kern="1200" dirty="0">
                          <a:solidFill>
                            <a:schemeClr val="tx1">
                              <a:lumMod val="65000"/>
                              <a:lumOff val="35000"/>
                            </a:schemeClr>
                          </a:solidFill>
                          <a:latin typeface="+mn-lt"/>
                          <a:ea typeface="+mn-ea"/>
                          <a:cs typeface="+mn-cs"/>
                        </a:rPr>
                        <a:t>6</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5</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400</a:t>
                      </a:r>
                      <a:r>
                        <a:rPr kumimoji="1" lang="ja-JP" altLang="en-US" sz="800" kern="1200" dirty="0">
                          <a:solidFill>
                            <a:schemeClr val="tx1">
                              <a:lumMod val="65000"/>
                              <a:lumOff val="35000"/>
                            </a:schemeClr>
                          </a:solidFill>
                          <a:latin typeface="+mn-lt"/>
                          <a:ea typeface="+mn-ea"/>
                          <a:cs typeface="+mn-cs"/>
                        </a:rPr>
                        <a:t>円</a:t>
                      </a:r>
                      <a:endParaRPr kumimoji="1" lang="en-US" altLang="ja-JP" sz="800"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画像（</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400</a:t>
                      </a:r>
                      <a:r>
                        <a:rPr kumimoji="1" lang="ja-JP" altLang="en-US" sz="800" kern="1200" dirty="0">
                          <a:solidFill>
                            <a:schemeClr val="tx1">
                              <a:lumMod val="65000"/>
                              <a:lumOff val="35000"/>
                            </a:schemeClr>
                          </a:solidFill>
                          <a:latin typeface="+mn-lt"/>
                          <a:ea typeface="+mn-ea"/>
                          <a:cs typeface="+mn-cs"/>
                        </a:rPr>
                        <a:t>円</a:t>
                      </a:r>
                      <a:endParaRPr kumimoji="1" lang="en-US" altLang="ja-JP" sz="800" kern="1200" dirty="0">
                        <a:solidFill>
                          <a:schemeClr val="tx1">
                            <a:lumMod val="65000"/>
                            <a:lumOff val="35000"/>
                          </a:schemeClr>
                        </a:solidFill>
                        <a:latin typeface="+mn-lt"/>
                        <a:ea typeface="+mn-ea"/>
                        <a:cs typeface="+mn-cs"/>
                      </a:endParaRPr>
                    </a:p>
                    <a:p>
                      <a:pPr algn="ctr"/>
                      <a:r>
                        <a:rPr kumimoji="1" lang="ja-JP" altLang="en-US" sz="800" kern="1200" dirty="0">
                          <a:solidFill>
                            <a:schemeClr val="tx1">
                              <a:lumMod val="65000"/>
                              <a:lumOff val="35000"/>
                            </a:schemeClr>
                          </a:solidFill>
                          <a:latin typeface="+mn-lt"/>
                          <a:ea typeface="+mn-ea"/>
                          <a:cs typeface="+mn-cs"/>
                        </a:rPr>
                        <a:t>画像（</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2</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480</a:t>
                      </a:r>
                      <a:r>
                        <a:rPr kumimoji="1" lang="ja-JP" altLang="en-US" sz="800" kern="1200" dirty="0">
                          <a:solidFill>
                            <a:schemeClr val="tx1">
                              <a:lumMod val="65000"/>
                              <a:lumOff val="35000"/>
                            </a:schemeClr>
                          </a:solidFill>
                          <a:latin typeface="+mn-lt"/>
                          <a:ea typeface="+mn-ea"/>
                          <a:cs typeface="+mn-cs"/>
                        </a:rPr>
                        <a:t>円</a:t>
                      </a:r>
                      <a:endParaRPr kumimoji="1" lang="en-US" altLang="ja-JP" sz="800" kern="1200" dirty="0">
                        <a:solidFill>
                          <a:schemeClr val="tx1">
                            <a:lumMod val="65000"/>
                            <a:lumOff val="35000"/>
                          </a:schemeClr>
                        </a:solidFill>
                        <a:latin typeface="+mn-lt"/>
                        <a:ea typeface="+mn-ea"/>
                        <a:cs typeface="+mn-cs"/>
                      </a:endParaRPr>
                    </a:p>
                    <a:p>
                      <a:pPr algn="ct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キャンペーン予約時に複数の広告タイプを選択した場合は、</a:t>
                      </a:r>
                      <a:br>
                        <a:rPr kumimoji="1" lang="en-US" altLang="ja-JP" sz="800" kern="1200" dirty="0">
                          <a:solidFill>
                            <a:schemeClr val="tx1">
                              <a:lumMod val="65000"/>
                              <a:lumOff val="35000"/>
                            </a:schemeClr>
                          </a:solidFill>
                          <a:latin typeface="+mn-lt"/>
                          <a:ea typeface="+mn-ea"/>
                          <a:cs typeface="+mn-cs"/>
                        </a:rPr>
                      </a:br>
                      <a:r>
                        <a:rPr kumimoji="1" lang="ja-JP" altLang="en-US" sz="800" kern="1200" dirty="0">
                          <a:solidFill>
                            <a:schemeClr val="tx1">
                              <a:lumMod val="65000"/>
                              <a:lumOff val="35000"/>
                            </a:schemeClr>
                          </a:solidFill>
                          <a:latin typeface="+mn-lt"/>
                          <a:ea typeface="+mn-ea"/>
                          <a:cs typeface="+mn-cs"/>
                        </a:rPr>
                        <a:t>金額の高い</a:t>
                      </a:r>
                      <a:r>
                        <a:rPr kumimoji="1" lang="en-US" altLang="ja-JP" sz="800" kern="1200" dirty="0" err="1">
                          <a:solidFill>
                            <a:schemeClr val="tx1">
                              <a:lumMod val="65000"/>
                              <a:lumOff val="35000"/>
                            </a:schemeClr>
                          </a:solidFill>
                          <a:latin typeface="+mn-lt"/>
                          <a:ea typeface="+mn-ea"/>
                          <a:cs typeface="+mn-cs"/>
                        </a:rPr>
                        <a:t>vCPM</a:t>
                      </a:r>
                      <a:r>
                        <a:rPr kumimoji="1" lang="ja-JP" altLang="en-US" sz="800" kern="1200" dirty="0">
                          <a:solidFill>
                            <a:schemeClr val="tx1">
                              <a:lumMod val="65000"/>
                              <a:lumOff val="35000"/>
                            </a:schemeClr>
                          </a:solidFill>
                          <a:latin typeface="+mn-lt"/>
                          <a:ea typeface="+mn-ea"/>
                          <a:cs typeface="+mn-cs"/>
                        </a:rPr>
                        <a:t>を適用します。</a:t>
                      </a:r>
                      <a:endParaRPr kumimoji="1" lang="en-US" altLang="ja-JP" sz="800" kern="1200" dirty="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rowSpan="2"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外国為替情報</a:t>
                      </a: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株式</a:t>
                      </a:r>
                      <a:r>
                        <a:rPr kumimoji="1" lang="en-US" altLang="ja-JP" sz="800" kern="1200" dirty="0">
                          <a:solidFill>
                            <a:schemeClr val="tx1">
                              <a:lumMod val="65000"/>
                              <a:lumOff val="35000"/>
                            </a:schemeClr>
                          </a:solidFill>
                          <a:latin typeface="+mn-lt"/>
                          <a:ea typeface="+mn-ea"/>
                          <a:cs typeface="+mn-cs"/>
                        </a:rPr>
                        <a:t>】</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画像（</a:t>
                      </a:r>
                      <a:r>
                        <a:rPr kumimoji="1" lang="en-US" altLang="ja-JP" sz="800" kern="1200" dirty="0">
                          <a:solidFill>
                            <a:schemeClr val="tx1">
                              <a:lumMod val="65000"/>
                              <a:lumOff val="35000"/>
                            </a:schemeClr>
                          </a:solidFill>
                          <a:latin typeface="+mn-lt"/>
                          <a:ea typeface="+mn-ea"/>
                          <a:cs typeface="+mn-cs"/>
                        </a:rPr>
                        <a:t>6</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5</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310</a:t>
                      </a:r>
                      <a:r>
                        <a:rPr kumimoji="1" lang="ja-JP" altLang="en-US" sz="800" kern="1200" dirty="0">
                          <a:solidFill>
                            <a:schemeClr val="tx1">
                              <a:lumMod val="65000"/>
                              <a:lumOff val="35000"/>
                            </a:schemeClr>
                          </a:solidFill>
                          <a:latin typeface="+mn-lt"/>
                          <a:ea typeface="+mn-ea"/>
                          <a:cs typeface="+mn-cs"/>
                        </a:rPr>
                        <a:t>円</a:t>
                      </a:r>
                      <a:endParaRPr kumimoji="1" lang="en-US" altLang="ja-JP" sz="800"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画像（</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310</a:t>
                      </a:r>
                      <a:r>
                        <a:rPr kumimoji="1" lang="ja-JP" altLang="en-US" sz="800" kern="1200" dirty="0">
                          <a:solidFill>
                            <a:schemeClr val="tx1">
                              <a:lumMod val="65000"/>
                              <a:lumOff val="35000"/>
                            </a:schemeClr>
                          </a:solidFill>
                          <a:latin typeface="+mn-lt"/>
                          <a:ea typeface="+mn-ea"/>
                          <a:cs typeface="+mn-cs"/>
                        </a:rPr>
                        <a:t>円</a:t>
                      </a:r>
                      <a:endParaRPr kumimoji="1" lang="en-US" altLang="ja-JP" sz="800" kern="1200" dirty="0">
                        <a:solidFill>
                          <a:schemeClr val="tx1">
                            <a:lumMod val="65000"/>
                            <a:lumOff val="35000"/>
                          </a:schemeClr>
                        </a:solidFill>
                        <a:latin typeface="+mn-lt"/>
                        <a:ea typeface="+mn-ea"/>
                        <a:cs typeface="+mn-cs"/>
                      </a:endParaRPr>
                    </a:p>
                    <a:p>
                      <a:pPr algn="ctr"/>
                      <a:r>
                        <a:rPr kumimoji="1" lang="ja-JP" altLang="en-US" sz="800" kern="1200" dirty="0">
                          <a:solidFill>
                            <a:schemeClr val="tx1">
                              <a:lumMod val="65000"/>
                              <a:lumOff val="35000"/>
                            </a:schemeClr>
                          </a:solidFill>
                          <a:latin typeface="+mn-lt"/>
                          <a:ea typeface="+mn-ea"/>
                          <a:cs typeface="+mn-cs"/>
                        </a:rPr>
                        <a:t>画像（</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2</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372</a:t>
                      </a:r>
                      <a:r>
                        <a:rPr kumimoji="1" lang="ja-JP" altLang="en-US" sz="800" kern="1200" dirty="0">
                          <a:solidFill>
                            <a:schemeClr val="tx1">
                              <a:lumMod val="65000"/>
                              <a:lumOff val="35000"/>
                            </a:schemeClr>
                          </a:solidFill>
                          <a:latin typeface="+mn-lt"/>
                          <a:ea typeface="+mn-ea"/>
                          <a:cs typeface="+mn-cs"/>
                        </a:rPr>
                        <a:t>円</a:t>
                      </a:r>
                      <a:endParaRPr kumimoji="1" lang="en-US" altLang="ja-JP" sz="800" kern="1200" dirty="0">
                        <a:solidFill>
                          <a:schemeClr val="tx1">
                            <a:lumMod val="65000"/>
                            <a:lumOff val="35000"/>
                          </a:schemeClr>
                        </a:solidFill>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hMerge="1">
                  <a:txBody>
                    <a:bodyPr/>
                    <a:lstStyle/>
                    <a:p>
                      <a:pPr algn="ctr"/>
                      <a:endParaRPr kumimoji="1" lang="en-US" altLang="ja-JP" sz="800" kern="1200" dirty="0">
                        <a:solidFill>
                          <a:schemeClr val="tx1">
                            <a:lumMod val="65000"/>
                            <a:lumOff val="35000"/>
                          </a:schemeClr>
                        </a:solidFill>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米国株</a:t>
                      </a:r>
                      <a:r>
                        <a:rPr kumimoji="1" lang="en-US" altLang="ja-JP" sz="800" kern="1200" dirty="0">
                          <a:solidFill>
                            <a:schemeClr val="tx1">
                              <a:lumMod val="65000"/>
                              <a:lumOff val="35000"/>
                            </a:schemeClr>
                          </a:solidFill>
                          <a:latin typeface="+mn-lt"/>
                          <a:ea typeface="+mn-ea"/>
                          <a:cs typeface="+mn-cs"/>
                        </a:rPr>
                        <a:t>】</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画像（</a:t>
                      </a:r>
                      <a:r>
                        <a:rPr kumimoji="1" lang="en-US" altLang="ja-JP" sz="800" kern="1200" dirty="0">
                          <a:solidFill>
                            <a:schemeClr val="tx1">
                              <a:lumMod val="65000"/>
                              <a:lumOff val="35000"/>
                            </a:schemeClr>
                          </a:solidFill>
                          <a:latin typeface="+mn-lt"/>
                          <a:ea typeface="+mn-ea"/>
                          <a:cs typeface="+mn-cs"/>
                        </a:rPr>
                        <a:t>6</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5</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400</a:t>
                      </a:r>
                      <a:r>
                        <a:rPr kumimoji="1" lang="ja-JP" altLang="en-US" sz="800" kern="1200" dirty="0">
                          <a:solidFill>
                            <a:schemeClr val="tx1">
                              <a:lumMod val="65000"/>
                              <a:lumOff val="35000"/>
                            </a:schemeClr>
                          </a:solidFill>
                          <a:latin typeface="+mn-lt"/>
                          <a:ea typeface="+mn-ea"/>
                          <a:cs typeface="+mn-cs"/>
                        </a:rPr>
                        <a:t>円</a:t>
                      </a:r>
                      <a:endParaRPr kumimoji="1" lang="en-US" altLang="ja-JP" sz="800"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画像（</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400</a:t>
                      </a:r>
                      <a:r>
                        <a:rPr kumimoji="1" lang="ja-JP" altLang="en-US" sz="800" kern="1200" dirty="0">
                          <a:solidFill>
                            <a:schemeClr val="tx1">
                              <a:lumMod val="65000"/>
                              <a:lumOff val="35000"/>
                            </a:schemeClr>
                          </a:solidFill>
                          <a:latin typeface="+mn-lt"/>
                          <a:ea typeface="+mn-ea"/>
                          <a:cs typeface="+mn-cs"/>
                        </a:rPr>
                        <a:t>円</a:t>
                      </a:r>
                      <a:endParaRPr kumimoji="1" lang="en-US" altLang="ja-JP" sz="800" kern="1200" dirty="0">
                        <a:solidFill>
                          <a:schemeClr val="tx1">
                            <a:lumMod val="65000"/>
                            <a:lumOff val="35000"/>
                          </a:schemeClr>
                        </a:solidFill>
                        <a:latin typeface="+mn-lt"/>
                        <a:ea typeface="+mn-ea"/>
                        <a:cs typeface="+mn-cs"/>
                      </a:endParaRPr>
                    </a:p>
                    <a:p>
                      <a:pPr algn="ctr"/>
                      <a:r>
                        <a:rPr kumimoji="1" lang="ja-JP" altLang="en-US" sz="800" kern="1200" dirty="0">
                          <a:solidFill>
                            <a:schemeClr val="tx1">
                              <a:lumMod val="65000"/>
                              <a:lumOff val="35000"/>
                            </a:schemeClr>
                          </a:solidFill>
                          <a:latin typeface="+mn-lt"/>
                          <a:ea typeface="+mn-ea"/>
                          <a:cs typeface="+mn-cs"/>
                        </a:rPr>
                        <a:t>画像（</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2</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480</a:t>
                      </a:r>
                      <a:r>
                        <a:rPr kumimoji="1" lang="ja-JP" altLang="en-US" sz="800" kern="1200" dirty="0">
                          <a:solidFill>
                            <a:schemeClr val="tx1">
                              <a:lumMod val="65000"/>
                              <a:lumOff val="35000"/>
                            </a:schemeClr>
                          </a:solidFill>
                          <a:latin typeface="+mn-lt"/>
                          <a:ea typeface="+mn-ea"/>
                          <a:cs typeface="+mn-cs"/>
                        </a:rPr>
                        <a:t>円</a:t>
                      </a:r>
                      <a:endParaRPr kumimoji="1" lang="en-US" altLang="ja-JP" sz="800" kern="1200" dirty="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4014462905"/>
                  </a:ext>
                </a:extLst>
              </a:tr>
              <a:tr h="371707">
                <a:tc vMerge="1">
                  <a:txBody>
                    <a:bodyPr/>
                    <a:lstStyle/>
                    <a:p>
                      <a:pPr algn="ctr"/>
                      <a:endParaRPr kumimoji="1" lang="ja-JP" altLang="en-US"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vMerge="1">
                  <a:txBody>
                    <a:bodyPr/>
                    <a:lstStyle/>
                    <a:p>
                      <a:pPr algn="ct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vMerge="1">
                  <a:txBody>
                    <a:bodyPr/>
                    <a:lstStyle/>
                    <a:p>
                      <a:endParaRPr kumimoji="1" lang="ja-JP" altLang="en-US"/>
                    </a:p>
                  </a:txBody>
                  <a:tcPr/>
                </a:tc>
                <a:tc gridSpan="3">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キャンペーン予約時に複数の広告タイプを選択した場合は、</a:t>
                      </a:r>
                      <a:br>
                        <a:rPr kumimoji="1" lang="en-US" altLang="ja-JP" sz="800" kern="1200" dirty="0">
                          <a:solidFill>
                            <a:schemeClr val="tx1">
                              <a:lumMod val="65000"/>
                              <a:lumOff val="35000"/>
                            </a:schemeClr>
                          </a:solidFill>
                          <a:latin typeface="+mn-lt"/>
                          <a:ea typeface="+mn-ea"/>
                          <a:cs typeface="+mn-cs"/>
                        </a:rPr>
                      </a:br>
                      <a:r>
                        <a:rPr kumimoji="1" lang="ja-JP" altLang="en-US" sz="800" kern="1200" dirty="0">
                          <a:solidFill>
                            <a:schemeClr val="tx1">
                              <a:lumMod val="65000"/>
                              <a:lumOff val="35000"/>
                            </a:schemeClr>
                          </a:solidFill>
                          <a:latin typeface="+mn-lt"/>
                          <a:ea typeface="+mn-ea"/>
                          <a:cs typeface="+mn-cs"/>
                        </a:rPr>
                        <a:t>金額の高い</a:t>
                      </a:r>
                      <a:r>
                        <a:rPr kumimoji="1" lang="en-US" altLang="ja-JP" sz="800" kern="1200" dirty="0" err="1">
                          <a:solidFill>
                            <a:schemeClr val="tx1">
                              <a:lumMod val="65000"/>
                              <a:lumOff val="35000"/>
                            </a:schemeClr>
                          </a:solidFill>
                          <a:latin typeface="+mn-lt"/>
                          <a:ea typeface="+mn-ea"/>
                          <a:cs typeface="+mn-cs"/>
                        </a:rPr>
                        <a:t>vCPM</a:t>
                      </a:r>
                      <a:r>
                        <a:rPr kumimoji="1" lang="ja-JP" altLang="en-US" sz="800" kern="1200" dirty="0">
                          <a:solidFill>
                            <a:schemeClr val="tx1">
                              <a:lumMod val="65000"/>
                              <a:lumOff val="35000"/>
                            </a:schemeClr>
                          </a:solidFill>
                          <a:latin typeface="+mn-lt"/>
                          <a:ea typeface="+mn-ea"/>
                          <a:cs typeface="+mn-cs"/>
                        </a:rPr>
                        <a:t>を適用します。</a:t>
                      </a:r>
                      <a:endParaRPr kumimoji="1" lang="en-US" altLang="ja-JP" sz="800" kern="1200" dirty="0">
                        <a:solidFill>
                          <a:schemeClr val="tx1">
                            <a:lumMod val="65000"/>
                            <a:lumOff val="35000"/>
                          </a:schemeClr>
                        </a:solidFill>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457496408"/>
                  </a:ext>
                </a:extLst>
              </a:tr>
              <a:tr h="22145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想定</a:t>
                      </a:r>
                      <a:r>
                        <a:rPr kumimoji="1" lang="en-US" altLang="ja-JP" sz="900" b="0" kern="1200" dirty="0" err="1">
                          <a:solidFill>
                            <a:schemeClr val="bg1"/>
                          </a:solidFill>
                          <a:latin typeface="+mn-lt"/>
                          <a:ea typeface="+mn-ea"/>
                          <a:cs typeface="+mn-cs"/>
                        </a:rPr>
                        <a:t>vimps</a:t>
                      </a:r>
                      <a:r>
                        <a:rPr kumimoji="1" lang="ja-JP" altLang="en-US" sz="800" b="0" kern="1200" dirty="0">
                          <a:solidFill>
                            <a:schemeClr val="bg1"/>
                          </a:solidFill>
                          <a:latin typeface="+mn-lt"/>
                          <a:ea typeface="+mn-ea"/>
                          <a:cs typeface="+mn-cs"/>
                        </a:rPr>
                        <a:t>（枠配信のみ）</a:t>
                      </a:r>
                      <a:endParaRPr kumimoji="1" lang="ja-JP" altLang="en-US"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kumimoji="1" lang="en-US" altLang="ja-JP" sz="800" kern="1200" dirty="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hMerge="1">
                  <a:txBody>
                    <a:bodyPr/>
                    <a:lstStyle/>
                    <a:p>
                      <a:endParaRPr kumimoji="1" lang="ja-JP" altLang="en-US"/>
                    </a:p>
                  </a:txBody>
                  <a:tcPr/>
                </a:tc>
                <a:tc gridSpan="3">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hMerge="1">
                  <a:txBody>
                    <a:bodyPr/>
                    <a:lstStyle/>
                    <a:p>
                      <a:pPr algn="ct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252642601"/>
                  </a:ext>
                </a:extLst>
              </a:tr>
            </a:tbl>
          </a:graphicData>
        </a:graphic>
      </p:graphicFrame>
      <p:pic>
        <p:nvPicPr>
          <p:cNvPr id="14" name="図 1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727848" y="2086619"/>
            <a:ext cx="609599" cy="611952"/>
          </a:xfrm>
          <a:prstGeom prst="rect">
            <a:avLst/>
          </a:prstGeom>
        </p:spPr>
      </p:pic>
      <p:pic>
        <p:nvPicPr>
          <p:cNvPr id="15" name="図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740878" y="2066836"/>
            <a:ext cx="609599" cy="611952"/>
          </a:xfrm>
          <a:prstGeom prst="rect">
            <a:avLst/>
          </a:prstGeom>
        </p:spPr>
      </p:pic>
      <p:pic>
        <p:nvPicPr>
          <p:cNvPr id="16" name="図 15"/>
          <p:cNvPicPr>
            <a:picLocks noChangeAspect="1"/>
          </p:cNvPicPr>
          <p:nvPr/>
        </p:nvPicPr>
        <p:blipFill>
          <a:blip r:embed="rId4"/>
          <a:stretch>
            <a:fillRect/>
          </a:stretch>
        </p:blipFill>
        <p:spPr>
          <a:xfrm>
            <a:off x="6183183" y="2102676"/>
            <a:ext cx="588002" cy="608277"/>
          </a:xfrm>
          <a:prstGeom prst="rect">
            <a:avLst/>
          </a:prstGeom>
        </p:spPr>
      </p:pic>
      <p:sp>
        <p:nvSpPr>
          <p:cNvPr id="17" name="正方形/長方形 16"/>
          <p:cNvSpPr/>
          <p:nvPr/>
        </p:nvSpPr>
        <p:spPr>
          <a:xfrm>
            <a:off x="461288" y="6441751"/>
            <a:ext cx="8390438" cy="284693"/>
          </a:xfrm>
          <a:prstGeom prst="rect">
            <a:avLst/>
          </a:prstGeom>
        </p:spPr>
        <p:txBody>
          <a:bodyPr wrap="none" lIns="91440" tIns="45720" rIns="91440" bIns="45720" anchor="t">
            <a:spAutoFit/>
          </a:bodyPr>
          <a:lstStyle/>
          <a:p>
            <a:pPr marL="0" marR="0" lvl="0" indent="0" defTabSz="914400" eaLnBrk="1" fontAlgn="auto" latinLnBrk="0" hangingPunct="1">
              <a:lnSpc>
                <a:spcPts val="1460"/>
              </a:lnSpc>
              <a:spcBef>
                <a:spcPts val="0"/>
              </a:spcBef>
              <a:spcAft>
                <a:spcPts val="0"/>
              </a:spcAft>
              <a:buClrTx/>
              <a:buSzTx/>
              <a:buFontTx/>
              <a:buNone/>
              <a:tabLst/>
              <a:defRPr/>
            </a:pPr>
            <a:r>
              <a:rPr kumimoji="0" lang="en-US" altLang="ja-JP" sz="800" b="0" i="0" u="none" strike="noStrike" kern="0" cap="none" spc="0" normalizeH="0" baseline="0" noProof="0" dirty="0">
                <a:ln>
                  <a:noFill/>
                </a:ln>
                <a:solidFill>
                  <a:prstClr val="black">
                    <a:lumMod val="65000"/>
                    <a:lumOff val="35000"/>
                  </a:prstClr>
                </a:solidFill>
                <a:effectLst/>
                <a:uLnTx/>
                <a:uFillTx/>
              </a:rPr>
              <a:t>※PC</a:t>
            </a:r>
            <a:r>
              <a:rPr kumimoji="0" lang="ja-JP" altLang="en-US" sz="800" b="0" i="0" u="none" strike="noStrike" kern="0" cap="none" spc="0" normalizeH="0" baseline="0" noProof="0" dirty="0">
                <a:ln>
                  <a:noFill/>
                </a:ln>
                <a:solidFill>
                  <a:prstClr val="black">
                    <a:lumMod val="65000"/>
                    <a:lumOff val="35000"/>
                  </a:prstClr>
                </a:solidFill>
                <a:effectLst/>
                <a:uLnTx/>
                <a:uFillTx/>
              </a:rPr>
              <a:t>はパソコンの略称です。　</a:t>
            </a: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en-US" altLang="ja-JP" sz="800" b="0" i="0" u="none" strike="noStrike" kern="0" cap="none" spc="0" normalizeH="0" baseline="0" noProof="0" dirty="0" err="1">
                <a:ln>
                  <a:noFill/>
                </a:ln>
                <a:solidFill>
                  <a:prstClr val="black">
                    <a:lumMod val="65000"/>
                    <a:lumOff val="35000"/>
                  </a:prstClr>
                </a:solidFill>
                <a:effectLst/>
                <a:uLnTx/>
                <a:uFillTx/>
              </a:rPr>
              <a:t>vCPM</a:t>
            </a:r>
            <a:r>
              <a:rPr kumimoji="0" lang="ja-JP" altLang="en-US" sz="800" b="0" i="0" u="none" strike="noStrike" kern="0" cap="none" spc="0" normalizeH="0" baseline="0" noProof="0" dirty="0">
                <a:ln>
                  <a:noFill/>
                </a:ln>
                <a:solidFill>
                  <a:prstClr val="black">
                    <a:lumMod val="65000"/>
                    <a:lumOff val="35000"/>
                  </a:prstClr>
                </a:solidFill>
                <a:effectLst/>
                <a:uLnTx/>
                <a:uFillTx/>
              </a:rPr>
              <a:t>はビューアブルインプレッション</a:t>
            </a:r>
            <a:r>
              <a:rPr kumimoji="0" lang="en-US" altLang="ja-JP" sz="800" b="0" i="0" u="none" strike="noStrike" kern="0" cap="none" spc="0" normalizeH="0" baseline="0" noProof="0" dirty="0">
                <a:ln>
                  <a:noFill/>
                </a:ln>
                <a:solidFill>
                  <a:prstClr val="black">
                    <a:lumMod val="65000"/>
                    <a:lumOff val="35000"/>
                  </a:prstClr>
                </a:solidFill>
                <a:effectLst/>
                <a:uLnTx/>
                <a:uFillTx/>
              </a:rPr>
              <a:t>1,000</a:t>
            </a:r>
            <a:r>
              <a:rPr kumimoji="0" lang="ja-JP" altLang="en-US" sz="800" b="0" i="0" u="none" strike="noStrike" kern="0" cap="none" spc="0" normalizeH="0" baseline="0" noProof="0" dirty="0">
                <a:ln>
                  <a:noFill/>
                </a:ln>
                <a:solidFill>
                  <a:prstClr val="black">
                    <a:lumMod val="65000"/>
                    <a:lumOff val="35000"/>
                  </a:prstClr>
                </a:solidFill>
                <a:effectLst/>
                <a:uLnTx/>
                <a:uFillTx/>
              </a:rPr>
              <a:t>回あたりにかかる見込み広告費用です。 </a:t>
            </a: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en-US" altLang="ja-JP" sz="800" b="0" i="0" u="none" strike="noStrike" kern="0" cap="none" spc="0" normalizeH="0" baseline="0" noProof="0" dirty="0" err="1">
                <a:ln>
                  <a:noFill/>
                </a:ln>
                <a:solidFill>
                  <a:prstClr val="black">
                    <a:lumMod val="65000"/>
                    <a:lumOff val="35000"/>
                  </a:prstClr>
                </a:solidFill>
                <a:effectLst/>
                <a:uLnTx/>
                <a:uFillTx/>
              </a:rPr>
              <a:t>vimps</a:t>
            </a:r>
            <a:r>
              <a:rPr kumimoji="0" lang="ja-JP" altLang="en-US" sz="800" b="0" i="0" u="none" strike="noStrike" kern="0" cap="none" spc="0" normalizeH="0" baseline="0" noProof="0" dirty="0">
                <a:ln>
                  <a:noFill/>
                </a:ln>
                <a:solidFill>
                  <a:prstClr val="black">
                    <a:lumMod val="65000"/>
                    <a:lumOff val="35000"/>
                  </a:prstClr>
                </a:solidFill>
                <a:effectLst/>
                <a:uLnTx/>
                <a:uFillTx/>
              </a:rPr>
              <a:t>はビューアブルインプレッションの略称です。</a:t>
            </a:r>
          </a:p>
        </p:txBody>
      </p:sp>
    </p:spTree>
    <p:extLst>
      <p:ext uri="{BB962C8B-B14F-4D97-AF65-F5344CB8AC3E}">
        <p14:creationId xmlns:p14="http://schemas.microsoft.com/office/powerpoint/2010/main" val="418461055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ターゲティング設定</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4</a:t>
            </a:fld>
            <a:endParaRPr lang="ja-JP" altLang="en-US"/>
          </a:p>
        </p:txBody>
      </p:sp>
      <p:graphicFrame>
        <p:nvGraphicFramePr>
          <p:cNvPr id="6" name="表 5">
            <a:extLst>
              <a:ext uri="{FF2B5EF4-FFF2-40B4-BE49-F238E27FC236}">
                <a16:creationId xmlns:a16="http://schemas.microsoft.com/office/drawing/2014/main" id="{5C4374D8-C7AA-A044-9BC8-03321DB933E1}"/>
              </a:ext>
            </a:extLst>
          </p:cNvPr>
          <p:cNvGraphicFramePr>
            <a:graphicFrameLocks noGrp="1"/>
          </p:cNvGraphicFramePr>
          <p:nvPr>
            <p:extLst>
              <p:ext uri="{D42A27DB-BD31-4B8C-83A1-F6EECF244321}">
                <p14:modId xmlns:p14="http://schemas.microsoft.com/office/powerpoint/2010/main" val="1172305694"/>
              </p:ext>
            </p:extLst>
          </p:nvPr>
        </p:nvGraphicFramePr>
        <p:xfrm>
          <a:off x="335360" y="980728"/>
          <a:ext cx="10369152" cy="3691744"/>
        </p:xfrm>
        <a:graphic>
          <a:graphicData uri="http://schemas.openxmlformats.org/drawingml/2006/table">
            <a:tbl>
              <a:tblPr firstCol="1" bandRow="1">
                <a:tableStyleId>{21E4AEA4-8DFA-4A89-87EB-49C32662AFE0}</a:tableStyleId>
              </a:tblPr>
              <a:tblGrid>
                <a:gridCol w="1907566">
                  <a:extLst>
                    <a:ext uri="{9D8B030D-6E8A-4147-A177-3AD203B41FA5}">
                      <a16:colId xmlns:a16="http://schemas.microsoft.com/office/drawing/2014/main" val="792911817"/>
                    </a:ext>
                  </a:extLst>
                </a:gridCol>
                <a:gridCol w="1044762">
                  <a:extLst>
                    <a:ext uri="{9D8B030D-6E8A-4147-A177-3AD203B41FA5}">
                      <a16:colId xmlns:a16="http://schemas.microsoft.com/office/drawing/2014/main" val="2515137241"/>
                    </a:ext>
                  </a:extLst>
                </a:gridCol>
                <a:gridCol w="1368152">
                  <a:extLst>
                    <a:ext uri="{9D8B030D-6E8A-4147-A177-3AD203B41FA5}">
                      <a16:colId xmlns:a16="http://schemas.microsoft.com/office/drawing/2014/main" val="3608287535"/>
                    </a:ext>
                  </a:extLst>
                </a:gridCol>
                <a:gridCol w="1440160">
                  <a:extLst>
                    <a:ext uri="{9D8B030D-6E8A-4147-A177-3AD203B41FA5}">
                      <a16:colId xmlns:a16="http://schemas.microsoft.com/office/drawing/2014/main" val="25816770"/>
                    </a:ext>
                  </a:extLst>
                </a:gridCol>
                <a:gridCol w="1584176">
                  <a:extLst>
                    <a:ext uri="{9D8B030D-6E8A-4147-A177-3AD203B41FA5}">
                      <a16:colId xmlns:a16="http://schemas.microsoft.com/office/drawing/2014/main" val="1985953881"/>
                    </a:ext>
                  </a:extLst>
                </a:gridCol>
                <a:gridCol w="1512168">
                  <a:extLst>
                    <a:ext uri="{9D8B030D-6E8A-4147-A177-3AD203B41FA5}">
                      <a16:colId xmlns:a16="http://schemas.microsoft.com/office/drawing/2014/main" val="2591893762"/>
                    </a:ext>
                  </a:extLst>
                </a:gridCol>
                <a:gridCol w="1512168">
                  <a:extLst>
                    <a:ext uri="{9D8B030D-6E8A-4147-A177-3AD203B41FA5}">
                      <a16:colId xmlns:a16="http://schemas.microsoft.com/office/drawing/2014/main" val="2760754859"/>
                    </a:ext>
                  </a:extLst>
                </a:gridCol>
              </a:tblGrid>
              <a:tr h="569996">
                <a:tc>
                  <a:txBody>
                    <a:bodyPr/>
                    <a:lstStyle/>
                    <a:p>
                      <a:pPr algn="ctr"/>
                      <a:r>
                        <a:rPr kumimoji="1" lang="ja-JP" altLang="en-US" sz="1050" b="1" dirty="0">
                          <a:solidFill>
                            <a:schemeClr val="bg1"/>
                          </a:solidFill>
                          <a:latin typeface="+mj-lt"/>
                          <a:ea typeface="+mj-ea"/>
                        </a:rPr>
                        <a:t>ターゲティング</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en-US" altLang="ja-JP" sz="1050" b="1" kern="1200" dirty="0" err="1">
                          <a:solidFill>
                            <a:schemeClr val="bg1"/>
                          </a:solidFill>
                          <a:latin typeface="+mn-ea"/>
                          <a:ea typeface="+mn-ea"/>
                          <a:cs typeface="+mn-cs"/>
                        </a:rPr>
                        <a:t>vCPM</a:t>
                      </a:r>
                      <a:endParaRPr kumimoji="1" lang="en-US" altLang="ja-JP" sz="1050" b="1" kern="1200" dirty="0">
                        <a:solidFill>
                          <a:schemeClr val="bg1"/>
                        </a:solidFill>
                        <a:latin typeface="+mn-ea"/>
                        <a:ea typeface="+mn-ea"/>
                        <a:cs typeface="+mn-cs"/>
                      </a:endParaRPr>
                    </a:p>
                    <a:p>
                      <a:pPr algn="ctr"/>
                      <a:r>
                        <a:rPr kumimoji="1" lang="ja-JP" altLang="en-US" sz="1050" b="1" kern="1200" dirty="0">
                          <a:solidFill>
                            <a:schemeClr val="bg1"/>
                          </a:solidFill>
                          <a:latin typeface="+mn-ea"/>
                          <a:ea typeface="+mn-ea"/>
                          <a:cs typeface="+mn-cs"/>
                        </a:rPr>
                        <a:t>掛け率</a:t>
                      </a:r>
                      <a:endParaRPr kumimoji="1" lang="en-US" altLang="ja-JP" sz="1050" b="1" kern="1200" dirty="0">
                        <a:solidFill>
                          <a:schemeClr val="bg1"/>
                        </a:solidFill>
                        <a:latin typeface="+mn-ea"/>
                        <a:ea typeface="+mn-ea"/>
                        <a:cs typeface="+mn-cs"/>
                      </a:endParaRP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solidFill>
                      <a:schemeClr val="bg1">
                        <a:lumMod val="50000"/>
                      </a:schemeClr>
                    </a:solidFill>
                  </a:tcPr>
                </a:tc>
                <a:tc>
                  <a:txBody>
                    <a:bodyPr/>
                    <a:lstStyle/>
                    <a:p>
                      <a:pPr algn="ctr" fontAlgn="ctr"/>
                      <a:r>
                        <a:rPr kumimoji="1" lang="en-US" altLang="ja-JP" sz="800" b="1" kern="1200" dirty="0">
                          <a:solidFill>
                            <a:schemeClr val="tx1">
                              <a:lumMod val="65000"/>
                              <a:lumOff val="35000"/>
                            </a:schemeClr>
                          </a:solidFill>
                          <a:latin typeface="+mn-lt"/>
                          <a:ea typeface="+mn-ea"/>
                          <a:cs typeface="+mn-cs"/>
                        </a:rPr>
                        <a:t>Yahoo!</a:t>
                      </a:r>
                      <a:r>
                        <a:rPr kumimoji="1" lang="ja-JP" altLang="en-US" sz="800" b="1" kern="1200" dirty="0">
                          <a:solidFill>
                            <a:schemeClr val="tx1">
                              <a:lumMod val="65000"/>
                              <a:lumOff val="35000"/>
                            </a:schemeClr>
                          </a:solidFill>
                          <a:latin typeface="+mn-lt"/>
                          <a:ea typeface="+mn-ea"/>
                          <a:cs typeface="+mn-cs"/>
                        </a:rPr>
                        <a:t>ファイナンス　</a:t>
                      </a:r>
                      <a:endParaRPr kumimoji="1" lang="en-US" altLang="ja-JP" sz="800" b="1" kern="1200" dirty="0">
                        <a:solidFill>
                          <a:schemeClr val="tx1">
                            <a:lumMod val="65000"/>
                            <a:lumOff val="35000"/>
                          </a:schemeClr>
                        </a:solidFill>
                        <a:latin typeface="+mn-lt"/>
                        <a:ea typeface="+mn-ea"/>
                        <a:cs typeface="+mn-cs"/>
                      </a:endParaRPr>
                    </a:p>
                    <a:p>
                      <a:pPr algn="ctr" fontAlgn="ctr"/>
                      <a:r>
                        <a:rPr kumimoji="1" lang="ja-JP" altLang="en-US" sz="800" b="1" kern="1200" dirty="0">
                          <a:solidFill>
                            <a:schemeClr val="tx1">
                              <a:lumMod val="65000"/>
                              <a:lumOff val="35000"/>
                            </a:schemeClr>
                          </a:solidFill>
                          <a:latin typeface="+mn-lt"/>
                          <a:ea typeface="+mn-ea"/>
                          <a:cs typeface="+mn-cs"/>
                        </a:rPr>
                        <a:t>トップ　トップパネル</a:t>
                      </a:r>
                      <a:endParaRPr kumimoji="1" lang="en-US" altLang="ja-JP" sz="800" b="1" kern="1200" dirty="0">
                        <a:solidFill>
                          <a:schemeClr val="tx1">
                            <a:lumMod val="65000"/>
                            <a:lumOff val="35000"/>
                          </a:schemeClr>
                        </a:solidFill>
                        <a:latin typeface="+mn-lt"/>
                        <a:ea typeface="+mn-ea"/>
                        <a:cs typeface="+mn-cs"/>
                      </a:endParaRPr>
                    </a:p>
                    <a:p>
                      <a:pPr algn="ctr" fontAlgn="ctr"/>
                      <a:r>
                        <a:rPr kumimoji="1" lang="ja-JP" altLang="en-US" sz="800" b="1" kern="1200" dirty="0">
                          <a:solidFill>
                            <a:schemeClr val="tx1">
                              <a:lumMod val="65000"/>
                              <a:lumOff val="35000"/>
                            </a:schemeClr>
                          </a:solidFill>
                          <a:latin typeface="+mn-lt"/>
                          <a:ea typeface="+mn-ea"/>
                          <a:cs typeface="+mn-cs"/>
                        </a:rPr>
                        <a:t>（</a:t>
                      </a:r>
                      <a:r>
                        <a:rPr kumimoji="1" lang="en-US" altLang="ja-JP" sz="800" b="1" kern="1200" dirty="0">
                          <a:solidFill>
                            <a:schemeClr val="tx1">
                              <a:lumMod val="65000"/>
                              <a:lumOff val="35000"/>
                            </a:schemeClr>
                          </a:solidFill>
                          <a:latin typeface="+mn-lt"/>
                          <a:ea typeface="+mn-ea"/>
                          <a:cs typeface="+mn-cs"/>
                        </a:rPr>
                        <a:t>16</a:t>
                      </a:r>
                      <a:r>
                        <a:rPr kumimoji="1" lang="ja-JP" altLang="en-US" sz="800" b="1" kern="1200" dirty="0">
                          <a:solidFill>
                            <a:schemeClr val="tx1">
                              <a:lumMod val="65000"/>
                              <a:lumOff val="35000"/>
                            </a:schemeClr>
                          </a:solidFill>
                          <a:latin typeface="+mn-lt"/>
                          <a:ea typeface="+mn-ea"/>
                          <a:cs typeface="+mn-cs"/>
                        </a:rPr>
                        <a:t>：</a:t>
                      </a:r>
                      <a:r>
                        <a:rPr kumimoji="1" lang="en-US" altLang="ja-JP" sz="800" b="1" kern="1200" dirty="0">
                          <a:solidFill>
                            <a:schemeClr val="tx1">
                              <a:lumMod val="65000"/>
                              <a:lumOff val="35000"/>
                            </a:schemeClr>
                          </a:solidFill>
                          <a:latin typeface="+mn-lt"/>
                          <a:ea typeface="+mn-ea"/>
                          <a:cs typeface="+mn-cs"/>
                        </a:rPr>
                        <a:t>5</a:t>
                      </a:r>
                      <a:r>
                        <a:rPr kumimoji="1" lang="ja-JP" altLang="en-US" sz="800" b="1" kern="1200" dirty="0">
                          <a:solidFill>
                            <a:schemeClr val="tx1">
                              <a:lumMod val="65000"/>
                              <a:lumOff val="35000"/>
                            </a:schemeClr>
                          </a:solidFill>
                          <a:latin typeface="+mn-lt"/>
                          <a:ea typeface="+mn-ea"/>
                          <a:cs typeface="+mn-cs"/>
                        </a:rPr>
                        <a:t>）</a:t>
                      </a:r>
                      <a:r>
                        <a:rPr kumimoji="1" lang="en-US" altLang="ja-JP" sz="800" b="1" kern="1200" dirty="0">
                          <a:solidFill>
                            <a:schemeClr val="tx1">
                              <a:lumMod val="65000"/>
                              <a:lumOff val="35000"/>
                            </a:schemeClr>
                          </a:solidFill>
                          <a:latin typeface="+mn-lt"/>
                          <a:ea typeface="+mn-ea"/>
                          <a:cs typeface="+mn-cs"/>
                        </a:rPr>
                        <a:t>SP</a:t>
                      </a:r>
                    </a:p>
                  </a:txBody>
                  <a:tcPr marL="0" marR="0" marT="0" marB="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algn="ctr" fontAlgn="ctr"/>
                      <a:r>
                        <a:rPr kumimoji="1" lang="en-US" altLang="ja-JP" sz="800" b="1" kern="1200" dirty="0">
                          <a:solidFill>
                            <a:schemeClr val="tx1">
                              <a:lumMod val="65000"/>
                              <a:lumOff val="35000"/>
                            </a:schemeClr>
                          </a:solidFill>
                          <a:latin typeface="+mn-lt"/>
                          <a:ea typeface="+mn-ea"/>
                          <a:cs typeface="+mn-cs"/>
                        </a:rPr>
                        <a:t>Yahoo!</a:t>
                      </a:r>
                      <a:r>
                        <a:rPr kumimoji="1" lang="ja-JP" altLang="en-US" sz="800" b="1" kern="1200" dirty="0">
                          <a:solidFill>
                            <a:schemeClr val="tx1">
                              <a:lumMod val="65000"/>
                              <a:lumOff val="35000"/>
                            </a:schemeClr>
                          </a:solidFill>
                          <a:latin typeface="+mn-lt"/>
                          <a:ea typeface="+mn-ea"/>
                          <a:cs typeface="+mn-cs"/>
                        </a:rPr>
                        <a:t>ファイナンス</a:t>
                      </a:r>
                      <a:endParaRPr kumimoji="1" lang="en-US" altLang="ja-JP" sz="800" b="1" kern="1200" dirty="0">
                        <a:solidFill>
                          <a:schemeClr val="tx1">
                            <a:lumMod val="65000"/>
                            <a:lumOff val="35000"/>
                          </a:schemeClr>
                        </a:solidFill>
                        <a:latin typeface="+mn-lt"/>
                        <a:ea typeface="+mn-ea"/>
                        <a:cs typeface="+mn-cs"/>
                      </a:endParaRPr>
                    </a:p>
                    <a:p>
                      <a:pPr algn="ctr" fontAlgn="ctr"/>
                      <a:r>
                        <a:rPr kumimoji="1" lang="ja-JP" altLang="en-US" sz="800" b="1" kern="1200" dirty="0">
                          <a:solidFill>
                            <a:schemeClr val="tx1">
                              <a:lumMod val="65000"/>
                              <a:lumOff val="35000"/>
                            </a:schemeClr>
                          </a:solidFill>
                          <a:latin typeface="+mn-lt"/>
                          <a:ea typeface="+mn-ea"/>
                          <a:cs typeface="+mn-cs"/>
                        </a:rPr>
                        <a:t>トップ　トップパネル（</a:t>
                      </a:r>
                      <a:r>
                        <a:rPr kumimoji="1" lang="en-US" altLang="ja-JP" sz="800" b="1" kern="1200" dirty="0">
                          <a:solidFill>
                            <a:schemeClr val="tx1">
                              <a:lumMod val="65000"/>
                              <a:lumOff val="35000"/>
                            </a:schemeClr>
                          </a:solidFill>
                          <a:latin typeface="+mn-lt"/>
                          <a:ea typeface="+mn-ea"/>
                          <a:cs typeface="+mn-cs"/>
                        </a:rPr>
                        <a:t>16</a:t>
                      </a:r>
                      <a:r>
                        <a:rPr kumimoji="1" lang="ja-JP" altLang="en-US" sz="800" b="1" kern="1200" dirty="0">
                          <a:solidFill>
                            <a:schemeClr val="tx1">
                              <a:lumMod val="65000"/>
                              <a:lumOff val="35000"/>
                            </a:schemeClr>
                          </a:solidFill>
                          <a:latin typeface="+mn-lt"/>
                          <a:ea typeface="+mn-ea"/>
                          <a:cs typeface="+mn-cs"/>
                        </a:rPr>
                        <a:t>：</a:t>
                      </a:r>
                      <a:r>
                        <a:rPr kumimoji="1" lang="en-US" altLang="ja-JP" sz="800" b="1" kern="1200" dirty="0">
                          <a:solidFill>
                            <a:schemeClr val="tx1">
                              <a:lumMod val="65000"/>
                              <a:lumOff val="35000"/>
                            </a:schemeClr>
                          </a:solidFill>
                          <a:latin typeface="+mn-lt"/>
                          <a:ea typeface="+mn-ea"/>
                          <a:cs typeface="+mn-cs"/>
                        </a:rPr>
                        <a:t>9</a:t>
                      </a:r>
                      <a:r>
                        <a:rPr kumimoji="1" lang="ja-JP" altLang="en-US" sz="800" b="1" kern="1200" dirty="0">
                          <a:solidFill>
                            <a:schemeClr val="tx1">
                              <a:lumMod val="65000"/>
                              <a:lumOff val="35000"/>
                            </a:schemeClr>
                          </a:solidFill>
                          <a:latin typeface="+mn-lt"/>
                          <a:ea typeface="+mn-ea"/>
                          <a:cs typeface="+mn-cs"/>
                        </a:rPr>
                        <a:t>）</a:t>
                      </a:r>
                      <a:r>
                        <a:rPr kumimoji="1" lang="en-US" altLang="ja-JP" sz="800" b="1" kern="1200" dirty="0">
                          <a:solidFill>
                            <a:schemeClr val="tx1">
                              <a:lumMod val="65000"/>
                              <a:lumOff val="35000"/>
                            </a:schemeClr>
                          </a:solidFill>
                          <a:latin typeface="+mn-lt"/>
                          <a:ea typeface="+mn-ea"/>
                          <a:cs typeface="+mn-cs"/>
                        </a:rPr>
                        <a:t>SP</a:t>
                      </a:r>
                    </a:p>
                  </a:txBody>
                  <a:tcPr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800" b="1" kern="1200" dirty="0">
                          <a:solidFill>
                            <a:schemeClr val="tx1">
                              <a:lumMod val="65000"/>
                              <a:lumOff val="35000"/>
                            </a:schemeClr>
                          </a:solidFill>
                          <a:latin typeface="+mn-lt"/>
                          <a:ea typeface="+mn-ea"/>
                          <a:cs typeface="+mn-cs"/>
                        </a:rPr>
                        <a:t>Yahoo!</a:t>
                      </a:r>
                      <a:r>
                        <a:rPr kumimoji="1" lang="ja-JP" altLang="en-US" sz="800" b="1" kern="1200" dirty="0">
                          <a:solidFill>
                            <a:schemeClr val="tx1">
                              <a:lumMod val="65000"/>
                              <a:lumOff val="35000"/>
                            </a:schemeClr>
                          </a:solidFill>
                          <a:latin typeface="+mn-lt"/>
                          <a:ea typeface="+mn-ea"/>
                          <a:cs typeface="+mn-cs"/>
                        </a:rPr>
                        <a:t>ファイナンス</a:t>
                      </a:r>
                      <a:endParaRPr kumimoji="1" lang="en-US" altLang="ja-JP" sz="800" b="1" kern="1200" dirty="0">
                        <a:solidFill>
                          <a:schemeClr val="tx1">
                            <a:lumMod val="65000"/>
                            <a:lumOff val="35000"/>
                          </a:schemeClr>
                        </a:solidFill>
                        <a:latin typeface="+mn-lt"/>
                        <a:ea typeface="+mn-ea"/>
                        <a:cs typeface="+mn-cs"/>
                      </a:endParaRPr>
                    </a:p>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lt"/>
                          <a:ea typeface="+mn-ea"/>
                          <a:cs typeface="+mn-cs"/>
                        </a:rPr>
                        <a:t>トップ　トップインパクト</a:t>
                      </a:r>
                      <a:endParaRPr kumimoji="1" lang="en-US" altLang="ja-JP" sz="800" b="1" kern="1200" dirty="0">
                        <a:solidFill>
                          <a:schemeClr val="tx1">
                            <a:lumMod val="65000"/>
                            <a:lumOff val="35000"/>
                          </a:schemeClr>
                        </a:solidFill>
                        <a:latin typeface="+mn-lt"/>
                        <a:ea typeface="+mn-ea"/>
                        <a:cs typeface="+mn-cs"/>
                      </a:endParaRPr>
                    </a:p>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lt"/>
                          <a:ea typeface="+mn-ea"/>
                          <a:cs typeface="+mn-cs"/>
                        </a:rPr>
                        <a:t>プライムディスプレイ</a:t>
                      </a:r>
                      <a:endParaRPr kumimoji="1" lang="en-US" altLang="ja-JP" sz="800" b="1" kern="1200" dirty="0">
                        <a:solidFill>
                          <a:schemeClr val="tx1">
                            <a:lumMod val="65000"/>
                            <a:lumOff val="35000"/>
                          </a:schemeClr>
                        </a:solidFill>
                        <a:latin typeface="+mn-lt"/>
                        <a:ea typeface="+mn-ea"/>
                        <a:cs typeface="+mn-cs"/>
                      </a:endParaRPr>
                    </a:p>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lt"/>
                          <a:ea typeface="+mn-ea"/>
                          <a:cs typeface="+mn-cs"/>
                        </a:rPr>
                        <a:t>ダブルサイズ　</a:t>
                      </a:r>
                      <a:r>
                        <a:rPr kumimoji="1" lang="en-US" altLang="ja-JP" sz="800" b="1" kern="1200" dirty="0">
                          <a:solidFill>
                            <a:schemeClr val="tx1">
                              <a:lumMod val="65000"/>
                              <a:lumOff val="35000"/>
                            </a:schemeClr>
                          </a:solidFill>
                          <a:latin typeface="+mn-lt"/>
                          <a:ea typeface="+mn-ea"/>
                          <a:cs typeface="+mn-cs"/>
                        </a:rPr>
                        <a:t>PC</a:t>
                      </a:r>
                    </a:p>
                  </a:txBody>
                  <a:tcPr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algn="ctr"/>
                      <a:r>
                        <a:rPr kumimoji="1" lang="en-US" altLang="ja-JP" sz="800" b="1" kern="1200" dirty="0">
                          <a:solidFill>
                            <a:schemeClr val="tx1">
                              <a:lumMod val="65000"/>
                              <a:lumOff val="35000"/>
                            </a:schemeClr>
                          </a:solidFill>
                          <a:latin typeface="+mn-lt"/>
                          <a:ea typeface="+mn-ea"/>
                          <a:cs typeface="+mn-cs"/>
                        </a:rPr>
                        <a:t>Yahoo!</a:t>
                      </a:r>
                      <a:r>
                        <a:rPr kumimoji="1" lang="ja-JP" altLang="en-US" sz="800" b="1" kern="1200" dirty="0">
                          <a:solidFill>
                            <a:schemeClr val="tx1">
                              <a:lumMod val="65000"/>
                              <a:lumOff val="35000"/>
                            </a:schemeClr>
                          </a:solidFill>
                          <a:latin typeface="+mn-lt"/>
                          <a:ea typeface="+mn-ea"/>
                          <a:cs typeface="+mn-cs"/>
                        </a:rPr>
                        <a:t>ファイナンス　</a:t>
                      </a:r>
                      <a:endParaRPr kumimoji="1" lang="en-US" altLang="ja-JP" sz="800" b="1" kern="1200" dirty="0">
                        <a:solidFill>
                          <a:schemeClr val="tx1">
                            <a:lumMod val="65000"/>
                            <a:lumOff val="35000"/>
                          </a:schemeClr>
                        </a:solidFill>
                        <a:latin typeface="+mn-lt"/>
                        <a:ea typeface="+mn-ea"/>
                        <a:cs typeface="+mn-cs"/>
                      </a:endParaRPr>
                    </a:p>
                    <a:p>
                      <a:pPr algn="ctr"/>
                      <a:r>
                        <a:rPr kumimoji="1" lang="ja-JP" altLang="en-US" sz="800" b="1" kern="1200" dirty="0">
                          <a:solidFill>
                            <a:schemeClr val="tx1">
                              <a:lumMod val="65000"/>
                              <a:lumOff val="35000"/>
                            </a:schemeClr>
                          </a:solidFill>
                          <a:latin typeface="+mn-lt"/>
                          <a:ea typeface="+mn-ea"/>
                          <a:cs typeface="+mn-cs"/>
                        </a:rPr>
                        <a:t>トップ</a:t>
                      </a:r>
                      <a:endParaRPr kumimoji="1" lang="en-US" altLang="ja-JP" sz="800" b="1" kern="1200" dirty="0">
                        <a:solidFill>
                          <a:schemeClr val="tx1">
                            <a:lumMod val="65000"/>
                            <a:lumOff val="35000"/>
                          </a:schemeClr>
                        </a:solidFill>
                        <a:latin typeface="+mn-lt"/>
                        <a:ea typeface="+mn-ea"/>
                        <a:cs typeface="+mn-cs"/>
                      </a:endParaRPr>
                    </a:p>
                    <a:p>
                      <a:pPr algn="ctr"/>
                      <a:r>
                        <a:rPr kumimoji="1" lang="ja-JP" altLang="en-US" sz="800" b="1" kern="1200" dirty="0">
                          <a:solidFill>
                            <a:schemeClr val="tx1">
                              <a:lumMod val="65000"/>
                              <a:lumOff val="35000"/>
                            </a:schemeClr>
                          </a:solidFill>
                          <a:latin typeface="+mn-lt"/>
                          <a:ea typeface="+mn-ea"/>
                          <a:cs typeface="+mn-cs"/>
                        </a:rPr>
                        <a:t>プライムディスプレイ　</a:t>
                      </a:r>
                      <a:r>
                        <a:rPr kumimoji="1" lang="en-US" altLang="ja-JP" sz="800" b="1" kern="1200" dirty="0">
                          <a:solidFill>
                            <a:schemeClr val="tx1">
                              <a:lumMod val="65000"/>
                              <a:lumOff val="35000"/>
                            </a:schemeClr>
                          </a:solidFill>
                          <a:latin typeface="+mn-lt"/>
                          <a:ea typeface="+mn-ea"/>
                          <a:cs typeface="+mn-cs"/>
                        </a:rPr>
                        <a:t>PC</a:t>
                      </a:r>
                      <a:endParaRPr kumimoji="1" lang="ja-JP" altLang="en-US" sz="800" b="1" kern="1200" dirty="0">
                        <a:solidFill>
                          <a:schemeClr val="tx1">
                            <a:lumMod val="65000"/>
                            <a:lumOff val="35000"/>
                          </a:schemeClr>
                        </a:solidFill>
                        <a:latin typeface="+mn-lt"/>
                        <a:ea typeface="+mn-ea"/>
                        <a:cs typeface="+mn-cs"/>
                      </a:endParaRPr>
                    </a:p>
                  </a:txBody>
                  <a:tcPr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algn="ctr" fontAlgn="ctr"/>
                      <a:r>
                        <a:rPr kumimoji="1" lang="en-US" altLang="ja-JP" sz="800" b="1" kern="1200" dirty="0">
                          <a:solidFill>
                            <a:schemeClr val="tx1">
                              <a:lumMod val="65000"/>
                              <a:lumOff val="35000"/>
                            </a:schemeClr>
                          </a:solidFill>
                          <a:latin typeface="+mn-lt"/>
                          <a:ea typeface="+mn-ea"/>
                          <a:cs typeface="+mn-cs"/>
                        </a:rPr>
                        <a:t>Yahoo!</a:t>
                      </a:r>
                      <a:r>
                        <a:rPr kumimoji="1" lang="ja-JP" altLang="en-US" sz="800" b="1" kern="1200" dirty="0">
                          <a:solidFill>
                            <a:schemeClr val="tx1">
                              <a:lumMod val="65000"/>
                              <a:lumOff val="35000"/>
                            </a:schemeClr>
                          </a:solidFill>
                          <a:latin typeface="+mn-lt"/>
                          <a:ea typeface="+mn-ea"/>
                          <a:cs typeface="+mn-cs"/>
                        </a:rPr>
                        <a:t>ファイナンス　</a:t>
                      </a:r>
                      <a:endParaRPr kumimoji="1" lang="en-US" altLang="ja-JP" sz="800" b="1" kern="1200" dirty="0">
                        <a:solidFill>
                          <a:schemeClr val="tx1">
                            <a:lumMod val="65000"/>
                            <a:lumOff val="35000"/>
                          </a:schemeClr>
                        </a:solidFill>
                        <a:latin typeface="+mn-lt"/>
                        <a:ea typeface="+mn-ea"/>
                        <a:cs typeface="+mn-cs"/>
                      </a:endParaRPr>
                    </a:p>
                    <a:p>
                      <a:pPr algn="ctr" fontAlgn="ctr"/>
                      <a:r>
                        <a:rPr kumimoji="1" lang="ja-JP" altLang="en-US" sz="800" b="1" kern="1200" dirty="0">
                          <a:solidFill>
                            <a:schemeClr val="tx1">
                              <a:lumMod val="65000"/>
                              <a:lumOff val="35000"/>
                            </a:schemeClr>
                          </a:solidFill>
                          <a:latin typeface="+mn-lt"/>
                          <a:ea typeface="+mn-ea"/>
                          <a:cs typeface="+mn-cs"/>
                        </a:rPr>
                        <a:t>カテゴリー指定</a:t>
                      </a:r>
                      <a:br>
                        <a:rPr kumimoji="1" lang="en-US" altLang="ja-JP" sz="800" b="1" kern="1200" dirty="0">
                          <a:solidFill>
                            <a:schemeClr val="tx1">
                              <a:lumMod val="65000"/>
                              <a:lumOff val="35000"/>
                            </a:schemeClr>
                          </a:solidFill>
                          <a:latin typeface="+mn-lt"/>
                          <a:ea typeface="+mn-ea"/>
                          <a:cs typeface="+mn-cs"/>
                        </a:rPr>
                      </a:br>
                      <a:r>
                        <a:rPr kumimoji="1" lang="ja-JP" altLang="en-US" sz="800" b="1" kern="1200" dirty="0">
                          <a:solidFill>
                            <a:schemeClr val="tx1">
                              <a:lumMod val="65000"/>
                              <a:lumOff val="35000"/>
                            </a:schemeClr>
                          </a:solidFill>
                          <a:latin typeface="+mn-lt"/>
                          <a:ea typeface="+mn-ea"/>
                          <a:cs typeface="+mn-cs"/>
                        </a:rPr>
                        <a:t>プライムディスプレイ　</a:t>
                      </a:r>
                      <a:r>
                        <a:rPr kumimoji="1" lang="en-US" altLang="ja-JP" sz="800" b="1" kern="1200" dirty="0">
                          <a:solidFill>
                            <a:schemeClr val="tx1">
                              <a:lumMod val="65000"/>
                              <a:lumOff val="35000"/>
                            </a:schemeClr>
                          </a:solidFill>
                          <a:latin typeface="+mn-lt"/>
                          <a:ea typeface="+mn-ea"/>
                          <a:cs typeface="+mn-cs"/>
                        </a:rPr>
                        <a:t>PC</a:t>
                      </a:r>
                    </a:p>
                  </a:txBody>
                  <a:tcPr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384742">
                <a:tc>
                  <a:txBody>
                    <a:bodyPr/>
                    <a:lstStyle/>
                    <a:p>
                      <a:pPr algn="ctr"/>
                      <a:r>
                        <a:rPr kumimoji="1" lang="ja-JP" altLang="en-US" sz="1050" b="0" dirty="0">
                          <a:solidFill>
                            <a:schemeClr val="bg1"/>
                          </a:solidFill>
                          <a:latin typeface="+mj-lt"/>
                          <a:ea typeface="+mj-ea"/>
                        </a:rPr>
                        <a:t>性別</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en-US" altLang="ja-JP" sz="1050" b="0" dirty="0">
                          <a:solidFill>
                            <a:schemeClr val="bg1"/>
                          </a:solidFill>
                          <a:latin typeface="+mn-ea"/>
                          <a:ea typeface="+mn-ea"/>
                        </a:rPr>
                        <a:t>1.2</a:t>
                      </a:r>
                      <a:r>
                        <a:rPr kumimoji="1" lang="ja-JP" altLang="en-US" sz="1050" b="0" dirty="0">
                          <a:solidFill>
                            <a:schemeClr val="bg1"/>
                          </a:solidFill>
                          <a:latin typeface="+mn-ea"/>
                          <a:ea typeface="+mn-ea"/>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384434171"/>
                  </a:ext>
                </a:extLst>
              </a:tr>
              <a:tr h="335338">
                <a:tc>
                  <a:txBody>
                    <a:bodyPr/>
                    <a:lstStyle/>
                    <a:p>
                      <a:pPr algn="ctr"/>
                      <a:r>
                        <a:rPr kumimoji="1" lang="ja-JP" altLang="en-US" sz="1050" b="0" dirty="0">
                          <a:solidFill>
                            <a:schemeClr val="bg1"/>
                          </a:solidFill>
                          <a:latin typeface="+mj-lt"/>
                          <a:ea typeface="+mj-ea"/>
                        </a:rPr>
                        <a:t>年齢</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dirty="0">
                          <a:solidFill>
                            <a:schemeClr val="bg1"/>
                          </a:solidFill>
                          <a:latin typeface="+mn-ea"/>
                          <a:ea typeface="+mn-ea"/>
                          <a:cs typeface="+mn-cs"/>
                        </a:rPr>
                        <a:t>1.2</a:t>
                      </a:r>
                      <a:r>
                        <a:rPr kumimoji="1" lang="ja-JP" altLang="en-US" sz="105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a:ln>
                            <a:noFill/>
                          </a:ln>
                          <a:solidFill>
                            <a:prstClr val="black">
                              <a:lumMod val="65000"/>
                              <a:lumOff val="35000"/>
                            </a:prst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3931917948"/>
                  </a:ext>
                </a:extLst>
              </a:tr>
              <a:tr h="38474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a:solidFill>
                            <a:schemeClr val="bg1"/>
                          </a:solidFill>
                          <a:latin typeface="+mn-lt"/>
                          <a:ea typeface="+mn-ea"/>
                          <a:cs typeface="+mn-cs"/>
                        </a:rPr>
                        <a:t>地域</a:t>
                      </a:r>
                      <a:endParaRPr kumimoji="1" lang="en-US" altLang="ja-JP" sz="1050" b="0" kern="1200" dirty="0">
                        <a:solidFill>
                          <a:schemeClr val="bg1"/>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a:solidFill>
                            <a:schemeClr val="bg1"/>
                          </a:solidFill>
                          <a:latin typeface="+mn-lt"/>
                          <a:ea typeface="+mn-ea"/>
                          <a:cs typeface="+mn-cs"/>
                        </a:rPr>
                        <a:t>（都道府県）</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dirty="0">
                          <a:solidFill>
                            <a:schemeClr val="bg1"/>
                          </a:solidFill>
                          <a:latin typeface="+mn-ea"/>
                          <a:ea typeface="+mn-ea"/>
                          <a:cs typeface="+mn-cs"/>
                        </a:rPr>
                        <a:t>1.3</a:t>
                      </a:r>
                      <a:r>
                        <a:rPr kumimoji="1" lang="ja-JP" altLang="en-US" sz="105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a:ln>
                            <a:noFill/>
                          </a:ln>
                          <a:solidFill>
                            <a:prstClr val="black">
                              <a:lumMod val="65000"/>
                              <a:lumOff val="35000"/>
                            </a:prst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66098080"/>
                  </a:ext>
                </a:extLst>
              </a:tr>
              <a:tr h="384742">
                <a:tc>
                  <a:txBody>
                    <a:bodyPr/>
                    <a:lstStyle/>
                    <a:p>
                      <a:pPr algn="ctr"/>
                      <a:r>
                        <a:rPr kumimoji="1" lang="ja-JP" altLang="en-US" sz="1050" b="0" dirty="0">
                          <a:solidFill>
                            <a:schemeClr val="bg1"/>
                          </a:solidFill>
                          <a:latin typeface="+mj-lt"/>
                          <a:ea typeface="+mj-ea"/>
                        </a:rPr>
                        <a:t>地域</a:t>
                      </a:r>
                      <a:endParaRPr kumimoji="1" lang="en-US" altLang="ja-JP" sz="1050" b="0" dirty="0">
                        <a:solidFill>
                          <a:schemeClr val="bg1"/>
                        </a:solidFill>
                        <a:latin typeface="+mj-lt"/>
                        <a:ea typeface="+mj-ea"/>
                      </a:endParaRPr>
                    </a:p>
                    <a:p>
                      <a:pPr algn="ctr"/>
                      <a:r>
                        <a:rPr kumimoji="1" lang="ja-JP" altLang="en-US" sz="1050" b="0" dirty="0">
                          <a:solidFill>
                            <a:schemeClr val="bg1"/>
                          </a:solidFill>
                          <a:latin typeface="+mj-lt"/>
                          <a:ea typeface="+mj-ea"/>
                        </a:rPr>
                        <a:t>（市区郡）</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dirty="0">
                          <a:solidFill>
                            <a:schemeClr val="bg1"/>
                          </a:solidFill>
                          <a:latin typeface="+mn-ea"/>
                          <a:ea typeface="+mn-ea"/>
                          <a:cs typeface="+mn-cs"/>
                        </a:rPr>
                        <a:t>1.56</a:t>
                      </a:r>
                      <a:r>
                        <a:rPr kumimoji="1" lang="ja-JP" altLang="en-US" sz="105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463668774"/>
                  </a:ext>
                </a:extLst>
              </a:tr>
              <a:tr h="38474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a:solidFill>
                            <a:schemeClr val="bg1"/>
                          </a:solidFill>
                          <a:latin typeface="+mn-lt"/>
                          <a:ea typeface="+mn-ea"/>
                          <a:cs typeface="+mn-cs"/>
                        </a:rPr>
                        <a:t>曜日・時間帯</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dirty="0">
                          <a:solidFill>
                            <a:schemeClr val="bg1"/>
                          </a:solidFill>
                          <a:latin typeface="+mn-ea"/>
                          <a:ea typeface="+mn-ea"/>
                          <a:cs typeface="+mn-cs"/>
                        </a:rPr>
                        <a:t>1.2</a:t>
                      </a:r>
                      <a:r>
                        <a:rPr kumimoji="1" lang="ja-JP" altLang="en-US" sz="105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a:ln>
                            <a:noFill/>
                          </a:ln>
                          <a:solidFill>
                            <a:prstClr val="black">
                              <a:lumMod val="65000"/>
                              <a:lumOff val="35000"/>
                            </a:prst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967014782"/>
                  </a:ext>
                </a:extLst>
              </a:tr>
              <a:tr h="38474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a:solidFill>
                            <a:schemeClr val="bg1"/>
                          </a:solidFill>
                          <a:latin typeface="+mn-lt"/>
                          <a:ea typeface="+mn-ea"/>
                          <a:cs typeface="+mn-cs"/>
                        </a:rPr>
                        <a:t>オーディエンスカテゴリー</a:t>
                      </a:r>
                      <a:r>
                        <a:rPr kumimoji="1" lang="ja-JP" altLang="en-US" sz="900" b="0" kern="1200" dirty="0">
                          <a:solidFill>
                            <a:schemeClr val="bg1"/>
                          </a:solidFill>
                          <a:latin typeface="+mj-lt"/>
                          <a:ea typeface="+mj-ea"/>
                          <a:cs typeface="+mn-cs"/>
                        </a:rPr>
                        <a:t>　</a:t>
                      </a:r>
                      <a:r>
                        <a:rPr kumimoji="1" lang="en-US" altLang="ja-JP" sz="900" b="0" kern="1200" dirty="0">
                          <a:solidFill>
                            <a:schemeClr val="bg1"/>
                          </a:solidFill>
                          <a:latin typeface="+mj-lt"/>
                          <a:ea typeface="+mj-ea"/>
                          <a:cs typeface="+mn-cs"/>
                        </a:rPr>
                        <a:t>※1</a:t>
                      </a:r>
                      <a:endParaRPr kumimoji="1" lang="ja-JP" altLang="en-US" sz="900" b="0" kern="1200" dirty="0">
                        <a:solidFill>
                          <a:schemeClr val="bg1"/>
                        </a:solidFill>
                        <a:latin typeface="+mn-lt"/>
                        <a:ea typeface="+mn-ea"/>
                        <a:cs typeface="+mn-cs"/>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dirty="0">
                          <a:solidFill>
                            <a:schemeClr val="bg1"/>
                          </a:solidFill>
                          <a:latin typeface="+mn-ea"/>
                          <a:ea typeface="+mn-ea"/>
                          <a:cs typeface="+mn-cs"/>
                        </a:rPr>
                        <a:t>1.8</a:t>
                      </a:r>
                      <a:r>
                        <a:rPr kumimoji="1" lang="ja-JP" altLang="en-US" sz="105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750538939"/>
                  </a:ext>
                </a:extLst>
              </a:tr>
              <a:tr h="384742">
                <a:tc>
                  <a:txBody>
                    <a:bodyPr/>
                    <a:lstStyle/>
                    <a:p>
                      <a:pPr marL="0" marR="0" lvl="0" indent="0" algn="ctr" rtl="0" eaLnBrk="1" fontAlgn="auto" latinLnBrk="0" hangingPunct="1">
                        <a:lnSpc>
                          <a:spcPct val="100000"/>
                        </a:lnSpc>
                        <a:spcBef>
                          <a:spcPts val="0"/>
                        </a:spcBef>
                        <a:spcAft>
                          <a:spcPts val="0"/>
                        </a:spcAft>
                        <a:buClrTx/>
                        <a:buSzTx/>
                        <a:buFontTx/>
                        <a:buNone/>
                      </a:pPr>
                      <a:r>
                        <a:rPr kumimoji="1" lang="ja-JP" altLang="en-US" sz="1050" b="0" dirty="0">
                          <a:solidFill>
                            <a:schemeClr val="bg1"/>
                          </a:solidFill>
                          <a:latin typeface="+mj-lt"/>
                          <a:ea typeface="+mj-ea"/>
                        </a:rPr>
                        <a:t>オーディエンスリスト</a:t>
                      </a:r>
                      <a:endParaRPr lang="ja-JP" altLang="en-US" sz="1050" b="0" dirty="0">
                        <a:solidFill>
                          <a:schemeClr val="bg1"/>
                        </a:solidFill>
                        <a:latin typeface="+mj-lt"/>
                        <a:ea typeface="+mj-ea"/>
                      </a:endParaRPr>
                    </a:p>
                    <a:p>
                      <a:pPr marL="0" marR="0" lvl="0" indent="0" algn="ctr" defTabSz="914400">
                        <a:lnSpc>
                          <a:spcPct val="100000"/>
                        </a:lnSpc>
                        <a:spcBef>
                          <a:spcPts val="0"/>
                        </a:spcBef>
                        <a:spcAft>
                          <a:spcPts val="0"/>
                        </a:spcAft>
                        <a:buClrTx/>
                        <a:buSzTx/>
                        <a:buFontTx/>
                        <a:buNone/>
                        <a:tabLst/>
                        <a:defRPr/>
                      </a:pPr>
                      <a:r>
                        <a:rPr kumimoji="1" lang="ja-JP" altLang="en-US" sz="1050" b="0" dirty="0">
                          <a:solidFill>
                            <a:schemeClr val="bg1"/>
                          </a:solidFill>
                          <a:latin typeface="+mj-lt"/>
                          <a:ea typeface="+mj-ea"/>
                        </a:rPr>
                        <a:t>（</a:t>
                      </a:r>
                      <a:r>
                        <a:rPr lang="ja-JP" altLang="en-US" sz="1050" b="0" dirty="0">
                          <a:solidFill>
                            <a:schemeClr val="bg1"/>
                          </a:solidFill>
                          <a:latin typeface="+mj-lt"/>
                          <a:ea typeface="+mj-ea"/>
                        </a:rPr>
                        <a:t>ヤフー提供</a:t>
                      </a:r>
                      <a:r>
                        <a:rPr kumimoji="1" lang="ja-JP" altLang="en-US" sz="1050" b="0" dirty="0">
                          <a:solidFill>
                            <a:schemeClr val="bg1"/>
                          </a:solidFill>
                          <a:latin typeface="+mj-lt"/>
                          <a:ea typeface="+mj-ea"/>
                        </a:rPr>
                        <a:t>）</a:t>
                      </a:r>
                      <a:r>
                        <a:rPr kumimoji="1" lang="ja-JP" altLang="en-US" sz="900" b="0" dirty="0">
                          <a:solidFill>
                            <a:schemeClr val="bg1"/>
                          </a:solidFill>
                          <a:latin typeface="+mj-lt"/>
                          <a:ea typeface="+mj-ea"/>
                        </a:rPr>
                        <a:t>　</a:t>
                      </a:r>
                      <a:r>
                        <a:rPr kumimoji="1" lang="en-US" altLang="ja-JP" sz="900" b="0" dirty="0">
                          <a:solidFill>
                            <a:schemeClr val="bg1"/>
                          </a:solidFill>
                          <a:latin typeface="+mj-lt"/>
                          <a:ea typeface="+mj-ea"/>
                        </a:rPr>
                        <a:t>※2</a:t>
                      </a:r>
                      <a:endParaRPr kumimoji="1" lang="ja-JP" altLang="en-US" sz="1050" b="0" dirty="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a:solidFill>
                            <a:schemeClr val="bg1"/>
                          </a:solidFill>
                          <a:latin typeface="+mn-ea"/>
                          <a:ea typeface="+mn-ea"/>
                          <a:cs typeface="+mn-cs"/>
                        </a:rPr>
                        <a:t>リスト参照</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3793186031"/>
                  </a:ext>
                </a:extLst>
              </a:tr>
              <a:tr h="38474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dirty="0">
                          <a:solidFill>
                            <a:schemeClr val="bg1"/>
                          </a:solidFill>
                          <a:latin typeface="+mj-lt"/>
                          <a:ea typeface="+mj-ea"/>
                        </a:rPr>
                        <a:t>フリークエンシー</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dirty="0">
                          <a:solidFill>
                            <a:schemeClr val="bg1"/>
                          </a:solidFill>
                          <a:latin typeface="+mn-ea"/>
                          <a:ea typeface="+mn-ea"/>
                          <a:cs typeface="+mn-cs"/>
                        </a:rPr>
                        <a:t>2.0</a:t>
                      </a:r>
                      <a:r>
                        <a:rPr kumimoji="1" lang="ja-JP" altLang="en-US" sz="105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B w="6350" cap="flat" cmpd="sng" algn="ctr">
                      <a:solidFill>
                        <a:schemeClr val="bg1"/>
                      </a:solidFill>
                      <a:prstDash val="solid"/>
                      <a:round/>
                      <a:headEnd type="none" w="med" len="med"/>
                      <a:tailEnd type="none" w="med" len="med"/>
                    </a:lnB>
                    <a:solidFill>
                      <a:schemeClr val="bg1">
                        <a:lumMod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B w="635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3256108755"/>
                  </a:ext>
                </a:extLst>
              </a:tr>
            </a:tbl>
          </a:graphicData>
        </a:graphic>
      </p:graphicFrame>
      <p:sp>
        <p:nvSpPr>
          <p:cNvPr id="7" name="テキスト ボックス 5">
            <a:extLst>
              <a:ext uri="{FF2B5EF4-FFF2-40B4-BE49-F238E27FC236}">
                <a16:creationId xmlns:a16="http://schemas.microsoft.com/office/drawing/2014/main" id="{80B0730C-3B9E-4841-8DAD-6780CB507DD0}"/>
              </a:ext>
            </a:extLst>
          </p:cNvPr>
          <p:cNvSpPr txBox="1"/>
          <p:nvPr/>
        </p:nvSpPr>
        <p:spPr>
          <a:xfrm>
            <a:off x="263352" y="4677087"/>
            <a:ext cx="11593288" cy="2015936"/>
          </a:xfrm>
          <a:prstGeom prst="rect">
            <a:avLst/>
          </a:prstGeom>
          <a:noFill/>
        </p:spPr>
        <p:txBody>
          <a:bodyPr wrap="square" rtlCol="0">
            <a:spAutoFit/>
          </a:bodyPr>
          <a:lstStyle>
            <a:defPPr lvl="0">
              <a:defRPr lang="ja-JP"/>
            </a:defPPr>
            <a:lvl1pPr marL="0" lvl="1" algn="l" defTabSz="914400" rtl="0" eaLnBrk="1" latinLnBrk="0" hangingPunct="1">
              <a:defRPr kumimoji="1" sz="1800" kern="1200">
                <a:solidFill>
                  <a:schemeClr val="tx1"/>
                </a:solidFill>
                <a:latin typeface="+mn-lt"/>
                <a:ea typeface="+mn-ea"/>
                <a:cs typeface="+mn-cs"/>
              </a:defRPr>
            </a:lvl1pPr>
            <a:lvl2pPr marL="457200" lvl="2" algn="l" defTabSz="914400" rtl="0" eaLnBrk="1" latinLnBrk="0" hangingPunct="1">
              <a:defRPr kumimoji="1" sz="1800" kern="1200">
                <a:solidFill>
                  <a:schemeClr val="tx1"/>
                </a:solidFill>
                <a:latin typeface="+mn-lt"/>
                <a:ea typeface="+mn-ea"/>
                <a:cs typeface="+mn-cs"/>
              </a:defRPr>
            </a:lvl2pPr>
            <a:lvl3pPr marL="914400" lvl="3" algn="l" defTabSz="914400" rtl="0" eaLnBrk="1" latinLnBrk="0" hangingPunct="1">
              <a:defRPr kumimoji="1" sz="1800" kern="1200">
                <a:solidFill>
                  <a:schemeClr val="tx1"/>
                </a:solidFill>
                <a:latin typeface="+mn-lt"/>
                <a:ea typeface="+mn-ea"/>
                <a:cs typeface="+mn-cs"/>
              </a:defRPr>
            </a:lvl3pPr>
            <a:lvl4pPr marL="1371600" lvl="4"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nSpc>
                <a:spcPts val="1460"/>
              </a:lnSpc>
            </a:pPr>
            <a:r>
              <a:rPr lang="en-US" altLang="ja-JP" sz="1050" b="1" dirty="0">
                <a:solidFill>
                  <a:schemeClr val="tx1">
                    <a:lumMod val="65000"/>
                    <a:lumOff val="35000"/>
                  </a:schemeClr>
                </a:solidFill>
                <a:latin typeface="+mn-ea"/>
              </a:rPr>
              <a:t>【</a:t>
            </a:r>
            <a:r>
              <a:rPr lang="ja-JP" altLang="en-US" sz="1050" b="1" dirty="0">
                <a:solidFill>
                  <a:schemeClr val="tx1">
                    <a:lumMod val="65000"/>
                    <a:lumOff val="35000"/>
                  </a:schemeClr>
                </a:solidFill>
                <a:latin typeface="+mn-ea"/>
              </a:rPr>
              <a:t>注意事項</a:t>
            </a:r>
            <a:r>
              <a:rPr lang="en-US" altLang="ja-JP" sz="1050" b="1" dirty="0">
                <a:solidFill>
                  <a:schemeClr val="tx1">
                    <a:lumMod val="65000"/>
                    <a:lumOff val="35000"/>
                  </a:schemeClr>
                </a:solidFill>
                <a:latin typeface="+mn-ea"/>
              </a:rPr>
              <a:t>】</a:t>
            </a:r>
            <a:r>
              <a:rPr lang="ja-JP" altLang="en-US" sz="1050" b="1" dirty="0">
                <a:solidFill>
                  <a:schemeClr val="tx1">
                    <a:lumMod val="65000"/>
                    <a:lumOff val="35000"/>
                  </a:schemeClr>
                </a:solidFill>
                <a:latin typeface="+mn-ea"/>
              </a:rPr>
              <a:t>こちらの商品は、ターゲティング設定不可です。</a:t>
            </a:r>
            <a:br>
              <a:rPr lang="en-US" altLang="ja-JP" sz="1050" b="1" dirty="0">
                <a:solidFill>
                  <a:schemeClr val="tx1">
                    <a:lumMod val="65000"/>
                    <a:lumOff val="35000"/>
                  </a:schemeClr>
                </a:solidFill>
                <a:latin typeface="+mn-ea"/>
              </a:rPr>
            </a:br>
            <a:r>
              <a:rPr lang="en-US" altLang="ja-JP" sz="1050" dirty="0">
                <a:solidFill>
                  <a:schemeClr val="tx1">
                    <a:lumMod val="65000"/>
                    <a:lumOff val="35000"/>
                  </a:schemeClr>
                </a:solidFill>
              </a:rPr>
              <a:t>※SP</a:t>
            </a:r>
            <a:r>
              <a:rPr lang="ja-JP" altLang="en-US" sz="1050" dirty="0">
                <a:solidFill>
                  <a:schemeClr val="tx1">
                    <a:lumMod val="65000"/>
                    <a:lumOff val="35000"/>
                  </a:schemeClr>
                </a:solidFill>
              </a:rPr>
              <a:t>はスマートフォン、</a:t>
            </a:r>
            <a:r>
              <a:rPr lang="en-US" altLang="ja-JP" sz="1050" dirty="0">
                <a:solidFill>
                  <a:schemeClr val="tx1">
                    <a:lumMod val="65000"/>
                    <a:lumOff val="35000"/>
                  </a:schemeClr>
                </a:solidFill>
              </a:rPr>
              <a:t>PC</a:t>
            </a:r>
            <a:r>
              <a:rPr lang="ja-JP" altLang="en-US" sz="1050" dirty="0">
                <a:solidFill>
                  <a:schemeClr val="tx1">
                    <a:lumMod val="65000"/>
                    <a:lumOff val="35000"/>
                  </a:schemeClr>
                </a:solidFill>
              </a:rPr>
              <a:t>はパソコンの略称です。</a:t>
            </a:r>
            <a:endParaRPr lang="en-US" altLang="ja-JP" sz="1050" dirty="0">
              <a:solidFill>
                <a:schemeClr val="tx1">
                  <a:lumMod val="65000"/>
                  <a:lumOff val="35000"/>
                </a:schemeClr>
              </a:solidFill>
              <a:latin typeface="+mn-ea"/>
            </a:endParaRPr>
          </a:p>
          <a:p>
            <a:pPr>
              <a:lnSpc>
                <a:spcPts val="1460"/>
              </a:lnSpc>
            </a:pPr>
            <a:r>
              <a:rPr lang="en-US" altLang="ja-JP" sz="1050" dirty="0">
                <a:solidFill>
                  <a:schemeClr val="bg1">
                    <a:lumMod val="85000"/>
                  </a:schemeClr>
                </a:solidFill>
                <a:latin typeface="+mn-ea"/>
              </a:rPr>
              <a:t>※</a:t>
            </a:r>
            <a:r>
              <a:rPr lang="ja-JP" altLang="en-US" sz="1050" dirty="0">
                <a:solidFill>
                  <a:schemeClr val="bg1">
                    <a:lumMod val="85000"/>
                  </a:schemeClr>
                </a:solidFill>
                <a:latin typeface="+mn-ea"/>
              </a:rPr>
              <a:t>年齢は以下の区分で指定が可能です。</a:t>
            </a:r>
            <a:endParaRPr lang="en-US" altLang="ja-JP" sz="1050" dirty="0">
              <a:solidFill>
                <a:schemeClr val="bg1">
                  <a:lumMod val="85000"/>
                </a:schemeClr>
              </a:solidFill>
              <a:latin typeface="+mn-ea"/>
            </a:endParaRPr>
          </a:p>
          <a:p>
            <a:pPr>
              <a:lnSpc>
                <a:spcPts val="1460"/>
              </a:lnSpc>
            </a:pPr>
            <a:r>
              <a:rPr lang="en-US" altLang="ja-JP" sz="1050" dirty="0">
                <a:solidFill>
                  <a:schemeClr val="bg1">
                    <a:lumMod val="85000"/>
                  </a:schemeClr>
                </a:solidFill>
                <a:latin typeface="+mn-ea"/>
              </a:rPr>
              <a:t>18</a:t>
            </a:r>
            <a:r>
              <a:rPr lang="ja-JP" altLang="en-US" sz="1050" dirty="0">
                <a:solidFill>
                  <a:schemeClr val="bg1">
                    <a:lumMod val="85000"/>
                  </a:schemeClr>
                </a:solidFill>
                <a:latin typeface="+mn-ea"/>
              </a:rPr>
              <a:t>歳～</a:t>
            </a:r>
            <a:r>
              <a:rPr lang="en-US" altLang="ja-JP" sz="1050" dirty="0">
                <a:solidFill>
                  <a:schemeClr val="bg1">
                    <a:lumMod val="85000"/>
                  </a:schemeClr>
                </a:solidFill>
                <a:latin typeface="+mn-ea"/>
              </a:rPr>
              <a:t>19</a:t>
            </a:r>
            <a:r>
              <a:rPr lang="ja-JP" altLang="en-US" sz="1050" dirty="0">
                <a:solidFill>
                  <a:schemeClr val="bg1">
                    <a:lumMod val="85000"/>
                  </a:schemeClr>
                </a:solidFill>
                <a:latin typeface="+mn-ea"/>
              </a:rPr>
              <a:t>歳</a:t>
            </a:r>
            <a:r>
              <a:rPr lang="en-US" altLang="ja-JP" sz="1050" dirty="0">
                <a:solidFill>
                  <a:schemeClr val="bg1">
                    <a:lumMod val="85000"/>
                  </a:schemeClr>
                </a:solidFill>
                <a:latin typeface="+mn-ea"/>
              </a:rPr>
              <a:t>/ 20</a:t>
            </a:r>
            <a:r>
              <a:rPr lang="ja-JP" altLang="en-US" sz="1050" dirty="0">
                <a:solidFill>
                  <a:schemeClr val="bg1">
                    <a:lumMod val="85000"/>
                  </a:schemeClr>
                </a:solidFill>
                <a:latin typeface="+mn-ea"/>
              </a:rPr>
              <a:t>歳～</a:t>
            </a:r>
            <a:r>
              <a:rPr lang="en-US" altLang="ja-JP" sz="1050" dirty="0">
                <a:solidFill>
                  <a:schemeClr val="bg1">
                    <a:lumMod val="85000"/>
                  </a:schemeClr>
                </a:solidFill>
                <a:latin typeface="+mn-ea"/>
              </a:rPr>
              <a:t>24</a:t>
            </a:r>
            <a:r>
              <a:rPr lang="ja-JP" altLang="en-US" sz="1050" dirty="0">
                <a:solidFill>
                  <a:schemeClr val="bg1">
                    <a:lumMod val="85000"/>
                  </a:schemeClr>
                </a:solidFill>
                <a:latin typeface="+mn-ea"/>
              </a:rPr>
              <a:t>歳</a:t>
            </a:r>
            <a:r>
              <a:rPr lang="en-US" altLang="ja-JP" sz="1050" dirty="0">
                <a:solidFill>
                  <a:schemeClr val="bg1">
                    <a:lumMod val="85000"/>
                  </a:schemeClr>
                </a:solidFill>
                <a:latin typeface="+mn-ea"/>
              </a:rPr>
              <a:t>/ 25</a:t>
            </a:r>
            <a:r>
              <a:rPr lang="ja-JP" altLang="en-US" sz="1050" dirty="0">
                <a:solidFill>
                  <a:schemeClr val="bg1">
                    <a:lumMod val="85000"/>
                  </a:schemeClr>
                </a:solidFill>
                <a:latin typeface="+mn-ea"/>
              </a:rPr>
              <a:t>歳～</a:t>
            </a:r>
            <a:r>
              <a:rPr lang="en-US" altLang="ja-JP" sz="1050" dirty="0">
                <a:solidFill>
                  <a:schemeClr val="bg1">
                    <a:lumMod val="85000"/>
                  </a:schemeClr>
                </a:solidFill>
                <a:latin typeface="+mn-ea"/>
              </a:rPr>
              <a:t>29</a:t>
            </a:r>
            <a:r>
              <a:rPr lang="ja-JP" altLang="en-US" sz="1050" dirty="0">
                <a:solidFill>
                  <a:schemeClr val="bg1">
                    <a:lumMod val="85000"/>
                  </a:schemeClr>
                </a:solidFill>
                <a:latin typeface="+mn-ea"/>
              </a:rPr>
              <a:t>歳</a:t>
            </a:r>
            <a:r>
              <a:rPr lang="en-US" altLang="ja-JP" sz="1050" dirty="0">
                <a:solidFill>
                  <a:schemeClr val="bg1">
                    <a:lumMod val="85000"/>
                  </a:schemeClr>
                </a:solidFill>
                <a:latin typeface="+mn-ea"/>
              </a:rPr>
              <a:t>/ 30</a:t>
            </a:r>
            <a:r>
              <a:rPr lang="ja-JP" altLang="en-US" sz="1050" dirty="0">
                <a:solidFill>
                  <a:schemeClr val="bg1">
                    <a:lumMod val="85000"/>
                  </a:schemeClr>
                </a:solidFill>
                <a:latin typeface="+mn-ea"/>
              </a:rPr>
              <a:t>歳～</a:t>
            </a:r>
            <a:r>
              <a:rPr lang="en-US" altLang="ja-JP" sz="1050" dirty="0">
                <a:solidFill>
                  <a:schemeClr val="bg1">
                    <a:lumMod val="85000"/>
                  </a:schemeClr>
                </a:solidFill>
                <a:latin typeface="+mn-ea"/>
              </a:rPr>
              <a:t>34</a:t>
            </a:r>
            <a:r>
              <a:rPr lang="ja-JP" altLang="en-US" sz="1050" dirty="0">
                <a:solidFill>
                  <a:schemeClr val="bg1">
                    <a:lumMod val="85000"/>
                  </a:schemeClr>
                </a:solidFill>
                <a:latin typeface="+mn-ea"/>
              </a:rPr>
              <a:t>歳</a:t>
            </a:r>
            <a:r>
              <a:rPr lang="en-US" altLang="ja-JP" sz="1050" dirty="0">
                <a:solidFill>
                  <a:schemeClr val="bg1">
                    <a:lumMod val="85000"/>
                  </a:schemeClr>
                </a:solidFill>
                <a:latin typeface="+mn-ea"/>
              </a:rPr>
              <a:t>/ 35</a:t>
            </a:r>
            <a:r>
              <a:rPr lang="ja-JP" altLang="en-US" sz="1050" dirty="0">
                <a:solidFill>
                  <a:schemeClr val="bg1">
                    <a:lumMod val="85000"/>
                  </a:schemeClr>
                </a:solidFill>
                <a:latin typeface="+mn-ea"/>
              </a:rPr>
              <a:t>歳～</a:t>
            </a:r>
            <a:r>
              <a:rPr lang="en-US" altLang="ja-JP" sz="1050" dirty="0">
                <a:solidFill>
                  <a:schemeClr val="bg1">
                    <a:lumMod val="85000"/>
                  </a:schemeClr>
                </a:solidFill>
                <a:latin typeface="+mn-ea"/>
              </a:rPr>
              <a:t>39</a:t>
            </a:r>
            <a:r>
              <a:rPr lang="ja-JP" altLang="en-US" sz="1050" dirty="0">
                <a:solidFill>
                  <a:schemeClr val="bg1">
                    <a:lumMod val="85000"/>
                  </a:schemeClr>
                </a:solidFill>
                <a:latin typeface="+mn-ea"/>
              </a:rPr>
              <a:t>歳</a:t>
            </a:r>
            <a:r>
              <a:rPr lang="en-US" altLang="ja-JP" sz="1050" dirty="0">
                <a:solidFill>
                  <a:schemeClr val="bg1">
                    <a:lumMod val="85000"/>
                  </a:schemeClr>
                </a:solidFill>
                <a:latin typeface="+mn-ea"/>
              </a:rPr>
              <a:t>/ 40</a:t>
            </a:r>
            <a:r>
              <a:rPr lang="ja-JP" altLang="en-US" sz="1050" dirty="0">
                <a:solidFill>
                  <a:schemeClr val="bg1">
                    <a:lumMod val="85000"/>
                  </a:schemeClr>
                </a:solidFill>
                <a:latin typeface="+mn-ea"/>
              </a:rPr>
              <a:t>歳～</a:t>
            </a:r>
            <a:r>
              <a:rPr lang="en-US" altLang="ja-JP" sz="1050" dirty="0">
                <a:solidFill>
                  <a:schemeClr val="bg1">
                    <a:lumMod val="85000"/>
                  </a:schemeClr>
                </a:solidFill>
                <a:latin typeface="+mn-ea"/>
              </a:rPr>
              <a:t>44</a:t>
            </a:r>
            <a:r>
              <a:rPr lang="ja-JP" altLang="en-US" sz="1050" dirty="0">
                <a:solidFill>
                  <a:schemeClr val="bg1">
                    <a:lumMod val="85000"/>
                  </a:schemeClr>
                </a:solidFill>
                <a:latin typeface="+mn-ea"/>
              </a:rPr>
              <a:t>歳</a:t>
            </a:r>
            <a:r>
              <a:rPr lang="en-US" altLang="ja-JP" sz="1050" dirty="0">
                <a:solidFill>
                  <a:schemeClr val="bg1">
                    <a:lumMod val="85000"/>
                  </a:schemeClr>
                </a:solidFill>
                <a:latin typeface="+mn-ea"/>
              </a:rPr>
              <a:t>/ 45</a:t>
            </a:r>
            <a:r>
              <a:rPr lang="ja-JP" altLang="en-US" sz="1050" dirty="0">
                <a:solidFill>
                  <a:schemeClr val="bg1">
                    <a:lumMod val="85000"/>
                  </a:schemeClr>
                </a:solidFill>
                <a:latin typeface="+mn-ea"/>
              </a:rPr>
              <a:t>歳～</a:t>
            </a:r>
            <a:r>
              <a:rPr lang="en-US" altLang="ja-JP" sz="1050" dirty="0">
                <a:solidFill>
                  <a:schemeClr val="bg1">
                    <a:lumMod val="85000"/>
                  </a:schemeClr>
                </a:solidFill>
                <a:latin typeface="+mn-ea"/>
              </a:rPr>
              <a:t>49</a:t>
            </a:r>
            <a:r>
              <a:rPr lang="ja-JP" altLang="en-US" sz="1050" dirty="0">
                <a:solidFill>
                  <a:schemeClr val="bg1">
                    <a:lumMod val="85000"/>
                  </a:schemeClr>
                </a:solidFill>
                <a:latin typeface="+mn-ea"/>
              </a:rPr>
              <a:t>歳</a:t>
            </a:r>
            <a:r>
              <a:rPr lang="en-US" altLang="ja-JP" sz="1050" dirty="0">
                <a:solidFill>
                  <a:schemeClr val="bg1">
                    <a:lumMod val="85000"/>
                  </a:schemeClr>
                </a:solidFill>
                <a:latin typeface="+mn-ea"/>
              </a:rPr>
              <a:t>/ 50</a:t>
            </a:r>
            <a:r>
              <a:rPr lang="ja-JP" altLang="en-US" sz="1050" dirty="0">
                <a:solidFill>
                  <a:schemeClr val="bg1">
                    <a:lumMod val="85000"/>
                  </a:schemeClr>
                </a:solidFill>
                <a:latin typeface="+mn-ea"/>
              </a:rPr>
              <a:t>歳～</a:t>
            </a:r>
            <a:r>
              <a:rPr lang="en-US" altLang="ja-JP" sz="1050" dirty="0">
                <a:solidFill>
                  <a:schemeClr val="bg1">
                    <a:lumMod val="85000"/>
                  </a:schemeClr>
                </a:solidFill>
                <a:latin typeface="+mn-ea"/>
              </a:rPr>
              <a:t>54</a:t>
            </a:r>
            <a:r>
              <a:rPr lang="ja-JP" altLang="en-US" sz="1050" dirty="0">
                <a:solidFill>
                  <a:schemeClr val="bg1">
                    <a:lumMod val="85000"/>
                  </a:schemeClr>
                </a:solidFill>
                <a:latin typeface="+mn-ea"/>
              </a:rPr>
              <a:t>歳</a:t>
            </a:r>
            <a:r>
              <a:rPr lang="en-US" altLang="ja-JP" sz="1050" dirty="0">
                <a:solidFill>
                  <a:schemeClr val="bg1">
                    <a:lumMod val="85000"/>
                  </a:schemeClr>
                </a:solidFill>
                <a:latin typeface="+mn-ea"/>
              </a:rPr>
              <a:t>/ 55</a:t>
            </a:r>
            <a:r>
              <a:rPr lang="ja-JP" altLang="en-US" sz="1050" dirty="0">
                <a:solidFill>
                  <a:schemeClr val="bg1">
                    <a:lumMod val="85000"/>
                  </a:schemeClr>
                </a:solidFill>
                <a:latin typeface="+mn-ea"/>
              </a:rPr>
              <a:t>歳～</a:t>
            </a:r>
            <a:r>
              <a:rPr lang="en-US" altLang="ja-JP" sz="1050" dirty="0">
                <a:solidFill>
                  <a:schemeClr val="bg1">
                    <a:lumMod val="85000"/>
                  </a:schemeClr>
                </a:solidFill>
                <a:latin typeface="+mn-ea"/>
              </a:rPr>
              <a:t>59</a:t>
            </a:r>
            <a:r>
              <a:rPr lang="ja-JP" altLang="en-US" sz="1050" dirty="0">
                <a:solidFill>
                  <a:schemeClr val="bg1">
                    <a:lumMod val="85000"/>
                  </a:schemeClr>
                </a:solidFill>
                <a:latin typeface="+mn-ea"/>
              </a:rPr>
              <a:t>歳</a:t>
            </a:r>
            <a:r>
              <a:rPr lang="en-US" altLang="ja-JP" sz="1050" dirty="0">
                <a:solidFill>
                  <a:schemeClr val="bg1">
                    <a:lumMod val="85000"/>
                  </a:schemeClr>
                </a:solidFill>
                <a:latin typeface="+mn-ea"/>
              </a:rPr>
              <a:t>/ 60</a:t>
            </a:r>
            <a:r>
              <a:rPr lang="ja-JP" altLang="en-US" sz="1050" dirty="0">
                <a:solidFill>
                  <a:schemeClr val="bg1">
                    <a:lumMod val="85000"/>
                  </a:schemeClr>
                </a:solidFill>
                <a:latin typeface="+mn-ea"/>
              </a:rPr>
              <a:t>歳～</a:t>
            </a:r>
            <a:r>
              <a:rPr lang="en-US" altLang="ja-JP" sz="1050" dirty="0">
                <a:solidFill>
                  <a:schemeClr val="bg1">
                    <a:lumMod val="85000"/>
                  </a:schemeClr>
                </a:solidFill>
                <a:latin typeface="+mn-ea"/>
              </a:rPr>
              <a:t>64</a:t>
            </a:r>
            <a:r>
              <a:rPr lang="ja-JP" altLang="en-US" sz="1050" dirty="0">
                <a:solidFill>
                  <a:schemeClr val="bg1">
                    <a:lumMod val="85000"/>
                  </a:schemeClr>
                </a:solidFill>
                <a:latin typeface="+mn-ea"/>
              </a:rPr>
              <a:t>歳</a:t>
            </a:r>
            <a:r>
              <a:rPr lang="en-US" altLang="ja-JP" sz="1050" dirty="0">
                <a:solidFill>
                  <a:schemeClr val="bg1">
                    <a:lumMod val="85000"/>
                  </a:schemeClr>
                </a:solidFill>
                <a:latin typeface="+mn-ea"/>
              </a:rPr>
              <a:t>/ 65</a:t>
            </a:r>
            <a:r>
              <a:rPr lang="ja-JP" altLang="en-US" sz="1050" dirty="0">
                <a:solidFill>
                  <a:schemeClr val="bg1">
                    <a:lumMod val="85000"/>
                  </a:schemeClr>
                </a:solidFill>
                <a:latin typeface="+mn-ea"/>
              </a:rPr>
              <a:t>歳～</a:t>
            </a:r>
            <a:r>
              <a:rPr lang="en-US" altLang="ja-JP" sz="1050" dirty="0">
                <a:solidFill>
                  <a:schemeClr val="bg1">
                    <a:lumMod val="85000"/>
                  </a:schemeClr>
                </a:solidFill>
                <a:latin typeface="+mn-ea"/>
              </a:rPr>
              <a:t>69</a:t>
            </a:r>
            <a:r>
              <a:rPr lang="ja-JP" altLang="en-US" sz="1050" dirty="0">
                <a:solidFill>
                  <a:schemeClr val="bg1">
                    <a:lumMod val="85000"/>
                  </a:schemeClr>
                </a:solidFill>
                <a:latin typeface="+mn-ea"/>
              </a:rPr>
              <a:t>歳</a:t>
            </a:r>
            <a:r>
              <a:rPr lang="en-US" altLang="ja-JP" sz="1050" dirty="0">
                <a:solidFill>
                  <a:schemeClr val="bg1">
                    <a:lumMod val="85000"/>
                  </a:schemeClr>
                </a:solidFill>
                <a:latin typeface="+mn-ea"/>
              </a:rPr>
              <a:t>/ 70</a:t>
            </a:r>
            <a:r>
              <a:rPr lang="ja-JP" altLang="en-US" sz="1050" dirty="0">
                <a:solidFill>
                  <a:schemeClr val="bg1">
                    <a:lumMod val="85000"/>
                  </a:schemeClr>
                </a:solidFill>
                <a:latin typeface="+mn-ea"/>
              </a:rPr>
              <a:t>歳以上</a:t>
            </a:r>
            <a:endParaRPr lang="en-US" altLang="ja-JP" sz="1050" dirty="0">
              <a:solidFill>
                <a:schemeClr val="bg1">
                  <a:lumMod val="85000"/>
                </a:schemeClr>
              </a:solidFill>
              <a:latin typeface="+mn-ea"/>
            </a:endParaRPr>
          </a:p>
          <a:p>
            <a:pPr>
              <a:lnSpc>
                <a:spcPts val="1460"/>
              </a:lnSpc>
            </a:pPr>
            <a:r>
              <a:rPr lang="en-US" altLang="ja-JP" sz="1050" dirty="0">
                <a:solidFill>
                  <a:schemeClr val="bg1">
                    <a:lumMod val="85000"/>
                  </a:schemeClr>
                </a:solidFill>
                <a:latin typeface="+mn-ea"/>
              </a:rPr>
              <a:t>※</a:t>
            </a:r>
            <a:r>
              <a:rPr lang="en-US" altLang="ja-JP" sz="1050" dirty="0" err="1">
                <a:solidFill>
                  <a:schemeClr val="bg1">
                    <a:lumMod val="85000"/>
                  </a:schemeClr>
                </a:solidFill>
                <a:latin typeface="+mn-ea"/>
              </a:rPr>
              <a:t>vCPM</a:t>
            </a:r>
            <a:r>
              <a:rPr lang="ja-JP" altLang="en-US" sz="1050" dirty="0">
                <a:solidFill>
                  <a:schemeClr val="bg1">
                    <a:lumMod val="85000"/>
                  </a:schemeClr>
                </a:solidFill>
                <a:latin typeface="+mn-ea"/>
              </a:rPr>
              <a:t>は「基本料金</a:t>
            </a:r>
            <a:r>
              <a:rPr lang="en-US" altLang="ja-JP" sz="1050" dirty="0">
                <a:solidFill>
                  <a:schemeClr val="bg1">
                    <a:lumMod val="85000"/>
                  </a:schemeClr>
                </a:solidFill>
                <a:latin typeface="+mn-ea"/>
              </a:rPr>
              <a:t>×</a:t>
            </a:r>
            <a:r>
              <a:rPr lang="ja-JP" altLang="en-US" sz="1050" dirty="0">
                <a:solidFill>
                  <a:schemeClr val="bg1">
                    <a:lumMod val="85000"/>
                  </a:schemeClr>
                </a:solidFill>
                <a:latin typeface="+mn-ea"/>
              </a:rPr>
              <a:t>ターゲティングごとに設定されている掛け率」（小数点以下切り捨て）によって決定されます。</a:t>
            </a:r>
            <a:br>
              <a:rPr lang="en-US" altLang="ja-JP" sz="1050" dirty="0">
                <a:solidFill>
                  <a:schemeClr val="bg1">
                    <a:lumMod val="85000"/>
                  </a:schemeClr>
                </a:solidFill>
                <a:latin typeface="+mn-ea"/>
              </a:rPr>
            </a:br>
            <a:r>
              <a:rPr lang="en-US" altLang="ja-JP" sz="1050" dirty="0">
                <a:solidFill>
                  <a:schemeClr val="bg1">
                    <a:lumMod val="85000"/>
                  </a:schemeClr>
                </a:solidFill>
                <a:latin typeface="+mn-ea"/>
              </a:rPr>
              <a:t>※</a:t>
            </a:r>
            <a:r>
              <a:rPr lang="en-US" altLang="ja-JP" sz="1050" dirty="0" err="1">
                <a:solidFill>
                  <a:schemeClr val="bg1">
                    <a:lumMod val="85000"/>
                  </a:schemeClr>
                </a:solidFill>
                <a:latin typeface="+mn-ea"/>
              </a:rPr>
              <a:t>vCPM</a:t>
            </a:r>
            <a:r>
              <a:rPr lang="ja-JP" altLang="en-US" sz="1050" dirty="0">
                <a:solidFill>
                  <a:schemeClr val="bg1">
                    <a:lumMod val="85000"/>
                  </a:schemeClr>
                </a:solidFill>
                <a:latin typeface="+mn-ea"/>
              </a:rPr>
              <a:t>掛け率の最大値は</a:t>
            </a:r>
            <a:r>
              <a:rPr lang="en-US" altLang="ja-JP" sz="1050" dirty="0">
                <a:solidFill>
                  <a:schemeClr val="bg1">
                    <a:lumMod val="85000"/>
                  </a:schemeClr>
                </a:solidFill>
                <a:latin typeface="+mn-ea"/>
              </a:rPr>
              <a:t>2.0</a:t>
            </a:r>
            <a:r>
              <a:rPr lang="ja-JP" altLang="en-US" sz="1050" dirty="0">
                <a:solidFill>
                  <a:schemeClr val="bg1">
                    <a:lumMod val="85000"/>
                  </a:schemeClr>
                </a:solidFill>
                <a:latin typeface="+mn-ea"/>
              </a:rPr>
              <a:t>倍になります。</a:t>
            </a:r>
            <a:endParaRPr lang="en-US" altLang="ja-JP" sz="1050" dirty="0">
              <a:solidFill>
                <a:schemeClr val="bg1">
                  <a:lumMod val="85000"/>
                </a:schemeClr>
              </a:solidFill>
              <a:latin typeface="+mn-ea"/>
            </a:endParaRPr>
          </a:p>
          <a:p>
            <a:pPr>
              <a:lnSpc>
                <a:spcPts val="1460"/>
              </a:lnSpc>
            </a:pPr>
            <a:r>
              <a:rPr lang="ja-JP" altLang="en-US" sz="1050" dirty="0">
                <a:solidFill>
                  <a:schemeClr val="bg1">
                    <a:lumMod val="85000"/>
                  </a:schemeClr>
                </a:solidFill>
                <a:latin typeface="+mn-ea"/>
              </a:rPr>
              <a:t>例：性別、年齢、オーディエンスカテゴリーを設定した場合、</a:t>
            </a:r>
            <a:r>
              <a:rPr lang="en-US" altLang="ja-JP" sz="1050" dirty="0">
                <a:solidFill>
                  <a:schemeClr val="bg1">
                    <a:lumMod val="85000"/>
                  </a:schemeClr>
                </a:solidFill>
                <a:latin typeface="+mn-ea"/>
              </a:rPr>
              <a:t>1.2</a:t>
            </a:r>
            <a:r>
              <a:rPr lang="ja-JP" altLang="en-US" sz="1050" dirty="0">
                <a:solidFill>
                  <a:schemeClr val="bg1">
                    <a:lumMod val="85000"/>
                  </a:schemeClr>
                </a:solidFill>
                <a:latin typeface="+mn-ea"/>
              </a:rPr>
              <a:t>倍</a:t>
            </a:r>
            <a:r>
              <a:rPr lang="en-US" altLang="ja-JP" sz="1050" dirty="0">
                <a:solidFill>
                  <a:schemeClr val="bg1">
                    <a:lumMod val="85000"/>
                  </a:schemeClr>
                </a:solidFill>
                <a:latin typeface="+mn-ea"/>
              </a:rPr>
              <a:t>× 1.2</a:t>
            </a:r>
            <a:r>
              <a:rPr lang="ja-JP" altLang="en-US" sz="1050" dirty="0">
                <a:solidFill>
                  <a:schemeClr val="bg1">
                    <a:lumMod val="85000"/>
                  </a:schemeClr>
                </a:solidFill>
                <a:latin typeface="+mn-ea"/>
              </a:rPr>
              <a:t>倍</a:t>
            </a:r>
            <a:r>
              <a:rPr lang="en-US" altLang="ja-JP" sz="1050" dirty="0">
                <a:solidFill>
                  <a:schemeClr val="bg1">
                    <a:lumMod val="85000"/>
                  </a:schemeClr>
                </a:solidFill>
                <a:latin typeface="+mn-ea"/>
              </a:rPr>
              <a:t>× 1.8</a:t>
            </a:r>
            <a:r>
              <a:rPr lang="ja-JP" altLang="en-US" sz="1050" dirty="0">
                <a:solidFill>
                  <a:schemeClr val="bg1">
                    <a:lumMod val="85000"/>
                  </a:schemeClr>
                </a:solidFill>
                <a:latin typeface="+mn-ea"/>
              </a:rPr>
              <a:t>倍</a:t>
            </a:r>
            <a:r>
              <a:rPr lang="en-US" altLang="ja-JP" sz="1050" dirty="0">
                <a:solidFill>
                  <a:schemeClr val="bg1">
                    <a:lumMod val="85000"/>
                  </a:schemeClr>
                </a:solidFill>
                <a:latin typeface="+mn-ea"/>
              </a:rPr>
              <a:t>=2.59</a:t>
            </a:r>
            <a:r>
              <a:rPr lang="ja-JP" altLang="en-US" sz="1050" dirty="0">
                <a:solidFill>
                  <a:schemeClr val="bg1">
                    <a:lumMod val="85000"/>
                  </a:schemeClr>
                </a:solidFill>
                <a:latin typeface="+mn-ea"/>
              </a:rPr>
              <a:t>倍となりますが、最大値が</a:t>
            </a:r>
            <a:r>
              <a:rPr lang="en-US" altLang="ja-JP" sz="1050" dirty="0">
                <a:solidFill>
                  <a:schemeClr val="bg1">
                    <a:lumMod val="85000"/>
                  </a:schemeClr>
                </a:solidFill>
                <a:latin typeface="+mn-ea"/>
              </a:rPr>
              <a:t>2.0</a:t>
            </a:r>
            <a:r>
              <a:rPr lang="ja-JP" altLang="en-US" sz="1050" dirty="0">
                <a:solidFill>
                  <a:schemeClr val="bg1">
                    <a:lumMod val="85000"/>
                  </a:schemeClr>
                </a:solidFill>
                <a:latin typeface="+mn-ea"/>
              </a:rPr>
              <a:t>倍のため、</a:t>
            </a:r>
            <a:r>
              <a:rPr lang="en-US" altLang="ja-JP" sz="1050" dirty="0">
                <a:solidFill>
                  <a:schemeClr val="bg1">
                    <a:lumMod val="85000"/>
                  </a:schemeClr>
                </a:solidFill>
                <a:latin typeface="+mn-ea"/>
              </a:rPr>
              <a:t>2.0</a:t>
            </a:r>
            <a:r>
              <a:rPr lang="ja-JP" altLang="en-US" sz="1050" dirty="0">
                <a:solidFill>
                  <a:schemeClr val="bg1">
                    <a:lumMod val="85000"/>
                  </a:schemeClr>
                </a:solidFill>
                <a:latin typeface="+mn-ea"/>
              </a:rPr>
              <a:t>倍で設定可能となります。</a:t>
            </a:r>
            <a:endParaRPr lang="en-US" altLang="ja-JP" sz="1050" dirty="0">
              <a:solidFill>
                <a:schemeClr val="bg1">
                  <a:lumMod val="85000"/>
                </a:schemeClr>
              </a:solidFill>
              <a:latin typeface="+mn-ea"/>
            </a:endParaRPr>
          </a:p>
          <a:p>
            <a:pPr>
              <a:lnSpc>
                <a:spcPts val="1460"/>
              </a:lnSpc>
            </a:pPr>
            <a:endParaRPr lang="en-US" altLang="ja-JP" sz="1050" dirty="0">
              <a:solidFill>
                <a:schemeClr val="bg1">
                  <a:lumMod val="85000"/>
                </a:schemeClr>
              </a:solidFill>
              <a:latin typeface="+mn-ea"/>
            </a:endParaRPr>
          </a:p>
          <a:p>
            <a:pPr>
              <a:lnSpc>
                <a:spcPts val="1460"/>
              </a:lnSpc>
            </a:pPr>
            <a:r>
              <a:rPr lang="en-US" altLang="ja-JP" sz="1050" dirty="0">
                <a:solidFill>
                  <a:schemeClr val="bg1">
                    <a:lumMod val="85000"/>
                  </a:schemeClr>
                </a:solidFill>
                <a:latin typeface="+mn-ea"/>
              </a:rPr>
              <a:t>※1</a:t>
            </a:r>
            <a:r>
              <a:rPr lang="ja-JP" altLang="en-US" sz="1050" dirty="0">
                <a:solidFill>
                  <a:schemeClr val="bg1">
                    <a:lumMod val="85000"/>
                  </a:schemeClr>
                </a:solidFill>
                <a:latin typeface="+mn-ea"/>
              </a:rPr>
              <a:t>オーディエンスカテゴリーの詳細は、</a:t>
            </a:r>
            <a:r>
              <a:rPr lang="en-US" altLang="ja-JP" sz="1050" dirty="0">
                <a:solidFill>
                  <a:schemeClr val="bg1">
                    <a:lumMod val="85000"/>
                  </a:schemeClr>
                </a:solidFill>
                <a:latin typeface="+mn-ea"/>
              </a:rPr>
              <a:t>Yahoo!</a:t>
            </a:r>
            <a:r>
              <a:rPr lang="ja-JP" altLang="en-US" sz="1050" dirty="0">
                <a:solidFill>
                  <a:schemeClr val="bg1">
                    <a:lumMod val="85000"/>
                  </a:schemeClr>
                </a:solidFill>
                <a:latin typeface="+mn-ea"/>
              </a:rPr>
              <a:t>広告ヘルプを参照してください。</a:t>
            </a:r>
            <a:r>
              <a:rPr lang="en-US" altLang="ja-JP" sz="1050" dirty="0">
                <a:solidFill>
                  <a:schemeClr val="bg1">
                    <a:lumMod val="85000"/>
                  </a:schemeClr>
                </a:solidFill>
                <a:latin typeface="+mn-ea"/>
              </a:rPr>
              <a:t>https://ads-help.yahoo.co.jp/yahooads/display/articledetail?lan=ja&amp;aid=71655</a:t>
            </a:r>
          </a:p>
          <a:p>
            <a:pPr>
              <a:lnSpc>
                <a:spcPts val="1460"/>
              </a:lnSpc>
            </a:pPr>
            <a:r>
              <a:rPr lang="en-US" altLang="ja-JP" sz="1050" dirty="0">
                <a:solidFill>
                  <a:schemeClr val="bg1">
                    <a:lumMod val="85000"/>
                  </a:schemeClr>
                </a:solidFill>
                <a:latin typeface="+mn-ea"/>
              </a:rPr>
              <a:t>※2</a:t>
            </a:r>
            <a:r>
              <a:rPr lang="ja-JP" altLang="en-US" sz="1050" dirty="0">
                <a:solidFill>
                  <a:schemeClr val="bg1">
                    <a:lumMod val="85000"/>
                  </a:schemeClr>
                </a:solidFill>
                <a:latin typeface="+mn-ea"/>
              </a:rPr>
              <a:t>オーディエンスリスト（ヤフー提供）の詳細は、こちらの表を参照してください。</a:t>
            </a:r>
            <a:r>
              <a:rPr lang="en-US" altLang="ja-JP" sz="1050" dirty="0">
                <a:solidFill>
                  <a:schemeClr val="bg1">
                    <a:lumMod val="85000"/>
                  </a:schemeClr>
                </a:solidFill>
                <a:latin typeface="+mn-ea"/>
              </a:rPr>
              <a:t>https://s.yimg.jp/dl/displayads-guarantee/audiencelist.zip</a:t>
            </a:r>
          </a:p>
        </p:txBody>
      </p:sp>
    </p:spTree>
    <p:extLst>
      <p:ext uri="{BB962C8B-B14F-4D97-AF65-F5344CB8AC3E}">
        <p14:creationId xmlns:p14="http://schemas.microsoft.com/office/powerpoint/2010/main" val="254418771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掲載制限業種</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5</a:t>
            </a:fld>
            <a:endParaRPr lang="ja-JP" altLang="en-US"/>
          </a:p>
        </p:txBody>
      </p:sp>
      <p:sp>
        <p:nvSpPr>
          <p:cNvPr id="16" name="正方形/長方形 15"/>
          <p:cNvSpPr/>
          <p:nvPr/>
        </p:nvSpPr>
        <p:spPr>
          <a:xfrm>
            <a:off x="263352" y="6358018"/>
            <a:ext cx="2630848" cy="338554"/>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ja-JP" altLang="en-US" sz="800" b="0" i="0" u="none" strike="noStrike" kern="0" cap="none" spc="0" normalizeH="0" baseline="0" noProof="0" dirty="0">
                <a:ln>
                  <a:noFill/>
                </a:ln>
                <a:solidFill>
                  <a:prstClr val="black">
                    <a:lumMod val="65000"/>
                    <a:lumOff val="35000"/>
                  </a:prstClr>
                </a:solidFill>
                <a:effectLst/>
                <a:uLnTx/>
                <a:uFillTx/>
              </a:rPr>
              <a:t>印のないカテゴリーは制限なしとなります。</a:t>
            </a:r>
            <a:endParaRPr kumimoji="0" lang="en-US" altLang="ja-JP" sz="800" b="0" i="0" u="none" strike="noStrike" kern="0" cap="none" spc="0" normalizeH="0" baseline="0" noProof="0" dirty="0">
              <a:ln>
                <a:noFill/>
              </a:ln>
              <a:solidFill>
                <a:prstClr val="black">
                  <a:lumMod val="65000"/>
                  <a:lumOff val="35000"/>
                </a:prstClr>
              </a:solidFill>
              <a:effectLst/>
              <a:uLnTx/>
              <a:uFillTx/>
            </a:endParaRPr>
          </a:p>
          <a:p>
            <a:r>
              <a:rPr kumimoji="0" lang="en-US" altLang="ja-JP" sz="800" kern="0" dirty="0">
                <a:solidFill>
                  <a:prstClr val="black">
                    <a:lumMod val="65000"/>
                    <a:lumOff val="35000"/>
                  </a:prstClr>
                </a:solidFill>
              </a:rPr>
              <a:t>※SP</a:t>
            </a:r>
            <a:r>
              <a:rPr kumimoji="0" lang="ja-JP" altLang="en-US" sz="800" kern="0" dirty="0">
                <a:solidFill>
                  <a:prstClr val="black">
                    <a:lumMod val="65000"/>
                    <a:lumOff val="35000"/>
                  </a:prstClr>
                </a:solidFill>
              </a:rPr>
              <a:t>はスマートフォン、 </a:t>
            </a:r>
            <a:r>
              <a:rPr kumimoji="0" lang="en-US" altLang="ja-JP" sz="800" kern="0" dirty="0">
                <a:solidFill>
                  <a:prstClr val="black">
                    <a:lumMod val="65000"/>
                    <a:lumOff val="35000"/>
                  </a:prstClr>
                </a:solidFill>
              </a:rPr>
              <a:t>PC</a:t>
            </a:r>
            <a:r>
              <a:rPr kumimoji="0" lang="ja-JP" altLang="en-US" sz="800" kern="0" dirty="0">
                <a:solidFill>
                  <a:prstClr val="black">
                    <a:lumMod val="65000"/>
                    <a:lumOff val="35000"/>
                  </a:prstClr>
                </a:solidFill>
              </a:rPr>
              <a:t>はパソコンの略称です。</a:t>
            </a:r>
            <a:endParaRPr kumimoji="0" lang="en-US" altLang="ja-JP" sz="800" kern="0" dirty="0">
              <a:solidFill>
                <a:prstClr val="black"/>
              </a:solidFill>
            </a:endParaRPr>
          </a:p>
        </p:txBody>
      </p:sp>
      <p:graphicFrame>
        <p:nvGraphicFramePr>
          <p:cNvPr id="17" name="表 16">
            <a:extLst>
              <a:ext uri="{FF2B5EF4-FFF2-40B4-BE49-F238E27FC236}">
                <a16:creationId xmlns:a16="http://schemas.microsoft.com/office/drawing/2014/main" id="{5C4374D8-C7AA-A044-9BC8-03321DB933E1}"/>
              </a:ext>
            </a:extLst>
          </p:cNvPr>
          <p:cNvGraphicFramePr>
            <a:graphicFrameLocks noGrp="1"/>
          </p:cNvGraphicFramePr>
          <p:nvPr>
            <p:extLst>
              <p:ext uri="{D42A27DB-BD31-4B8C-83A1-F6EECF244321}">
                <p14:modId xmlns:p14="http://schemas.microsoft.com/office/powerpoint/2010/main" val="609713273"/>
              </p:ext>
            </p:extLst>
          </p:nvPr>
        </p:nvGraphicFramePr>
        <p:xfrm>
          <a:off x="334964" y="980739"/>
          <a:ext cx="11521676" cy="5323404"/>
        </p:xfrm>
        <a:graphic>
          <a:graphicData uri="http://schemas.openxmlformats.org/drawingml/2006/table">
            <a:tbl>
              <a:tblPr firstCol="1" bandRow="1"/>
              <a:tblGrid>
                <a:gridCol w="4470370">
                  <a:extLst>
                    <a:ext uri="{9D8B030D-6E8A-4147-A177-3AD203B41FA5}">
                      <a16:colId xmlns:a16="http://schemas.microsoft.com/office/drawing/2014/main" val="792911817"/>
                    </a:ext>
                  </a:extLst>
                </a:gridCol>
                <a:gridCol w="1448036">
                  <a:extLst>
                    <a:ext uri="{9D8B030D-6E8A-4147-A177-3AD203B41FA5}">
                      <a16:colId xmlns:a16="http://schemas.microsoft.com/office/drawing/2014/main" val="3057805663"/>
                    </a:ext>
                  </a:extLst>
                </a:gridCol>
                <a:gridCol w="1385078">
                  <a:extLst>
                    <a:ext uri="{9D8B030D-6E8A-4147-A177-3AD203B41FA5}">
                      <a16:colId xmlns:a16="http://schemas.microsoft.com/office/drawing/2014/main" val="4203260269"/>
                    </a:ext>
                  </a:extLst>
                </a:gridCol>
                <a:gridCol w="1448036">
                  <a:extLst>
                    <a:ext uri="{9D8B030D-6E8A-4147-A177-3AD203B41FA5}">
                      <a16:colId xmlns:a16="http://schemas.microsoft.com/office/drawing/2014/main" val="2598357217"/>
                    </a:ext>
                  </a:extLst>
                </a:gridCol>
                <a:gridCol w="1448036">
                  <a:extLst>
                    <a:ext uri="{9D8B030D-6E8A-4147-A177-3AD203B41FA5}">
                      <a16:colId xmlns:a16="http://schemas.microsoft.com/office/drawing/2014/main" val="2131905587"/>
                    </a:ext>
                  </a:extLst>
                </a:gridCol>
                <a:gridCol w="1322120">
                  <a:extLst>
                    <a:ext uri="{9D8B030D-6E8A-4147-A177-3AD203B41FA5}">
                      <a16:colId xmlns:a16="http://schemas.microsoft.com/office/drawing/2014/main" val="2910572198"/>
                    </a:ext>
                  </a:extLst>
                </a:gridCol>
              </a:tblGrid>
              <a:tr h="58425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1" dirty="0">
                          <a:solidFill>
                            <a:schemeClr val="bg1"/>
                          </a:solidFill>
                          <a:latin typeface="+mj-lt"/>
                          <a:ea typeface="+mj-ea"/>
                        </a:rPr>
                        <a:t>カテゴリー名</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kumimoji="1" lang="en-US" altLang="ja-JP" sz="800" b="1" kern="1200" dirty="0">
                          <a:solidFill>
                            <a:schemeClr val="tx1">
                              <a:lumMod val="65000"/>
                              <a:lumOff val="35000"/>
                            </a:schemeClr>
                          </a:solidFill>
                          <a:latin typeface="+mn-lt"/>
                          <a:ea typeface="+mn-ea"/>
                          <a:cs typeface="+mn-cs"/>
                        </a:rPr>
                        <a:t>Yahoo!</a:t>
                      </a:r>
                      <a:r>
                        <a:rPr kumimoji="1" lang="ja-JP" altLang="en-US" sz="800" b="1" kern="1200" dirty="0">
                          <a:solidFill>
                            <a:schemeClr val="tx1">
                              <a:lumMod val="65000"/>
                              <a:lumOff val="35000"/>
                            </a:schemeClr>
                          </a:solidFill>
                          <a:latin typeface="+mn-lt"/>
                          <a:ea typeface="+mn-ea"/>
                          <a:cs typeface="+mn-cs"/>
                        </a:rPr>
                        <a:t>ファイナンス　</a:t>
                      </a:r>
                      <a:endParaRPr kumimoji="1" lang="en-US" altLang="ja-JP" sz="800" b="1" kern="1200" dirty="0">
                        <a:solidFill>
                          <a:schemeClr val="tx1">
                            <a:lumMod val="65000"/>
                            <a:lumOff val="35000"/>
                          </a:schemeClr>
                        </a:solidFill>
                        <a:latin typeface="+mn-lt"/>
                        <a:ea typeface="+mn-ea"/>
                        <a:cs typeface="+mn-cs"/>
                      </a:endParaRPr>
                    </a:p>
                    <a:p>
                      <a:pPr algn="ctr" fontAlgn="ctr"/>
                      <a:r>
                        <a:rPr kumimoji="1" lang="ja-JP" altLang="en-US" sz="800" b="1" kern="1200" dirty="0">
                          <a:solidFill>
                            <a:schemeClr val="tx1">
                              <a:lumMod val="65000"/>
                              <a:lumOff val="35000"/>
                            </a:schemeClr>
                          </a:solidFill>
                          <a:latin typeface="+mn-lt"/>
                          <a:ea typeface="+mn-ea"/>
                          <a:cs typeface="+mn-cs"/>
                        </a:rPr>
                        <a:t>トップ　トップパネル</a:t>
                      </a:r>
                      <a:endParaRPr kumimoji="1" lang="en-US" altLang="ja-JP" sz="800" b="1" kern="1200" dirty="0">
                        <a:solidFill>
                          <a:schemeClr val="tx1">
                            <a:lumMod val="65000"/>
                            <a:lumOff val="35000"/>
                          </a:schemeClr>
                        </a:solidFill>
                        <a:latin typeface="+mn-lt"/>
                        <a:ea typeface="+mn-ea"/>
                        <a:cs typeface="+mn-cs"/>
                      </a:endParaRPr>
                    </a:p>
                    <a:p>
                      <a:pPr algn="ctr" fontAlgn="ctr"/>
                      <a:r>
                        <a:rPr kumimoji="1" lang="ja-JP" altLang="en-US" sz="800" b="1" kern="1200" dirty="0">
                          <a:solidFill>
                            <a:schemeClr val="tx1">
                              <a:lumMod val="65000"/>
                              <a:lumOff val="35000"/>
                            </a:schemeClr>
                          </a:solidFill>
                          <a:latin typeface="+mn-lt"/>
                          <a:ea typeface="+mn-ea"/>
                          <a:cs typeface="+mn-cs"/>
                        </a:rPr>
                        <a:t>（</a:t>
                      </a:r>
                      <a:r>
                        <a:rPr kumimoji="1" lang="en-US" altLang="ja-JP" sz="800" b="1" kern="1200" dirty="0">
                          <a:solidFill>
                            <a:schemeClr val="tx1">
                              <a:lumMod val="65000"/>
                              <a:lumOff val="35000"/>
                            </a:schemeClr>
                          </a:solidFill>
                          <a:latin typeface="+mn-lt"/>
                          <a:ea typeface="+mn-ea"/>
                          <a:cs typeface="+mn-cs"/>
                        </a:rPr>
                        <a:t>16</a:t>
                      </a:r>
                      <a:r>
                        <a:rPr kumimoji="1" lang="ja-JP" altLang="en-US" sz="800" b="1" kern="1200" dirty="0">
                          <a:solidFill>
                            <a:schemeClr val="tx1">
                              <a:lumMod val="65000"/>
                              <a:lumOff val="35000"/>
                            </a:schemeClr>
                          </a:solidFill>
                          <a:latin typeface="+mn-lt"/>
                          <a:ea typeface="+mn-ea"/>
                          <a:cs typeface="+mn-cs"/>
                        </a:rPr>
                        <a:t>：</a:t>
                      </a:r>
                      <a:r>
                        <a:rPr kumimoji="1" lang="en-US" altLang="ja-JP" sz="800" b="1" kern="1200" dirty="0">
                          <a:solidFill>
                            <a:schemeClr val="tx1">
                              <a:lumMod val="65000"/>
                              <a:lumOff val="35000"/>
                            </a:schemeClr>
                          </a:solidFill>
                          <a:latin typeface="+mn-lt"/>
                          <a:ea typeface="+mn-ea"/>
                          <a:cs typeface="+mn-cs"/>
                        </a:rPr>
                        <a:t>5</a:t>
                      </a:r>
                      <a:r>
                        <a:rPr kumimoji="1" lang="ja-JP" altLang="en-US" sz="800" b="1" kern="1200" dirty="0">
                          <a:solidFill>
                            <a:schemeClr val="tx1">
                              <a:lumMod val="65000"/>
                              <a:lumOff val="35000"/>
                            </a:schemeClr>
                          </a:solidFill>
                          <a:latin typeface="+mn-lt"/>
                          <a:ea typeface="+mn-ea"/>
                          <a:cs typeface="+mn-cs"/>
                        </a:rPr>
                        <a:t>）</a:t>
                      </a:r>
                      <a:r>
                        <a:rPr kumimoji="1" lang="en-US" altLang="ja-JP" sz="800" b="1" kern="1200" dirty="0">
                          <a:solidFill>
                            <a:schemeClr val="tx1">
                              <a:lumMod val="65000"/>
                              <a:lumOff val="35000"/>
                            </a:schemeClr>
                          </a:solidFill>
                          <a:latin typeface="+mn-lt"/>
                          <a:ea typeface="+mn-ea"/>
                          <a:cs typeface="+mn-cs"/>
                        </a:rPr>
                        <a:t>SP</a:t>
                      </a:r>
                    </a:p>
                  </a:txBody>
                  <a:tcPr marL="0" marR="0" marT="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p>
                      <a:pPr algn="ctr" fontAlgn="ctr"/>
                      <a:r>
                        <a:rPr kumimoji="1" lang="en-US" altLang="ja-JP" sz="800" b="1" kern="1200" dirty="0">
                          <a:solidFill>
                            <a:schemeClr val="tx1">
                              <a:lumMod val="65000"/>
                              <a:lumOff val="35000"/>
                            </a:schemeClr>
                          </a:solidFill>
                          <a:latin typeface="+mn-lt"/>
                          <a:ea typeface="+mn-ea"/>
                          <a:cs typeface="+mn-cs"/>
                        </a:rPr>
                        <a:t>Yahoo!</a:t>
                      </a:r>
                      <a:r>
                        <a:rPr kumimoji="1" lang="ja-JP" altLang="en-US" sz="800" b="1" kern="1200" dirty="0">
                          <a:solidFill>
                            <a:schemeClr val="tx1">
                              <a:lumMod val="65000"/>
                              <a:lumOff val="35000"/>
                            </a:schemeClr>
                          </a:solidFill>
                          <a:latin typeface="+mn-lt"/>
                          <a:ea typeface="+mn-ea"/>
                          <a:cs typeface="+mn-cs"/>
                        </a:rPr>
                        <a:t>ファイナンス</a:t>
                      </a:r>
                      <a:endParaRPr kumimoji="1" lang="en-US" altLang="ja-JP" sz="800" b="1" kern="1200" dirty="0">
                        <a:solidFill>
                          <a:schemeClr val="tx1">
                            <a:lumMod val="65000"/>
                            <a:lumOff val="35000"/>
                          </a:schemeClr>
                        </a:solidFill>
                        <a:latin typeface="+mn-lt"/>
                        <a:ea typeface="+mn-ea"/>
                        <a:cs typeface="+mn-cs"/>
                      </a:endParaRPr>
                    </a:p>
                    <a:p>
                      <a:pPr algn="ctr" fontAlgn="ctr"/>
                      <a:r>
                        <a:rPr kumimoji="1" lang="ja-JP" altLang="en-US" sz="800" b="1" kern="1200" dirty="0">
                          <a:solidFill>
                            <a:schemeClr val="tx1">
                              <a:lumMod val="65000"/>
                              <a:lumOff val="35000"/>
                            </a:schemeClr>
                          </a:solidFill>
                          <a:latin typeface="+mn-lt"/>
                          <a:ea typeface="+mn-ea"/>
                          <a:cs typeface="+mn-cs"/>
                        </a:rPr>
                        <a:t>トップ　トップパネル（</a:t>
                      </a:r>
                      <a:r>
                        <a:rPr kumimoji="1" lang="en-US" altLang="ja-JP" sz="800" b="1" kern="1200" dirty="0">
                          <a:solidFill>
                            <a:schemeClr val="tx1">
                              <a:lumMod val="65000"/>
                              <a:lumOff val="35000"/>
                            </a:schemeClr>
                          </a:solidFill>
                          <a:latin typeface="+mn-lt"/>
                          <a:ea typeface="+mn-ea"/>
                          <a:cs typeface="+mn-cs"/>
                        </a:rPr>
                        <a:t>16</a:t>
                      </a:r>
                      <a:r>
                        <a:rPr kumimoji="1" lang="ja-JP" altLang="en-US" sz="800" b="1" kern="1200" dirty="0">
                          <a:solidFill>
                            <a:schemeClr val="tx1">
                              <a:lumMod val="65000"/>
                              <a:lumOff val="35000"/>
                            </a:schemeClr>
                          </a:solidFill>
                          <a:latin typeface="+mn-lt"/>
                          <a:ea typeface="+mn-ea"/>
                          <a:cs typeface="+mn-cs"/>
                        </a:rPr>
                        <a:t>：</a:t>
                      </a:r>
                      <a:r>
                        <a:rPr kumimoji="1" lang="en-US" altLang="ja-JP" sz="800" b="1" kern="1200" dirty="0">
                          <a:solidFill>
                            <a:schemeClr val="tx1">
                              <a:lumMod val="65000"/>
                              <a:lumOff val="35000"/>
                            </a:schemeClr>
                          </a:solidFill>
                          <a:latin typeface="+mn-lt"/>
                          <a:ea typeface="+mn-ea"/>
                          <a:cs typeface="+mn-cs"/>
                        </a:rPr>
                        <a:t>9</a:t>
                      </a:r>
                      <a:r>
                        <a:rPr kumimoji="1" lang="ja-JP" altLang="en-US" sz="800" b="1" kern="1200" dirty="0">
                          <a:solidFill>
                            <a:schemeClr val="tx1">
                              <a:lumMod val="65000"/>
                              <a:lumOff val="35000"/>
                            </a:schemeClr>
                          </a:solidFill>
                          <a:latin typeface="+mn-lt"/>
                          <a:ea typeface="+mn-ea"/>
                          <a:cs typeface="+mn-cs"/>
                        </a:rPr>
                        <a:t>）</a:t>
                      </a:r>
                      <a:r>
                        <a:rPr kumimoji="1" lang="en-US" altLang="ja-JP" sz="800" b="1" kern="1200" dirty="0">
                          <a:solidFill>
                            <a:schemeClr val="tx1">
                              <a:lumMod val="65000"/>
                              <a:lumOff val="35000"/>
                            </a:schemeClr>
                          </a:solidFill>
                          <a:latin typeface="+mn-lt"/>
                          <a:ea typeface="+mn-ea"/>
                          <a:cs typeface="+mn-cs"/>
                        </a:rPr>
                        <a:t>SP</a:t>
                      </a:r>
                    </a:p>
                  </a:txBody>
                  <a:tcPr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800" b="1" kern="1200" dirty="0">
                          <a:solidFill>
                            <a:schemeClr val="tx1">
                              <a:lumMod val="65000"/>
                              <a:lumOff val="35000"/>
                            </a:schemeClr>
                          </a:solidFill>
                          <a:latin typeface="+mn-lt"/>
                          <a:ea typeface="+mn-ea"/>
                          <a:cs typeface="+mn-cs"/>
                        </a:rPr>
                        <a:t>Yahoo!</a:t>
                      </a:r>
                      <a:r>
                        <a:rPr kumimoji="1" lang="ja-JP" altLang="en-US" sz="800" b="1" kern="1200" dirty="0">
                          <a:solidFill>
                            <a:schemeClr val="tx1">
                              <a:lumMod val="65000"/>
                              <a:lumOff val="35000"/>
                            </a:schemeClr>
                          </a:solidFill>
                          <a:latin typeface="+mn-lt"/>
                          <a:ea typeface="+mn-ea"/>
                          <a:cs typeface="+mn-cs"/>
                        </a:rPr>
                        <a:t>ファイナンス</a:t>
                      </a:r>
                      <a:endParaRPr kumimoji="1" lang="en-US" altLang="ja-JP" sz="800" b="1" kern="1200" dirty="0">
                        <a:solidFill>
                          <a:schemeClr val="tx1">
                            <a:lumMod val="65000"/>
                            <a:lumOff val="35000"/>
                          </a:schemeClr>
                        </a:solidFill>
                        <a:latin typeface="+mn-lt"/>
                        <a:ea typeface="+mn-ea"/>
                        <a:cs typeface="+mn-cs"/>
                      </a:endParaRPr>
                    </a:p>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lt"/>
                          <a:ea typeface="+mn-ea"/>
                          <a:cs typeface="+mn-cs"/>
                        </a:rPr>
                        <a:t>トップ　トップインパクト</a:t>
                      </a:r>
                      <a:endParaRPr kumimoji="1" lang="en-US" altLang="ja-JP" sz="800" b="1" kern="1200" dirty="0">
                        <a:solidFill>
                          <a:schemeClr val="tx1">
                            <a:lumMod val="65000"/>
                            <a:lumOff val="35000"/>
                          </a:schemeClr>
                        </a:solidFill>
                        <a:latin typeface="+mn-lt"/>
                        <a:ea typeface="+mn-ea"/>
                        <a:cs typeface="+mn-cs"/>
                      </a:endParaRPr>
                    </a:p>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lt"/>
                          <a:ea typeface="+mn-ea"/>
                          <a:cs typeface="+mn-cs"/>
                        </a:rPr>
                        <a:t>プライムディスプレイ</a:t>
                      </a:r>
                      <a:endParaRPr kumimoji="1" lang="en-US" altLang="ja-JP" sz="800" b="1" kern="1200" dirty="0">
                        <a:solidFill>
                          <a:schemeClr val="tx1">
                            <a:lumMod val="65000"/>
                            <a:lumOff val="35000"/>
                          </a:schemeClr>
                        </a:solidFill>
                        <a:latin typeface="+mn-lt"/>
                        <a:ea typeface="+mn-ea"/>
                        <a:cs typeface="+mn-cs"/>
                      </a:endParaRPr>
                    </a:p>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lt"/>
                          <a:ea typeface="+mn-ea"/>
                          <a:cs typeface="+mn-cs"/>
                        </a:rPr>
                        <a:t>ダブルサイズ　</a:t>
                      </a:r>
                      <a:r>
                        <a:rPr kumimoji="1" lang="en-US" altLang="ja-JP" sz="800" b="1" kern="1200" dirty="0">
                          <a:solidFill>
                            <a:schemeClr val="tx1">
                              <a:lumMod val="65000"/>
                              <a:lumOff val="35000"/>
                            </a:schemeClr>
                          </a:solidFill>
                          <a:latin typeface="+mn-lt"/>
                          <a:ea typeface="+mn-ea"/>
                          <a:cs typeface="+mn-cs"/>
                        </a:rPr>
                        <a:t>PC</a:t>
                      </a:r>
                    </a:p>
                  </a:txBody>
                  <a:tcPr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p>
                      <a:pPr algn="ctr"/>
                      <a:r>
                        <a:rPr kumimoji="1" lang="en-US" altLang="ja-JP" sz="800" b="1" kern="1200" dirty="0">
                          <a:solidFill>
                            <a:schemeClr val="tx1">
                              <a:lumMod val="65000"/>
                              <a:lumOff val="35000"/>
                            </a:schemeClr>
                          </a:solidFill>
                          <a:latin typeface="+mn-lt"/>
                          <a:ea typeface="+mn-ea"/>
                          <a:cs typeface="+mn-cs"/>
                        </a:rPr>
                        <a:t>Yahoo!</a:t>
                      </a:r>
                      <a:r>
                        <a:rPr kumimoji="1" lang="ja-JP" altLang="en-US" sz="800" b="1" kern="1200" dirty="0">
                          <a:solidFill>
                            <a:schemeClr val="tx1">
                              <a:lumMod val="65000"/>
                              <a:lumOff val="35000"/>
                            </a:schemeClr>
                          </a:solidFill>
                          <a:latin typeface="+mn-lt"/>
                          <a:ea typeface="+mn-ea"/>
                          <a:cs typeface="+mn-cs"/>
                        </a:rPr>
                        <a:t>ファイナンス</a:t>
                      </a:r>
                      <a:endParaRPr kumimoji="1" lang="en-US" altLang="ja-JP" sz="800" b="1" kern="1200" dirty="0">
                        <a:solidFill>
                          <a:schemeClr val="tx1">
                            <a:lumMod val="65000"/>
                            <a:lumOff val="35000"/>
                          </a:schemeClr>
                        </a:solidFill>
                        <a:latin typeface="+mn-lt"/>
                        <a:ea typeface="+mn-ea"/>
                        <a:cs typeface="+mn-cs"/>
                      </a:endParaRPr>
                    </a:p>
                    <a:p>
                      <a:pPr algn="ctr"/>
                      <a:r>
                        <a:rPr kumimoji="1" lang="ja-JP" altLang="en-US" sz="800" b="1" kern="1200" dirty="0">
                          <a:solidFill>
                            <a:schemeClr val="tx1">
                              <a:lumMod val="65000"/>
                              <a:lumOff val="35000"/>
                            </a:schemeClr>
                          </a:solidFill>
                          <a:latin typeface="+mn-lt"/>
                          <a:ea typeface="+mn-ea"/>
                          <a:cs typeface="+mn-cs"/>
                        </a:rPr>
                        <a:t>トップ</a:t>
                      </a:r>
                      <a:endParaRPr kumimoji="1" lang="en-US" altLang="ja-JP" sz="800" b="1" kern="1200" dirty="0">
                        <a:solidFill>
                          <a:schemeClr val="tx1">
                            <a:lumMod val="65000"/>
                            <a:lumOff val="35000"/>
                          </a:schemeClr>
                        </a:solidFill>
                        <a:latin typeface="+mn-lt"/>
                        <a:ea typeface="+mn-ea"/>
                        <a:cs typeface="+mn-cs"/>
                      </a:endParaRPr>
                    </a:p>
                    <a:p>
                      <a:pPr algn="ctr"/>
                      <a:r>
                        <a:rPr kumimoji="1" lang="ja-JP" altLang="en-US" sz="800" b="1" kern="1200" dirty="0">
                          <a:solidFill>
                            <a:schemeClr val="tx1">
                              <a:lumMod val="65000"/>
                              <a:lumOff val="35000"/>
                            </a:schemeClr>
                          </a:solidFill>
                          <a:latin typeface="+mn-lt"/>
                          <a:ea typeface="+mn-ea"/>
                          <a:cs typeface="+mn-cs"/>
                        </a:rPr>
                        <a:t>プライムディスプレイ　</a:t>
                      </a:r>
                      <a:r>
                        <a:rPr kumimoji="1" lang="en-US" altLang="ja-JP" sz="800" b="1" kern="1200" dirty="0">
                          <a:solidFill>
                            <a:schemeClr val="tx1">
                              <a:lumMod val="65000"/>
                              <a:lumOff val="35000"/>
                            </a:schemeClr>
                          </a:solidFill>
                          <a:latin typeface="+mn-lt"/>
                          <a:ea typeface="+mn-ea"/>
                          <a:cs typeface="+mn-cs"/>
                        </a:rPr>
                        <a:t>PC</a:t>
                      </a:r>
                      <a:endParaRPr kumimoji="1" lang="ja-JP" altLang="en-US" sz="800" b="1" kern="1200" dirty="0">
                        <a:solidFill>
                          <a:schemeClr val="tx1">
                            <a:lumMod val="65000"/>
                            <a:lumOff val="35000"/>
                          </a:schemeClr>
                        </a:solidFill>
                        <a:latin typeface="+mn-lt"/>
                        <a:ea typeface="+mn-ea"/>
                        <a:cs typeface="+mn-cs"/>
                      </a:endParaRPr>
                    </a:p>
                  </a:txBody>
                  <a:tcPr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p>
                      <a:pPr algn="ctr" fontAlgn="ctr"/>
                      <a:r>
                        <a:rPr kumimoji="1" lang="en-US" altLang="ja-JP" sz="800" b="1" kern="1200" dirty="0">
                          <a:solidFill>
                            <a:schemeClr val="tx1">
                              <a:lumMod val="65000"/>
                              <a:lumOff val="35000"/>
                            </a:schemeClr>
                          </a:solidFill>
                          <a:latin typeface="+mn-lt"/>
                          <a:ea typeface="+mn-ea"/>
                          <a:cs typeface="+mn-cs"/>
                        </a:rPr>
                        <a:t>Yahoo!</a:t>
                      </a:r>
                      <a:r>
                        <a:rPr kumimoji="1" lang="ja-JP" altLang="en-US" sz="800" b="1" kern="1200" dirty="0">
                          <a:solidFill>
                            <a:schemeClr val="tx1">
                              <a:lumMod val="65000"/>
                              <a:lumOff val="35000"/>
                            </a:schemeClr>
                          </a:solidFill>
                          <a:latin typeface="+mn-lt"/>
                          <a:ea typeface="+mn-ea"/>
                          <a:cs typeface="+mn-cs"/>
                        </a:rPr>
                        <a:t>ファイナンス　</a:t>
                      </a:r>
                      <a:endParaRPr kumimoji="1" lang="en-US" altLang="ja-JP" sz="800" b="1" kern="1200" dirty="0">
                        <a:solidFill>
                          <a:schemeClr val="tx1">
                            <a:lumMod val="65000"/>
                            <a:lumOff val="35000"/>
                          </a:schemeClr>
                        </a:solidFill>
                        <a:latin typeface="+mn-lt"/>
                        <a:ea typeface="+mn-ea"/>
                        <a:cs typeface="+mn-cs"/>
                      </a:endParaRPr>
                    </a:p>
                    <a:p>
                      <a:pPr algn="ctr" fontAlgn="ctr"/>
                      <a:r>
                        <a:rPr kumimoji="1" lang="ja-JP" altLang="en-US" sz="800" b="1" kern="1200" dirty="0">
                          <a:solidFill>
                            <a:schemeClr val="tx1">
                              <a:lumMod val="65000"/>
                              <a:lumOff val="35000"/>
                            </a:schemeClr>
                          </a:solidFill>
                          <a:latin typeface="+mn-lt"/>
                          <a:ea typeface="+mn-ea"/>
                          <a:cs typeface="+mn-cs"/>
                        </a:rPr>
                        <a:t>カテゴリー指定</a:t>
                      </a:r>
                      <a:br>
                        <a:rPr kumimoji="1" lang="en-US" altLang="ja-JP" sz="800" b="1" kern="1200" dirty="0">
                          <a:solidFill>
                            <a:schemeClr val="tx1">
                              <a:lumMod val="65000"/>
                              <a:lumOff val="35000"/>
                            </a:schemeClr>
                          </a:solidFill>
                          <a:latin typeface="+mn-lt"/>
                          <a:ea typeface="+mn-ea"/>
                          <a:cs typeface="+mn-cs"/>
                        </a:rPr>
                      </a:br>
                      <a:r>
                        <a:rPr kumimoji="1" lang="ja-JP" altLang="en-US" sz="800" b="1" kern="1200" dirty="0">
                          <a:solidFill>
                            <a:schemeClr val="tx1">
                              <a:lumMod val="65000"/>
                              <a:lumOff val="35000"/>
                            </a:schemeClr>
                          </a:solidFill>
                          <a:latin typeface="+mn-lt"/>
                          <a:ea typeface="+mn-ea"/>
                          <a:cs typeface="+mn-cs"/>
                        </a:rPr>
                        <a:t>プライムディスプレイ　</a:t>
                      </a:r>
                      <a:r>
                        <a:rPr kumimoji="1" lang="en-US" altLang="ja-JP" sz="800" b="1" kern="1200" dirty="0">
                          <a:solidFill>
                            <a:schemeClr val="tx1">
                              <a:lumMod val="65000"/>
                              <a:lumOff val="35000"/>
                            </a:schemeClr>
                          </a:solidFill>
                          <a:latin typeface="+mn-lt"/>
                          <a:ea typeface="+mn-ea"/>
                          <a:cs typeface="+mn-cs"/>
                        </a:rPr>
                        <a:t>PC</a:t>
                      </a:r>
                    </a:p>
                  </a:txBody>
                  <a:tcPr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extLst>
                  <a:ext uri="{0D108BD9-81ED-4DB2-BD59-A6C34878D82A}">
                    <a16:rowId xmlns:a16="http://schemas.microsoft.com/office/drawing/2014/main" val="2117335041"/>
                  </a:ext>
                </a:extLst>
              </a:tr>
              <a:tr h="148116">
                <a:tc>
                  <a:txBody>
                    <a:body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アルコール飲料</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1509047038"/>
                  </a:ext>
                </a:extLst>
              </a:tr>
              <a:tr h="148116">
                <a:tc>
                  <a:txBody>
                    <a:body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宝くじ（国内）</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1205067978"/>
                  </a:ext>
                </a:extLst>
              </a:tr>
              <a:tr h="148116">
                <a:tc>
                  <a:txBody>
                    <a:body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公営ギャンブル</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2716567869"/>
                  </a:ext>
                </a:extLst>
              </a:tr>
              <a:tr h="14811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ギャンブル（公営競技除く）</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1767268695"/>
                  </a:ext>
                </a:extLst>
              </a:tr>
              <a:tr h="14811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パチンコ・スロット</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628964"/>
                  </a:ext>
                </a:extLst>
              </a:tr>
              <a:tr h="148116">
                <a:tc>
                  <a:txBody>
                    <a:body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銀行</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3850117590"/>
                  </a:ext>
                </a:extLst>
              </a:tr>
              <a:tr h="148116">
                <a:tc>
                  <a:txBody>
                    <a:body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金融サービス・情報</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3541138105"/>
                  </a:ext>
                </a:extLst>
              </a:tr>
              <a:tr h="148116">
                <a:tc>
                  <a:txBody>
                    <a:body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クレジットカード</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1494366260"/>
                  </a:ext>
                </a:extLst>
              </a:tr>
              <a:tr h="148116">
                <a:tc>
                  <a:txBody>
                    <a:body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ローン</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3034750592"/>
                  </a:ext>
                </a:extLst>
              </a:tr>
              <a:tr h="148116">
                <a:tc>
                  <a:txBody>
                    <a:body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消費者金融</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3601219410"/>
                  </a:ext>
                </a:extLst>
              </a:tr>
              <a:tr h="14811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mn-lt"/>
                          <a:ea typeface="+mn-ea"/>
                        </a:rPr>
                        <a:t>消費者向無担保貸金業者（銀行グループ・上場企業を除く）、商工ローン</a:t>
                      </a:r>
                      <a:endParaRPr lang="ja-JP" altLang="en-US" sz="900" b="0" i="0" u="none" strike="noStrike" dirty="0">
                        <a:solidFill>
                          <a:schemeClr val="bg1"/>
                        </a:solidFill>
                        <a:effectLst/>
                        <a:latin typeface="メイリオ"/>
                        <a:ea typeface="メイリオ"/>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4197840892"/>
                  </a:ext>
                </a:extLst>
              </a:tr>
              <a:tr h="148116">
                <a:tc>
                  <a:txBody>
                    <a:body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保険</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4252025979"/>
                  </a:ext>
                </a:extLst>
              </a:tr>
              <a:tr h="148116">
                <a:tc>
                  <a:txBody>
                    <a:body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証券・投資</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1247669965"/>
                  </a:ext>
                </a:extLst>
              </a:tr>
              <a:tr h="14811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法務・税務</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endParaRPr lang="ja-JP" altLang="en-US" sz="8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endParaRPr lang="ja-JP" altLang="en-US" sz="8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endParaRPr lang="ja-JP" altLang="en-US" sz="8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endParaRPr lang="ja-JP" altLang="en-US" sz="8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endParaRPr lang="ja-JP" altLang="en-US" sz="8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3751516483"/>
                  </a:ext>
                </a:extLst>
              </a:tr>
              <a:tr h="22189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zh-TW" altLang="en-US" sz="900" b="0" i="0" u="none" strike="noStrike" dirty="0">
                          <a:solidFill>
                            <a:schemeClr val="bg1"/>
                          </a:solidFill>
                          <a:effectLst/>
                          <a:latin typeface="メイリオ" panose="020B0604030504040204" pitchFamily="50" charset="-128"/>
                          <a:ea typeface="メイリオ" panose="020B0604030504040204" pitchFamily="50" charset="-128"/>
                        </a:rPr>
                        <a:t>医療（保険外治療）</a:t>
                      </a:r>
                      <a:endParaRPr lang="ja-JP" altLang="en-US" sz="900" b="0" i="0" u="none" strike="noStrike" dirty="0">
                        <a:solidFill>
                          <a:schemeClr val="bg1"/>
                        </a:solidFill>
                        <a:effectLst/>
                        <a:latin typeface="メイリオ" panose="020B0604030504040204" pitchFamily="50" charset="-128"/>
                        <a:ea typeface="メイリオ" panose="020B0604030504040204" pitchFamily="50" charset="-128"/>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2251199972"/>
                  </a:ext>
                </a:extLst>
              </a:tr>
              <a:tr h="14811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レーシック・美容整形・美容外科・美容皮膚科</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3479615484"/>
                  </a:ext>
                </a:extLst>
              </a:tr>
              <a:tr h="22189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美容エステティックサロン（医療脱毛・増毛育毛サービス除く）</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914959637"/>
                  </a:ext>
                </a:extLst>
              </a:tr>
              <a:tr h="14811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発毛・育毛・増毛・かつらサービス</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endParaRPr lang="ja-JP" altLang="en-US" sz="8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endParaRPr lang="ja-JP" altLang="en-US" sz="8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endParaRPr lang="ja-JP" altLang="en-US" sz="8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1362951679"/>
                  </a:ext>
                </a:extLst>
              </a:tr>
              <a:tr h="14811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妊娠・不妊情報</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endParaRPr lang="ja-JP" altLang="en-US" sz="8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endParaRPr lang="ja-JP" altLang="en-US" sz="8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endParaRPr lang="ja-JP" altLang="en-US" sz="8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1594083045"/>
                  </a:ext>
                </a:extLst>
              </a:tr>
              <a:tr h="14811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治験</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endParaRPr lang="ja-JP" altLang="en-US" sz="8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endParaRPr lang="ja-JP" altLang="en-US" sz="8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endParaRPr lang="ja-JP" altLang="en-US" sz="8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3145858479"/>
                  </a:ext>
                </a:extLst>
              </a:tr>
              <a:tr h="14811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性に関する薬・商品・情報</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endParaRPr lang="ja-JP" altLang="en-US" sz="8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endParaRPr lang="ja-JP" altLang="en-US" sz="8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endParaRPr lang="ja-JP" altLang="en-US" sz="8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3079597813"/>
                  </a:ext>
                </a:extLst>
              </a:tr>
              <a:tr h="14811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健康・美容食品</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endParaRPr lang="ja-JP" altLang="en-US" sz="8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endParaRPr lang="ja-JP" altLang="en-US" sz="8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endParaRPr lang="ja-JP" altLang="en-US" sz="8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endParaRPr lang="ja-JP" altLang="en-US" sz="8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endParaRPr lang="ja-JP" altLang="en-US" sz="8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1445162569"/>
                  </a:ext>
                </a:extLst>
              </a:tr>
              <a:tr h="14811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健康器具・雑貨</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endParaRPr lang="ja-JP" altLang="en-US" sz="8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endParaRPr lang="ja-JP" altLang="en-US" sz="8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endParaRPr lang="ja-JP" altLang="en-US" sz="8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2178296829"/>
                  </a:ext>
                </a:extLst>
              </a:tr>
              <a:tr h="14811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恋愛</a:t>
                      </a:r>
                      <a:r>
                        <a:rPr lang="en-US" altLang="ja-JP" sz="900" b="0" i="0" u="none" strike="noStrike" dirty="0">
                          <a:solidFill>
                            <a:schemeClr val="bg1"/>
                          </a:solidFill>
                          <a:effectLst/>
                          <a:latin typeface="メイリオ" panose="020B0604030504040204" pitchFamily="50" charset="-128"/>
                          <a:ea typeface="メイリオ" panose="020B0604030504040204" pitchFamily="50" charset="-128"/>
                        </a:rPr>
                        <a:t>/</a:t>
                      </a: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結婚情報・サービス</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endParaRPr lang="ja-JP" altLang="en-US" sz="8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endParaRPr lang="ja-JP" altLang="en-US" sz="8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endParaRPr lang="ja-JP" altLang="en-US" sz="8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2327458966"/>
                  </a:ext>
                </a:extLst>
              </a:tr>
              <a:tr h="14811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恋愛・結婚情報（出会い系サイト、結婚紹介、インターネット異性紹介業</a:t>
                      </a:r>
                      <a:r>
                        <a:rPr lang="en-US" altLang="ja-JP" sz="900" b="0" i="0" u="none" strike="noStrike" dirty="0">
                          <a:solidFill>
                            <a:schemeClr val="bg1"/>
                          </a:solidFill>
                          <a:effectLst/>
                          <a:latin typeface="メイリオ" panose="020B0604030504040204" pitchFamily="50" charset="-128"/>
                          <a:ea typeface="メイリオ" panose="020B0604030504040204" pitchFamily="50" charset="-128"/>
                        </a:rPr>
                        <a:t>)</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143799200"/>
                  </a:ext>
                </a:extLst>
              </a:tr>
              <a:tr h="14811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占い</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384434171"/>
                  </a:ext>
                </a:extLst>
              </a:tr>
              <a:tr h="14811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zh-TW" altLang="en-US" sz="900" b="0" i="0" u="none" strike="noStrike" dirty="0">
                          <a:solidFill>
                            <a:schemeClr val="bg1"/>
                          </a:solidFill>
                          <a:effectLst/>
                          <a:latin typeface="メイリオ" panose="020B0604030504040204" pitchFamily="50" charset="-128"/>
                          <a:ea typeface="メイリオ" panose="020B0604030504040204" pitchFamily="50" charset="-128"/>
                        </a:rPr>
                        <a:t>能力開発関連商品</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2812486826"/>
                  </a:ext>
                </a:extLst>
              </a:tr>
              <a:tr h="14811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探偵</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endParaRPr lang="ja-JP" altLang="en-US" sz="8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F5F5F8"/>
                    </a:solidFill>
                  </a:tcPr>
                </a:tc>
                <a:tc>
                  <a:txBody>
                    <a:bodyPr/>
                    <a:lstStyle/>
                    <a:p>
                      <a:pPr algn="ctr" fontAlgn="ctr"/>
                      <a:endParaRPr lang="ja-JP" altLang="en-US" sz="8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endParaRPr lang="ja-JP" altLang="en-US" sz="8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1424464143"/>
                  </a:ext>
                </a:extLst>
              </a:tr>
              <a:tr h="148116">
                <a:tc>
                  <a:txBody>
                    <a:body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葬祭</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349541065"/>
                  </a:ext>
                </a:extLst>
              </a:tr>
              <a:tr h="14811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宗教団体</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panose="020B0604030504040204" pitchFamily="50" charset="-128"/>
                        <a:ea typeface="メイリオ" panose="020B0604030504040204" pitchFamily="50" charset="-128"/>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panose="020B0604030504040204" pitchFamily="50" charset="-128"/>
                        <a:ea typeface="メイリオ" panose="020B0604030504040204" pitchFamily="50" charset="-128"/>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panose="020B0604030504040204" pitchFamily="50" charset="-128"/>
                        <a:ea typeface="メイリオ" panose="020B0604030504040204" pitchFamily="50" charset="-128"/>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2940608094"/>
                  </a:ext>
                </a:extLst>
              </a:tr>
              <a:tr h="14811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団体による意見広告、主観的な意見を強く伝えるもの</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1740765094"/>
                  </a:ext>
                </a:extLst>
              </a:tr>
            </a:tbl>
          </a:graphicData>
        </a:graphic>
      </p:graphicFrame>
    </p:spTree>
    <p:extLst>
      <p:ext uri="{BB962C8B-B14F-4D97-AF65-F5344CB8AC3E}">
        <p14:creationId xmlns:p14="http://schemas.microsoft.com/office/powerpoint/2010/main" val="137109111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広告タイプ一覧</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6</a:t>
            </a:fld>
            <a:endParaRPr lang="ja-JP" altLang="en-US"/>
          </a:p>
        </p:txBody>
      </p:sp>
      <p:sp>
        <p:nvSpPr>
          <p:cNvPr id="11" name="テキスト ボックス 10">
            <a:extLst>
              <a:ext uri="{FF2B5EF4-FFF2-40B4-BE49-F238E27FC236}">
                <a16:creationId xmlns:a16="http://schemas.microsoft.com/office/drawing/2014/main" id="{105A310C-96BB-AD4C-AB58-A365BD4CA5F0}"/>
              </a:ext>
            </a:extLst>
          </p:cNvPr>
          <p:cNvSpPr txBox="1"/>
          <p:nvPr/>
        </p:nvSpPr>
        <p:spPr>
          <a:xfrm>
            <a:off x="947554" y="912059"/>
            <a:ext cx="2190023" cy="284693"/>
          </a:xfrm>
          <a:prstGeom prst="rect">
            <a:avLst/>
          </a:prstGeom>
          <a:noFill/>
        </p:spPr>
        <p:txBody>
          <a:bodyPr wrap="none" rtlCol="0">
            <a:spAutoFit/>
          </a:bodyPr>
          <a:lstStyle/>
          <a:p>
            <a:pPr algn="ctr">
              <a:lnSpc>
                <a:spcPts val="1460"/>
              </a:lnSpc>
            </a:pPr>
            <a:r>
              <a:rPr lang="ja-JP" altLang="en-US" sz="1200" b="1" dirty="0">
                <a:solidFill>
                  <a:schemeClr val="tx1">
                    <a:lumMod val="65000"/>
                    <a:lumOff val="35000"/>
                  </a:schemeClr>
                </a:solidFill>
              </a:rPr>
              <a:t>画像（</a:t>
            </a:r>
            <a:r>
              <a:rPr lang="en-US" altLang="ja-JP" sz="1200" b="1" dirty="0">
                <a:solidFill>
                  <a:schemeClr val="tx1">
                    <a:lumMod val="65000"/>
                    <a:lumOff val="35000"/>
                  </a:schemeClr>
                </a:solidFill>
              </a:rPr>
              <a:t>16</a:t>
            </a:r>
            <a:r>
              <a:rPr lang="ja-JP" altLang="en-US" sz="1200" b="1" dirty="0">
                <a:solidFill>
                  <a:schemeClr val="tx1">
                    <a:lumMod val="65000"/>
                    <a:lumOff val="35000"/>
                  </a:schemeClr>
                </a:solidFill>
              </a:rPr>
              <a:t>：</a:t>
            </a:r>
            <a:r>
              <a:rPr lang="en-US" altLang="ja-JP" sz="1200" b="1" dirty="0">
                <a:solidFill>
                  <a:schemeClr val="tx1">
                    <a:lumMod val="65000"/>
                    <a:lumOff val="35000"/>
                  </a:schemeClr>
                </a:solidFill>
              </a:rPr>
              <a:t>5</a:t>
            </a:r>
            <a:r>
              <a:rPr lang="ja-JP" altLang="en-US" sz="1200" b="1" dirty="0">
                <a:solidFill>
                  <a:schemeClr val="tx1">
                    <a:lumMod val="65000"/>
                    <a:lumOff val="35000"/>
                  </a:schemeClr>
                </a:solidFill>
              </a:rPr>
              <a:t>）</a:t>
            </a:r>
            <a:r>
              <a:rPr lang="en-US" altLang="ja-JP" sz="1200" b="1" dirty="0">
                <a:solidFill>
                  <a:schemeClr val="tx1">
                    <a:lumMod val="65000"/>
                    <a:lumOff val="35000"/>
                  </a:schemeClr>
                </a:solidFill>
              </a:rPr>
              <a:t>※</a:t>
            </a:r>
            <a:r>
              <a:rPr lang="ja-JP" altLang="en-US" sz="1200" b="1" dirty="0">
                <a:solidFill>
                  <a:schemeClr val="tx1">
                    <a:lumMod val="65000"/>
                    <a:lumOff val="35000"/>
                  </a:schemeClr>
                </a:solidFill>
              </a:rPr>
              <a:t>静止画のみ</a:t>
            </a:r>
            <a:endParaRPr lang="en-US" altLang="ja-JP" sz="1200" b="1" dirty="0">
              <a:solidFill>
                <a:schemeClr val="tx1">
                  <a:lumMod val="65000"/>
                  <a:lumOff val="35000"/>
                </a:schemeClr>
              </a:solidFill>
            </a:endParaRPr>
          </a:p>
        </p:txBody>
      </p:sp>
      <p:sp>
        <p:nvSpPr>
          <p:cNvPr id="10" name="テキスト ボックス 9">
            <a:extLst>
              <a:ext uri="{FF2B5EF4-FFF2-40B4-BE49-F238E27FC236}">
                <a16:creationId xmlns:a16="http://schemas.microsoft.com/office/drawing/2014/main" id="{105A310C-96BB-AD4C-AB58-A365BD4CA5F0}"/>
              </a:ext>
            </a:extLst>
          </p:cNvPr>
          <p:cNvSpPr txBox="1"/>
          <p:nvPr/>
        </p:nvSpPr>
        <p:spPr>
          <a:xfrm>
            <a:off x="4097155" y="908720"/>
            <a:ext cx="2239716" cy="284693"/>
          </a:xfrm>
          <a:prstGeom prst="rect">
            <a:avLst/>
          </a:prstGeom>
          <a:noFill/>
        </p:spPr>
        <p:txBody>
          <a:bodyPr wrap="none" rtlCol="0">
            <a:spAutoFit/>
          </a:bodyPr>
          <a:lstStyle/>
          <a:p>
            <a:pPr algn="ctr">
              <a:lnSpc>
                <a:spcPts val="1460"/>
              </a:lnSpc>
            </a:pPr>
            <a:r>
              <a:rPr lang="ja-JP" altLang="en-US" sz="1200" b="1" dirty="0">
                <a:solidFill>
                  <a:schemeClr val="tx1">
                    <a:lumMod val="65000"/>
                    <a:lumOff val="35000"/>
                  </a:schemeClr>
                </a:solidFill>
              </a:rPr>
              <a:t>画像（</a:t>
            </a:r>
            <a:r>
              <a:rPr lang="en-US" altLang="ja-JP" sz="1200" b="1" dirty="0">
                <a:solidFill>
                  <a:schemeClr val="tx1">
                    <a:lumMod val="65000"/>
                    <a:lumOff val="35000"/>
                  </a:schemeClr>
                </a:solidFill>
              </a:rPr>
              <a:t>16</a:t>
            </a:r>
            <a:r>
              <a:rPr lang="ja-JP" altLang="en-US" sz="1200" b="1" dirty="0">
                <a:solidFill>
                  <a:schemeClr val="tx1">
                    <a:lumMod val="65000"/>
                    <a:lumOff val="35000"/>
                  </a:schemeClr>
                </a:solidFill>
              </a:rPr>
              <a:t>：</a:t>
            </a:r>
            <a:r>
              <a:rPr lang="en-US" altLang="ja-JP" sz="1200" b="1" dirty="0">
                <a:solidFill>
                  <a:schemeClr val="tx1">
                    <a:lumMod val="65000"/>
                    <a:lumOff val="35000"/>
                  </a:schemeClr>
                </a:solidFill>
              </a:rPr>
              <a:t>9</a:t>
            </a:r>
            <a:r>
              <a:rPr lang="ja-JP" altLang="en-US" sz="1200" b="1" dirty="0">
                <a:solidFill>
                  <a:schemeClr val="tx1">
                    <a:lumMod val="65000"/>
                    <a:lumOff val="35000"/>
                  </a:schemeClr>
                </a:solidFill>
              </a:rPr>
              <a:t>）</a:t>
            </a:r>
            <a:r>
              <a:rPr lang="en-US" altLang="ja-JP" sz="1200" b="1" dirty="0">
                <a:solidFill>
                  <a:schemeClr val="tx1">
                    <a:lumMod val="65000"/>
                    <a:lumOff val="35000"/>
                  </a:schemeClr>
                </a:solidFill>
              </a:rPr>
              <a:t>※</a:t>
            </a:r>
            <a:r>
              <a:rPr lang="ja-JP" altLang="en-US" sz="1200" b="1" dirty="0">
                <a:solidFill>
                  <a:schemeClr val="tx1">
                    <a:lumMod val="65000"/>
                    <a:lumOff val="35000"/>
                  </a:schemeClr>
                </a:solidFill>
              </a:rPr>
              <a:t>静止画のみ</a:t>
            </a:r>
            <a:endParaRPr lang="en-US" altLang="ja-JP" sz="1200" b="1" dirty="0">
              <a:solidFill>
                <a:schemeClr val="tx1">
                  <a:lumMod val="65000"/>
                  <a:lumOff val="35000"/>
                </a:schemeClr>
              </a:solidFill>
            </a:endParaRPr>
          </a:p>
        </p:txBody>
      </p:sp>
      <p:sp>
        <p:nvSpPr>
          <p:cNvPr id="12" name="テキスト ボックス 11"/>
          <p:cNvSpPr txBox="1"/>
          <p:nvPr/>
        </p:nvSpPr>
        <p:spPr>
          <a:xfrm>
            <a:off x="119336" y="6093296"/>
            <a:ext cx="11593288" cy="338554"/>
          </a:xfrm>
          <a:prstGeom prst="rect">
            <a:avLst/>
          </a:prstGeom>
          <a:noFill/>
        </p:spPr>
        <p:txBody>
          <a:bodyPr wrap="square" rtlCol="0">
            <a:spAutoFit/>
          </a:bodyPr>
          <a:lstStyle/>
          <a:p>
            <a:pPr lvl="0">
              <a:defRPr/>
            </a:pPr>
            <a:r>
              <a:rPr kumimoji="0" lang="ja-JP" altLang="en-US" sz="1600" kern="0" dirty="0">
                <a:solidFill>
                  <a:schemeClr val="tx1">
                    <a:lumMod val="65000"/>
                    <a:lumOff val="35000"/>
                  </a:schemeClr>
                </a:solidFill>
              </a:rPr>
              <a:t>・入稿規定（</a:t>
            </a:r>
            <a:r>
              <a:rPr kumimoji="0" lang="en-US" altLang="ja-JP" sz="1600" kern="0" dirty="0">
                <a:solidFill>
                  <a:schemeClr val="tx1">
                    <a:lumMod val="65000"/>
                    <a:lumOff val="35000"/>
                  </a:schemeClr>
                </a:solidFill>
              </a:rPr>
              <a:t>web</a:t>
            </a:r>
            <a:r>
              <a:rPr kumimoji="0" lang="ja-JP" altLang="en-US" sz="1600" kern="0" dirty="0">
                <a:solidFill>
                  <a:schemeClr val="tx1">
                    <a:lumMod val="65000"/>
                    <a:lumOff val="35000"/>
                  </a:schemeClr>
                </a:solidFill>
              </a:rPr>
              <a:t>）：</a:t>
            </a:r>
            <a:r>
              <a:rPr kumimoji="0" lang="en-US" altLang="ja-JP" sz="1600" kern="0" dirty="0">
                <a:solidFill>
                  <a:schemeClr val="tx1">
                    <a:lumMod val="65000"/>
                    <a:lumOff val="35000"/>
                  </a:schemeClr>
                </a:solidFill>
              </a:rPr>
              <a:t> </a:t>
            </a:r>
            <a:r>
              <a:rPr lang="en-US" altLang="ja-JP" sz="1600" dirty="0">
                <a:solidFill>
                  <a:schemeClr val="tx1">
                    <a:lumMod val="65000"/>
                    <a:lumOff val="35000"/>
                  </a:schemeClr>
                </a:solidFill>
                <a:hlinkClick r:id="rId2"/>
              </a:rPr>
              <a:t>https://ads-help.yahoo.co.jp/yahooads/guideline/articledetail?lan=ja&amp;aid=1493&amp;o=default</a:t>
            </a:r>
            <a:endParaRPr kumimoji="0" lang="en-US" altLang="ja-JP" sz="1600" kern="0" dirty="0">
              <a:solidFill>
                <a:schemeClr val="tx1">
                  <a:lumMod val="65000"/>
                  <a:lumOff val="35000"/>
                </a:schemeClr>
              </a:solidFill>
            </a:endParaRPr>
          </a:p>
        </p:txBody>
      </p:sp>
      <p:sp>
        <p:nvSpPr>
          <p:cNvPr id="2" name="正方形/長方形 1"/>
          <p:cNvSpPr/>
          <p:nvPr/>
        </p:nvSpPr>
        <p:spPr>
          <a:xfrm>
            <a:off x="334963" y="6463291"/>
            <a:ext cx="8232576" cy="230832"/>
          </a:xfrm>
          <a:prstGeom prst="rect">
            <a:avLst/>
          </a:prstGeom>
        </p:spPr>
        <p:txBody>
          <a:bodyPr wrap="square">
            <a:spAutoFit/>
          </a:bodyPr>
          <a:lstStyle/>
          <a:p>
            <a:r>
              <a:rPr lang="en-US" altLang="ja-JP" sz="900" dirty="0">
                <a:solidFill>
                  <a:schemeClr val="tx1">
                    <a:lumMod val="50000"/>
                    <a:lumOff val="50000"/>
                  </a:schemeClr>
                </a:solidFill>
                <a:latin typeface="Arial" panose="020B0604020202020204" pitchFamily="34" charset="0"/>
              </a:rPr>
              <a:t>※</a:t>
            </a:r>
            <a:r>
              <a:rPr lang="ja-JP" altLang="en-US" sz="900" dirty="0">
                <a:solidFill>
                  <a:schemeClr val="tx1">
                    <a:lumMod val="50000"/>
                    <a:lumOff val="50000"/>
                  </a:schemeClr>
                </a:solidFill>
                <a:latin typeface="Arial" panose="020B0604020202020204" pitchFamily="34" charset="0"/>
              </a:rPr>
              <a:t>コンテンツページは予告なく変更されることがあります。</a:t>
            </a:r>
            <a:endParaRPr lang="ja-JP" altLang="en-US" sz="900" dirty="0">
              <a:solidFill>
                <a:schemeClr val="tx1">
                  <a:lumMod val="50000"/>
                  <a:lumOff val="50000"/>
                </a:schemeClr>
              </a:solidFill>
            </a:endParaRPr>
          </a:p>
        </p:txBody>
      </p:sp>
      <p:pic>
        <p:nvPicPr>
          <p:cNvPr id="4" name="図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935761" y="1340768"/>
            <a:ext cx="2520280" cy="4568849"/>
          </a:xfrm>
          <a:prstGeom prst="rect">
            <a:avLst/>
          </a:prstGeom>
          <a:ln>
            <a:solidFill>
              <a:schemeClr val="bg1">
                <a:lumMod val="85000"/>
              </a:schemeClr>
            </a:solidFill>
          </a:ln>
        </p:spPr>
      </p:pic>
      <p:pic>
        <p:nvPicPr>
          <p:cNvPr id="6" name="図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95581" y="1340768"/>
            <a:ext cx="2520099" cy="4568521"/>
          </a:xfrm>
          <a:prstGeom prst="rect">
            <a:avLst/>
          </a:prstGeom>
          <a:ln>
            <a:solidFill>
              <a:schemeClr val="bg1">
                <a:lumMod val="85000"/>
              </a:schemeClr>
            </a:solidFill>
          </a:ln>
        </p:spPr>
      </p:pic>
    </p:spTree>
    <p:extLst>
      <p:ext uri="{BB962C8B-B14F-4D97-AF65-F5344CB8AC3E}">
        <p14:creationId xmlns:p14="http://schemas.microsoft.com/office/powerpoint/2010/main" val="62139170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広告タイプ一覧</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7</a:t>
            </a:fld>
            <a:endParaRPr lang="ja-JP" altLang="en-US"/>
          </a:p>
        </p:txBody>
      </p:sp>
      <p:sp>
        <p:nvSpPr>
          <p:cNvPr id="10" name="テキスト ボックス 9">
            <a:extLst>
              <a:ext uri="{FF2B5EF4-FFF2-40B4-BE49-F238E27FC236}">
                <a16:creationId xmlns:a16="http://schemas.microsoft.com/office/drawing/2014/main" id="{80B0730C-3B9E-4841-8DAD-6780CB507DD0}"/>
              </a:ext>
            </a:extLst>
          </p:cNvPr>
          <p:cNvSpPr txBox="1"/>
          <p:nvPr/>
        </p:nvSpPr>
        <p:spPr>
          <a:xfrm>
            <a:off x="10012620" y="1771385"/>
            <a:ext cx="1162498" cy="284693"/>
          </a:xfrm>
          <a:prstGeom prst="rect">
            <a:avLst/>
          </a:prstGeom>
          <a:noFill/>
        </p:spPr>
        <p:txBody>
          <a:bodyPr wrap="none" rtlCol="0">
            <a:spAutoFit/>
          </a:bodyPr>
          <a:lstStyle/>
          <a:p>
            <a:pPr algn="ctr">
              <a:lnSpc>
                <a:spcPts val="1460"/>
              </a:lnSpc>
            </a:pPr>
            <a:r>
              <a:rPr lang="ja-JP" altLang="en-US" sz="1200" b="1" dirty="0">
                <a:solidFill>
                  <a:schemeClr val="tx1">
                    <a:lumMod val="65000"/>
                    <a:lumOff val="35000"/>
                  </a:schemeClr>
                </a:solidFill>
              </a:rPr>
              <a:t>画像（</a:t>
            </a:r>
            <a:r>
              <a:rPr lang="en-US" altLang="ja-JP" sz="1200" b="1" dirty="0">
                <a:solidFill>
                  <a:schemeClr val="tx1">
                    <a:lumMod val="65000"/>
                    <a:lumOff val="35000"/>
                  </a:schemeClr>
                </a:solidFill>
              </a:rPr>
              <a:t>1</a:t>
            </a:r>
            <a:r>
              <a:rPr lang="ja-JP" altLang="en-US" sz="1200" b="1" dirty="0">
                <a:solidFill>
                  <a:schemeClr val="tx1">
                    <a:lumMod val="65000"/>
                    <a:lumOff val="35000"/>
                  </a:schemeClr>
                </a:solidFill>
              </a:rPr>
              <a:t>：</a:t>
            </a:r>
            <a:r>
              <a:rPr lang="en-US" altLang="ja-JP" sz="1200" b="1" dirty="0">
                <a:solidFill>
                  <a:schemeClr val="tx1">
                    <a:lumMod val="65000"/>
                    <a:lumOff val="35000"/>
                  </a:schemeClr>
                </a:solidFill>
              </a:rPr>
              <a:t>2</a:t>
            </a:r>
            <a:r>
              <a:rPr lang="ja-JP" altLang="en-US" sz="1200" b="1" dirty="0">
                <a:solidFill>
                  <a:schemeClr val="tx1">
                    <a:lumMod val="65000"/>
                    <a:lumOff val="35000"/>
                  </a:schemeClr>
                </a:solidFill>
              </a:rPr>
              <a:t>）</a:t>
            </a:r>
            <a:endParaRPr lang="en-US" altLang="ja-JP" sz="1200" b="1" dirty="0">
              <a:solidFill>
                <a:schemeClr val="tx1">
                  <a:lumMod val="65000"/>
                  <a:lumOff val="35000"/>
                </a:schemeClr>
              </a:solidFill>
            </a:endParaRPr>
          </a:p>
        </p:txBody>
      </p:sp>
      <p:sp>
        <p:nvSpPr>
          <p:cNvPr id="11" name="テキスト ボックス 10">
            <a:extLst>
              <a:ext uri="{FF2B5EF4-FFF2-40B4-BE49-F238E27FC236}">
                <a16:creationId xmlns:a16="http://schemas.microsoft.com/office/drawing/2014/main" id="{56BC9F35-7A4E-CA42-9DF1-B36D469930AE}"/>
              </a:ext>
            </a:extLst>
          </p:cNvPr>
          <p:cNvSpPr txBox="1"/>
          <p:nvPr/>
        </p:nvSpPr>
        <p:spPr>
          <a:xfrm>
            <a:off x="4109392" y="1797941"/>
            <a:ext cx="1162498" cy="284693"/>
          </a:xfrm>
          <a:prstGeom prst="rect">
            <a:avLst/>
          </a:prstGeom>
          <a:noFill/>
        </p:spPr>
        <p:txBody>
          <a:bodyPr wrap="none" rtlCol="0" anchor="t">
            <a:spAutoFit/>
          </a:bodyPr>
          <a:lstStyle/>
          <a:p>
            <a:pPr algn="ctr">
              <a:lnSpc>
                <a:spcPts val="1460"/>
              </a:lnSpc>
            </a:pPr>
            <a:r>
              <a:rPr lang="ja-JP" altLang="en-US" sz="1200" b="1" dirty="0">
                <a:solidFill>
                  <a:schemeClr val="tx1">
                    <a:lumMod val="65000"/>
                    <a:lumOff val="35000"/>
                  </a:schemeClr>
                </a:solidFill>
              </a:rPr>
              <a:t>画像（</a:t>
            </a:r>
            <a:r>
              <a:rPr lang="en-US" altLang="ja-JP" sz="1200" b="1" dirty="0">
                <a:solidFill>
                  <a:schemeClr val="tx1">
                    <a:lumMod val="65000"/>
                    <a:lumOff val="35000"/>
                  </a:schemeClr>
                </a:solidFill>
              </a:rPr>
              <a:t>6</a:t>
            </a:r>
            <a:r>
              <a:rPr lang="ja-JP" altLang="en-US" sz="1200" b="1" dirty="0">
                <a:solidFill>
                  <a:schemeClr val="tx1">
                    <a:lumMod val="65000"/>
                    <a:lumOff val="35000"/>
                  </a:schemeClr>
                </a:solidFill>
              </a:rPr>
              <a:t>：</a:t>
            </a:r>
            <a:r>
              <a:rPr lang="en-US" altLang="ja-JP" sz="1200" b="1" dirty="0">
                <a:solidFill>
                  <a:schemeClr val="tx1">
                    <a:lumMod val="65000"/>
                    <a:lumOff val="35000"/>
                  </a:schemeClr>
                </a:solidFill>
              </a:rPr>
              <a:t>5</a:t>
            </a:r>
            <a:r>
              <a:rPr lang="ja-JP" altLang="en-US" sz="1200" b="1" dirty="0">
                <a:solidFill>
                  <a:schemeClr val="tx1">
                    <a:lumMod val="65000"/>
                    <a:lumOff val="35000"/>
                  </a:schemeClr>
                </a:solidFill>
              </a:rPr>
              <a:t>）</a:t>
            </a:r>
          </a:p>
        </p:txBody>
      </p:sp>
      <p:sp>
        <p:nvSpPr>
          <p:cNvPr id="16" name="テキスト ボックス 15">
            <a:extLst>
              <a:ext uri="{FF2B5EF4-FFF2-40B4-BE49-F238E27FC236}">
                <a16:creationId xmlns:a16="http://schemas.microsoft.com/office/drawing/2014/main" id="{B2C2EF20-2127-FC40-8CEB-0C59A3ECA146}"/>
              </a:ext>
            </a:extLst>
          </p:cNvPr>
          <p:cNvSpPr txBox="1"/>
          <p:nvPr/>
        </p:nvSpPr>
        <p:spPr>
          <a:xfrm>
            <a:off x="7088972" y="1771385"/>
            <a:ext cx="1162498" cy="284693"/>
          </a:xfrm>
          <a:prstGeom prst="rect">
            <a:avLst/>
          </a:prstGeom>
          <a:noFill/>
        </p:spPr>
        <p:txBody>
          <a:bodyPr wrap="none" rtlCol="0">
            <a:spAutoFit/>
          </a:bodyPr>
          <a:lstStyle/>
          <a:p>
            <a:pPr algn="ctr">
              <a:lnSpc>
                <a:spcPts val="1460"/>
              </a:lnSpc>
            </a:pPr>
            <a:r>
              <a:rPr lang="ja-JP" altLang="en-US" sz="1200" b="1" dirty="0">
                <a:solidFill>
                  <a:schemeClr val="tx1">
                    <a:lumMod val="65000"/>
                    <a:lumOff val="35000"/>
                  </a:schemeClr>
                </a:solidFill>
              </a:rPr>
              <a:t>画像（</a:t>
            </a:r>
            <a:r>
              <a:rPr lang="en-US" altLang="ja-JP" sz="1200" b="1" dirty="0">
                <a:solidFill>
                  <a:schemeClr val="tx1">
                    <a:lumMod val="65000"/>
                    <a:lumOff val="35000"/>
                  </a:schemeClr>
                </a:solidFill>
              </a:rPr>
              <a:t>1</a:t>
            </a:r>
            <a:r>
              <a:rPr lang="ja-JP" altLang="en-US" sz="1200" b="1" dirty="0">
                <a:solidFill>
                  <a:schemeClr val="tx1">
                    <a:lumMod val="65000"/>
                    <a:lumOff val="35000"/>
                  </a:schemeClr>
                </a:solidFill>
              </a:rPr>
              <a:t>：</a:t>
            </a:r>
            <a:r>
              <a:rPr lang="en-US" altLang="ja-JP" sz="1200" b="1" dirty="0">
                <a:solidFill>
                  <a:schemeClr val="tx1">
                    <a:lumMod val="65000"/>
                    <a:lumOff val="35000"/>
                  </a:schemeClr>
                </a:solidFill>
              </a:rPr>
              <a:t>1</a:t>
            </a:r>
            <a:r>
              <a:rPr lang="ja-JP" altLang="en-US" sz="1200" b="1" dirty="0">
                <a:solidFill>
                  <a:schemeClr val="tx1">
                    <a:lumMod val="65000"/>
                    <a:lumOff val="35000"/>
                  </a:schemeClr>
                </a:solidFill>
              </a:rPr>
              <a:t>）</a:t>
            </a:r>
            <a:endParaRPr kumimoji="1" lang="en-US" altLang="ja-JP" sz="1200" b="1" dirty="0">
              <a:solidFill>
                <a:schemeClr val="tx1">
                  <a:lumMod val="65000"/>
                  <a:lumOff val="35000"/>
                </a:schemeClr>
              </a:solidFill>
            </a:endParaRPr>
          </a:p>
        </p:txBody>
      </p:sp>
      <p:pic>
        <p:nvPicPr>
          <p:cNvPr id="17" name="図 1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159149" y="2271141"/>
            <a:ext cx="2869441" cy="2842165"/>
          </a:xfrm>
          <a:prstGeom prst="rect">
            <a:avLst/>
          </a:prstGeom>
        </p:spPr>
      </p:pic>
      <p:pic>
        <p:nvPicPr>
          <p:cNvPr id="18" name="図 1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92117" y="2262728"/>
            <a:ext cx="2869442" cy="2842165"/>
          </a:xfrm>
          <a:prstGeom prst="rect">
            <a:avLst/>
          </a:prstGeom>
        </p:spPr>
      </p:pic>
      <p:pic>
        <p:nvPicPr>
          <p:cNvPr id="19" name="図 1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143672" y="2274024"/>
            <a:ext cx="2908276" cy="2830869"/>
          </a:xfrm>
          <a:prstGeom prst="rect">
            <a:avLst/>
          </a:prstGeom>
        </p:spPr>
      </p:pic>
      <p:sp>
        <p:nvSpPr>
          <p:cNvPr id="2" name="テキスト ボックス 1"/>
          <p:cNvSpPr txBox="1"/>
          <p:nvPr/>
        </p:nvSpPr>
        <p:spPr>
          <a:xfrm>
            <a:off x="180300" y="1590567"/>
            <a:ext cx="3005951" cy="461665"/>
          </a:xfrm>
          <a:prstGeom prst="rect">
            <a:avLst/>
          </a:prstGeom>
          <a:noFill/>
        </p:spPr>
        <p:txBody>
          <a:bodyPr wrap="none" rtlCol="0">
            <a:spAutoFit/>
          </a:bodyPr>
          <a:lstStyle/>
          <a:p>
            <a:pPr algn="ctr"/>
            <a:r>
              <a:rPr lang="ja-JP" altLang="en-US" sz="1200" b="1" dirty="0">
                <a:solidFill>
                  <a:schemeClr val="tx1">
                    <a:lumMod val="65000"/>
                    <a:lumOff val="35000"/>
                  </a:schemeClr>
                </a:solidFill>
              </a:rPr>
              <a:t>トップインパクト プライムディスプレイ</a:t>
            </a:r>
            <a:endParaRPr lang="en-US" altLang="ja-JP" sz="1200" b="1" dirty="0">
              <a:solidFill>
                <a:schemeClr val="tx1">
                  <a:lumMod val="65000"/>
                  <a:lumOff val="35000"/>
                </a:schemeClr>
              </a:solidFill>
            </a:endParaRPr>
          </a:p>
          <a:p>
            <a:pPr algn="ctr"/>
            <a:r>
              <a:rPr lang="ja-JP" altLang="en-US" sz="1200" b="1" dirty="0">
                <a:solidFill>
                  <a:schemeClr val="tx1">
                    <a:lumMod val="65000"/>
                    <a:lumOff val="35000"/>
                  </a:schemeClr>
                </a:solidFill>
              </a:rPr>
              <a:t>ダブルサイズ（</a:t>
            </a:r>
            <a:r>
              <a:rPr lang="en-US" altLang="ja-JP" sz="1200" b="1" dirty="0">
                <a:solidFill>
                  <a:schemeClr val="tx1">
                    <a:lumMod val="65000"/>
                    <a:lumOff val="35000"/>
                  </a:schemeClr>
                </a:solidFill>
              </a:rPr>
              <a:t>300×600</a:t>
            </a:r>
            <a:r>
              <a:rPr lang="ja-JP" altLang="en-US" sz="1200" b="1" dirty="0">
                <a:solidFill>
                  <a:schemeClr val="tx1">
                    <a:lumMod val="65000"/>
                    <a:lumOff val="35000"/>
                  </a:schemeClr>
                </a:solidFill>
              </a:rPr>
              <a:t>）</a:t>
            </a:r>
            <a:endParaRPr lang="en-US" altLang="ja-JP" sz="1200" b="1" dirty="0">
              <a:solidFill>
                <a:schemeClr val="tx1">
                  <a:lumMod val="65000"/>
                  <a:lumOff val="35000"/>
                </a:schemeClr>
              </a:solidFill>
            </a:endParaRPr>
          </a:p>
        </p:txBody>
      </p:sp>
      <p:pic>
        <p:nvPicPr>
          <p:cNvPr id="4" name="図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8138" y="2262728"/>
            <a:ext cx="3043868" cy="2822456"/>
          </a:xfrm>
          <a:prstGeom prst="rect">
            <a:avLst/>
          </a:prstGeom>
        </p:spPr>
      </p:pic>
      <p:sp>
        <p:nvSpPr>
          <p:cNvPr id="12" name="テキスト ボックス 11"/>
          <p:cNvSpPr txBox="1"/>
          <p:nvPr/>
        </p:nvSpPr>
        <p:spPr>
          <a:xfrm>
            <a:off x="299330" y="5724545"/>
            <a:ext cx="11521552" cy="338554"/>
          </a:xfrm>
          <a:prstGeom prst="rect">
            <a:avLst/>
          </a:prstGeom>
          <a:noFill/>
        </p:spPr>
        <p:txBody>
          <a:bodyPr wrap="none" rtlCol="0">
            <a:spAutoFit/>
          </a:bodyPr>
          <a:lstStyle/>
          <a:p>
            <a:pPr lvl="0">
              <a:defRPr/>
            </a:pPr>
            <a:r>
              <a:rPr kumimoji="0" lang="ja-JP" altLang="en-US" sz="1600" kern="0" dirty="0">
                <a:solidFill>
                  <a:schemeClr val="tx1">
                    <a:lumMod val="65000"/>
                    <a:lumOff val="35000"/>
                  </a:schemeClr>
                </a:solidFill>
              </a:rPr>
              <a:t>・入稿規定（</a:t>
            </a:r>
            <a:r>
              <a:rPr kumimoji="0" lang="en-US" altLang="ja-JP" sz="1600" kern="0" dirty="0">
                <a:solidFill>
                  <a:schemeClr val="tx1">
                    <a:lumMod val="65000"/>
                    <a:lumOff val="35000"/>
                  </a:schemeClr>
                </a:solidFill>
              </a:rPr>
              <a:t>web</a:t>
            </a:r>
            <a:r>
              <a:rPr kumimoji="0" lang="ja-JP" altLang="en-US" sz="1600" kern="0" dirty="0">
                <a:solidFill>
                  <a:schemeClr val="tx1">
                    <a:lumMod val="65000"/>
                    <a:lumOff val="35000"/>
                  </a:schemeClr>
                </a:solidFill>
              </a:rPr>
              <a:t>）：</a:t>
            </a:r>
            <a:r>
              <a:rPr kumimoji="0" lang="en-US" altLang="ja-JP" sz="1600" kern="0" dirty="0">
                <a:solidFill>
                  <a:schemeClr val="tx1">
                    <a:lumMod val="65000"/>
                    <a:lumOff val="35000"/>
                  </a:schemeClr>
                </a:solidFill>
              </a:rPr>
              <a:t> </a:t>
            </a:r>
            <a:r>
              <a:rPr lang="en-US" altLang="ja-JP" sz="1600" dirty="0">
                <a:solidFill>
                  <a:schemeClr val="tx1">
                    <a:lumMod val="65000"/>
                    <a:lumOff val="35000"/>
                  </a:schemeClr>
                </a:solidFill>
                <a:hlinkClick r:id="rId6"/>
              </a:rPr>
              <a:t>https://ads-help.yahoo.co.jp/yahooads/guideline/articledetail?lan=ja&amp;aid=1493&amp;o=default</a:t>
            </a:r>
            <a:endParaRPr kumimoji="0" lang="en-US" altLang="ja-JP" sz="1600" kern="0" dirty="0">
              <a:solidFill>
                <a:schemeClr val="tx1">
                  <a:lumMod val="65000"/>
                  <a:lumOff val="35000"/>
                </a:schemeClr>
              </a:solidFill>
            </a:endParaRPr>
          </a:p>
        </p:txBody>
      </p:sp>
      <p:sp>
        <p:nvSpPr>
          <p:cNvPr id="13" name="正方形/長方形 12"/>
          <p:cNvSpPr/>
          <p:nvPr/>
        </p:nvSpPr>
        <p:spPr>
          <a:xfrm>
            <a:off x="334963" y="6463291"/>
            <a:ext cx="8232576" cy="230832"/>
          </a:xfrm>
          <a:prstGeom prst="rect">
            <a:avLst/>
          </a:prstGeom>
        </p:spPr>
        <p:txBody>
          <a:bodyPr wrap="square">
            <a:spAutoFit/>
          </a:bodyPr>
          <a:lstStyle/>
          <a:p>
            <a:r>
              <a:rPr lang="en-US" altLang="ja-JP" sz="900" dirty="0">
                <a:solidFill>
                  <a:schemeClr val="tx1">
                    <a:lumMod val="50000"/>
                    <a:lumOff val="50000"/>
                  </a:schemeClr>
                </a:solidFill>
                <a:latin typeface="Arial" panose="020B0604020202020204" pitchFamily="34" charset="0"/>
              </a:rPr>
              <a:t>※</a:t>
            </a:r>
            <a:r>
              <a:rPr lang="ja-JP" altLang="en-US" sz="900" dirty="0">
                <a:solidFill>
                  <a:schemeClr val="tx1">
                    <a:lumMod val="50000"/>
                    <a:lumOff val="50000"/>
                  </a:schemeClr>
                </a:solidFill>
                <a:latin typeface="Arial" panose="020B0604020202020204" pitchFamily="34" charset="0"/>
              </a:rPr>
              <a:t>コンテンツページは予告なく変更されることがあります。</a:t>
            </a:r>
            <a:endParaRPr lang="ja-JP" altLang="en-US" sz="900" dirty="0">
              <a:solidFill>
                <a:schemeClr val="tx1">
                  <a:lumMod val="50000"/>
                  <a:lumOff val="50000"/>
                </a:schemeClr>
              </a:solidFill>
            </a:endParaRPr>
          </a:p>
        </p:txBody>
      </p:sp>
    </p:spTree>
    <p:extLst>
      <p:ext uri="{BB962C8B-B14F-4D97-AF65-F5344CB8AC3E}">
        <p14:creationId xmlns:p14="http://schemas.microsoft.com/office/powerpoint/2010/main" val="61660101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latin typeface="メイリオ" panose="020B0604030504040204" pitchFamily="50" charset="-128"/>
                <a:ea typeface="メイリオ" panose="020B0604030504040204" pitchFamily="50" charset="-128"/>
                <a:cs typeface="メイリオ" panose="020B0604030504040204" pitchFamily="50" charset="-128"/>
              </a:rPr>
              <a:t>審査について</a:t>
            </a:r>
            <a:endParaRPr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8</a:t>
            </a:fld>
            <a:endParaRPr lang="ja-JP" altLang="en-US"/>
          </a:p>
        </p:txBody>
      </p:sp>
      <p:sp>
        <p:nvSpPr>
          <p:cNvPr id="26" name="正方形/長方形 25"/>
          <p:cNvSpPr/>
          <p:nvPr/>
        </p:nvSpPr>
        <p:spPr>
          <a:xfrm>
            <a:off x="209215" y="785372"/>
            <a:ext cx="11089232" cy="369332"/>
          </a:xfrm>
          <a:prstGeom prst="rect">
            <a:avLst/>
          </a:prstGeom>
        </p:spPr>
        <p:txBody>
          <a:bodyPr wrap="square">
            <a:spAutoFit/>
          </a:bodyPr>
          <a:lstStyle/>
          <a:p>
            <a:r>
              <a:rPr lang="ja-JP" altLang="en-US" dirty="0">
                <a:solidFill>
                  <a:schemeClr val="tx1">
                    <a:lumMod val="65000"/>
                    <a:lumOff val="35000"/>
                  </a:schemeClr>
                </a:solidFill>
              </a:rPr>
              <a:t>入稿前審査が必要な項目をご確認ください。</a:t>
            </a:r>
            <a:endParaRPr lang="en-US" altLang="ja-JP" dirty="0">
              <a:solidFill>
                <a:schemeClr val="tx1">
                  <a:lumMod val="65000"/>
                  <a:lumOff val="35000"/>
                </a:schemeClr>
              </a:solidFill>
            </a:endParaRPr>
          </a:p>
        </p:txBody>
      </p:sp>
      <p:graphicFrame>
        <p:nvGraphicFramePr>
          <p:cNvPr id="6" name="表 5">
            <a:extLst>
              <a:ext uri="{FF2B5EF4-FFF2-40B4-BE49-F238E27FC236}">
                <a16:creationId xmlns:a16="http://schemas.microsoft.com/office/drawing/2014/main" id="{5C4374D8-C7AA-A044-9BC8-03321DB933E1}"/>
              </a:ext>
            </a:extLst>
          </p:cNvPr>
          <p:cNvGraphicFramePr>
            <a:graphicFrameLocks noGrp="1"/>
          </p:cNvGraphicFramePr>
          <p:nvPr/>
        </p:nvGraphicFramePr>
        <p:xfrm>
          <a:off x="263353" y="1154704"/>
          <a:ext cx="11665295" cy="5410200"/>
        </p:xfrm>
        <a:graphic>
          <a:graphicData uri="http://schemas.openxmlformats.org/drawingml/2006/table">
            <a:tbl>
              <a:tblPr firstCol="1" bandRow="1">
                <a:tableStyleId>{21E4AEA4-8DFA-4A89-87EB-49C32662AFE0}</a:tableStyleId>
              </a:tblPr>
              <a:tblGrid>
                <a:gridCol w="802362">
                  <a:extLst>
                    <a:ext uri="{9D8B030D-6E8A-4147-A177-3AD203B41FA5}">
                      <a16:colId xmlns:a16="http://schemas.microsoft.com/office/drawing/2014/main" val="792911817"/>
                    </a:ext>
                  </a:extLst>
                </a:gridCol>
                <a:gridCol w="874867">
                  <a:extLst>
                    <a:ext uri="{9D8B030D-6E8A-4147-A177-3AD203B41FA5}">
                      <a16:colId xmlns:a16="http://schemas.microsoft.com/office/drawing/2014/main" val="3608287535"/>
                    </a:ext>
                  </a:extLst>
                </a:gridCol>
                <a:gridCol w="1203091">
                  <a:extLst>
                    <a:ext uri="{9D8B030D-6E8A-4147-A177-3AD203B41FA5}">
                      <a16:colId xmlns:a16="http://schemas.microsoft.com/office/drawing/2014/main" val="135909385"/>
                    </a:ext>
                  </a:extLst>
                </a:gridCol>
                <a:gridCol w="4824536">
                  <a:extLst>
                    <a:ext uri="{9D8B030D-6E8A-4147-A177-3AD203B41FA5}">
                      <a16:colId xmlns:a16="http://schemas.microsoft.com/office/drawing/2014/main" val="2591893762"/>
                    </a:ext>
                  </a:extLst>
                </a:gridCol>
                <a:gridCol w="1029419">
                  <a:extLst>
                    <a:ext uri="{9D8B030D-6E8A-4147-A177-3AD203B41FA5}">
                      <a16:colId xmlns:a16="http://schemas.microsoft.com/office/drawing/2014/main" val="664908994"/>
                    </a:ext>
                  </a:extLst>
                </a:gridCol>
                <a:gridCol w="783332">
                  <a:extLst>
                    <a:ext uri="{9D8B030D-6E8A-4147-A177-3AD203B41FA5}">
                      <a16:colId xmlns:a16="http://schemas.microsoft.com/office/drawing/2014/main" val="1931427765"/>
                    </a:ext>
                  </a:extLst>
                </a:gridCol>
                <a:gridCol w="2147688">
                  <a:extLst>
                    <a:ext uri="{9D8B030D-6E8A-4147-A177-3AD203B41FA5}">
                      <a16:colId xmlns:a16="http://schemas.microsoft.com/office/drawing/2014/main" val="2760754859"/>
                    </a:ext>
                  </a:extLst>
                </a:gridCol>
              </a:tblGrid>
              <a:tr h="494245">
                <a:tc>
                  <a:txBody>
                    <a:bodyPr/>
                    <a:lstStyle/>
                    <a:p>
                      <a:pPr marL="0" algn="ctr" defTabSz="914423" rtl="0" eaLnBrk="1" latinLnBrk="0" hangingPunct="1"/>
                      <a:r>
                        <a:rPr kumimoji="1" lang="ja-JP" altLang="en-US" sz="1400" b="1" kern="1200" dirty="0">
                          <a:solidFill>
                            <a:schemeClr val="bg1"/>
                          </a:solidFill>
                          <a:latin typeface="+mj-lt"/>
                          <a:ea typeface="+mj-ea"/>
                          <a:cs typeface="+mn-cs"/>
                        </a:rPr>
                        <a:t>項目</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kern="1200" dirty="0">
                          <a:solidFill>
                            <a:schemeClr val="tx1">
                              <a:lumMod val="65000"/>
                              <a:lumOff val="35000"/>
                            </a:schemeClr>
                          </a:solidFill>
                          <a:latin typeface="+mn-lt"/>
                          <a:ea typeface="+mn-ea"/>
                          <a:cs typeface="+mn-cs"/>
                        </a:rPr>
                        <a:t>問い合わせ内容</a:t>
                      </a:r>
                      <a:endParaRPr kumimoji="1" lang="en-US" altLang="ja-JP" sz="1400" b="1" kern="1200" dirty="0">
                        <a:solidFill>
                          <a:schemeClr val="tx1">
                            <a:lumMod val="65000"/>
                            <a:lumOff val="35000"/>
                          </a:schemeClr>
                        </a:solidFill>
                        <a:latin typeface="+mn-lt"/>
                        <a:ea typeface="+mn-ea"/>
                        <a:cs typeface="+mn-cs"/>
                      </a:endParaRPr>
                    </a:p>
                  </a:txBody>
                  <a:tcPr marL="45720" marR="4572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kern="1200" dirty="0">
                          <a:solidFill>
                            <a:schemeClr val="tx1">
                              <a:lumMod val="65000"/>
                              <a:lumOff val="35000"/>
                            </a:schemeClr>
                          </a:solidFill>
                          <a:latin typeface="+mn-lt"/>
                          <a:ea typeface="+mn-ea"/>
                          <a:cs typeface="+mn-cs"/>
                        </a:rPr>
                        <a:t>項目別</a:t>
                      </a: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kern="1200" dirty="0">
                          <a:solidFill>
                            <a:schemeClr val="tx1">
                              <a:lumMod val="65000"/>
                              <a:lumOff val="35000"/>
                            </a:schemeClr>
                          </a:solidFill>
                          <a:latin typeface="+mn-lt"/>
                          <a:ea typeface="+mn-ea"/>
                          <a:cs typeface="+mn-cs"/>
                        </a:rPr>
                        <a:t>詳細</a:t>
                      </a: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kern="1200" dirty="0">
                          <a:solidFill>
                            <a:schemeClr val="tx1">
                              <a:lumMod val="65000"/>
                              <a:lumOff val="35000"/>
                            </a:schemeClr>
                          </a:solidFill>
                          <a:latin typeface="+mn-lt"/>
                          <a:ea typeface="+mn-ea"/>
                          <a:cs typeface="+mn-cs"/>
                        </a:rPr>
                        <a:t>必須</a:t>
                      </a:r>
                      <a:r>
                        <a:rPr kumimoji="1" lang="en-US" altLang="ja-JP" sz="1400" b="1" kern="1200" dirty="0">
                          <a:solidFill>
                            <a:schemeClr val="tx1">
                              <a:lumMod val="65000"/>
                              <a:lumOff val="35000"/>
                            </a:schemeClr>
                          </a:solidFill>
                          <a:latin typeface="+mn-lt"/>
                          <a:ea typeface="+mn-ea"/>
                          <a:cs typeface="+mn-cs"/>
                        </a:rPr>
                        <a:t>/</a:t>
                      </a:r>
                      <a:r>
                        <a:rPr kumimoji="1" lang="ja-JP" altLang="en-US" sz="1400" b="1" kern="1200" dirty="0">
                          <a:solidFill>
                            <a:schemeClr val="tx1">
                              <a:lumMod val="65000"/>
                              <a:lumOff val="35000"/>
                            </a:schemeClr>
                          </a:solidFill>
                          <a:latin typeface="+mn-lt"/>
                          <a:ea typeface="+mn-ea"/>
                          <a:cs typeface="+mn-cs"/>
                        </a:rPr>
                        <a:t>任意</a:t>
                      </a: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kern="1200" dirty="0">
                          <a:solidFill>
                            <a:schemeClr val="tx1">
                              <a:lumMod val="65000"/>
                              <a:lumOff val="35000"/>
                            </a:schemeClr>
                          </a:solidFill>
                          <a:latin typeface="+mn-lt"/>
                          <a:ea typeface="+mn-ea"/>
                          <a:cs typeface="+mn-cs"/>
                        </a:rPr>
                        <a:t>期日</a:t>
                      </a: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kern="1200" dirty="0">
                          <a:solidFill>
                            <a:schemeClr val="tx1">
                              <a:lumMod val="65000"/>
                              <a:lumOff val="35000"/>
                            </a:schemeClr>
                          </a:solidFill>
                          <a:latin typeface="+mn-lt"/>
                          <a:ea typeface="+mn-ea"/>
                          <a:cs typeface="+mn-cs"/>
                        </a:rPr>
                        <a:t>ツール</a:t>
                      </a: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1046636">
                <a:tc rowSpan="5">
                  <a:txBody>
                    <a:bodyPr/>
                    <a:lstStyle/>
                    <a:p>
                      <a:pPr algn="ctr"/>
                      <a:r>
                        <a:rPr kumimoji="1" lang="ja-JP" altLang="en-US" sz="1400" b="1" dirty="0">
                          <a:solidFill>
                            <a:schemeClr val="bg1"/>
                          </a:solidFill>
                          <a:latin typeface="+mj-lt"/>
                          <a:ea typeface="+mj-ea"/>
                        </a:rPr>
                        <a:t>入稿前審査</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rowSpan="3">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noProof="0" dirty="0">
                          <a:solidFill>
                            <a:schemeClr val="tx1">
                              <a:lumMod val="65000"/>
                              <a:lumOff val="35000"/>
                            </a:schemeClr>
                          </a:solidFill>
                          <a:latin typeface="+mn-lt"/>
                          <a:ea typeface="+mn-ea"/>
                          <a:cs typeface="+mn-cs"/>
                        </a:rPr>
                        <a:t>広告</a:t>
                      </a:r>
                      <a:br>
                        <a:rPr kumimoji="1" lang="en-US" altLang="ja-JP" sz="1100" b="1" kern="1200" noProof="0" dirty="0">
                          <a:solidFill>
                            <a:schemeClr val="tx1">
                              <a:lumMod val="65000"/>
                              <a:lumOff val="35000"/>
                            </a:schemeClr>
                          </a:solidFill>
                          <a:latin typeface="+mn-lt"/>
                          <a:ea typeface="+mn-ea"/>
                          <a:cs typeface="+mn-cs"/>
                        </a:rPr>
                      </a:br>
                      <a:r>
                        <a:rPr kumimoji="1" lang="ja-JP" altLang="en-US" sz="1100" b="1" kern="1200" noProof="0" dirty="0">
                          <a:solidFill>
                            <a:schemeClr val="tx1">
                              <a:lumMod val="65000"/>
                              <a:lumOff val="35000"/>
                            </a:schemeClr>
                          </a:solidFill>
                          <a:latin typeface="+mn-lt"/>
                          <a:ea typeface="+mn-ea"/>
                          <a:cs typeface="+mn-cs"/>
                        </a:rPr>
                        <a:t>掲載</a:t>
                      </a:r>
                      <a:endParaRPr kumimoji="1" lang="en-US" altLang="ja-JP" sz="1100" b="1" kern="1200" noProof="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noProof="0" dirty="0">
                          <a:solidFill>
                            <a:schemeClr val="tx1">
                              <a:lumMod val="65000"/>
                              <a:lumOff val="35000"/>
                            </a:schemeClr>
                          </a:solidFill>
                          <a:latin typeface="+mn-lt"/>
                          <a:ea typeface="+mn-ea"/>
                          <a:cs typeface="+mn-cs"/>
                        </a:rPr>
                        <a:t>基準</a:t>
                      </a:r>
                      <a:endParaRPr kumimoji="1" lang="ja-JP" altLang="en-US" sz="110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dirty="0">
                          <a:ln>
                            <a:noFill/>
                          </a:ln>
                          <a:solidFill>
                            <a:srgbClr val="000000">
                              <a:lumMod val="65000"/>
                              <a:lumOff val="35000"/>
                            </a:srgbClr>
                          </a:solidFill>
                          <a:effectLst/>
                          <a:uLnTx/>
                          <a:uFillTx/>
                          <a:latin typeface="+mn-lt"/>
                          <a:ea typeface="+mn-ea"/>
                          <a:cs typeface="+mn-cs"/>
                        </a:rPr>
                        <a:t>種別</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dirty="0">
                          <a:ln>
                            <a:noFill/>
                          </a:ln>
                          <a:solidFill>
                            <a:srgbClr val="000000">
                              <a:lumMod val="65000"/>
                              <a:lumOff val="35000"/>
                            </a:srgbClr>
                          </a:solidFill>
                          <a:effectLst/>
                          <a:uLnTx/>
                          <a:uFillTx/>
                          <a:latin typeface="+mn-lt"/>
                          <a:ea typeface="+mn-ea"/>
                          <a:cs typeface="+mn-cs"/>
                        </a:rPr>
                        <a:t>・ブランドリフト調査（調査種別：</a:t>
                      </a:r>
                      <a:r>
                        <a:rPr kumimoji="1" lang="ja-JP" altLang="en-US" sz="1100" b="1" i="0" u="none" strike="noStrike" kern="1200" cap="none" spc="0" normalizeH="0" baseline="0" noProof="0" dirty="0">
                          <a:ln>
                            <a:noFill/>
                          </a:ln>
                          <a:solidFill>
                            <a:srgbClr val="C9002C"/>
                          </a:solidFill>
                          <a:effectLst/>
                          <a:uLnTx/>
                          <a:uFillTx/>
                          <a:latin typeface="+mn-lt"/>
                          <a:ea typeface="+mn-ea"/>
                          <a:cs typeface="+mn-cs"/>
                        </a:rPr>
                        <a:t>比較検討</a:t>
                      </a:r>
                      <a:r>
                        <a:rPr kumimoji="1" lang="ja-JP" altLang="en-US" sz="1100" b="1" i="0" u="none" strike="noStrike" kern="1200" cap="none" spc="0" normalizeH="0" baseline="0" noProof="0" dirty="0">
                          <a:ln>
                            <a:noFill/>
                          </a:ln>
                          <a:solidFill>
                            <a:srgbClr val="000000">
                              <a:lumMod val="65000"/>
                              <a:lumOff val="35000"/>
                            </a:srgbClr>
                          </a:solidFill>
                          <a:effectLst/>
                          <a:uLnTx/>
                          <a:uFillTx/>
                          <a:latin typeface="+mn-lt"/>
                          <a:ea typeface="+mn-ea"/>
                          <a:cs typeface="+mn-cs"/>
                        </a:rPr>
                        <a:t>）</a:t>
                      </a:r>
                      <a:endParaRPr kumimoji="1" lang="en-US" altLang="ja-JP" sz="1100" b="1" i="0" u="none" strike="noStrike" kern="1200" cap="none" spc="0" normalizeH="0" baseline="0" noProof="0" dirty="0">
                        <a:ln>
                          <a:noFill/>
                        </a:ln>
                        <a:solidFill>
                          <a:srgbClr val="000000">
                            <a:lumMod val="65000"/>
                            <a:lumOff val="35000"/>
                          </a:srgbClr>
                        </a:solidFill>
                        <a:effectLst/>
                        <a:uLnTx/>
                        <a:uFillTx/>
                        <a:latin typeface="+mn-lt"/>
                        <a:ea typeface="+mn-ea"/>
                        <a:cs typeface="+mn-cs"/>
                      </a:endParaRP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rgbClr val="000000">
                              <a:lumMod val="65000"/>
                              <a:lumOff val="35000"/>
                            </a:srgbClr>
                          </a:solidFill>
                          <a:effectLst/>
                          <a:uLnTx/>
                          <a:uFillTx/>
                          <a:latin typeface="+mn-lt"/>
                          <a:ea typeface="+mn-ea"/>
                          <a:cs typeface="+mn-cs"/>
                        </a:rPr>
                        <a:t>※</a:t>
                      </a:r>
                      <a:r>
                        <a:rPr kumimoji="1" lang="ja-JP" altLang="en-US" sz="1000" b="0" i="0" u="none" strike="noStrike" kern="1200" cap="none" spc="0" normalizeH="0" baseline="0" noProof="0" dirty="0">
                          <a:ln>
                            <a:noFill/>
                          </a:ln>
                          <a:solidFill>
                            <a:srgbClr val="000000">
                              <a:lumMod val="65000"/>
                              <a:lumOff val="35000"/>
                            </a:srgbClr>
                          </a:solidFill>
                          <a:effectLst/>
                          <a:uLnTx/>
                          <a:uFillTx/>
                          <a:latin typeface="+mn-lt"/>
                          <a:ea typeface="+mn-ea"/>
                          <a:cs typeface="+mn-cs"/>
                        </a:rPr>
                        <a:t>紐づく広告が分からないと判断できない部分もあるため 、</a:t>
                      </a:r>
                      <a:endParaRPr kumimoji="1" lang="en-US" altLang="ja-JP" sz="1000" b="0" i="0" u="none" strike="noStrike" kern="1200" cap="none" spc="0" normalizeH="0" baseline="0" noProof="0" dirty="0">
                        <a:ln>
                          <a:noFill/>
                        </a:ln>
                        <a:solidFill>
                          <a:srgbClr val="000000">
                            <a:lumMod val="65000"/>
                            <a:lumOff val="35000"/>
                          </a:srgbClr>
                        </a:solidFill>
                        <a:effectLst/>
                        <a:uLnTx/>
                        <a:uFillTx/>
                        <a:latin typeface="+mn-lt"/>
                        <a:ea typeface="+mn-ea"/>
                        <a:cs typeface="+mn-cs"/>
                      </a:endParaRP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dirty="0">
                          <a:ln>
                            <a:noFill/>
                          </a:ln>
                          <a:solidFill>
                            <a:srgbClr val="000000">
                              <a:lumMod val="65000"/>
                              <a:lumOff val="35000"/>
                            </a:srgbClr>
                          </a:solidFill>
                          <a:effectLst/>
                          <a:uLnTx/>
                          <a:uFillTx/>
                          <a:latin typeface="+mn-lt"/>
                          <a:ea typeface="+mn-ea"/>
                          <a:cs typeface="+mn-cs"/>
                        </a:rPr>
                        <a:t>任意で一緒に設問文もつけてください。</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dirty="0">
                          <a:ln>
                            <a:noFill/>
                          </a:ln>
                          <a:solidFill>
                            <a:schemeClr val="accent6"/>
                          </a:solidFill>
                          <a:effectLst/>
                          <a:uLnTx/>
                          <a:uFillTx/>
                          <a:latin typeface="+mn-lt"/>
                          <a:ea typeface="+mn-ea"/>
                          <a:cs typeface="+mn-cs"/>
                        </a:rPr>
                        <a:t>必須</a:t>
                      </a:r>
                      <a:endParaRPr kumimoji="1" lang="ja-JP" altLang="en-US" sz="1000" b="0" i="0" u="none" strike="noStrike" kern="1200" cap="none" spc="0" normalizeH="0" baseline="0" noProof="0" dirty="0">
                        <a:ln>
                          <a:noFill/>
                        </a:ln>
                        <a:solidFill>
                          <a:srgbClr val="000000">
                            <a:lumMod val="65000"/>
                            <a:lumOff val="35000"/>
                          </a:srgbClr>
                        </a:solidFill>
                        <a:effectLst/>
                        <a:uLnTx/>
                        <a:uFillTx/>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b="0" kern="1200" dirty="0">
                          <a:solidFill>
                            <a:schemeClr val="tx1">
                              <a:lumMod val="65000"/>
                              <a:lumOff val="35000"/>
                            </a:schemeClr>
                          </a:solidFill>
                          <a:latin typeface="+mn-lt"/>
                          <a:ea typeface="+mn-ea"/>
                          <a:cs typeface="+mn-cs"/>
                        </a:rPr>
                        <a:t>※</a:t>
                      </a:r>
                      <a:r>
                        <a:rPr kumimoji="1" lang="ja-JP" altLang="en-US" sz="900" b="0" kern="1200" dirty="0">
                          <a:solidFill>
                            <a:schemeClr val="tx1">
                              <a:lumMod val="65000"/>
                              <a:lumOff val="35000"/>
                            </a:schemeClr>
                          </a:solidFill>
                          <a:latin typeface="+mn-lt"/>
                          <a:ea typeface="+mn-ea"/>
                          <a:cs typeface="+mn-cs"/>
                        </a:rPr>
                        <a:t>「比較検討」以外は</a:t>
                      </a:r>
                      <a:endParaRPr kumimoji="1" lang="en-US" altLang="ja-JP" sz="900" b="0"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tx1">
                              <a:lumMod val="65000"/>
                              <a:lumOff val="35000"/>
                            </a:schemeClr>
                          </a:solidFill>
                          <a:latin typeface="+mn-lt"/>
                          <a:ea typeface="+mn-ea"/>
                          <a:cs typeface="+mn-cs"/>
                        </a:rPr>
                        <a:t>任意</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tcPr>
                </a:tc>
                <a:tc>
                  <a:txBody>
                    <a:bodyPr/>
                    <a:lstStyle/>
                    <a:p>
                      <a:pPr algn="l"/>
                      <a:r>
                        <a:rPr kumimoji="1" lang="ja-JP" altLang="en-US" sz="1100" b="0" kern="1200" dirty="0">
                          <a:solidFill>
                            <a:schemeClr val="tx1">
                              <a:lumMod val="65000"/>
                              <a:lumOff val="35000"/>
                            </a:schemeClr>
                          </a:solidFill>
                          <a:latin typeface="+mn-lt"/>
                          <a:ea typeface="+mn-ea"/>
                          <a:cs typeface="+mn-cs"/>
                        </a:rPr>
                        <a:t>掲載に</a:t>
                      </a:r>
                      <a:endParaRPr kumimoji="1" lang="en-US" altLang="ja-JP" sz="1100" b="0" kern="1200" dirty="0">
                        <a:solidFill>
                          <a:schemeClr val="tx1">
                            <a:lumMod val="65000"/>
                            <a:lumOff val="35000"/>
                          </a:schemeClr>
                        </a:solidFill>
                        <a:latin typeface="+mn-lt"/>
                        <a:ea typeface="+mn-ea"/>
                        <a:cs typeface="+mn-cs"/>
                      </a:endParaRPr>
                    </a:p>
                    <a:p>
                      <a:pPr algn="l"/>
                      <a:r>
                        <a:rPr kumimoji="1" lang="ja-JP" altLang="en-US" sz="1100" b="0" kern="1200" dirty="0">
                          <a:solidFill>
                            <a:schemeClr val="tx1">
                              <a:lumMod val="65000"/>
                              <a:lumOff val="35000"/>
                            </a:schemeClr>
                          </a:solidFill>
                          <a:latin typeface="+mn-lt"/>
                          <a:ea typeface="+mn-ea"/>
                          <a:cs typeface="+mn-cs"/>
                        </a:rPr>
                        <a:t>間に合うよう適宜</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tcPr>
                </a:tc>
                <a:tc>
                  <a:txBody>
                    <a:bodyPr/>
                    <a:lstStyle/>
                    <a:p>
                      <a:pPr marL="179388"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100" dirty="0"/>
                        <a:t>■ブランドリフト調査　入稿前審査依頼フォーム</a:t>
                      </a:r>
                      <a:br>
                        <a:rPr kumimoji="1" lang="en-US" altLang="ja-JP" sz="1100" dirty="0"/>
                      </a:br>
                      <a:r>
                        <a:rPr kumimoji="1" lang="en-US" altLang="ja-JP" sz="1100" dirty="0">
                          <a:hlinkClick r:id="rId2"/>
                        </a:rPr>
                        <a:t>https://form-business.yahoo.co.jp/claris/enqueteForm?inquiry_type=bls_review</a:t>
                      </a:r>
                      <a:endParaRPr lang="en-US" altLang="ja-JP" sz="1100" dirty="0"/>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2186591261"/>
                  </a:ext>
                </a:extLst>
              </a:tr>
              <a:tr h="1366442">
                <a:tc vMerge="1">
                  <a:txBody>
                    <a:bodyPr/>
                    <a:lstStyle/>
                    <a:p>
                      <a:pPr algn="ctr"/>
                      <a:endParaRPr kumimoji="1" lang="ja-JP" altLang="en-US" sz="1400" b="1" dirty="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10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a:solidFill>
                            <a:schemeClr val="tx1">
                              <a:lumMod val="65000"/>
                              <a:lumOff val="35000"/>
                            </a:schemeClr>
                          </a:solidFill>
                          <a:latin typeface="+mn-lt"/>
                          <a:ea typeface="+mn-ea"/>
                          <a:cs typeface="+mn-cs"/>
                        </a:rPr>
                        <a:t>広告</a:t>
                      </a:r>
                      <a:endParaRPr kumimoji="1" lang="en-US" altLang="ja-JP" sz="1100" b="1"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a:solidFill>
                            <a:schemeClr val="tx1">
                              <a:lumMod val="65000"/>
                              <a:lumOff val="35000"/>
                            </a:schemeClr>
                          </a:solidFill>
                          <a:latin typeface="+mn-lt"/>
                          <a:ea typeface="+mn-ea"/>
                          <a:cs typeface="+mn-cs"/>
                        </a:rPr>
                        <a:t>フォーマット</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l"/>
                      <a:r>
                        <a:rPr kumimoji="1" lang="ja-JP" altLang="en-US" sz="1100" b="1" dirty="0">
                          <a:solidFill>
                            <a:schemeClr val="tx1">
                              <a:lumMod val="65000"/>
                              <a:lumOff val="35000"/>
                            </a:schemeClr>
                          </a:solidFill>
                          <a:latin typeface="+mj-lt"/>
                          <a:ea typeface="+mj-ea"/>
                        </a:rPr>
                        <a:t>・ブランドパネル パノラマ（画像</a:t>
                      </a:r>
                      <a:r>
                        <a:rPr kumimoji="1" lang="en-US" altLang="ja-JP" sz="1100" b="1" dirty="0">
                          <a:solidFill>
                            <a:schemeClr val="tx1">
                              <a:lumMod val="65000"/>
                              <a:lumOff val="35000"/>
                            </a:schemeClr>
                          </a:solidFill>
                          <a:latin typeface="+mj-lt"/>
                          <a:ea typeface="+mj-ea"/>
                        </a:rPr>
                        <a:t>/</a:t>
                      </a:r>
                      <a:r>
                        <a:rPr kumimoji="1" lang="ja-JP" altLang="en-US" sz="1100" b="1" dirty="0">
                          <a:solidFill>
                            <a:schemeClr val="tx1">
                              <a:lumMod val="65000"/>
                              <a:lumOff val="35000"/>
                            </a:schemeClr>
                          </a:solidFill>
                          <a:latin typeface="+mj-lt"/>
                          <a:ea typeface="+mj-ea"/>
                        </a:rPr>
                        <a:t>動画）</a:t>
                      </a:r>
                    </a:p>
                    <a:p>
                      <a:pPr algn="l"/>
                      <a:r>
                        <a:rPr kumimoji="1" lang="ja-JP" altLang="en-US" sz="1100" b="1" dirty="0">
                          <a:solidFill>
                            <a:schemeClr val="tx1">
                              <a:lumMod val="65000"/>
                              <a:lumOff val="35000"/>
                            </a:schemeClr>
                          </a:solidFill>
                          <a:latin typeface="+mj-lt"/>
                          <a:ea typeface="+mj-ea"/>
                        </a:rPr>
                        <a:t>・トップインパクト スクエア（画像</a:t>
                      </a:r>
                      <a:r>
                        <a:rPr kumimoji="1" lang="en-US" altLang="ja-JP" sz="1100" b="1" dirty="0">
                          <a:solidFill>
                            <a:schemeClr val="tx1">
                              <a:lumMod val="65000"/>
                              <a:lumOff val="35000"/>
                            </a:schemeClr>
                          </a:solidFill>
                          <a:latin typeface="+mj-lt"/>
                          <a:ea typeface="+mj-ea"/>
                        </a:rPr>
                        <a:t>/</a:t>
                      </a:r>
                      <a:r>
                        <a:rPr kumimoji="1" lang="ja-JP" altLang="en-US" sz="1100" b="1" dirty="0">
                          <a:solidFill>
                            <a:schemeClr val="tx1">
                              <a:lumMod val="65000"/>
                              <a:lumOff val="35000"/>
                            </a:schemeClr>
                          </a:solidFill>
                          <a:latin typeface="+mj-lt"/>
                          <a:ea typeface="+mj-ea"/>
                        </a:rPr>
                        <a:t>動画）</a:t>
                      </a:r>
                    </a:p>
                    <a:p>
                      <a:pPr algn="l"/>
                      <a:r>
                        <a:rPr kumimoji="1" lang="ja-JP" altLang="en-US" sz="1100" b="1" dirty="0">
                          <a:solidFill>
                            <a:schemeClr val="tx1">
                              <a:lumMod val="65000"/>
                              <a:lumOff val="35000"/>
                            </a:schemeClr>
                          </a:solidFill>
                          <a:latin typeface="+mj-lt"/>
                          <a:ea typeface="+mj-ea"/>
                        </a:rPr>
                        <a:t>・トップインパクト クインティ（画像</a:t>
                      </a:r>
                      <a:r>
                        <a:rPr kumimoji="1" lang="en-US" altLang="ja-JP" sz="1100" b="1" dirty="0">
                          <a:solidFill>
                            <a:schemeClr val="tx1">
                              <a:lumMod val="65000"/>
                              <a:lumOff val="35000"/>
                            </a:schemeClr>
                          </a:solidFill>
                          <a:latin typeface="+mj-lt"/>
                          <a:ea typeface="+mj-ea"/>
                        </a:rPr>
                        <a:t>/</a:t>
                      </a:r>
                      <a:r>
                        <a:rPr kumimoji="1" lang="ja-JP" altLang="en-US" sz="1100" b="1" dirty="0">
                          <a:solidFill>
                            <a:schemeClr val="tx1">
                              <a:lumMod val="65000"/>
                              <a:lumOff val="35000"/>
                            </a:schemeClr>
                          </a:solidFill>
                          <a:latin typeface="+mj-lt"/>
                          <a:ea typeface="+mj-ea"/>
                        </a:rPr>
                        <a:t>動画）</a:t>
                      </a:r>
                    </a:p>
                    <a:p>
                      <a:pPr algn="l"/>
                      <a:r>
                        <a:rPr kumimoji="1" lang="ja-JP" altLang="en-US" sz="1100" b="1" dirty="0">
                          <a:solidFill>
                            <a:schemeClr val="tx1">
                              <a:lumMod val="65000"/>
                              <a:lumOff val="35000"/>
                            </a:schemeClr>
                          </a:solidFill>
                          <a:latin typeface="+mj-lt"/>
                          <a:ea typeface="+mj-ea"/>
                        </a:rPr>
                        <a:t>・トップインパクト パノラマ（画像</a:t>
                      </a:r>
                      <a:r>
                        <a:rPr kumimoji="1" lang="en-US" altLang="ja-JP" sz="1100" b="1" dirty="0">
                          <a:solidFill>
                            <a:schemeClr val="tx1">
                              <a:lumMod val="65000"/>
                              <a:lumOff val="35000"/>
                            </a:schemeClr>
                          </a:solidFill>
                          <a:latin typeface="+mj-lt"/>
                          <a:ea typeface="+mj-ea"/>
                        </a:rPr>
                        <a:t>/</a:t>
                      </a:r>
                      <a:r>
                        <a:rPr kumimoji="1" lang="ja-JP" altLang="en-US" sz="1100" b="1" dirty="0">
                          <a:solidFill>
                            <a:schemeClr val="tx1">
                              <a:lumMod val="65000"/>
                              <a:lumOff val="35000"/>
                            </a:schemeClr>
                          </a:solidFill>
                          <a:latin typeface="+mj-lt"/>
                          <a:ea typeface="+mj-ea"/>
                        </a:rPr>
                        <a:t>動画）</a:t>
                      </a:r>
                    </a:p>
                    <a:p>
                      <a:pPr algn="l"/>
                      <a:r>
                        <a:rPr kumimoji="1" lang="ja-JP" altLang="en-US" sz="1100" b="1" dirty="0">
                          <a:solidFill>
                            <a:schemeClr val="tx1">
                              <a:lumMod val="65000"/>
                              <a:lumOff val="35000"/>
                            </a:schemeClr>
                          </a:solidFill>
                          <a:latin typeface="+mj-lt"/>
                          <a:ea typeface="+mj-ea"/>
                        </a:rPr>
                        <a:t>・トップインパクト パノラマ サイドビジョン </a:t>
                      </a:r>
                      <a:r>
                        <a:rPr kumimoji="1" lang="en-US" altLang="ja-JP" sz="1100" b="1" dirty="0">
                          <a:solidFill>
                            <a:schemeClr val="tx1">
                              <a:lumMod val="65000"/>
                              <a:lumOff val="35000"/>
                            </a:schemeClr>
                          </a:solidFill>
                          <a:latin typeface="+mj-lt"/>
                          <a:ea typeface="+mj-ea"/>
                        </a:rPr>
                        <a:t>(</a:t>
                      </a:r>
                      <a:r>
                        <a:rPr kumimoji="1" lang="ja-JP" altLang="en-US" sz="1100" b="1" dirty="0">
                          <a:solidFill>
                            <a:schemeClr val="tx1">
                              <a:lumMod val="65000"/>
                              <a:lumOff val="35000"/>
                            </a:schemeClr>
                          </a:solidFill>
                          <a:latin typeface="+mj-lt"/>
                          <a:ea typeface="+mj-ea"/>
                        </a:rPr>
                        <a:t>動画</a:t>
                      </a:r>
                      <a:r>
                        <a:rPr kumimoji="1" lang="en-US" altLang="ja-JP" sz="1100" b="1" dirty="0">
                          <a:solidFill>
                            <a:schemeClr val="tx1">
                              <a:lumMod val="65000"/>
                              <a:lumOff val="35000"/>
                            </a:schemeClr>
                          </a:solidFill>
                          <a:latin typeface="+mj-lt"/>
                          <a:ea typeface="+mj-ea"/>
                        </a:rPr>
                        <a:t>)</a:t>
                      </a:r>
                    </a:p>
                    <a:p>
                      <a:pPr algn="l"/>
                      <a:r>
                        <a:rPr kumimoji="1" lang="ja-JP" altLang="en-US" sz="1100" b="1" dirty="0">
                          <a:solidFill>
                            <a:schemeClr val="tx1">
                              <a:lumMod val="65000"/>
                              <a:lumOff val="35000"/>
                            </a:schemeClr>
                          </a:solidFill>
                          <a:latin typeface="+mj-lt"/>
                          <a:ea typeface="+mj-ea"/>
                        </a:rPr>
                        <a:t>・トップインパクト パノラマ サイドスイッチ</a:t>
                      </a:r>
                      <a:r>
                        <a:rPr kumimoji="1" lang="en-US" altLang="ja-JP" sz="1100" b="1" kern="1200" dirty="0">
                          <a:solidFill>
                            <a:schemeClr val="tx1">
                              <a:lumMod val="65000"/>
                              <a:lumOff val="35000"/>
                            </a:schemeClr>
                          </a:solidFill>
                          <a:latin typeface="+mn-lt"/>
                          <a:ea typeface="+mn-ea"/>
                          <a:cs typeface="+mn-cs"/>
                        </a:rPr>
                        <a:t>(</a:t>
                      </a:r>
                      <a:r>
                        <a:rPr kumimoji="1" lang="ja-JP" altLang="en-US" sz="1100" b="1" kern="1200" dirty="0">
                          <a:solidFill>
                            <a:schemeClr val="tx1">
                              <a:lumMod val="65000"/>
                              <a:lumOff val="35000"/>
                            </a:schemeClr>
                          </a:solidFill>
                          <a:latin typeface="+mn-lt"/>
                          <a:ea typeface="+mn-ea"/>
                          <a:cs typeface="+mn-cs"/>
                        </a:rPr>
                        <a:t>動画</a:t>
                      </a:r>
                      <a:r>
                        <a:rPr kumimoji="1" lang="en-US" altLang="ja-JP" sz="1100" b="1" kern="1200" dirty="0">
                          <a:solidFill>
                            <a:schemeClr val="tx1">
                              <a:lumMod val="65000"/>
                              <a:lumOff val="35000"/>
                            </a:schemeClr>
                          </a:solidFill>
                          <a:latin typeface="+mn-lt"/>
                          <a:ea typeface="+mn-ea"/>
                          <a:cs typeface="+mn-cs"/>
                        </a:rPr>
                        <a:t>)</a:t>
                      </a: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100" b="1" kern="1200" dirty="0">
                          <a:solidFill>
                            <a:schemeClr val="tx1">
                              <a:lumMod val="65000"/>
                              <a:lumOff val="35000"/>
                            </a:schemeClr>
                          </a:solidFill>
                          <a:latin typeface="+mn-lt"/>
                          <a:ea typeface="+mn-ea"/>
                          <a:cs typeface="+mn-cs"/>
                        </a:rPr>
                        <a:t>・トップインパクト パノラマ パネルスイッチ（画像）</a:t>
                      </a:r>
                      <a:endParaRPr kumimoji="1" lang="ja-JP" altLang="en-US" sz="1100" b="1" dirty="0">
                        <a:solidFill>
                          <a:schemeClr val="tx1">
                            <a:lumMod val="65000"/>
                            <a:lumOff val="35000"/>
                          </a:schemeClr>
                        </a:solidFill>
                        <a:latin typeface="+mj-lt"/>
                        <a:ea typeface="+mj-ea"/>
                      </a:endParaRPr>
                    </a:p>
                    <a:p>
                      <a:pPr algn="l"/>
                      <a:r>
                        <a:rPr kumimoji="1" lang="ja-JP" altLang="en-US" sz="1100" b="1" dirty="0">
                          <a:solidFill>
                            <a:schemeClr val="tx1">
                              <a:lumMod val="65000"/>
                              <a:lumOff val="35000"/>
                            </a:schemeClr>
                          </a:solidFill>
                          <a:latin typeface="+mj-lt"/>
                          <a:ea typeface="+mj-ea"/>
                        </a:rPr>
                        <a:t>・トップインパクト プライムディスプレイ ダブル（画像</a:t>
                      </a:r>
                      <a:r>
                        <a:rPr kumimoji="1" lang="en-US" altLang="ja-JP" sz="1100" b="1" dirty="0">
                          <a:solidFill>
                            <a:schemeClr val="tx1">
                              <a:lumMod val="65000"/>
                              <a:lumOff val="35000"/>
                            </a:schemeClr>
                          </a:solidFill>
                          <a:latin typeface="+mj-lt"/>
                          <a:ea typeface="+mj-ea"/>
                        </a:rPr>
                        <a:t>/</a:t>
                      </a:r>
                      <a:r>
                        <a:rPr kumimoji="1" lang="ja-JP" altLang="en-US" sz="1100" b="1" dirty="0">
                          <a:solidFill>
                            <a:schemeClr val="tx1">
                              <a:lumMod val="65000"/>
                              <a:lumOff val="35000"/>
                            </a:schemeClr>
                          </a:solidFill>
                          <a:latin typeface="+mj-lt"/>
                          <a:ea typeface="+mj-ea"/>
                        </a:rPr>
                        <a:t>動画）</a:t>
                      </a:r>
                      <a:endParaRPr kumimoji="1" lang="en-US" altLang="ja-JP" sz="1100" b="1" dirty="0">
                        <a:solidFill>
                          <a:schemeClr val="tx1">
                            <a:lumMod val="65000"/>
                            <a:lumOff val="35000"/>
                          </a:schemeClr>
                        </a:solidFill>
                        <a:latin typeface="+mj-lt"/>
                        <a:ea typeface="+mj-ea"/>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a:solidFill>
                            <a:schemeClr val="accent6"/>
                          </a:solidFill>
                          <a:latin typeface="+mn-lt"/>
                          <a:ea typeface="+mn-ea"/>
                          <a:cs typeface="+mn-cs"/>
                        </a:rPr>
                        <a:t>必須</a:t>
                      </a:r>
                      <a:endParaRPr kumimoji="1" lang="en-US" altLang="ja-JP" sz="1000" b="0"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l"/>
                      <a:r>
                        <a:rPr kumimoji="1" lang="ja-JP" altLang="en-US" sz="1100" b="0" dirty="0">
                          <a:solidFill>
                            <a:schemeClr val="tx1">
                              <a:lumMod val="65000"/>
                              <a:lumOff val="35000"/>
                            </a:schemeClr>
                          </a:solidFill>
                          <a:latin typeface="+mj-lt"/>
                          <a:ea typeface="+mj-ea"/>
                        </a:rPr>
                        <a:t>掲載反映日の</a:t>
                      </a:r>
                      <a:r>
                        <a:rPr kumimoji="1" lang="en-US" altLang="ja-JP" sz="1100" b="1" dirty="0">
                          <a:solidFill>
                            <a:schemeClr val="accent6"/>
                          </a:solidFill>
                          <a:latin typeface="+mj-lt"/>
                          <a:ea typeface="+mj-ea"/>
                        </a:rPr>
                        <a:t>11</a:t>
                      </a:r>
                      <a:r>
                        <a:rPr kumimoji="1" lang="ja-JP" altLang="en-US" sz="1100" b="1" dirty="0">
                          <a:solidFill>
                            <a:schemeClr val="accent6"/>
                          </a:solidFill>
                          <a:latin typeface="+mj-lt"/>
                          <a:ea typeface="+mj-ea"/>
                        </a:rPr>
                        <a:t>営業日前</a:t>
                      </a:r>
                      <a:endParaRPr kumimoji="1" lang="en-US" altLang="ja-JP" sz="1100" b="1" dirty="0">
                        <a:solidFill>
                          <a:schemeClr val="accent6"/>
                        </a:solidFill>
                        <a:latin typeface="+mj-lt"/>
                        <a:ea typeface="+mj-ea"/>
                      </a:endParaRPr>
                    </a:p>
                    <a:p>
                      <a:pPr algn="l"/>
                      <a:r>
                        <a:rPr kumimoji="1" lang="ja-JP" altLang="en-US" sz="1100" b="0" dirty="0">
                          <a:solidFill>
                            <a:schemeClr val="tx1">
                              <a:lumMod val="65000"/>
                              <a:lumOff val="35000"/>
                            </a:schemeClr>
                          </a:solidFill>
                          <a:latin typeface="+mj-lt"/>
                          <a:ea typeface="+mj-ea"/>
                        </a:rPr>
                        <a:t>まで</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rowSpan="3">
                  <a:txBody>
                    <a:bodyPr/>
                    <a:lstStyle/>
                    <a:p>
                      <a:pPr marL="0" indent="0">
                        <a:buFont typeface="+mj-lt"/>
                        <a:buNone/>
                      </a:pPr>
                      <a:r>
                        <a:rPr kumimoji="1" lang="ja-JP" altLang="en-US" sz="1100" dirty="0"/>
                        <a:t>■ディスプレイ広告（予約型）入稿前審査依頼フォーム</a:t>
                      </a:r>
                      <a:br>
                        <a:rPr kumimoji="1" lang="en-US" altLang="ja-JP" sz="1100" dirty="0"/>
                      </a:br>
                      <a:r>
                        <a:rPr kumimoji="1" lang="en-US" altLang="ja-JP" sz="1100" dirty="0">
                          <a:hlinkClick r:id="rId3"/>
                        </a:rPr>
                        <a:t>https://form-business.yahoo.co.jp/claris/enqueteForm?inquiry_type=guaranteed_review</a:t>
                      </a:r>
                      <a:endParaRPr lang="en-US" altLang="ja-JP" sz="1100" dirty="0"/>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384434171"/>
                  </a:ext>
                </a:extLst>
              </a:tr>
              <a:tr h="566928">
                <a:tc vMerge="1">
                  <a:txBody>
                    <a:bodyPr/>
                    <a:lstStyle/>
                    <a:p>
                      <a:pPr algn="ctr"/>
                      <a:endParaRPr kumimoji="1" lang="ja-JP" altLang="en-US" sz="1400" b="1" kern="1200" dirty="0">
                        <a:solidFill>
                          <a:schemeClr val="bg1"/>
                        </a:solidFill>
                        <a:latin typeface="+mn-lt"/>
                        <a:ea typeface="+mn-ea"/>
                        <a:cs typeface="+mn-cs"/>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10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23" rtl="0" eaLnBrk="1" fontAlgn="base" latinLnBrk="0" hangingPunct="1">
                        <a:lnSpc>
                          <a:spcPct val="100000"/>
                        </a:lnSpc>
                        <a:spcBef>
                          <a:spcPts val="0"/>
                        </a:spcBef>
                        <a:spcAft>
                          <a:spcPts val="0"/>
                        </a:spcAft>
                        <a:buClrTx/>
                        <a:buSzTx/>
                        <a:buFont typeface="Arial" panose="020B0604020202020204" pitchFamily="34" charset="0"/>
                        <a:buNone/>
                        <a:tabLst/>
                        <a:defRPr/>
                      </a:pPr>
                      <a:r>
                        <a:rPr kumimoji="1" lang="ja-JP" altLang="en-US" sz="1100" b="1" i="0" u="none" strike="noStrike" kern="1200" cap="none" spc="0" normalizeH="0" baseline="0" noProof="0" dirty="0">
                          <a:ln>
                            <a:noFill/>
                          </a:ln>
                          <a:solidFill>
                            <a:srgbClr val="000000">
                              <a:lumMod val="65000"/>
                              <a:lumOff val="35000"/>
                            </a:srgbClr>
                          </a:solidFill>
                          <a:effectLst/>
                          <a:uLnTx/>
                          <a:uFillTx/>
                          <a:latin typeface="+mn-lt"/>
                          <a:ea typeface="+mn-ea"/>
                          <a:cs typeface="+mn-cs"/>
                        </a:rPr>
                        <a:t>訴求する</a:t>
                      </a:r>
                      <a:endParaRPr kumimoji="1" lang="en-US" altLang="ja-JP" sz="1100" b="1" i="0" u="none" strike="noStrike" kern="1200" cap="none" spc="0" normalizeH="0" baseline="0" noProof="0" dirty="0">
                        <a:ln>
                          <a:noFill/>
                        </a:ln>
                        <a:solidFill>
                          <a:srgbClr val="000000">
                            <a:lumMod val="65000"/>
                            <a:lumOff val="35000"/>
                          </a:srgbClr>
                        </a:solidFill>
                        <a:effectLst/>
                        <a:uLnTx/>
                        <a:uFillTx/>
                        <a:latin typeface="+mn-lt"/>
                        <a:ea typeface="+mn-ea"/>
                        <a:cs typeface="+mn-cs"/>
                      </a:endParaRPr>
                    </a:p>
                    <a:p>
                      <a:pPr marL="0" marR="0" lvl="0" indent="0" algn="ctr" defTabSz="914423" rtl="0" eaLnBrk="1" fontAlgn="base" latinLnBrk="0" hangingPunct="1">
                        <a:lnSpc>
                          <a:spcPct val="100000"/>
                        </a:lnSpc>
                        <a:spcBef>
                          <a:spcPts val="0"/>
                        </a:spcBef>
                        <a:spcAft>
                          <a:spcPts val="0"/>
                        </a:spcAft>
                        <a:buClrTx/>
                        <a:buSzTx/>
                        <a:buFont typeface="Arial" panose="020B0604020202020204" pitchFamily="34" charset="0"/>
                        <a:buNone/>
                        <a:tabLst/>
                        <a:defRPr/>
                      </a:pPr>
                      <a:r>
                        <a:rPr kumimoji="1" lang="ja-JP" altLang="en-US" sz="1100" b="1" i="0" u="none" strike="noStrike" kern="1200" cap="none" spc="0" normalizeH="0" baseline="0" noProof="0" dirty="0">
                          <a:ln>
                            <a:noFill/>
                          </a:ln>
                          <a:solidFill>
                            <a:srgbClr val="000000">
                              <a:lumMod val="65000"/>
                              <a:lumOff val="35000"/>
                            </a:srgbClr>
                          </a:solidFill>
                          <a:effectLst/>
                          <a:uLnTx/>
                          <a:uFillTx/>
                          <a:latin typeface="+mn-lt"/>
                          <a:ea typeface="+mn-ea"/>
                          <a:cs typeface="+mn-cs"/>
                        </a:rPr>
                        <a:t>商品・</a:t>
                      </a:r>
                      <a:br>
                        <a:rPr kumimoji="1" lang="en-US" altLang="ja-JP" sz="1100" b="1" i="0" u="none" strike="noStrike" kern="1200" cap="none" spc="0" normalizeH="0" baseline="0" noProof="0" dirty="0">
                          <a:ln>
                            <a:noFill/>
                          </a:ln>
                          <a:solidFill>
                            <a:srgbClr val="000000">
                              <a:lumMod val="65000"/>
                              <a:lumOff val="35000"/>
                            </a:srgbClr>
                          </a:solidFill>
                          <a:effectLst/>
                          <a:uLnTx/>
                          <a:uFillTx/>
                          <a:latin typeface="+mn-lt"/>
                          <a:ea typeface="+mn-ea"/>
                          <a:cs typeface="+mn-cs"/>
                        </a:rPr>
                      </a:br>
                      <a:r>
                        <a:rPr kumimoji="1" lang="ja-JP" altLang="en-US" sz="1100" b="1" i="0" u="none" strike="noStrike" kern="1200" cap="none" spc="0" normalizeH="0" baseline="0" noProof="0" dirty="0">
                          <a:ln>
                            <a:noFill/>
                          </a:ln>
                          <a:solidFill>
                            <a:srgbClr val="000000">
                              <a:lumMod val="65000"/>
                              <a:lumOff val="35000"/>
                            </a:srgbClr>
                          </a:solidFill>
                          <a:effectLst/>
                          <a:uLnTx/>
                          <a:uFillTx/>
                          <a:latin typeface="+mn-lt"/>
                          <a:ea typeface="+mn-ea"/>
                          <a:cs typeface="+mn-cs"/>
                        </a:rPr>
                        <a:t>サービス</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l"/>
                      <a:r>
                        <a:rPr kumimoji="1" lang="ja-JP" altLang="en-US" sz="1100" b="1" dirty="0">
                          <a:solidFill>
                            <a:schemeClr val="tx1">
                              <a:lumMod val="65000"/>
                              <a:lumOff val="35000"/>
                            </a:schemeClr>
                          </a:solidFill>
                          <a:latin typeface="+mj-lt"/>
                          <a:ea typeface="+mj-ea"/>
                        </a:rPr>
                        <a:t>薬機、医療、宗教・選挙・政党・意見広告・募金・寄付金の募集</a:t>
                      </a:r>
                      <a:endParaRPr kumimoji="1" lang="en-US" altLang="ja-JP" sz="1100" b="1" dirty="0">
                        <a:solidFill>
                          <a:schemeClr val="tx1">
                            <a:lumMod val="65000"/>
                            <a:lumOff val="35000"/>
                          </a:schemeClr>
                        </a:solidFill>
                        <a:latin typeface="+mj-lt"/>
                        <a:ea typeface="+mj-ea"/>
                      </a:endParaRPr>
                    </a:p>
                    <a:p>
                      <a:pPr algn="l"/>
                      <a:r>
                        <a:rPr kumimoji="1" lang="en-US" altLang="ja-JP" sz="1000" b="0" kern="1200" dirty="0">
                          <a:solidFill>
                            <a:schemeClr val="tx1">
                              <a:lumMod val="65000"/>
                              <a:lumOff val="35000"/>
                            </a:schemeClr>
                          </a:solidFill>
                          <a:latin typeface="+mn-lt"/>
                          <a:ea typeface="+mn-ea"/>
                          <a:cs typeface="+mn-cs"/>
                        </a:rPr>
                        <a:t>※</a:t>
                      </a:r>
                      <a:r>
                        <a:rPr kumimoji="1" lang="ja-JP" altLang="en-US" sz="1000" b="0" kern="1200" dirty="0">
                          <a:solidFill>
                            <a:schemeClr val="tx1">
                              <a:lumMod val="65000"/>
                              <a:lumOff val="35000"/>
                            </a:schemeClr>
                          </a:solidFill>
                          <a:latin typeface="+mn-lt"/>
                          <a:ea typeface="+mn-ea"/>
                          <a:cs typeface="+mn-cs"/>
                        </a:rPr>
                        <a:t>広告フォーマットを問わず、</a:t>
                      </a:r>
                      <a:r>
                        <a:rPr kumimoji="1" lang="ja-JP" altLang="en-US" sz="1000" b="0" kern="1200" dirty="0">
                          <a:solidFill>
                            <a:schemeClr val="accent6"/>
                          </a:solidFill>
                          <a:latin typeface="+mn-lt"/>
                          <a:ea typeface="+mn-ea"/>
                          <a:cs typeface="+mn-cs"/>
                        </a:rPr>
                        <a:t>リンク先・クリエイティブすべて審査対象</a:t>
                      </a:r>
                      <a:r>
                        <a:rPr kumimoji="1" lang="ja-JP" altLang="en-US" sz="1000" b="0" kern="1200" dirty="0">
                          <a:solidFill>
                            <a:schemeClr val="tx1">
                              <a:lumMod val="65000"/>
                              <a:lumOff val="35000"/>
                            </a:schemeClr>
                          </a:solidFill>
                          <a:latin typeface="+mn-lt"/>
                          <a:ea typeface="+mn-ea"/>
                          <a:cs typeface="+mn-cs"/>
                        </a:rPr>
                        <a:t>です。</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1100" b="1" dirty="0">
                          <a:solidFill>
                            <a:schemeClr val="accent6"/>
                          </a:solidFill>
                          <a:latin typeface="+mj-lt"/>
                          <a:ea typeface="+mj-ea"/>
                        </a:rPr>
                        <a:t>必須</a:t>
                      </a:r>
                      <a:endParaRPr kumimoji="1" lang="en-US" altLang="ja-JP" sz="1000" b="0" dirty="0">
                        <a:solidFill>
                          <a:schemeClr val="tx1">
                            <a:lumMod val="65000"/>
                            <a:lumOff val="35000"/>
                          </a:schemeClr>
                        </a:solidFill>
                        <a:latin typeface="+mj-lt"/>
                        <a:ea typeface="+mj-ea"/>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rowSpan="3">
                  <a:txBody>
                    <a:bodyPr/>
                    <a:lstStyle/>
                    <a:p>
                      <a:pPr algn="l"/>
                      <a:r>
                        <a:rPr kumimoji="1" lang="ja-JP" altLang="en-US" sz="1100" b="0" dirty="0">
                          <a:solidFill>
                            <a:schemeClr val="tx1">
                              <a:lumMod val="65000"/>
                              <a:lumOff val="35000"/>
                            </a:schemeClr>
                          </a:solidFill>
                          <a:latin typeface="+mj-lt"/>
                          <a:ea typeface="+mj-ea"/>
                        </a:rPr>
                        <a:t>掲載に</a:t>
                      </a:r>
                      <a:endParaRPr kumimoji="1" lang="en-US" altLang="ja-JP" sz="1100" b="0" dirty="0">
                        <a:solidFill>
                          <a:schemeClr val="tx1">
                            <a:lumMod val="65000"/>
                            <a:lumOff val="35000"/>
                          </a:schemeClr>
                        </a:solidFill>
                        <a:latin typeface="+mj-lt"/>
                        <a:ea typeface="+mj-ea"/>
                      </a:endParaRPr>
                    </a:p>
                    <a:p>
                      <a:pPr algn="l"/>
                      <a:r>
                        <a:rPr kumimoji="1" lang="ja-JP" altLang="en-US" sz="1100" b="0" dirty="0">
                          <a:solidFill>
                            <a:schemeClr val="tx1">
                              <a:lumMod val="65000"/>
                              <a:lumOff val="35000"/>
                            </a:schemeClr>
                          </a:solidFill>
                          <a:latin typeface="+mj-lt"/>
                          <a:ea typeface="+mj-ea"/>
                        </a:rPr>
                        <a:t>間に合うよう適宜</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vMerge="1">
                  <a:txBody>
                    <a:bodyPr/>
                    <a:lstStyle/>
                    <a:p>
                      <a:pPr marL="179388" marR="0" lvl="0" indent="0" algn="l" defTabSz="914400" rtl="0" eaLnBrk="1" fontAlgn="auto" latinLnBrk="0" hangingPunct="1">
                        <a:lnSpc>
                          <a:spcPct val="100000"/>
                        </a:lnSpc>
                        <a:spcBef>
                          <a:spcPts val="0"/>
                        </a:spcBef>
                        <a:spcAft>
                          <a:spcPts val="0"/>
                        </a:spcAft>
                        <a:buClrTx/>
                        <a:buSzTx/>
                        <a:buFontTx/>
                        <a:buNone/>
                        <a:tabLst/>
                        <a:defRPr/>
                      </a:pPr>
                      <a:endParaRPr kumimoji="0" lang="en-US" altLang="ja-JP" sz="1100" b="0" i="0" u="none" strike="noStrike" kern="0" cap="none" spc="0" normalizeH="0" baseline="0" noProof="0" dirty="0">
                        <a:ln>
                          <a:noFill/>
                        </a:ln>
                        <a:solidFill>
                          <a:srgbClr val="000000">
                            <a:lumMod val="65000"/>
                            <a:lumOff val="35000"/>
                          </a:srgbClr>
                        </a:solidFill>
                        <a:effectLst/>
                        <a:uLnTx/>
                        <a:uFillTx/>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3931917948"/>
                  </a:ext>
                </a:extLst>
              </a:tr>
              <a:tr h="683221">
                <a:tc vMerge="1">
                  <a:txBody>
                    <a:bodyPr/>
                    <a:lstStyle/>
                    <a:p>
                      <a:pPr algn="ctr"/>
                      <a:endParaRPr kumimoji="1" lang="ja-JP" altLang="en-US" sz="1400" b="1" kern="1200" dirty="0">
                        <a:solidFill>
                          <a:schemeClr val="bg1"/>
                        </a:solidFill>
                        <a:latin typeface="+mn-lt"/>
                        <a:ea typeface="+mn-ea"/>
                        <a:cs typeface="+mn-cs"/>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a:solidFill>
                            <a:schemeClr val="tx1">
                              <a:lumMod val="65000"/>
                              <a:lumOff val="35000"/>
                            </a:schemeClr>
                          </a:solidFill>
                          <a:latin typeface="+mn-lt"/>
                          <a:ea typeface="+mn-ea"/>
                          <a:cs typeface="+mn-cs"/>
                        </a:rPr>
                        <a:t>公開前</a:t>
                      </a:r>
                      <a:endParaRPr kumimoji="1" lang="en-US" altLang="ja-JP" sz="1100" b="1"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a:solidFill>
                            <a:schemeClr val="tx1">
                              <a:lumMod val="65000"/>
                              <a:lumOff val="35000"/>
                            </a:schemeClr>
                          </a:solidFill>
                          <a:latin typeface="+mn-lt"/>
                          <a:ea typeface="+mn-ea"/>
                          <a:cs typeface="+mn-cs"/>
                        </a:rPr>
                        <a:t>サイト審査</a:t>
                      </a: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a:solidFill>
                            <a:schemeClr val="tx1">
                              <a:lumMod val="65000"/>
                              <a:lumOff val="35000"/>
                            </a:schemeClr>
                          </a:solidFill>
                          <a:latin typeface="+mn-lt"/>
                          <a:ea typeface="+mn-ea"/>
                          <a:cs typeface="+mn-cs"/>
                        </a:rPr>
                        <a:t>サイト状況</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l"/>
                      <a:r>
                        <a:rPr kumimoji="1" lang="ja-JP" altLang="en-US" sz="1100" b="1" kern="1200" dirty="0">
                          <a:solidFill>
                            <a:schemeClr val="tx1">
                              <a:lumMod val="65000"/>
                              <a:lumOff val="35000"/>
                            </a:schemeClr>
                          </a:solidFill>
                          <a:latin typeface="+mn-lt"/>
                          <a:ea typeface="+mn-ea"/>
                          <a:cs typeface="+mn-cs"/>
                        </a:rPr>
                        <a:t>公開前サイト</a:t>
                      </a:r>
                      <a:endParaRPr kumimoji="1" lang="en-US" altLang="ja-JP" sz="1100" b="0" kern="1200" dirty="0">
                        <a:solidFill>
                          <a:schemeClr val="tx1">
                            <a:lumMod val="65000"/>
                            <a:lumOff val="35000"/>
                          </a:schemeClr>
                        </a:solidFill>
                        <a:latin typeface="+mn-lt"/>
                        <a:ea typeface="+mn-ea"/>
                        <a:cs typeface="+mn-cs"/>
                      </a:endParaRPr>
                    </a:p>
                    <a:p>
                      <a:pPr algn="l"/>
                      <a:r>
                        <a:rPr kumimoji="1" lang="en-US" altLang="ja-JP" sz="1000" b="0" kern="1200" dirty="0">
                          <a:solidFill>
                            <a:schemeClr val="tx1">
                              <a:lumMod val="65000"/>
                              <a:lumOff val="35000"/>
                            </a:schemeClr>
                          </a:solidFill>
                          <a:latin typeface="+mn-lt"/>
                          <a:ea typeface="+mn-ea"/>
                          <a:cs typeface="+mn-cs"/>
                        </a:rPr>
                        <a:t>※</a:t>
                      </a:r>
                      <a:r>
                        <a:rPr kumimoji="1" lang="ja-JP" altLang="en-US" sz="1000" b="0" kern="1200" dirty="0">
                          <a:solidFill>
                            <a:schemeClr val="tx1">
                              <a:lumMod val="65000"/>
                              <a:lumOff val="35000"/>
                            </a:schemeClr>
                          </a:solidFill>
                          <a:latin typeface="+mn-lt"/>
                          <a:ea typeface="+mn-ea"/>
                          <a:cs typeface="+mn-cs"/>
                        </a:rPr>
                        <a:t>広告管理ツールに広告を入稿する時点で、リンク先</a:t>
                      </a:r>
                      <a:r>
                        <a:rPr kumimoji="1" lang="en-US" altLang="ja-JP" sz="1000" b="0" kern="1200" dirty="0">
                          <a:solidFill>
                            <a:schemeClr val="tx1">
                              <a:lumMod val="65000"/>
                              <a:lumOff val="35000"/>
                            </a:schemeClr>
                          </a:solidFill>
                          <a:latin typeface="+mn-lt"/>
                          <a:ea typeface="+mn-ea"/>
                          <a:cs typeface="+mn-cs"/>
                        </a:rPr>
                        <a:t>URL</a:t>
                      </a:r>
                      <a:r>
                        <a:rPr kumimoji="1" lang="ja-JP" altLang="en-US" sz="1000" b="0" kern="1200" dirty="0">
                          <a:solidFill>
                            <a:schemeClr val="tx1">
                              <a:lumMod val="65000"/>
                              <a:lumOff val="35000"/>
                            </a:schemeClr>
                          </a:solidFill>
                          <a:latin typeface="+mn-lt"/>
                          <a:ea typeface="+mn-ea"/>
                          <a:cs typeface="+mn-cs"/>
                        </a:rPr>
                        <a:t>が未公開または未完成の場合に必要な審査です。</a:t>
                      </a:r>
                      <a:r>
                        <a:rPr kumimoji="1" lang="ja-JP" altLang="en-US" sz="1000" b="0" kern="1200" dirty="0">
                          <a:solidFill>
                            <a:schemeClr val="accent6"/>
                          </a:solidFill>
                          <a:latin typeface="+mn-lt"/>
                          <a:ea typeface="+mn-ea"/>
                          <a:cs typeface="+mn-cs"/>
                        </a:rPr>
                        <a:t>審査には更新後のテストサイトまたはキャプチャ、掲載開始日とリンク先更新日時が必要</a:t>
                      </a:r>
                      <a:r>
                        <a:rPr kumimoji="1" lang="ja-JP" altLang="en-US" sz="1000" b="0" kern="1200" dirty="0">
                          <a:solidFill>
                            <a:schemeClr val="tx1">
                              <a:lumMod val="65000"/>
                              <a:lumOff val="35000"/>
                            </a:schemeClr>
                          </a:solidFill>
                          <a:latin typeface="+mn-lt"/>
                          <a:ea typeface="+mn-ea"/>
                          <a:cs typeface="+mn-cs"/>
                        </a:rPr>
                        <a:t>です。</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a:solidFill>
                            <a:schemeClr val="accent6"/>
                          </a:solidFill>
                          <a:latin typeface="+mn-lt"/>
                          <a:ea typeface="+mn-ea"/>
                          <a:cs typeface="+mn-cs"/>
                        </a:rPr>
                        <a:t>必須</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vMerge="1">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endParaRPr kumimoji="1" lang="ja-JP" altLang="en-US" sz="1100" b="0"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05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66098080"/>
                  </a:ext>
                </a:extLst>
              </a:tr>
              <a:tr h="1003027">
                <a:tc vMerge="1">
                  <a:txBody>
                    <a:bodyPr/>
                    <a:lstStyle/>
                    <a:p>
                      <a:pPr algn="ctr"/>
                      <a:endParaRPr kumimoji="1" lang="ja-JP" altLang="en-US" sz="1400" b="1" kern="1200" dirty="0">
                        <a:solidFill>
                          <a:schemeClr val="bg1"/>
                        </a:solidFill>
                        <a:latin typeface="+mn-lt"/>
                        <a:ea typeface="+mn-ea"/>
                        <a:cs typeface="+mn-cs"/>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noProof="0" dirty="0">
                          <a:solidFill>
                            <a:schemeClr val="tx1">
                              <a:lumMod val="65000"/>
                              <a:lumOff val="35000"/>
                            </a:schemeClr>
                          </a:solidFill>
                          <a:latin typeface="+mn-lt"/>
                          <a:ea typeface="+mn-ea"/>
                          <a:cs typeface="+mn-cs"/>
                        </a:rPr>
                        <a:t>掲載</a:t>
                      </a:r>
                      <a:br>
                        <a:rPr kumimoji="1" lang="en-US" altLang="ja-JP" sz="1100" b="1" kern="1200" noProof="0" dirty="0">
                          <a:solidFill>
                            <a:schemeClr val="tx1">
                              <a:lumMod val="65000"/>
                              <a:lumOff val="35000"/>
                            </a:schemeClr>
                          </a:solidFill>
                          <a:latin typeface="+mn-lt"/>
                          <a:ea typeface="+mn-ea"/>
                          <a:cs typeface="+mn-cs"/>
                        </a:rPr>
                      </a:br>
                      <a:r>
                        <a:rPr kumimoji="1" lang="ja-JP" altLang="en-US" sz="1100" b="1" kern="1200" noProof="0" dirty="0">
                          <a:solidFill>
                            <a:schemeClr val="tx1">
                              <a:lumMod val="65000"/>
                              <a:lumOff val="35000"/>
                            </a:schemeClr>
                          </a:solidFill>
                          <a:latin typeface="+mn-lt"/>
                          <a:ea typeface="+mn-ea"/>
                          <a:cs typeface="+mn-cs"/>
                        </a:rPr>
                        <a:t>制限</a:t>
                      </a:r>
                      <a:endParaRPr kumimoji="1" lang="en-US" altLang="ja-JP" sz="1100" b="1" kern="1200" noProof="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1100" b="1" kern="1200" noProof="0" dirty="0">
                          <a:solidFill>
                            <a:schemeClr val="tx1">
                              <a:lumMod val="65000"/>
                              <a:lumOff val="35000"/>
                            </a:schemeClr>
                          </a:solidFill>
                          <a:latin typeface="+mn-lt"/>
                          <a:ea typeface="+mn-ea"/>
                          <a:cs typeface="+mn-cs"/>
                        </a:rPr>
                        <a:t>掲載制限</a:t>
                      </a:r>
                      <a:endParaRPr kumimoji="1" lang="en-US" altLang="ja-JP" sz="1100" b="1" kern="1200" noProof="0" dirty="0">
                        <a:solidFill>
                          <a:schemeClr val="tx1">
                            <a:lumMod val="65000"/>
                            <a:lumOff val="35000"/>
                          </a:schemeClr>
                        </a:solidFill>
                        <a:latin typeface="+mn-lt"/>
                        <a:ea typeface="+mn-ea"/>
                        <a:cs typeface="+mn-cs"/>
                      </a:endParaRPr>
                    </a:p>
                    <a:p>
                      <a:pPr algn="ctr"/>
                      <a:r>
                        <a:rPr kumimoji="1" lang="ja-JP" altLang="en-US" sz="1100" b="1" kern="1200" noProof="0" dirty="0">
                          <a:solidFill>
                            <a:schemeClr val="tx1">
                              <a:lumMod val="65000"/>
                              <a:lumOff val="35000"/>
                            </a:schemeClr>
                          </a:solidFill>
                          <a:latin typeface="+mn-lt"/>
                          <a:ea typeface="+mn-ea"/>
                          <a:cs typeface="+mn-cs"/>
                        </a:rPr>
                        <a:t>カテゴリー</a:t>
                      </a:r>
                      <a:endParaRPr kumimoji="1" lang="ja-JP" altLang="en-US" sz="11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100" b="1" kern="1200" noProof="0" dirty="0">
                          <a:solidFill>
                            <a:schemeClr val="tx1">
                              <a:lumMod val="65000"/>
                              <a:lumOff val="35000"/>
                            </a:schemeClr>
                          </a:solidFill>
                          <a:latin typeface="+mn-lt"/>
                          <a:ea typeface="+mn-ea"/>
                          <a:cs typeface="+mn-cs"/>
                        </a:rPr>
                        <a:t>「掲載制限に該当する広告内容」の判断</a:t>
                      </a:r>
                      <a:endParaRPr kumimoji="1" lang="en-US" altLang="ja-JP" sz="1100" b="0" kern="1200" noProof="0" dirty="0">
                        <a:solidFill>
                          <a:schemeClr val="tx1">
                            <a:lumMod val="65000"/>
                            <a:lumOff val="35000"/>
                          </a:schemeClr>
                        </a:solidFill>
                        <a:latin typeface="+mn-lt"/>
                        <a:ea typeface="+mn-ea"/>
                        <a:cs typeface="+mn-cs"/>
                      </a:endParaRP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000" b="0" kern="1200" noProof="0" dirty="0">
                          <a:solidFill>
                            <a:schemeClr val="tx1">
                              <a:lumMod val="65000"/>
                              <a:lumOff val="35000"/>
                            </a:schemeClr>
                          </a:solidFill>
                          <a:latin typeface="+mn-lt"/>
                          <a:ea typeface="+mn-ea"/>
                          <a:cs typeface="+mn-cs"/>
                        </a:rPr>
                        <a:t>※</a:t>
                      </a:r>
                      <a:r>
                        <a:rPr kumimoji="1" lang="ja-JP" altLang="en-US" sz="1000" b="0" kern="1200" noProof="0" dirty="0">
                          <a:solidFill>
                            <a:schemeClr val="tx1">
                              <a:lumMod val="65000"/>
                              <a:lumOff val="35000"/>
                            </a:schemeClr>
                          </a:solidFill>
                          <a:latin typeface="+mn-lt"/>
                          <a:ea typeface="+mn-ea"/>
                          <a:cs typeface="+mn-cs"/>
                        </a:rPr>
                        <a:t>掲載制限カテゴリーの確認の場合に選択。</a:t>
                      </a:r>
                      <a:r>
                        <a:rPr kumimoji="1" lang="ja-JP" altLang="en-US" sz="1000" b="0" kern="1200" noProof="0" dirty="0">
                          <a:solidFill>
                            <a:schemeClr val="accent6"/>
                          </a:solidFill>
                          <a:latin typeface="+mn-lt"/>
                          <a:ea typeface="+mn-ea"/>
                          <a:cs typeface="+mn-cs"/>
                        </a:rPr>
                        <a:t>判断にはリンク先サイトが必要</a:t>
                      </a:r>
                      <a:r>
                        <a:rPr kumimoji="1" lang="ja-JP" altLang="en-US" sz="1000" b="0" kern="1200" noProof="0" dirty="0">
                          <a:solidFill>
                            <a:schemeClr val="tx1">
                              <a:lumMod val="65000"/>
                              <a:lumOff val="35000"/>
                            </a:schemeClr>
                          </a:solidFill>
                          <a:latin typeface="+mn-lt"/>
                          <a:ea typeface="+mn-ea"/>
                          <a:cs typeface="+mn-cs"/>
                        </a:rPr>
                        <a:t>となり、クリエイティブのみでは判断できかねます。</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1100" b="0" kern="1200" dirty="0" err="1">
                          <a:solidFill>
                            <a:schemeClr val="tx1">
                              <a:lumMod val="65000"/>
                              <a:lumOff val="35000"/>
                            </a:schemeClr>
                          </a:solidFill>
                          <a:latin typeface="+mn-lt"/>
                          <a:ea typeface="+mn-ea"/>
                          <a:cs typeface="+mn-cs"/>
                        </a:rPr>
                        <a:t>任意</a:t>
                      </a:r>
                      <a:endParaRPr kumimoji="1" lang="ja-JP" altLang="en-US" sz="1100" b="0"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vMerge="1">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endParaRPr kumimoji="1" lang="en-US" altLang="ja-JP" sz="1100" b="0" kern="1200" noProof="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050" dirty="0"/>
                        <a:t>■掲載制限カテゴリー確認　依頼フォーム</a:t>
                      </a:r>
                      <a:br>
                        <a:rPr kumimoji="1" lang="en-US" altLang="ja-JP" sz="1050" dirty="0"/>
                      </a:br>
                      <a:r>
                        <a:rPr lang="en-US" altLang="ja-JP" sz="1050" dirty="0">
                          <a:hlinkClick r:id="rId4"/>
                        </a:rPr>
                        <a:t>https://form-business.yahoo.co.jp/claris/enqueteForm?inquiry_type=placement_restrictions</a:t>
                      </a:r>
                      <a:endParaRPr lang="en-US" altLang="ja-JP" sz="1050" dirty="0"/>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463668774"/>
                  </a:ext>
                </a:extLst>
              </a:tr>
            </a:tbl>
          </a:graphicData>
        </a:graphic>
      </p:graphicFrame>
    </p:spTree>
    <p:extLst>
      <p:ext uri="{BB962C8B-B14F-4D97-AF65-F5344CB8AC3E}">
        <p14:creationId xmlns:p14="http://schemas.microsoft.com/office/powerpoint/2010/main" val="22829365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en-US" altLang="ja-JP" dirty="0"/>
              <a:t>2022</a:t>
            </a:r>
            <a:r>
              <a:rPr lang="ja-JP" altLang="en-US" dirty="0"/>
              <a:t>年</a:t>
            </a:r>
            <a:r>
              <a:rPr lang="en-US" altLang="ja-JP" dirty="0"/>
              <a:t>9</a:t>
            </a:r>
            <a:r>
              <a:rPr lang="ja-JP" altLang="en-US" dirty="0"/>
              <a:t>月</a:t>
            </a:r>
            <a:r>
              <a:rPr lang="en-US" altLang="ja-JP" dirty="0"/>
              <a:t>-10</a:t>
            </a:r>
            <a:r>
              <a:rPr lang="ja-JP" altLang="en-US" dirty="0"/>
              <a:t>月の期跨ぎ購入について</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9</a:t>
            </a:fld>
            <a:endParaRPr lang="ja-JP" altLang="en-US"/>
          </a:p>
        </p:txBody>
      </p:sp>
      <p:sp>
        <p:nvSpPr>
          <p:cNvPr id="4" name="テキスト ボックス 3"/>
          <p:cNvSpPr txBox="1"/>
          <p:nvPr/>
        </p:nvSpPr>
        <p:spPr>
          <a:xfrm>
            <a:off x="423261" y="1052736"/>
            <a:ext cx="11402265" cy="1323439"/>
          </a:xfrm>
          <a:prstGeom prst="rect">
            <a:avLst/>
          </a:prstGeom>
          <a:noFill/>
        </p:spPr>
        <p:txBody>
          <a:bodyPr wrap="square" rtlCol="0">
            <a:spAutoFit/>
          </a:bodyPr>
          <a:lstStyle/>
          <a:p>
            <a:r>
              <a:rPr lang="ja-JP" altLang="en-US" sz="2000" dirty="0">
                <a:solidFill>
                  <a:schemeClr val="tx1">
                    <a:lumMod val="65000"/>
                    <a:lumOff val="35000"/>
                  </a:schemeClr>
                </a:solidFill>
              </a:rPr>
              <a:t>四半期の期間を跨ぐ掲載期間の予約を可能にするため、掲載開始日を</a:t>
            </a:r>
            <a:r>
              <a:rPr lang="en-US" altLang="ja-JP" sz="2000" dirty="0">
                <a:solidFill>
                  <a:schemeClr val="accent6"/>
                </a:solidFill>
              </a:rPr>
              <a:t>1</a:t>
            </a:r>
            <a:r>
              <a:rPr lang="ja-JP" altLang="en-US" sz="2000" dirty="0">
                <a:solidFill>
                  <a:schemeClr val="accent6"/>
                </a:solidFill>
              </a:rPr>
              <a:t>カ月前倒し</a:t>
            </a:r>
            <a:r>
              <a:rPr lang="ja-JP" altLang="en-US" sz="2000" dirty="0">
                <a:solidFill>
                  <a:schemeClr val="tx1">
                    <a:lumMod val="65000"/>
                    <a:lumOff val="35000"/>
                  </a:schemeClr>
                </a:solidFill>
              </a:rPr>
              <a:t>いたします。</a:t>
            </a:r>
            <a:endParaRPr lang="en-US" altLang="ja-JP" sz="2000" dirty="0">
              <a:solidFill>
                <a:schemeClr val="tx1">
                  <a:lumMod val="65000"/>
                  <a:lumOff val="35000"/>
                </a:schemeClr>
              </a:solidFill>
            </a:endParaRPr>
          </a:p>
          <a:p>
            <a:r>
              <a:rPr lang="ja-JP" altLang="en-US" sz="2000" dirty="0">
                <a:solidFill>
                  <a:schemeClr val="tx1">
                    <a:lumMod val="65000"/>
                    <a:lumOff val="35000"/>
                  </a:schemeClr>
                </a:solidFill>
              </a:rPr>
              <a:t>掲載期間は「商品一覧」ページ「掲載期間」の項目で確認いただけます。</a:t>
            </a:r>
            <a:endParaRPr lang="en-US" altLang="ja-JP" sz="2000" dirty="0">
              <a:solidFill>
                <a:schemeClr val="tx1">
                  <a:lumMod val="65000"/>
                  <a:lumOff val="35000"/>
                </a:schemeClr>
              </a:solidFill>
            </a:endParaRPr>
          </a:p>
          <a:p>
            <a:r>
              <a:rPr lang="en-US" altLang="ja-JP" sz="2000" dirty="0">
                <a:solidFill>
                  <a:schemeClr val="tx1">
                    <a:lumMod val="65000"/>
                    <a:lumOff val="35000"/>
                  </a:schemeClr>
                </a:solidFill>
              </a:rPr>
              <a:t>9</a:t>
            </a:r>
            <a:r>
              <a:rPr lang="ja-JP" altLang="en-US" sz="2000" dirty="0">
                <a:solidFill>
                  <a:schemeClr val="tx1">
                    <a:lumMod val="65000"/>
                    <a:lumOff val="35000"/>
                  </a:schemeClr>
                </a:solidFill>
              </a:rPr>
              <a:t>月から</a:t>
            </a:r>
            <a:r>
              <a:rPr lang="en-US" altLang="ja-JP" sz="2000" dirty="0">
                <a:solidFill>
                  <a:schemeClr val="tx1">
                    <a:lumMod val="65000"/>
                    <a:lumOff val="35000"/>
                  </a:schemeClr>
                </a:solidFill>
              </a:rPr>
              <a:t>10</a:t>
            </a:r>
            <a:r>
              <a:rPr lang="ja-JP" altLang="en-US" sz="2000" dirty="0">
                <a:solidFill>
                  <a:schemeClr val="tx1">
                    <a:lumMod val="65000"/>
                    <a:lumOff val="35000"/>
                  </a:schemeClr>
                </a:solidFill>
              </a:rPr>
              <a:t>月、といった期を跨ぐ掲載期間をご希望の場合は、今回リリースする</a:t>
            </a:r>
            <a:endParaRPr lang="en-US" altLang="ja-JP" sz="2000" dirty="0">
              <a:solidFill>
                <a:schemeClr val="tx1">
                  <a:lumMod val="65000"/>
                  <a:lumOff val="35000"/>
                </a:schemeClr>
              </a:solidFill>
            </a:endParaRPr>
          </a:p>
          <a:p>
            <a:r>
              <a:rPr lang="ja-JP" altLang="en-US" sz="2000" dirty="0">
                <a:solidFill>
                  <a:schemeClr val="tx1">
                    <a:lumMod val="65000"/>
                    <a:lumOff val="35000"/>
                  </a:schemeClr>
                </a:solidFill>
              </a:rPr>
              <a:t>第</a:t>
            </a:r>
            <a:r>
              <a:rPr lang="en-US" altLang="ja-JP" sz="2000" dirty="0">
                <a:solidFill>
                  <a:schemeClr val="tx1">
                    <a:lumMod val="65000"/>
                    <a:lumOff val="35000"/>
                  </a:schemeClr>
                </a:solidFill>
              </a:rPr>
              <a:t>3</a:t>
            </a:r>
            <a:r>
              <a:rPr lang="ja-JP" altLang="en-US" sz="2000" dirty="0">
                <a:solidFill>
                  <a:schemeClr val="tx1">
                    <a:lumMod val="65000"/>
                    <a:lumOff val="35000"/>
                  </a:schemeClr>
                </a:solidFill>
              </a:rPr>
              <a:t>四半期（</a:t>
            </a:r>
            <a:r>
              <a:rPr lang="en-US" altLang="ja-JP" sz="2000" dirty="0">
                <a:solidFill>
                  <a:schemeClr val="tx1">
                    <a:lumMod val="65000"/>
                    <a:lumOff val="35000"/>
                  </a:schemeClr>
                </a:solidFill>
              </a:rPr>
              <a:t>2022</a:t>
            </a:r>
            <a:r>
              <a:rPr lang="ja-JP" altLang="en-US" sz="2000" dirty="0">
                <a:solidFill>
                  <a:schemeClr val="tx1">
                    <a:lumMod val="65000"/>
                    <a:lumOff val="35000"/>
                  </a:schemeClr>
                </a:solidFill>
              </a:rPr>
              <a:t>年</a:t>
            </a:r>
            <a:r>
              <a:rPr lang="en-US" altLang="ja-JP" sz="2000" dirty="0">
                <a:solidFill>
                  <a:schemeClr val="tx1">
                    <a:lumMod val="65000"/>
                    <a:lumOff val="35000"/>
                  </a:schemeClr>
                </a:solidFill>
              </a:rPr>
              <a:t>9</a:t>
            </a:r>
            <a:r>
              <a:rPr lang="ja-JP" altLang="en-US" sz="2000" dirty="0">
                <a:solidFill>
                  <a:schemeClr val="tx1">
                    <a:lumMod val="65000"/>
                    <a:lumOff val="35000"/>
                  </a:schemeClr>
                </a:solidFill>
              </a:rPr>
              <a:t>月～</a:t>
            </a:r>
            <a:r>
              <a:rPr lang="en-US" altLang="ja-JP" sz="2000" dirty="0">
                <a:solidFill>
                  <a:schemeClr val="tx1">
                    <a:lumMod val="65000"/>
                    <a:lumOff val="35000"/>
                  </a:schemeClr>
                </a:solidFill>
              </a:rPr>
              <a:t>12</a:t>
            </a:r>
            <a:r>
              <a:rPr lang="ja-JP" altLang="en-US" sz="2000" dirty="0">
                <a:solidFill>
                  <a:schemeClr val="tx1">
                    <a:lumMod val="65000"/>
                    <a:lumOff val="35000"/>
                  </a:schemeClr>
                </a:solidFill>
              </a:rPr>
              <a:t>月または</a:t>
            </a:r>
            <a:r>
              <a:rPr lang="en-US" altLang="ja-JP" sz="2000" dirty="0">
                <a:solidFill>
                  <a:schemeClr val="tx1">
                    <a:lumMod val="65000"/>
                    <a:lumOff val="35000"/>
                  </a:schemeClr>
                </a:solidFill>
              </a:rPr>
              <a:t>2022</a:t>
            </a:r>
            <a:r>
              <a:rPr lang="ja-JP" altLang="en-US" sz="2000" dirty="0">
                <a:solidFill>
                  <a:schemeClr val="tx1">
                    <a:lumMod val="65000"/>
                    <a:lumOff val="35000"/>
                  </a:schemeClr>
                </a:solidFill>
              </a:rPr>
              <a:t>年</a:t>
            </a:r>
            <a:r>
              <a:rPr lang="en-US" altLang="ja-JP" sz="2000" dirty="0">
                <a:solidFill>
                  <a:schemeClr val="tx1">
                    <a:lumMod val="65000"/>
                    <a:lumOff val="35000"/>
                  </a:schemeClr>
                </a:solidFill>
              </a:rPr>
              <a:t>9</a:t>
            </a:r>
            <a:r>
              <a:rPr lang="ja-JP" altLang="en-US" sz="2000" dirty="0">
                <a:solidFill>
                  <a:schemeClr val="tx1">
                    <a:lumMod val="65000"/>
                    <a:lumOff val="35000"/>
                  </a:schemeClr>
                </a:solidFill>
              </a:rPr>
              <a:t>月～</a:t>
            </a:r>
            <a:r>
              <a:rPr lang="en-US" altLang="ja-JP" sz="2000" dirty="0">
                <a:solidFill>
                  <a:schemeClr val="tx1">
                    <a:lumMod val="65000"/>
                    <a:lumOff val="35000"/>
                  </a:schemeClr>
                </a:solidFill>
              </a:rPr>
              <a:t>2023</a:t>
            </a:r>
            <a:r>
              <a:rPr lang="ja-JP" altLang="en-US" sz="2000" dirty="0">
                <a:solidFill>
                  <a:schemeClr val="tx1">
                    <a:lumMod val="65000"/>
                    <a:lumOff val="35000"/>
                  </a:schemeClr>
                </a:solidFill>
              </a:rPr>
              <a:t>年</a:t>
            </a:r>
            <a:r>
              <a:rPr lang="en-US" altLang="ja-JP" sz="2000" dirty="0">
                <a:solidFill>
                  <a:schemeClr val="tx1">
                    <a:lumMod val="65000"/>
                    <a:lumOff val="35000"/>
                  </a:schemeClr>
                </a:solidFill>
              </a:rPr>
              <a:t>3</a:t>
            </a:r>
            <a:r>
              <a:rPr lang="ja-JP" altLang="en-US" sz="2000" dirty="0">
                <a:solidFill>
                  <a:schemeClr val="tx1">
                    <a:lumMod val="65000"/>
                    <a:lumOff val="35000"/>
                  </a:schemeClr>
                </a:solidFill>
              </a:rPr>
              <a:t>月）商品をご利用ください。</a:t>
            </a:r>
            <a:endParaRPr lang="en-US" altLang="ja-JP" sz="2000" dirty="0">
              <a:solidFill>
                <a:schemeClr val="tx1">
                  <a:lumMod val="65000"/>
                  <a:lumOff val="35000"/>
                </a:schemeClr>
              </a:solidFill>
            </a:endParaRPr>
          </a:p>
        </p:txBody>
      </p:sp>
      <p:sp>
        <p:nvSpPr>
          <p:cNvPr id="39" name="正方形/長方形 38"/>
          <p:cNvSpPr/>
          <p:nvPr/>
        </p:nvSpPr>
        <p:spPr>
          <a:xfrm>
            <a:off x="543713" y="2484348"/>
            <a:ext cx="11377264" cy="3968988"/>
          </a:xfrm>
          <a:prstGeom prst="rect">
            <a:avLst/>
          </a:prstGeom>
          <a:solidFill>
            <a:schemeClr val="bg1">
              <a:lumMod val="95000"/>
            </a:schemeClr>
          </a:solid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ja-JP" altLang="en-US" dirty="0">
              <a:solidFill>
                <a:schemeClr val="tx1"/>
              </a:solidFill>
            </a:endParaRPr>
          </a:p>
        </p:txBody>
      </p:sp>
      <p:sp>
        <p:nvSpPr>
          <p:cNvPr id="42" name="角丸四角形 41"/>
          <p:cNvSpPr/>
          <p:nvPr/>
        </p:nvSpPr>
        <p:spPr>
          <a:xfrm>
            <a:off x="767408" y="3804442"/>
            <a:ext cx="1835890" cy="632669"/>
          </a:xfrm>
          <a:prstGeom prst="roundRect">
            <a:avLst>
              <a:gd name="adj" fmla="val 31431"/>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en-US" altLang="ja-JP" dirty="0">
                <a:solidFill>
                  <a:schemeClr val="tx1"/>
                </a:solidFill>
              </a:rPr>
              <a:t>7</a:t>
            </a:r>
            <a:r>
              <a:rPr lang="ja-JP" altLang="en-US" dirty="0">
                <a:solidFill>
                  <a:schemeClr val="tx1"/>
                </a:solidFill>
              </a:rPr>
              <a:t>月</a:t>
            </a:r>
          </a:p>
        </p:txBody>
      </p:sp>
      <p:sp>
        <p:nvSpPr>
          <p:cNvPr id="43" name="角丸四角形 42"/>
          <p:cNvSpPr/>
          <p:nvPr/>
        </p:nvSpPr>
        <p:spPr>
          <a:xfrm>
            <a:off x="2603926" y="3804442"/>
            <a:ext cx="1835890" cy="632669"/>
          </a:xfrm>
          <a:prstGeom prst="roundRect">
            <a:avLst>
              <a:gd name="adj" fmla="val 31431"/>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en-US" altLang="ja-JP" dirty="0">
                <a:solidFill>
                  <a:schemeClr val="tx1"/>
                </a:solidFill>
              </a:rPr>
              <a:t>8</a:t>
            </a:r>
            <a:r>
              <a:rPr lang="ja-JP" altLang="en-US" dirty="0">
                <a:solidFill>
                  <a:schemeClr val="tx1"/>
                </a:solidFill>
              </a:rPr>
              <a:t>月</a:t>
            </a:r>
          </a:p>
        </p:txBody>
      </p:sp>
      <p:sp>
        <p:nvSpPr>
          <p:cNvPr id="44" name="角丸四角形 43"/>
          <p:cNvSpPr/>
          <p:nvPr/>
        </p:nvSpPr>
        <p:spPr>
          <a:xfrm>
            <a:off x="4439816" y="3804442"/>
            <a:ext cx="1835890" cy="632669"/>
          </a:xfrm>
          <a:prstGeom prst="roundRect">
            <a:avLst>
              <a:gd name="adj" fmla="val 31431"/>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ja-JP" altLang="en-US" dirty="0">
                <a:solidFill>
                  <a:schemeClr val="tx1"/>
                </a:solidFill>
              </a:rPr>
              <a:t>　</a:t>
            </a:r>
            <a:r>
              <a:rPr lang="en-US" altLang="ja-JP" dirty="0">
                <a:solidFill>
                  <a:schemeClr val="tx1"/>
                </a:solidFill>
              </a:rPr>
              <a:t>9</a:t>
            </a:r>
            <a:r>
              <a:rPr lang="ja-JP" altLang="en-US" dirty="0">
                <a:solidFill>
                  <a:schemeClr val="tx1"/>
                </a:solidFill>
              </a:rPr>
              <a:t>月</a:t>
            </a:r>
          </a:p>
        </p:txBody>
      </p:sp>
      <p:sp>
        <p:nvSpPr>
          <p:cNvPr id="45" name="角丸四角形 44"/>
          <p:cNvSpPr/>
          <p:nvPr/>
        </p:nvSpPr>
        <p:spPr>
          <a:xfrm>
            <a:off x="6312024" y="3804442"/>
            <a:ext cx="1835890" cy="632669"/>
          </a:xfrm>
          <a:prstGeom prst="roundRect">
            <a:avLst>
              <a:gd name="adj" fmla="val 31431"/>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en-US" altLang="ja-JP" dirty="0">
                <a:solidFill>
                  <a:schemeClr val="tx1"/>
                </a:solidFill>
              </a:rPr>
              <a:t>10</a:t>
            </a:r>
            <a:r>
              <a:rPr lang="ja-JP" altLang="en-US" dirty="0">
                <a:solidFill>
                  <a:schemeClr val="tx1"/>
                </a:solidFill>
              </a:rPr>
              <a:t>月</a:t>
            </a:r>
          </a:p>
        </p:txBody>
      </p:sp>
      <p:sp>
        <p:nvSpPr>
          <p:cNvPr id="46" name="角丸四角形 45"/>
          <p:cNvSpPr/>
          <p:nvPr/>
        </p:nvSpPr>
        <p:spPr>
          <a:xfrm>
            <a:off x="8148542" y="3804442"/>
            <a:ext cx="1835890" cy="632669"/>
          </a:xfrm>
          <a:prstGeom prst="roundRect">
            <a:avLst>
              <a:gd name="adj" fmla="val 31431"/>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en-US" altLang="ja-JP" dirty="0">
                <a:solidFill>
                  <a:schemeClr val="tx1"/>
                </a:solidFill>
              </a:rPr>
              <a:t>11</a:t>
            </a:r>
            <a:r>
              <a:rPr lang="ja-JP" altLang="en-US" dirty="0">
                <a:solidFill>
                  <a:schemeClr val="tx1"/>
                </a:solidFill>
              </a:rPr>
              <a:t>月</a:t>
            </a:r>
          </a:p>
        </p:txBody>
      </p:sp>
      <p:sp>
        <p:nvSpPr>
          <p:cNvPr id="47" name="角丸四角形 46"/>
          <p:cNvSpPr/>
          <p:nvPr/>
        </p:nvSpPr>
        <p:spPr>
          <a:xfrm>
            <a:off x="9984432" y="3804442"/>
            <a:ext cx="1835890" cy="632669"/>
          </a:xfrm>
          <a:prstGeom prst="roundRect">
            <a:avLst>
              <a:gd name="adj" fmla="val 31431"/>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en-US" altLang="ja-JP" dirty="0">
                <a:solidFill>
                  <a:schemeClr val="tx1"/>
                </a:solidFill>
              </a:rPr>
              <a:t>12</a:t>
            </a:r>
            <a:r>
              <a:rPr lang="ja-JP" altLang="en-US" dirty="0">
                <a:solidFill>
                  <a:schemeClr val="tx1"/>
                </a:solidFill>
              </a:rPr>
              <a:t>月</a:t>
            </a:r>
          </a:p>
        </p:txBody>
      </p:sp>
      <p:sp>
        <p:nvSpPr>
          <p:cNvPr id="49" name="角丸四角形 48"/>
          <p:cNvSpPr/>
          <p:nvPr/>
        </p:nvSpPr>
        <p:spPr>
          <a:xfrm>
            <a:off x="737617" y="2890261"/>
            <a:ext cx="5533513" cy="700408"/>
          </a:xfrm>
          <a:prstGeom prst="roundRect">
            <a:avLst>
              <a:gd name="adj" fmla="val 31431"/>
            </a:avLst>
          </a:prstGeom>
          <a:solidFill>
            <a:schemeClr val="tx2">
              <a:lumMod val="25000"/>
              <a:lumOff val="75000"/>
            </a:schemeClr>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ja-JP" altLang="en-US" b="1" dirty="0">
                <a:solidFill>
                  <a:schemeClr val="bg1"/>
                </a:solidFill>
              </a:rPr>
              <a:t>第</a:t>
            </a:r>
            <a:r>
              <a:rPr lang="en-US" altLang="ja-JP" b="1" dirty="0">
                <a:solidFill>
                  <a:schemeClr val="bg1"/>
                </a:solidFill>
              </a:rPr>
              <a:t>2</a:t>
            </a:r>
            <a:r>
              <a:rPr lang="ja-JP" altLang="en-US" b="1" dirty="0">
                <a:solidFill>
                  <a:schemeClr val="bg1"/>
                </a:solidFill>
              </a:rPr>
              <a:t>四半期（</a:t>
            </a:r>
            <a:r>
              <a:rPr lang="en-US" altLang="ja-JP" b="1" dirty="0">
                <a:solidFill>
                  <a:schemeClr val="bg1"/>
                </a:solidFill>
              </a:rPr>
              <a:t> 2022</a:t>
            </a:r>
            <a:r>
              <a:rPr lang="ja-JP" altLang="en-US" b="1" dirty="0">
                <a:solidFill>
                  <a:schemeClr val="bg1"/>
                </a:solidFill>
              </a:rPr>
              <a:t>年</a:t>
            </a:r>
            <a:r>
              <a:rPr lang="en-US" altLang="ja-JP" b="1" dirty="0">
                <a:solidFill>
                  <a:schemeClr val="bg1"/>
                </a:solidFill>
              </a:rPr>
              <a:t>7</a:t>
            </a:r>
            <a:r>
              <a:rPr lang="ja-JP" altLang="en-US" b="1" dirty="0">
                <a:solidFill>
                  <a:schemeClr val="bg1"/>
                </a:solidFill>
              </a:rPr>
              <a:t>月～</a:t>
            </a:r>
            <a:r>
              <a:rPr lang="en-US" altLang="ja-JP" b="1" dirty="0">
                <a:solidFill>
                  <a:schemeClr val="bg1"/>
                </a:solidFill>
              </a:rPr>
              <a:t>9</a:t>
            </a:r>
            <a:r>
              <a:rPr lang="ja-JP" altLang="en-US" b="1" dirty="0">
                <a:solidFill>
                  <a:schemeClr val="bg1"/>
                </a:solidFill>
              </a:rPr>
              <a:t>月）</a:t>
            </a:r>
          </a:p>
        </p:txBody>
      </p:sp>
      <p:sp>
        <p:nvSpPr>
          <p:cNvPr id="50" name="角丸四角形 49"/>
          <p:cNvSpPr/>
          <p:nvPr/>
        </p:nvSpPr>
        <p:spPr>
          <a:xfrm>
            <a:off x="6282233" y="2873863"/>
            <a:ext cx="5502399" cy="700408"/>
          </a:xfrm>
          <a:prstGeom prst="roundRect">
            <a:avLst>
              <a:gd name="adj" fmla="val 31431"/>
            </a:avLst>
          </a:prstGeom>
          <a:solidFill>
            <a:schemeClr val="bg2">
              <a:lumMod val="50000"/>
            </a:schemeClr>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ja-JP" altLang="en-US" b="1" dirty="0">
                <a:solidFill>
                  <a:schemeClr val="bg1"/>
                </a:solidFill>
              </a:rPr>
              <a:t>第</a:t>
            </a:r>
            <a:r>
              <a:rPr lang="en-US" altLang="ja-JP" b="1" dirty="0">
                <a:solidFill>
                  <a:schemeClr val="bg1"/>
                </a:solidFill>
              </a:rPr>
              <a:t>3</a:t>
            </a:r>
            <a:r>
              <a:rPr lang="ja-JP" altLang="en-US" b="1" dirty="0">
                <a:solidFill>
                  <a:schemeClr val="bg1"/>
                </a:solidFill>
              </a:rPr>
              <a:t>四半期（</a:t>
            </a:r>
            <a:r>
              <a:rPr lang="en-US" altLang="ja-JP" b="1" dirty="0">
                <a:solidFill>
                  <a:schemeClr val="bg1"/>
                </a:solidFill>
              </a:rPr>
              <a:t>2022</a:t>
            </a:r>
            <a:r>
              <a:rPr lang="ja-JP" altLang="en-US" b="1" dirty="0">
                <a:solidFill>
                  <a:schemeClr val="bg1"/>
                </a:solidFill>
              </a:rPr>
              <a:t>年</a:t>
            </a:r>
            <a:r>
              <a:rPr lang="en-US" altLang="ja-JP" b="1" dirty="0">
                <a:solidFill>
                  <a:schemeClr val="bg1"/>
                </a:solidFill>
              </a:rPr>
              <a:t>10</a:t>
            </a:r>
            <a:r>
              <a:rPr lang="ja-JP" altLang="en-US" b="1" dirty="0">
                <a:solidFill>
                  <a:schemeClr val="bg1"/>
                </a:solidFill>
              </a:rPr>
              <a:t>月～</a:t>
            </a:r>
            <a:r>
              <a:rPr lang="en-US" altLang="ja-JP" b="1" dirty="0">
                <a:solidFill>
                  <a:schemeClr val="bg1"/>
                </a:solidFill>
              </a:rPr>
              <a:t>12</a:t>
            </a:r>
            <a:r>
              <a:rPr lang="ja-JP" altLang="en-US" b="1" dirty="0">
                <a:solidFill>
                  <a:schemeClr val="bg1"/>
                </a:solidFill>
              </a:rPr>
              <a:t>月）</a:t>
            </a:r>
          </a:p>
        </p:txBody>
      </p:sp>
      <p:sp>
        <p:nvSpPr>
          <p:cNvPr id="51" name="ホームベース 50"/>
          <p:cNvSpPr/>
          <p:nvPr/>
        </p:nvSpPr>
        <p:spPr>
          <a:xfrm>
            <a:off x="767409" y="4529685"/>
            <a:ext cx="5544616" cy="774832"/>
          </a:xfrm>
          <a:prstGeom prst="homePlate">
            <a:avLst/>
          </a:prstGeom>
          <a:solidFill>
            <a:schemeClr val="tx2">
              <a:lumMod val="25000"/>
              <a:lumOff val="75000"/>
            </a:schemeClr>
          </a:solidFill>
          <a:ln w="12700">
            <a:solidFill>
              <a:srgbClr val="545454"/>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600" dirty="0">
                <a:solidFill>
                  <a:schemeClr val="tx1"/>
                </a:solidFill>
              </a:rPr>
              <a:t>商品有効期間： ～</a:t>
            </a:r>
            <a:r>
              <a:rPr lang="en-US" altLang="ja-JP" sz="1600" dirty="0">
                <a:solidFill>
                  <a:schemeClr val="tx1"/>
                </a:solidFill>
              </a:rPr>
              <a:t>2022</a:t>
            </a:r>
            <a:r>
              <a:rPr lang="ja-JP" altLang="en-US" sz="1600" dirty="0">
                <a:solidFill>
                  <a:schemeClr val="tx1"/>
                </a:solidFill>
              </a:rPr>
              <a:t>年</a:t>
            </a:r>
            <a:r>
              <a:rPr lang="en-US" altLang="ja-JP" sz="1600" dirty="0">
                <a:solidFill>
                  <a:schemeClr val="tx1"/>
                </a:solidFill>
              </a:rPr>
              <a:t>9</a:t>
            </a:r>
            <a:r>
              <a:rPr lang="ja-JP" altLang="en-US" sz="1600" dirty="0">
                <a:solidFill>
                  <a:schemeClr val="tx1"/>
                </a:solidFill>
              </a:rPr>
              <a:t>月</a:t>
            </a:r>
          </a:p>
        </p:txBody>
      </p:sp>
      <p:sp>
        <p:nvSpPr>
          <p:cNvPr id="48" name="ホームベース 47"/>
          <p:cNvSpPr/>
          <p:nvPr/>
        </p:nvSpPr>
        <p:spPr>
          <a:xfrm>
            <a:off x="5807968" y="5455473"/>
            <a:ext cx="6113009" cy="893320"/>
          </a:xfrm>
          <a:prstGeom prst="homePlate">
            <a:avLst/>
          </a:prstGeom>
          <a:solidFill>
            <a:schemeClr val="bg2">
              <a:lumMod val="50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600" dirty="0">
                <a:solidFill>
                  <a:schemeClr val="tx1"/>
                </a:solidFill>
              </a:rPr>
              <a:t>　　　</a:t>
            </a:r>
            <a:r>
              <a:rPr lang="ja-JP" altLang="en-US" sz="1600" dirty="0">
                <a:solidFill>
                  <a:schemeClr val="bg1"/>
                </a:solidFill>
              </a:rPr>
              <a:t>商品有効期間： </a:t>
            </a:r>
            <a:endParaRPr lang="en-US" altLang="ja-JP" sz="1600" dirty="0">
              <a:solidFill>
                <a:schemeClr val="bg1"/>
              </a:solidFill>
            </a:endParaRPr>
          </a:p>
          <a:p>
            <a:pPr algn="ctr"/>
            <a:r>
              <a:rPr lang="ja-JP" altLang="en-US" sz="1600" dirty="0">
                <a:solidFill>
                  <a:schemeClr val="bg1"/>
                </a:solidFill>
              </a:rPr>
              <a:t>　　</a:t>
            </a:r>
            <a:r>
              <a:rPr lang="en-US" altLang="ja-JP" sz="1600" dirty="0">
                <a:solidFill>
                  <a:schemeClr val="bg1"/>
                </a:solidFill>
              </a:rPr>
              <a:t>2022</a:t>
            </a:r>
            <a:r>
              <a:rPr lang="ja-JP" altLang="en-US" sz="1600" dirty="0">
                <a:solidFill>
                  <a:schemeClr val="bg1"/>
                </a:solidFill>
              </a:rPr>
              <a:t>年</a:t>
            </a:r>
            <a:r>
              <a:rPr lang="en-US" altLang="ja-JP" sz="1600" dirty="0">
                <a:solidFill>
                  <a:schemeClr val="bg1"/>
                </a:solidFill>
              </a:rPr>
              <a:t>9</a:t>
            </a:r>
            <a:r>
              <a:rPr lang="ja-JP" altLang="en-US" sz="1600" dirty="0">
                <a:solidFill>
                  <a:schemeClr val="bg1"/>
                </a:solidFill>
              </a:rPr>
              <a:t>月～</a:t>
            </a:r>
            <a:r>
              <a:rPr lang="en-US" altLang="ja-JP" sz="1600" dirty="0">
                <a:solidFill>
                  <a:schemeClr val="bg1"/>
                </a:solidFill>
              </a:rPr>
              <a:t>12</a:t>
            </a:r>
            <a:r>
              <a:rPr lang="ja-JP" altLang="en-US" sz="1600" dirty="0">
                <a:solidFill>
                  <a:schemeClr val="bg1"/>
                </a:solidFill>
              </a:rPr>
              <a:t>月</a:t>
            </a:r>
            <a:r>
              <a:rPr lang="ja-JP" altLang="en-US" sz="1400" dirty="0">
                <a:solidFill>
                  <a:schemeClr val="bg1"/>
                </a:solidFill>
              </a:rPr>
              <a:t>または</a:t>
            </a:r>
            <a:r>
              <a:rPr lang="en-US" altLang="ja-JP" sz="1600" dirty="0">
                <a:solidFill>
                  <a:schemeClr val="bg1"/>
                </a:solidFill>
              </a:rPr>
              <a:t>2022</a:t>
            </a:r>
            <a:r>
              <a:rPr lang="ja-JP" altLang="en-US" sz="1600" dirty="0">
                <a:solidFill>
                  <a:schemeClr val="bg1"/>
                </a:solidFill>
              </a:rPr>
              <a:t>年</a:t>
            </a:r>
            <a:r>
              <a:rPr lang="en-US" altLang="ja-JP" sz="1600" dirty="0">
                <a:solidFill>
                  <a:schemeClr val="bg1"/>
                </a:solidFill>
              </a:rPr>
              <a:t>9</a:t>
            </a:r>
            <a:r>
              <a:rPr lang="ja-JP" altLang="en-US" sz="1600" dirty="0">
                <a:solidFill>
                  <a:schemeClr val="bg1"/>
                </a:solidFill>
              </a:rPr>
              <a:t>月～</a:t>
            </a:r>
            <a:r>
              <a:rPr lang="en-US" altLang="ja-JP" sz="1600" dirty="0">
                <a:solidFill>
                  <a:schemeClr val="bg1"/>
                </a:solidFill>
              </a:rPr>
              <a:t>2023</a:t>
            </a:r>
            <a:r>
              <a:rPr lang="ja-JP" altLang="en-US" sz="1600" dirty="0">
                <a:solidFill>
                  <a:schemeClr val="bg1"/>
                </a:solidFill>
              </a:rPr>
              <a:t>年</a:t>
            </a:r>
            <a:r>
              <a:rPr lang="en-US" altLang="ja-JP" sz="1600" dirty="0">
                <a:solidFill>
                  <a:schemeClr val="bg1"/>
                </a:solidFill>
              </a:rPr>
              <a:t>3</a:t>
            </a:r>
            <a:r>
              <a:rPr lang="ja-JP" altLang="en-US" sz="1600" dirty="0">
                <a:solidFill>
                  <a:schemeClr val="bg1"/>
                </a:solidFill>
              </a:rPr>
              <a:t>月</a:t>
            </a:r>
          </a:p>
        </p:txBody>
      </p:sp>
      <p:cxnSp>
        <p:nvCxnSpPr>
          <p:cNvPr id="52" name="直線コネクタ 51"/>
          <p:cNvCxnSpPr/>
          <p:nvPr/>
        </p:nvCxnSpPr>
        <p:spPr>
          <a:xfrm>
            <a:off x="6278386" y="2484348"/>
            <a:ext cx="45567" cy="3968988"/>
          </a:xfrm>
          <a:prstGeom prst="line">
            <a:avLst/>
          </a:prstGeom>
          <a:ln w="25400">
            <a:solidFill>
              <a:schemeClr val="accent6"/>
            </a:solidFill>
            <a:prstDash val="sysDash"/>
          </a:ln>
        </p:spPr>
        <p:style>
          <a:lnRef idx="1">
            <a:schemeClr val="accent1"/>
          </a:lnRef>
          <a:fillRef idx="0">
            <a:schemeClr val="accent1"/>
          </a:fillRef>
          <a:effectRef idx="0">
            <a:schemeClr val="accent1"/>
          </a:effectRef>
          <a:fontRef idx="minor">
            <a:schemeClr val="tx1"/>
          </a:fontRef>
        </p:style>
      </p:cxnSp>
      <p:sp>
        <p:nvSpPr>
          <p:cNvPr id="54" name="ホームベース 53"/>
          <p:cNvSpPr/>
          <p:nvPr/>
        </p:nvSpPr>
        <p:spPr>
          <a:xfrm>
            <a:off x="4439816" y="5455474"/>
            <a:ext cx="1884137" cy="893320"/>
          </a:xfrm>
          <a:prstGeom prst="homePlate">
            <a:avLst/>
          </a:prstGeom>
          <a:solidFill>
            <a:schemeClr val="accent6"/>
          </a:solid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600" dirty="0">
                <a:solidFill>
                  <a:schemeClr val="bg1"/>
                </a:solidFill>
              </a:rPr>
              <a:t>前倒し期間</a:t>
            </a:r>
            <a:endParaRPr lang="en-US" altLang="ja-JP" sz="1600" dirty="0">
              <a:solidFill>
                <a:schemeClr val="bg1"/>
              </a:solidFill>
            </a:endParaRPr>
          </a:p>
          <a:p>
            <a:pPr algn="ctr"/>
            <a:r>
              <a:rPr lang="en-US" altLang="ja-JP" sz="1400" dirty="0">
                <a:solidFill>
                  <a:schemeClr val="bg1"/>
                </a:solidFill>
              </a:rPr>
              <a:t>2022</a:t>
            </a:r>
            <a:r>
              <a:rPr lang="ja-JP" altLang="en-US" sz="1400" dirty="0">
                <a:solidFill>
                  <a:schemeClr val="bg1"/>
                </a:solidFill>
              </a:rPr>
              <a:t>年</a:t>
            </a:r>
            <a:r>
              <a:rPr lang="en-US" altLang="ja-JP" sz="1400" dirty="0">
                <a:solidFill>
                  <a:schemeClr val="bg1"/>
                </a:solidFill>
              </a:rPr>
              <a:t>9</a:t>
            </a:r>
            <a:r>
              <a:rPr lang="ja-JP" altLang="en-US" sz="1400" dirty="0">
                <a:solidFill>
                  <a:schemeClr val="bg1"/>
                </a:solidFill>
              </a:rPr>
              <a:t>月</a:t>
            </a:r>
            <a:r>
              <a:rPr lang="en-US" altLang="ja-JP" sz="1400" dirty="0">
                <a:solidFill>
                  <a:schemeClr val="bg1"/>
                </a:solidFill>
              </a:rPr>
              <a:t>1</a:t>
            </a:r>
            <a:r>
              <a:rPr lang="ja-JP" altLang="en-US" sz="1400" dirty="0">
                <a:solidFill>
                  <a:schemeClr val="bg1"/>
                </a:solidFill>
              </a:rPr>
              <a:t>日～</a:t>
            </a:r>
          </a:p>
        </p:txBody>
      </p:sp>
    </p:spTree>
    <p:extLst>
      <p:ext uri="{BB962C8B-B14F-4D97-AF65-F5344CB8AC3E}">
        <p14:creationId xmlns:p14="http://schemas.microsoft.com/office/powerpoint/2010/main" val="1606079518"/>
      </p:ext>
    </p:extLst>
  </p:cSld>
  <p:clrMapOvr>
    <a:masterClrMapping/>
  </p:clrMapOvr>
</p:sld>
</file>

<file path=ppt/theme/theme1.xml><?xml version="1.0" encoding="utf-8"?>
<a:theme xmlns:a="http://schemas.openxmlformats.org/drawingml/2006/main" name="表紙">
  <a:themeElements>
    <a:clrScheme name="MSC Color">
      <a:dk1>
        <a:srgbClr val="000000"/>
      </a:dk1>
      <a:lt1>
        <a:srgbClr val="FFFFFF"/>
      </a:lt1>
      <a:dk2>
        <a:srgbClr val="212121"/>
      </a:dk2>
      <a:lt2>
        <a:srgbClr val="CCCCCC"/>
      </a:lt2>
      <a:accent1>
        <a:srgbClr val="F5F5F5"/>
      </a:accent1>
      <a:accent2>
        <a:srgbClr val="999999"/>
      </a:accent2>
      <a:accent3>
        <a:srgbClr val="545454"/>
      </a:accent3>
      <a:accent4>
        <a:srgbClr val="F6B600"/>
      </a:accent4>
      <a:accent5>
        <a:srgbClr val="00569B"/>
      </a:accent5>
      <a:accent6>
        <a:srgbClr val="C9002C"/>
      </a:accent6>
      <a:hlink>
        <a:srgbClr val="1A72B0"/>
      </a:hlink>
      <a:folHlink>
        <a:srgbClr val="005F5F"/>
      </a:folHlink>
    </a:clrScheme>
    <a:fontScheme name="MSC fonts">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2.xml><?xml version="1.0" encoding="utf-8"?>
<a:theme xmlns:a="http://schemas.openxmlformats.org/drawingml/2006/main" name="中表紙と裏表紙">
  <a:themeElements>
    <a:clrScheme name="MSC Color">
      <a:dk1>
        <a:srgbClr val="000000"/>
      </a:dk1>
      <a:lt1>
        <a:srgbClr val="FFFFFF"/>
      </a:lt1>
      <a:dk2>
        <a:srgbClr val="212121"/>
      </a:dk2>
      <a:lt2>
        <a:srgbClr val="CCCCCC"/>
      </a:lt2>
      <a:accent1>
        <a:srgbClr val="F5F5F5"/>
      </a:accent1>
      <a:accent2>
        <a:srgbClr val="999999"/>
      </a:accent2>
      <a:accent3>
        <a:srgbClr val="545454"/>
      </a:accent3>
      <a:accent4>
        <a:srgbClr val="F6B600"/>
      </a:accent4>
      <a:accent5>
        <a:srgbClr val="00569B"/>
      </a:accent5>
      <a:accent6>
        <a:srgbClr val="C9002C"/>
      </a:accent6>
      <a:hlink>
        <a:srgbClr val="1A72B0"/>
      </a:hlink>
      <a:folHlink>
        <a:srgbClr val="005F5F"/>
      </a:folHlink>
    </a:clrScheme>
    <a:fontScheme name="MSC fonts">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3.xml><?xml version="1.0" encoding="utf-8"?>
<a:theme xmlns:a="http://schemas.openxmlformats.org/drawingml/2006/main" name="コンテンツページ">
  <a:themeElements>
    <a:clrScheme name="MSC Color">
      <a:dk1>
        <a:srgbClr val="000000"/>
      </a:dk1>
      <a:lt1>
        <a:srgbClr val="FFFFFF"/>
      </a:lt1>
      <a:dk2>
        <a:srgbClr val="212121"/>
      </a:dk2>
      <a:lt2>
        <a:srgbClr val="CCCCCC"/>
      </a:lt2>
      <a:accent1>
        <a:srgbClr val="F5F5F5"/>
      </a:accent1>
      <a:accent2>
        <a:srgbClr val="999999"/>
      </a:accent2>
      <a:accent3>
        <a:srgbClr val="545454"/>
      </a:accent3>
      <a:accent4>
        <a:srgbClr val="F6B600"/>
      </a:accent4>
      <a:accent5>
        <a:srgbClr val="00569B"/>
      </a:accent5>
      <a:accent6>
        <a:srgbClr val="C9002C"/>
      </a:accent6>
      <a:hlink>
        <a:srgbClr val="1A72B0"/>
      </a:hlink>
      <a:folHlink>
        <a:srgbClr val="005F5F"/>
      </a:folHlink>
    </a:clrScheme>
    <a:fontScheme name="MSC fonts">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4.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【社外秘】mscテンプレート_2016</Template>
  <TotalTime>7069</TotalTime>
  <Words>2802</Words>
  <Application>Microsoft Office PowerPoint</Application>
  <PresentationFormat>ワイド画面</PresentationFormat>
  <Paragraphs>420</Paragraphs>
  <Slides>13</Slides>
  <Notes>0</Notes>
  <HiddenSlides>0</HiddenSlides>
  <MMClips>0</MMClips>
  <ScaleCrop>false</ScaleCrop>
  <HeadingPairs>
    <vt:vector size="6" baseType="variant">
      <vt:variant>
        <vt:lpstr>使用されているフォント</vt:lpstr>
      </vt:variant>
      <vt:variant>
        <vt:i4>3</vt:i4>
      </vt:variant>
      <vt:variant>
        <vt:lpstr>テーマ</vt:lpstr>
      </vt:variant>
      <vt:variant>
        <vt:i4>3</vt:i4>
      </vt:variant>
      <vt:variant>
        <vt:lpstr>スライド タイトル</vt:lpstr>
      </vt:variant>
      <vt:variant>
        <vt:i4>13</vt:i4>
      </vt:variant>
    </vt:vector>
  </HeadingPairs>
  <TitlesOfParts>
    <vt:vector size="19" baseType="lpstr">
      <vt:lpstr>メイリオ</vt:lpstr>
      <vt:lpstr>Arial</vt:lpstr>
      <vt:lpstr>Calibri</vt:lpstr>
      <vt:lpstr>表紙</vt:lpstr>
      <vt:lpstr>中表紙と裏表紙</vt:lpstr>
      <vt:lpstr>コンテンツページ</vt:lpstr>
      <vt:lpstr>Yahoo!広告 ディスプレイ広告（予約型）セールスシート</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加賀谷 有里</dc:creator>
  <cp:lastModifiedBy>菅原 彩</cp:lastModifiedBy>
  <cp:revision>242</cp:revision>
  <dcterms:created xsi:type="dcterms:W3CDTF">2020-02-26T07:28:11Z</dcterms:created>
  <dcterms:modified xsi:type="dcterms:W3CDTF">2023-02-06T06:50:48Z</dcterms:modified>
</cp:coreProperties>
</file>