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348" r:id="rId5"/>
    <p:sldId id="343" r:id="rId6"/>
    <p:sldId id="328" r:id="rId7"/>
    <p:sldId id="349" r:id="rId8"/>
    <p:sldId id="359" r:id="rId9"/>
    <p:sldId id="335" r:id="rId10"/>
    <p:sldId id="344" r:id="rId11"/>
    <p:sldId id="352" r:id="rId12"/>
    <p:sldId id="350" r:id="rId13"/>
    <p:sldId id="336" r:id="rId14"/>
    <p:sldId id="338" r:id="rId15"/>
    <p:sldId id="351"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8"/>
    <a:srgbClr val="FAFAF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86" d="100"/>
          <a:sy n="86" d="100"/>
        </p:scale>
        <p:origin x="72"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2022/8/22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US" dirty="0"/>
              <a:t>© Yahoo Japan</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US" dirty="0"/>
              <a:t>© Yahoo Japan</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50159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lvl1pPr>
              <a:defRPr/>
            </a:lvl1pPr>
          </a:lstStyle>
          <a:p>
            <a:pPr>
              <a:defRPr/>
            </a:pPr>
            <a:r>
              <a:rPr lang="en-US" dirty="0"/>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US" dirty="0"/>
              <a:t>© Yahoo Japan</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US"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426719" y="6669360"/>
            <a:ext cx="9573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endParaRPr lang="en" altLang="ja-JP" sz="800" dirty="0">
              <a:solidFill>
                <a:schemeClr val="accent2"/>
              </a:solidFill>
            </a:endParaRP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1</a:t>
            </a:r>
            <a:r>
              <a:rPr lang="ja-JP" altLang="en-US" dirty="0"/>
              <a:t>月</a:t>
            </a:r>
            <a:r>
              <a:rPr lang="en-US" altLang="ja-JP" dirty="0"/>
              <a:t>26</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104456" cy="360040"/>
          </a:xfrm>
        </p:spPr>
        <p:txBody>
          <a:bodyPr>
            <a:normAutofit fontScale="925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ファイナンス（</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791744"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3</a:t>
            </a:r>
            <a:r>
              <a:rPr lang="ja-JP" altLang="en-US" dirty="0"/>
              <a:t>月</a:t>
            </a:r>
            <a:r>
              <a:rPr lang="en-US" altLang="ja-JP" dirty="0"/>
              <a:t>-4</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b="1" dirty="0">
                <a:solidFill>
                  <a:schemeClr val="accent6"/>
                </a:solidFill>
              </a:rPr>
              <a:t>1</a:t>
            </a:r>
            <a:r>
              <a:rPr lang="ja-JP" altLang="en-US" sz="2000" b="1" dirty="0">
                <a:solidFill>
                  <a:schemeClr val="accent6"/>
                </a:solidFill>
              </a:rPr>
              <a:t>カ月</a:t>
            </a:r>
            <a:r>
              <a:rPr lang="ja-JP" altLang="en-US" sz="2000" dirty="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月、といった期を跨ぐ掲載期間をご希望の場合は、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今回リリースする第</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6</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4</a:t>
            </a:r>
            <a:r>
              <a:rPr lang="ja-JP" altLang="en-US" b="1" dirty="0">
                <a:solidFill>
                  <a:schemeClr val="bg1"/>
                </a:solidFill>
              </a:rPr>
              <a:t>月～</a:t>
            </a:r>
            <a:r>
              <a:rPr lang="en-US" altLang="ja-JP" b="1" dirty="0">
                <a:solidFill>
                  <a:schemeClr val="bg1"/>
                </a:solidFill>
              </a:rPr>
              <a:t>6</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a:t>
            </a:r>
            <a:r>
              <a:rPr lang="ja-JP" altLang="en-US" sz="1600" dirty="0">
                <a:solidFill>
                  <a:schemeClr val="tx1"/>
                </a:solidFill>
              </a:rPr>
              <a:t>月～</a:t>
            </a:r>
            <a:r>
              <a:rPr lang="en-US" altLang="ja-JP" sz="1600" dirty="0">
                <a:solidFill>
                  <a:schemeClr val="tx1"/>
                </a:solidFill>
              </a:rPr>
              <a:t>3</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6</a:t>
            </a:r>
            <a:r>
              <a:rPr lang="ja-JP" altLang="en-US" sz="1600" dirty="0">
                <a:solidFill>
                  <a:schemeClr val="tx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3</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3468547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9093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rgbClr val="000000">
                    <a:lumMod val="65000"/>
                    <a:lumOff val="35000"/>
                  </a:srgbClr>
                </a:solidFill>
              </a:rPr>
              <a:t>　・広告取扱基本規定：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テキスト ボックス 5"/>
          <p:cNvSpPr txBox="1"/>
          <p:nvPr/>
        </p:nvSpPr>
        <p:spPr>
          <a:xfrm>
            <a:off x="313880" y="1001886"/>
            <a:ext cx="11402265" cy="3831818"/>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・「広告タイプ一覧」および「免責事項・注意事項」に入稿規定関連についての記載を一部削除いたしました。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2022/4/4</a:t>
            </a:r>
          </a:p>
          <a:p>
            <a:r>
              <a:rPr lang="ja-JP" altLang="en-US" sz="1400" dirty="0">
                <a:solidFill>
                  <a:schemeClr val="tx1">
                    <a:lumMod val="65000"/>
                    <a:lumOff val="35000"/>
                  </a:schemeClr>
                </a:solidFill>
              </a:rPr>
              <a:t>・「審査について」および「免責事項・注意事項」の審査説明を更新いたしました。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2022/5/27</a:t>
            </a:r>
          </a:p>
          <a:p>
            <a:r>
              <a:rPr lang="ja-JP" altLang="en-US" sz="1400" dirty="0">
                <a:solidFill>
                  <a:schemeClr val="tx1">
                    <a:lumMod val="65000"/>
                    <a:lumOff val="35000"/>
                  </a:schemeClr>
                </a:solidFill>
              </a:rPr>
              <a:t>・広告タイプ一覧の広告イメージモック（画像（</a:t>
            </a:r>
            <a:r>
              <a:rPr lang="en-US" altLang="ja-JP" sz="1400" dirty="0">
                <a:solidFill>
                  <a:schemeClr val="tx1">
                    <a:lumMod val="65000"/>
                    <a:lumOff val="35000"/>
                  </a:schemeClr>
                </a:solidFill>
              </a:rPr>
              <a:t>16:5</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a:t>
            </a:r>
            <a:r>
              <a:rPr lang="ja-JP" altLang="en-US" sz="1400" dirty="0">
                <a:solidFill>
                  <a:schemeClr val="tx1">
                    <a:lumMod val="65000"/>
                    <a:lumOff val="35000"/>
                  </a:schemeClr>
                </a:solidFill>
              </a:rPr>
              <a:t>画像（</a:t>
            </a:r>
            <a:r>
              <a:rPr lang="en-US" altLang="ja-JP" sz="1400" dirty="0">
                <a:solidFill>
                  <a:schemeClr val="tx1">
                    <a:lumMod val="65000"/>
                    <a:lumOff val="35000"/>
                  </a:schemeClr>
                </a:solidFill>
              </a:rPr>
              <a:t>16:9</a:t>
            </a:r>
            <a:r>
              <a:rPr lang="ja-JP" altLang="en-US" sz="1400" dirty="0">
                <a:solidFill>
                  <a:schemeClr val="tx1">
                    <a:lumMod val="65000"/>
                    <a:lumOff val="35000"/>
                  </a:schemeClr>
                </a:solidFill>
              </a:rPr>
              <a:t>））を更新いたしました。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2022/6/9</a:t>
            </a:r>
          </a:p>
          <a:p>
            <a:r>
              <a:rPr lang="ja-JP" altLang="en-US" sz="1400" dirty="0">
                <a:solidFill>
                  <a:schemeClr val="tx1">
                    <a:lumMod val="65000"/>
                    <a:lumOff val="35000"/>
                  </a:schemeClr>
                </a:solidFill>
              </a:rPr>
              <a:t>・「商品一覧」の一部商品において、「基本料金（</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）」に補足コメントを追加しました。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2022/9/5</a:t>
            </a:r>
          </a:p>
          <a:p>
            <a:r>
              <a:rPr lang="ja-JP" altLang="en-US" sz="1400" dirty="0">
                <a:solidFill>
                  <a:schemeClr val="tx1">
                    <a:lumMod val="65000"/>
                    <a:lumOff val="35000"/>
                  </a:schemeClr>
                </a:solidFill>
              </a:rPr>
              <a:t>・掲載制限業種ページの「掲載制限カテゴリー名」を更新いたしました。</a:t>
            </a:r>
          </a:p>
          <a:p>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795684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dirty="0"/>
              <a:t>Yahoo!</a:t>
            </a:r>
            <a:r>
              <a:rPr lang="ja-JP" altLang="en-US" dirty="0"/>
              <a:t>ファイナンス</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299847780"/>
              </p:ext>
            </p:extLst>
          </p:nvPr>
        </p:nvGraphicFramePr>
        <p:xfrm>
          <a:off x="335360" y="980728"/>
          <a:ext cx="11399059" cy="5483443"/>
        </p:xfrm>
        <a:graphic>
          <a:graphicData uri="http://schemas.openxmlformats.org/drawingml/2006/table">
            <a:tbl>
              <a:tblPr firstCol="1" bandRow="1"/>
              <a:tblGrid>
                <a:gridCol w="2167164">
                  <a:extLst>
                    <a:ext uri="{9D8B030D-6E8A-4147-A177-3AD203B41FA5}">
                      <a16:colId xmlns:a16="http://schemas.microsoft.com/office/drawing/2014/main" val="792911817"/>
                    </a:ext>
                  </a:extLst>
                </a:gridCol>
                <a:gridCol w="1001390">
                  <a:extLst>
                    <a:ext uri="{9D8B030D-6E8A-4147-A177-3AD203B41FA5}">
                      <a16:colId xmlns:a16="http://schemas.microsoft.com/office/drawing/2014/main" val="598637953"/>
                    </a:ext>
                  </a:extLst>
                </a:gridCol>
                <a:gridCol w="1927660">
                  <a:extLst>
                    <a:ext uri="{9D8B030D-6E8A-4147-A177-3AD203B41FA5}">
                      <a16:colId xmlns:a16="http://schemas.microsoft.com/office/drawing/2014/main" val="2482122175"/>
                    </a:ext>
                  </a:extLst>
                </a:gridCol>
                <a:gridCol w="1135211">
                  <a:extLst>
                    <a:ext uri="{9D8B030D-6E8A-4147-A177-3AD203B41FA5}">
                      <a16:colId xmlns:a16="http://schemas.microsoft.com/office/drawing/2014/main" val="2655217227"/>
                    </a:ext>
                  </a:extLst>
                </a:gridCol>
                <a:gridCol w="1933715">
                  <a:extLst>
                    <a:ext uri="{9D8B030D-6E8A-4147-A177-3AD203B41FA5}">
                      <a16:colId xmlns:a16="http://schemas.microsoft.com/office/drawing/2014/main" val="2443179694"/>
                    </a:ext>
                  </a:extLst>
                </a:gridCol>
                <a:gridCol w="1458673">
                  <a:extLst>
                    <a:ext uri="{9D8B030D-6E8A-4147-A177-3AD203B41FA5}">
                      <a16:colId xmlns:a16="http://schemas.microsoft.com/office/drawing/2014/main" val="739266037"/>
                    </a:ext>
                  </a:extLst>
                </a:gridCol>
                <a:gridCol w="1775246">
                  <a:extLst>
                    <a:ext uri="{9D8B030D-6E8A-4147-A177-3AD203B41FA5}">
                      <a16:colId xmlns:a16="http://schemas.microsoft.com/office/drawing/2014/main" val="3116060053"/>
                    </a:ext>
                  </a:extLst>
                </a:gridCol>
              </a:tblGrid>
              <a:tr h="2716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ファイナンス　トップ　</a:t>
                      </a:r>
                      <a:endParaRPr kumimoji="1" lang="en-US" altLang="ja-JP" sz="1000" b="1" kern="1200" dirty="0">
                        <a:solidFill>
                          <a:schemeClr val="tx1">
                            <a:lumMod val="65000"/>
                            <a:lumOff val="35000"/>
                          </a:schemeClr>
                        </a:solidFill>
                        <a:latin typeface="メイリオ"/>
                        <a:ea typeface="メイリオ"/>
                        <a:cs typeface="+mn-cs"/>
                      </a:endParaRPr>
                    </a:p>
                    <a:p>
                      <a:pPr algn="ctr" fontAlgn="ctr"/>
                      <a:r>
                        <a:rPr kumimoji="1" lang="ja-JP" altLang="en-US" sz="1000" b="1" kern="1200" dirty="0">
                          <a:solidFill>
                            <a:schemeClr val="tx1">
                              <a:lumMod val="65000"/>
                              <a:lumOff val="35000"/>
                            </a:schemeClr>
                          </a:solidFill>
                          <a:latin typeface="メイリオ"/>
                          <a:ea typeface="メイリオ"/>
                          <a:cs typeface="+mn-cs"/>
                        </a:rPr>
                        <a:t>トップパネル（</a:t>
                      </a:r>
                      <a:r>
                        <a:rPr kumimoji="1" lang="en-US" altLang="ja-JP" sz="1000" b="1" kern="1200" dirty="0">
                          <a:solidFill>
                            <a:schemeClr val="tx1">
                              <a:lumMod val="65000"/>
                              <a:lumOff val="35000"/>
                            </a:schemeClr>
                          </a:solidFill>
                          <a:latin typeface="メイリオ"/>
                          <a:ea typeface="メイリオ"/>
                          <a:cs typeface="+mn-cs"/>
                        </a:rPr>
                        <a:t>16</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5</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SP</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dirty="0">
                          <a:solidFill>
                            <a:schemeClr val="tx1">
                              <a:lumMod val="65000"/>
                              <a:lumOff val="35000"/>
                            </a:schemeClr>
                          </a:solidFill>
                          <a:latin typeface="メイリオ"/>
                          <a:ea typeface="メイリオ"/>
                          <a:cs typeface="+mn-cs"/>
                        </a:rPr>
                        <a:t>Yahoo!</a:t>
                      </a:r>
                      <a:r>
                        <a:rPr kumimoji="1" lang="ja-JP" altLang="en-US" sz="1000" b="1" kern="1200" dirty="0">
                          <a:solidFill>
                            <a:schemeClr val="tx1">
                              <a:lumMod val="65000"/>
                              <a:lumOff val="35000"/>
                            </a:schemeClr>
                          </a:solidFill>
                          <a:latin typeface="メイリオ"/>
                          <a:ea typeface="メイリオ"/>
                          <a:cs typeface="+mn-cs"/>
                        </a:rPr>
                        <a:t>ファイナンス　トップ　</a:t>
                      </a:r>
                      <a:endParaRPr kumimoji="1" lang="en-US" altLang="ja-JP" sz="1000" b="1" kern="1200" dirty="0">
                        <a:solidFill>
                          <a:schemeClr val="tx1">
                            <a:lumMod val="65000"/>
                            <a:lumOff val="35000"/>
                          </a:schemeClr>
                        </a:solidFill>
                        <a:latin typeface="メイリオ"/>
                        <a:ea typeface="メイリオ"/>
                        <a:cs typeface="+mn-cs"/>
                      </a:endParaRPr>
                    </a:p>
                    <a:p>
                      <a:pPr algn="ctr" fontAlgn="ctr"/>
                      <a:r>
                        <a:rPr kumimoji="1" lang="ja-JP" altLang="en-US" sz="1000" b="1" kern="1200" dirty="0">
                          <a:solidFill>
                            <a:schemeClr val="tx1">
                              <a:lumMod val="65000"/>
                              <a:lumOff val="35000"/>
                            </a:schemeClr>
                          </a:solidFill>
                          <a:latin typeface="メイリオ"/>
                          <a:ea typeface="メイリオ"/>
                          <a:cs typeface="+mn-cs"/>
                        </a:rPr>
                        <a:t>トップパネル（</a:t>
                      </a:r>
                      <a:r>
                        <a:rPr kumimoji="1" lang="en-US" altLang="ja-JP" sz="1000" b="1" kern="1200" dirty="0">
                          <a:solidFill>
                            <a:schemeClr val="tx1">
                              <a:lumMod val="65000"/>
                              <a:lumOff val="35000"/>
                            </a:schemeClr>
                          </a:solidFill>
                          <a:latin typeface="メイリオ"/>
                          <a:ea typeface="メイリオ"/>
                          <a:cs typeface="+mn-cs"/>
                        </a:rPr>
                        <a:t>16</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9</a:t>
                      </a:r>
                      <a:r>
                        <a:rPr kumimoji="1" lang="ja-JP" altLang="en-US" sz="1000" b="1" kern="1200" dirty="0">
                          <a:solidFill>
                            <a:schemeClr val="tx1">
                              <a:lumMod val="65000"/>
                              <a:lumOff val="35000"/>
                            </a:schemeClr>
                          </a:solidFill>
                          <a:latin typeface="メイリオ"/>
                          <a:ea typeface="メイリオ"/>
                          <a:cs typeface="+mn-cs"/>
                        </a:rPr>
                        <a:t>）</a:t>
                      </a:r>
                      <a:r>
                        <a:rPr kumimoji="1" lang="en-US" altLang="ja-JP" sz="1000" b="1" kern="1200" dirty="0">
                          <a:solidFill>
                            <a:schemeClr val="tx1">
                              <a:lumMod val="65000"/>
                              <a:lumOff val="35000"/>
                            </a:schemeClr>
                          </a:solidFill>
                          <a:latin typeface="メイリオ"/>
                          <a:ea typeface="メイリオ"/>
                          <a:cs typeface="+mn-cs"/>
                        </a:rPr>
                        <a:t>SP</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font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トップ　トップインパクト　プライムディスプレイ　ダブルサイズ　</a:t>
                      </a:r>
                      <a:r>
                        <a:rPr kumimoji="1" lang="en-US" altLang="ja-JP" sz="10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3238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1000000769</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1000000751</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1000001362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3112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188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dirty="0">
                          <a:solidFill>
                            <a:schemeClr val="tx1">
                              <a:lumMod val="65000"/>
                              <a:lumOff val="35000"/>
                            </a:schemeClr>
                          </a:solidFill>
                          <a:latin typeface="+mj-lt"/>
                          <a:ea typeface="+mj-ea"/>
                        </a:rPr>
                        <a:t>〇</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11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10325936"/>
                  </a:ext>
                </a:extLst>
              </a:tr>
              <a:tr h="322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トップインパクト プライムディスプレイダブルサイズ</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299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03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5834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787314208"/>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ファイナンスのトップページの上部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ファイナンスのトップページ全体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066738162"/>
                  </a:ext>
                </a:extLst>
              </a:tr>
              <a:tr h="21602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日（火）～</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30</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※5</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6</a:t>
                      </a:r>
                      <a:r>
                        <a:rPr kumimoji="1" lang="ja-JP" altLang="en-US" sz="900" kern="1200" dirty="0">
                          <a:solidFill>
                            <a:schemeClr val="tx1">
                              <a:lumMod val="65000"/>
                              <a:lumOff val="35000"/>
                            </a:schemeClr>
                          </a:solidFill>
                          <a:latin typeface="メイリオ"/>
                          <a:ea typeface="メイリオ"/>
                          <a:cs typeface="+mn-cs"/>
                        </a:rPr>
                        <a:t>日間での掲載も可能ですが、</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掲載</a:t>
                      </a:r>
                      <a:r>
                        <a:rPr kumimoji="1" lang="en-US" altLang="ja-JP" sz="900" kern="1200" dirty="0" err="1">
                          <a:solidFill>
                            <a:schemeClr val="tx1">
                              <a:lumMod val="65000"/>
                              <a:lumOff val="35000"/>
                            </a:schemeClr>
                          </a:solidFill>
                          <a:latin typeface="メイリオ"/>
                          <a:ea typeface="メイリオ"/>
                          <a:cs typeface="+mn-cs"/>
                        </a:rPr>
                        <a:t>vimps</a:t>
                      </a:r>
                      <a:r>
                        <a:rPr kumimoji="1" lang="ja-JP" altLang="en-US" sz="9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900" kern="1200" dirty="0">
                          <a:solidFill>
                            <a:schemeClr val="tx1">
                              <a:lumMod val="65000"/>
                              <a:lumOff val="35000"/>
                            </a:schemeClr>
                          </a:solidFill>
                          <a:latin typeface="+mn-lt"/>
                          <a:ea typeface="+mn-ea"/>
                          <a:cs typeface="+mn-cs"/>
                        </a:rPr>
                        <a:t>7</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31</a:t>
                      </a:r>
                      <a:r>
                        <a:rPr kumimoji="1" lang="ja-JP" altLang="en-US" sz="900" kern="1200" dirty="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6</a:t>
                      </a:r>
                      <a:r>
                        <a:rPr kumimoji="1" lang="ja-JP" altLang="en-US" sz="900" kern="1200" dirty="0">
                          <a:solidFill>
                            <a:schemeClr val="tx1">
                              <a:lumMod val="65000"/>
                              <a:lumOff val="35000"/>
                            </a:schemeClr>
                          </a:solidFill>
                          <a:latin typeface="+mn-lt"/>
                          <a:ea typeface="+mn-ea"/>
                          <a:cs typeface="+mn-cs"/>
                        </a:rPr>
                        <a:t>日間での掲載も可能ですが、</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掲載</a:t>
                      </a:r>
                      <a:r>
                        <a:rPr kumimoji="1" lang="en-US" altLang="ja-JP" sz="900" kern="1200" dirty="0" err="1">
                          <a:solidFill>
                            <a:schemeClr val="tx1">
                              <a:lumMod val="65000"/>
                              <a:lumOff val="35000"/>
                            </a:schemeClr>
                          </a:solidFill>
                          <a:latin typeface="+mn-lt"/>
                          <a:ea typeface="+mn-ea"/>
                          <a:cs typeface="+mn-cs"/>
                        </a:rPr>
                        <a:t>vimps</a:t>
                      </a:r>
                      <a:r>
                        <a:rPr kumimoji="1" lang="ja-JP" altLang="en-US" sz="9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96701478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3557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900,000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1,000,000</a:t>
                      </a:r>
                      <a:r>
                        <a:rPr kumimoji="1" lang="ja-JP" altLang="en-US" sz="800" kern="1200" dirty="0">
                          <a:solidFill>
                            <a:schemeClr val="tx1">
                              <a:lumMod val="65000"/>
                              <a:lumOff val="35000"/>
                            </a:schemeClr>
                          </a:solidFill>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4,000,000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3381913646"/>
                  </a:ext>
                </a:extLst>
              </a:tr>
              <a:tr h="3175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396</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4014462905"/>
                  </a:ext>
                </a:extLst>
              </a:tr>
              <a:tr h="2188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20" name="図 19"/>
          <p:cNvPicPr>
            <a:picLocks noChangeAspect="1"/>
          </p:cNvPicPr>
          <p:nvPr/>
        </p:nvPicPr>
        <p:blipFill>
          <a:blip r:embed="rId2"/>
          <a:stretch>
            <a:fillRect/>
          </a:stretch>
        </p:blipFill>
        <p:spPr>
          <a:xfrm>
            <a:off x="9821574" y="2255336"/>
            <a:ext cx="670597" cy="646515"/>
          </a:xfrm>
          <a:prstGeom prst="rect">
            <a:avLst/>
          </a:prstGeom>
        </p:spPr>
      </p:pic>
      <p:pic>
        <p:nvPicPr>
          <p:cNvPr id="9" name="図 8"/>
          <p:cNvPicPr>
            <a:picLocks noChangeAspect="1"/>
          </p:cNvPicPr>
          <p:nvPr/>
        </p:nvPicPr>
        <p:blipFill>
          <a:blip r:embed="rId3"/>
          <a:stretch>
            <a:fillRect/>
          </a:stretch>
        </p:blipFill>
        <p:spPr>
          <a:xfrm>
            <a:off x="3779843" y="2255336"/>
            <a:ext cx="360040" cy="642042"/>
          </a:xfrm>
          <a:prstGeom prst="rect">
            <a:avLst/>
          </a:prstGeom>
        </p:spPr>
      </p:pic>
      <p:pic>
        <p:nvPicPr>
          <p:cNvPr id="13" name="図 12"/>
          <p:cNvPicPr>
            <a:picLocks noChangeAspect="1"/>
          </p:cNvPicPr>
          <p:nvPr/>
        </p:nvPicPr>
        <p:blipFill>
          <a:blip r:embed="rId4"/>
          <a:stretch>
            <a:fillRect/>
          </a:stretch>
        </p:blipFill>
        <p:spPr>
          <a:xfrm>
            <a:off x="6816080" y="2277080"/>
            <a:ext cx="342842" cy="620298"/>
          </a:xfrm>
          <a:prstGeom prst="rect">
            <a:avLst/>
          </a:prstGeom>
        </p:spPr>
      </p:pic>
    </p:spTree>
    <p:extLst>
      <p:ext uri="{BB962C8B-B14F-4D97-AF65-F5344CB8AC3E}">
        <p14:creationId xmlns:p14="http://schemas.microsoft.com/office/powerpoint/2010/main" val="285019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ファイナンス</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222210913"/>
              </p:ext>
            </p:extLst>
          </p:nvPr>
        </p:nvGraphicFramePr>
        <p:xfrm>
          <a:off x="335361" y="980729"/>
          <a:ext cx="10585175" cy="5477668"/>
        </p:xfrm>
        <a:graphic>
          <a:graphicData uri="http://schemas.openxmlformats.org/drawingml/2006/table">
            <a:tbl>
              <a:tblPr firstCol="1" bandRow="1"/>
              <a:tblGrid>
                <a:gridCol w="2160239">
                  <a:extLst>
                    <a:ext uri="{9D8B030D-6E8A-4147-A177-3AD203B41FA5}">
                      <a16:colId xmlns:a16="http://schemas.microsoft.com/office/drawing/2014/main" val="792911817"/>
                    </a:ext>
                  </a:extLst>
                </a:gridCol>
                <a:gridCol w="864093">
                  <a:extLst>
                    <a:ext uri="{9D8B030D-6E8A-4147-A177-3AD203B41FA5}">
                      <a16:colId xmlns:a16="http://schemas.microsoft.com/office/drawing/2014/main" val="3572424336"/>
                    </a:ext>
                  </a:extLst>
                </a:gridCol>
                <a:gridCol w="3096347">
                  <a:extLst>
                    <a:ext uri="{9D8B030D-6E8A-4147-A177-3AD203B41FA5}">
                      <a16:colId xmlns:a16="http://schemas.microsoft.com/office/drawing/2014/main" val="3116060053"/>
                    </a:ext>
                  </a:extLst>
                </a:gridCol>
                <a:gridCol w="432048">
                  <a:extLst>
                    <a:ext uri="{9D8B030D-6E8A-4147-A177-3AD203B41FA5}">
                      <a16:colId xmlns:a16="http://schemas.microsoft.com/office/drawing/2014/main" val="2692402943"/>
                    </a:ext>
                  </a:extLst>
                </a:gridCol>
                <a:gridCol w="1800200">
                  <a:extLst>
                    <a:ext uri="{9D8B030D-6E8A-4147-A177-3AD203B41FA5}">
                      <a16:colId xmlns:a16="http://schemas.microsoft.com/office/drawing/2014/main" val="2541680240"/>
                    </a:ext>
                  </a:extLst>
                </a:gridCol>
                <a:gridCol w="2232248">
                  <a:extLst>
                    <a:ext uri="{9D8B030D-6E8A-4147-A177-3AD203B41FA5}">
                      <a16:colId xmlns:a16="http://schemas.microsoft.com/office/drawing/2014/main" val="2259925473"/>
                    </a:ext>
                  </a:extLst>
                </a:gridCol>
              </a:tblGrid>
              <a:tr h="3838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トップ</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3">
                  <a:txBody>
                    <a:bodyPr/>
                    <a:lstStyle/>
                    <a:p>
                      <a:pPr algn="ctr" font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カテゴリー指定</a:t>
                      </a:r>
                      <a:endParaRPr kumimoji="1" lang="en-US" altLang="ja-JP" sz="1000" b="1" kern="1200" dirty="0">
                        <a:solidFill>
                          <a:schemeClr val="tx1">
                            <a:lumMod val="65000"/>
                            <a:lumOff val="35000"/>
                          </a:schemeClr>
                        </a:solidFill>
                        <a:latin typeface="+mn-lt"/>
                        <a:ea typeface="+mn-ea"/>
                        <a:cs typeface="+mn-cs"/>
                      </a:endParaRPr>
                    </a:p>
                    <a:p>
                      <a:pPr algn="ctr" font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fontAlgn="ctr"/>
                      <a:endParaRPr kumimoji="1" lang="en-US" altLang="ja-JP"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1000000772</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dirty="0">
                          <a:solidFill>
                            <a:schemeClr val="tx1">
                              <a:lumMod val="65000"/>
                              <a:lumOff val="35000"/>
                            </a:schemeClr>
                          </a:solidFill>
                          <a:latin typeface="+mj-lt"/>
                          <a:ea typeface="+mj-ea"/>
                        </a:rPr>
                        <a:t>1000001361</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91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p>
                  </a:txBody>
                  <a:tcPr anchor="ctr">
                    <a:lnL w="6350" cap="flat" cmpd="sng" algn="ctr">
                      <a:noFill/>
                      <a:prstDash val="dot"/>
                      <a:round/>
                      <a:headEnd type="none" w="med" len="med"/>
                      <a:tailEnd type="none" w="med" len="med"/>
                    </a:lnL>
                    <a:lnR w="12700" cap="flat" cmpd="sng" algn="ctr">
                      <a:solidFill>
                        <a:schemeClr val="bg2">
                          <a:lumMod val="90000"/>
                        </a:schemeClr>
                      </a:solidFill>
                      <a:prstDash val="sysDash"/>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2">
                          <a:lumMod val="90000"/>
                        </a:schemeClr>
                      </a:solidFill>
                      <a:prstDash val="sysDash"/>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kumimoji="1" lang="ja-JP" altLang="en-US" sz="800" dirty="0">
                          <a:solidFill>
                            <a:schemeClr val="tx1">
                              <a:lumMod val="65000"/>
                              <a:lumOff val="35000"/>
                            </a:schemeClr>
                          </a:solidFill>
                          <a:latin typeface="+mj-lt"/>
                          <a:ea typeface="+mj-ea"/>
                        </a:rPr>
                        <a:t>　　　　　　　　　　　　　　　　　　　　　　　　　　　　　　　　　　　　　　</a:t>
                      </a: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56102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外国為替情報（</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株式（</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米国株（</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いずれかのひとつを選択</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145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Yahoo</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ファイナンス</a:t>
                      </a:r>
                      <a:r>
                        <a:rPr kumimoji="1" lang="ja-JP" altLang="en-US" sz="800" kern="1200" dirty="0">
                          <a:solidFill>
                            <a:schemeClr val="tx1">
                              <a:lumMod val="65000"/>
                              <a:lumOff val="35000"/>
                            </a:schemeClr>
                          </a:solidFill>
                          <a:latin typeface="+mn-lt"/>
                          <a:ea typeface="+mn-ea"/>
                          <a:cs typeface="+mn-cs"/>
                        </a:rPr>
                        <a:t>内の各カテゴリーのページ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145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日（火）～</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30</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358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algn="l"/>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kumimoji="1" lang="ja-JP" altLang="en-US" sz="800" dirty="0">
                          <a:solidFill>
                            <a:schemeClr val="tx1">
                              <a:lumMod val="65000"/>
                              <a:lumOff val="35000"/>
                            </a:schemeClr>
                          </a:solidFill>
                          <a:latin typeface="+mj-lt"/>
                          <a:ea typeface="+mj-ea"/>
                        </a:rPr>
                        <a:t>　　　　　　　　　　　　　　　　　　　　　　　　　　　　　　　　　　　　</a:t>
                      </a: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61021">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rowSpan="2"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外国為替情報</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株式</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372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米国株</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371707">
                <a:tc vMerge="1">
                  <a:txBody>
                    <a:bodyPr/>
                    <a:lstStyle/>
                    <a:p>
                      <a:pPr algn="ct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v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457496408"/>
                  </a:ext>
                </a:extLst>
              </a:tr>
              <a:tr h="2214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7848" y="2086619"/>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878" y="2066836"/>
            <a:ext cx="609599" cy="611952"/>
          </a:xfrm>
          <a:prstGeom prst="rect">
            <a:avLst/>
          </a:prstGeom>
        </p:spPr>
      </p:pic>
      <p:pic>
        <p:nvPicPr>
          <p:cNvPr id="16" name="図 15"/>
          <p:cNvPicPr>
            <a:picLocks noChangeAspect="1"/>
          </p:cNvPicPr>
          <p:nvPr/>
        </p:nvPicPr>
        <p:blipFill>
          <a:blip r:embed="rId4"/>
          <a:stretch>
            <a:fillRect/>
          </a:stretch>
        </p:blipFill>
        <p:spPr>
          <a:xfrm>
            <a:off x="6183183" y="2102676"/>
            <a:ext cx="588002" cy="608277"/>
          </a:xfrm>
          <a:prstGeom prst="rect">
            <a:avLst/>
          </a:prstGeom>
        </p:spPr>
      </p:pic>
      <p:sp>
        <p:nvSpPr>
          <p:cNvPr id="17" name="正方形/長方形 16"/>
          <p:cNvSpPr/>
          <p:nvPr/>
        </p:nvSpPr>
        <p:spPr>
          <a:xfrm>
            <a:off x="461288" y="6441751"/>
            <a:ext cx="839043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4184610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172305694"/>
              </p:ext>
            </p:extLst>
          </p:nvPr>
        </p:nvGraphicFramePr>
        <p:xfrm>
          <a:off x="335360" y="980728"/>
          <a:ext cx="10369152" cy="3691744"/>
        </p:xfrm>
        <a:graphic>
          <a:graphicData uri="http://schemas.openxmlformats.org/drawingml/2006/table">
            <a:tbl>
              <a:tblPr firstCol="1" bandRow="1">
                <a:tableStyleId>{21E4AEA4-8DFA-4A89-87EB-49C32662AFE0}</a:tableStyleId>
              </a:tblPr>
              <a:tblGrid>
                <a:gridCol w="1907566">
                  <a:extLst>
                    <a:ext uri="{9D8B030D-6E8A-4147-A177-3AD203B41FA5}">
                      <a16:colId xmlns:a16="http://schemas.microsoft.com/office/drawing/2014/main" val="792911817"/>
                    </a:ext>
                  </a:extLst>
                </a:gridCol>
                <a:gridCol w="1044762">
                  <a:extLst>
                    <a:ext uri="{9D8B030D-6E8A-4147-A177-3AD203B41FA5}">
                      <a16:colId xmlns:a16="http://schemas.microsoft.com/office/drawing/2014/main" val="2515137241"/>
                    </a:ext>
                  </a:extLst>
                </a:gridCol>
                <a:gridCol w="1368152">
                  <a:extLst>
                    <a:ext uri="{9D8B030D-6E8A-4147-A177-3AD203B41FA5}">
                      <a16:colId xmlns:a16="http://schemas.microsoft.com/office/drawing/2014/main" val="3608287535"/>
                    </a:ext>
                  </a:extLst>
                </a:gridCol>
                <a:gridCol w="1440160">
                  <a:extLst>
                    <a:ext uri="{9D8B030D-6E8A-4147-A177-3AD203B41FA5}">
                      <a16:colId xmlns:a16="http://schemas.microsoft.com/office/drawing/2014/main" val="25816770"/>
                    </a:ext>
                  </a:extLst>
                </a:gridCol>
                <a:gridCol w="1584176">
                  <a:extLst>
                    <a:ext uri="{9D8B030D-6E8A-4147-A177-3AD203B41FA5}">
                      <a16:colId xmlns:a16="http://schemas.microsoft.com/office/drawing/2014/main" val="1985953881"/>
                    </a:ext>
                  </a:extLst>
                </a:gridCol>
                <a:gridCol w="1512168">
                  <a:extLst>
                    <a:ext uri="{9D8B030D-6E8A-4147-A177-3AD203B41FA5}">
                      <a16:colId xmlns:a16="http://schemas.microsoft.com/office/drawing/2014/main" val="2591893762"/>
                    </a:ext>
                  </a:extLst>
                </a:gridCol>
                <a:gridCol w="1512168">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marL="0" marR="0" marT="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9</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トップインパクト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ダブルサイズ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カテゴリー指定</a:t>
                      </a:r>
                      <a:br>
                        <a:rPr kumimoji="1" lang="en-US" altLang="ja-JP"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j-lt"/>
                          <a:ea typeface="+mj-ea"/>
                          <a:cs typeface="+mn-cs"/>
                        </a:rPr>
                        <a:t>　</a:t>
                      </a:r>
                      <a:r>
                        <a:rPr kumimoji="1" lang="en-US" altLang="ja-JP" sz="900" b="0" kern="1200" dirty="0">
                          <a:solidFill>
                            <a:schemeClr val="bg1"/>
                          </a:solidFill>
                          <a:latin typeface="+mj-lt"/>
                          <a:ea typeface="+mj-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rtl="0" eaLnBrk="1" fontAlgn="auto" latinLnBrk="0" hangingPunct="1">
                        <a:lnSpc>
                          <a:spcPct val="100000"/>
                        </a:lnSpc>
                        <a:spcBef>
                          <a:spcPts val="0"/>
                        </a:spcBef>
                        <a:spcAft>
                          <a:spcPts val="0"/>
                        </a:spcAft>
                        <a:buClrTx/>
                        <a:buSzTx/>
                        <a:buFontTx/>
                        <a:buNone/>
                      </a:pPr>
                      <a:r>
                        <a:rPr kumimoji="1" lang="ja-JP" altLang="en-US" sz="1050" b="0" dirty="0">
                          <a:solidFill>
                            <a:schemeClr val="bg1"/>
                          </a:solidFill>
                          <a:latin typeface="+mj-lt"/>
                          <a:ea typeface="+mj-ea"/>
                        </a:rPr>
                        <a:t>オーディエンスリスト</a:t>
                      </a:r>
                      <a:endParaRPr lang="ja-JP" altLang="en-US" sz="1050" b="0" dirty="0">
                        <a:solidFill>
                          <a:schemeClr val="bg1"/>
                        </a:solidFill>
                        <a:latin typeface="+mj-lt"/>
                        <a:ea typeface="+mj-ea"/>
                      </a:endParaRPr>
                    </a:p>
                    <a:p>
                      <a:pPr marL="0" marR="0" lvl="0" indent="0" algn="ctr" defTabSz="914400">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a:t>
                      </a:r>
                      <a:r>
                        <a:rPr lang="ja-JP" altLang="en-US" sz="1050" b="0" dirty="0">
                          <a:solidFill>
                            <a:schemeClr val="bg1"/>
                          </a:solidFill>
                          <a:latin typeface="+mj-lt"/>
                          <a:ea typeface="+mj-ea"/>
                        </a:rPr>
                        <a:t>ヤフー提供</a:t>
                      </a:r>
                      <a:r>
                        <a:rPr kumimoji="1" lang="ja-JP" altLang="en-US" sz="1050" b="0" dirty="0">
                          <a:solidFill>
                            <a:schemeClr val="bg1"/>
                          </a:solidFill>
                          <a:latin typeface="+mj-lt"/>
                          <a:ea typeface="+mj-ea"/>
                        </a:rPr>
                        <a:t>）</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793186031"/>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63352" y="4677087"/>
            <a:ext cx="11593288" cy="201593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こちらの商品は、ターゲティング設定不可です。</a:t>
            </a:r>
            <a:br>
              <a:rPr lang="en-US" altLang="ja-JP" sz="1050" b="1" dirty="0">
                <a:solidFill>
                  <a:schemeClr val="tx1">
                    <a:lumMod val="65000"/>
                    <a:lumOff val="35000"/>
                  </a:schemeClr>
                </a:solidFill>
                <a:latin typeface="+mn-ea"/>
              </a:rPr>
            </a:b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年齢は以下の区分で指定が可能です。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18</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19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20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25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30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35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40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45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50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55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60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64</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65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69</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 70</a:t>
            </a:r>
            <a:r>
              <a:rPr lang="ja-JP" altLang="en-US" sz="1050" dirty="0">
                <a:solidFill>
                  <a:schemeClr val="bg1">
                    <a:lumMod val="85000"/>
                  </a:schemeClr>
                </a:solidFill>
                <a:latin typeface="+mn-ea"/>
              </a:rPr>
              <a:t>歳以上</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は「基本料金</a:t>
            </a: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ターゲティングごとに設定されている掛け率」（小数点以下切り捨て）によって決定されます。</a:t>
            </a:r>
            <a:br>
              <a:rPr lang="en-US" altLang="ja-JP" sz="1050" dirty="0">
                <a:solidFill>
                  <a:schemeClr val="bg1">
                    <a:lumMod val="85000"/>
                  </a:schemeClr>
                </a:solidFill>
                <a:latin typeface="+mn-ea"/>
              </a:rPr>
            </a:b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掛け率の最大値は</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倍になります。</a:t>
            </a:r>
            <a:endParaRPr lang="en-US" altLang="ja-JP" sz="1050" dirty="0">
              <a:solidFill>
                <a:schemeClr val="bg1">
                  <a:lumMod val="85000"/>
                </a:schemeClr>
              </a:solidFill>
              <a:latin typeface="+mn-ea"/>
            </a:endParaRPr>
          </a:p>
          <a:p>
            <a:pPr>
              <a:lnSpc>
                <a:spcPts val="1460"/>
              </a:lnSpc>
            </a:pPr>
            <a:r>
              <a:rPr lang="ja-JP" altLang="en-US" sz="1050" dirty="0">
                <a:solidFill>
                  <a:schemeClr val="bg1">
                    <a:lumMod val="85000"/>
                  </a:schemeClr>
                </a:solidFill>
                <a:latin typeface="+mn-ea"/>
              </a:rPr>
              <a:t>例：性別、年齢、オーディエンスカテゴリーを設定した場合、</a:t>
            </a:r>
            <a:r>
              <a:rPr lang="en-US" altLang="ja-JP" sz="1050" dirty="0">
                <a:solidFill>
                  <a:schemeClr val="bg1">
                    <a:lumMod val="85000"/>
                  </a:schemeClr>
                </a:solidFill>
                <a:latin typeface="+mn-ea"/>
              </a:rPr>
              <a:t>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1.8</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=2.59</a:t>
            </a:r>
            <a:r>
              <a:rPr lang="ja-JP" altLang="en-US" sz="1050" dirty="0">
                <a:solidFill>
                  <a:schemeClr val="bg1">
                    <a:lumMod val="85000"/>
                  </a:schemeClr>
                </a:solidFill>
                <a:latin typeface="+mn-ea"/>
              </a:rPr>
              <a:t>倍となりますが、最大値が</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倍のため、</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倍で設定可能となります。</a:t>
            </a:r>
            <a:endParaRPr lang="en-US" altLang="ja-JP" sz="1050" dirty="0">
              <a:solidFill>
                <a:schemeClr val="bg1">
                  <a:lumMod val="85000"/>
                </a:schemeClr>
              </a:solidFill>
              <a:latin typeface="+mn-ea"/>
            </a:endParaRPr>
          </a:p>
          <a:p>
            <a:pPr>
              <a:lnSpc>
                <a:spcPts val="1460"/>
              </a:lnSpc>
            </a:pP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※1</a:t>
            </a:r>
            <a:r>
              <a:rPr lang="ja-JP" altLang="en-US" sz="1050" dirty="0">
                <a:solidFill>
                  <a:schemeClr val="bg1">
                    <a:lumMod val="85000"/>
                  </a:schemeClr>
                </a:solidFill>
                <a:latin typeface="+mn-ea"/>
              </a:rPr>
              <a:t>オーディエンスカテゴリーの詳細は、</a:t>
            </a:r>
            <a:r>
              <a:rPr lang="en-US" altLang="ja-JP" sz="1050" dirty="0">
                <a:solidFill>
                  <a:schemeClr val="bg1">
                    <a:lumMod val="85000"/>
                  </a:schemeClr>
                </a:solidFill>
                <a:latin typeface="+mn-ea"/>
              </a:rPr>
              <a:t>Yahoo!</a:t>
            </a:r>
            <a:r>
              <a:rPr lang="ja-JP" altLang="en-US" sz="1050" dirty="0">
                <a:solidFill>
                  <a:schemeClr val="bg1">
                    <a:lumMod val="85000"/>
                  </a:schemeClr>
                </a:solidFill>
                <a:latin typeface="+mn-ea"/>
              </a:rPr>
              <a:t>広告ヘルプを参照してください。</a:t>
            </a:r>
            <a:r>
              <a:rPr lang="en-US" altLang="ja-JP" sz="1050" dirty="0">
                <a:solidFill>
                  <a:schemeClr val="bg1">
                    <a:lumMod val="85000"/>
                  </a:schemeClr>
                </a:solidFill>
                <a:latin typeface="+mn-ea"/>
              </a:rPr>
              <a:t>https://ads-help.yahoo.co.jp/yahooads/display/articledetail?lan=ja&amp;aid=71655</a:t>
            </a:r>
          </a:p>
          <a:p>
            <a:pPr>
              <a:lnSpc>
                <a:spcPts val="1460"/>
              </a:lnSpc>
            </a:pPr>
            <a:r>
              <a:rPr lang="en-US" altLang="ja-JP" sz="1050" dirty="0">
                <a:solidFill>
                  <a:schemeClr val="bg1">
                    <a:lumMod val="85000"/>
                  </a:schemeClr>
                </a:solidFill>
                <a:latin typeface="+mn-ea"/>
              </a:rPr>
              <a:t>※2</a:t>
            </a:r>
            <a:r>
              <a:rPr lang="ja-JP" altLang="en-US" sz="1050" dirty="0">
                <a:solidFill>
                  <a:schemeClr val="bg1">
                    <a:lumMod val="85000"/>
                  </a:schemeClr>
                </a:solidFill>
                <a:latin typeface="+mn-ea"/>
              </a:rPr>
              <a:t>オーディエンスリスト（ヤフー提供）の詳細は、こちらの表を参照してください。</a:t>
            </a:r>
            <a:r>
              <a:rPr lang="en-US" altLang="ja-JP" sz="1050" dirty="0">
                <a:solidFill>
                  <a:schemeClr val="bg1">
                    <a:lumMod val="85000"/>
                  </a:schemeClr>
                </a:solidFill>
                <a:latin typeface="+mn-ea"/>
              </a:rPr>
              <a:t>https://s.yimg.jp/dl/displayads-guarantee/audiencelist.zip</a:t>
            </a:r>
          </a:p>
        </p:txBody>
      </p:sp>
    </p:spTree>
    <p:extLst>
      <p:ext uri="{BB962C8B-B14F-4D97-AF65-F5344CB8AC3E}">
        <p14:creationId xmlns:p14="http://schemas.microsoft.com/office/powerpoint/2010/main" val="2544187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a:t>2022</a:t>
            </a:r>
            <a:r>
              <a:rPr kumimoji="1" lang="ja-JP" altLang="en-US" sz="1400" b="1" dirty="0"/>
              <a:t>年</a:t>
            </a:r>
            <a:r>
              <a:rPr kumimoji="1" lang="en-US" altLang="ja-JP" sz="1400" b="1" dirty="0"/>
              <a:t>4</a:t>
            </a:r>
            <a:r>
              <a:rPr kumimoji="1" lang="ja-JP" altLang="en-US" sz="1400" b="1" dirty="0"/>
              <a:t>月</a:t>
            </a:r>
            <a:r>
              <a:rPr kumimoji="1" lang="en-US" altLang="ja-JP" sz="1400" b="1" dirty="0"/>
              <a:t>4</a:t>
            </a:r>
            <a:r>
              <a:rPr kumimoji="1" lang="ja-JP" altLang="en-US" sz="1400" b="1" dirty="0"/>
              <a:t>日（月）より年齢ターゲティング区分</a:t>
            </a:r>
            <a:r>
              <a:rPr lang="ja-JP" altLang="en-US" sz="1400" b="1" dirty="0"/>
              <a:t>「15-19歳」が「1</a:t>
            </a:r>
            <a:r>
              <a:rPr lang="en-US" altLang="ja-JP" sz="1400" b="1" dirty="0"/>
              <a:t>8</a:t>
            </a:r>
            <a:r>
              <a:rPr lang="ja-JP" altLang="en-US" sz="1400" b="1" dirty="0"/>
              <a:t>-19歳」に変更となります。</a:t>
            </a:r>
            <a:r>
              <a:rPr lang="ja-JP" altLang="en-US" sz="1400" dirty="0"/>
              <a:t>そのため、</a:t>
            </a:r>
            <a:r>
              <a:rPr lang="en-US" altLang="ja-JP" sz="1400" dirty="0"/>
              <a:t> 4</a:t>
            </a:r>
            <a:r>
              <a:rPr lang="ja-JP" altLang="en-US" sz="1400" dirty="0"/>
              <a:t>月</a:t>
            </a:r>
            <a:r>
              <a:rPr lang="en-US" altLang="ja-JP" sz="1400" dirty="0"/>
              <a:t>4</a:t>
            </a:r>
            <a:r>
              <a:rPr lang="ja-JP" altLang="en-US" sz="1400" dirty="0"/>
              <a:t>日（月）以降は広告管理ツール上の予約画面やレポート、および配信対象は 「1</a:t>
            </a:r>
            <a:r>
              <a:rPr lang="en-US" altLang="ja-JP" sz="1400" dirty="0"/>
              <a:t>8</a:t>
            </a:r>
            <a:r>
              <a:rPr lang="ja-JP" altLang="en-US" sz="1400" dirty="0"/>
              <a:t>-19歳」の区分に切り替わります。</a:t>
            </a:r>
            <a:endParaRPr lang="en-US" altLang="ja-JP" sz="1400" dirty="0"/>
          </a:p>
          <a:p>
            <a:endParaRPr lang="en-US" altLang="ja-JP" sz="1400" dirty="0"/>
          </a:p>
          <a:p>
            <a:r>
              <a:rPr lang="en-US" altLang="ja-JP" sz="1400" dirty="0"/>
              <a:t>4</a:t>
            </a:r>
            <a:r>
              <a:rPr lang="ja-JP" altLang="en-US" sz="1400" dirty="0"/>
              <a:t>月</a:t>
            </a:r>
            <a:r>
              <a:rPr lang="en-US" altLang="ja-JP" sz="1400" dirty="0"/>
              <a:t>4</a:t>
            </a:r>
            <a:r>
              <a:rPr lang="ja-JP" altLang="en-US" sz="1400" dirty="0"/>
              <a:t>日（月）以前に予約をする場合、年齢ターゲティング区分「15-19歳」を指定することが可能ですが、掲載期間が</a:t>
            </a:r>
            <a:r>
              <a:rPr lang="en-US" altLang="ja-JP" sz="1400" dirty="0"/>
              <a:t>4</a:t>
            </a:r>
            <a:r>
              <a:rPr lang="ja-JP" altLang="en-US" sz="1400" dirty="0"/>
              <a:t>月</a:t>
            </a:r>
            <a:r>
              <a:rPr lang="en-US" altLang="ja-JP" sz="1400" dirty="0"/>
              <a:t>4</a:t>
            </a:r>
            <a:r>
              <a:rPr lang="ja-JP" altLang="en-US" sz="1400" dirty="0"/>
              <a:t>日以降の場合、ターゲティング条件が「1</a:t>
            </a:r>
            <a:r>
              <a:rPr lang="en-US" altLang="ja-JP" sz="1400" dirty="0"/>
              <a:t>8</a:t>
            </a:r>
            <a:r>
              <a:rPr lang="ja-JP" altLang="en-US" sz="1400" dirty="0"/>
              <a:t>-19歳」に変更となり、配信も「1</a:t>
            </a:r>
            <a:r>
              <a:rPr lang="en-US" altLang="ja-JP" sz="1400" dirty="0"/>
              <a:t>8</a:t>
            </a:r>
            <a:r>
              <a:rPr lang="ja-JP" altLang="en-US" sz="1400" dirty="0"/>
              <a:t>-19歳」が対象となります。</a:t>
            </a:r>
            <a:endParaRPr lang="en-US" altLang="ja-JP" sz="1400" dirty="0"/>
          </a:p>
          <a:p>
            <a:r>
              <a:rPr lang="en-US" altLang="ja-JP" sz="1400" dirty="0"/>
              <a:t>4</a:t>
            </a:r>
            <a:r>
              <a:rPr lang="ja-JP" altLang="en-US" sz="1400" dirty="0"/>
              <a:t>月</a:t>
            </a:r>
            <a:r>
              <a:rPr lang="en-US" altLang="ja-JP" sz="1400" dirty="0"/>
              <a:t>4</a:t>
            </a:r>
            <a:r>
              <a:rPr lang="ja-JP" altLang="en-US" sz="1400" dirty="0"/>
              <a:t>日（月）以降に出力したレポートでは、</a:t>
            </a:r>
            <a:r>
              <a:rPr lang="en-US" altLang="ja-JP" sz="1400" dirty="0"/>
              <a:t>4</a:t>
            </a:r>
            <a:r>
              <a:rPr lang="ja-JP" altLang="en-US" sz="1400" dirty="0"/>
              <a:t>月</a:t>
            </a:r>
            <a:r>
              <a:rPr lang="en-US" altLang="ja-JP" sz="1400" dirty="0"/>
              <a:t>3</a:t>
            </a:r>
            <a:r>
              <a:rPr lang="ja-JP" altLang="en-US" sz="1400" dirty="0"/>
              <a:t>日（日）までに「15-19歳」で配信した結果も「1</a:t>
            </a:r>
            <a:r>
              <a:rPr lang="en-US" altLang="ja-JP" sz="1400" dirty="0"/>
              <a:t>8</a:t>
            </a:r>
            <a:r>
              <a:rPr lang="ja-JP" altLang="en-US" sz="1400" dirty="0"/>
              <a:t>-19歳」として表示されます。</a:t>
            </a:r>
            <a:endParaRPr lang="en-US" altLang="ja-JP" sz="1400" dirty="0"/>
          </a:p>
          <a:p>
            <a:r>
              <a:rPr lang="ja-JP" altLang="en-US" sz="1400" dirty="0"/>
              <a:t>なお、その他年齢区分には変更ありません。</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a:t>年齢ターゲティング一部区分変更について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5</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a:t>▼例</a:t>
            </a:r>
            <a:r>
              <a:rPr lang="en-US" altLang="ja-JP" sz="1200" dirty="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a:solidFill>
                  <a:srgbClr val="FF0000"/>
                </a:solidFill>
              </a:rPr>
              <a:t>4/4</a:t>
            </a:r>
            <a:r>
              <a:rPr lang="ja-JP" altLang="en-US" sz="1400" b="1" u="sng" dirty="0">
                <a:solidFill>
                  <a:srgbClr val="FF0000"/>
                </a:solidFill>
              </a:rPr>
              <a:t>（月）</a:t>
            </a:r>
            <a:endParaRPr kumimoji="1" lang="ja-JP" altLang="en-US" sz="1400" b="1" u="sng" dirty="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a:t>予約日：</a:t>
            </a:r>
            <a:r>
              <a:rPr lang="en-US" altLang="ja-JP" sz="1200" dirty="0"/>
              <a:t> 4</a:t>
            </a:r>
            <a:r>
              <a:rPr lang="ja-JP" altLang="en-US" sz="1200" dirty="0"/>
              <a:t>月</a:t>
            </a:r>
            <a:r>
              <a:rPr lang="en-US" altLang="ja-JP" sz="1200" dirty="0"/>
              <a:t>5</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9</a:t>
            </a:r>
            <a:r>
              <a:rPr lang="ja-JP" altLang="en-US" sz="1200" dirty="0"/>
              <a:t>日～</a:t>
            </a:r>
            <a:r>
              <a:rPr lang="en-US" altLang="ja-JP" sz="1200" dirty="0"/>
              <a:t> 4</a:t>
            </a:r>
            <a:r>
              <a:rPr lang="ja-JP" altLang="en-US" sz="1200" dirty="0"/>
              <a:t>月</a:t>
            </a:r>
            <a:r>
              <a:rPr lang="en-US" altLang="ja-JP" sz="1200" dirty="0"/>
              <a:t>15</a:t>
            </a:r>
            <a:r>
              <a:rPr lang="ja-JP" altLang="en-US" sz="1200" dirty="0"/>
              <a:t>日</a:t>
            </a:r>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a:t>▼例</a:t>
            </a:r>
            <a:r>
              <a:rPr lang="en-US" altLang="ja-JP" sz="1200" dirty="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1</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a:t>▼例</a:t>
            </a:r>
            <a:r>
              <a:rPr lang="en-US" altLang="ja-JP" sz="1200" dirty="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a:t>★</a:t>
            </a:r>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a:t>予約画面上は「</a:t>
            </a:r>
            <a:r>
              <a:rPr lang="en-US" altLang="ja-JP" sz="1050" dirty="0"/>
              <a:t>15-19</a:t>
            </a:r>
            <a:r>
              <a:rPr lang="ja-JP" altLang="en-US" sz="1050" dirty="0"/>
              <a:t>歳」と表示。</a:t>
            </a:r>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a:t>※</a:t>
            </a:r>
            <a:r>
              <a:rPr lang="ja-JP" altLang="en-US" sz="1050" dirty="0"/>
              <a:t>配信時は「1</a:t>
            </a:r>
            <a:r>
              <a:rPr lang="en-US" altLang="ja-JP" sz="1050" dirty="0"/>
              <a:t>8</a:t>
            </a:r>
            <a:r>
              <a:rPr lang="ja-JP" altLang="en-US" sz="1050" dirty="0"/>
              <a:t>-19歳」に配信。レポート時は「</a:t>
            </a:r>
            <a:r>
              <a:rPr lang="en-US" altLang="ja-JP" sz="1050" dirty="0"/>
              <a:t>18</a:t>
            </a:r>
            <a:r>
              <a:rPr lang="ja-JP" altLang="en-US" sz="1050" dirty="0"/>
              <a:t>歳</a:t>
            </a:r>
            <a:r>
              <a:rPr lang="en-US" altLang="ja-JP" sz="1050" dirty="0"/>
              <a:t>-19</a:t>
            </a:r>
            <a:r>
              <a:rPr lang="ja-JP" altLang="en-US" sz="1050" dirty="0"/>
              <a:t>歳」と表示。</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a:t>★</a:t>
            </a:r>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18-19</a:t>
            </a:r>
            <a:r>
              <a:rPr lang="ja-JP" altLang="en-US" sz="1050" dirty="0"/>
              <a:t>歳」と表示。</a:t>
            </a:r>
            <a:endParaRPr lang="en-US" altLang="ja-JP" sz="1050" dirty="0"/>
          </a:p>
          <a:p>
            <a:r>
              <a:rPr lang="ja-JP" altLang="en-US" sz="1050" dirty="0"/>
              <a:t>　配信時は「</a:t>
            </a:r>
            <a:r>
              <a:rPr lang="en-US" altLang="ja-JP" sz="1050" dirty="0"/>
              <a:t>18</a:t>
            </a:r>
            <a:r>
              <a:rPr lang="ja-JP" altLang="en-US" sz="1050" dirty="0"/>
              <a:t>歳</a:t>
            </a:r>
            <a:r>
              <a:rPr lang="en-US" altLang="ja-JP" sz="1050" dirty="0"/>
              <a:t>-19</a:t>
            </a:r>
            <a:r>
              <a:rPr lang="ja-JP" altLang="en-US" sz="1050" dirty="0"/>
              <a:t>歳」に配信。レポートは「</a:t>
            </a:r>
            <a:r>
              <a:rPr lang="en-US" altLang="ja-JP" sz="1050" dirty="0"/>
              <a:t>18</a:t>
            </a:r>
            <a:r>
              <a:rPr lang="ja-JP" altLang="en-US" sz="1050" dirty="0"/>
              <a:t>歳</a:t>
            </a:r>
            <a:r>
              <a:rPr lang="en-US" altLang="ja-JP" sz="1050" dirty="0"/>
              <a:t>-19</a:t>
            </a:r>
            <a:r>
              <a:rPr lang="ja-JP" altLang="en-US" sz="1050" dirty="0"/>
              <a:t>歳」と表示。</a:t>
            </a:r>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a:t>★</a:t>
            </a:r>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15-19</a:t>
            </a:r>
            <a:r>
              <a:rPr lang="ja-JP" altLang="en-US" sz="1050" dirty="0"/>
              <a:t>歳」と表示。</a:t>
            </a:r>
            <a:endParaRPr lang="en-US" altLang="ja-JP" sz="1050" dirty="0"/>
          </a:p>
          <a:p>
            <a:r>
              <a:rPr lang="ja-JP" altLang="en-US" sz="1050" dirty="0"/>
              <a:t>　配信時は</a:t>
            </a:r>
            <a:r>
              <a:rPr lang="en-US" altLang="ja-JP" sz="1050" dirty="0"/>
              <a:t>4</a:t>
            </a:r>
            <a:r>
              <a:rPr lang="ja-JP" altLang="en-US" sz="1050" dirty="0"/>
              <a:t>月</a:t>
            </a:r>
            <a:r>
              <a:rPr lang="en-US" altLang="ja-JP" sz="1050" dirty="0"/>
              <a:t>1</a:t>
            </a:r>
            <a:r>
              <a:rPr lang="ja-JP" altLang="en-US" sz="1050" dirty="0"/>
              <a:t>日</a:t>
            </a:r>
            <a:r>
              <a:rPr lang="en-US" altLang="ja-JP" sz="1050" dirty="0"/>
              <a:t>~4</a:t>
            </a:r>
            <a:r>
              <a:rPr lang="ja-JP" altLang="en-US" sz="1050" dirty="0"/>
              <a:t>月</a:t>
            </a:r>
            <a:r>
              <a:rPr lang="en-US" altLang="ja-JP" sz="1050" dirty="0"/>
              <a:t>3</a:t>
            </a:r>
            <a:r>
              <a:rPr lang="ja-JP" altLang="en-US" sz="1050" dirty="0"/>
              <a:t>日は「</a:t>
            </a:r>
            <a:r>
              <a:rPr lang="en-US" altLang="ja-JP" sz="1050" dirty="0"/>
              <a:t>15</a:t>
            </a:r>
            <a:r>
              <a:rPr lang="ja-JP" altLang="en-US" sz="1050" dirty="0"/>
              <a:t>歳</a:t>
            </a:r>
            <a:r>
              <a:rPr lang="en-US" altLang="ja-JP" sz="1050" dirty="0"/>
              <a:t>-19</a:t>
            </a:r>
            <a:r>
              <a:rPr lang="ja-JP" altLang="en-US" sz="1050" dirty="0"/>
              <a:t>歳」、</a:t>
            </a:r>
            <a:r>
              <a:rPr lang="en-US" altLang="ja-JP" sz="1050" dirty="0"/>
              <a:t>4</a:t>
            </a:r>
            <a:r>
              <a:rPr lang="ja-JP" altLang="en-US" sz="1050" dirty="0"/>
              <a:t>月</a:t>
            </a:r>
            <a:r>
              <a:rPr lang="en-US" altLang="ja-JP" sz="1050" dirty="0"/>
              <a:t>4</a:t>
            </a:r>
            <a:r>
              <a:rPr lang="ja-JP" altLang="en-US" sz="1050" dirty="0"/>
              <a:t>日</a:t>
            </a:r>
            <a:r>
              <a:rPr lang="en-US" altLang="ja-JP" sz="1050" dirty="0"/>
              <a:t>~4</a:t>
            </a:r>
            <a:r>
              <a:rPr lang="ja-JP" altLang="en-US" sz="1050" dirty="0"/>
              <a:t>月</a:t>
            </a:r>
            <a:r>
              <a:rPr lang="en-US" altLang="ja-JP" sz="1050" dirty="0"/>
              <a:t>15</a:t>
            </a:r>
            <a:r>
              <a:rPr lang="ja-JP" altLang="en-US" sz="1050" dirty="0"/>
              <a:t>日は「</a:t>
            </a:r>
            <a:r>
              <a:rPr lang="en-US" altLang="ja-JP" sz="1050" dirty="0"/>
              <a:t>18</a:t>
            </a:r>
            <a:r>
              <a:rPr lang="ja-JP" altLang="en-US" sz="1050" dirty="0"/>
              <a:t>歳</a:t>
            </a:r>
            <a:r>
              <a:rPr lang="en-US" altLang="ja-JP" sz="1050" dirty="0"/>
              <a:t>-19</a:t>
            </a:r>
            <a:r>
              <a:rPr lang="ja-JP" altLang="en-US" sz="1050" dirty="0"/>
              <a:t>歳」に配信。レポート上は「</a:t>
            </a:r>
            <a:r>
              <a:rPr lang="en-US" altLang="ja-JP" sz="1050" dirty="0"/>
              <a:t>18</a:t>
            </a:r>
            <a:r>
              <a:rPr lang="ja-JP" altLang="en-US" sz="1050" dirty="0"/>
              <a:t>歳</a:t>
            </a:r>
            <a:r>
              <a:rPr lang="en-US" altLang="ja-JP" sz="1050" dirty="0"/>
              <a:t>-19</a:t>
            </a:r>
            <a:r>
              <a:rPr lang="ja-JP" altLang="en-US" sz="1050" dirty="0"/>
              <a:t>歳」と表示。</a:t>
            </a:r>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a:t>
            </a:r>
            <a:r>
              <a:rPr kumimoji="1" lang="en-US" altLang="ja-JP" sz="1200" dirty="0">
                <a:solidFill>
                  <a:schemeClr val="tx1"/>
                </a:solidFill>
              </a:rPr>
              <a:t>15</a:t>
            </a:r>
            <a:r>
              <a:rPr kumimoji="1" lang="ja-JP" altLang="en-US" sz="1200" dirty="0">
                <a:solidFill>
                  <a:schemeClr val="tx1"/>
                </a:solidFill>
              </a:rPr>
              <a:t>歳</a:t>
            </a:r>
            <a:r>
              <a:rPr kumimoji="1" lang="en-US" altLang="ja-JP" sz="1200" dirty="0">
                <a:solidFill>
                  <a:schemeClr val="tx1"/>
                </a:solidFill>
              </a:rPr>
              <a:t>-19</a:t>
            </a:r>
            <a:r>
              <a:rPr kumimoji="1" lang="ja-JP" altLang="en-US" sz="1200" dirty="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a:t>★</a:t>
            </a:r>
            <a:r>
              <a:rPr lang="ja-JP" altLang="en-US" sz="1100" dirty="0"/>
              <a:t>：予約日</a:t>
            </a:r>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a:t>：配信期間</a:t>
            </a:r>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■：レポート出力日</a:t>
            </a:r>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434706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6" name="正方形/長方形 15"/>
          <p:cNvSpPr/>
          <p:nvPr/>
        </p:nvSpPr>
        <p:spPr>
          <a:xfrm>
            <a:off x="263352" y="6358018"/>
            <a:ext cx="2630848"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80739"/>
          <a:ext cx="11521676" cy="5323404"/>
        </p:xfrm>
        <a:graphic>
          <a:graphicData uri="http://schemas.openxmlformats.org/drawingml/2006/table">
            <a:tbl>
              <a:tblPr firstCol="1" bandRow="1"/>
              <a:tblGrid>
                <a:gridCol w="4470370">
                  <a:extLst>
                    <a:ext uri="{9D8B030D-6E8A-4147-A177-3AD203B41FA5}">
                      <a16:colId xmlns:a16="http://schemas.microsoft.com/office/drawing/2014/main" val="792911817"/>
                    </a:ext>
                  </a:extLst>
                </a:gridCol>
                <a:gridCol w="1448036">
                  <a:extLst>
                    <a:ext uri="{9D8B030D-6E8A-4147-A177-3AD203B41FA5}">
                      <a16:colId xmlns:a16="http://schemas.microsoft.com/office/drawing/2014/main" val="3057805663"/>
                    </a:ext>
                  </a:extLst>
                </a:gridCol>
                <a:gridCol w="1385078">
                  <a:extLst>
                    <a:ext uri="{9D8B030D-6E8A-4147-A177-3AD203B41FA5}">
                      <a16:colId xmlns:a16="http://schemas.microsoft.com/office/drawing/2014/main" val="4203260269"/>
                    </a:ext>
                  </a:extLst>
                </a:gridCol>
                <a:gridCol w="1448036">
                  <a:extLst>
                    <a:ext uri="{9D8B030D-6E8A-4147-A177-3AD203B41FA5}">
                      <a16:colId xmlns:a16="http://schemas.microsoft.com/office/drawing/2014/main" val="2598357217"/>
                    </a:ext>
                  </a:extLst>
                </a:gridCol>
                <a:gridCol w="1448036">
                  <a:extLst>
                    <a:ext uri="{9D8B030D-6E8A-4147-A177-3AD203B41FA5}">
                      <a16:colId xmlns:a16="http://schemas.microsoft.com/office/drawing/2014/main" val="2131905587"/>
                    </a:ext>
                  </a:extLst>
                </a:gridCol>
                <a:gridCol w="1322120">
                  <a:extLst>
                    <a:ext uri="{9D8B030D-6E8A-4147-A177-3AD203B41FA5}">
                      <a16:colId xmlns:a16="http://schemas.microsoft.com/office/drawing/2014/main" val="2910572198"/>
                    </a:ext>
                  </a:extLst>
                </a:gridCol>
              </a:tblGrid>
              <a:tr h="584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marL="0" marR="0" marT="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トップ　トップパネル（</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9</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SP</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トップインパクト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ダブルサイズ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font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ファイナンス　</a:t>
                      </a:r>
                      <a:endParaRPr kumimoji="1" lang="en-US" altLang="ja-JP" sz="800" b="1" kern="1200" dirty="0">
                        <a:solidFill>
                          <a:schemeClr val="tx1">
                            <a:lumMod val="65000"/>
                            <a:lumOff val="35000"/>
                          </a:schemeClr>
                        </a:solidFill>
                        <a:latin typeface="+mn-lt"/>
                        <a:ea typeface="+mn-ea"/>
                        <a:cs typeface="+mn-cs"/>
                      </a:endParaRPr>
                    </a:p>
                    <a:p>
                      <a:pPr algn="ctr" fontAlgn="ctr"/>
                      <a:r>
                        <a:rPr kumimoji="1" lang="ja-JP" altLang="en-US" sz="800" b="1" kern="1200" dirty="0">
                          <a:solidFill>
                            <a:schemeClr val="tx1">
                              <a:lumMod val="65000"/>
                              <a:lumOff val="35000"/>
                            </a:schemeClr>
                          </a:solidFill>
                          <a:latin typeface="+mn-lt"/>
                          <a:ea typeface="+mn-ea"/>
                          <a:cs typeface="+mn-cs"/>
                        </a:rPr>
                        <a:t>カテゴリー指定</a:t>
                      </a:r>
                      <a:br>
                        <a:rPr kumimoji="1" lang="en-US" altLang="ja-JP"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371091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1" name="テキスト ボックス 10">
            <a:extLst>
              <a:ext uri="{FF2B5EF4-FFF2-40B4-BE49-F238E27FC236}">
                <a16:creationId xmlns:a16="http://schemas.microsoft.com/office/drawing/2014/main" id="{105A310C-96BB-AD4C-AB58-A365BD4CA5F0}"/>
              </a:ext>
            </a:extLst>
          </p:cNvPr>
          <p:cNvSpPr txBox="1"/>
          <p:nvPr/>
        </p:nvSpPr>
        <p:spPr>
          <a:xfrm>
            <a:off x="947554" y="912059"/>
            <a:ext cx="2190023"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5</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a:t>
            </a:r>
            <a:r>
              <a:rPr lang="ja-JP" altLang="en-US" sz="1200" b="1" dirty="0">
                <a:solidFill>
                  <a:schemeClr val="tx1">
                    <a:lumMod val="65000"/>
                    <a:lumOff val="35000"/>
                  </a:schemeClr>
                </a:solidFill>
              </a:rPr>
              <a:t>静止画のみ</a:t>
            </a:r>
            <a:endParaRPr lang="en-US" altLang="ja-JP" sz="1200" b="1"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105A310C-96BB-AD4C-AB58-A365BD4CA5F0}"/>
              </a:ext>
            </a:extLst>
          </p:cNvPr>
          <p:cNvSpPr txBox="1"/>
          <p:nvPr/>
        </p:nvSpPr>
        <p:spPr>
          <a:xfrm>
            <a:off x="4097155" y="908720"/>
            <a:ext cx="2239716"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9</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a:t>
            </a:r>
            <a:r>
              <a:rPr lang="ja-JP" altLang="en-US" sz="1200" b="1" dirty="0">
                <a:solidFill>
                  <a:schemeClr val="tx1">
                    <a:lumMod val="65000"/>
                    <a:lumOff val="35000"/>
                  </a:schemeClr>
                </a:solidFill>
              </a:rPr>
              <a:t>静止画のみ</a:t>
            </a:r>
            <a:endParaRPr lang="en-US" altLang="ja-JP" sz="1200" b="1" dirty="0">
              <a:solidFill>
                <a:schemeClr val="tx1">
                  <a:lumMod val="65000"/>
                  <a:lumOff val="35000"/>
                </a:schemeClr>
              </a:solidFill>
            </a:endParaRPr>
          </a:p>
        </p:txBody>
      </p:sp>
      <p:sp>
        <p:nvSpPr>
          <p:cNvPr id="12" name="テキスト ボックス 11"/>
          <p:cNvSpPr txBox="1"/>
          <p:nvPr/>
        </p:nvSpPr>
        <p:spPr>
          <a:xfrm>
            <a:off x="119336" y="6093296"/>
            <a:ext cx="11593288" cy="338554"/>
          </a:xfrm>
          <a:prstGeom prst="rect">
            <a:avLst/>
          </a:prstGeom>
          <a:noFill/>
        </p:spPr>
        <p:txBody>
          <a:bodyPr wrap="squar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2" name="正方形/長方形 1"/>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5761" y="1340768"/>
            <a:ext cx="2520280" cy="4568849"/>
          </a:xfrm>
          <a:prstGeom prst="rect">
            <a:avLst/>
          </a:prstGeom>
          <a:ln>
            <a:solidFill>
              <a:schemeClr val="bg1">
                <a:lumMod val="85000"/>
              </a:schemeClr>
            </a:solidFill>
          </a:ln>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5581" y="1340768"/>
            <a:ext cx="2520099" cy="4568521"/>
          </a:xfrm>
          <a:prstGeom prst="rect">
            <a:avLst/>
          </a:prstGeom>
          <a:ln>
            <a:solidFill>
              <a:schemeClr val="bg1">
                <a:lumMod val="85000"/>
              </a:schemeClr>
            </a:solidFill>
          </a:ln>
        </p:spPr>
      </p:pic>
    </p:spTree>
    <p:extLst>
      <p:ext uri="{BB962C8B-B14F-4D97-AF65-F5344CB8AC3E}">
        <p14:creationId xmlns:p14="http://schemas.microsoft.com/office/powerpoint/2010/main" val="621391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10" name="テキスト ボックス 9">
            <a:extLst>
              <a:ext uri="{FF2B5EF4-FFF2-40B4-BE49-F238E27FC236}">
                <a16:creationId xmlns:a16="http://schemas.microsoft.com/office/drawing/2014/main" id="{80B0730C-3B9E-4841-8DAD-6780CB507DD0}"/>
              </a:ext>
            </a:extLst>
          </p:cNvPr>
          <p:cNvSpPr txBox="1"/>
          <p:nvPr/>
        </p:nvSpPr>
        <p:spPr>
          <a:xfrm>
            <a:off x="9523704" y="1771385"/>
            <a:ext cx="2140330"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2</a:t>
            </a:r>
            <a:r>
              <a:rPr lang="ja-JP" altLang="en-US" sz="1200" b="1" dirty="0">
                <a:solidFill>
                  <a:schemeClr val="tx1">
                    <a:lumMod val="65000"/>
                    <a:lumOff val="35000"/>
                  </a:schemeClr>
                </a:solidFill>
              </a:rPr>
              <a:t>）動画（</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2</a:t>
            </a:r>
            <a:r>
              <a:rPr lang="ja-JP" altLang="en-US" sz="1200" b="1" dirty="0">
                <a:solidFill>
                  <a:schemeClr val="tx1">
                    <a:lumMod val="65000"/>
                    <a:lumOff val="35000"/>
                  </a:schemeClr>
                </a:solidFill>
              </a:rPr>
              <a:t>）</a:t>
            </a:r>
            <a:endParaRPr lang="en-US" altLang="ja-JP" sz="1200" b="1" dirty="0">
              <a:solidFill>
                <a:schemeClr val="tx1">
                  <a:lumMod val="65000"/>
                  <a:lumOff val="35000"/>
                </a:schemeClr>
              </a:solidFill>
            </a:endParaRPr>
          </a:p>
        </p:txBody>
      </p:sp>
      <p:sp>
        <p:nvSpPr>
          <p:cNvPr id="11" name="テキスト ボックス 10">
            <a:extLst>
              <a:ext uri="{FF2B5EF4-FFF2-40B4-BE49-F238E27FC236}">
                <a16:creationId xmlns:a16="http://schemas.microsoft.com/office/drawing/2014/main" id="{56BC9F35-7A4E-CA42-9DF1-B36D469930AE}"/>
              </a:ext>
            </a:extLst>
          </p:cNvPr>
          <p:cNvSpPr txBox="1"/>
          <p:nvPr/>
        </p:nvSpPr>
        <p:spPr>
          <a:xfrm>
            <a:off x="3647728" y="1797941"/>
            <a:ext cx="2085827" cy="284693"/>
          </a:xfrm>
          <a:prstGeom prst="rect">
            <a:avLst/>
          </a:prstGeom>
          <a:noFill/>
        </p:spPr>
        <p:txBody>
          <a:bodyPr wrap="none" rtlCol="0" anchor="t">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6</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5</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a:t>
            </a:r>
            <a:r>
              <a:rPr lang="ja-JP" altLang="en-US" sz="1200" b="1" dirty="0">
                <a:solidFill>
                  <a:schemeClr val="tx1">
                    <a:lumMod val="65000"/>
                    <a:lumOff val="35000"/>
                  </a:schemeClr>
                </a:solidFill>
              </a:rPr>
              <a:t>静止画のみ</a:t>
            </a:r>
          </a:p>
        </p:txBody>
      </p:sp>
      <p:sp>
        <p:nvSpPr>
          <p:cNvPr id="16" name="テキスト ボックス 15">
            <a:extLst>
              <a:ext uri="{FF2B5EF4-FFF2-40B4-BE49-F238E27FC236}">
                <a16:creationId xmlns:a16="http://schemas.microsoft.com/office/drawing/2014/main" id="{B2C2EF20-2127-FC40-8CEB-0C59A3ECA146}"/>
              </a:ext>
            </a:extLst>
          </p:cNvPr>
          <p:cNvSpPr txBox="1"/>
          <p:nvPr/>
        </p:nvSpPr>
        <p:spPr>
          <a:xfrm>
            <a:off x="6600056" y="1771385"/>
            <a:ext cx="2140330" cy="284693"/>
          </a:xfrm>
          <a:prstGeom prst="rect">
            <a:avLst/>
          </a:prstGeom>
          <a:noFill/>
        </p:spPr>
        <p:txBody>
          <a:bodyPr wrap="none" rtlCol="0">
            <a:spAutoFit/>
          </a:bodyPr>
          <a:lstStyle/>
          <a:p>
            <a:pPr algn="ctr">
              <a:lnSpc>
                <a:spcPts val="1460"/>
              </a:lnSpc>
            </a:pPr>
            <a:r>
              <a:rPr lang="ja-JP" altLang="en-US" sz="1200" b="1" dirty="0">
                <a:solidFill>
                  <a:schemeClr val="tx1">
                    <a:lumMod val="65000"/>
                    <a:lumOff val="35000"/>
                  </a:schemeClr>
                </a:solidFill>
              </a:rPr>
              <a:t>画像（</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）動画（</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r>
              <a:rPr lang="en-US" altLang="ja-JP" sz="1200" b="1" dirty="0">
                <a:solidFill>
                  <a:schemeClr val="tx1">
                    <a:lumMod val="65000"/>
                    <a:lumOff val="35000"/>
                  </a:schemeClr>
                </a:solidFill>
              </a:rPr>
              <a:t>1</a:t>
            </a:r>
            <a:r>
              <a:rPr lang="ja-JP" altLang="en-US" sz="1200" b="1" dirty="0">
                <a:solidFill>
                  <a:schemeClr val="tx1">
                    <a:lumMod val="65000"/>
                    <a:lumOff val="35000"/>
                  </a:schemeClr>
                </a:solidFill>
              </a:rPr>
              <a:t>）</a:t>
            </a:r>
            <a:endParaRPr kumimoji="1" lang="en-US" altLang="ja-JP" sz="1200" b="1" dirty="0">
              <a:solidFill>
                <a:schemeClr val="tx1">
                  <a:lumMod val="65000"/>
                  <a:lumOff val="35000"/>
                </a:schemeClr>
              </a:solidFill>
            </a:endParaRPr>
          </a:p>
        </p:txBody>
      </p:sp>
      <p:pic>
        <p:nvPicPr>
          <p:cNvPr id="17" name="図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59149" y="2271141"/>
            <a:ext cx="2869441" cy="2842165"/>
          </a:xfrm>
          <a:prstGeom prst="rect">
            <a:avLst/>
          </a:prstGeom>
        </p:spPr>
      </p:pic>
      <p:pic>
        <p:nvPicPr>
          <p:cNvPr id="18" name="図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2117" y="2262728"/>
            <a:ext cx="2869442" cy="2842165"/>
          </a:xfrm>
          <a:prstGeom prst="rect">
            <a:avLst/>
          </a:prstGeom>
        </p:spPr>
      </p:pic>
      <p:pic>
        <p:nvPicPr>
          <p:cNvPr id="19" name="図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43672" y="2274024"/>
            <a:ext cx="2908276" cy="2830869"/>
          </a:xfrm>
          <a:prstGeom prst="rect">
            <a:avLst/>
          </a:prstGeom>
        </p:spPr>
      </p:pic>
      <p:sp>
        <p:nvSpPr>
          <p:cNvPr id="2" name="テキスト ボックス 1"/>
          <p:cNvSpPr txBox="1"/>
          <p:nvPr/>
        </p:nvSpPr>
        <p:spPr>
          <a:xfrm>
            <a:off x="180300" y="1590567"/>
            <a:ext cx="3005951" cy="646331"/>
          </a:xfrm>
          <a:prstGeom prst="rect">
            <a:avLst/>
          </a:prstGeom>
          <a:noFill/>
        </p:spPr>
        <p:txBody>
          <a:bodyPr wrap="none" rtlCol="0">
            <a:spAutoFit/>
          </a:bodyPr>
          <a:lstStyle/>
          <a:p>
            <a:pPr algn="ctr"/>
            <a:r>
              <a:rPr lang="ja-JP" altLang="en-US" sz="1200" b="1" dirty="0">
                <a:solidFill>
                  <a:schemeClr val="tx1">
                    <a:lumMod val="65000"/>
                    <a:lumOff val="35000"/>
                  </a:schemeClr>
                </a:solidFill>
              </a:rPr>
              <a:t>トップインパクト プライムディスプレイ</a:t>
            </a:r>
            <a:endParaRPr lang="en-US" altLang="ja-JP" sz="1200" b="1" dirty="0">
              <a:solidFill>
                <a:schemeClr val="tx1">
                  <a:lumMod val="65000"/>
                  <a:lumOff val="35000"/>
                </a:schemeClr>
              </a:solidFill>
            </a:endParaRPr>
          </a:p>
          <a:p>
            <a:pPr algn="ctr"/>
            <a:r>
              <a:rPr lang="ja-JP" altLang="en-US" sz="1200" b="1" dirty="0">
                <a:solidFill>
                  <a:schemeClr val="tx1">
                    <a:lumMod val="65000"/>
                    <a:lumOff val="35000"/>
                  </a:schemeClr>
                </a:solidFill>
              </a:rPr>
              <a:t>ダブルサイズ（</a:t>
            </a:r>
            <a:r>
              <a:rPr lang="en-US" altLang="ja-JP" sz="1200" b="1" dirty="0">
                <a:solidFill>
                  <a:schemeClr val="tx1">
                    <a:lumMod val="65000"/>
                    <a:lumOff val="35000"/>
                  </a:schemeClr>
                </a:solidFill>
              </a:rPr>
              <a:t>300×600</a:t>
            </a:r>
            <a:r>
              <a:rPr lang="ja-JP" altLang="en-US" sz="1200" b="1" dirty="0">
                <a:solidFill>
                  <a:schemeClr val="tx1">
                    <a:lumMod val="65000"/>
                    <a:lumOff val="35000"/>
                  </a:schemeClr>
                </a:solidFill>
              </a:rPr>
              <a:t>）</a:t>
            </a:r>
            <a:endParaRPr lang="en-US" altLang="ja-JP" sz="1200" b="1" dirty="0">
              <a:solidFill>
                <a:schemeClr val="tx1">
                  <a:lumMod val="65000"/>
                  <a:lumOff val="35000"/>
                </a:schemeClr>
              </a:solidFill>
            </a:endParaRPr>
          </a:p>
          <a:p>
            <a:pPr algn="ctr"/>
            <a:r>
              <a:rPr lang="en-US" altLang="ja-JP" sz="1200" b="1" dirty="0">
                <a:solidFill>
                  <a:schemeClr val="tx1">
                    <a:lumMod val="65000"/>
                    <a:lumOff val="35000"/>
                  </a:schemeClr>
                </a:solidFill>
              </a:rPr>
              <a:t>※</a:t>
            </a:r>
            <a:r>
              <a:rPr lang="ja-JP" altLang="en-US" sz="1200" b="1" dirty="0">
                <a:solidFill>
                  <a:schemeClr val="tx1">
                    <a:lumMod val="65000"/>
                    <a:lumOff val="35000"/>
                  </a:schemeClr>
                </a:solidFill>
              </a:rPr>
              <a:t>静止画のみ</a:t>
            </a:r>
          </a:p>
        </p:txBody>
      </p:sp>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38" y="2262728"/>
            <a:ext cx="3043868" cy="2822456"/>
          </a:xfrm>
          <a:prstGeom prst="rect">
            <a:avLst/>
          </a:prstGeom>
        </p:spPr>
      </p:pic>
      <p:sp>
        <p:nvSpPr>
          <p:cNvPr id="12" name="テキスト ボックス 11"/>
          <p:cNvSpPr txBox="1"/>
          <p:nvPr/>
        </p:nvSpPr>
        <p:spPr>
          <a:xfrm>
            <a:off x="299330" y="5724545"/>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正方形/長方形 12"/>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616601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28293650"/>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2759</TotalTime>
  <Words>3264</Words>
  <Application>Microsoft Office PowerPoint</Application>
  <PresentationFormat>ワイド画面</PresentationFormat>
  <Paragraphs>452</Paragraphs>
  <Slides>14</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14</vt:i4>
      </vt:variant>
    </vt:vector>
  </HeadingPairs>
  <TitlesOfParts>
    <vt:vector size="20"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229</cp:revision>
  <dcterms:created xsi:type="dcterms:W3CDTF">2020-02-26T07:28:11Z</dcterms:created>
  <dcterms:modified xsi:type="dcterms:W3CDTF">2022-08-22T03:31:58Z</dcterms:modified>
</cp:coreProperties>
</file>