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8"/>
  </p:notesMasterIdLst>
  <p:sldIdLst>
    <p:sldId id="316" r:id="rId4"/>
    <p:sldId id="300" r:id="rId5"/>
    <p:sldId id="326" r:id="rId6"/>
    <p:sldId id="343" r:id="rId7"/>
    <p:sldId id="328" r:id="rId8"/>
    <p:sldId id="327" r:id="rId9"/>
    <p:sldId id="335" r:id="rId10"/>
    <p:sldId id="344" r:id="rId11"/>
    <p:sldId id="341" r:id="rId12"/>
    <p:sldId id="340" r:id="rId13"/>
    <p:sldId id="336" r:id="rId14"/>
    <p:sldId id="338" r:id="rId15"/>
    <p:sldId id="345" r:id="rId16"/>
    <p:sldId id="312" r:id="rId1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66" d="100"/>
          <a:sy n="66" d="100"/>
        </p:scale>
        <p:origin x="42" y="51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2021/6/4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342147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1.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1.xml"/><Relationship Id="rId5" Type="http://schemas.openxmlformats.org/officeDocument/2006/relationships/hyperlink" Target="https://s.yimg.jp/images/listing/pdfs/listing_nyuukoukitei.pdf" TargetMode="External"/><Relationship Id="rId4" Type="http://schemas.openxmlformats.org/officeDocument/2006/relationships/hyperlink" Target="https://ads-help.yahoo.co.jp/yahooads/guideline/articledetail?lan=ja&amp;aid=1493&amp;o=defaul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hyperlink" Target="https://s.yimg.jp/images/listing/pdfs/listing_nyuukoukitei.pdf" TargetMode="External"/><Relationship Id="rId2" Type="http://schemas.openxmlformats.org/officeDocument/2006/relationships/image" Target="../media/image18.png"/><Relationship Id="rId1" Type="http://schemas.openxmlformats.org/officeDocument/2006/relationships/slideLayout" Target="../slideLayouts/slideLayout21.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2021</a:t>
            </a:r>
            <a:r>
              <a:rPr lang="ja-JP" altLang="en-US" dirty="0" smtClean="0"/>
              <a:t>年</a:t>
            </a:r>
            <a:r>
              <a:rPr lang="en-US" altLang="ja-JP" dirty="0" smtClean="0"/>
              <a:t>5</a:t>
            </a:r>
            <a:r>
              <a:rPr lang="ja-JP" altLang="en-US" dirty="0" smtClean="0"/>
              <a:t>月</a:t>
            </a:r>
            <a:r>
              <a:rPr lang="en-US" altLang="ja-JP" dirty="0" smtClean="0"/>
              <a:t>26</a:t>
            </a:r>
            <a:r>
              <a:rPr lang="ja-JP" altLang="en-US" dirty="0" smtClean="0"/>
              <a:t>日</a:t>
            </a:r>
            <a:endParaRPr lang="ja-JP" altLang="en-US"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3096344" cy="360040"/>
          </a:xfrm>
        </p:spPr>
        <p:txBody>
          <a:bodyPr>
            <a:normAutofit fontScale="92500"/>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ファイナンス</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7</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2495600" y="5373216"/>
            <a:ext cx="1872208" cy="288032"/>
          </a:xfrm>
          <a:prstGeom prst="rect">
            <a:avLst/>
          </a:prstGeom>
        </p:spPr>
        <p:txBody>
          <a:bodyPr vert="horz" lIns="0" tIns="45720" rIns="0" bIns="45720" rtlCol="0">
            <a:normAutofit lnSpcReduction="10000"/>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smtClean="0"/>
              <a:t>Q1-Q2</a:t>
            </a:r>
            <a:r>
              <a:rPr lang="ja-JP" altLang="en-US" dirty="0" smtClean="0"/>
              <a:t>の期跨ぎ</a:t>
            </a:r>
            <a:r>
              <a:rPr lang="ja-JP" altLang="en-US" dirty="0"/>
              <a:t>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4" name="テキスト ボックス 3"/>
          <p:cNvSpPr txBox="1"/>
          <p:nvPr/>
        </p:nvSpPr>
        <p:spPr>
          <a:xfrm>
            <a:off x="430871" y="971436"/>
            <a:ext cx="11402265" cy="369332"/>
          </a:xfrm>
          <a:prstGeom prst="rect">
            <a:avLst/>
          </a:prstGeom>
          <a:noFill/>
        </p:spPr>
        <p:txBody>
          <a:bodyPr wrap="square" rtlCol="0">
            <a:spAutoFit/>
          </a:bodyPr>
          <a:lstStyle/>
          <a:p>
            <a:r>
              <a:rPr lang="ja-JP" altLang="en-US" dirty="0">
                <a:solidFill>
                  <a:schemeClr val="tx1">
                    <a:lumMod val="65000"/>
                    <a:lumOff val="35000"/>
                  </a:schemeClr>
                </a:solidFill>
              </a:rPr>
              <a:t>期を跨いだ掲載期間における購入方法は、リリース種別「継続」「内容変更」によって異なります。</a:t>
            </a:r>
            <a:endParaRPr lang="en-US" altLang="ja-JP" dirty="0">
              <a:solidFill>
                <a:schemeClr val="tx1">
                  <a:lumMod val="65000"/>
                  <a:lumOff val="35000"/>
                </a:schemeClr>
              </a:solidFill>
            </a:endParaRPr>
          </a:p>
        </p:txBody>
      </p:sp>
      <p:sp>
        <p:nvSpPr>
          <p:cNvPr id="6" name="正方形/長方形 5"/>
          <p:cNvSpPr/>
          <p:nvPr/>
        </p:nvSpPr>
        <p:spPr>
          <a:xfrm>
            <a:off x="1703512" y="2334384"/>
            <a:ext cx="8856984" cy="1620315"/>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7" name="正方形/長方形 6"/>
          <p:cNvSpPr/>
          <p:nvPr/>
        </p:nvSpPr>
        <p:spPr>
          <a:xfrm>
            <a:off x="1847528" y="2459183"/>
            <a:ext cx="788204" cy="1400980"/>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8" name="テキスト ボックス 7"/>
          <p:cNvSpPr txBox="1"/>
          <p:nvPr/>
        </p:nvSpPr>
        <p:spPr>
          <a:xfrm>
            <a:off x="2038600" y="2548447"/>
            <a:ext cx="400110" cy="1190229"/>
          </a:xfrm>
          <a:prstGeom prst="rect">
            <a:avLst/>
          </a:prstGeom>
          <a:noFill/>
        </p:spPr>
        <p:txBody>
          <a:bodyPr vert="eaVert" wrap="square" rtlCol="0">
            <a:spAutoFit/>
          </a:bodyPr>
          <a:lstStyle/>
          <a:p>
            <a:r>
              <a:rPr lang="ja-JP" altLang="en-US" sz="1400" b="1" dirty="0">
                <a:solidFill>
                  <a:schemeClr val="bg1"/>
                </a:solidFill>
              </a:rPr>
              <a:t>継続リリース</a:t>
            </a:r>
          </a:p>
        </p:txBody>
      </p:sp>
      <p:sp>
        <p:nvSpPr>
          <p:cNvPr id="9" name="角丸四角形 8"/>
          <p:cNvSpPr/>
          <p:nvPr/>
        </p:nvSpPr>
        <p:spPr>
          <a:xfrm>
            <a:off x="2788913"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4</a:t>
            </a:r>
            <a:r>
              <a:rPr lang="ja-JP" altLang="en-US" sz="1050" dirty="0">
                <a:solidFill>
                  <a:schemeClr val="tx1"/>
                </a:solidFill>
              </a:rPr>
              <a:t>月</a:t>
            </a:r>
          </a:p>
        </p:txBody>
      </p:sp>
      <p:sp>
        <p:nvSpPr>
          <p:cNvPr id="10" name="角丸四角形 9"/>
          <p:cNvSpPr/>
          <p:nvPr/>
        </p:nvSpPr>
        <p:spPr>
          <a:xfrm>
            <a:off x="4013049"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5</a:t>
            </a:r>
            <a:r>
              <a:rPr lang="ja-JP" altLang="en-US" sz="1050" dirty="0">
                <a:solidFill>
                  <a:schemeClr val="tx1"/>
                </a:solidFill>
              </a:rPr>
              <a:t>月</a:t>
            </a:r>
          </a:p>
        </p:txBody>
      </p:sp>
      <p:sp>
        <p:nvSpPr>
          <p:cNvPr id="11" name="角丸四角形 10"/>
          <p:cNvSpPr/>
          <p:nvPr/>
        </p:nvSpPr>
        <p:spPr>
          <a:xfrm>
            <a:off x="5237335"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6</a:t>
            </a:r>
            <a:r>
              <a:rPr lang="ja-JP" altLang="en-US" sz="1050" dirty="0">
                <a:solidFill>
                  <a:schemeClr val="tx1"/>
                </a:solidFill>
              </a:rPr>
              <a:t>月</a:t>
            </a:r>
          </a:p>
        </p:txBody>
      </p:sp>
      <p:sp>
        <p:nvSpPr>
          <p:cNvPr id="12" name="角丸四角形 11"/>
          <p:cNvSpPr/>
          <p:nvPr/>
        </p:nvSpPr>
        <p:spPr>
          <a:xfrm>
            <a:off x="6501566"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13" name="角丸四角形 12"/>
          <p:cNvSpPr/>
          <p:nvPr/>
        </p:nvSpPr>
        <p:spPr>
          <a:xfrm>
            <a:off x="7743176"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14" name="角丸四角形 13"/>
          <p:cNvSpPr/>
          <p:nvPr/>
        </p:nvSpPr>
        <p:spPr>
          <a:xfrm>
            <a:off x="8943440"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15" name="ホームベース 14"/>
          <p:cNvSpPr/>
          <p:nvPr/>
        </p:nvSpPr>
        <p:spPr>
          <a:xfrm>
            <a:off x="6438866" y="3446118"/>
            <a:ext cx="3639400" cy="345349"/>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Q2</a:t>
            </a:r>
            <a:r>
              <a:rPr lang="ja-JP" altLang="en-US" sz="1000" dirty="0">
                <a:solidFill>
                  <a:schemeClr val="tx1"/>
                </a:solidFill>
              </a:rPr>
              <a:t>商品</a:t>
            </a:r>
          </a:p>
        </p:txBody>
      </p:sp>
      <p:sp>
        <p:nvSpPr>
          <p:cNvPr id="16" name="角丸四角形 15"/>
          <p:cNvSpPr/>
          <p:nvPr/>
        </p:nvSpPr>
        <p:spPr>
          <a:xfrm>
            <a:off x="2789583" y="2385213"/>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Q1</a:t>
            </a:r>
            <a:endParaRPr lang="ja-JP" altLang="en-US" sz="1050" b="1" dirty="0">
              <a:solidFill>
                <a:schemeClr val="bg1"/>
              </a:solidFill>
            </a:endParaRPr>
          </a:p>
        </p:txBody>
      </p:sp>
      <p:sp>
        <p:nvSpPr>
          <p:cNvPr id="17" name="角丸四角形 16"/>
          <p:cNvSpPr/>
          <p:nvPr/>
        </p:nvSpPr>
        <p:spPr>
          <a:xfrm>
            <a:off x="6456041" y="2385214"/>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Q2</a:t>
            </a:r>
            <a:endParaRPr lang="ja-JP" altLang="en-US" sz="1050" b="1" dirty="0">
              <a:solidFill>
                <a:schemeClr val="bg1"/>
              </a:solidFill>
            </a:endParaRPr>
          </a:p>
        </p:txBody>
      </p:sp>
      <p:cxnSp>
        <p:nvCxnSpPr>
          <p:cNvPr id="18" name="直線コネクタ 17"/>
          <p:cNvCxnSpPr/>
          <p:nvPr/>
        </p:nvCxnSpPr>
        <p:spPr>
          <a:xfrm>
            <a:off x="6424432" y="2351306"/>
            <a:ext cx="8675" cy="1584176"/>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19" name="ホームベース 18"/>
          <p:cNvSpPr/>
          <p:nvPr/>
        </p:nvSpPr>
        <p:spPr>
          <a:xfrm>
            <a:off x="2827341" y="3052336"/>
            <a:ext cx="3916731"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Q1</a:t>
            </a:r>
            <a:r>
              <a:rPr lang="ja-JP" altLang="en-US" sz="1000" dirty="0">
                <a:solidFill>
                  <a:schemeClr val="tx1"/>
                </a:solidFill>
              </a:rPr>
              <a:t>商品</a:t>
            </a:r>
          </a:p>
        </p:txBody>
      </p:sp>
      <p:sp>
        <p:nvSpPr>
          <p:cNvPr id="20" name="ホームベース 19"/>
          <p:cNvSpPr/>
          <p:nvPr/>
        </p:nvSpPr>
        <p:spPr>
          <a:xfrm>
            <a:off x="6433106" y="3052336"/>
            <a:ext cx="1279578" cy="345349"/>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smtClean="0">
                <a:solidFill>
                  <a:schemeClr val="bg1"/>
                </a:solidFill>
              </a:rPr>
              <a:t>Q1</a:t>
            </a:r>
            <a:r>
              <a:rPr lang="ja-JP" altLang="en-US" sz="1000" dirty="0" smtClean="0">
                <a:solidFill>
                  <a:schemeClr val="bg1"/>
                </a:solidFill>
              </a:rPr>
              <a:t>商品</a:t>
            </a:r>
            <a:r>
              <a:rPr lang="ja-JP" altLang="en-US" sz="1000" dirty="0">
                <a:solidFill>
                  <a:schemeClr val="bg1"/>
                </a:solidFill>
              </a:rPr>
              <a:t>延長</a:t>
            </a:r>
          </a:p>
        </p:txBody>
      </p:sp>
      <p:sp>
        <p:nvSpPr>
          <p:cNvPr id="21" name="テキスト ボックス 20"/>
          <p:cNvSpPr txBox="1"/>
          <p:nvPr/>
        </p:nvSpPr>
        <p:spPr>
          <a:xfrm>
            <a:off x="803412" y="1322765"/>
            <a:ext cx="11197244" cy="954107"/>
          </a:xfrm>
          <a:prstGeom prst="rect">
            <a:avLst/>
          </a:prstGeom>
          <a:noFill/>
        </p:spPr>
        <p:txBody>
          <a:bodyPr wrap="square" rtlCol="0">
            <a:spAutoFit/>
          </a:bodyPr>
          <a:lstStyle/>
          <a:p>
            <a:r>
              <a:rPr lang="ja-JP" altLang="en-US" sz="1400" b="1" dirty="0">
                <a:solidFill>
                  <a:schemeClr val="tx1">
                    <a:lumMod val="65000"/>
                    <a:lumOff val="35000"/>
                  </a:schemeClr>
                </a:solidFill>
              </a:rPr>
              <a:t>■継続リリースの場合</a:t>
            </a:r>
            <a:endParaRPr lang="en-US" altLang="ja-JP" sz="1400" b="1" dirty="0">
              <a:solidFill>
                <a:schemeClr val="tx1">
                  <a:lumMod val="65000"/>
                  <a:lumOff val="35000"/>
                </a:schemeClr>
              </a:solidFill>
            </a:endParaRPr>
          </a:p>
          <a:p>
            <a:r>
              <a:rPr lang="ja-JP" altLang="en-US" sz="1400" dirty="0">
                <a:solidFill>
                  <a:schemeClr val="tx1">
                    <a:lumMod val="65000"/>
                    <a:lumOff val="35000"/>
                  </a:schemeClr>
                </a:solidFill>
              </a:rPr>
              <a:t>　</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期前にリリースしている商品の有効期間を延長し、期跨ぎを可能とします</a:t>
            </a:r>
            <a:r>
              <a:rPr lang="ja-JP" altLang="en-US" sz="1400" dirty="0" smtClean="0">
                <a:solidFill>
                  <a:schemeClr val="tx1">
                    <a:lumMod val="65000"/>
                    <a:lumOff val="35000"/>
                  </a:schemeClr>
                </a:solidFill>
              </a:rPr>
              <a:t>。有効</a:t>
            </a:r>
            <a:r>
              <a:rPr lang="ja-JP" altLang="en-US" sz="1400" dirty="0">
                <a:solidFill>
                  <a:schemeClr val="tx1">
                    <a:lumMod val="65000"/>
                    <a:lumOff val="35000"/>
                  </a:schemeClr>
                </a:solidFill>
              </a:rPr>
              <a:t>期間の</a:t>
            </a:r>
            <a:r>
              <a:rPr lang="ja-JP" altLang="en-US" sz="1400" dirty="0" smtClean="0">
                <a:solidFill>
                  <a:schemeClr val="tx1">
                    <a:lumMod val="65000"/>
                    <a:lumOff val="35000"/>
                  </a:schemeClr>
                </a:solidFill>
              </a:rPr>
              <a:t>延長対応のメンテナンスは、</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次</a:t>
            </a:r>
            <a:r>
              <a:rPr lang="ja-JP" altLang="en-US" sz="1400" dirty="0">
                <a:solidFill>
                  <a:schemeClr val="tx1">
                    <a:lumMod val="65000"/>
                    <a:lumOff val="35000"/>
                  </a:schemeClr>
                </a:solidFill>
              </a:rPr>
              <a:t>の期の商品の予約開始日</a:t>
            </a:r>
            <a:r>
              <a:rPr lang="ja-JP" altLang="en-US" sz="1400" dirty="0" smtClean="0">
                <a:solidFill>
                  <a:schemeClr val="tx1">
                    <a:lumMod val="65000"/>
                    <a:lumOff val="35000"/>
                  </a:schemeClr>
                </a:solidFill>
              </a:rPr>
              <a:t>の</a:t>
            </a:r>
            <a:r>
              <a:rPr lang="en-US" altLang="ja-JP" sz="1400" dirty="0" smtClean="0">
                <a:solidFill>
                  <a:schemeClr val="tx1">
                    <a:lumMod val="65000"/>
                    <a:lumOff val="35000"/>
                  </a:schemeClr>
                </a:solidFill>
              </a:rPr>
              <a:t>13</a:t>
            </a:r>
            <a:r>
              <a:rPr lang="ja-JP" altLang="en-US" sz="1400" dirty="0" smtClean="0">
                <a:solidFill>
                  <a:schemeClr val="tx1">
                    <a:lumMod val="65000"/>
                    <a:lumOff val="35000"/>
                  </a:schemeClr>
                </a:solidFill>
              </a:rPr>
              <a:t>時頃から数時間です。その</a:t>
            </a:r>
            <a:r>
              <a:rPr lang="ja-JP" altLang="en-US" sz="1400" dirty="0">
                <a:solidFill>
                  <a:schemeClr val="tx1">
                    <a:lumMod val="65000"/>
                    <a:lumOff val="35000"/>
                  </a:schemeClr>
                </a:solidFill>
              </a:rPr>
              <a:t>間はメンテナンス期間と</a:t>
            </a:r>
            <a:r>
              <a:rPr lang="ja-JP" altLang="en-US" sz="1400" dirty="0" smtClean="0">
                <a:solidFill>
                  <a:schemeClr val="tx1">
                    <a:lumMod val="65000"/>
                    <a:lumOff val="35000"/>
                  </a:schemeClr>
                </a:solidFill>
              </a:rPr>
              <a:t>して</a:t>
            </a:r>
            <a:r>
              <a:rPr lang="en-US" altLang="ja-JP" sz="1400" dirty="0" smtClean="0">
                <a:solidFill>
                  <a:schemeClr val="tx1">
                    <a:lumMod val="65000"/>
                    <a:lumOff val="35000"/>
                  </a:schemeClr>
                </a:solidFill>
              </a:rPr>
              <a:t>1</a:t>
            </a:r>
            <a:r>
              <a:rPr lang="ja-JP" altLang="en-US" sz="1400" dirty="0" smtClean="0">
                <a:solidFill>
                  <a:schemeClr val="tx1">
                    <a:lumMod val="65000"/>
                    <a:lumOff val="35000"/>
                  </a:schemeClr>
                </a:solidFill>
              </a:rPr>
              <a:t>期前商品</a:t>
            </a:r>
            <a:r>
              <a:rPr lang="ja-JP" altLang="en-US" sz="1400" dirty="0">
                <a:solidFill>
                  <a:schemeClr val="tx1">
                    <a:lumMod val="65000"/>
                    <a:lumOff val="35000"/>
                  </a:schemeClr>
                </a:solidFill>
              </a:rPr>
              <a:t>の予約ができない状態と</a:t>
            </a:r>
            <a:r>
              <a:rPr lang="ja-JP" altLang="en-US" sz="1400" dirty="0" smtClean="0">
                <a:solidFill>
                  <a:schemeClr val="tx1">
                    <a:lumMod val="65000"/>
                    <a:lumOff val="35000"/>
                  </a:schemeClr>
                </a:solidFill>
              </a:rPr>
              <a:t>なります。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a:t>
            </a:r>
            <a:r>
              <a:rPr lang="ja-JP" altLang="en-US" sz="1200" dirty="0">
                <a:solidFill>
                  <a:schemeClr val="tx1">
                    <a:lumMod val="65000"/>
                    <a:lumOff val="35000"/>
                  </a:schemeClr>
                </a:solidFill>
              </a:rPr>
              <a:t>例</a:t>
            </a:r>
            <a:r>
              <a:rPr lang="ja-JP" altLang="en-US" sz="1200" dirty="0" smtClean="0">
                <a:solidFill>
                  <a:schemeClr val="tx1">
                    <a:lumMod val="65000"/>
                    <a:lumOff val="35000"/>
                  </a:schemeClr>
                </a:solidFill>
              </a:rPr>
              <a:t>：</a:t>
            </a:r>
            <a:r>
              <a:rPr lang="en-US" altLang="ja-JP" sz="1200" dirty="0" smtClean="0">
                <a:solidFill>
                  <a:schemeClr val="tx1">
                    <a:lumMod val="65000"/>
                    <a:lumOff val="35000"/>
                  </a:schemeClr>
                </a:solidFill>
              </a:rPr>
              <a:t>Q2</a:t>
            </a:r>
            <a:r>
              <a:rPr lang="ja-JP" altLang="en-US" sz="1200" dirty="0" smtClean="0">
                <a:solidFill>
                  <a:schemeClr val="tx1">
                    <a:lumMod val="65000"/>
                    <a:lumOff val="35000"/>
                  </a:schemeClr>
                </a:solidFill>
              </a:rPr>
              <a:t>商品の予約開始日が</a:t>
            </a:r>
            <a:r>
              <a:rPr lang="en-US" altLang="ja-JP" sz="1200" dirty="0" smtClean="0">
                <a:solidFill>
                  <a:schemeClr val="tx1">
                    <a:lumMod val="65000"/>
                    <a:lumOff val="35000"/>
                  </a:schemeClr>
                </a:solidFill>
              </a:rPr>
              <a:t>5/6</a:t>
            </a:r>
            <a:r>
              <a:rPr lang="ja-JP" altLang="en-US" sz="1200" dirty="0" smtClean="0">
                <a:solidFill>
                  <a:schemeClr val="tx1">
                    <a:lumMod val="65000"/>
                    <a:lumOff val="35000"/>
                  </a:schemeClr>
                </a:solidFill>
              </a:rPr>
              <a:t>とした場合。</a:t>
            </a:r>
            <a:r>
              <a:rPr lang="en-US" altLang="ja-JP" sz="1200" dirty="0" smtClean="0">
                <a:solidFill>
                  <a:schemeClr val="tx1">
                    <a:lumMod val="65000"/>
                    <a:lumOff val="35000"/>
                  </a:schemeClr>
                </a:solidFill>
              </a:rPr>
              <a:t>6/20-7/19</a:t>
            </a:r>
            <a:r>
              <a:rPr lang="ja-JP" altLang="en-US" sz="1200" dirty="0">
                <a:solidFill>
                  <a:schemeClr val="tx1">
                    <a:lumMod val="65000"/>
                    <a:lumOff val="35000"/>
                  </a:schemeClr>
                </a:solidFill>
              </a:rPr>
              <a:t>を購入する場合は、</a:t>
            </a:r>
            <a:r>
              <a:rPr lang="en-US" altLang="ja-JP" sz="1200" dirty="0">
                <a:solidFill>
                  <a:schemeClr val="tx1">
                    <a:lumMod val="65000"/>
                    <a:lumOff val="35000"/>
                  </a:schemeClr>
                </a:solidFill>
              </a:rPr>
              <a:t>Q1</a:t>
            </a:r>
            <a:r>
              <a:rPr lang="ja-JP" altLang="en-US" sz="1200" dirty="0">
                <a:solidFill>
                  <a:schemeClr val="tx1">
                    <a:lumMod val="65000"/>
                    <a:lumOff val="35000"/>
                  </a:schemeClr>
                </a:solidFill>
              </a:rPr>
              <a:t>商品延長後（</a:t>
            </a:r>
            <a:r>
              <a:rPr lang="en-US" altLang="ja-JP" sz="1200" dirty="0" smtClean="0">
                <a:solidFill>
                  <a:schemeClr val="tx1">
                    <a:lumMod val="65000"/>
                    <a:lumOff val="35000"/>
                  </a:schemeClr>
                </a:solidFill>
              </a:rPr>
              <a:t>5/6</a:t>
            </a:r>
            <a:r>
              <a:rPr lang="ja-JP" altLang="en-US" sz="1200" dirty="0" smtClean="0">
                <a:solidFill>
                  <a:schemeClr val="tx1">
                    <a:lumMod val="65000"/>
                    <a:lumOff val="35000"/>
                  </a:schemeClr>
                </a:solidFill>
              </a:rPr>
              <a:t>以降</a:t>
            </a:r>
            <a:r>
              <a:rPr lang="ja-JP" altLang="en-US" sz="1200" dirty="0">
                <a:solidFill>
                  <a:schemeClr val="tx1">
                    <a:lumMod val="65000"/>
                    <a:lumOff val="35000"/>
                  </a:schemeClr>
                </a:solidFill>
              </a:rPr>
              <a:t>）に</a:t>
            </a:r>
            <a:r>
              <a:rPr lang="en-US" altLang="ja-JP" sz="1200" dirty="0">
                <a:solidFill>
                  <a:schemeClr val="tx1">
                    <a:lumMod val="65000"/>
                    <a:lumOff val="35000"/>
                  </a:schemeClr>
                </a:solidFill>
              </a:rPr>
              <a:t>Q1</a:t>
            </a:r>
            <a:r>
              <a:rPr lang="ja-JP" altLang="en-US" sz="1200" dirty="0">
                <a:solidFill>
                  <a:schemeClr val="tx1">
                    <a:lumMod val="65000"/>
                    <a:lumOff val="35000"/>
                  </a:schemeClr>
                </a:solidFill>
              </a:rPr>
              <a:t>商品で予約を入れてください。</a:t>
            </a:r>
          </a:p>
        </p:txBody>
      </p:sp>
      <p:sp>
        <p:nvSpPr>
          <p:cNvPr id="22" name="正方形/長方形 21"/>
          <p:cNvSpPr/>
          <p:nvPr/>
        </p:nvSpPr>
        <p:spPr>
          <a:xfrm>
            <a:off x="1703512" y="4598246"/>
            <a:ext cx="8856984" cy="2008657"/>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23" name="正方形/長方形 22"/>
          <p:cNvSpPr/>
          <p:nvPr/>
        </p:nvSpPr>
        <p:spPr>
          <a:xfrm>
            <a:off x="1851412" y="4746788"/>
            <a:ext cx="788204" cy="1723107"/>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24" name="テキスト ボックス 23"/>
          <p:cNvSpPr txBox="1"/>
          <p:nvPr/>
        </p:nvSpPr>
        <p:spPr>
          <a:xfrm>
            <a:off x="2042484" y="4863479"/>
            <a:ext cx="400110" cy="1539493"/>
          </a:xfrm>
          <a:prstGeom prst="rect">
            <a:avLst/>
          </a:prstGeom>
          <a:noFill/>
        </p:spPr>
        <p:txBody>
          <a:bodyPr vert="eaVert" wrap="square" rtlCol="0">
            <a:spAutoFit/>
          </a:bodyPr>
          <a:lstStyle/>
          <a:p>
            <a:r>
              <a:rPr lang="ja-JP" altLang="en-US" sz="1400" b="1" dirty="0">
                <a:solidFill>
                  <a:schemeClr val="bg1"/>
                </a:solidFill>
              </a:rPr>
              <a:t>内容変更リリース</a:t>
            </a:r>
          </a:p>
        </p:txBody>
      </p:sp>
      <p:sp>
        <p:nvSpPr>
          <p:cNvPr id="25" name="角丸四角形 24"/>
          <p:cNvSpPr/>
          <p:nvPr/>
        </p:nvSpPr>
        <p:spPr>
          <a:xfrm>
            <a:off x="2833111"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4</a:t>
            </a:r>
            <a:r>
              <a:rPr lang="ja-JP" altLang="en-US" sz="1050" dirty="0">
                <a:solidFill>
                  <a:schemeClr val="tx1"/>
                </a:solidFill>
              </a:rPr>
              <a:t>月</a:t>
            </a:r>
          </a:p>
        </p:txBody>
      </p:sp>
      <p:sp>
        <p:nvSpPr>
          <p:cNvPr id="26" name="角丸四角形 25"/>
          <p:cNvSpPr/>
          <p:nvPr/>
        </p:nvSpPr>
        <p:spPr>
          <a:xfrm>
            <a:off x="4057247"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5</a:t>
            </a:r>
            <a:r>
              <a:rPr lang="ja-JP" altLang="en-US" sz="1050" dirty="0">
                <a:solidFill>
                  <a:schemeClr val="tx1"/>
                </a:solidFill>
              </a:rPr>
              <a:t>月</a:t>
            </a:r>
          </a:p>
        </p:txBody>
      </p:sp>
      <p:sp>
        <p:nvSpPr>
          <p:cNvPr id="27" name="角丸四角形 26"/>
          <p:cNvSpPr/>
          <p:nvPr/>
        </p:nvSpPr>
        <p:spPr>
          <a:xfrm>
            <a:off x="5281533"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6</a:t>
            </a:r>
            <a:r>
              <a:rPr lang="ja-JP" altLang="en-US" sz="1050" dirty="0">
                <a:solidFill>
                  <a:schemeClr val="tx1"/>
                </a:solidFill>
              </a:rPr>
              <a:t>月</a:t>
            </a:r>
          </a:p>
        </p:txBody>
      </p:sp>
      <p:sp>
        <p:nvSpPr>
          <p:cNvPr id="28" name="角丸四角形 27"/>
          <p:cNvSpPr/>
          <p:nvPr/>
        </p:nvSpPr>
        <p:spPr>
          <a:xfrm>
            <a:off x="6545764"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29" name="角丸四角形 28"/>
          <p:cNvSpPr/>
          <p:nvPr/>
        </p:nvSpPr>
        <p:spPr>
          <a:xfrm>
            <a:off x="7787374"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30" name="角丸四角形 29"/>
          <p:cNvSpPr/>
          <p:nvPr/>
        </p:nvSpPr>
        <p:spPr>
          <a:xfrm>
            <a:off x="8987638"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31" name="ホームベース 30"/>
          <p:cNvSpPr/>
          <p:nvPr/>
        </p:nvSpPr>
        <p:spPr>
          <a:xfrm>
            <a:off x="6483064" y="5700894"/>
            <a:ext cx="3639400" cy="345349"/>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Q2</a:t>
            </a:r>
            <a:r>
              <a:rPr lang="ja-JP" altLang="en-US" sz="1000" dirty="0">
                <a:solidFill>
                  <a:schemeClr val="tx1"/>
                </a:solidFill>
              </a:rPr>
              <a:t>商品</a:t>
            </a:r>
          </a:p>
        </p:txBody>
      </p:sp>
      <p:sp>
        <p:nvSpPr>
          <p:cNvPr id="32" name="角丸四角形 31"/>
          <p:cNvSpPr/>
          <p:nvPr/>
        </p:nvSpPr>
        <p:spPr>
          <a:xfrm>
            <a:off x="2833781" y="4639989"/>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Q1</a:t>
            </a:r>
            <a:endParaRPr lang="ja-JP" altLang="en-US" sz="1050" b="1" dirty="0">
              <a:solidFill>
                <a:schemeClr val="bg1"/>
              </a:solidFill>
            </a:endParaRPr>
          </a:p>
        </p:txBody>
      </p:sp>
      <p:sp>
        <p:nvSpPr>
          <p:cNvPr id="33" name="角丸四角形 32"/>
          <p:cNvSpPr/>
          <p:nvPr/>
        </p:nvSpPr>
        <p:spPr>
          <a:xfrm>
            <a:off x="6500239" y="4639990"/>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Q2</a:t>
            </a:r>
            <a:endParaRPr lang="ja-JP" altLang="en-US" sz="1050" b="1" dirty="0">
              <a:solidFill>
                <a:schemeClr val="bg1"/>
              </a:solidFill>
            </a:endParaRPr>
          </a:p>
        </p:txBody>
      </p:sp>
      <p:sp>
        <p:nvSpPr>
          <p:cNvPr id="34" name="ホームベース 33"/>
          <p:cNvSpPr/>
          <p:nvPr/>
        </p:nvSpPr>
        <p:spPr>
          <a:xfrm>
            <a:off x="2871539" y="5307112"/>
            <a:ext cx="3628700"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Q1</a:t>
            </a:r>
            <a:r>
              <a:rPr lang="ja-JP" altLang="en-US" sz="1000" dirty="0">
                <a:solidFill>
                  <a:schemeClr val="tx1"/>
                </a:solidFill>
              </a:rPr>
              <a:t>商品</a:t>
            </a:r>
          </a:p>
        </p:txBody>
      </p:sp>
      <p:sp>
        <p:nvSpPr>
          <p:cNvPr id="35" name="テキスト ボックス 34"/>
          <p:cNvSpPr txBox="1"/>
          <p:nvPr/>
        </p:nvSpPr>
        <p:spPr>
          <a:xfrm>
            <a:off x="803412" y="4026707"/>
            <a:ext cx="9460858" cy="523220"/>
          </a:xfrm>
          <a:prstGeom prst="rect">
            <a:avLst/>
          </a:prstGeom>
          <a:noFill/>
        </p:spPr>
        <p:txBody>
          <a:bodyPr wrap="square" rtlCol="0">
            <a:spAutoFit/>
          </a:bodyPr>
          <a:lstStyle/>
          <a:p>
            <a:r>
              <a:rPr lang="ja-JP" altLang="en-US" sz="1400" b="1" dirty="0">
                <a:solidFill>
                  <a:schemeClr val="tx1">
                    <a:lumMod val="65000"/>
                    <a:lumOff val="35000"/>
                  </a:schemeClr>
                </a:solidFill>
              </a:rPr>
              <a:t>■内容変更リリースの場合</a:t>
            </a:r>
            <a:endParaRPr lang="en-US" altLang="ja-JP" sz="1400" b="1" dirty="0">
              <a:solidFill>
                <a:schemeClr val="tx1">
                  <a:lumMod val="65000"/>
                  <a:lumOff val="35000"/>
                </a:schemeClr>
              </a:solidFill>
            </a:endParaRPr>
          </a:p>
          <a:p>
            <a:r>
              <a:rPr lang="ja-JP" altLang="en-US" sz="1400" dirty="0">
                <a:solidFill>
                  <a:schemeClr val="tx1">
                    <a:lumMod val="65000"/>
                    <a:lumOff val="35000"/>
                  </a:schemeClr>
                </a:solidFill>
              </a:rPr>
              <a:t>　期跨ぎ用のスペシャル商品</a:t>
            </a:r>
            <a:r>
              <a:rPr lang="ja-JP" altLang="en-US" sz="1400" dirty="0" smtClean="0">
                <a:solidFill>
                  <a:schemeClr val="tx1">
                    <a:lumMod val="65000"/>
                    <a:lumOff val="35000"/>
                  </a:schemeClr>
                </a:solidFill>
              </a:rPr>
              <a:t>作成し期跨ぎ購入を可能とします。弊社担当営業までご相談ください。</a:t>
            </a:r>
            <a:endParaRPr lang="en-US" altLang="ja-JP" sz="1400" dirty="0">
              <a:solidFill>
                <a:schemeClr val="tx1">
                  <a:lumMod val="65000"/>
                  <a:lumOff val="35000"/>
                </a:schemeClr>
              </a:solidFill>
            </a:endParaRPr>
          </a:p>
        </p:txBody>
      </p:sp>
      <p:cxnSp>
        <p:nvCxnSpPr>
          <p:cNvPr id="36" name="直線コネクタ 35"/>
          <p:cNvCxnSpPr/>
          <p:nvPr/>
        </p:nvCxnSpPr>
        <p:spPr>
          <a:xfrm>
            <a:off x="6468630" y="4606082"/>
            <a:ext cx="31609" cy="2000820"/>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37" name="正方形/長方形 36"/>
          <p:cNvSpPr/>
          <p:nvPr/>
        </p:nvSpPr>
        <p:spPr bwMode="auto">
          <a:xfrm>
            <a:off x="5813335" y="6105770"/>
            <a:ext cx="1368152" cy="434112"/>
          </a:xfrm>
          <a:prstGeom prst="rect">
            <a:avLst/>
          </a:prstGeom>
          <a:solidFill>
            <a:schemeClr val="accent6"/>
          </a:solidFill>
          <a:ln w="3175" algn="ctr">
            <a:solidFill>
              <a:srgbClr val="292929"/>
            </a:solidFill>
            <a:prstDash val="solid"/>
            <a:miter lim="800000"/>
            <a:headEnd/>
            <a:tailEnd/>
          </a:ln>
        </p:spPr>
        <p:txBody>
          <a:bodyPr lIns="0" tIns="0" rIns="0" bIns="0" rtlCol="0" anchor="ctr"/>
          <a:lstStyle/>
          <a:p>
            <a:pPr algn="ctr"/>
            <a:r>
              <a:rPr lang="ja-JP" altLang="en-US" sz="1000" dirty="0">
                <a:solidFill>
                  <a:schemeClr val="bg1"/>
                </a:solidFill>
              </a:rPr>
              <a:t>期跨ぎ用</a:t>
            </a:r>
            <a:endParaRPr lang="en-US" altLang="ja-JP" sz="1000" dirty="0">
              <a:solidFill>
                <a:schemeClr val="bg1"/>
              </a:solidFill>
            </a:endParaRPr>
          </a:p>
          <a:p>
            <a:pPr algn="ctr"/>
            <a:r>
              <a:rPr lang="ja-JP" altLang="en-US" sz="1000" dirty="0">
                <a:solidFill>
                  <a:schemeClr val="bg1"/>
                </a:solidFill>
              </a:rPr>
              <a:t>スペシャル商品</a:t>
            </a:r>
          </a:p>
        </p:txBody>
      </p:sp>
    </p:spTree>
    <p:extLst>
      <p:ext uri="{BB962C8B-B14F-4D97-AF65-F5344CB8AC3E}">
        <p14:creationId xmlns:p14="http://schemas.microsoft.com/office/powerpoint/2010/main" val="21020197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kumimoji="0" lang="zh-TW" altLang="en-US" sz="1400" b="0" i="0" u="none" strike="noStrike" kern="0" cap="none" spc="0" normalizeH="0" baseline="0" noProof="0" dirty="0" smtClean="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lvl="0">
              <a:defRPr/>
            </a:pPr>
            <a:r>
              <a:rPr kumimoji="0" lang="ja-JP" altLang="en-US" sz="1400" kern="0" dirty="0">
                <a:solidFill>
                  <a:srgbClr val="000000">
                    <a:lumMod val="65000"/>
                    <a:lumOff val="35000"/>
                  </a:srgbClr>
                </a:solidFill>
              </a:rPr>
              <a:t>　・</a:t>
            </a:r>
            <a:r>
              <a:rPr kumimoji="0" lang="ja-JP" altLang="en-US" sz="1400" kern="0" dirty="0">
                <a:solidFill>
                  <a:srgbClr val="000000">
                    <a:lumMod val="65000"/>
                    <a:lumOff val="35000"/>
                  </a:srgbClr>
                </a:solidFill>
              </a:rPr>
              <a:t>広告取扱基本規定：</a:t>
            </a:r>
            <a:r>
              <a:rPr kumimoji="0" lang="en-US" altLang="ja-JP" sz="1400" kern="0" dirty="0">
                <a:solidFill>
                  <a:srgbClr val="000000">
                    <a:lumMod val="65000"/>
                    <a:lumOff val="35000"/>
                  </a:srgbClr>
                </a:solidFill>
                <a:hlinkClick r:id="rId2"/>
              </a:rPr>
              <a:t>https://marketing.yahoo.co.jp/guidelines/terms.html</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web</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lang="en-US" altLang="ja-JP" sz="1400" dirty="0">
                <a:solidFill>
                  <a:srgbClr val="000000">
                    <a:lumMod val="65000"/>
                    <a:lumOff val="35000"/>
                  </a:srgbClr>
                </a:solidFill>
                <a:hlinkClick r:id="rId3"/>
              </a:rPr>
              <a:t>https://ads-help.yahoo.co.jp/yahooads/guideline/articledetail?lan=ja&amp;aid=1493&amp;o=default</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PDF</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kumimoji="0" lang="en-US" altLang="ja-JP" sz="1400" kern="0" dirty="0">
                <a:solidFill>
                  <a:srgbClr val="000000">
                    <a:lumMod val="65000"/>
                    <a:lumOff val="35000"/>
                  </a:srgbClr>
                </a:solidFill>
                <a:hlinkClick r:id="rId4"/>
              </a:rPr>
              <a:t>https://s.yimg.jp/images/listing/pdfs/listing_nyuukoukitei.pdf</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・商品資料：広告管理ツールで表示される、商品の詳細ページからダウンロードいただけます。</a:t>
            </a:r>
            <a:endParaRPr kumimoji="0" lang="en-US" altLang="ja-JP" sz="1400" kern="0" dirty="0">
              <a:solidFill>
                <a:srgbClr val="000000">
                  <a:lumMod val="65000"/>
                  <a:lumOff val="35000"/>
                </a:srgb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■購入する広告タイプ・アスペクト比によっては、入稿前審査にて事前原稿確認が必須です。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ディスプレイ広告（予約型）審査相談フォームよりご依頼ください。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smtClean="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伴い</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en-US" altLang="ja-JP" sz="1400" kern="0" dirty="0" smtClean="0">
                <a:solidFill>
                  <a:schemeClr val="tx1">
                    <a:lumMod val="65000"/>
                    <a:lumOff val="35000"/>
                  </a:schemeClr>
                </a:solidFill>
              </a:rPr>
              <a:t>   </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smtClean="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6" name="テキスト ボックス 5"/>
          <p:cNvSpPr txBox="1"/>
          <p:nvPr/>
        </p:nvSpPr>
        <p:spPr>
          <a:xfrm>
            <a:off x="454374" y="1124744"/>
            <a:ext cx="11402265" cy="2031325"/>
          </a:xfrm>
          <a:prstGeom prst="rect">
            <a:avLst/>
          </a:prstGeom>
          <a:noFill/>
        </p:spPr>
        <p:txBody>
          <a:bodyPr wrap="square" rtlCol="0">
            <a:spAutoFit/>
          </a:bodyPr>
          <a:lstStyle/>
          <a:p>
            <a:r>
              <a:rPr kumimoji="0" lang="ja-JP" altLang="en-US" sz="1400" kern="0" dirty="0">
                <a:solidFill>
                  <a:schemeClr val="tx1">
                    <a:lumMod val="65000"/>
                    <a:lumOff val="35000"/>
                  </a:schemeClr>
                </a:solidFill>
              </a:rPr>
              <a:t>■「継続」リリースの場合、該当商品の予約開始日に、その前の期にリリースされた商品が数時間メンテナンス期間に入り、</a:t>
            </a:r>
            <a:r>
              <a:rPr kumimoji="0" lang="en-US" altLang="ja-JP" sz="1400" kern="0" dirty="0">
                <a:solidFill>
                  <a:schemeClr val="tx1">
                    <a:lumMod val="65000"/>
                    <a:lumOff val="35000"/>
                  </a:schemeClr>
                </a:solidFill>
              </a:rPr>
              <a:t/>
            </a:r>
            <a:br>
              <a:rPr kumimoji="0" lang="en-US" altLang="ja-JP" sz="1400" kern="0" dirty="0">
                <a:solidFill>
                  <a:schemeClr val="tx1">
                    <a:lumMod val="65000"/>
                    <a:lumOff val="35000"/>
                  </a:schemeClr>
                </a:solidFill>
              </a:rPr>
            </a:br>
            <a:r>
              <a:rPr kumimoji="0" lang="en-US" altLang="ja-JP" sz="1400" kern="0" dirty="0">
                <a:solidFill>
                  <a:schemeClr val="tx1">
                    <a:lumMod val="65000"/>
                    <a:lumOff val="35000"/>
                  </a:schemeClr>
                </a:solidFill>
              </a:rPr>
              <a:t>    </a:t>
            </a:r>
            <a:r>
              <a:rPr kumimoji="0" lang="ja-JP" altLang="en-US" sz="1400" kern="0" dirty="0">
                <a:solidFill>
                  <a:schemeClr val="tx1">
                    <a:lumMod val="65000"/>
                    <a:lumOff val="35000"/>
                  </a:schemeClr>
                </a:solidFill>
              </a:rPr>
              <a:t>予約ができない状態となります。ご了承ください。</a:t>
            </a:r>
            <a:endParaRPr kumimoji="0" lang="en-US" altLang="zh-TW" sz="1400" kern="0" dirty="0">
              <a:solidFill>
                <a:schemeClr val="tx1">
                  <a:lumMod val="65000"/>
                  <a:lumOff val="35000"/>
                </a:schemeClr>
              </a:solidFill>
            </a:endParaRPr>
          </a:p>
          <a:p>
            <a:pPr lvl="0"/>
            <a:endParaRPr lang="en-US" altLang="ja-JP" sz="1400" dirty="0" smtClean="0">
              <a:solidFill>
                <a:prstClr val="black">
                  <a:lumMod val="65000"/>
                  <a:lumOff val="35000"/>
                </a:prstClr>
              </a:solidFill>
            </a:endParaRPr>
          </a:p>
          <a:p>
            <a:pPr lvl="0"/>
            <a:r>
              <a:rPr lang="ja-JP" altLang="en-US" sz="1400" dirty="0" smtClean="0">
                <a:solidFill>
                  <a:prstClr val="black">
                    <a:lumMod val="65000"/>
                    <a:lumOff val="35000"/>
                  </a:prstClr>
                </a:solidFill>
              </a:rPr>
              <a:t>■</a:t>
            </a:r>
            <a:r>
              <a:rPr lang="ja-JP" altLang="en-US" sz="1400" dirty="0">
                <a:solidFill>
                  <a:prstClr val="black">
                    <a:lumMod val="65000"/>
                    <a:lumOff val="35000"/>
                  </a:prstClr>
                </a:solidFill>
              </a:rPr>
              <a:t>掲載不具合に</a:t>
            </a:r>
            <a:r>
              <a:rPr lang="ja-JP" altLang="en-US" sz="1400" dirty="0" smtClean="0">
                <a:solidFill>
                  <a:prstClr val="black">
                    <a:lumMod val="65000"/>
                    <a:lumOff val="35000"/>
                  </a:prstClr>
                </a:solidFill>
              </a:rPr>
              <a:t>ついて</a:t>
            </a:r>
            <a:endParaRPr lang="ja-JP" altLang="en-US" sz="1400" dirty="0">
              <a:solidFill>
                <a:prstClr val="black">
                  <a:lumMod val="65000"/>
                  <a:lumOff val="35000"/>
                </a:prstClr>
              </a:solidFill>
            </a:endParaRPr>
          </a:p>
          <a:p>
            <a:pPr lvl="0"/>
            <a:r>
              <a:rPr lang="ja-JP" altLang="en-US" sz="1400" dirty="0">
                <a:solidFill>
                  <a:prstClr val="black">
                    <a:lumMod val="65000"/>
                    <a:lumOff val="35000"/>
                  </a:prstClr>
                </a:solidFill>
              </a:rPr>
              <a:t>　次に定める時間は、広告掲載調整時間とし、広告掲載調整時間内の不具合について、ヤフーは免責されます。</a:t>
            </a:r>
          </a:p>
          <a:p>
            <a:pPr lvl="0"/>
            <a:r>
              <a:rPr lang="ja-JP" altLang="en-US" sz="1400" dirty="0">
                <a:solidFill>
                  <a:prstClr val="black">
                    <a:lumMod val="65000"/>
                    <a:lumOff val="35000"/>
                  </a:prstClr>
                </a:solidFill>
              </a:rPr>
              <a:t>　（１）広告掲載開始日、及び広告内容の変更後の掲載開始日は、掲載開始から</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時間を広告掲載調整時間とします。</a:t>
            </a:r>
          </a:p>
          <a:p>
            <a:pPr lvl="0"/>
            <a:r>
              <a:rPr lang="ja-JP" altLang="en-US" sz="1400" dirty="0">
                <a:solidFill>
                  <a:prstClr val="black">
                    <a:lumMod val="65000"/>
                    <a:lumOff val="35000"/>
                  </a:prstClr>
                </a:solidFill>
              </a:rPr>
              <a:t>　　ただし、（２）、（３）に該当する場合は、その定めに従います。</a:t>
            </a:r>
          </a:p>
          <a:p>
            <a:pPr lvl="0"/>
            <a:r>
              <a:rPr lang="ja-JP" altLang="en-US" sz="1400" dirty="0">
                <a:solidFill>
                  <a:prstClr val="black">
                    <a:lumMod val="65000"/>
                    <a:lumOff val="35000"/>
                  </a:prstClr>
                </a:solidFill>
              </a:rPr>
              <a:t>　（２）広告掲載開始日が営業日以外の場合、当該広告掲載開始時間から翌営業日正午までを広告掲載調整時間とします。</a:t>
            </a:r>
          </a:p>
          <a:p>
            <a:pPr lvl="0"/>
            <a:r>
              <a:rPr lang="ja-JP" altLang="en-US" sz="1400" dirty="0">
                <a:solidFill>
                  <a:prstClr val="black">
                    <a:lumMod val="65000"/>
                    <a:lumOff val="35000"/>
                  </a:prstClr>
                </a:solidFill>
              </a:rPr>
              <a:t>　（３）広告の総掲載予定時間が</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時間未満の場合、総掲載予定時間の</a:t>
            </a:r>
            <a:r>
              <a:rPr lang="en-US" altLang="ja-JP" sz="1400" dirty="0">
                <a:solidFill>
                  <a:prstClr val="black">
                    <a:lumMod val="65000"/>
                    <a:lumOff val="35000"/>
                  </a:prstClr>
                </a:solidFill>
              </a:rPr>
              <a:t>10%</a:t>
            </a:r>
            <a:r>
              <a:rPr lang="ja-JP" altLang="en-US" sz="1400" dirty="0">
                <a:solidFill>
                  <a:prstClr val="black">
                    <a:lumMod val="65000"/>
                    <a:lumOff val="35000"/>
                  </a:prst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テキスト ボックス 3"/>
          <p:cNvSpPr txBox="1"/>
          <p:nvPr/>
        </p:nvSpPr>
        <p:spPr>
          <a:xfrm>
            <a:off x="454374" y="1124744"/>
            <a:ext cx="1140226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en-US" altLang="ja-JP" sz="14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2021/6/4</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1400" b="0" i="0" u="none" strike="noStrike" kern="1200" cap="none" spc="0" normalizeH="0" baseline="0" noProof="0" dirty="0">
                <a:ln>
                  <a:noFill/>
                </a:ln>
                <a:solidFill>
                  <a:srgbClr val="000000"/>
                </a:solidFill>
                <a:effectLst/>
                <a:uLnTx/>
                <a:uFillTx/>
                <a:latin typeface="メイリオ"/>
                <a:ea typeface="メイリオ"/>
                <a:cs typeface="+mn-cs"/>
              </a:rPr>
              <a:t>広告タイプ</a:t>
            </a:r>
            <a:r>
              <a:rPr kumimoji="1" lang="ja-JP" altLang="en-US" sz="1400" b="0" i="0" u="none" strike="noStrike" kern="1200" cap="none" spc="0" normalizeH="0" baseline="0" noProof="0" dirty="0" smtClean="0">
                <a:ln>
                  <a:noFill/>
                </a:ln>
                <a:solidFill>
                  <a:srgbClr val="000000"/>
                </a:solidFill>
                <a:effectLst/>
                <a:uLnTx/>
                <a:uFillTx/>
                <a:latin typeface="メイリオ"/>
                <a:ea typeface="メイリオ"/>
                <a:cs typeface="+mn-cs"/>
              </a:rPr>
              <a:t>一覧</a:t>
            </a:r>
            <a:r>
              <a:rPr kumimoji="1" lang="ja-JP" altLang="en-US" sz="14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」および</a:t>
            </a:r>
            <a:r>
              <a:rPr kumimoji="1" lang="ja-JP" altLang="en-US" sz="14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「免責事項・注意事項</a:t>
            </a:r>
            <a:r>
              <a:rPr kumimoji="1" lang="ja-JP" altLang="en-US" sz="14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」に入稿規定関連について追記いたしました。</a:t>
            </a:r>
            <a:endParaRPr kumimoji="1" lang="en-US" altLang="ja-JP" sz="14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p:txBody>
      </p:sp>
    </p:spTree>
    <p:extLst>
      <p:ext uri="{BB962C8B-B14F-4D97-AF65-F5344CB8AC3E}">
        <p14:creationId xmlns:p14="http://schemas.microsoft.com/office/powerpoint/2010/main" val="3322065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52A4032-7FD5-B44E-ADA6-28AD5D5DB884}"/>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204314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en-US" altLang="ja-JP" dirty="0" smtClean="0"/>
              <a:t>Yahoo!</a:t>
            </a:r>
            <a:r>
              <a:rPr lang="ja-JP" altLang="en-US" dirty="0" smtClean="0"/>
              <a:t>ファイナンス</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469635185"/>
              </p:ext>
            </p:extLst>
          </p:nvPr>
        </p:nvGraphicFramePr>
        <p:xfrm>
          <a:off x="335360" y="980728"/>
          <a:ext cx="11399059" cy="5483443"/>
        </p:xfrm>
        <a:graphic>
          <a:graphicData uri="http://schemas.openxmlformats.org/drawingml/2006/table">
            <a:tbl>
              <a:tblPr firstCol="1" bandRow="1"/>
              <a:tblGrid>
                <a:gridCol w="2167164">
                  <a:extLst>
                    <a:ext uri="{9D8B030D-6E8A-4147-A177-3AD203B41FA5}">
                      <a16:colId xmlns:a16="http://schemas.microsoft.com/office/drawing/2014/main" val="792911817"/>
                    </a:ext>
                  </a:extLst>
                </a:gridCol>
                <a:gridCol w="1001390">
                  <a:extLst>
                    <a:ext uri="{9D8B030D-6E8A-4147-A177-3AD203B41FA5}">
                      <a16:colId xmlns:a16="http://schemas.microsoft.com/office/drawing/2014/main" val="598637953"/>
                    </a:ext>
                  </a:extLst>
                </a:gridCol>
                <a:gridCol w="1927660">
                  <a:extLst>
                    <a:ext uri="{9D8B030D-6E8A-4147-A177-3AD203B41FA5}">
                      <a16:colId xmlns:a16="http://schemas.microsoft.com/office/drawing/2014/main" val="2482122175"/>
                    </a:ext>
                  </a:extLst>
                </a:gridCol>
                <a:gridCol w="1135211">
                  <a:extLst>
                    <a:ext uri="{9D8B030D-6E8A-4147-A177-3AD203B41FA5}">
                      <a16:colId xmlns:a16="http://schemas.microsoft.com/office/drawing/2014/main" val="2655217227"/>
                    </a:ext>
                  </a:extLst>
                </a:gridCol>
                <a:gridCol w="1933715">
                  <a:extLst>
                    <a:ext uri="{9D8B030D-6E8A-4147-A177-3AD203B41FA5}">
                      <a16:colId xmlns:a16="http://schemas.microsoft.com/office/drawing/2014/main" val="2443179694"/>
                    </a:ext>
                  </a:extLst>
                </a:gridCol>
                <a:gridCol w="1458673">
                  <a:extLst>
                    <a:ext uri="{9D8B030D-6E8A-4147-A177-3AD203B41FA5}">
                      <a16:colId xmlns:a16="http://schemas.microsoft.com/office/drawing/2014/main" val="739266037"/>
                    </a:ext>
                  </a:extLst>
                </a:gridCol>
                <a:gridCol w="1775246">
                  <a:extLst>
                    <a:ext uri="{9D8B030D-6E8A-4147-A177-3AD203B41FA5}">
                      <a16:colId xmlns:a16="http://schemas.microsoft.com/office/drawing/2014/main" val="3116060053"/>
                    </a:ext>
                  </a:extLst>
                </a:gridCol>
              </a:tblGrid>
              <a:tr h="2716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1000" b="1" kern="1200" smtClean="0">
                          <a:solidFill>
                            <a:schemeClr val="tx1">
                              <a:lumMod val="65000"/>
                              <a:lumOff val="35000"/>
                            </a:schemeClr>
                          </a:solidFill>
                          <a:latin typeface="メイリオ"/>
                          <a:ea typeface="メイリオ"/>
                          <a:cs typeface="+mn-cs"/>
                        </a:rPr>
                        <a:t>Yahoo!</a:t>
                      </a:r>
                      <a:r>
                        <a:rPr kumimoji="1" lang="ja-JP" altLang="en-US" sz="1000" b="1" kern="1200" smtClean="0">
                          <a:solidFill>
                            <a:schemeClr val="tx1">
                              <a:lumMod val="65000"/>
                              <a:lumOff val="35000"/>
                            </a:schemeClr>
                          </a:solidFill>
                          <a:latin typeface="メイリオ"/>
                          <a:ea typeface="メイリオ"/>
                          <a:cs typeface="+mn-cs"/>
                        </a:rPr>
                        <a:t>ファイナンス　トップ　</a:t>
                      </a:r>
                      <a:endParaRPr kumimoji="1" lang="en-US" altLang="ja-JP" sz="1000" b="1" kern="1200" smtClean="0">
                        <a:solidFill>
                          <a:schemeClr val="tx1">
                            <a:lumMod val="65000"/>
                            <a:lumOff val="35000"/>
                          </a:schemeClr>
                        </a:solidFill>
                        <a:latin typeface="メイリオ"/>
                        <a:ea typeface="メイリオ"/>
                        <a:cs typeface="+mn-cs"/>
                      </a:endParaRPr>
                    </a:p>
                    <a:p>
                      <a:pPr algn="ctr" fontAlgn="ctr"/>
                      <a:r>
                        <a:rPr kumimoji="1" lang="ja-JP" altLang="en-US" sz="1000" b="1" kern="1200" smtClean="0">
                          <a:solidFill>
                            <a:schemeClr val="tx1">
                              <a:lumMod val="65000"/>
                              <a:lumOff val="35000"/>
                            </a:schemeClr>
                          </a:solidFill>
                          <a:latin typeface="メイリオ"/>
                          <a:ea typeface="メイリオ"/>
                          <a:cs typeface="+mn-cs"/>
                        </a:rPr>
                        <a:t>トップパネル（</a:t>
                      </a:r>
                      <a:r>
                        <a:rPr kumimoji="1" lang="en-US" altLang="ja-JP" sz="1000" b="1" kern="1200" smtClean="0">
                          <a:solidFill>
                            <a:schemeClr val="tx1">
                              <a:lumMod val="65000"/>
                              <a:lumOff val="35000"/>
                            </a:schemeClr>
                          </a:solidFill>
                          <a:latin typeface="メイリオ"/>
                          <a:ea typeface="メイリオ"/>
                          <a:cs typeface="+mn-cs"/>
                        </a:rPr>
                        <a:t>16</a:t>
                      </a:r>
                      <a:r>
                        <a:rPr kumimoji="1" lang="ja-JP" altLang="en-US" sz="1000" b="1" kern="1200" smtClean="0">
                          <a:solidFill>
                            <a:schemeClr val="tx1">
                              <a:lumMod val="65000"/>
                              <a:lumOff val="35000"/>
                            </a:schemeClr>
                          </a:solidFill>
                          <a:latin typeface="メイリオ"/>
                          <a:ea typeface="メイリオ"/>
                          <a:cs typeface="+mn-cs"/>
                        </a:rPr>
                        <a:t>：</a:t>
                      </a:r>
                      <a:r>
                        <a:rPr kumimoji="1" lang="en-US" altLang="ja-JP" sz="1000" b="1" kern="1200" smtClean="0">
                          <a:solidFill>
                            <a:schemeClr val="tx1">
                              <a:lumMod val="65000"/>
                              <a:lumOff val="35000"/>
                            </a:schemeClr>
                          </a:solidFill>
                          <a:latin typeface="メイリオ"/>
                          <a:ea typeface="メイリオ"/>
                          <a:cs typeface="+mn-cs"/>
                        </a:rPr>
                        <a:t>5</a:t>
                      </a:r>
                      <a:r>
                        <a:rPr kumimoji="1" lang="ja-JP" altLang="en-US" sz="1000" b="1" kern="1200" smtClean="0">
                          <a:solidFill>
                            <a:schemeClr val="tx1">
                              <a:lumMod val="65000"/>
                              <a:lumOff val="35000"/>
                            </a:schemeClr>
                          </a:solidFill>
                          <a:latin typeface="メイリオ"/>
                          <a:ea typeface="メイリオ"/>
                          <a:cs typeface="+mn-cs"/>
                        </a:rPr>
                        <a:t>）</a:t>
                      </a:r>
                      <a:r>
                        <a:rPr kumimoji="1" lang="en-US" altLang="ja-JP" sz="1000" b="1" kern="1200" smtClean="0">
                          <a:solidFill>
                            <a:schemeClr val="tx1">
                              <a:lumMod val="65000"/>
                              <a:lumOff val="35000"/>
                            </a:schemeClr>
                          </a:solidFill>
                          <a:latin typeface="メイリオ"/>
                          <a:ea typeface="メイリオ"/>
                          <a:cs typeface="+mn-cs"/>
                        </a:rPr>
                        <a:t>SP</a:t>
                      </a:r>
                      <a:endParaRPr kumimoji="1" lang="en-US" altLang="ja-JP" sz="1000" b="1"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1000" b="1" kern="1200" smtClean="0">
                          <a:solidFill>
                            <a:schemeClr val="tx1">
                              <a:lumMod val="65000"/>
                              <a:lumOff val="35000"/>
                            </a:schemeClr>
                          </a:solidFill>
                          <a:latin typeface="メイリオ"/>
                          <a:ea typeface="メイリオ"/>
                          <a:cs typeface="+mn-cs"/>
                        </a:rPr>
                        <a:t>Yahoo!</a:t>
                      </a:r>
                      <a:r>
                        <a:rPr kumimoji="1" lang="ja-JP" altLang="en-US" sz="1000" b="1" kern="1200" smtClean="0">
                          <a:solidFill>
                            <a:schemeClr val="tx1">
                              <a:lumMod val="65000"/>
                              <a:lumOff val="35000"/>
                            </a:schemeClr>
                          </a:solidFill>
                          <a:latin typeface="メイリオ"/>
                          <a:ea typeface="メイリオ"/>
                          <a:cs typeface="+mn-cs"/>
                        </a:rPr>
                        <a:t>ファイナンス　トップ　</a:t>
                      </a:r>
                      <a:endParaRPr kumimoji="1" lang="en-US" altLang="ja-JP" sz="1000" b="1" kern="1200" smtClean="0">
                        <a:solidFill>
                          <a:schemeClr val="tx1">
                            <a:lumMod val="65000"/>
                            <a:lumOff val="35000"/>
                          </a:schemeClr>
                        </a:solidFill>
                        <a:latin typeface="メイリオ"/>
                        <a:ea typeface="メイリオ"/>
                        <a:cs typeface="+mn-cs"/>
                      </a:endParaRPr>
                    </a:p>
                    <a:p>
                      <a:pPr algn="ctr" fontAlgn="ctr"/>
                      <a:r>
                        <a:rPr kumimoji="1" lang="ja-JP" altLang="en-US" sz="1000" b="1" kern="1200" smtClean="0">
                          <a:solidFill>
                            <a:schemeClr val="tx1">
                              <a:lumMod val="65000"/>
                              <a:lumOff val="35000"/>
                            </a:schemeClr>
                          </a:solidFill>
                          <a:latin typeface="メイリオ"/>
                          <a:ea typeface="メイリオ"/>
                          <a:cs typeface="+mn-cs"/>
                        </a:rPr>
                        <a:t>トップパネル（</a:t>
                      </a:r>
                      <a:r>
                        <a:rPr kumimoji="1" lang="en-US" altLang="ja-JP" sz="1000" b="1" kern="1200" smtClean="0">
                          <a:solidFill>
                            <a:schemeClr val="tx1">
                              <a:lumMod val="65000"/>
                              <a:lumOff val="35000"/>
                            </a:schemeClr>
                          </a:solidFill>
                          <a:latin typeface="メイリオ"/>
                          <a:ea typeface="メイリオ"/>
                          <a:cs typeface="+mn-cs"/>
                        </a:rPr>
                        <a:t>16</a:t>
                      </a:r>
                      <a:r>
                        <a:rPr kumimoji="1" lang="ja-JP" altLang="en-US" sz="1000" b="1" kern="1200" smtClean="0">
                          <a:solidFill>
                            <a:schemeClr val="tx1">
                              <a:lumMod val="65000"/>
                              <a:lumOff val="35000"/>
                            </a:schemeClr>
                          </a:solidFill>
                          <a:latin typeface="メイリオ"/>
                          <a:ea typeface="メイリオ"/>
                          <a:cs typeface="+mn-cs"/>
                        </a:rPr>
                        <a:t>：</a:t>
                      </a:r>
                      <a:r>
                        <a:rPr kumimoji="1" lang="en-US" altLang="ja-JP" sz="1000" b="1" kern="1200" smtClean="0">
                          <a:solidFill>
                            <a:schemeClr val="tx1">
                              <a:lumMod val="65000"/>
                              <a:lumOff val="35000"/>
                            </a:schemeClr>
                          </a:solidFill>
                          <a:latin typeface="メイリオ"/>
                          <a:ea typeface="メイリオ"/>
                          <a:cs typeface="+mn-cs"/>
                        </a:rPr>
                        <a:t>9</a:t>
                      </a:r>
                      <a:r>
                        <a:rPr kumimoji="1" lang="ja-JP" altLang="en-US" sz="1000" b="1" kern="1200" smtClean="0">
                          <a:solidFill>
                            <a:schemeClr val="tx1">
                              <a:lumMod val="65000"/>
                              <a:lumOff val="35000"/>
                            </a:schemeClr>
                          </a:solidFill>
                          <a:latin typeface="メイリオ"/>
                          <a:ea typeface="メイリオ"/>
                          <a:cs typeface="+mn-cs"/>
                        </a:rPr>
                        <a:t>）</a:t>
                      </a:r>
                      <a:r>
                        <a:rPr kumimoji="1" lang="en-US" altLang="ja-JP" sz="1000" b="1" kern="1200" smtClean="0">
                          <a:solidFill>
                            <a:schemeClr val="tx1">
                              <a:lumMod val="65000"/>
                              <a:lumOff val="35000"/>
                            </a:schemeClr>
                          </a:solidFill>
                          <a:latin typeface="メイリオ"/>
                          <a:ea typeface="メイリオ"/>
                          <a:cs typeface="+mn-cs"/>
                        </a:rPr>
                        <a:t>SP</a:t>
                      </a:r>
                      <a:endParaRPr kumimoji="1" lang="en-US" altLang="ja-JP" sz="1000" b="1"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fontAlgn="ctr"/>
                      <a:r>
                        <a:rPr kumimoji="1" lang="en-US" altLang="ja-JP" sz="1000" b="1" kern="1200" smtClean="0">
                          <a:solidFill>
                            <a:schemeClr val="tx1">
                              <a:lumMod val="65000"/>
                              <a:lumOff val="35000"/>
                            </a:schemeClr>
                          </a:solidFill>
                          <a:latin typeface="+mn-lt"/>
                          <a:ea typeface="+mn-ea"/>
                          <a:cs typeface="+mn-cs"/>
                        </a:rPr>
                        <a:t>Yahoo!</a:t>
                      </a:r>
                      <a:r>
                        <a:rPr kumimoji="1" lang="ja-JP" altLang="en-US" sz="1000" b="1" kern="1200" smtClean="0">
                          <a:solidFill>
                            <a:schemeClr val="tx1">
                              <a:lumMod val="65000"/>
                              <a:lumOff val="35000"/>
                            </a:schemeClr>
                          </a:solidFill>
                          <a:latin typeface="+mn-lt"/>
                          <a:ea typeface="+mn-ea"/>
                          <a:cs typeface="+mn-cs"/>
                        </a:rPr>
                        <a:t>ファイナンス　トップ　トップインパクト　プライムディスプレイ　ダブルサイズ　</a:t>
                      </a:r>
                      <a:r>
                        <a:rPr kumimoji="1" lang="en-US" altLang="ja-JP" sz="1000" b="1" kern="1200" smtClean="0">
                          <a:solidFill>
                            <a:schemeClr val="tx1">
                              <a:lumMod val="65000"/>
                              <a:lumOff val="35000"/>
                            </a:schemeClr>
                          </a:solidFill>
                          <a:latin typeface="+mn-lt"/>
                          <a:ea typeface="+mn-ea"/>
                          <a:cs typeface="+mn-cs"/>
                        </a:rPr>
                        <a:t>PC</a:t>
                      </a:r>
                      <a:endParaRPr kumimoji="1" lang="en-US" altLang="ja-JP" sz="10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extLst>
                  <a:ext uri="{0D108BD9-81ED-4DB2-BD59-A6C34878D82A}">
                    <a16:rowId xmlns:a16="http://schemas.microsoft.com/office/drawing/2014/main" val="2117335041"/>
                  </a:ext>
                </a:extLst>
              </a:tr>
              <a:tr h="3238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継続</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1000000769</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継続</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1000000751</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新規</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1000001362</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3112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メイリオ"/>
                          <a:ea typeface="メイリオ"/>
                          <a:cs typeface="+mn-cs"/>
                        </a:rPr>
                        <a:t>2021</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smtClean="0">
                          <a:solidFill>
                            <a:schemeClr val="tx1">
                              <a:lumMod val="65000"/>
                              <a:lumOff val="35000"/>
                            </a:schemeClr>
                          </a:solidFill>
                          <a:latin typeface="メイリオ"/>
                          <a:ea typeface="メイリオ"/>
                          <a:cs typeface="+mn-cs"/>
                        </a:rPr>
                        <a:t>6</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日（水）</a:t>
                      </a: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188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dirty="0" smtClean="0">
                          <a:solidFill>
                            <a:schemeClr val="tx1">
                              <a:lumMod val="65000"/>
                              <a:lumOff val="35000"/>
                            </a:schemeClr>
                          </a:solidFill>
                          <a:latin typeface="+mj-lt"/>
                          <a:ea typeface="+mj-ea"/>
                        </a:rPr>
                        <a:t>〇</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6711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22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5</a:t>
                      </a:r>
                      <a:r>
                        <a:rPr kumimoji="1" lang="ja-JP" altLang="en-US" sz="800" kern="1200" dirty="0" smtClean="0">
                          <a:solidFill>
                            <a:schemeClr val="tx1">
                              <a:lumMod val="65000"/>
                              <a:lumOff val="35000"/>
                            </a:schemeClr>
                          </a:solidFill>
                          <a:latin typeface="メイリオ"/>
                          <a:ea typeface="メイリオ"/>
                          <a:cs typeface="+mn-cs"/>
                        </a:rPr>
                        <a:t>）</a:t>
                      </a:r>
                      <a:endParaRPr kumimoji="1" lang="en-US" altLang="ja-JP"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a:t>
                      </a:r>
                      <a:endParaRPr kumimoji="1" lang="en-US" altLang="ja-JP"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トップインパクト プライムディスプレイダブルサイズ</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299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103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スマートフォン</a:t>
                      </a:r>
                      <a:r>
                        <a:rPr kumimoji="1" lang="ja-JP" altLang="en-US" sz="800" b="0" dirty="0" smtClean="0">
                          <a:solidFill>
                            <a:schemeClr val="tx1">
                              <a:lumMod val="65000"/>
                              <a:lumOff val="35000"/>
                            </a:schemeClr>
                          </a:solidFill>
                          <a:latin typeface="+mj-lt"/>
                          <a:ea typeface="+mj-ea"/>
                        </a:rPr>
                        <a:t>（ウェブ）</a:t>
                      </a:r>
                      <a:endParaRPr kumimoji="1" lang="ja-JP" altLang="en-US" sz="800" b="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35834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　トップ</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　トップ</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ファイナンスのトップページの上部</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ファイナンスのトップページ全体</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1602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メイリオ"/>
                          <a:ea typeface="メイリオ"/>
                          <a:cs typeface="+mn-cs"/>
                        </a:rPr>
                        <a:t>2021</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smtClean="0">
                          <a:solidFill>
                            <a:schemeClr val="tx1">
                              <a:lumMod val="65000"/>
                              <a:lumOff val="35000"/>
                            </a:schemeClr>
                          </a:solidFill>
                          <a:latin typeface="メイリオ"/>
                          <a:ea typeface="メイリオ"/>
                          <a:cs typeface="+mn-cs"/>
                        </a:rPr>
                        <a:t>7</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日（木）～</a:t>
                      </a:r>
                      <a:r>
                        <a:rPr kumimoji="1" lang="en-US" altLang="ja-JP" sz="800" kern="1200" dirty="0" smtClean="0">
                          <a:solidFill>
                            <a:schemeClr val="tx1">
                              <a:lumMod val="65000"/>
                              <a:lumOff val="35000"/>
                            </a:schemeClr>
                          </a:solidFill>
                          <a:latin typeface="メイリオ"/>
                          <a:ea typeface="メイリオ"/>
                          <a:cs typeface="+mn-cs"/>
                        </a:rPr>
                        <a:t>2021</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30</a:t>
                      </a:r>
                      <a:r>
                        <a:rPr kumimoji="1" lang="ja-JP" altLang="en-US" sz="800" kern="1200" dirty="0" smtClean="0">
                          <a:solidFill>
                            <a:schemeClr val="tx1">
                              <a:lumMod val="65000"/>
                              <a:lumOff val="35000"/>
                            </a:schemeClr>
                          </a:solidFill>
                          <a:latin typeface="メイリオ"/>
                          <a:ea typeface="メイリオ"/>
                          <a:cs typeface="+mn-cs"/>
                        </a:rPr>
                        <a:t>日（木）</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5040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smtClean="0">
                          <a:solidFill>
                            <a:schemeClr val="tx1">
                              <a:lumMod val="65000"/>
                              <a:lumOff val="35000"/>
                            </a:schemeClr>
                          </a:solidFill>
                          <a:latin typeface="メイリオ"/>
                          <a:ea typeface="メイリオ"/>
                          <a:cs typeface="+mn-cs"/>
                        </a:rPr>
                        <a:t>7</a:t>
                      </a:r>
                      <a:r>
                        <a:rPr kumimoji="1" lang="ja-JP" altLang="en-US" sz="900" kern="1200" dirty="0" smtClean="0">
                          <a:solidFill>
                            <a:schemeClr val="tx1">
                              <a:lumMod val="65000"/>
                              <a:lumOff val="35000"/>
                            </a:schemeClr>
                          </a:solidFill>
                          <a:latin typeface="メイリオ"/>
                          <a:ea typeface="メイリオ"/>
                          <a:cs typeface="+mn-cs"/>
                        </a:rPr>
                        <a:t>日間～</a:t>
                      </a:r>
                      <a:r>
                        <a:rPr kumimoji="1" lang="en-US" altLang="ja-JP" sz="900" kern="1200" dirty="0" smtClean="0">
                          <a:solidFill>
                            <a:schemeClr val="tx1">
                              <a:lumMod val="65000"/>
                              <a:lumOff val="35000"/>
                            </a:schemeClr>
                          </a:solidFill>
                          <a:latin typeface="メイリオ"/>
                          <a:ea typeface="メイリオ"/>
                          <a:cs typeface="+mn-cs"/>
                        </a:rPr>
                        <a:t>31</a:t>
                      </a:r>
                      <a:r>
                        <a:rPr kumimoji="1" lang="ja-JP" altLang="en-US" sz="900" kern="1200" dirty="0" smtClean="0">
                          <a:solidFill>
                            <a:schemeClr val="tx1">
                              <a:lumMod val="65000"/>
                              <a:lumOff val="35000"/>
                            </a:schemeClr>
                          </a:solidFill>
                          <a:latin typeface="メイリオ"/>
                          <a:ea typeface="メイリオ"/>
                          <a:cs typeface="+mn-cs"/>
                        </a:rPr>
                        <a:t>日間</a:t>
                      </a:r>
                      <a:endParaRPr kumimoji="1" lang="en-US" altLang="ja-JP" sz="900" kern="1200" dirty="0" smtClean="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smtClean="0">
                          <a:solidFill>
                            <a:schemeClr val="tx1">
                              <a:lumMod val="65000"/>
                              <a:lumOff val="35000"/>
                            </a:schemeClr>
                          </a:solidFill>
                          <a:latin typeface="メイリオ"/>
                          <a:ea typeface="メイリオ"/>
                          <a:cs typeface="+mn-cs"/>
                        </a:rPr>
                        <a:t>※5</a:t>
                      </a:r>
                      <a:r>
                        <a:rPr kumimoji="1" lang="ja-JP" altLang="en-US" sz="900" kern="1200" dirty="0" smtClean="0">
                          <a:solidFill>
                            <a:schemeClr val="tx1">
                              <a:lumMod val="65000"/>
                              <a:lumOff val="35000"/>
                            </a:schemeClr>
                          </a:solidFill>
                          <a:latin typeface="メイリオ"/>
                          <a:ea typeface="メイリオ"/>
                          <a:cs typeface="+mn-cs"/>
                        </a:rPr>
                        <a:t>日間～</a:t>
                      </a:r>
                      <a:r>
                        <a:rPr kumimoji="1" lang="en-US" altLang="ja-JP" sz="900" kern="1200" dirty="0" smtClean="0">
                          <a:solidFill>
                            <a:schemeClr val="tx1">
                              <a:lumMod val="65000"/>
                              <a:lumOff val="35000"/>
                            </a:schemeClr>
                          </a:solidFill>
                          <a:latin typeface="メイリオ"/>
                          <a:ea typeface="メイリオ"/>
                          <a:cs typeface="+mn-cs"/>
                        </a:rPr>
                        <a:t>6</a:t>
                      </a:r>
                      <a:r>
                        <a:rPr kumimoji="1" lang="ja-JP" altLang="en-US" sz="900" kern="1200" dirty="0" smtClean="0">
                          <a:solidFill>
                            <a:schemeClr val="tx1">
                              <a:lumMod val="65000"/>
                              <a:lumOff val="35000"/>
                            </a:schemeClr>
                          </a:solidFill>
                          <a:latin typeface="メイリオ"/>
                          <a:ea typeface="メイリオ"/>
                          <a:cs typeface="+mn-cs"/>
                        </a:rPr>
                        <a:t>日間での掲載も可能ですが、</a:t>
                      </a:r>
                      <a:endParaRPr kumimoji="1" lang="en-US" altLang="ja-JP" sz="900" kern="1200" dirty="0" smtClean="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smtClean="0">
                          <a:solidFill>
                            <a:schemeClr val="tx1">
                              <a:lumMod val="65000"/>
                              <a:lumOff val="35000"/>
                            </a:schemeClr>
                          </a:solidFill>
                          <a:latin typeface="メイリオ"/>
                          <a:ea typeface="メイリオ"/>
                          <a:cs typeface="+mn-cs"/>
                        </a:rPr>
                        <a:t>掲載</a:t>
                      </a:r>
                      <a:r>
                        <a:rPr kumimoji="1" lang="en-US" altLang="ja-JP" sz="900" kern="1200" dirty="0" err="1" smtClean="0">
                          <a:solidFill>
                            <a:schemeClr val="tx1">
                              <a:lumMod val="65000"/>
                              <a:lumOff val="35000"/>
                            </a:schemeClr>
                          </a:solidFill>
                          <a:latin typeface="メイリオ"/>
                          <a:ea typeface="メイリオ"/>
                          <a:cs typeface="+mn-cs"/>
                        </a:rPr>
                        <a:t>vimps</a:t>
                      </a:r>
                      <a:r>
                        <a:rPr kumimoji="1" lang="ja-JP" altLang="en-US" sz="900" kern="1200" dirty="0" smtClean="0">
                          <a:solidFill>
                            <a:schemeClr val="tx1">
                              <a:lumMod val="65000"/>
                              <a:lumOff val="35000"/>
                            </a:schemeClr>
                          </a:solidFill>
                          <a:latin typeface="メイリオ"/>
                          <a:ea typeface="メイリオ"/>
                          <a:cs typeface="+mn-cs"/>
                        </a:rPr>
                        <a:t>数が未達成の場合、補填対象外になります。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900" kern="1200" dirty="0" smtClean="0">
                          <a:solidFill>
                            <a:schemeClr val="tx1">
                              <a:lumMod val="65000"/>
                              <a:lumOff val="35000"/>
                            </a:schemeClr>
                          </a:solidFill>
                          <a:latin typeface="+mn-lt"/>
                          <a:ea typeface="+mn-ea"/>
                          <a:cs typeface="+mn-cs"/>
                        </a:rPr>
                        <a:t>7</a:t>
                      </a:r>
                      <a:r>
                        <a:rPr kumimoji="1" lang="ja-JP" altLang="en-US" sz="900" kern="1200" dirty="0" smtClean="0">
                          <a:solidFill>
                            <a:schemeClr val="tx1">
                              <a:lumMod val="65000"/>
                              <a:lumOff val="35000"/>
                            </a:schemeClr>
                          </a:solidFill>
                          <a:latin typeface="+mn-lt"/>
                          <a:ea typeface="+mn-ea"/>
                          <a:cs typeface="+mn-cs"/>
                        </a:rPr>
                        <a:t>日間～</a:t>
                      </a:r>
                      <a:r>
                        <a:rPr kumimoji="1" lang="en-US" altLang="ja-JP" sz="900" kern="1200" dirty="0" smtClean="0">
                          <a:solidFill>
                            <a:schemeClr val="tx1">
                              <a:lumMod val="65000"/>
                              <a:lumOff val="35000"/>
                            </a:schemeClr>
                          </a:solidFill>
                          <a:latin typeface="+mn-lt"/>
                          <a:ea typeface="+mn-ea"/>
                          <a:cs typeface="+mn-cs"/>
                        </a:rPr>
                        <a:t>31</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smtClean="0">
                          <a:solidFill>
                            <a:schemeClr val="tx1">
                              <a:lumMod val="65000"/>
                              <a:lumOff val="35000"/>
                            </a:schemeClr>
                          </a:solidFill>
                          <a:latin typeface="+mn-lt"/>
                          <a:ea typeface="+mn-ea"/>
                          <a:cs typeface="+mn-cs"/>
                        </a:rPr>
                        <a:t>※5</a:t>
                      </a:r>
                      <a:r>
                        <a:rPr kumimoji="1" lang="ja-JP" altLang="en-US" sz="900" kern="1200" dirty="0" smtClean="0">
                          <a:solidFill>
                            <a:schemeClr val="tx1">
                              <a:lumMod val="65000"/>
                              <a:lumOff val="35000"/>
                            </a:schemeClr>
                          </a:solidFill>
                          <a:latin typeface="+mn-lt"/>
                          <a:ea typeface="+mn-ea"/>
                          <a:cs typeface="+mn-cs"/>
                        </a:rPr>
                        <a:t>日間～</a:t>
                      </a:r>
                      <a:r>
                        <a:rPr kumimoji="1" lang="en-US" altLang="ja-JP" sz="900" kern="1200" dirty="0" smtClean="0">
                          <a:solidFill>
                            <a:schemeClr val="tx1">
                              <a:lumMod val="65000"/>
                              <a:lumOff val="35000"/>
                            </a:schemeClr>
                          </a:solidFill>
                          <a:latin typeface="+mn-lt"/>
                          <a:ea typeface="+mn-ea"/>
                          <a:cs typeface="+mn-cs"/>
                        </a:rPr>
                        <a:t>6</a:t>
                      </a:r>
                      <a:r>
                        <a:rPr kumimoji="1" lang="ja-JP" altLang="en-US" sz="900" kern="1200" dirty="0" smtClean="0">
                          <a:solidFill>
                            <a:schemeClr val="tx1">
                              <a:lumMod val="65000"/>
                              <a:lumOff val="35000"/>
                            </a:schemeClr>
                          </a:solidFill>
                          <a:latin typeface="+mn-lt"/>
                          <a:ea typeface="+mn-ea"/>
                          <a:cs typeface="+mn-cs"/>
                        </a:rPr>
                        <a:t>日間での掲載も可能ですが、</a:t>
                      </a:r>
                      <a:endParaRPr kumimoji="1" lang="en-US" altLang="ja-JP" sz="9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smtClean="0">
                          <a:solidFill>
                            <a:schemeClr val="tx1">
                              <a:lumMod val="65000"/>
                              <a:lumOff val="35000"/>
                            </a:schemeClr>
                          </a:solidFill>
                          <a:latin typeface="+mn-lt"/>
                          <a:ea typeface="+mn-ea"/>
                          <a:cs typeface="+mn-cs"/>
                        </a:rPr>
                        <a:t>掲載</a:t>
                      </a:r>
                      <a:r>
                        <a:rPr kumimoji="1" lang="en-US" altLang="ja-JP" sz="900" kern="1200" dirty="0" err="1" smtClean="0">
                          <a:solidFill>
                            <a:schemeClr val="tx1">
                              <a:lumMod val="65000"/>
                              <a:lumOff val="35000"/>
                            </a:schemeClr>
                          </a:solidFill>
                          <a:latin typeface="+mn-lt"/>
                          <a:ea typeface="+mn-ea"/>
                          <a:cs typeface="+mn-cs"/>
                        </a:rPr>
                        <a:t>vimps</a:t>
                      </a:r>
                      <a:r>
                        <a:rPr kumimoji="1" lang="ja-JP" altLang="en-US" sz="900" kern="1200" dirty="0" smtClean="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a:t>
                      </a:r>
                      <a:r>
                        <a:rPr kumimoji="1" lang="en-US" altLang="ja-JP" sz="800" dirty="0" err="1" smtClean="0">
                          <a:solidFill>
                            <a:schemeClr val="tx1">
                              <a:lumMod val="65000"/>
                              <a:lumOff val="35000"/>
                            </a:schemeClr>
                          </a:solidFill>
                          <a:latin typeface="+mj-lt"/>
                          <a:ea typeface="+mj-ea"/>
                        </a:rPr>
                        <a:t>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3557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900,000</a:t>
                      </a:r>
                      <a:r>
                        <a:rPr kumimoji="1" lang="ja-JP" altLang="en-US" sz="800" kern="1200" dirty="0" smtClean="0">
                          <a:solidFill>
                            <a:schemeClr val="tx1">
                              <a:lumMod val="65000"/>
                              <a:lumOff val="35000"/>
                            </a:schemeClr>
                          </a:solidFill>
                          <a:latin typeface="メイリオ"/>
                          <a:ea typeface="メイリオ"/>
                          <a:cs typeface="+mn-cs"/>
                        </a:rPr>
                        <a:t>円</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メイリオ"/>
                          <a:ea typeface="メイリオ"/>
                          <a:cs typeface="+mn-cs"/>
                        </a:rPr>
                        <a:t>1,000,000</a:t>
                      </a:r>
                      <a:r>
                        <a:rPr kumimoji="1" lang="ja-JP" altLang="en-US" sz="800" kern="1200" dirty="0" smtClean="0">
                          <a:solidFill>
                            <a:schemeClr val="tx1">
                              <a:lumMod val="65000"/>
                              <a:lumOff val="35000"/>
                            </a:schemeClr>
                          </a:solidFill>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4,000,000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3175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330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396</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960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188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9337813"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pic>
        <p:nvPicPr>
          <p:cNvPr id="10" name="図 9"/>
          <p:cNvPicPr>
            <a:picLocks noChangeAspect="1"/>
          </p:cNvPicPr>
          <p:nvPr/>
        </p:nvPicPr>
        <p:blipFill>
          <a:blip r:embed="rId2"/>
          <a:stretch>
            <a:fillRect/>
          </a:stretch>
        </p:blipFill>
        <p:spPr>
          <a:xfrm>
            <a:off x="3791744" y="2276872"/>
            <a:ext cx="334174" cy="603444"/>
          </a:xfrm>
          <a:prstGeom prst="rect">
            <a:avLst/>
          </a:prstGeom>
        </p:spPr>
      </p:pic>
      <p:pic>
        <p:nvPicPr>
          <p:cNvPr id="11" name="図 10"/>
          <p:cNvPicPr>
            <a:picLocks noChangeAspect="1"/>
          </p:cNvPicPr>
          <p:nvPr/>
        </p:nvPicPr>
        <p:blipFill>
          <a:blip r:embed="rId3"/>
          <a:stretch>
            <a:fillRect/>
          </a:stretch>
        </p:blipFill>
        <p:spPr>
          <a:xfrm>
            <a:off x="6803002" y="2276872"/>
            <a:ext cx="341488" cy="620298"/>
          </a:xfrm>
          <a:prstGeom prst="rect">
            <a:avLst/>
          </a:prstGeom>
        </p:spPr>
      </p:pic>
      <p:pic>
        <p:nvPicPr>
          <p:cNvPr id="20" name="図 19"/>
          <p:cNvPicPr>
            <a:picLocks noChangeAspect="1"/>
          </p:cNvPicPr>
          <p:nvPr/>
        </p:nvPicPr>
        <p:blipFill>
          <a:blip r:embed="rId4"/>
          <a:stretch>
            <a:fillRect/>
          </a:stretch>
        </p:blipFill>
        <p:spPr>
          <a:xfrm>
            <a:off x="9821574" y="2255336"/>
            <a:ext cx="670597" cy="646515"/>
          </a:xfrm>
          <a:prstGeom prst="rect">
            <a:avLst/>
          </a:prstGeom>
        </p:spPr>
      </p:pic>
    </p:spTree>
    <p:extLst>
      <p:ext uri="{BB962C8B-B14F-4D97-AF65-F5344CB8AC3E}">
        <p14:creationId xmlns:p14="http://schemas.microsoft.com/office/powerpoint/2010/main" val="3454270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ファイナンス</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823662653"/>
              </p:ext>
            </p:extLst>
          </p:nvPr>
        </p:nvGraphicFramePr>
        <p:xfrm>
          <a:off x="335361" y="980727"/>
          <a:ext cx="11521280" cy="5435714"/>
        </p:xfrm>
        <a:graphic>
          <a:graphicData uri="http://schemas.openxmlformats.org/drawingml/2006/table">
            <a:tbl>
              <a:tblPr firstCol="1" bandRow="1"/>
              <a:tblGrid>
                <a:gridCol w="2160239">
                  <a:extLst>
                    <a:ext uri="{9D8B030D-6E8A-4147-A177-3AD203B41FA5}">
                      <a16:colId xmlns:a16="http://schemas.microsoft.com/office/drawing/2014/main" val="792911817"/>
                    </a:ext>
                  </a:extLst>
                </a:gridCol>
                <a:gridCol w="864096">
                  <a:extLst>
                    <a:ext uri="{9D8B030D-6E8A-4147-A177-3AD203B41FA5}">
                      <a16:colId xmlns:a16="http://schemas.microsoft.com/office/drawing/2014/main" val="2655217227"/>
                    </a:ext>
                  </a:extLst>
                </a:gridCol>
                <a:gridCol w="1872211">
                  <a:extLst>
                    <a:ext uri="{9D8B030D-6E8A-4147-A177-3AD203B41FA5}">
                      <a16:colId xmlns:a16="http://schemas.microsoft.com/office/drawing/2014/main" val="2443179694"/>
                    </a:ext>
                  </a:extLst>
                </a:gridCol>
                <a:gridCol w="864093">
                  <a:extLst>
                    <a:ext uri="{9D8B030D-6E8A-4147-A177-3AD203B41FA5}">
                      <a16:colId xmlns:a16="http://schemas.microsoft.com/office/drawing/2014/main" val="3572424336"/>
                    </a:ext>
                  </a:extLst>
                </a:gridCol>
                <a:gridCol w="1548699">
                  <a:extLst>
                    <a:ext uri="{9D8B030D-6E8A-4147-A177-3AD203B41FA5}">
                      <a16:colId xmlns:a16="http://schemas.microsoft.com/office/drawing/2014/main" val="3116060053"/>
                    </a:ext>
                  </a:extLst>
                </a:gridCol>
                <a:gridCol w="1282406">
                  <a:extLst>
                    <a:ext uri="{9D8B030D-6E8A-4147-A177-3AD203B41FA5}">
                      <a16:colId xmlns:a16="http://schemas.microsoft.com/office/drawing/2014/main" val="3708457901"/>
                    </a:ext>
                  </a:extLst>
                </a:gridCol>
                <a:gridCol w="842285">
                  <a:extLst>
                    <a:ext uri="{9D8B030D-6E8A-4147-A177-3AD203B41FA5}">
                      <a16:colId xmlns:a16="http://schemas.microsoft.com/office/drawing/2014/main" val="2541680240"/>
                    </a:ext>
                  </a:extLst>
                </a:gridCol>
                <a:gridCol w="2087251">
                  <a:extLst>
                    <a:ext uri="{9D8B030D-6E8A-4147-A177-3AD203B41FA5}">
                      <a16:colId xmlns:a16="http://schemas.microsoft.com/office/drawing/2014/main" val="2259925473"/>
                    </a:ext>
                  </a:extLst>
                </a:gridCol>
              </a:tblGrid>
              <a:tr h="3840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1000" b="1" kern="1200" dirty="0" smtClean="0">
                          <a:solidFill>
                            <a:schemeClr val="tx1">
                              <a:lumMod val="65000"/>
                              <a:lumOff val="35000"/>
                            </a:schemeClr>
                          </a:solidFill>
                          <a:latin typeface="メイリオ"/>
                          <a:ea typeface="メイリオ"/>
                          <a:cs typeface="+mn-cs"/>
                        </a:rPr>
                        <a:t>Yahoo!</a:t>
                      </a:r>
                      <a:r>
                        <a:rPr kumimoji="1" lang="ja-JP" altLang="en-US" sz="1000" b="1" kern="1200" dirty="0" smtClean="0">
                          <a:solidFill>
                            <a:schemeClr val="tx1">
                              <a:lumMod val="65000"/>
                              <a:lumOff val="35000"/>
                            </a:schemeClr>
                          </a:solidFill>
                          <a:latin typeface="メイリオ"/>
                          <a:ea typeface="メイリオ"/>
                          <a:cs typeface="+mn-cs"/>
                        </a:rPr>
                        <a:t>ファイナンス　</a:t>
                      </a:r>
                      <a:endParaRPr kumimoji="1" lang="en-US" altLang="ja-JP" sz="1000" b="1" kern="1200" dirty="0" smtClean="0">
                        <a:solidFill>
                          <a:schemeClr val="tx1">
                            <a:lumMod val="65000"/>
                            <a:lumOff val="35000"/>
                          </a:schemeClr>
                        </a:solidFill>
                        <a:latin typeface="メイリオ"/>
                        <a:ea typeface="メイリオ"/>
                        <a:cs typeface="+mn-cs"/>
                      </a:endParaRPr>
                    </a:p>
                    <a:p>
                      <a:pPr algn="ctr"/>
                      <a:r>
                        <a:rPr kumimoji="1" lang="ja-JP" altLang="en-US" sz="1000" b="1" kern="1200" dirty="0" smtClean="0">
                          <a:solidFill>
                            <a:schemeClr val="tx1">
                              <a:lumMod val="65000"/>
                              <a:lumOff val="35000"/>
                            </a:schemeClr>
                          </a:solidFill>
                          <a:latin typeface="メイリオ"/>
                          <a:ea typeface="メイリオ"/>
                          <a:cs typeface="+mn-cs"/>
                        </a:rPr>
                        <a:t>プライムディスプレイ　</a:t>
                      </a:r>
                      <a:r>
                        <a:rPr kumimoji="1" lang="en-US" altLang="ja-JP" sz="1000" b="1" kern="1200" dirty="0" smtClean="0">
                          <a:solidFill>
                            <a:schemeClr val="tx1">
                              <a:lumMod val="65000"/>
                              <a:lumOff val="35000"/>
                            </a:schemeClr>
                          </a:solidFill>
                          <a:latin typeface="メイリオ"/>
                          <a:ea typeface="メイリオ"/>
                          <a:cs typeface="+mn-cs"/>
                        </a:rPr>
                        <a:t>PC</a:t>
                      </a:r>
                      <a:endParaRPr kumimoji="1" lang="ja-JP" altLang="en-US" sz="1000" b="1" kern="120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1000" b="1" kern="1200" dirty="0" smtClean="0">
                          <a:solidFill>
                            <a:schemeClr val="tx1">
                              <a:lumMod val="65000"/>
                              <a:lumOff val="35000"/>
                            </a:schemeClr>
                          </a:solidFill>
                          <a:latin typeface="+mn-lt"/>
                          <a:ea typeface="+mn-ea"/>
                          <a:cs typeface="+mn-cs"/>
                        </a:rPr>
                        <a:t>Yahoo!</a:t>
                      </a:r>
                      <a:r>
                        <a:rPr kumimoji="1" lang="ja-JP" altLang="en-US" sz="1000" b="1" kern="1200" dirty="0" smtClean="0">
                          <a:solidFill>
                            <a:schemeClr val="tx1">
                              <a:lumMod val="65000"/>
                              <a:lumOff val="35000"/>
                            </a:schemeClr>
                          </a:solidFill>
                          <a:latin typeface="+mn-lt"/>
                          <a:ea typeface="+mn-ea"/>
                          <a:cs typeface="+mn-cs"/>
                        </a:rPr>
                        <a:t>ファイナンス　トップ</a:t>
                      </a:r>
                      <a:endParaRPr kumimoji="1" lang="en-US" altLang="ja-JP" sz="1000" b="1" kern="1200" dirty="0" smtClean="0">
                        <a:solidFill>
                          <a:schemeClr val="tx1">
                            <a:lumMod val="65000"/>
                            <a:lumOff val="35000"/>
                          </a:schemeClr>
                        </a:solidFill>
                        <a:latin typeface="+mn-lt"/>
                        <a:ea typeface="+mn-ea"/>
                        <a:cs typeface="+mn-cs"/>
                      </a:endParaRPr>
                    </a:p>
                    <a:p>
                      <a:pPr algn="ctr"/>
                      <a:r>
                        <a:rPr kumimoji="1" lang="ja-JP" altLang="en-US" sz="1000" b="1" kern="1200" dirty="0" smtClean="0">
                          <a:solidFill>
                            <a:schemeClr val="tx1">
                              <a:lumMod val="65000"/>
                              <a:lumOff val="35000"/>
                            </a:schemeClr>
                          </a:solidFill>
                          <a:latin typeface="+mn-lt"/>
                          <a:ea typeface="+mn-ea"/>
                          <a:cs typeface="+mn-cs"/>
                        </a:rPr>
                        <a:t>プライムディスプレイ　</a:t>
                      </a:r>
                      <a:r>
                        <a:rPr kumimoji="1" lang="en-US" altLang="ja-JP" sz="1000" b="1" kern="1200" dirty="0" smtClean="0">
                          <a:solidFill>
                            <a:schemeClr val="tx1">
                              <a:lumMod val="65000"/>
                              <a:lumOff val="35000"/>
                            </a:schemeClr>
                          </a:solidFill>
                          <a:latin typeface="+mn-lt"/>
                          <a:ea typeface="+mn-ea"/>
                          <a:cs typeface="+mn-cs"/>
                        </a:rPr>
                        <a:t>PC</a:t>
                      </a:r>
                      <a:endParaRPr kumimoji="1" lang="ja-JP" altLang="en-US" sz="10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3">
                  <a:txBody>
                    <a:bodyPr/>
                    <a:lstStyle/>
                    <a:p>
                      <a:pPr algn="ctr" fontAlgn="ctr"/>
                      <a:r>
                        <a:rPr kumimoji="1" lang="en-US" altLang="ja-JP" sz="1000" b="1" kern="1200" dirty="0" smtClean="0">
                          <a:solidFill>
                            <a:schemeClr val="tx1">
                              <a:lumMod val="65000"/>
                              <a:lumOff val="35000"/>
                            </a:schemeClr>
                          </a:solidFill>
                          <a:latin typeface="+mn-lt"/>
                          <a:ea typeface="+mn-ea"/>
                          <a:cs typeface="+mn-cs"/>
                        </a:rPr>
                        <a:t>Yahoo!</a:t>
                      </a:r>
                      <a:r>
                        <a:rPr kumimoji="1" lang="ja-JP" altLang="en-US" sz="1000" b="1" kern="1200" dirty="0" smtClean="0">
                          <a:solidFill>
                            <a:schemeClr val="tx1">
                              <a:lumMod val="65000"/>
                              <a:lumOff val="35000"/>
                            </a:schemeClr>
                          </a:solidFill>
                          <a:latin typeface="+mn-lt"/>
                          <a:ea typeface="+mn-ea"/>
                          <a:cs typeface="+mn-cs"/>
                        </a:rPr>
                        <a:t>ファイナンス　カテゴリー指定</a:t>
                      </a:r>
                      <a:endParaRPr kumimoji="1" lang="en-US" altLang="ja-JP" sz="1000" b="1" kern="1200" dirty="0" smtClean="0">
                        <a:solidFill>
                          <a:schemeClr val="tx1">
                            <a:lumMod val="65000"/>
                            <a:lumOff val="35000"/>
                          </a:schemeClr>
                        </a:solidFill>
                        <a:latin typeface="+mn-lt"/>
                        <a:ea typeface="+mn-ea"/>
                        <a:cs typeface="+mn-cs"/>
                      </a:endParaRPr>
                    </a:p>
                    <a:p>
                      <a:pPr algn="ctr" fontAlgn="ctr"/>
                      <a:r>
                        <a:rPr kumimoji="1" lang="ja-JP" altLang="en-US" sz="1000" b="1" kern="1200" dirty="0" smtClean="0">
                          <a:solidFill>
                            <a:schemeClr val="tx1">
                              <a:lumMod val="65000"/>
                              <a:lumOff val="35000"/>
                            </a:schemeClr>
                          </a:solidFill>
                          <a:latin typeface="+mn-lt"/>
                          <a:ea typeface="+mn-ea"/>
                          <a:cs typeface="+mn-cs"/>
                        </a:rPr>
                        <a:t>プライムディスプレイ　</a:t>
                      </a:r>
                      <a:r>
                        <a:rPr kumimoji="1" lang="en-US" altLang="ja-JP" sz="1000" b="1" kern="1200" dirty="0" smtClean="0">
                          <a:solidFill>
                            <a:schemeClr val="tx1">
                              <a:lumMod val="65000"/>
                              <a:lumOff val="35000"/>
                            </a:schemeClr>
                          </a:solidFill>
                          <a:latin typeface="+mn-lt"/>
                          <a:ea typeface="+mn-ea"/>
                          <a:cs typeface="+mn-cs"/>
                        </a:rPr>
                        <a:t>PC</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fontAlgn="ctr"/>
                      <a:endParaRPr kumimoji="1" lang="en-US" altLang="ja-JP" sz="1000" b="1"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00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継続</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1000000771</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継続</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1000000772</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内容変更</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800" dirty="0" smtClean="0">
                          <a:solidFill>
                            <a:schemeClr val="tx1">
                              <a:lumMod val="65000"/>
                              <a:lumOff val="35000"/>
                            </a:schemeClr>
                          </a:solidFill>
                          <a:latin typeface="+mj-lt"/>
                          <a:ea typeface="+mj-ea"/>
                        </a:rPr>
                        <a:t>1000001361</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1588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7">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メイリオ"/>
                          <a:ea typeface="メイリオ"/>
                          <a:cs typeface="+mn-cs"/>
                        </a:rPr>
                        <a:t>2021</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smtClean="0">
                          <a:solidFill>
                            <a:schemeClr val="tx1">
                              <a:lumMod val="65000"/>
                              <a:lumOff val="35000"/>
                            </a:schemeClr>
                          </a:solidFill>
                          <a:latin typeface="メイリオ"/>
                          <a:ea typeface="メイリオ"/>
                          <a:cs typeface="+mn-cs"/>
                        </a:rPr>
                        <a:t>6</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日（水）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182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67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7">
                  <a:txBody>
                    <a:bodyPr/>
                    <a:lstStyle/>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227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5</a:t>
                      </a:r>
                      <a:r>
                        <a:rPr kumimoji="1" lang="ja-JP" altLang="en-US" sz="800" kern="1200" dirty="0" smtClean="0">
                          <a:solidFill>
                            <a:schemeClr val="tx1">
                              <a:lumMod val="65000"/>
                              <a:lumOff val="35000"/>
                            </a:schemeClr>
                          </a:solidFill>
                          <a:latin typeface="メイリオ"/>
                          <a:ea typeface="メイリオ"/>
                          <a:cs typeface="+mn-cs"/>
                        </a:rPr>
                        <a:t>）　画像（</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 動画（</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　</a:t>
                      </a:r>
                      <a:endParaRPr kumimoji="1" lang="en-US" altLang="ja-JP" sz="800" kern="1200" dirty="0" smtClean="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2</a:t>
                      </a:r>
                      <a:r>
                        <a:rPr kumimoji="1" lang="ja-JP" altLang="en-US" sz="800" kern="1200" dirty="0" smtClean="0">
                          <a:solidFill>
                            <a:schemeClr val="tx1">
                              <a:lumMod val="65000"/>
                              <a:lumOff val="35000"/>
                            </a:schemeClr>
                          </a:solidFill>
                          <a:latin typeface="メイリオ"/>
                          <a:ea typeface="メイリオ"/>
                          <a:cs typeface="+mn-cs"/>
                        </a:rPr>
                        <a:t>） 動画（</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2</a:t>
                      </a:r>
                      <a:r>
                        <a:rPr kumimoji="1" lang="ja-JP" altLang="en-US" sz="800" kern="1200" dirty="0" smtClean="0">
                          <a:solidFill>
                            <a:schemeClr val="tx1">
                              <a:lumMod val="65000"/>
                              <a:lumOff val="35000"/>
                            </a:schemeClr>
                          </a:solidFill>
                          <a:latin typeface="メイリオ"/>
                          <a:ea typeface="メイリオ"/>
                          <a:cs typeface="+mn-cs"/>
                        </a:rPr>
                        <a:t>）</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 </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2200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7">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00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7">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メイリオ"/>
                          <a:ea typeface="メイリオ"/>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44004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a:t>
                      </a:r>
                      <a:r>
                        <a:rPr kumimoji="1" lang="en-US" altLang="ja-JP" sz="800" kern="1200" dirty="0" smtClean="0">
                          <a:solidFill>
                            <a:schemeClr val="tx1">
                              <a:lumMod val="65000"/>
                              <a:lumOff val="35000"/>
                            </a:schemeClr>
                          </a:solidFill>
                          <a:latin typeface="+mn-lt"/>
                          <a:ea typeface="+mn-ea"/>
                          <a:cs typeface="+mn-cs"/>
                        </a:rPr>
                        <a:t>PC</a:t>
                      </a:r>
                      <a:r>
                        <a:rPr kumimoji="1" lang="ja-JP" altLang="en-US" sz="800" kern="1200" dirty="0" smtClean="0">
                          <a:solidFill>
                            <a:schemeClr val="tx1">
                              <a:lumMod val="65000"/>
                              <a:lumOff val="35000"/>
                            </a:schemeClr>
                          </a:solidFill>
                          <a:latin typeface="+mn-lt"/>
                          <a:ea typeface="+mn-ea"/>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　トップ</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　外国為替情報（</a:t>
                      </a:r>
                      <a:r>
                        <a:rPr kumimoji="1" lang="en-US" altLang="ja-JP" sz="800" kern="1200" dirty="0" smtClean="0">
                          <a:solidFill>
                            <a:schemeClr val="tx1">
                              <a:lumMod val="65000"/>
                              <a:lumOff val="35000"/>
                            </a:schemeClr>
                          </a:solidFill>
                          <a:latin typeface="+mn-lt"/>
                          <a:ea typeface="+mn-ea"/>
                          <a:cs typeface="+mn-cs"/>
                        </a:rPr>
                        <a:t>PC</a:t>
                      </a:r>
                      <a:r>
                        <a:rPr kumimoji="1" lang="ja-JP" altLang="en-US" sz="800" kern="1200" dirty="0" smtClean="0">
                          <a:solidFill>
                            <a:schemeClr val="tx1">
                              <a:lumMod val="65000"/>
                              <a:lumOff val="35000"/>
                            </a:schemeClr>
                          </a:solidFill>
                          <a:latin typeface="+mn-lt"/>
                          <a:ea typeface="+mn-ea"/>
                          <a:cs typeface="+mn-cs"/>
                        </a:rPr>
                        <a:t>）</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　株式（</a:t>
                      </a:r>
                      <a:r>
                        <a:rPr kumimoji="1" lang="en-US" altLang="ja-JP" sz="800" kern="1200" dirty="0" smtClean="0">
                          <a:solidFill>
                            <a:schemeClr val="tx1">
                              <a:lumMod val="65000"/>
                              <a:lumOff val="35000"/>
                            </a:schemeClr>
                          </a:solidFill>
                          <a:latin typeface="+mn-lt"/>
                          <a:ea typeface="+mn-ea"/>
                          <a:cs typeface="+mn-cs"/>
                        </a:rPr>
                        <a:t>PC</a:t>
                      </a:r>
                      <a:r>
                        <a:rPr kumimoji="1" lang="ja-JP" altLang="en-US" sz="800" kern="1200" dirty="0" smtClean="0">
                          <a:solidFill>
                            <a:schemeClr val="tx1">
                              <a:lumMod val="65000"/>
                              <a:lumOff val="35000"/>
                            </a:schemeClr>
                          </a:solidFill>
                          <a:latin typeface="+mn-lt"/>
                          <a:ea typeface="+mn-ea"/>
                          <a:cs typeface="+mn-cs"/>
                        </a:rPr>
                        <a:t>）</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　米国株（</a:t>
                      </a:r>
                      <a:r>
                        <a:rPr kumimoji="1" lang="en-US" altLang="ja-JP" sz="800" kern="1200" dirty="0" smtClean="0">
                          <a:solidFill>
                            <a:schemeClr val="tx1">
                              <a:lumMod val="65000"/>
                              <a:lumOff val="35000"/>
                            </a:schemeClr>
                          </a:solidFill>
                          <a:latin typeface="+mn-lt"/>
                          <a:ea typeface="+mn-ea"/>
                          <a:cs typeface="+mn-cs"/>
                        </a:rPr>
                        <a:t>PC</a:t>
                      </a:r>
                      <a:r>
                        <a:rPr kumimoji="1" lang="ja-JP" altLang="en-US" sz="800" kern="1200" dirty="0" smtClean="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5203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800" dirty="0" smtClean="0">
                          <a:latin typeface="+mn-lt"/>
                          <a:ea typeface="+mn-ea"/>
                          <a:cs typeface="Verdana" pitchFamily="34" charset="0"/>
                        </a:rPr>
                        <a:t>Yahoo!</a:t>
                      </a:r>
                      <a:r>
                        <a:rPr lang="ja-JP" altLang="en-US" sz="800" dirty="0" smtClean="0">
                          <a:latin typeface="+mn-lt"/>
                          <a:ea typeface="+mn-ea"/>
                          <a:cs typeface="Verdana" pitchFamily="34" charset="0"/>
                        </a:rPr>
                        <a:t>ファイナンスのトップページ以下</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ファイナンスのトップページ</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Yahoo</a:t>
                      </a: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ファイナンス</a:t>
                      </a:r>
                      <a:r>
                        <a:rPr kumimoji="1" lang="ja-JP" altLang="en-US" sz="800" kern="1200" dirty="0" smtClean="0">
                          <a:solidFill>
                            <a:schemeClr val="tx1">
                              <a:lumMod val="65000"/>
                              <a:lumOff val="35000"/>
                            </a:schemeClr>
                          </a:solidFill>
                          <a:latin typeface="+mn-lt"/>
                          <a:ea typeface="+mn-ea"/>
                          <a:cs typeface="+mn-cs"/>
                        </a:rPr>
                        <a:t>内の各カテゴリーのページ</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002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7">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メイリオ"/>
                          <a:ea typeface="メイリオ"/>
                          <a:cs typeface="+mn-cs"/>
                        </a:rPr>
                        <a:t>2021</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smtClean="0">
                          <a:solidFill>
                            <a:schemeClr val="tx1">
                              <a:lumMod val="65000"/>
                              <a:lumOff val="35000"/>
                            </a:schemeClr>
                          </a:solidFill>
                          <a:latin typeface="メイリオ"/>
                          <a:ea typeface="メイリオ"/>
                          <a:cs typeface="+mn-cs"/>
                        </a:rPr>
                        <a:t>7</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日（木）～</a:t>
                      </a:r>
                      <a:r>
                        <a:rPr kumimoji="1" lang="en-US" altLang="ja-JP" sz="800" kern="1200" dirty="0" smtClean="0">
                          <a:solidFill>
                            <a:schemeClr val="tx1">
                              <a:lumMod val="65000"/>
                              <a:lumOff val="35000"/>
                            </a:schemeClr>
                          </a:solidFill>
                          <a:latin typeface="メイリオ"/>
                          <a:ea typeface="メイリオ"/>
                          <a:cs typeface="+mn-cs"/>
                        </a:rPr>
                        <a:t>2021</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30</a:t>
                      </a:r>
                      <a:r>
                        <a:rPr kumimoji="1" lang="ja-JP" altLang="en-US" sz="800" kern="1200" dirty="0" smtClean="0">
                          <a:solidFill>
                            <a:schemeClr val="tx1">
                              <a:lumMod val="65000"/>
                              <a:lumOff val="35000"/>
                            </a:schemeClr>
                          </a:solidFill>
                          <a:latin typeface="メイリオ"/>
                          <a:ea typeface="メイリオ"/>
                          <a:cs typeface="+mn-cs"/>
                        </a:rPr>
                        <a:t>日（木）</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5573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5</a:t>
                      </a:r>
                      <a:r>
                        <a:rPr kumimoji="1" lang="ja-JP" altLang="en-US" sz="800" kern="1200" dirty="0" smtClean="0">
                          <a:solidFill>
                            <a:schemeClr val="tx1">
                              <a:lumMod val="65000"/>
                              <a:lumOff val="35000"/>
                            </a:schemeClr>
                          </a:solidFill>
                          <a:latin typeface="メイリオ"/>
                          <a:ea typeface="メイリオ"/>
                          <a:cs typeface="+mn-cs"/>
                        </a:rPr>
                        <a:t>日間～</a:t>
                      </a:r>
                      <a:r>
                        <a:rPr kumimoji="1" lang="en-US" altLang="ja-JP" sz="800" kern="1200" dirty="0" smtClean="0">
                          <a:solidFill>
                            <a:schemeClr val="tx1">
                              <a:lumMod val="65000"/>
                              <a:lumOff val="35000"/>
                            </a:schemeClr>
                          </a:solidFill>
                          <a:latin typeface="メイリオ"/>
                          <a:ea typeface="メイリオ"/>
                          <a:cs typeface="+mn-cs"/>
                        </a:rPr>
                        <a:t>31</a:t>
                      </a:r>
                      <a:r>
                        <a:rPr kumimoji="1" lang="ja-JP" altLang="en-US" sz="800" kern="1200" dirty="0" smtClean="0">
                          <a:solidFill>
                            <a:schemeClr val="tx1">
                              <a:lumMod val="65000"/>
                              <a:lumOff val="35000"/>
                            </a:schemeClr>
                          </a:solidFill>
                          <a:latin typeface="メイリオ"/>
                          <a:ea typeface="メイリオ"/>
                          <a:cs typeface="+mn-cs"/>
                        </a:rPr>
                        <a:t>日間</a:t>
                      </a:r>
                      <a:endParaRPr kumimoji="1" lang="en-US" altLang="ja-JP" sz="800" kern="1200" dirty="0" smtClean="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日間～</a:t>
                      </a:r>
                      <a:r>
                        <a:rPr kumimoji="1" lang="en-US" altLang="ja-JP" sz="800" kern="1200" dirty="0" smtClean="0">
                          <a:solidFill>
                            <a:schemeClr val="tx1">
                              <a:lumMod val="65000"/>
                              <a:lumOff val="35000"/>
                            </a:schemeClr>
                          </a:solidFill>
                          <a:latin typeface="メイリオ"/>
                          <a:ea typeface="メイリオ"/>
                          <a:cs typeface="+mn-cs"/>
                        </a:rPr>
                        <a:t>4</a:t>
                      </a:r>
                      <a:r>
                        <a:rPr kumimoji="1" lang="ja-JP" altLang="en-US" sz="800" kern="1200" dirty="0" smtClean="0">
                          <a:solidFill>
                            <a:schemeClr val="tx1">
                              <a:lumMod val="65000"/>
                              <a:lumOff val="35000"/>
                            </a:schemeClr>
                          </a:solidFill>
                          <a:latin typeface="メイリオ"/>
                          <a:ea typeface="メイリオ"/>
                          <a:cs typeface="+mn-cs"/>
                        </a:rPr>
                        <a:t>日間での掲載も可能ですが、</a:t>
                      </a:r>
                      <a:endParaRPr kumimoji="1" lang="en-US" altLang="ja-JP" sz="800" kern="1200" dirty="0" smtClean="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掲載</a:t>
                      </a:r>
                      <a:r>
                        <a:rPr kumimoji="1" lang="en-US" altLang="ja-JP" sz="800" kern="1200" dirty="0" err="1" smtClean="0">
                          <a:solidFill>
                            <a:schemeClr val="tx1">
                              <a:lumMod val="65000"/>
                              <a:lumOff val="35000"/>
                            </a:schemeClr>
                          </a:solidFill>
                          <a:latin typeface="メイリオ"/>
                          <a:ea typeface="メイリオ"/>
                          <a:cs typeface="+mn-cs"/>
                        </a:rPr>
                        <a:t>vimps</a:t>
                      </a:r>
                      <a:r>
                        <a:rPr kumimoji="1" lang="ja-JP" altLang="en-US" sz="800" kern="1200" dirty="0" smtClean="0">
                          <a:solidFill>
                            <a:schemeClr val="tx1">
                              <a:lumMod val="65000"/>
                              <a:lumOff val="35000"/>
                            </a:schemeClr>
                          </a:solidFill>
                          <a:latin typeface="メイリオ"/>
                          <a:ea typeface="メイリオ"/>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5">
                  <a:txBody>
                    <a:bodyPr/>
                    <a:lstStyle/>
                    <a:p>
                      <a:pPr algn="ct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日間での掲載も可能ですが、</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掲載</a:t>
                      </a:r>
                      <a:r>
                        <a:rPr kumimoji="1" lang="en-US" altLang="ja-JP" sz="800" kern="1200" dirty="0" err="1" smtClean="0">
                          <a:solidFill>
                            <a:schemeClr val="tx1">
                              <a:lumMod val="65000"/>
                              <a:lumOff val="35000"/>
                            </a:schemeClr>
                          </a:solidFill>
                          <a:latin typeface="+mn-lt"/>
                          <a:ea typeface="+mn-ea"/>
                          <a:cs typeface="+mn-cs"/>
                        </a:rPr>
                        <a:t>vimps</a:t>
                      </a:r>
                      <a:r>
                        <a:rPr kumimoji="1" lang="ja-JP" altLang="en-US" sz="800" kern="1200" dirty="0" smtClean="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200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7">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a:t>
                      </a:r>
                      <a:r>
                        <a:rPr kumimoji="1" lang="en-US" altLang="ja-JP" sz="800" dirty="0" err="1" smtClean="0">
                          <a:solidFill>
                            <a:schemeClr val="tx1">
                              <a:lumMod val="65000"/>
                              <a:lumOff val="35000"/>
                            </a:schemeClr>
                          </a:solidFill>
                          <a:latin typeface="+mj-lt"/>
                          <a:ea typeface="+mj-ea"/>
                        </a:rPr>
                        <a:t>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200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5573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5</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310</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 </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 動画（</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310</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2</a:t>
                      </a:r>
                      <a:r>
                        <a:rPr kumimoji="1" lang="ja-JP" altLang="en-US" sz="800" kern="1200" dirty="0" smtClean="0">
                          <a:solidFill>
                            <a:schemeClr val="tx1">
                              <a:lumMod val="65000"/>
                              <a:lumOff val="35000"/>
                            </a:schemeClr>
                          </a:solidFill>
                          <a:latin typeface="メイリオ"/>
                          <a:ea typeface="メイリオ"/>
                          <a:cs typeface="+mn-cs"/>
                        </a:rPr>
                        <a:t>） </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 動画（</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2</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372</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dirty="0">
                        <a:solidFill>
                          <a:schemeClr val="tx1">
                            <a:lumMod val="65000"/>
                            <a:lumOff val="35000"/>
                          </a:schemeClr>
                        </a:solidFill>
                        <a:latin typeface="+mj-lt"/>
                        <a:ea typeface="+mj-ea"/>
                      </a:endParaRPr>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400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400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480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外国為替情報</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株式</a:t>
                      </a:r>
                      <a:r>
                        <a:rPr kumimoji="1" lang="en-US" altLang="ja-JP" sz="800" kern="1200" dirty="0" smtClean="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310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310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372</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algn="ct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米国株</a:t>
                      </a:r>
                      <a:r>
                        <a:rPr kumimoji="1" lang="en-US" altLang="ja-JP" sz="800" kern="1200" dirty="0" smtClean="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400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400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480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r h="2200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4" name="図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84769" y="2062418"/>
            <a:ext cx="609599" cy="611952"/>
          </a:xfrm>
          <a:prstGeom prst="rect">
            <a:avLst/>
          </a:prstGeom>
        </p:spPr>
      </p:pic>
      <p:pic>
        <p:nvPicPr>
          <p:cNvPr id="15" name="図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5456" y="2090294"/>
            <a:ext cx="609599" cy="611952"/>
          </a:xfrm>
          <a:prstGeom prst="rect">
            <a:avLst/>
          </a:prstGeom>
        </p:spPr>
      </p:pic>
      <p:pic>
        <p:nvPicPr>
          <p:cNvPr id="16" name="図 15"/>
          <p:cNvPicPr>
            <a:picLocks noChangeAspect="1"/>
          </p:cNvPicPr>
          <p:nvPr/>
        </p:nvPicPr>
        <p:blipFill>
          <a:blip r:embed="rId4"/>
          <a:stretch>
            <a:fillRect/>
          </a:stretch>
        </p:blipFill>
        <p:spPr>
          <a:xfrm>
            <a:off x="6850911" y="2090294"/>
            <a:ext cx="588002" cy="608277"/>
          </a:xfrm>
          <a:prstGeom prst="rect">
            <a:avLst/>
          </a:prstGeom>
        </p:spPr>
      </p:pic>
      <p:sp>
        <p:nvSpPr>
          <p:cNvPr id="17" name="正方形/長方形 16"/>
          <p:cNvSpPr/>
          <p:nvPr/>
        </p:nvSpPr>
        <p:spPr>
          <a:xfrm>
            <a:off x="461288" y="6441751"/>
            <a:ext cx="839043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Tree>
    <p:extLst>
      <p:ext uri="{BB962C8B-B14F-4D97-AF65-F5344CB8AC3E}">
        <p14:creationId xmlns:p14="http://schemas.microsoft.com/office/powerpoint/2010/main" val="4184610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4193033944"/>
              </p:ext>
            </p:extLst>
          </p:nvPr>
        </p:nvGraphicFramePr>
        <p:xfrm>
          <a:off x="335360" y="980728"/>
          <a:ext cx="11377263" cy="3276386"/>
        </p:xfrm>
        <a:graphic>
          <a:graphicData uri="http://schemas.openxmlformats.org/drawingml/2006/table">
            <a:tbl>
              <a:tblPr firstCol="1" bandRow="1">
                <a:tableStyleId>{21E4AEA4-8DFA-4A89-87EB-49C32662AFE0}</a:tableStyleId>
              </a:tblPr>
              <a:tblGrid>
                <a:gridCol w="1907566">
                  <a:extLst>
                    <a:ext uri="{9D8B030D-6E8A-4147-A177-3AD203B41FA5}">
                      <a16:colId xmlns:a16="http://schemas.microsoft.com/office/drawing/2014/main" val="792911817"/>
                    </a:ext>
                  </a:extLst>
                </a:gridCol>
                <a:gridCol w="953783">
                  <a:extLst>
                    <a:ext uri="{9D8B030D-6E8A-4147-A177-3AD203B41FA5}">
                      <a16:colId xmlns:a16="http://schemas.microsoft.com/office/drawing/2014/main" val="2515137241"/>
                    </a:ext>
                  </a:extLst>
                </a:gridCol>
                <a:gridCol w="1315115">
                  <a:extLst>
                    <a:ext uri="{9D8B030D-6E8A-4147-A177-3AD203B41FA5}">
                      <a16:colId xmlns:a16="http://schemas.microsoft.com/office/drawing/2014/main" val="3608287535"/>
                    </a:ext>
                  </a:extLst>
                </a:gridCol>
                <a:gridCol w="1478106">
                  <a:extLst>
                    <a:ext uri="{9D8B030D-6E8A-4147-A177-3AD203B41FA5}">
                      <a16:colId xmlns:a16="http://schemas.microsoft.com/office/drawing/2014/main" val="25816770"/>
                    </a:ext>
                  </a:extLst>
                </a:gridCol>
                <a:gridCol w="1618238">
                  <a:extLst>
                    <a:ext uri="{9D8B030D-6E8A-4147-A177-3AD203B41FA5}">
                      <a16:colId xmlns:a16="http://schemas.microsoft.com/office/drawing/2014/main" val="1985953881"/>
                    </a:ext>
                  </a:extLst>
                </a:gridCol>
                <a:gridCol w="1391250">
                  <a:extLst>
                    <a:ext uri="{9D8B030D-6E8A-4147-A177-3AD203B41FA5}">
                      <a16:colId xmlns:a16="http://schemas.microsoft.com/office/drawing/2014/main" val="135909385"/>
                    </a:ext>
                  </a:extLst>
                </a:gridCol>
                <a:gridCol w="1301736">
                  <a:extLst>
                    <a:ext uri="{9D8B030D-6E8A-4147-A177-3AD203B41FA5}">
                      <a16:colId xmlns:a16="http://schemas.microsoft.com/office/drawing/2014/main" val="2591893762"/>
                    </a:ext>
                  </a:extLst>
                </a:gridCol>
                <a:gridCol w="1411469">
                  <a:extLst>
                    <a:ext uri="{9D8B030D-6E8A-4147-A177-3AD203B41FA5}">
                      <a16:colId xmlns:a16="http://schemas.microsoft.com/office/drawing/2014/main" val="2760754859"/>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font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　</a:t>
                      </a:r>
                      <a:endParaRPr kumimoji="1" lang="en-US" altLang="ja-JP" sz="800" b="1" kern="1200" dirty="0" smtClean="0">
                        <a:solidFill>
                          <a:schemeClr val="tx1">
                            <a:lumMod val="65000"/>
                            <a:lumOff val="35000"/>
                          </a:schemeClr>
                        </a:solidFill>
                        <a:latin typeface="+mn-lt"/>
                        <a:ea typeface="+mn-ea"/>
                        <a:cs typeface="+mn-cs"/>
                      </a:endParaRPr>
                    </a:p>
                    <a:p>
                      <a:pPr algn="ctr" fontAlgn="ctr"/>
                      <a:r>
                        <a:rPr kumimoji="1" lang="ja-JP" altLang="en-US" sz="800" b="1" kern="1200" dirty="0" smtClean="0">
                          <a:solidFill>
                            <a:schemeClr val="tx1">
                              <a:lumMod val="65000"/>
                              <a:lumOff val="35000"/>
                            </a:schemeClr>
                          </a:solidFill>
                          <a:latin typeface="+mn-lt"/>
                          <a:ea typeface="+mn-ea"/>
                          <a:cs typeface="+mn-cs"/>
                        </a:rPr>
                        <a:t>トップ</a:t>
                      </a:r>
                      <a:r>
                        <a:rPr kumimoji="1" lang="ja-JP" altLang="en-US" sz="800" b="1" kern="1200" dirty="0">
                          <a:solidFill>
                            <a:schemeClr val="tx1">
                              <a:lumMod val="65000"/>
                              <a:lumOff val="35000"/>
                            </a:schemeClr>
                          </a:solidFill>
                          <a:latin typeface="+mn-lt"/>
                          <a:ea typeface="+mn-ea"/>
                          <a:cs typeface="+mn-cs"/>
                        </a:rPr>
                        <a:t>　</a:t>
                      </a:r>
                      <a:r>
                        <a:rPr kumimoji="1" lang="ja-JP" altLang="en-US" sz="800" b="1" kern="1200" dirty="0" smtClean="0">
                          <a:solidFill>
                            <a:schemeClr val="tx1">
                              <a:lumMod val="65000"/>
                              <a:lumOff val="35000"/>
                            </a:schemeClr>
                          </a:solidFill>
                          <a:latin typeface="+mn-lt"/>
                          <a:ea typeface="+mn-ea"/>
                          <a:cs typeface="+mn-cs"/>
                        </a:rPr>
                        <a:t>トップパネ</a:t>
                      </a:r>
                      <a:endParaRPr kumimoji="1" lang="en-US" altLang="ja-JP" sz="800" b="1" kern="1200" dirty="0" smtClean="0">
                        <a:solidFill>
                          <a:schemeClr val="tx1">
                            <a:lumMod val="65000"/>
                            <a:lumOff val="35000"/>
                          </a:schemeClr>
                        </a:solidFill>
                        <a:latin typeface="+mn-lt"/>
                        <a:ea typeface="+mn-ea"/>
                        <a:cs typeface="+mn-cs"/>
                      </a:endParaRPr>
                    </a:p>
                    <a:p>
                      <a:pPr algn="ctr" fontAlgn="ct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16</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5</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SP</a:t>
                      </a:r>
                      <a:endParaRPr kumimoji="1" lang="en-US" altLang="ja-JP" sz="800" b="1" kern="1200" dirty="0">
                        <a:solidFill>
                          <a:schemeClr val="tx1">
                            <a:lumMod val="65000"/>
                            <a:lumOff val="35000"/>
                          </a:schemeClr>
                        </a:solidFill>
                        <a:latin typeface="+mn-lt"/>
                        <a:ea typeface="+mn-ea"/>
                        <a:cs typeface="+mn-cs"/>
                      </a:endParaRPr>
                    </a:p>
                  </a:txBody>
                  <a:tcPr marL="0" marR="0" marT="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font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ファイナンス</a:t>
                      </a:r>
                      <a:endParaRPr kumimoji="1" lang="en-US" altLang="ja-JP" sz="800" b="1" kern="1200" dirty="0" smtClean="0">
                        <a:solidFill>
                          <a:schemeClr val="tx1">
                            <a:lumMod val="65000"/>
                            <a:lumOff val="35000"/>
                          </a:schemeClr>
                        </a:solidFill>
                        <a:latin typeface="+mn-lt"/>
                        <a:ea typeface="+mn-ea"/>
                        <a:cs typeface="+mn-cs"/>
                      </a:endParaRPr>
                    </a:p>
                    <a:p>
                      <a:pPr algn="ctr" fontAlgn="ctr"/>
                      <a:r>
                        <a:rPr kumimoji="1" lang="ja-JP" altLang="en-US" sz="800" b="1" kern="1200" dirty="0" smtClean="0">
                          <a:solidFill>
                            <a:schemeClr val="tx1">
                              <a:lumMod val="65000"/>
                              <a:lumOff val="35000"/>
                            </a:schemeClr>
                          </a:solidFill>
                          <a:latin typeface="+mn-lt"/>
                          <a:ea typeface="+mn-ea"/>
                          <a:cs typeface="+mn-cs"/>
                        </a:rPr>
                        <a:t>トップ　トップパネル（</a:t>
                      </a:r>
                      <a:r>
                        <a:rPr kumimoji="1" lang="en-US" altLang="ja-JP" sz="800" b="1" kern="1200" dirty="0" smtClean="0">
                          <a:solidFill>
                            <a:schemeClr val="tx1">
                              <a:lumMod val="65000"/>
                              <a:lumOff val="35000"/>
                            </a:schemeClr>
                          </a:solidFill>
                          <a:latin typeface="+mn-lt"/>
                          <a:ea typeface="+mn-ea"/>
                          <a:cs typeface="+mn-cs"/>
                        </a:rPr>
                        <a:t>16</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9</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SP</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ファイナンス</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　トップインパクト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ダブルサイズ　</a:t>
                      </a:r>
                      <a:r>
                        <a:rPr kumimoji="1" lang="en-US" altLang="ja-JP" sz="800" b="1" kern="1200" dirty="0" smtClean="0">
                          <a:solidFill>
                            <a:schemeClr val="tx1">
                              <a:lumMod val="65000"/>
                              <a:lumOff val="35000"/>
                            </a:schemeClr>
                          </a:solidFill>
                          <a:latin typeface="+mn-lt"/>
                          <a:ea typeface="+mn-ea"/>
                          <a:cs typeface="+mn-cs"/>
                        </a:rPr>
                        <a:t>PC</a:t>
                      </a: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800" b="1" dirty="0" smtClean="0">
                          <a:solidFill>
                            <a:schemeClr val="tx1">
                              <a:lumMod val="65000"/>
                              <a:lumOff val="35000"/>
                            </a:schemeClr>
                          </a:solidFill>
                          <a:latin typeface="+mj-lt"/>
                          <a:ea typeface="+mj-ea"/>
                        </a:rPr>
                        <a:t>Yahoo!</a:t>
                      </a:r>
                      <a:r>
                        <a:rPr kumimoji="1" lang="ja-JP" altLang="en-US" sz="800" b="1" dirty="0" smtClean="0">
                          <a:solidFill>
                            <a:schemeClr val="tx1">
                              <a:lumMod val="65000"/>
                              <a:lumOff val="35000"/>
                            </a:schemeClr>
                          </a:solidFill>
                          <a:latin typeface="+mj-lt"/>
                          <a:ea typeface="+mj-ea"/>
                        </a:rPr>
                        <a:t>ファイナンス　</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プライムディスプレイ　</a:t>
                      </a:r>
                      <a:r>
                        <a:rPr kumimoji="1" lang="en-US" altLang="ja-JP" sz="800" b="1" dirty="0" smtClean="0">
                          <a:solidFill>
                            <a:schemeClr val="tx1">
                              <a:lumMod val="65000"/>
                              <a:lumOff val="35000"/>
                            </a:schemeClr>
                          </a:solidFill>
                          <a:latin typeface="+mj-lt"/>
                          <a:ea typeface="+mj-ea"/>
                        </a:rPr>
                        <a:t>PC</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ファイナンス　トップ</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endParaRPr kumimoji="1" lang="ja-JP" altLang="en-US" sz="800" b="1"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font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ファイナンス　</a:t>
                      </a:r>
                      <a:endParaRPr kumimoji="1" lang="en-US" altLang="ja-JP" sz="800" b="1" kern="1200" dirty="0" smtClean="0">
                        <a:solidFill>
                          <a:schemeClr val="tx1">
                            <a:lumMod val="65000"/>
                            <a:lumOff val="35000"/>
                          </a:schemeClr>
                        </a:solidFill>
                        <a:latin typeface="+mn-lt"/>
                        <a:ea typeface="+mn-ea"/>
                        <a:cs typeface="+mn-cs"/>
                      </a:endParaRPr>
                    </a:p>
                    <a:p>
                      <a:pPr algn="ctr" fontAlgn="ctr"/>
                      <a:r>
                        <a:rPr kumimoji="1" lang="ja-JP" altLang="en-US" sz="800" b="1" kern="1200" dirty="0" smtClean="0">
                          <a:solidFill>
                            <a:schemeClr val="tx1">
                              <a:lumMod val="65000"/>
                              <a:lumOff val="35000"/>
                            </a:schemeClr>
                          </a:solidFill>
                          <a:latin typeface="+mn-lt"/>
                          <a:ea typeface="+mn-ea"/>
                          <a:cs typeface="+mn-cs"/>
                        </a:rPr>
                        <a:t>カテゴリー指定</a:t>
                      </a:r>
                      <a:r>
                        <a:rPr kumimoji="1" lang="en-US" altLang="ja-JP" sz="800" b="1" kern="1200" dirty="0" smtClean="0">
                          <a:solidFill>
                            <a:schemeClr val="tx1">
                              <a:lumMod val="65000"/>
                              <a:lumOff val="35000"/>
                            </a:schemeClr>
                          </a:solidFill>
                          <a:latin typeface="+mn-lt"/>
                          <a:ea typeface="+mn-ea"/>
                          <a:cs typeface="+mn-cs"/>
                        </a:rPr>
                        <a:t/>
                      </a:r>
                      <a:br>
                        <a:rPr kumimoji="1" lang="en-US" altLang="ja-JP" sz="800" b="1" kern="1200" dirty="0" smtClean="0">
                          <a:solidFill>
                            <a:schemeClr val="tx1">
                              <a:lumMod val="65000"/>
                              <a:lumOff val="35000"/>
                            </a:schemeClr>
                          </a:solidFill>
                          <a:latin typeface="+mn-lt"/>
                          <a:ea typeface="+mn-ea"/>
                          <a:cs typeface="+mn-cs"/>
                        </a:rPr>
                      </a:b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smtClean="0">
                          <a:solidFill>
                            <a:schemeClr val="bg1"/>
                          </a:solidFill>
                          <a:latin typeface="+mn-lt"/>
                          <a:ea typeface="+mn-ea"/>
                          <a:cs typeface="+mn-cs"/>
                        </a:rPr>
                        <a:t>地域</a:t>
                      </a:r>
                      <a:endParaRPr kumimoji="1" lang="en-US" altLang="ja-JP" sz="1050" b="0" kern="1200" dirty="0" smtClean="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smtClean="0">
                          <a:solidFill>
                            <a:schemeClr val="bg1"/>
                          </a:solidFill>
                          <a:latin typeface="+mn-lt"/>
                          <a:ea typeface="+mn-ea"/>
                          <a:cs typeface="+mn-cs"/>
                        </a:rPr>
                        <a:t>（都道府県）</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smtClean="0">
                          <a:solidFill>
                            <a:schemeClr val="bg1"/>
                          </a:solidFill>
                          <a:latin typeface="+mj-lt"/>
                          <a:ea typeface="+mj-ea"/>
                        </a:rPr>
                        <a:t>地域</a:t>
                      </a:r>
                      <a:endParaRPr kumimoji="1" lang="en-US" altLang="ja-JP" sz="1050" b="0" dirty="0" smtClean="0">
                        <a:solidFill>
                          <a:schemeClr val="bg1"/>
                        </a:solidFill>
                        <a:latin typeface="+mj-lt"/>
                        <a:ea typeface="+mj-ea"/>
                      </a:endParaRPr>
                    </a:p>
                    <a:p>
                      <a:pPr algn="ctr"/>
                      <a:r>
                        <a:rPr kumimoji="1" lang="ja-JP" altLang="en-US" sz="1050" b="0" dirty="0" smtClean="0">
                          <a:solidFill>
                            <a:schemeClr val="bg1"/>
                          </a:solidFill>
                          <a:latin typeface="+mj-lt"/>
                          <a:ea typeface="+mj-ea"/>
                        </a:rPr>
                        <a:t>（市区郡）</a:t>
                      </a:r>
                      <a:endParaRPr kumimoji="1" lang="ja-JP" altLang="en-US" sz="105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smtClean="0">
                          <a:solidFill>
                            <a:schemeClr val="bg1"/>
                          </a:solidFill>
                          <a:latin typeface="+mn-lt"/>
                          <a:ea typeface="+mn-ea"/>
                          <a:cs typeface="+mn-cs"/>
                        </a:rPr>
                        <a:t>オーディエンスカテゴリー</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mj-ea"/>
                          <a:ea typeface="+mn-ea"/>
                          <a:cs typeface="+mn-cs"/>
                        </a:rPr>
                        <a:t>5-100</a:t>
                      </a:r>
                      <a:r>
                        <a:rPr kumimoji="1" lang="ja-JP" altLang="en-US" sz="800" b="0" kern="1200" dirty="0">
                          <a:solidFill>
                            <a:schemeClr val="tx1">
                              <a:lumMod val="65000"/>
                              <a:lumOff val="35000"/>
                            </a:schemeClr>
                          </a:solidFill>
                          <a:latin typeface="+mj-ea"/>
                          <a:ea typeface="+mn-ea"/>
                          <a:cs typeface="+mn-cs"/>
                        </a:rPr>
                        <a:t>回</a:t>
                      </a:r>
                      <a:r>
                        <a:rPr kumimoji="1" lang="en-US" altLang="ja-JP" sz="800" b="0" kern="1200" dirty="0">
                          <a:solidFill>
                            <a:schemeClr val="tx1">
                              <a:lumMod val="65000"/>
                              <a:lumOff val="35000"/>
                            </a:schemeClr>
                          </a:solidFill>
                          <a:latin typeface="+mj-ea"/>
                          <a:ea typeface="+mn-ea"/>
                          <a:cs typeface="+mn-cs"/>
                        </a:rPr>
                        <a:t>/</a:t>
                      </a:r>
                      <a:r>
                        <a:rPr kumimoji="1" lang="ja-JP" altLang="en-US" sz="800" b="0" kern="1200" dirty="0">
                          <a:solidFill>
                            <a:schemeClr val="tx1">
                              <a:lumMod val="65000"/>
                              <a:lumOff val="35000"/>
                            </a:schemeClr>
                          </a:solidFill>
                          <a:latin typeface="+mj-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437113"/>
            <a:ext cx="9217024" cy="2177519"/>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r>
              <a:rPr lang="en-US" altLang="ja-JP" sz="1050" dirty="0">
                <a:solidFill>
                  <a:schemeClr val="tx1">
                    <a:lumMod val="65000"/>
                    <a:lumOff val="35000"/>
                  </a:schemeClr>
                </a:solidFill>
              </a:rPr>
              <a:t>13</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14</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15</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17</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18</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21</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22</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30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39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40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49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50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59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60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69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70</a:t>
            </a:r>
            <a:r>
              <a:rPr lang="ja-JP" altLang="en-US" sz="1050" dirty="0">
                <a:solidFill>
                  <a:schemeClr val="tx1">
                    <a:lumMod val="65000"/>
                    <a:lumOff val="35000"/>
                  </a:schemeClr>
                </a:solidFill>
              </a:rPr>
              <a:t>歳～</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a:t>
            </a:r>
            <a:r>
              <a:rPr lang="ja-JP" altLang="en-US" sz="1050" dirty="0" smtClean="0">
                <a:solidFill>
                  <a:schemeClr val="tx1">
                    <a:lumMod val="65000"/>
                    <a:lumOff val="35000"/>
                  </a:schemeClr>
                </a:solidFill>
              </a:rPr>
              <a:t>パソコンの</a:t>
            </a:r>
            <a:r>
              <a:rPr lang="ja-JP" altLang="en-US" sz="1050" dirty="0">
                <a:solidFill>
                  <a:schemeClr val="tx1">
                    <a:lumMod val="65000"/>
                    <a:lumOff val="35000"/>
                  </a:schemeClr>
                </a:solidFill>
              </a:rPr>
              <a:t>略称です。</a:t>
            </a:r>
            <a:endParaRPr lang="en-US" altLang="ja-JP" sz="1050" dirty="0">
              <a:latin typeface="+mn-ea"/>
            </a:endParaRPr>
          </a:p>
        </p:txBody>
      </p:sp>
    </p:spTree>
    <p:extLst>
      <p:ext uri="{BB962C8B-B14F-4D97-AF65-F5344CB8AC3E}">
        <p14:creationId xmlns:p14="http://schemas.microsoft.com/office/powerpoint/2010/main" val="25441877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16" name="正方形/長方形 15"/>
          <p:cNvSpPr/>
          <p:nvPr/>
        </p:nvSpPr>
        <p:spPr>
          <a:xfrm>
            <a:off x="335360" y="6165304"/>
            <a:ext cx="2836033"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ja-JP" altLang="en-US" sz="800" b="0" i="0" u="none" strike="noStrike" kern="0" cap="none" spc="0" normalizeH="0" baseline="0" noProof="0" dirty="0" smtClean="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a:p>
            <a:r>
              <a:rPr kumimoji="0" lang="en-US" altLang="ja-JP" sz="800" kern="0" dirty="0" smtClean="0">
                <a:solidFill>
                  <a:prstClr val="black">
                    <a:lumMod val="65000"/>
                    <a:lumOff val="35000"/>
                  </a:prstClr>
                </a:solidFill>
              </a:rPr>
              <a:t>※</a:t>
            </a:r>
            <a:r>
              <a:rPr kumimoji="0" lang="ja-JP" altLang="en-US" sz="800" kern="0" dirty="0" smtClean="0">
                <a:solidFill>
                  <a:prstClr val="black">
                    <a:lumMod val="65000"/>
                    <a:lumOff val="35000"/>
                  </a:prstClr>
                </a:solidFill>
              </a:rPr>
              <a:t>　</a:t>
            </a:r>
            <a:r>
              <a:rPr kumimoji="0" lang="en-US" altLang="ja-JP" sz="800" kern="0" dirty="0" smtClean="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smtClean="0">
                <a:solidFill>
                  <a:prstClr val="black">
                    <a:lumMod val="65000"/>
                    <a:lumOff val="35000"/>
                  </a:prstClr>
                </a:solidFill>
              </a:rPr>
              <a:t>PC</a:t>
            </a:r>
            <a:r>
              <a:rPr kumimoji="0" lang="ja-JP" altLang="en-US" sz="800" kern="0" dirty="0">
                <a:solidFill>
                  <a:prstClr val="black">
                    <a:lumMod val="65000"/>
                    <a:lumOff val="35000"/>
                  </a:prstClr>
                </a:solidFill>
              </a:rPr>
              <a:t>は</a:t>
            </a:r>
            <a:r>
              <a:rPr kumimoji="0" lang="ja-JP" altLang="en-US" sz="800" kern="0" dirty="0" smtClean="0">
                <a:solidFill>
                  <a:prstClr val="black">
                    <a:lumMod val="65000"/>
                    <a:lumOff val="35000"/>
                  </a:prstClr>
                </a:solidFill>
              </a:rPr>
              <a:t>パソコンの</a:t>
            </a:r>
            <a:r>
              <a:rPr kumimoji="0" lang="ja-JP" altLang="en-US" sz="800" kern="0" dirty="0">
                <a:solidFill>
                  <a:prstClr val="black">
                    <a:lumMod val="65000"/>
                    <a:lumOff val="35000"/>
                  </a:prstClr>
                </a:solidFill>
              </a:rPr>
              <a:t>略称です</a:t>
            </a:r>
            <a:r>
              <a:rPr kumimoji="0" lang="ja-JP" altLang="en-US" sz="800" kern="0" dirty="0" smtClean="0">
                <a:solidFill>
                  <a:prstClr val="black">
                    <a:lumMod val="65000"/>
                    <a:lumOff val="35000"/>
                  </a:prstClr>
                </a:solidFill>
              </a:rPr>
              <a:t>。</a:t>
            </a:r>
            <a:endParaRPr kumimoji="0" lang="en-US" altLang="ja-JP" sz="800" kern="0" dirty="0">
              <a:solidFill>
                <a:prstClr val="black"/>
              </a:solidFill>
            </a:endParaRPr>
          </a:p>
        </p:txBody>
      </p:sp>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49618557"/>
              </p:ext>
            </p:extLst>
          </p:nvPr>
        </p:nvGraphicFramePr>
        <p:xfrm>
          <a:off x="407369" y="980730"/>
          <a:ext cx="11449270" cy="5040555"/>
        </p:xfrm>
        <a:graphic>
          <a:graphicData uri="http://schemas.openxmlformats.org/drawingml/2006/table">
            <a:tbl>
              <a:tblPr firstCol="1" bandRow="1">
                <a:tableStyleId>{21E4AEA4-8DFA-4A89-87EB-49C32662AFE0}</a:tableStyleId>
              </a:tblPr>
              <a:tblGrid>
                <a:gridCol w="3312367">
                  <a:extLst>
                    <a:ext uri="{9D8B030D-6E8A-4147-A177-3AD203B41FA5}">
                      <a16:colId xmlns:a16="http://schemas.microsoft.com/office/drawing/2014/main" val="792911817"/>
                    </a:ext>
                  </a:extLst>
                </a:gridCol>
                <a:gridCol w="1224136">
                  <a:extLst>
                    <a:ext uri="{9D8B030D-6E8A-4147-A177-3AD203B41FA5}">
                      <a16:colId xmlns:a16="http://schemas.microsoft.com/office/drawing/2014/main" val="3057805663"/>
                    </a:ext>
                  </a:extLst>
                </a:gridCol>
                <a:gridCol w="1296144">
                  <a:extLst>
                    <a:ext uri="{9D8B030D-6E8A-4147-A177-3AD203B41FA5}">
                      <a16:colId xmlns:a16="http://schemas.microsoft.com/office/drawing/2014/main" val="4203260269"/>
                    </a:ext>
                  </a:extLst>
                </a:gridCol>
                <a:gridCol w="1584176">
                  <a:extLst>
                    <a:ext uri="{9D8B030D-6E8A-4147-A177-3AD203B41FA5}">
                      <a16:colId xmlns:a16="http://schemas.microsoft.com/office/drawing/2014/main" val="2598357217"/>
                    </a:ext>
                  </a:extLst>
                </a:gridCol>
                <a:gridCol w="1224136">
                  <a:extLst>
                    <a:ext uri="{9D8B030D-6E8A-4147-A177-3AD203B41FA5}">
                      <a16:colId xmlns:a16="http://schemas.microsoft.com/office/drawing/2014/main" val="371928530"/>
                    </a:ext>
                  </a:extLst>
                </a:gridCol>
                <a:gridCol w="1440160">
                  <a:extLst>
                    <a:ext uri="{9D8B030D-6E8A-4147-A177-3AD203B41FA5}">
                      <a16:colId xmlns:a16="http://schemas.microsoft.com/office/drawing/2014/main" val="2910572198"/>
                    </a:ext>
                  </a:extLst>
                </a:gridCol>
                <a:gridCol w="1368151">
                  <a:extLst>
                    <a:ext uri="{9D8B030D-6E8A-4147-A177-3AD203B41FA5}">
                      <a16:colId xmlns:a16="http://schemas.microsoft.com/office/drawing/2014/main" val="655328440"/>
                    </a:ext>
                  </a:extLst>
                </a:gridCol>
              </a:tblGrid>
              <a:tr h="788582">
                <a:tc>
                  <a:txBody>
                    <a:bodyPr/>
                    <a:lstStyle/>
                    <a:p>
                      <a:pPr algn="ctr"/>
                      <a:r>
                        <a:rPr kumimoji="1" lang="ja-JP" altLang="en-US" sz="1050" b="1" dirty="0" smtClean="0">
                          <a:solidFill>
                            <a:schemeClr val="bg1"/>
                          </a:solidFill>
                          <a:latin typeface="+mj-lt"/>
                          <a:ea typeface="+mj-ea"/>
                        </a:rPr>
                        <a:t>カテゴリー名</a:t>
                      </a:r>
                      <a:endParaRPr kumimoji="1" lang="ja-JP" altLang="en-US" sz="1050" b="1" dirty="0">
                        <a:solidFill>
                          <a:schemeClr val="bg1"/>
                        </a:solidFill>
                        <a:latin typeface="+mj-lt"/>
                        <a:ea typeface="+mj-ea"/>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　</a:t>
                      </a:r>
                      <a:endParaRPr kumimoji="1" lang="en-US" altLang="ja-JP" sz="800" b="1" kern="1200" dirty="0" smtClean="0">
                        <a:solidFill>
                          <a:schemeClr val="tx1">
                            <a:lumMod val="65000"/>
                            <a:lumOff val="35000"/>
                          </a:schemeClr>
                        </a:solidFill>
                        <a:latin typeface="+mn-lt"/>
                        <a:ea typeface="+mn-ea"/>
                        <a:cs typeface="+mn-cs"/>
                      </a:endParaRPr>
                    </a:p>
                    <a:p>
                      <a:pPr algn="ctr" fontAlgn="ctr"/>
                      <a:r>
                        <a:rPr kumimoji="1" lang="ja-JP" altLang="en-US" sz="800" b="1" kern="1200" dirty="0" smtClean="0">
                          <a:solidFill>
                            <a:schemeClr val="tx1">
                              <a:lumMod val="65000"/>
                              <a:lumOff val="35000"/>
                            </a:schemeClr>
                          </a:solidFill>
                          <a:latin typeface="+mn-lt"/>
                          <a:ea typeface="+mn-ea"/>
                          <a:cs typeface="+mn-cs"/>
                        </a:rPr>
                        <a:t>トップ</a:t>
                      </a:r>
                      <a:r>
                        <a:rPr kumimoji="1" lang="ja-JP" altLang="en-US" sz="800" b="1" kern="1200" dirty="0">
                          <a:solidFill>
                            <a:schemeClr val="tx1">
                              <a:lumMod val="65000"/>
                              <a:lumOff val="35000"/>
                            </a:schemeClr>
                          </a:solidFill>
                          <a:latin typeface="+mn-lt"/>
                          <a:ea typeface="+mn-ea"/>
                          <a:cs typeface="+mn-cs"/>
                        </a:rPr>
                        <a:t>　</a:t>
                      </a:r>
                      <a:r>
                        <a:rPr kumimoji="1" lang="ja-JP" altLang="en-US" sz="800" b="1" kern="1200" dirty="0" smtClean="0">
                          <a:solidFill>
                            <a:schemeClr val="tx1">
                              <a:lumMod val="65000"/>
                              <a:lumOff val="35000"/>
                            </a:schemeClr>
                          </a:solidFill>
                          <a:latin typeface="+mn-lt"/>
                          <a:ea typeface="+mn-ea"/>
                          <a:cs typeface="+mn-cs"/>
                        </a:rPr>
                        <a:t>トップパネル</a:t>
                      </a:r>
                      <a:endParaRPr kumimoji="1" lang="en-US" altLang="ja-JP" sz="800" b="1" kern="1200" dirty="0" smtClean="0">
                        <a:solidFill>
                          <a:schemeClr val="tx1">
                            <a:lumMod val="65000"/>
                            <a:lumOff val="35000"/>
                          </a:schemeClr>
                        </a:solidFill>
                        <a:latin typeface="+mn-lt"/>
                        <a:ea typeface="+mn-ea"/>
                        <a:cs typeface="+mn-cs"/>
                      </a:endParaRPr>
                    </a:p>
                    <a:p>
                      <a:pPr algn="ctr" fontAlgn="ct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16</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5</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SP</a:t>
                      </a:r>
                      <a:endParaRPr kumimoji="1" lang="en-US" altLang="ja-JP" sz="800" b="1" kern="1200" dirty="0">
                        <a:solidFill>
                          <a:schemeClr val="tx1">
                            <a:lumMod val="65000"/>
                            <a:lumOff val="35000"/>
                          </a:schemeClr>
                        </a:solidFill>
                        <a:latin typeface="+mn-lt"/>
                        <a:ea typeface="+mn-ea"/>
                        <a:cs typeface="+mn-cs"/>
                      </a:endParaRPr>
                    </a:p>
                  </a:txBody>
                  <a:tcPr marL="0" marR="0" marT="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font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ファイナンス</a:t>
                      </a:r>
                      <a:endParaRPr kumimoji="1" lang="en-US" altLang="ja-JP" sz="800" b="1" kern="1200" dirty="0" smtClean="0">
                        <a:solidFill>
                          <a:schemeClr val="tx1">
                            <a:lumMod val="65000"/>
                            <a:lumOff val="35000"/>
                          </a:schemeClr>
                        </a:solidFill>
                        <a:latin typeface="+mn-lt"/>
                        <a:ea typeface="+mn-ea"/>
                        <a:cs typeface="+mn-cs"/>
                      </a:endParaRPr>
                    </a:p>
                    <a:p>
                      <a:pPr algn="ctr" fontAlgn="ctr"/>
                      <a:r>
                        <a:rPr kumimoji="1" lang="ja-JP" altLang="en-US" sz="800" b="1" kern="1200" dirty="0" smtClean="0">
                          <a:solidFill>
                            <a:schemeClr val="tx1">
                              <a:lumMod val="65000"/>
                              <a:lumOff val="35000"/>
                            </a:schemeClr>
                          </a:solidFill>
                          <a:latin typeface="+mn-lt"/>
                          <a:ea typeface="+mn-ea"/>
                          <a:cs typeface="+mn-cs"/>
                        </a:rPr>
                        <a:t>トップ　トップパネル（</a:t>
                      </a:r>
                      <a:r>
                        <a:rPr kumimoji="1" lang="en-US" altLang="ja-JP" sz="800" b="1" kern="1200" dirty="0" smtClean="0">
                          <a:solidFill>
                            <a:schemeClr val="tx1">
                              <a:lumMod val="65000"/>
                              <a:lumOff val="35000"/>
                            </a:schemeClr>
                          </a:solidFill>
                          <a:latin typeface="+mn-lt"/>
                          <a:ea typeface="+mn-ea"/>
                          <a:cs typeface="+mn-cs"/>
                        </a:rPr>
                        <a:t>16</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9</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SP</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ファイナンス</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　トップインパクト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ダブルサイズ　</a:t>
                      </a:r>
                      <a:r>
                        <a:rPr kumimoji="1" lang="en-US" altLang="ja-JP" sz="800" b="1" kern="1200" dirty="0" smtClean="0">
                          <a:solidFill>
                            <a:schemeClr val="tx1">
                              <a:lumMod val="65000"/>
                              <a:lumOff val="35000"/>
                            </a:schemeClr>
                          </a:solidFill>
                          <a:latin typeface="+mn-lt"/>
                          <a:ea typeface="+mn-ea"/>
                          <a:cs typeface="+mn-cs"/>
                        </a:rPr>
                        <a:t>PC</a:t>
                      </a: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800" b="1" dirty="0" smtClean="0">
                          <a:solidFill>
                            <a:schemeClr val="tx1">
                              <a:lumMod val="65000"/>
                              <a:lumOff val="35000"/>
                            </a:schemeClr>
                          </a:solidFill>
                          <a:latin typeface="+mj-lt"/>
                          <a:ea typeface="+mj-ea"/>
                        </a:rPr>
                        <a:t>Yahoo!</a:t>
                      </a:r>
                      <a:r>
                        <a:rPr kumimoji="1" lang="ja-JP" altLang="en-US" sz="800" b="1" dirty="0" smtClean="0">
                          <a:solidFill>
                            <a:schemeClr val="tx1">
                              <a:lumMod val="65000"/>
                              <a:lumOff val="35000"/>
                            </a:schemeClr>
                          </a:solidFill>
                          <a:latin typeface="+mj-lt"/>
                          <a:ea typeface="+mj-ea"/>
                        </a:rPr>
                        <a:t>ファイナンス　</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プライムディスプレイ　</a:t>
                      </a:r>
                      <a:r>
                        <a:rPr kumimoji="1" lang="en-US" altLang="ja-JP" sz="800" b="1" dirty="0" smtClean="0">
                          <a:solidFill>
                            <a:schemeClr val="tx1">
                              <a:lumMod val="65000"/>
                              <a:lumOff val="35000"/>
                            </a:schemeClr>
                          </a:solidFill>
                          <a:latin typeface="+mj-lt"/>
                          <a:ea typeface="+mj-ea"/>
                        </a:rPr>
                        <a:t>PC</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ファイナンス</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トップ</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endParaRPr kumimoji="1" lang="ja-JP" altLang="en-US" sz="800" b="1"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font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ファイナンス　</a:t>
                      </a:r>
                      <a:endParaRPr kumimoji="1" lang="en-US" altLang="ja-JP" sz="800" b="1" kern="1200" dirty="0" smtClean="0">
                        <a:solidFill>
                          <a:schemeClr val="tx1">
                            <a:lumMod val="65000"/>
                            <a:lumOff val="35000"/>
                          </a:schemeClr>
                        </a:solidFill>
                        <a:latin typeface="+mn-lt"/>
                        <a:ea typeface="+mn-ea"/>
                        <a:cs typeface="+mn-cs"/>
                      </a:endParaRPr>
                    </a:p>
                    <a:p>
                      <a:pPr algn="ctr" fontAlgn="ctr"/>
                      <a:r>
                        <a:rPr kumimoji="1" lang="ja-JP" altLang="en-US" sz="800" b="1" kern="1200" dirty="0" smtClean="0">
                          <a:solidFill>
                            <a:schemeClr val="tx1">
                              <a:lumMod val="65000"/>
                              <a:lumOff val="35000"/>
                            </a:schemeClr>
                          </a:solidFill>
                          <a:latin typeface="+mn-lt"/>
                          <a:ea typeface="+mn-ea"/>
                          <a:cs typeface="+mn-cs"/>
                        </a:rPr>
                        <a:t>カテゴリー指定</a:t>
                      </a:r>
                      <a:r>
                        <a:rPr kumimoji="1" lang="en-US" altLang="ja-JP" sz="800" b="1" kern="1200" dirty="0" smtClean="0">
                          <a:solidFill>
                            <a:schemeClr val="tx1">
                              <a:lumMod val="65000"/>
                              <a:lumOff val="35000"/>
                            </a:schemeClr>
                          </a:solidFill>
                          <a:latin typeface="+mn-lt"/>
                          <a:ea typeface="+mn-ea"/>
                          <a:cs typeface="+mn-cs"/>
                        </a:rPr>
                        <a:t/>
                      </a:r>
                      <a:br>
                        <a:rPr kumimoji="1" lang="en-US" altLang="ja-JP" sz="800" b="1" kern="1200" dirty="0" smtClean="0">
                          <a:solidFill>
                            <a:schemeClr val="tx1">
                              <a:lumMod val="65000"/>
                              <a:lumOff val="35000"/>
                            </a:schemeClr>
                          </a:solidFill>
                          <a:latin typeface="+mn-lt"/>
                          <a:ea typeface="+mn-ea"/>
                          <a:cs typeface="+mn-cs"/>
                        </a:rPr>
                      </a:b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93932">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solidFill>
                      <a:srgbClr val="F5F5F9"/>
                    </a:solidFill>
                  </a:tcPr>
                </a:tc>
                <a:extLst>
                  <a:ext uri="{0D108BD9-81ED-4DB2-BD59-A6C34878D82A}">
                    <a16:rowId xmlns:a16="http://schemas.microsoft.com/office/drawing/2014/main" val="384434171"/>
                  </a:ext>
                </a:extLst>
              </a:tr>
              <a:tr h="380701">
                <a:tc>
                  <a:txBody>
                    <a:bodyPr/>
                    <a:lstStyle/>
                    <a:p>
                      <a:pPr algn="l" fontAlgn="ctr"/>
                      <a:r>
                        <a:rPr lang="ja-JP" altLang="en-US" sz="900" b="0" i="0" u="none" strike="noStrike" dirty="0" smtClean="0">
                          <a:solidFill>
                            <a:schemeClr val="bg1"/>
                          </a:solidFill>
                          <a:effectLst/>
                          <a:latin typeface="+mn-lt"/>
                          <a:ea typeface="+mn-ea"/>
                        </a:rPr>
                        <a:t>消費者</a:t>
                      </a:r>
                      <a:r>
                        <a:rPr lang="ja-JP" altLang="en-US" sz="900" b="0" i="0" u="none" strike="noStrike" dirty="0">
                          <a:solidFill>
                            <a:schemeClr val="bg1"/>
                          </a:solidFill>
                          <a:effectLst/>
                          <a:latin typeface="+mn-lt"/>
                          <a:ea typeface="+mn-ea"/>
                        </a:rPr>
                        <a:t>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1235976483"/>
                  </a:ext>
                </a:extLst>
              </a:tr>
              <a:tr h="20555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53124904"/>
                  </a:ext>
                </a:extLst>
              </a:tr>
              <a:tr h="20555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2325638202"/>
                  </a:ext>
                </a:extLst>
              </a:tr>
              <a:tr h="20555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287883443"/>
                  </a:ext>
                </a:extLst>
              </a:tr>
              <a:tr h="193932">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1594927395"/>
                  </a:ext>
                </a:extLst>
              </a:tr>
              <a:tr h="193932">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3233359345"/>
                  </a:ext>
                </a:extLst>
              </a:tr>
              <a:tr h="193932">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792717137"/>
                  </a:ext>
                </a:extLst>
              </a:tr>
              <a:tr h="193932">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2478511855"/>
                  </a:ext>
                </a:extLst>
              </a:tr>
              <a:tr h="193932">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270189732"/>
                  </a:ext>
                </a:extLst>
              </a:tr>
              <a:tr h="193932">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1981137617"/>
                  </a:ext>
                </a:extLst>
              </a:tr>
              <a:tr h="193932">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2159408202"/>
                  </a:ext>
                </a:extLst>
              </a:tr>
              <a:tr h="193932">
                <a:tc>
                  <a:txBody>
                    <a:body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572816015"/>
                  </a:ext>
                </a:extLst>
              </a:tr>
              <a:tr h="193932">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1471209214"/>
                  </a:ext>
                </a:extLst>
              </a:tr>
              <a:tr h="193932">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2940608094"/>
                  </a:ext>
                </a:extLst>
              </a:tr>
              <a:tr h="193932">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2416297115"/>
                  </a:ext>
                </a:extLst>
              </a:tr>
              <a:tr h="193932">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3078824691"/>
                  </a:ext>
                </a:extLst>
              </a:tr>
              <a:tr h="193932">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542850792"/>
                  </a:ext>
                </a:extLst>
              </a:tr>
              <a:tr h="269778">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9"/>
                    </a:solidFill>
                  </a:tcPr>
                </a:tc>
                <a:extLst>
                  <a:ext uri="{0D108BD9-81ED-4DB2-BD59-A6C34878D82A}">
                    <a16:rowId xmlns:a16="http://schemas.microsoft.com/office/drawing/2014/main" val="782460784"/>
                  </a:ext>
                </a:extLst>
              </a:tr>
              <a:tr h="269778">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rgbClr val="F5F5F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rgbClr val="F5F5F9"/>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35123693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11" name="テキスト ボックス 10">
            <a:extLst>
              <a:ext uri="{FF2B5EF4-FFF2-40B4-BE49-F238E27FC236}">
                <a16:creationId xmlns:a16="http://schemas.microsoft.com/office/drawing/2014/main" id="{105A310C-96BB-AD4C-AB58-A365BD4CA5F0}"/>
              </a:ext>
            </a:extLst>
          </p:cNvPr>
          <p:cNvSpPr txBox="1"/>
          <p:nvPr/>
        </p:nvSpPr>
        <p:spPr>
          <a:xfrm>
            <a:off x="947554" y="912059"/>
            <a:ext cx="2190023" cy="284693"/>
          </a:xfrm>
          <a:prstGeom prst="rect">
            <a:avLst/>
          </a:prstGeom>
          <a:noFill/>
        </p:spPr>
        <p:txBody>
          <a:bodyPr wrap="none" rtlCol="0">
            <a:spAutoFit/>
          </a:bodyPr>
          <a:lstStyle/>
          <a:p>
            <a:pPr algn="ctr">
              <a:lnSpc>
                <a:spcPts val="1460"/>
              </a:lnSpc>
            </a:pPr>
            <a:r>
              <a:rPr lang="ja-JP" altLang="en-US" sz="1200" b="1" dirty="0">
                <a:solidFill>
                  <a:schemeClr val="tx1">
                    <a:lumMod val="65000"/>
                    <a:lumOff val="35000"/>
                  </a:schemeClr>
                </a:solidFill>
              </a:rPr>
              <a:t>画像（</a:t>
            </a:r>
            <a:r>
              <a:rPr lang="en-US" altLang="ja-JP" sz="1200" b="1" dirty="0">
                <a:solidFill>
                  <a:schemeClr val="tx1">
                    <a:lumMod val="65000"/>
                    <a:lumOff val="35000"/>
                  </a:schemeClr>
                </a:solidFill>
              </a:rPr>
              <a:t>16</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5</a:t>
            </a:r>
            <a:r>
              <a:rPr lang="ja-JP" altLang="en-US" sz="1200" b="1" dirty="0" smtClean="0">
                <a:solidFill>
                  <a:schemeClr val="tx1">
                    <a:lumMod val="65000"/>
                    <a:lumOff val="35000"/>
                  </a:schemeClr>
                </a:solidFill>
              </a:rPr>
              <a:t>）</a:t>
            </a:r>
            <a:r>
              <a:rPr lang="en-US" altLang="ja-JP" sz="1200" b="1" dirty="0" smtClean="0">
                <a:solidFill>
                  <a:schemeClr val="tx1">
                    <a:lumMod val="65000"/>
                    <a:lumOff val="35000"/>
                  </a:schemeClr>
                </a:solidFill>
              </a:rPr>
              <a:t>※</a:t>
            </a:r>
            <a:r>
              <a:rPr lang="ja-JP" altLang="en-US" sz="1200" b="1" dirty="0">
                <a:solidFill>
                  <a:schemeClr val="tx1">
                    <a:lumMod val="65000"/>
                    <a:lumOff val="35000"/>
                  </a:schemeClr>
                </a:solidFill>
              </a:rPr>
              <a:t>静止画のみ</a:t>
            </a:r>
            <a:endParaRPr lang="en-US" altLang="ja-JP" sz="1200" b="1" dirty="0">
              <a:solidFill>
                <a:schemeClr val="tx1">
                  <a:lumMod val="65000"/>
                  <a:lumOff val="35000"/>
                </a:schemeClr>
              </a:solidFill>
            </a:endParaRPr>
          </a:p>
        </p:txBody>
      </p:sp>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3392" y="1321787"/>
            <a:ext cx="2592288" cy="4699388"/>
          </a:xfrm>
          <a:prstGeom prst="rect">
            <a:avLst/>
          </a:prstGeom>
        </p:spPr>
      </p:pic>
      <p:pic>
        <p:nvPicPr>
          <p:cNvPr id="9" name="図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5760" y="1321785"/>
            <a:ext cx="2600555" cy="4714374"/>
          </a:xfrm>
          <a:prstGeom prst="rect">
            <a:avLst/>
          </a:prstGeom>
        </p:spPr>
      </p:pic>
      <p:sp>
        <p:nvSpPr>
          <p:cNvPr id="10" name="テキスト ボックス 9">
            <a:extLst>
              <a:ext uri="{FF2B5EF4-FFF2-40B4-BE49-F238E27FC236}">
                <a16:creationId xmlns:a16="http://schemas.microsoft.com/office/drawing/2014/main" id="{105A310C-96BB-AD4C-AB58-A365BD4CA5F0}"/>
              </a:ext>
            </a:extLst>
          </p:cNvPr>
          <p:cNvSpPr txBox="1"/>
          <p:nvPr/>
        </p:nvSpPr>
        <p:spPr>
          <a:xfrm>
            <a:off x="4097155" y="908720"/>
            <a:ext cx="2239716" cy="284693"/>
          </a:xfrm>
          <a:prstGeom prst="rect">
            <a:avLst/>
          </a:prstGeom>
          <a:noFill/>
        </p:spPr>
        <p:txBody>
          <a:bodyPr wrap="none" rtlCol="0">
            <a:spAutoFit/>
          </a:bodyPr>
          <a:lstStyle/>
          <a:p>
            <a:pPr algn="ctr">
              <a:lnSpc>
                <a:spcPts val="1460"/>
              </a:lnSpc>
            </a:pPr>
            <a:r>
              <a:rPr lang="ja-JP" altLang="en-US" sz="1200" b="1" dirty="0">
                <a:solidFill>
                  <a:schemeClr val="tx1">
                    <a:lumMod val="65000"/>
                    <a:lumOff val="35000"/>
                  </a:schemeClr>
                </a:solidFill>
              </a:rPr>
              <a:t>画像（</a:t>
            </a:r>
            <a:r>
              <a:rPr lang="en-US" altLang="ja-JP" sz="1200" b="1" dirty="0">
                <a:solidFill>
                  <a:schemeClr val="tx1">
                    <a:lumMod val="65000"/>
                    <a:lumOff val="35000"/>
                  </a:schemeClr>
                </a:solidFill>
              </a:rPr>
              <a:t>16</a:t>
            </a:r>
            <a:r>
              <a:rPr lang="ja-JP" altLang="en-US" sz="1200" b="1" dirty="0" smtClean="0">
                <a:solidFill>
                  <a:schemeClr val="tx1">
                    <a:lumMod val="65000"/>
                    <a:lumOff val="35000"/>
                  </a:schemeClr>
                </a:solidFill>
              </a:rPr>
              <a:t>：</a:t>
            </a:r>
            <a:r>
              <a:rPr lang="en-US" altLang="ja-JP" sz="1200" b="1" dirty="0" smtClean="0">
                <a:solidFill>
                  <a:schemeClr val="tx1">
                    <a:lumMod val="65000"/>
                    <a:lumOff val="35000"/>
                  </a:schemeClr>
                </a:solidFill>
              </a:rPr>
              <a:t>9</a:t>
            </a:r>
            <a:r>
              <a:rPr lang="ja-JP" altLang="en-US" sz="1200" b="1" dirty="0" smtClean="0">
                <a:solidFill>
                  <a:schemeClr val="tx1">
                    <a:lumMod val="65000"/>
                    <a:lumOff val="35000"/>
                  </a:schemeClr>
                </a:solidFill>
              </a:rPr>
              <a:t>）</a:t>
            </a:r>
            <a:r>
              <a:rPr lang="en-US" altLang="ja-JP" sz="1200" b="1" dirty="0" smtClean="0">
                <a:solidFill>
                  <a:schemeClr val="tx1">
                    <a:lumMod val="65000"/>
                    <a:lumOff val="35000"/>
                  </a:schemeClr>
                </a:solidFill>
              </a:rPr>
              <a:t>※</a:t>
            </a:r>
            <a:r>
              <a:rPr lang="ja-JP" altLang="en-US" sz="1200" b="1" dirty="0">
                <a:solidFill>
                  <a:schemeClr val="tx1">
                    <a:lumMod val="65000"/>
                    <a:lumOff val="35000"/>
                  </a:schemeClr>
                </a:solidFill>
              </a:rPr>
              <a:t>静止画のみ</a:t>
            </a:r>
            <a:endParaRPr lang="en-US" altLang="ja-JP" sz="1200" b="1" dirty="0">
              <a:solidFill>
                <a:schemeClr val="tx1">
                  <a:lumMod val="65000"/>
                  <a:lumOff val="35000"/>
                </a:schemeClr>
              </a:solidFill>
            </a:endParaRPr>
          </a:p>
        </p:txBody>
      </p:sp>
      <p:sp>
        <p:nvSpPr>
          <p:cNvPr id="12" name="テキスト ボックス 11"/>
          <p:cNvSpPr txBox="1"/>
          <p:nvPr/>
        </p:nvSpPr>
        <p:spPr>
          <a:xfrm>
            <a:off x="119336" y="6093296"/>
            <a:ext cx="11593288" cy="584775"/>
          </a:xfrm>
          <a:prstGeom prst="rect">
            <a:avLst/>
          </a:prstGeom>
          <a:noFill/>
        </p:spPr>
        <p:txBody>
          <a:bodyPr wrap="square" rtlCol="0">
            <a:spAutoFit/>
          </a:bodyPr>
          <a:lstStyle/>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4"/>
              </a:rPr>
              <a:t>https://</a:t>
            </a:r>
            <a:r>
              <a:rPr lang="en-US" altLang="ja-JP" sz="1600" dirty="0" smtClean="0">
                <a:solidFill>
                  <a:schemeClr val="tx1">
                    <a:lumMod val="65000"/>
                    <a:lumOff val="35000"/>
                  </a:schemeClr>
                </a:solidFill>
                <a:hlinkClick r:id="rId4"/>
              </a:rPr>
              <a:t>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5"/>
              </a:rPr>
              <a:t>https://</a:t>
            </a:r>
            <a:r>
              <a:rPr kumimoji="0" lang="en-US" altLang="ja-JP" sz="1600" kern="0" dirty="0" smtClean="0">
                <a:solidFill>
                  <a:schemeClr val="tx1">
                    <a:lumMod val="65000"/>
                    <a:lumOff val="35000"/>
                  </a:schemeClr>
                </a:solidFill>
                <a:hlinkClick r:id="rId5"/>
              </a:rPr>
              <a:t>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621391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10" name="テキスト ボックス 9">
            <a:extLst>
              <a:ext uri="{FF2B5EF4-FFF2-40B4-BE49-F238E27FC236}">
                <a16:creationId xmlns:a16="http://schemas.microsoft.com/office/drawing/2014/main" id="{80B0730C-3B9E-4841-8DAD-6780CB507DD0}"/>
              </a:ext>
            </a:extLst>
          </p:cNvPr>
          <p:cNvSpPr txBox="1"/>
          <p:nvPr/>
        </p:nvSpPr>
        <p:spPr>
          <a:xfrm>
            <a:off x="9523704" y="1771385"/>
            <a:ext cx="2140330" cy="284693"/>
          </a:xfrm>
          <a:prstGeom prst="rect">
            <a:avLst/>
          </a:prstGeom>
          <a:noFill/>
        </p:spPr>
        <p:txBody>
          <a:bodyPr wrap="none" rtlCol="0">
            <a:spAutoFit/>
          </a:bodyPr>
          <a:lstStyle/>
          <a:p>
            <a:pPr algn="ctr">
              <a:lnSpc>
                <a:spcPts val="1460"/>
              </a:lnSpc>
            </a:pPr>
            <a:r>
              <a:rPr lang="ja-JP" altLang="en-US" sz="1200" b="1" dirty="0">
                <a:solidFill>
                  <a:schemeClr val="tx1">
                    <a:lumMod val="65000"/>
                    <a:lumOff val="35000"/>
                  </a:schemeClr>
                </a:solidFill>
              </a:rPr>
              <a:t>画像（</a:t>
            </a:r>
            <a:r>
              <a:rPr lang="en-US" altLang="ja-JP" sz="1200" b="1" dirty="0">
                <a:solidFill>
                  <a:schemeClr val="tx1">
                    <a:lumMod val="65000"/>
                    <a:lumOff val="35000"/>
                  </a:schemeClr>
                </a:solidFill>
              </a:rPr>
              <a:t>1</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2</a:t>
            </a:r>
            <a:r>
              <a:rPr lang="ja-JP" altLang="en-US" sz="1200" b="1" dirty="0" smtClean="0">
                <a:solidFill>
                  <a:schemeClr val="tx1">
                    <a:lumMod val="65000"/>
                    <a:lumOff val="35000"/>
                  </a:schemeClr>
                </a:solidFill>
              </a:rPr>
              <a:t>）動画</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1</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2</a:t>
            </a:r>
            <a:r>
              <a:rPr lang="ja-JP" altLang="en-US" sz="1200" b="1" dirty="0">
                <a:solidFill>
                  <a:schemeClr val="tx1">
                    <a:lumMod val="65000"/>
                    <a:lumOff val="35000"/>
                  </a:schemeClr>
                </a:solidFill>
              </a:rPr>
              <a:t>）</a:t>
            </a:r>
            <a:endParaRPr lang="en-US" altLang="ja-JP" sz="1200" b="1" dirty="0">
              <a:solidFill>
                <a:schemeClr val="tx1">
                  <a:lumMod val="65000"/>
                  <a:lumOff val="35000"/>
                </a:schemeClr>
              </a:solidFill>
            </a:endParaRPr>
          </a:p>
        </p:txBody>
      </p:sp>
      <p:sp>
        <p:nvSpPr>
          <p:cNvPr id="11" name="テキスト ボックス 10">
            <a:extLst>
              <a:ext uri="{FF2B5EF4-FFF2-40B4-BE49-F238E27FC236}">
                <a16:creationId xmlns:a16="http://schemas.microsoft.com/office/drawing/2014/main" id="{56BC9F35-7A4E-CA42-9DF1-B36D469930AE}"/>
              </a:ext>
            </a:extLst>
          </p:cNvPr>
          <p:cNvSpPr txBox="1"/>
          <p:nvPr/>
        </p:nvSpPr>
        <p:spPr>
          <a:xfrm>
            <a:off x="3647728" y="1797941"/>
            <a:ext cx="2085827" cy="284693"/>
          </a:xfrm>
          <a:prstGeom prst="rect">
            <a:avLst/>
          </a:prstGeom>
          <a:noFill/>
        </p:spPr>
        <p:txBody>
          <a:bodyPr wrap="none" rtlCol="0" anchor="t">
            <a:spAutoFit/>
          </a:bodyPr>
          <a:lstStyle/>
          <a:p>
            <a:pPr algn="ctr">
              <a:lnSpc>
                <a:spcPts val="1460"/>
              </a:lnSpc>
            </a:pPr>
            <a:r>
              <a:rPr lang="ja-JP" altLang="en-US" sz="1200" b="1" dirty="0">
                <a:solidFill>
                  <a:schemeClr val="tx1">
                    <a:lumMod val="65000"/>
                    <a:lumOff val="35000"/>
                  </a:schemeClr>
                </a:solidFill>
              </a:rPr>
              <a:t>画像（</a:t>
            </a:r>
            <a:r>
              <a:rPr lang="en-US" altLang="ja-JP" sz="1200" b="1" dirty="0">
                <a:solidFill>
                  <a:schemeClr val="tx1">
                    <a:lumMod val="65000"/>
                    <a:lumOff val="35000"/>
                  </a:schemeClr>
                </a:solidFill>
              </a:rPr>
              <a:t>6</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5</a:t>
            </a:r>
            <a:r>
              <a:rPr lang="ja-JP" altLang="en-US" sz="1200" b="1" dirty="0" smtClean="0">
                <a:solidFill>
                  <a:schemeClr val="tx1">
                    <a:lumMod val="65000"/>
                    <a:lumOff val="35000"/>
                  </a:schemeClr>
                </a:solidFill>
              </a:rPr>
              <a:t>）</a:t>
            </a:r>
            <a:r>
              <a:rPr lang="en-US" altLang="ja-JP" sz="1200" b="1" dirty="0">
                <a:solidFill>
                  <a:schemeClr val="tx1">
                    <a:lumMod val="65000"/>
                    <a:lumOff val="35000"/>
                  </a:schemeClr>
                </a:solidFill>
              </a:rPr>
              <a:t>※</a:t>
            </a:r>
            <a:r>
              <a:rPr lang="ja-JP" altLang="en-US" sz="1200" b="1" dirty="0">
                <a:solidFill>
                  <a:schemeClr val="tx1">
                    <a:lumMod val="65000"/>
                    <a:lumOff val="35000"/>
                  </a:schemeClr>
                </a:solidFill>
              </a:rPr>
              <a:t>静止画</a:t>
            </a:r>
            <a:r>
              <a:rPr lang="ja-JP" altLang="en-US" sz="1200" b="1" dirty="0" smtClean="0">
                <a:solidFill>
                  <a:schemeClr val="tx1">
                    <a:lumMod val="65000"/>
                    <a:lumOff val="35000"/>
                  </a:schemeClr>
                </a:solidFill>
              </a:rPr>
              <a:t>のみ</a:t>
            </a:r>
            <a:endParaRPr lang="ja-JP" altLang="en-US" sz="1200" b="1" dirty="0">
              <a:solidFill>
                <a:schemeClr val="tx1">
                  <a:lumMod val="65000"/>
                  <a:lumOff val="35000"/>
                </a:schemeClr>
              </a:solidFill>
            </a:endParaRPr>
          </a:p>
        </p:txBody>
      </p:sp>
      <p:sp>
        <p:nvSpPr>
          <p:cNvPr id="16" name="テキスト ボックス 15">
            <a:extLst>
              <a:ext uri="{FF2B5EF4-FFF2-40B4-BE49-F238E27FC236}">
                <a16:creationId xmlns:a16="http://schemas.microsoft.com/office/drawing/2014/main" id="{B2C2EF20-2127-FC40-8CEB-0C59A3ECA146}"/>
              </a:ext>
            </a:extLst>
          </p:cNvPr>
          <p:cNvSpPr txBox="1"/>
          <p:nvPr/>
        </p:nvSpPr>
        <p:spPr>
          <a:xfrm>
            <a:off x="6600056" y="1771385"/>
            <a:ext cx="2140330" cy="284693"/>
          </a:xfrm>
          <a:prstGeom prst="rect">
            <a:avLst/>
          </a:prstGeom>
          <a:noFill/>
        </p:spPr>
        <p:txBody>
          <a:bodyPr wrap="none" rtlCol="0">
            <a:spAutoFit/>
          </a:bodyPr>
          <a:lstStyle/>
          <a:p>
            <a:pPr algn="ctr">
              <a:lnSpc>
                <a:spcPts val="1460"/>
              </a:lnSpc>
            </a:pPr>
            <a:r>
              <a:rPr lang="ja-JP" altLang="en-US" sz="1200" b="1" dirty="0">
                <a:solidFill>
                  <a:schemeClr val="tx1">
                    <a:lumMod val="65000"/>
                    <a:lumOff val="35000"/>
                  </a:schemeClr>
                </a:solidFill>
              </a:rPr>
              <a:t>画像（</a:t>
            </a:r>
            <a:r>
              <a:rPr lang="en-US" altLang="ja-JP" sz="1200" b="1" dirty="0">
                <a:solidFill>
                  <a:schemeClr val="tx1">
                    <a:lumMod val="65000"/>
                    <a:lumOff val="35000"/>
                  </a:schemeClr>
                </a:solidFill>
              </a:rPr>
              <a:t>1</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1</a:t>
            </a:r>
            <a:r>
              <a:rPr lang="ja-JP" altLang="en-US" sz="1200" b="1" dirty="0" smtClean="0">
                <a:solidFill>
                  <a:schemeClr val="tx1">
                    <a:lumMod val="65000"/>
                    <a:lumOff val="35000"/>
                  </a:schemeClr>
                </a:solidFill>
              </a:rPr>
              <a:t>）動画</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1</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1</a:t>
            </a:r>
            <a:r>
              <a:rPr lang="ja-JP" altLang="en-US" sz="1200" b="1" dirty="0">
                <a:solidFill>
                  <a:schemeClr val="tx1">
                    <a:lumMod val="65000"/>
                    <a:lumOff val="35000"/>
                  </a:schemeClr>
                </a:solidFill>
              </a:rPr>
              <a:t>）</a:t>
            </a:r>
            <a:endParaRPr kumimoji="1" lang="en-US" altLang="ja-JP" sz="1200" b="1" dirty="0">
              <a:solidFill>
                <a:schemeClr val="tx1">
                  <a:lumMod val="65000"/>
                  <a:lumOff val="35000"/>
                </a:schemeClr>
              </a:solidFill>
            </a:endParaRPr>
          </a:p>
        </p:txBody>
      </p:sp>
      <p:pic>
        <p:nvPicPr>
          <p:cNvPr id="17" name="図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59149" y="2271141"/>
            <a:ext cx="2869441" cy="2842165"/>
          </a:xfrm>
          <a:prstGeom prst="rect">
            <a:avLst/>
          </a:prstGeom>
        </p:spPr>
      </p:pic>
      <p:pic>
        <p:nvPicPr>
          <p:cNvPr id="18" name="図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92117" y="2262728"/>
            <a:ext cx="2869442" cy="2842165"/>
          </a:xfrm>
          <a:prstGeom prst="rect">
            <a:avLst/>
          </a:prstGeom>
        </p:spPr>
      </p:pic>
      <p:pic>
        <p:nvPicPr>
          <p:cNvPr id="19" name="図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43672" y="2274024"/>
            <a:ext cx="2908276" cy="2830869"/>
          </a:xfrm>
          <a:prstGeom prst="rect">
            <a:avLst/>
          </a:prstGeom>
        </p:spPr>
      </p:pic>
      <p:sp>
        <p:nvSpPr>
          <p:cNvPr id="2" name="テキスト ボックス 1"/>
          <p:cNvSpPr txBox="1"/>
          <p:nvPr/>
        </p:nvSpPr>
        <p:spPr>
          <a:xfrm>
            <a:off x="180300" y="1590567"/>
            <a:ext cx="3005951" cy="646331"/>
          </a:xfrm>
          <a:prstGeom prst="rect">
            <a:avLst/>
          </a:prstGeom>
          <a:noFill/>
        </p:spPr>
        <p:txBody>
          <a:bodyPr wrap="none" rtlCol="0">
            <a:spAutoFit/>
          </a:bodyPr>
          <a:lstStyle/>
          <a:p>
            <a:pPr algn="ctr"/>
            <a:r>
              <a:rPr lang="ja-JP" altLang="en-US" sz="1200" b="1" dirty="0">
                <a:solidFill>
                  <a:schemeClr val="tx1">
                    <a:lumMod val="65000"/>
                    <a:lumOff val="35000"/>
                  </a:schemeClr>
                </a:solidFill>
              </a:rPr>
              <a:t>トップインパクト </a:t>
            </a:r>
            <a:r>
              <a:rPr lang="ja-JP" altLang="en-US" sz="1200" b="1" dirty="0" smtClean="0">
                <a:solidFill>
                  <a:schemeClr val="tx1">
                    <a:lumMod val="65000"/>
                    <a:lumOff val="35000"/>
                  </a:schemeClr>
                </a:solidFill>
              </a:rPr>
              <a:t>プライムディスプレイ</a:t>
            </a:r>
            <a:endParaRPr lang="en-US" altLang="ja-JP" sz="1200" b="1" dirty="0" smtClean="0">
              <a:solidFill>
                <a:schemeClr val="tx1">
                  <a:lumMod val="65000"/>
                  <a:lumOff val="35000"/>
                </a:schemeClr>
              </a:solidFill>
            </a:endParaRPr>
          </a:p>
          <a:p>
            <a:pPr algn="ctr"/>
            <a:r>
              <a:rPr lang="ja-JP" altLang="en-US" sz="1200" b="1" dirty="0" smtClean="0">
                <a:solidFill>
                  <a:schemeClr val="tx1">
                    <a:lumMod val="65000"/>
                    <a:lumOff val="35000"/>
                  </a:schemeClr>
                </a:solidFill>
              </a:rPr>
              <a:t>ダブルサイズ</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300×600</a:t>
            </a:r>
            <a:r>
              <a:rPr lang="ja-JP" altLang="en-US" sz="1200" b="1" dirty="0" smtClean="0">
                <a:solidFill>
                  <a:schemeClr val="tx1">
                    <a:lumMod val="65000"/>
                    <a:lumOff val="35000"/>
                  </a:schemeClr>
                </a:solidFill>
              </a:rPr>
              <a:t>）</a:t>
            </a:r>
            <a:endParaRPr lang="en-US" altLang="ja-JP" sz="1200" b="1" dirty="0" smtClean="0">
              <a:solidFill>
                <a:schemeClr val="tx1">
                  <a:lumMod val="65000"/>
                  <a:lumOff val="35000"/>
                </a:schemeClr>
              </a:solidFill>
            </a:endParaRPr>
          </a:p>
          <a:p>
            <a:pPr algn="ctr"/>
            <a:r>
              <a:rPr lang="en-US" altLang="ja-JP" sz="1200" b="1" dirty="0" smtClean="0">
                <a:solidFill>
                  <a:schemeClr val="tx1">
                    <a:lumMod val="65000"/>
                    <a:lumOff val="35000"/>
                  </a:schemeClr>
                </a:solidFill>
              </a:rPr>
              <a:t>※</a:t>
            </a:r>
            <a:r>
              <a:rPr lang="ja-JP" altLang="en-US" sz="1200" b="1" dirty="0" smtClean="0">
                <a:solidFill>
                  <a:schemeClr val="tx1">
                    <a:lumMod val="65000"/>
                    <a:lumOff val="35000"/>
                  </a:schemeClr>
                </a:solidFill>
              </a:rPr>
              <a:t>静止画のみ</a:t>
            </a:r>
            <a:endParaRPr lang="ja-JP" altLang="en-US" sz="1200" b="1" dirty="0">
              <a:solidFill>
                <a:schemeClr val="tx1">
                  <a:lumMod val="65000"/>
                  <a:lumOff val="35000"/>
                </a:schemeClr>
              </a:solidFill>
            </a:endParaRPr>
          </a:p>
        </p:txBody>
      </p:sp>
      <p:pic>
        <p:nvPicPr>
          <p:cNvPr id="4" name="図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38" y="2262728"/>
            <a:ext cx="3043868" cy="2822456"/>
          </a:xfrm>
          <a:prstGeom prst="rect">
            <a:avLst/>
          </a:prstGeom>
        </p:spPr>
      </p:pic>
      <p:sp>
        <p:nvSpPr>
          <p:cNvPr id="12" name="テキスト ボックス 11"/>
          <p:cNvSpPr txBox="1"/>
          <p:nvPr/>
        </p:nvSpPr>
        <p:spPr>
          <a:xfrm>
            <a:off x="299330" y="5724545"/>
            <a:ext cx="11726736" cy="584775"/>
          </a:xfrm>
          <a:prstGeom prst="rect">
            <a:avLst/>
          </a:prstGeom>
          <a:noFill/>
        </p:spPr>
        <p:txBody>
          <a:bodyPr wrap="none" rtlCol="0">
            <a:spAutoFit/>
          </a:bodyPr>
          <a:lstStyle/>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6"/>
              </a:rPr>
              <a:t>https://</a:t>
            </a:r>
            <a:r>
              <a:rPr lang="en-US" altLang="ja-JP" sz="1600" dirty="0" smtClean="0">
                <a:solidFill>
                  <a:schemeClr val="tx1">
                    <a:lumMod val="65000"/>
                    <a:lumOff val="35000"/>
                  </a:schemeClr>
                </a:solidFill>
                <a:hlinkClick r:id="rId6"/>
              </a:rPr>
              <a:t>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7"/>
              </a:rPr>
              <a:t>https://</a:t>
            </a:r>
            <a:r>
              <a:rPr kumimoji="0" lang="en-US" altLang="ja-JP" sz="1600" kern="0" dirty="0" smtClean="0">
                <a:solidFill>
                  <a:schemeClr val="tx1">
                    <a:lumMod val="65000"/>
                    <a:lumOff val="35000"/>
                  </a:schemeClr>
                </a:solidFill>
                <a:hlinkClick r:id="rId7"/>
              </a:rPr>
              <a:t>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6166010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a:t>
            </a:r>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smtClean="0">
                <a:solidFill>
                  <a:schemeClr val="tx1">
                    <a:lumMod val="65000"/>
                    <a:lumOff val="35000"/>
                  </a:schemeClr>
                </a:solidFill>
              </a:rPr>
              <a:t>入稿前審査が必要な項目をご確認ください。</a:t>
            </a:r>
            <a:endParaRPr lang="en-US" altLang="ja-JP" sz="2000" dirty="0" smtClean="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158270530"/>
              </p:ext>
            </p:extLst>
          </p:nvPr>
        </p:nvGraphicFramePr>
        <p:xfrm>
          <a:off x="334965" y="1268761"/>
          <a:ext cx="11521677" cy="526813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516291">
                <a:tc>
                  <a:txBody>
                    <a:bodyPr/>
                    <a:lstStyle/>
                    <a:p>
                      <a:pPr marL="0" algn="ctr" defTabSz="914423" rtl="0" eaLnBrk="1" latinLnBrk="0" hangingPunct="1"/>
                      <a:r>
                        <a:rPr kumimoji="1" lang="ja-JP" altLang="en-US" sz="1400" b="1" kern="1200" dirty="0" smtClean="0">
                          <a:solidFill>
                            <a:schemeClr val="bg1"/>
                          </a:solidFill>
                          <a:latin typeface="+mj-lt"/>
                          <a:ea typeface="+mj-ea"/>
                          <a:cs typeface="+mn-cs"/>
                        </a:rPr>
                        <a:t>項目</a:t>
                      </a:r>
                      <a:endParaRPr kumimoji="1" lang="ja-JP" altLang="en-US" sz="1400" b="1" kern="1200" dirty="0">
                        <a:solidFill>
                          <a:schemeClr val="bg1"/>
                        </a:solidFill>
                        <a:latin typeface="+mj-lt"/>
                        <a:ea typeface="+mj-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項目別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詳細</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必須</a:t>
                      </a:r>
                      <a:r>
                        <a:rPr kumimoji="1" lang="en-US" altLang="ja-JP" sz="1400" b="1" kern="1200" dirty="0" smtClean="0">
                          <a:solidFill>
                            <a:schemeClr val="tx1">
                              <a:lumMod val="65000"/>
                              <a:lumOff val="35000"/>
                            </a:schemeClr>
                          </a:solidFill>
                          <a:latin typeface="+mn-lt"/>
                          <a:ea typeface="+mn-ea"/>
                          <a:cs typeface="+mn-cs"/>
                        </a:rPr>
                        <a:t>/</a:t>
                      </a:r>
                      <a:r>
                        <a:rPr kumimoji="1" lang="ja-JP" altLang="en-US" sz="1400" b="1" kern="1200" dirty="0" smtClean="0">
                          <a:solidFill>
                            <a:schemeClr val="tx1">
                              <a:lumMod val="65000"/>
                              <a:lumOff val="35000"/>
                            </a:schemeClr>
                          </a:solidFill>
                          <a:latin typeface="+mn-lt"/>
                          <a:ea typeface="+mn-ea"/>
                          <a:cs typeface="+mn-cs"/>
                        </a:rPr>
                        <a:t>任意</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期日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ツール</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284168">
                <a:tc rowSpan="5">
                  <a:txBody>
                    <a:bodyPr/>
                    <a:lstStyle/>
                    <a:p>
                      <a:pPr algn="ctr"/>
                      <a:r>
                        <a:rPr kumimoji="1" lang="ja-JP" altLang="en-US" sz="1400" b="1" dirty="0" smtClean="0">
                          <a:solidFill>
                            <a:schemeClr val="bg1"/>
                          </a:solidFill>
                          <a:latin typeface="+mj-lt"/>
                          <a:ea typeface="+mj-ea"/>
                        </a:rPr>
                        <a:t>入稿前審査</a:t>
                      </a: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広告掲載</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基準</a:t>
                      </a: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広告</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フォーマット</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smtClean="0">
                          <a:solidFill>
                            <a:schemeClr val="tx1">
                              <a:lumMod val="65000"/>
                              <a:lumOff val="35000"/>
                            </a:schemeClr>
                          </a:solidFill>
                          <a:latin typeface="+mj-lt"/>
                          <a:ea typeface="+mj-ea"/>
                        </a:rPr>
                        <a:t>・ブランドパネル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スクエア（画像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クインティ（画像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 サイドビジョン </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r>
                        <a:rPr kumimoji="1" lang="en-US" altLang="ja-JP" sz="1100" b="1" dirty="0" smtClean="0">
                          <a:solidFill>
                            <a:schemeClr val="tx1">
                              <a:lumMod val="65000"/>
                              <a:lumOff val="35000"/>
                            </a:schemeClr>
                          </a:solidFill>
                          <a:latin typeface="+mj-lt"/>
                          <a:ea typeface="+mj-ea"/>
                        </a:rPr>
                        <a:t>)</a:t>
                      </a:r>
                    </a:p>
                    <a:p>
                      <a:pPr algn="l"/>
                      <a:r>
                        <a:rPr kumimoji="1" lang="ja-JP" altLang="en-US" sz="1100" b="1" dirty="0" smtClean="0">
                          <a:solidFill>
                            <a:schemeClr val="tx1">
                              <a:lumMod val="65000"/>
                              <a:lumOff val="35000"/>
                            </a:schemeClr>
                          </a:solidFill>
                          <a:latin typeface="+mj-lt"/>
                          <a:ea typeface="+mj-ea"/>
                        </a:rPr>
                        <a:t>・トップインパクト パノラマ サイドスイッチ</a:t>
                      </a:r>
                      <a:r>
                        <a:rPr kumimoji="1" lang="en-US" altLang="ja-JP" sz="1100" b="1" kern="1200" dirty="0" smtClean="0">
                          <a:solidFill>
                            <a:schemeClr val="tx1">
                              <a:lumMod val="65000"/>
                              <a:lumOff val="35000"/>
                            </a:schemeClr>
                          </a:solidFill>
                          <a:latin typeface="+mn-lt"/>
                          <a:ea typeface="+mn-ea"/>
                          <a:cs typeface="+mn-cs"/>
                        </a:rPr>
                        <a:t>(</a:t>
                      </a:r>
                      <a:r>
                        <a:rPr kumimoji="1" lang="ja-JP" altLang="en-US" sz="1100" b="1" kern="1200" dirty="0" smtClean="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endParaRPr kumimoji="1" lang="ja-JP" altLang="en-US"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・トップインパクト プライムディスプレイ ダブル（画像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100" b="1" kern="1200" dirty="0" smtClean="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「動画広告」は</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任意</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smtClean="0">
                          <a:solidFill>
                            <a:schemeClr val="tx1">
                              <a:lumMod val="65000"/>
                              <a:lumOff val="35000"/>
                            </a:schemeClr>
                          </a:solidFill>
                          <a:latin typeface="+mj-lt"/>
                          <a:ea typeface="+mj-ea"/>
                        </a:rPr>
                        <a:t>掲載反映日の</a:t>
                      </a:r>
                      <a:r>
                        <a:rPr kumimoji="1" lang="en-US" altLang="ja-JP" sz="1100" b="1" dirty="0" smtClean="0">
                          <a:solidFill>
                            <a:schemeClr val="accent6"/>
                          </a:solidFill>
                          <a:latin typeface="+mj-lt"/>
                          <a:ea typeface="+mj-ea"/>
                        </a:rPr>
                        <a:t>11</a:t>
                      </a:r>
                      <a:r>
                        <a:rPr kumimoji="1" lang="ja-JP" altLang="en-US" sz="1100" b="1" dirty="0" smtClean="0">
                          <a:solidFill>
                            <a:schemeClr val="accent6"/>
                          </a:solidFill>
                          <a:latin typeface="+mj-lt"/>
                          <a:ea typeface="+mj-ea"/>
                        </a:rPr>
                        <a:t>営業日前</a:t>
                      </a:r>
                      <a:endParaRPr kumimoji="1" lang="en-US" altLang="ja-JP" sz="1100" b="1" dirty="0" smtClean="0">
                        <a:solidFill>
                          <a:schemeClr val="accent6"/>
                        </a:solidFill>
                        <a:latin typeface="+mj-lt"/>
                        <a:ea typeface="+mj-ea"/>
                      </a:endParaRPr>
                    </a:p>
                    <a:p>
                      <a:pPr algn="l"/>
                      <a:r>
                        <a:rPr kumimoji="1" lang="ja-JP" altLang="en-US" sz="1100" b="0" dirty="0" smtClean="0">
                          <a:solidFill>
                            <a:schemeClr val="tx1">
                              <a:lumMod val="65000"/>
                              <a:lumOff val="35000"/>
                            </a:schemeClr>
                          </a:solidFill>
                          <a:latin typeface="+mj-lt"/>
                          <a:ea typeface="+mj-ea"/>
                        </a:rPr>
                        <a:t>まで</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smtClean="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rPr>
                        <a:t>https://form-business.yahoo.co.jp/claris/enqueteForm?inquiry_type=display_support</a:t>
                      </a: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783562">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・ブランドリフト調査（調査種別：</a:t>
                      </a:r>
                      <a:r>
                        <a:rPr kumimoji="1" lang="ja-JP" altLang="en-US" sz="1100" b="1" kern="1200" dirty="0" smtClean="0">
                          <a:solidFill>
                            <a:schemeClr val="accent6"/>
                          </a:solidFill>
                          <a:latin typeface="+mn-lt"/>
                          <a:ea typeface="+mn-ea"/>
                          <a:cs typeface="+mn-cs"/>
                        </a:rPr>
                        <a:t>比較検討</a:t>
                      </a:r>
                      <a:r>
                        <a:rPr kumimoji="1" lang="ja-JP" altLang="en-US" sz="1100" b="1" kern="1200" dirty="0" smtClean="0">
                          <a:solidFill>
                            <a:schemeClr val="tx1">
                              <a:lumMod val="65000"/>
                              <a:lumOff val="35000"/>
                            </a:schemeClr>
                          </a:solidFill>
                          <a:latin typeface="+mn-lt"/>
                          <a:ea typeface="+mn-ea"/>
                          <a:cs typeface="+mn-cs"/>
                        </a:rPr>
                        <a:t>）</a:t>
                      </a:r>
                      <a:endParaRPr kumimoji="1" lang="en-US" altLang="ja-JP" sz="1100" b="1" kern="120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smtClean="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「比較検討」</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smtClean="0">
                          <a:solidFill>
                            <a:schemeClr val="tx1">
                              <a:lumMod val="65000"/>
                              <a:lumOff val="35000"/>
                            </a:schemeClr>
                          </a:solidFill>
                          <a:latin typeface="+mj-lt"/>
                          <a:ea typeface="+mj-ea"/>
                        </a:rPr>
                        <a:t>掲載に</a:t>
                      </a:r>
                      <a:endParaRPr kumimoji="1" lang="en-US" altLang="ja-JP" sz="1100" b="0" dirty="0" smtClean="0">
                        <a:solidFill>
                          <a:schemeClr val="tx1">
                            <a:lumMod val="65000"/>
                            <a:lumOff val="35000"/>
                          </a:schemeClr>
                        </a:solidFill>
                        <a:latin typeface="+mj-lt"/>
                        <a:ea typeface="+mj-ea"/>
                      </a:endParaRPr>
                    </a:p>
                    <a:p>
                      <a:pPr algn="l"/>
                      <a:r>
                        <a:rPr kumimoji="1" lang="ja-JP" altLang="en-US" sz="1100" b="0" dirty="0" smtClean="0">
                          <a:solidFill>
                            <a:schemeClr val="tx1">
                              <a:lumMod val="65000"/>
                              <a:lumOff val="35000"/>
                            </a:schemeClr>
                          </a:solidFill>
                          <a:latin typeface="+mj-lt"/>
                          <a:ea typeface="+mj-ea"/>
                        </a:rPr>
                        <a:t>間に合うよう適宜</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72888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訴求する</a:t>
                      </a:r>
                      <a:endParaRPr kumimoji="1" lang="en-US" altLang="ja-JP" sz="1100" b="1"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商品・サービス</a:t>
                      </a:r>
                      <a:endParaRPr kumimoji="1" lang="ja-JP" altLang="en-US" sz="1100" b="1"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薬機、医療、宗教・選挙・政党・意見広告・募金・寄付金の募集</a:t>
                      </a:r>
                      <a:endParaRPr kumimoji="1" lang="en-US" altLang="ja-JP" sz="1100" b="1" dirty="0" smtClean="0">
                        <a:solidFill>
                          <a:schemeClr val="tx1">
                            <a:lumMod val="65000"/>
                            <a:lumOff val="35000"/>
                          </a:schemeClr>
                        </a:solidFill>
                        <a:latin typeface="+mj-lt"/>
                        <a:ea typeface="+mj-ea"/>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広告フォーマットを問わず、</a:t>
                      </a:r>
                      <a:r>
                        <a:rPr kumimoji="1" lang="ja-JP" altLang="en-US" sz="1000" b="0" kern="1200" dirty="0" smtClean="0">
                          <a:solidFill>
                            <a:schemeClr val="accent6"/>
                          </a:solidFill>
                          <a:latin typeface="+mn-lt"/>
                          <a:ea typeface="+mn-ea"/>
                          <a:cs typeface="+mn-cs"/>
                        </a:rPr>
                        <a:t>リンク先・クリエイティブすべて審査対象</a:t>
                      </a:r>
                      <a:r>
                        <a:rPr kumimoji="1" lang="ja-JP" altLang="en-US" sz="1000" b="0" kern="1200" dirty="0" smtClean="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100" b="1" dirty="0" smtClean="0">
                        <a:solidFill>
                          <a:schemeClr val="accent6"/>
                        </a:solidFill>
                        <a:latin typeface="+mj-lt"/>
                        <a:ea typeface="+mj-ea"/>
                      </a:endParaRPr>
                    </a:p>
                    <a:p>
                      <a:pPr algn="ctr"/>
                      <a:endParaRPr kumimoji="1" lang="en-US" altLang="ja-JP" sz="1000" b="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対象外あり</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104776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公開前</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サイト状況</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smtClean="0">
                        <a:solidFill>
                          <a:schemeClr val="tx1">
                            <a:lumMod val="65000"/>
                            <a:lumOff val="35000"/>
                          </a:schemeClr>
                        </a:solidFill>
                        <a:latin typeface="+mn-lt"/>
                        <a:ea typeface="+mn-ea"/>
                        <a:cs typeface="+mn-cs"/>
                      </a:endParaRPr>
                    </a:p>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1" kern="1200" dirty="0" smtClean="0">
                        <a:solidFill>
                          <a:schemeClr val="tx1">
                            <a:lumMod val="65000"/>
                            <a:lumOff val="35000"/>
                          </a:schemeClr>
                        </a:solidFill>
                        <a:latin typeface="+mn-lt"/>
                        <a:ea typeface="+mn-ea"/>
                        <a:cs typeface="+mn-cs"/>
                      </a:endParaRPr>
                    </a:p>
                    <a:p>
                      <a:pPr algn="l"/>
                      <a:endParaRPr kumimoji="1" lang="en-US" altLang="ja-JP" sz="1100" b="0" kern="1200" dirty="0" smtClean="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告管理ツールに広告を入稿する時点で、リンク先</a:t>
                      </a:r>
                      <a:r>
                        <a:rPr kumimoji="1" lang="en-US" altLang="ja-JP" sz="1000" b="0" kern="1200" dirty="0" smtClean="0">
                          <a:solidFill>
                            <a:schemeClr val="tx1">
                              <a:lumMod val="65000"/>
                              <a:lumOff val="35000"/>
                            </a:schemeClr>
                          </a:solidFill>
                          <a:latin typeface="+mn-lt"/>
                          <a:ea typeface="+mn-ea"/>
                          <a:cs typeface="+mn-cs"/>
                        </a:rPr>
                        <a:t>URL</a:t>
                      </a:r>
                      <a:r>
                        <a:rPr kumimoji="1" lang="ja-JP" altLang="en-US" sz="1000" b="0" kern="1200" dirty="0" smtClean="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smtClean="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smtClean="0">
                          <a:solidFill>
                            <a:schemeClr val="tx1">
                              <a:lumMod val="65000"/>
                              <a:lumOff val="35000"/>
                            </a:schemeClr>
                          </a:solidFill>
                          <a:latin typeface="+mn-lt"/>
                          <a:ea typeface="+mn-ea"/>
                          <a:cs typeface="+mn-cs"/>
                        </a:rPr>
                        <a:t>です。</a:t>
                      </a:r>
                      <a:endParaRPr kumimoji="1" lang="ja-JP" altLang="en-US"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ja-JP" altLang="en-US" sz="1100" b="1" kern="1200" dirty="0">
                        <a:solidFill>
                          <a:schemeClr val="accent6"/>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95916">
                <a:tc vMerge="1">
                  <a:txBody>
                    <a:bodyPr/>
                    <a:lstStyle/>
                    <a:p>
                      <a:pPr algn="ctr"/>
                      <a:endParaRPr kumimoji="1" lang="ja-JP" altLang="en-US" sz="1400" b="1" kern="1200" dirty="0" smtClean="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p>
                      <a:pPr algn="ctr"/>
                      <a:r>
                        <a:rPr kumimoji="1" lang="ja-JP" altLang="en-US" sz="1100" b="1" kern="1200" noProof="0" dirty="0" smtClean="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smtClean="0">
                          <a:solidFill>
                            <a:schemeClr val="tx1">
                              <a:lumMod val="65000"/>
                              <a:lumOff val="35000"/>
                            </a:schemeClr>
                          </a:solidFill>
                          <a:latin typeface="+mn-lt"/>
                          <a:ea typeface="+mn-ea"/>
                          <a:cs typeface="+mn-cs"/>
                        </a:rPr>
                        <a:t>※</a:t>
                      </a:r>
                      <a:r>
                        <a:rPr kumimoji="1" lang="ja-JP" altLang="en-US" sz="1000" b="0" kern="1200" noProof="0" dirty="0" smtClean="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smtClean="0">
                          <a:solidFill>
                            <a:schemeClr val="accent6"/>
                          </a:solidFill>
                          <a:latin typeface="+mn-lt"/>
                          <a:ea typeface="+mn-ea"/>
                          <a:cs typeface="+mn-cs"/>
                        </a:rPr>
                        <a:t>判断にはリンク先サイトが必要</a:t>
                      </a:r>
                      <a:r>
                        <a:rPr kumimoji="1" lang="ja-JP" altLang="en-US" sz="1000" b="0" kern="1200" noProof="0" dirty="0" smtClean="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smtClean="0">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1276964191"/>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2289</TotalTime>
  <Words>2499</Words>
  <Application>Microsoft Office PowerPoint</Application>
  <PresentationFormat>ワイド画面</PresentationFormat>
  <Paragraphs>433</Paragraphs>
  <Slides>14</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14</vt:i4>
      </vt:variant>
    </vt:vector>
  </HeadingPairs>
  <TitlesOfParts>
    <vt:vector size="22" baseType="lpstr">
      <vt:lpstr>ＭＳ Ｐゴシック</vt:lpstr>
      <vt:lpstr>メイリオ</vt:lpstr>
      <vt:lpstr>Arial</vt:lpstr>
      <vt:lpstr>Calibri</vt:lpstr>
      <vt:lpstr>Verdana</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大原 真由美</cp:lastModifiedBy>
  <cp:revision>206</cp:revision>
  <dcterms:created xsi:type="dcterms:W3CDTF">2020-02-26T07:28:11Z</dcterms:created>
  <dcterms:modified xsi:type="dcterms:W3CDTF">2021-06-04T02:32:36Z</dcterms:modified>
</cp:coreProperties>
</file>