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1"/>
  </p:notesMasterIdLst>
  <p:handoutMasterIdLst>
    <p:handoutMasterId r:id="rId12"/>
  </p:handoutMasterIdLst>
  <p:sldIdLst>
    <p:sldId id="678" r:id="rId2"/>
    <p:sldId id="747" r:id="rId3"/>
    <p:sldId id="754" r:id="rId4"/>
    <p:sldId id="734" r:id="rId5"/>
    <p:sldId id="745" r:id="rId6"/>
    <p:sldId id="750" r:id="rId7"/>
    <p:sldId id="751" r:id="rId8"/>
    <p:sldId id="756" r:id="rId9"/>
    <p:sldId id="755" r:id="rId10"/>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9"/>
    <a:srgbClr val="E4E4EC"/>
    <a:srgbClr val="FFCCD1"/>
    <a:srgbClr val="7F7F7F"/>
    <a:srgbClr val="FFE9EA"/>
    <a:srgbClr val="003399"/>
    <a:srgbClr val="FAFAFB"/>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90" d="100"/>
          <a:sy n="90" d="100"/>
        </p:scale>
        <p:origin x="33" y="33"/>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2021/4/30</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2021/4/30</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836581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636988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2352230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2021/4/30</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ファイナンス（</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10424"/>
          </a:xfrm>
          <a:prstGeom prst="rect">
            <a:avLst/>
          </a:prstGeom>
          <a:noFill/>
        </p:spPr>
        <p:txBody>
          <a:bodyPr wrap="square">
            <a:spAutoFit/>
          </a:bodyPr>
          <a:lstStyle/>
          <a:p>
            <a:pPr>
              <a:lnSpc>
                <a:spcPts val="2031"/>
              </a:lnSpc>
              <a:spcBef>
                <a:spcPct val="0"/>
              </a:spcBef>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2</a:t>
            </a:r>
            <a:r>
              <a:rPr lang="ja-JP" altLang="en-US" sz="1625" dirty="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pPr>
            <a:r>
              <a:rPr lang="ja-JP" altLang="en-US" sz="1400" dirty="0">
                <a:solidFill>
                  <a:srgbClr val="454958"/>
                </a:solidFill>
                <a:latin typeface="メイリオ" pitchFamily="50" charset="-128"/>
                <a:ea typeface="メイリオ" pitchFamily="50" charset="-128"/>
                <a:cs typeface="メイリオ" pitchFamily="50" charset="-128"/>
              </a:rPr>
              <a:t>更新日：</a:t>
            </a:r>
            <a:r>
              <a:rPr lang="en-US" altLang="ja-JP" sz="1400" dirty="0">
                <a:solidFill>
                  <a:srgbClr val="454958"/>
                </a:solidFill>
                <a:latin typeface="メイリオ" pitchFamily="50" charset="-128"/>
                <a:ea typeface="メイリオ" pitchFamily="50" charset="-128"/>
                <a:cs typeface="メイリオ" pitchFamily="50" charset="-128"/>
              </a:rPr>
              <a:t>2021</a:t>
            </a:r>
            <a:r>
              <a:rPr lang="ja-JP" altLang="en-US" sz="1400" dirty="0" smtClean="0">
                <a:solidFill>
                  <a:srgbClr val="454958"/>
                </a:solidFill>
                <a:latin typeface="メイリオ" pitchFamily="50" charset="-128"/>
                <a:ea typeface="メイリオ" pitchFamily="50" charset="-128"/>
                <a:cs typeface="メイリオ" pitchFamily="50" charset="-128"/>
              </a:rPr>
              <a:t>年</a:t>
            </a:r>
            <a:r>
              <a:rPr lang="en-US" altLang="ja-JP" sz="1400" dirty="0">
                <a:solidFill>
                  <a:srgbClr val="454958"/>
                </a:solidFill>
                <a:latin typeface="メイリオ" pitchFamily="50" charset="-128"/>
                <a:ea typeface="メイリオ" pitchFamily="50" charset="-128"/>
                <a:cs typeface="メイリオ" pitchFamily="50" charset="-128"/>
              </a:rPr>
              <a:t>4</a:t>
            </a:r>
            <a:r>
              <a:rPr lang="ja-JP" altLang="en-US" sz="1400" dirty="0" smtClean="0">
                <a:solidFill>
                  <a:srgbClr val="454958"/>
                </a:solidFill>
                <a:latin typeface="メイリオ" pitchFamily="50" charset="-128"/>
                <a:ea typeface="メイリオ" pitchFamily="50" charset="-128"/>
                <a:cs typeface="メイリオ" pitchFamily="50" charset="-128"/>
              </a:rPr>
              <a:t>月</a:t>
            </a:r>
            <a:r>
              <a:rPr lang="en-US" altLang="ja-JP" sz="1400" dirty="0">
                <a:solidFill>
                  <a:srgbClr val="454958"/>
                </a:solidFill>
                <a:latin typeface="メイリオ" pitchFamily="50" charset="-128"/>
                <a:ea typeface="メイリオ" pitchFamily="50" charset="-128"/>
                <a:cs typeface="メイリオ" pitchFamily="50" charset="-128"/>
              </a:rPr>
              <a:t>30</a:t>
            </a:r>
            <a:r>
              <a:rPr lang="ja-JP" altLang="en-US" sz="1400" dirty="0" smtClean="0">
                <a:solidFill>
                  <a:srgbClr val="454958"/>
                </a:solidFill>
                <a:latin typeface="メイリオ" pitchFamily="50" charset="-128"/>
                <a:ea typeface="メイリオ" pitchFamily="50" charset="-128"/>
                <a:cs typeface="メイリオ" pitchFamily="50" charset="-128"/>
              </a:rPr>
              <a:t>日</a:t>
            </a:r>
            <a:endParaRPr lang="en-US" altLang="ja-JP"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kumimoji="1" lang="ja-JP" altLang="en-US" dirty="0"/>
              <a:t>商品一覧</a:t>
            </a:r>
            <a:r>
              <a:rPr lang="ja-JP" altLang="en-US" dirty="0"/>
              <a:t>　</a:t>
            </a:r>
            <a:r>
              <a:rPr lang="en-US" altLang="ja-JP" dirty="0"/>
              <a:t>Yahoo!</a:t>
            </a:r>
            <a:r>
              <a:rPr lang="ja-JP" altLang="en-US" dirty="0"/>
              <a:t>ファイナンス</a:t>
            </a:r>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870475298"/>
              </p:ext>
            </p:extLst>
          </p:nvPr>
        </p:nvGraphicFramePr>
        <p:xfrm>
          <a:off x="200469" y="953254"/>
          <a:ext cx="8424938" cy="5356065"/>
        </p:xfrm>
        <a:graphic>
          <a:graphicData uri="http://schemas.openxmlformats.org/drawingml/2006/table">
            <a:tbl>
              <a:tblPr firstCol="1" bandRow="1">
                <a:tableStyleId>{21E4AEA4-8DFA-4A89-87EB-49C32662AFE0}</a:tableStyleId>
              </a:tblPr>
              <a:tblGrid>
                <a:gridCol w="1633185">
                  <a:extLst>
                    <a:ext uri="{9D8B030D-6E8A-4147-A177-3AD203B41FA5}">
                      <a16:colId xmlns:a16="http://schemas.microsoft.com/office/drawing/2014/main" val="792911817"/>
                    </a:ext>
                  </a:extLst>
                </a:gridCol>
                <a:gridCol w="2207346">
                  <a:extLst>
                    <a:ext uri="{9D8B030D-6E8A-4147-A177-3AD203B41FA5}">
                      <a16:colId xmlns:a16="http://schemas.microsoft.com/office/drawing/2014/main" val="598637953"/>
                    </a:ext>
                  </a:extLst>
                </a:gridCol>
                <a:gridCol w="2207346">
                  <a:extLst>
                    <a:ext uri="{9D8B030D-6E8A-4147-A177-3AD203B41FA5}">
                      <a16:colId xmlns:a16="http://schemas.microsoft.com/office/drawing/2014/main" val="2655217227"/>
                    </a:ext>
                  </a:extLst>
                </a:gridCol>
                <a:gridCol w="2377061">
                  <a:extLst>
                    <a:ext uri="{9D8B030D-6E8A-4147-A177-3AD203B41FA5}">
                      <a16:colId xmlns:a16="http://schemas.microsoft.com/office/drawing/2014/main" val="56015879"/>
                    </a:ext>
                  </a:extLst>
                </a:gridCol>
              </a:tblGrid>
              <a:tr h="459351">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ファイナンス　トップ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トップパネル</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16</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5</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marL="0" marR="0" marT="0" marB="0"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トップパネル（</a:t>
                      </a:r>
                      <a:r>
                        <a:rPr kumimoji="1" lang="en-US" altLang="ja-JP" sz="800" b="1" kern="1200" dirty="0" smtClean="0">
                          <a:solidFill>
                            <a:schemeClr val="tx1">
                              <a:lumMod val="65000"/>
                              <a:lumOff val="35000"/>
                            </a:schemeClr>
                          </a:solidFill>
                          <a:latin typeface="+mn-lt"/>
                          <a:ea typeface="+mn-ea"/>
                          <a:cs typeface="+mn-cs"/>
                        </a:rPr>
                        <a:t>16</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9</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ファイナンス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84315">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1000000769</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1000000751</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1000000771</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843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17</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575669950"/>
                  </a:ext>
                </a:extLst>
              </a:tr>
              <a:tr h="863986">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dirty="0" smtClean="0">
                          <a:solidFill>
                            <a:schemeClr val="tx1">
                              <a:lumMod val="65000"/>
                              <a:lumOff val="35000"/>
                            </a:schemeClr>
                          </a:solidFill>
                          <a:latin typeface="+mj-lt"/>
                          <a:ea typeface="+mj-ea"/>
                        </a:rPr>
                        <a:t>●</a:t>
                      </a: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10325936"/>
                  </a:ext>
                </a:extLst>
              </a:tr>
              <a:tr h="652231">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dirty="0" smtClean="0">
                        <a:solidFill>
                          <a:schemeClr val="tx1">
                            <a:lumMod val="65000"/>
                            <a:lumOff val="35000"/>
                          </a:schemeClr>
                        </a:solidFill>
                        <a:latin typeface="+mj-lt"/>
                        <a:ea typeface="+mj-ea"/>
                      </a:endParaRPr>
                    </a:p>
                    <a:p>
                      <a:pPr algn="ctr"/>
                      <a:r>
                        <a:rPr kumimoji="1" lang="ja-JP" altLang="en-US" sz="800" dirty="0" smtClean="0">
                          <a:solidFill>
                            <a:schemeClr val="tx1">
                              <a:lumMod val="65000"/>
                              <a:lumOff val="35000"/>
                            </a:schemeClr>
                          </a:solidFill>
                          <a:latin typeface="+mj-lt"/>
                          <a:ea typeface="+mj-ea"/>
                        </a:rPr>
                        <a:t>画像</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smtClean="0">
                          <a:solidFill>
                            <a:schemeClr val="tx1">
                              <a:lumMod val="65000"/>
                              <a:lumOff val="35000"/>
                            </a:schemeClr>
                          </a:solidFill>
                          <a:latin typeface="+mj-lt"/>
                          <a:ea typeface="+mj-ea"/>
                        </a:rPr>
                        <a:t>）　動画</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a:solidFill>
                            <a:schemeClr val="tx1">
                              <a:lumMod val="65000"/>
                              <a:lumOff val="35000"/>
                            </a:schemeClr>
                          </a:solidFill>
                          <a:latin typeface="+mj-lt"/>
                          <a:ea typeface="+mj-ea"/>
                        </a:rPr>
                        <a:t>）</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84434171"/>
                  </a:ext>
                </a:extLst>
              </a:tr>
              <a:tr h="270244">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latin typeface="+mn-lt"/>
                          <a:ea typeface="+mn-ea"/>
                          <a:cs typeface="+mn-cs"/>
                        </a:rPr>
                        <a:t>PC</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425367">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　トップ</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　トップ</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a:t>
                      </a:r>
                      <a:r>
                        <a:rPr kumimoji="1" lang="en-US" altLang="ja-JP" sz="800" kern="1200" dirty="0" smtClean="0">
                          <a:solidFill>
                            <a:schemeClr val="tx1">
                              <a:lumMod val="65000"/>
                              <a:lumOff val="35000"/>
                            </a:schemeClr>
                          </a:solidFill>
                          <a:latin typeface="+mn-lt"/>
                          <a:ea typeface="+mn-ea"/>
                          <a:cs typeface="+mn-cs"/>
                        </a:rPr>
                        <a:t>PC</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66098080"/>
                  </a:ext>
                </a:extLst>
              </a:tr>
              <a:tr h="310058">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765663">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7</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7</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10058">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310058">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900,000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1,000,000</a:t>
                      </a:r>
                      <a:r>
                        <a:rPr kumimoji="1" lang="ja-JP" altLang="en-US" sz="800" kern="1200" dirty="0" smtClean="0">
                          <a:solidFill>
                            <a:schemeClr val="tx1">
                              <a:lumMod val="65000"/>
                              <a:lumOff val="35000"/>
                            </a:schemeClr>
                          </a:solidFill>
                          <a:latin typeface="+mn-lt"/>
                          <a:ea typeface="+mn-ea"/>
                          <a:cs typeface="+mn-cs"/>
                        </a:rPr>
                        <a:t>円</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381913646"/>
                  </a:ext>
                </a:extLst>
              </a:tr>
              <a:tr h="420419">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330</a:t>
                      </a:r>
                      <a:r>
                        <a:rPr kumimoji="1" lang="ja-JP" altLang="en-US" sz="800" dirty="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dirty="0" smtClean="0">
                          <a:solidFill>
                            <a:schemeClr val="tx1">
                              <a:lumMod val="65000"/>
                              <a:lumOff val="35000"/>
                            </a:schemeClr>
                          </a:solidFill>
                          <a:latin typeface="+mj-lt"/>
                          <a:ea typeface="+mj-ea"/>
                        </a:rPr>
                        <a:t>396</a:t>
                      </a:r>
                      <a:r>
                        <a:rPr kumimoji="1" lang="ja-JP" altLang="en-US" sz="800" dirty="0" smtClean="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5</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310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 </a:t>
                      </a:r>
                      <a:r>
                        <a:rPr kumimoji="1" lang="en-US" altLang="ja-JP" sz="700" kern="1200" dirty="0" smtClean="0">
                          <a:solidFill>
                            <a:schemeClr val="tx1">
                              <a:lumMod val="65000"/>
                              <a:lumOff val="35000"/>
                            </a:schemeClr>
                          </a:solidFill>
                          <a:latin typeface="+mn-lt"/>
                          <a:ea typeface="+mn-ea"/>
                          <a:cs typeface="+mn-cs"/>
                        </a:rPr>
                        <a:t>/</a:t>
                      </a:r>
                      <a:r>
                        <a:rPr kumimoji="1" lang="ja-JP" altLang="en-US" sz="700" kern="1200" dirty="0" smtClean="0">
                          <a:solidFill>
                            <a:schemeClr val="tx1">
                              <a:lumMod val="65000"/>
                              <a:lumOff val="35000"/>
                            </a:schemeClr>
                          </a:solidFill>
                          <a:latin typeface="+mn-lt"/>
                          <a:ea typeface="+mn-ea"/>
                          <a:cs typeface="+mn-cs"/>
                        </a:rPr>
                        <a:t> 動画（</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310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algn="ctr"/>
                      <a:r>
                        <a:rPr kumimoji="1" lang="ja-JP" altLang="en-US" sz="700" kern="1200" dirty="0" smtClean="0">
                          <a:solidFill>
                            <a:schemeClr val="tx1">
                              <a:lumMod val="65000"/>
                              <a:lumOff val="35000"/>
                            </a:schemeClr>
                          </a:solidFill>
                          <a:latin typeface="+mn-lt"/>
                          <a:ea typeface="+mn-ea"/>
                          <a:cs typeface="+mn-cs"/>
                        </a:rPr>
                        <a:t>画像</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 </a:t>
                      </a:r>
                      <a:r>
                        <a:rPr kumimoji="1" lang="en-US" altLang="ja-JP" sz="700" kern="1200" dirty="0">
                          <a:solidFill>
                            <a:schemeClr val="tx1">
                              <a:lumMod val="65000"/>
                              <a:lumOff val="35000"/>
                            </a:schemeClr>
                          </a:solidFill>
                          <a:latin typeface="+mn-lt"/>
                          <a:ea typeface="+mn-ea"/>
                          <a:cs typeface="+mn-cs"/>
                        </a:rPr>
                        <a:t>/</a:t>
                      </a:r>
                      <a:r>
                        <a:rPr kumimoji="1" lang="ja-JP" altLang="en-US" sz="700" kern="1200" dirty="0">
                          <a:solidFill>
                            <a:schemeClr val="tx1">
                              <a:lumMod val="65000"/>
                              <a:lumOff val="35000"/>
                            </a:schemeClr>
                          </a:solidFill>
                          <a:latin typeface="+mn-lt"/>
                          <a:ea typeface="+mn-ea"/>
                          <a:cs typeface="+mn-cs"/>
                        </a:rPr>
                        <a:t> 動画（</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372</a:t>
                      </a:r>
                      <a:r>
                        <a:rPr kumimoji="1" lang="ja-JP" altLang="en-US" sz="700" kern="1200" dirty="0">
                          <a:solidFill>
                            <a:schemeClr val="tx1">
                              <a:lumMod val="65000"/>
                              <a:lumOff val="35000"/>
                            </a:schemeClr>
                          </a:solidFill>
                          <a:latin typeface="+mn-lt"/>
                          <a:ea typeface="+mn-ea"/>
                          <a:cs typeface="+mn-cs"/>
                        </a:rPr>
                        <a:t>円</a:t>
                      </a:r>
                      <a:endParaRPr kumimoji="1" lang="en-US" altLang="ja-JP"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sp>
        <p:nvSpPr>
          <p:cNvPr id="8" name="正方形/長方形 7"/>
          <p:cNvSpPr/>
          <p:nvPr/>
        </p:nvSpPr>
        <p:spPr>
          <a:xfrm>
            <a:off x="272480" y="6381328"/>
            <a:ext cx="9337813" cy="267381"/>
          </a:xfrm>
          <a:prstGeom prst="rect">
            <a:avLst/>
          </a:prstGeom>
        </p:spPr>
        <p:txBody>
          <a:bodyPr wrap="none">
            <a:spAutoFit/>
          </a:bodyPr>
          <a:lstStyle/>
          <a:p>
            <a:pPr lvl="0">
              <a:lnSpc>
                <a:spcPts val="1460"/>
              </a:lnSpc>
              <a:defRPr/>
            </a:pPr>
            <a:r>
              <a:rPr kumimoji="0" lang="en-US" altLang="ja-JP" sz="800" kern="0" dirty="0">
                <a:solidFill>
                  <a:prstClr val="black">
                    <a:lumMod val="65000"/>
                    <a:lumOff val="35000"/>
                  </a:prstClr>
                </a:solidFill>
              </a:rPr>
              <a:t>※SP</a:t>
            </a:r>
            <a:r>
              <a:rPr kumimoji="0" lang="ja-JP" altLang="en-US" sz="800" kern="0" dirty="0">
                <a:solidFill>
                  <a:prstClr val="black">
                    <a:lumMod val="65000"/>
                    <a:lumOff val="35000"/>
                  </a:prstClr>
                </a:solidFill>
              </a:rPr>
              <a:t>はスマートフォン、</a:t>
            </a:r>
            <a:r>
              <a:rPr kumimoji="0" lang="en-US" altLang="ja-JP" sz="800" kern="0" dirty="0">
                <a:solidFill>
                  <a:prstClr val="black">
                    <a:lumMod val="65000"/>
                    <a:lumOff val="35000"/>
                  </a:prstClr>
                </a:solidFill>
              </a:rPr>
              <a:t>PC</a:t>
            </a:r>
            <a:r>
              <a:rPr kumimoji="0" lang="ja-JP" altLang="en-US" sz="800" kern="0" dirty="0">
                <a:solidFill>
                  <a:prstClr val="black">
                    <a:lumMod val="65000"/>
                    <a:lumOff val="35000"/>
                  </a:prstClr>
                </a:solidFill>
              </a:rPr>
              <a:t>はパソコンの略称です。　</a:t>
            </a:r>
            <a:r>
              <a:rPr kumimoji="0" lang="en-US" altLang="ja-JP" sz="800" kern="0" dirty="0">
                <a:solidFill>
                  <a:prstClr val="black">
                    <a:lumMod val="65000"/>
                    <a:lumOff val="35000"/>
                  </a:prstClr>
                </a:solidFill>
              </a:rPr>
              <a:t>※</a:t>
            </a:r>
            <a:r>
              <a:rPr kumimoji="0" lang="en-US" altLang="ja-JP" sz="800" kern="0" dirty="0" err="1">
                <a:solidFill>
                  <a:prstClr val="black">
                    <a:lumMod val="65000"/>
                    <a:lumOff val="35000"/>
                  </a:prstClr>
                </a:solidFill>
              </a:rPr>
              <a:t>vCPM</a:t>
            </a:r>
            <a:r>
              <a:rPr kumimoji="0" lang="ja-JP" altLang="en-US" sz="800" kern="0" dirty="0">
                <a:solidFill>
                  <a:prstClr val="black">
                    <a:lumMod val="65000"/>
                    <a:lumOff val="35000"/>
                  </a:prstClr>
                </a:solidFill>
              </a:rPr>
              <a:t>はビューアブルインプレッション</a:t>
            </a:r>
            <a:r>
              <a:rPr kumimoji="0" lang="en-US" altLang="ja-JP" sz="800" kern="0" dirty="0">
                <a:solidFill>
                  <a:prstClr val="black">
                    <a:lumMod val="65000"/>
                    <a:lumOff val="35000"/>
                  </a:prstClr>
                </a:solidFill>
              </a:rPr>
              <a:t>1,000</a:t>
            </a:r>
            <a:r>
              <a:rPr kumimoji="0" lang="ja-JP" altLang="en-US" sz="800" kern="0" dirty="0">
                <a:solidFill>
                  <a:prstClr val="black">
                    <a:lumMod val="65000"/>
                    <a:lumOff val="35000"/>
                  </a:prstClr>
                </a:solidFill>
              </a:rPr>
              <a:t>回あたりにかかる見込み広告費用です。 </a:t>
            </a:r>
            <a:r>
              <a:rPr kumimoji="0" lang="en-US" altLang="ja-JP" sz="800" kern="0" dirty="0">
                <a:solidFill>
                  <a:prstClr val="black">
                    <a:lumMod val="65000"/>
                    <a:lumOff val="35000"/>
                  </a:prstClr>
                </a:solidFill>
              </a:rPr>
              <a:t>※</a:t>
            </a:r>
            <a:r>
              <a:rPr kumimoji="0" lang="en-US" altLang="ja-JP" sz="800" kern="0" dirty="0" err="1">
                <a:solidFill>
                  <a:prstClr val="black">
                    <a:lumMod val="65000"/>
                    <a:lumOff val="35000"/>
                  </a:prstClr>
                </a:solidFill>
              </a:rPr>
              <a:t>vimps</a:t>
            </a:r>
            <a:r>
              <a:rPr kumimoji="0" lang="ja-JP" altLang="en-US" sz="800" kern="0" dirty="0">
                <a:solidFill>
                  <a:prstClr val="black">
                    <a:lumMod val="65000"/>
                    <a:lumOff val="35000"/>
                  </a:prstClr>
                </a:solidFill>
              </a:rPr>
              <a:t>はビューアブルインプレッションの略称です。</a:t>
            </a:r>
          </a:p>
        </p:txBody>
      </p:sp>
      <p:pic>
        <p:nvPicPr>
          <p:cNvPr id="10" name="図 9"/>
          <p:cNvPicPr>
            <a:picLocks noChangeAspect="1"/>
          </p:cNvPicPr>
          <p:nvPr/>
        </p:nvPicPr>
        <p:blipFill>
          <a:blip r:embed="rId2"/>
          <a:stretch>
            <a:fillRect/>
          </a:stretch>
        </p:blipFill>
        <p:spPr>
          <a:xfrm>
            <a:off x="2706247" y="2044153"/>
            <a:ext cx="441718" cy="797644"/>
          </a:xfrm>
          <a:prstGeom prst="rect">
            <a:avLst/>
          </a:prstGeom>
        </p:spPr>
      </p:pic>
      <p:pic>
        <p:nvPicPr>
          <p:cNvPr id="11" name="図 10"/>
          <p:cNvPicPr>
            <a:picLocks noChangeAspect="1"/>
          </p:cNvPicPr>
          <p:nvPr/>
        </p:nvPicPr>
        <p:blipFill>
          <a:blip r:embed="rId3"/>
          <a:stretch>
            <a:fillRect/>
          </a:stretch>
        </p:blipFill>
        <p:spPr>
          <a:xfrm>
            <a:off x="4880992" y="2033014"/>
            <a:ext cx="451386" cy="819922"/>
          </a:xfrm>
          <a:prstGeom prst="rect">
            <a:avLst/>
          </a:prstGeom>
        </p:spPr>
      </p:pic>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3655" y="2076673"/>
            <a:ext cx="694553" cy="697235"/>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2513" y="2076673"/>
            <a:ext cx="694553" cy="697235"/>
          </a:xfrm>
          <a:prstGeom prst="rect">
            <a:avLst/>
          </a:prstGeom>
        </p:spPr>
      </p:pic>
      <p:pic>
        <p:nvPicPr>
          <p:cNvPr id="15" name="図 14"/>
          <p:cNvPicPr>
            <a:picLocks noChangeAspect="1"/>
          </p:cNvPicPr>
          <p:nvPr/>
        </p:nvPicPr>
        <p:blipFill>
          <a:blip r:embed="rId6"/>
          <a:stretch>
            <a:fillRect/>
          </a:stretch>
        </p:blipFill>
        <p:spPr>
          <a:xfrm>
            <a:off x="7097337" y="2064894"/>
            <a:ext cx="716835" cy="720795"/>
          </a:xfrm>
          <a:prstGeom prst="rect">
            <a:avLst/>
          </a:prstGeom>
        </p:spPr>
      </p:pic>
    </p:spTree>
    <p:extLst>
      <p:ext uri="{BB962C8B-B14F-4D97-AF65-F5344CB8AC3E}">
        <p14:creationId xmlns:p14="http://schemas.microsoft.com/office/powerpoint/2010/main" val="2243563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kumimoji="1" lang="ja-JP" altLang="en-US" dirty="0"/>
              <a:t>商品</a:t>
            </a:r>
            <a:r>
              <a:rPr lang="ja-JP" altLang="en-US" dirty="0"/>
              <a:t>一覧　</a:t>
            </a:r>
            <a:r>
              <a:rPr lang="en-US" altLang="ja-JP" dirty="0"/>
              <a:t>Yahoo!</a:t>
            </a:r>
            <a:r>
              <a:rPr lang="ja-JP" altLang="en-US" dirty="0"/>
              <a:t>ファイナンス</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008569011"/>
              </p:ext>
            </p:extLst>
          </p:nvPr>
        </p:nvGraphicFramePr>
        <p:xfrm>
          <a:off x="200469" y="953255"/>
          <a:ext cx="6624739" cy="5372169"/>
        </p:xfrm>
        <a:graphic>
          <a:graphicData uri="http://schemas.openxmlformats.org/drawingml/2006/table">
            <a:tbl>
              <a:tblPr firstCol="1" bandRow="1">
                <a:tableStyleId>{21E4AEA4-8DFA-4A89-87EB-49C32662AFE0}</a:tableStyleId>
              </a:tblPr>
              <a:tblGrid>
                <a:gridCol w="1633185">
                  <a:extLst>
                    <a:ext uri="{9D8B030D-6E8A-4147-A177-3AD203B41FA5}">
                      <a16:colId xmlns:a16="http://schemas.microsoft.com/office/drawing/2014/main" val="792911817"/>
                    </a:ext>
                  </a:extLst>
                </a:gridCol>
                <a:gridCol w="2471274">
                  <a:extLst>
                    <a:ext uri="{9D8B030D-6E8A-4147-A177-3AD203B41FA5}">
                      <a16:colId xmlns:a16="http://schemas.microsoft.com/office/drawing/2014/main" val="2655217227"/>
                    </a:ext>
                  </a:extLst>
                </a:gridCol>
                <a:gridCol w="2520280">
                  <a:extLst>
                    <a:ext uri="{9D8B030D-6E8A-4147-A177-3AD203B41FA5}">
                      <a16:colId xmlns:a16="http://schemas.microsoft.com/office/drawing/2014/main" val="56015879"/>
                    </a:ext>
                  </a:extLst>
                </a:gridCol>
              </a:tblGrid>
              <a:tr h="422655">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外国為替情報／株式　指定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endParaRPr kumimoji="1" lang="en-US" altLang="ja-JP" sz="800" b="1" kern="1200" dirty="0">
                        <a:solidFill>
                          <a:schemeClr val="tx1">
                            <a:lumMod val="65000"/>
                            <a:lumOff val="35000"/>
                          </a:schemeClr>
                        </a:solidFill>
                        <a:latin typeface="+mn-lt"/>
                        <a:ea typeface="+mn-ea"/>
                        <a:cs typeface="+mn-cs"/>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61603">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1000000772</a:t>
                      </a:r>
                      <a:endParaRPr kumimoji="1" lang="ja-JP" altLang="en-US"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1000000770</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61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17</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575669950"/>
                  </a:ext>
                </a:extLst>
              </a:tr>
              <a:tr h="794965">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10325936"/>
                  </a:ext>
                </a:extLst>
              </a:tr>
              <a:tr h="600127">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 </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dirty="0" smtClean="0">
                        <a:solidFill>
                          <a:schemeClr val="tx1">
                            <a:lumMod val="65000"/>
                            <a:lumOff val="35000"/>
                          </a:schemeClr>
                        </a:solidFill>
                        <a:latin typeface="+mj-lt"/>
                        <a:ea typeface="+mj-ea"/>
                      </a:endParaRPr>
                    </a:p>
                    <a:p>
                      <a:pPr algn="ctr"/>
                      <a:r>
                        <a:rPr kumimoji="1" lang="ja-JP" altLang="en-US" sz="800" dirty="0" smtClean="0">
                          <a:solidFill>
                            <a:schemeClr val="tx1">
                              <a:lumMod val="65000"/>
                              <a:lumOff val="35000"/>
                            </a:schemeClr>
                          </a:solidFill>
                          <a:latin typeface="+mj-lt"/>
                          <a:ea typeface="+mj-ea"/>
                        </a:rPr>
                        <a:t>画像</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a:solidFill>
                            <a:schemeClr val="tx1">
                              <a:lumMod val="65000"/>
                              <a:lumOff val="35000"/>
                            </a:schemeClr>
                          </a:solidFill>
                          <a:latin typeface="+mj-lt"/>
                          <a:ea typeface="+mj-ea"/>
                        </a:rPr>
                        <a:t>） </a:t>
                      </a:r>
                      <a:r>
                        <a:rPr kumimoji="1" lang="ja-JP" altLang="en-US" sz="800" dirty="0" smtClean="0">
                          <a:solidFill>
                            <a:schemeClr val="tx1">
                              <a:lumMod val="65000"/>
                              <a:lumOff val="35000"/>
                            </a:schemeClr>
                          </a:solidFill>
                          <a:latin typeface="+mj-lt"/>
                          <a:ea typeface="+mj-ea"/>
                        </a:rPr>
                        <a:t>　動画</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a:solidFill>
                            <a:schemeClr val="tx1">
                              <a:lumMod val="65000"/>
                              <a:lumOff val="35000"/>
                            </a:schemeClr>
                          </a:solidFill>
                          <a:latin typeface="+mj-lt"/>
                          <a:ea typeface="+mj-ea"/>
                        </a:rPr>
                        <a:t>）</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84434171"/>
                  </a:ext>
                </a:extLst>
              </a:tr>
              <a:tr h="248655">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PC</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441096">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　トップ</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　外国為替情報（</a:t>
                      </a:r>
                      <a:r>
                        <a:rPr kumimoji="1" lang="en-US" altLang="ja-JP" sz="800" kern="1200" dirty="0" smtClean="0">
                          <a:solidFill>
                            <a:schemeClr val="tx1">
                              <a:lumMod val="65000"/>
                              <a:lumOff val="35000"/>
                            </a:schemeClr>
                          </a:solidFill>
                          <a:latin typeface="+mn-lt"/>
                          <a:ea typeface="+mn-ea"/>
                          <a:cs typeface="+mn-cs"/>
                        </a:rPr>
                        <a:t>PC</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　／</a:t>
                      </a:r>
                      <a:endParaRPr kumimoji="1" lang="en-US" altLang="ja-JP" sz="800" kern="1200" dirty="0" smtClean="0">
                        <a:solidFill>
                          <a:schemeClr val="tx1">
                            <a:lumMod val="65000"/>
                            <a:lumOff val="35000"/>
                          </a:schemeClr>
                        </a:solidFill>
                        <a:latin typeface="+mn-lt"/>
                        <a:ea typeface="+mn-ea"/>
                        <a:cs typeface="+mn-cs"/>
                      </a:endParaRPr>
                    </a:p>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ファイナンス　株式（</a:t>
                      </a:r>
                      <a:r>
                        <a:rPr kumimoji="1" lang="en-US" altLang="ja-JP" sz="800" kern="1200" dirty="0" smtClean="0">
                          <a:solidFill>
                            <a:schemeClr val="tx1">
                              <a:lumMod val="65000"/>
                              <a:lumOff val="35000"/>
                            </a:schemeClr>
                          </a:solidFill>
                          <a:latin typeface="+mn-lt"/>
                          <a:ea typeface="+mn-ea"/>
                          <a:cs typeface="+mn-cs"/>
                        </a:rPr>
                        <a:t>PC</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66098080"/>
                  </a:ext>
                </a:extLst>
              </a:tr>
              <a:tr h="304030">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704498">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285288">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285288">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381913646"/>
                  </a:ext>
                </a:extLst>
              </a:tr>
              <a:tr h="746257">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400</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400</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480</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310</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 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310</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 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372</a:t>
                      </a:r>
                      <a:r>
                        <a:rPr kumimoji="1" lang="ja-JP" altLang="en-US" sz="800" kern="1200" dirty="0" smtClean="0">
                          <a:solidFill>
                            <a:schemeClr val="tx1">
                              <a:lumMod val="65000"/>
                              <a:lumOff val="35000"/>
                            </a:schemeClr>
                          </a:solidFill>
                          <a:latin typeface="+mn-lt"/>
                          <a:ea typeface="+mn-ea"/>
                          <a:cs typeface="+mn-cs"/>
                        </a:rPr>
                        <a:t>円</a:t>
                      </a:r>
                      <a:endParaRPr kumimoji="1" lang="en-US" altLang="ja-JP" sz="800"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pic>
        <p:nvPicPr>
          <p:cNvPr id="12" name="図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8118" y="1988840"/>
            <a:ext cx="694553" cy="697235"/>
          </a:xfrm>
          <a:prstGeom prst="rect">
            <a:avLst/>
          </a:prstGeom>
        </p:spPr>
      </p:pic>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6976" y="1988840"/>
            <a:ext cx="694553" cy="697235"/>
          </a:xfrm>
          <a:prstGeom prst="rect">
            <a:avLst/>
          </a:prstGeom>
        </p:spPr>
      </p:pic>
      <p:pic>
        <p:nvPicPr>
          <p:cNvPr id="15" name="図 14"/>
          <p:cNvPicPr>
            <a:picLocks noChangeAspect="1"/>
          </p:cNvPicPr>
          <p:nvPr/>
        </p:nvPicPr>
        <p:blipFill>
          <a:blip r:embed="rId4"/>
          <a:stretch>
            <a:fillRect/>
          </a:stretch>
        </p:blipFill>
        <p:spPr>
          <a:xfrm>
            <a:off x="3961800" y="1977061"/>
            <a:ext cx="716835" cy="720795"/>
          </a:xfrm>
          <a:prstGeom prst="rect">
            <a:avLst/>
          </a:prstGeom>
        </p:spPr>
      </p:pic>
      <p:sp>
        <p:nvSpPr>
          <p:cNvPr id="8" name="正方形/長方形 7"/>
          <p:cNvSpPr/>
          <p:nvPr/>
        </p:nvSpPr>
        <p:spPr>
          <a:xfrm>
            <a:off x="272480" y="6381328"/>
            <a:ext cx="8287846" cy="284693"/>
          </a:xfrm>
          <a:prstGeom prst="rect">
            <a:avLst/>
          </a:prstGeom>
        </p:spPr>
        <p:txBody>
          <a:bodyPr wrap="none">
            <a:spAutoFit/>
          </a:bodyPr>
          <a:lstStyle/>
          <a:p>
            <a:pPr lvl="0">
              <a:lnSpc>
                <a:spcPts val="1460"/>
              </a:lnSpc>
              <a:defRPr/>
            </a:pPr>
            <a:r>
              <a:rPr kumimoji="0" lang="en-US" altLang="ja-JP" sz="800" kern="0" dirty="0" smtClean="0">
                <a:solidFill>
                  <a:prstClr val="black">
                    <a:lumMod val="65000"/>
                    <a:lumOff val="35000"/>
                  </a:prstClr>
                </a:solidFill>
              </a:rPr>
              <a:t>※PC</a:t>
            </a:r>
            <a:r>
              <a:rPr kumimoji="0" lang="ja-JP" altLang="en-US" sz="800" kern="0" dirty="0">
                <a:solidFill>
                  <a:prstClr val="black">
                    <a:lumMod val="65000"/>
                    <a:lumOff val="35000"/>
                  </a:prstClr>
                </a:solidFill>
              </a:rPr>
              <a:t>はパソコンの略称です。　</a:t>
            </a:r>
            <a:r>
              <a:rPr kumimoji="0" lang="en-US" altLang="ja-JP" sz="800" kern="0" dirty="0">
                <a:solidFill>
                  <a:prstClr val="black">
                    <a:lumMod val="65000"/>
                    <a:lumOff val="35000"/>
                  </a:prstClr>
                </a:solidFill>
              </a:rPr>
              <a:t>※</a:t>
            </a:r>
            <a:r>
              <a:rPr kumimoji="0" lang="en-US" altLang="ja-JP" sz="800" kern="0" dirty="0" err="1">
                <a:solidFill>
                  <a:prstClr val="black">
                    <a:lumMod val="65000"/>
                    <a:lumOff val="35000"/>
                  </a:prstClr>
                </a:solidFill>
              </a:rPr>
              <a:t>vCPM</a:t>
            </a:r>
            <a:r>
              <a:rPr kumimoji="0" lang="ja-JP" altLang="en-US" sz="800" kern="0" dirty="0">
                <a:solidFill>
                  <a:prstClr val="black">
                    <a:lumMod val="65000"/>
                    <a:lumOff val="35000"/>
                  </a:prstClr>
                </a:solidFill>
              </a:rPr>
              <a:t>はビューアブルインプレッション</a:t>
            </a:r>
            <a:r>
              <a:rPr kumimoji="0" lang="en-US" altLang="ja-JP" sz="800" kern="0" dirty="0">
                <a:solidFill>
                  <a:prstClr val="black">
                    <a:lumMod val="65000"/>
                    <a:lumOff val="35000"/>
                  </a:prstClr>
                </a:solidFill>
              </a:rPr>
              <a:t>1,000</a:t>
            </a:r>
            <a:r>
              <a:rPr kumimoji="0" lang="ja-JP" altLang="en-US" sz="800" kern="0" dirty="0">
                <a:solidFill>
                  <a:prstClr val="black">
                    <a:lumMod val="65000"/>
                    <a:lumOff val="35000"/>
                  </a:prstClr>
                </a:solidFill>
              </a:rPr>
              <a:t>回あたりにかかる見込み広告費用です。 </a:t>
            </a:r>
            <a:r>
              <a:rPr kumimoji="0" lang="en-US" altLang="ja-JP" sz="800" kern="0" dirty="0">
                <a:solidFill>
                  <a:prstClr val="black">
                    <a:lumMod val="65000"/>
                    <a:lumOff val="35000"/>
                  </a:prstClr>
                </a:solidFill>
              </a:rPr>
              <a:t>※</a:t>
            </a:r>
            <a:r>
              <a:rPr kumimoji="0" lang="en-US" altLang="ja-JP" sz="800" kern="0" dirty="0" err="1">
                <a:solidFill>
                  <a:prstClr val="black">
                    <a:lumMod val="65000"/>
                    <a:lumOff val="35000"/>
                  </a:prstClr>
                </a:solidFill>
              </a:rPr>
              <a:t>vimps</a:t>
            </a:r>
            <a:r>
              <a:rPr kumimoji="0" lang="ja-JP" altLang="en-US" sz="800" kern="0" dirty="0">
                <a:solidFill>
                  <a:prstClr val="black">
                    <a:lumMod val="65000"/>
                    <a:lumOff val="35000"/>
                  </a:prstClr>
                </a:solidFill>
              </a:rPr>
              <a:t>はビューアブルインプレッションの略称です。</a:t>
            </a:r>
          </a:p>
        </p:txBody>
      </p:sp>
    </p:spTree>
    <p:extLst>
      <p:ext uri="{BB962C8B-B14F-4D97-AF65-F5344CB8AC3E}">
        <p14:creationId xmlns:p14="http://schemas.microsoft.com/office/powerpoint/2010/main" val="4146076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021916659"/>
              </p:ext>
            </p:extLst>
          </p:nvPr>
        </p:nvGraphicFramePr>
        <p:xfrm>
          <a:off x="344488" y="908720"/>
          <a:ext cx="9000999" cy="3482006"/>
        </p:xfrm>
        <a:graphic>
          <a:graphicData uri="http://schemas.openxmlformats.org/drawingml/2006/table">
            <a:tbl>
              <a:tblPr firstCol="1" bandRow="1">
                <a:tableStyleId>{21E4AEA4-8DFA-4A89-87EB-49C32662AFE0}</a:tableStyleId>
              </a:tblPr>
              <a:tblGrid>
                <a:gridCol w="1183236">
                  <a:extLst>
                    <a:ext uri="{9D8B030D-6E8A-4147-A177-3AD203B41FA5}">
                      <a16:colId xmlns:a16="http://schemas.microsoft.com/office/drawing/2014/main" val="792911817"/>
                    </a:ext>
                  </a:extLst>
                </a:gridCol>
                <a:gridCol w="747306">
                  <a:extLst>
                    <a:ext uri="{9D8B030D-6E8A-4147-A177-3AD203B41FA5}">
                      <a16:colId xmlns:a16="http://schemas.microsoft.com/office/drawing/2014/main" val="2515137241"/>
                    </a:ext>
                  </a:extLst>
                </a:gridCol>
                <a:gridCol w="1395848">
                  <a:extLst>
                    <a:ext uri="{9D8B030D-6E8A-4147-A177-3AD203B41FA5}">
                      <a16:colId xmlns:a16="http://schemas.microsoft.com/office/drawing/2014/main" val="3608287535"/>
                    </a:ext>
                  </a:extLst>
                </a:gridCol>
                <a:gridCol w="1388419">
                  <a:extLst>
                    <a:ext uri="{9D8B030D-6E8A-4147-A177-3AD203B41FA5}">
                      <a16:colId xmlns:a16="http://schemas.microsoft.com/office/drawing/2014/main" val="135909385"/>
                    </a:ext>
                  </a:extLst>
                </a:gridCol>
                <a:gridCol w="1347088">
                  <a:extLst>
                    <a:ext uri="{9D8B030D-6E8A-4147-A177-3AD203B41FA5}">
                      <a16:colId xmlns:a16="http://schemas.microsoft.com/office/drawing/2014/main" val="2591893762"/>
                    </a:ext>
                  </a:extLst>
                </a:gridCol>
                <a:gridCol w="1347088">
                  <a:extLst>
                    <a:ext uri="{9D8B030D-6E8A-4147-A177-3AD203B41FA5}">
                      <a16:colId xmlns:a16="http://schemas.microsoft.com/office/drawing/2014/main" val="1731293823"/>
                    </a:ext>
                  </a:extLst>
                </a:gridCol>
                <a:gridCol w="1592014">
                  <a:extLst>
                    <a:ext uri="{9D8B030D-6E8A-4147-A177-3AD203B41FA5}">
                      <a16:colId xmlns:a16="http://schemas.microsoft.com/office/drawing/2014/main" val="2760754859"/>
                    </a:ext>
                  </a:extLst>
                </a:gridCol>
              </a:tblGrid>
              <a:tr h="720079">
                <a:tc>
                  <a:txBody>
                    <a:bodyPr/>
                    <a:lstStyle/>
                    <a:p>
                      <a:pPr algn="ctr"/>
                      <a:r>
                        <a:rPr kumimoji="1" lang="ja-JP" altLang="en-US" sz="800" b="1" dirty="0" smtClean="0">
                          <a:solidFill>
                            <a:schemeClr val="bg1"/>
                          </a:solidFill>
                          <a:latin typeface="+mj-lt"/>
                          <a:ea typeface="+mj-ea"/>
                        </a:rPr>
                        <a:t>ターゲティング</a:t>
                      </a:r>
                      <a:endParaRPr kumimoji="1" lang="ja-JP" altLang="en-US" sz="8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ファイナンス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dirty="0">
                          <a:solidFill>
                            <a:schemeClr val="tx1">
                              <a:lumMod val="65000"/>
                              <a:lumOff val="35000"/>
                            </a:schemeClr>
                          </a:solidFill>
                          <a:latin typeface="+mn-lt"/>
                          <a:ea typeface="+mn-ea"/>
                          <a:cs typeface="+mn-cs"/>
                        </a:rPr>
                        <a:t>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トップパネル</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16</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5</a:t>
                      </a:r>
                      <a:r>
                        <a:rPr kumimoji="1" lang="ja-JP" altLang="en-US" sz="800" b="1" kern="1200" dirty="0" smtClean="0">
                          <a:solidFill>
                            <a:schemeClr val="tx1">
                              <a:lumMod val="65000"/>
                              <a:lumOff val="35000"/>
                            </a:schemeClr>
                          </a:solidFill>
                          <a:latin typeface="+mn-lt"/>
                          <a:ea typeface="+mn-ea"/>
                          <a:cs typeface="+mn-cs"/>
                        </a:rPr>
                        <a:t>）</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トップパネル（</a:t>
                      </a:r>
                      <a:r>
                        <a:rPr kumimoji="1" lang="en-US" altLang="ja-JP" sz="800" b="1" kern="1200" dirty="0" smtClean="0">
                          <a:solidFill>
                            <a:schemeClr val="tx1">
                              <a:lumMod val="65000"/>
                              <a:lumOff val="35000"/>
                            </a:schemeClr>
                          </a:solidFill>
                          <a:latin typeface="+mn-lt"/>
                          <a:ea typeface="+mn-ea"/>
                          <a:cs typeface="+mn-cs"/>
                        </a:rPr>
                        <a:t>16</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9</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ファイナンス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endParaRPr kumimoji="1" lang="ja-JP" altLang="en-US" sz="800" b="1"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外国為替情報／株式　指定</a:t>
                      </a:r>
                      <a:r>
                        <a:rPr kumimoji="1" lang="en-US" altLang="ja-JP" sz="800" b="1" kern="1200" dirty="0" smtClean="0">
                          <a:solidFill>
                            <a:schemeClr val="tx1">
                              <a:lumMod val="65000"/>
                              <a:lumOff val="35000"/>
                            </a:schemeClr>
                          </a:solidFill>
                          <a:latin typeface="+mn-lt"/>
                          <a:ea typeface="+mn-ea"/>
                          <a:cs typeface="+mn-cs"/>
                        </a:rPr>
                        <a:t/>
                      </a:r>
                      <a:br>
                        <a:rPr kumimoji="1" lang="en-US" altLang="ja-JP" sz="800" b="1" kern="1200" dirty="0" smtClean="0">
                          <a:solidFill>
                            <a:schemeClr val="tx1">
                              <a:lumMod val="65000"/>
                              <a:lumOff val="35000"/>
                            </a:schemeClr>
                          </a:solidFill>
                          <a:latin typeface="+mn-lt"/>
                          <a:ea typeface="+mn-ea"/>
                          <a:cs typeface="+mn-cs"/>
                        </a:rPr>
                      </a:b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endParaRPr kumimoji="1" lang="en-US" altLang="ja-JP"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401934">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50323">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4019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401934">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smtClean="0">
                          <a:solidFill>
                            <a:schemeClr val="bg1"/>
                          </a:solidFill>
                          <a:latin typeface="+mn-ea"/>
                          <a:ea typeface="+mn-ea"/>
                          <a:cs typeface="+mn-cs"/>
                        </a:rPr>
                        <a:t>1.56</a:t>
                      </a:r>
                      <a:r>
                        <a:rPr kumimoji="1" lang="ja-JP" altLang="en-US" sz="800" b="0" kern="1200" dirty="0" smtClean="0">
                          <a:solidFill>
                            <a:schemeClr val="bg1"/>
                          </a:solidFill>
                          <a:latin typeface="+mn-ea"/>
                          <a:ea typeface="+mn-ea"/>
                          <a:cs typeface="+mn-cs"/>
                        </a:rPr>
                        <a:t>倍</a:t>
                      </a:r>
                      <a:endParaRPr kumimoji="1" lang="ja-JP" altLang="en-US" sz="800" b="0" kern="1200" dirty="0">
                        <a:solidFill>
                          <a:schemeClr val="bg1"/>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401934">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4019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4019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mj-ea"/>
                          <a:ea typeface="+mn-ea"/>
                          <a:cs typeface="+mn-cs"/>
                        </a:rPr>
                        <a:t>5-100</a:t>
                      </a:r>
                      <a:r>
                        <a:rPr kumimoji="1" lang="ja-JP" altLang="en-US" sz="800" b="0" kern="1200" dirty="0">
                          <a:solidFill>
                            <a:schemeClr val="tx1">
                              <a:lumMod val="65000"/>
                              <a:lumOff val="35000"/>
                            </a:schemeClr>
                          </a:solidFill>
                          <a:latin typeface="+mj-ea"/>
                          <a:ea typeface="+mn-ea"/>
                          <a:cs typeface="+mn-cs"/>
                        </a:rPr>
                        <a:t>回</a:t>
                      </a:r>
                      <a:r>
                        <a:rPr kumimoji="1" lang="en-US" altLang="ja-JP" sz="800" b="0" kern="1200" dirty="0">
                          <a:solidFill>
                            <a:schemeClr val="tx1">
                              <a:lumMod val="65000"/>
                              <a:lumOff val="35000"/>
                            </a:schemeClr>
                          </a:solidFill>
                          <a:latin typeface="+mj-ea"/>
                          <a:ea typeface="+mn-ea"/>
                          <a:cs typeface="+mn-cs"/>
                        </a:rPr>
                        <a:t>/</a:t>
                      </a:r>
                      <a:r>
                        <a:rPr kumimoji="1" lang="ja-JP" altLang="en-US" sz="800" b="0" kern="1200" dirty="0">
                          <a:solidFill>
                            <a:schemeClr val="tx1">
                              <a:lumMod val="65000"/>
                              <a:lumOff val="35000"/>
                            </a:schemeClr>
                          </a:solidFill>
                          <a:latin typeface="+mj-ea"/>
                          <a:ea typeface="+mn-ea"/>
                          <a:cs typeface="+mn-cs"/>
                        </a:rPr>
                        <a:t>通期</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6" name="テキスト ボックス 5">
            <a:extLst>
              <a:ext uri="{FF2B5EF4-FFF2-40B4-BE49-F238E27FC236}">
                <a16:creationId xmlns:a16="http://schemas.microsoft.com/office/drawing/2014/main" id="{80B0730C-3B9E-4841-8DAD-6780CB507DD0}"/>
              </a:ext>
            </a:extLst>
          </p:cNvPr>
          <p:cNvSpPr txBox="1"/>
          <p:nvPr/>
        </p:nvSpPr>
        <p:spPr>
          <a:xfrm>
            <a:off x="200472" y="4499535"/>
            <a:ext cx="9705528" cy="2169825"/>
          </a:xfrm>
          <a:prstGeom prst="rect">
            <a:avLst/>
          </a:prstGeom>
          <a:noFill/>
        </p:spPr>
        <p:txBody>
          <a:bodyPr wrap="square" rtlCol="0">
            <a:spAutoFit/>
          </a:body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※SP</a:t>
            </a:r>
            <a:r>
              <a:rPr lang="ja-JP" altLang="en-US" sz="1000" dirty="0">
                <a:solidFill>
                  <a:schemeClr val="tx1">
                    <a:lumMod val="65000"/>
                    <a:lumOff val="35000"/>
                  </a:schemeClr>
                </a:solidFill>
                <a:latin typeface="+mn-ea"/>
              </a:rPr>
              <a:t>はスマートフォンの略称です</a:t>
            </a:r>
            <a:r>
              <a:rPr lang="ja-JP" altLang="en-US" sz="1000" dirty="0" smtClean="0">
                <a:solidFill>
                  <a:schemeClr val="tx1">
                    <a:lumMod val="65000"/>
                    <a:lumOff val="35000"/>
                  </a:schemeClr>
                </a:solidFill>
                <a:latin typeface="+mn-ea"/>
              </a:rPr>
              <a:t>。</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1574332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128464" y="6014462"/>
            <a:ext cx="9294249" cy="215444"/>
          </a:xfrm>
          <a:prstGeom prst="rect">
            <a:avLst/>
          </a:prstGeom>
        </p:spPr>
        <p:txBody>
          <a:bodyPr wrap="square">
            <a:spAutoFit/>
          </a:bodyPr>
          <a:lstStyle/>
          <a:p>
            <a:pPr fontAlgn="ctr"/>
            <a:r>
              <a:rPr lang="en-US" altLang="ja-JP" sz="800" dirty="0" smtClean="0">
                <a:solidFill>
                  <a:schemeClr val="tx1">
                    <a:lumMod val="65000"/>
                    <a:lumOff val="35000"/>
                  </a:schemeClr>
                </a:solidFill>
              </a:rPr>
              <a:t>※</a:t>
            </a:r>
            <a:r>
              <a:rPr lang="ja-JP" altLang="en-US" sz="800" dirty="0">
                <a:solidFill>
                  <a:schemeClr val="tx1">
                    <a:lumMod val="65000"/>
                    <a:lumOff val="35000"/>
                  </a:schemeClr>
                </a:solidFill>
              </a:rPr>
              <a:t>　印のないカテゴリーは制限なしとなります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802997990"/>
              </p:ext>
            </p:extLst>
          </p:nvPr>
        </p:nvGraphicFramePr>
        <p:xfrm>
          <a:off x="431992" y="980735"/>
          <a:ext cx="8985504" cy="4992500"/>
        </p:xfrm>
        <a:graphic>
          <a:graphicData uri="http://schemas.openxmlformats.org/drawingml/2006/table">
            <a:tbl>
              <a:tblPr firstCol="1" bandRow="1">
                <a:tableStyleId>{21E4AEA4-8DFA-4A89-87EB-49C32662AFE0}</a:tableStyleId>
              </a:tblPr>
              <a:tblGrid>
                <a:gridCol w="2030190">
                  <a:extLst>
                    <a:ext uri="{9D8B030D-6E8A-4147-A177-3AD203B41FA5}">
                      <a16:colId xmlns:a16="http://schemas.microsoft.com/office/drawing/2014/main" val="792911817"/>
                    </a:ext>
                  </a:extLst>
                </a:gridCol>
                <a:gridCol w="1384704">
                  <a:extLst>
                    <a:ext uri="{9D8B030D-6E8A-4147-A177-3AD203B41FA5}">
                      <a16:colId xmlns:a16="http://schemas.microsoft.com/office/drawing/2014/main" val="3057805663"/>
                    </a:ext>
                  </a:extLst>
                </a:gridCol>
                <a:gridCol w="1346741">
                  <a:extLst>
                    <a:ext uri="{9D8B030D-6E8A-4147-A177-3AD203B41FA5}">
                      <a16:colId xmlns:a16="http://schemas.microsoft.com/office/drawing/2014/main" val="4203260269"/>
                    </a:ext>
                  </a:extLst>
                </a:gridCol>
                <a:gridCol w="1346741">
                  <a:extLst>
                    <a:ext uri="{9D8B030D-6E8A-4147-A177-3AD203B41FA5}">
                      <a16:colId xmlns:a16="http://schemas.microsoft.com/office/drawing/2014/main" val="2598357217"/>
                    </a:ext>
                  </a:extLst>
                </a:gridCol>
                <a:gridCol w="1346741">
                  <a:extLst>
                    <a:ext uri="{9D8B030D-6E8A-4147-A177-3AD203B41FA5}">
                      <a16:colId xmlns:a16="http://schemas.microsoft.com/office/drawing/2014/main" val="371928530"/>
                    </a:ext>
                  </a:extLst>
                </a:gridCol>
                <a:gridCol w="1530387">
                  <a:extLst>
                    <a:ext uri="{9D8B030D-6E8A-4147-A177-3AD203B41FA5}">
                      <a16:colId xmlns:a16="http://schemas.microsoft.com/office/drawing/2014/main" val="2910572198"/>
                    </a:ext>
                  </a:extLst>
                </a:gridCol>
              </a:tblGrid>
              <a:tr h="504049">
                <a:tc>
                  <a:txBody>
                    <a:bodyPr/>
                    <a:lstStyle/>
                    <a:p>
                      <a:pPr algn="ctr"/>
                      <a:r>
                        <a:rPr kumimoji="1" lang="ja-JP" altLang="en-US" sz="800" b="1" dirty="0" smtClean="0">
                          <a:solidFill>
                            <a:schemeClr val="bg1"/>
                          </a:solidFill>
                          <a:latin typeface="+mj-lt"/>
                          <a:ea typeface="+mj-ea"/>
                        </a:rPr>
                        <a:t>カテゴリー名</a:t>
                      </a:r>
                      <a:endParaRPr kumimoji="1" lang="ja-JP" altLang="en-US" sz="800" b="1" dirty="0">
                        <a:solidFill>
                          <a:schemeClr val="bg1"/>
                        </a:solidFill>
                        <a:latin typeface="+mj-lt"/>
                        <a:ea typeface="+mj-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ファイナンス　</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dirty="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トップパネル</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16</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5</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　トップパネル</a:t>
                      </a:r>
                      <a:endParaRPr kumimoji="1" lang="en-US" altLang="ja-JP" sz="800" b="1" kern="1200" dirty="0" smtClean="0">
                        <a:solidFill>
                          <a:schemeClr val="tx1">
                            <a:lumMod val="65000"/>
                            <a:lumOff val="35000"/>
                          </a:schemeClr>
                        </a:solidFill>
                        <a:latin typeface="+mn-lt"/>
                        <a:ea typeface="+mn-ea"/>
                        <a:cs typeface="+mn-cs"/>
                      </a:endParaRPr>
                    </a:p>
                    <a:p>
                      <a:pPr algn="ctr" fontAlgn="ct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16</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9</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SP</a:t>
                      </a:r>
                      <a:endParaRPr kumimoji="1" lang="en-US" altLang="ja-JP"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ファイナンス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トップ</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endParaRPr kumimoji="1" lang="ja-JP" altLang="en-US" sz="800" b="1"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ファイナンス　</a:t>
                      </a:r>
                    </a:p>
                    <a:p>
                      <a:pPr algn="ctr" fontAlgn="ctr"/>
                      <a:r>
                        <a:rPr kumimoji="1" lang="ja-JP" altLang="en-US" sz="800" b="1" kern="1200" dirty="0" smtClean="0">
                          <a:solidFill>
                            <a:schemeClr val="tx1">
                              <a:lumMod val="65000"/>
                              <a:lumOff val="35000"/>
                            </a:schemeClr>
                          </a:solidFill>
                          <a:latin typeface="+mn-lt"/>
                          <a:ea typeface="+mn-ea"/>
                          <a:cs typeface="+mn-cs"/>
                        </a:rPr>
                        <a:t>外国為替情報／株式　指定</a:t>
                      </a:r>
                      <a:br>
                        <a:rPr kumimoji="1" lang="ja-JP" altLang="en-US" sz="800" b="1" kern="1200" dirty="0" smtClean="0">
                          <a:solidFill>
                            <a:schemeClr val="tx1">
                              <a:lumMod val="65000"/>
                              <a:lumOff val="35000"/>
                            </a:schemeClr>
                          </a:solidFill>
                          <a:latin typeface="+mn-lt"/>
                          <a:ea typeface="+mn-ea"/>
                          <a:cs typeface="+mn-cs"/>
                        </a:rPr>
                      </a:br>
                      <a:r>
                        <a:rPr kumimoji="1" lang="ja-JP" altLang="en-US" sz="800" b="1" kern="1200" dirty="0" smtClean="0">
                          <a:solidFill>
                            <a:schemeClr val="tx1">
                              <a:lumMod val="65000"/>
                              <a:lumOff val="35000"/>
                            </a:schemeClr>
                          </a:solidFill>
                          <a:latin typeface="+mn-lt"/>
                          <a:ea typeface="+mn-ea"/>
                          <a:cs typeface="+mn-cs"/>
                        </a:rPr>
                        <a:t>プライムディスプレイ　</a:t>
                      </a:r>
                      <a:r>
                        <a:rPr kumimoji="1" lang="en-US" altLang="ja-JP" sz="800" b="1" kern="1200" dirty="0" smtClean="0">
                          <a:solidFill>
                            <a:schemeClr val="tx1">
                              <a:lumMod val="65000"/>
                              <a:lumOff val="35000"/>
                            </a:schemeClr>
                          </a:solidFill>
                          <a:latin typeface="+mn-lt"/>
                          <a:ea typeface="+mn-ea"/>
                          <a:cs typeface="+mn-cs"/>
                        </a:rPr>
                        <a:t>PC</a:t>
                      </a: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solidFill>
                      <a:srgbClr val="F5F5F9"/>
                    </a:solidFill>
                  </a:tcPr>
                </a:tc>
                <a:extLst>
                  <a:ext uri="{0D108BD9-81ED-4DB2-BD59-A6C34878D82A}">
                    <a16:rowId xmlns:a16="http://schemas.microsoft.com/office/drawing/2014/main" val="384434171"/>
                  </a:ext>
                </a:extLst>
              </a:tr>
              <a:tr h="220669">
                <a:tc>
                  <a:txBody>
                    <a:bodyPr/>
                    <a:lstStyle/>
                    <a:p>
                      <a:pPr algn="l" fontAlgn="ctr"/>
                      <a:r>
                        <a:rPr lang="ja-JP" altLang="en-US" sz="700" b="0" i="0" u="none" strike="noStrike" dirty="0" smtClean="0">
                          <a:solidFill>
                            <a:schemeClr val="bg1"/>
                          </a:solidFill>
                          <a:effectLst/>
                          <a:latin typeface="+mn-lt"/>
                          <a:ea typeface="+mn-ea"/>
                        </a:rPr>
                        <a:t>消費者</a:t>
                      </a:r>
                      <a:r>
                        <a:rPr lang="ja-JP" altLang="en-US" sz="700" b="0" i="0" u="none" strike="noStrike" dirty="0">
                          <a:solidFill>
                            <a:schemeClr val="bg1"/>
                          </a:solidFill>
                          <a:effectLst/>
                          <a:latin typeface="+mn-lt"/>
                          <a:ea typeface="+mn-ea"/>
                        </a:rPr>
                        <a:t>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123597648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5312490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32563820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8788344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159492739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323335934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79271713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47851185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7018973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198113761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159408202"/>
                  </a:ext>
                </a:extLst>
              </a:tr>
              <a:tr h="220669">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5728160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147120921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94060809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24162971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307882469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54285079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9"/>
                    </a:solidFill>
                  </a:tcPr>
                </a:tc>
                <a:extLst>
                  <a:ext uri="{0D108BD9-81ED-4DB2-BD59-A6C34878D82A}">
                    <a16:rowId xmlns:a16="http://schemas.microsoft.com/office/drawing/2014/main" val="78246078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rgbClr val="F5F5F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rgbClr val="F5F5F9"/>
                    </a:solidFill>
                  </a:tcPr>
                </a:tc>
                <a:extLst>
                  <a:ext uri="{0D108BD9-81ED-4DB2-BD59-A6C34878D82A}">
                    <a16:rowId xmlns:a16="http://schemas.microsoft.com/office/drawing/2014/main" val="1740765094"/>
                  </a:ext>
                </a:extLst>
              </a:tr>
            </a:tbl>
          </a:graphicData>
        </a:graphic>
      </p:graphicFrame>
      <p:sp>
        <p:nvSpPr>
          <p:cNvPr id="11" name="正方形/長方形 10"/>
          <p:cNvSpPr/>
          <p:nvPr/>
        </p:nvSpPr>
        <p:spPr>
          <a:xfrm>
            <a:off x="6897216" y="6014462"/>
            <a:ext cx="1850186" cy="267381"/>
          </a:xfrm>
          <a:prstGeom prst="rect">
            <a:avLst/>
          </a:prstGeom>
        </p:spPr>
        <p:txBody>
          <a:bodyPr wrap="none" anchor="t">
            <a:spAutoFit/>
          </a:bodyPr>
          <a:lstStyle/>
          <a:p>
            <a:pPr>
              <a:lnSpc>
                <a:spcPts val="1460"/>
              </a:lnSpc>
            </a:pP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spTree>
    <p:extLst>
      <p:ext uri="{BB962C8B-B14F-4D97-AF65-F5344CB8AC3E}">
        <p14:creationId xmlns:p14="http://schemas.microsoft.com/office/powerpoint/2010/main" val="112280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6" name="テキスト ボックス 5">
            <a:extLst>
              <a:ext uri="{FF2B5EF4-FFF2-40B4-BE49-F238E27FC236}">
                <a16:creationId xmlns:a16="http://schemas.microsoft.com/office/drawing/2014/main" id="{80B0730C-3B9E-4841-8DAD-6780CB507DD0}"/>
              </a:ext>
            </a:extLst>
          </p:cNvPr>
          <p:cNvSpPr txBox="1"/>
          <p:nvPr/>
        </p:nvSpPr>
        <p:spPr>
          <a:xfrm>
            <a:off x="6321152" y="3793214"/>
            <a:ext cx="998991" cy="477054"/>
          </a:xfrm>
          <a:prstGeom prst="rect">
            <a:avLst/>
          </a:prstGeom>
          <a:noFill/>
        </p:spPr>
        <p:txBody>
          <a:bodyPr wrap="none" rtlCol="0">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a:p>
            <a:pPr algn="ctr">
              <a:lnSpc>
                <a:spcPts val="1460"/>
              </a:lnSpc>
            </a:pPr>
            <a:r>
              <a:rPr lang="ja-JP" altLang="en-US" sz="1000" b="1" dirty="0">
                <a:solidFill>
                  <a:schemeClr val="tx1">
                    <a:lumMod val="65000"/>
                    <a:lumOff val="35000"/>
                  </a:schemeClr>
                </a:solidFill>
              </a:rPr>
              <a:t>動画（</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sp>
        <p:nvSpPr>
          <p:cNvPr id="7" name="テキスト ボックス 6">
            <a:extLst>
              <a:ext uri="{FF2B5EF4-FFF2-40B4-BE49-F238E27FC236}">
                <a16:creationId xmlns:a16="http://schemas.microsoft.com/office/drawing/2014/main" id="{56BC9F35-7A4E-CA42-9DF1-B36D469930AE}"/>
              </a:ext>
            </a:extLst>
          </p:cNvPr>
          <p:cNvSpPr txBox="1"/>
          <p:nvPr/>
        </p:nvSpPr>
        <p:spPr>
          <a:xfrm>
            <a:off x="7185248" y="952584"/>
            <a:ext cx="998991" cy="284693"/>
          </a:xfrm>
          <a:prstGeom prst="rect">
            <a:avLst/>
          </a:prstGeom>
          <a:noFill/>
        </p:spPr>
        <p:txBody>
          <a:bodyPr wrap="none" rtlCol="0" anchor="t">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6</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5</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sp>
        <p:nvSpPr>
          <p:cNvPr id="15" name="テキスト ボックス 14">
            <a:extLst>
              <a:ext uri="{FF2B5EF4-FFF2-40B4-BE49-F238E27FC236}">
                <a16:creationId xmlns:a16="http://schemas.microsoft.com/office/drawing/2014/main" id="{B2C2EF20-2127-FC40-8CEB-0C59A3ECA146}"/>
              </a:ext>
            </a:extLst>
          </p:cNvPr>
          <p:cNvSpPr txBox="1"/>
          <p:nvPr/>
        </p:nvSpPr>
        <p:spPr>
          <a:xfrm>
            <a:off x="2745637" y="3793214"/>
            <a:ext cx="1066318"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kumimoji="1" lang="en-US" altLang="ja-JP" sz="1050" b="1" dirty="0">
              <a:solidFill>
                <a:schemeClr val="tx1">
                  <a:lumMod val="65000"/>
                  <a:lumOff val="35000"/>
                </a:schemeClr>
              </a:solidFill>
            </a:endParaRPr>
          </a:p>
        </p:txBody>
      </p:sp>
      <p:sp>
        <p:nvSpPr>
          <p:cNvPr id="14" name="テキスト ボックス 13">
            <a:extLst>
              <a:ext uri="{FF2B5EF4-FFF2-40B4-BE49-F238E27FC236}">
                <a16:creationId xmlns:a16="http://schemas.microsoft.com/office/drawing/2014/main" id="{105A310C-96BB-AD4C-AB58-A365BD4CA5F0}"/>
              </a:ext>
            </a:extLst>
          </p:cNvPr>
          <p:cNvSpPr txBox="1"/>
          <p:nvPr/>
        </p:nvSpPr>
        <p:spPr>
          <a:xfrm>
            <a:off x="4005097" y="851575"/>
            <a:ext cx="1132041"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smtClean="0">
                <a:solidFill>
                  <a:schemeClr val="tx1">
                    <a:lumMod val="65000"/>
                    <a:lumOff val="35000"/>
                  </a:schemeClr>
                </a:solidFill>
              </a:rPr>
              <a:t>）</a:t>
            </a:r>
            <a:endParaRPr lang="en-US" altLang="ja-JP" sz="1050" b="1" dirty="0" smtClean="0">
              <a:solidFill>
                <a:schemeClr val="tx1">
                  <a:lumMod val="65000"/>
                  <a:lumOff val="35000"/>
                </a:schemeClr>
              </a:solidFill>
            </a:endParaRPr>
          </a:p>
          <a:p>
            <a:pPr algn="ctr">
              <a:lnSpc>
                <a:spcPts val="1460"/>
              </a:lnSpc>
            </a:pPr>
            <a:r>
              <a:rPr lang="en-US" altLang="ja-JP" sz="1050" b="1" dirty="0">
                <a:solidFill>
                  <a:schemeClr val="tx1">
                    <a:lumMod val="65000"/>
                    <a:lumOff val="35000"/>
                  </a:schemeClr>
                </a:solidFill>
              </a:rPr>
              <a:t>※</a:t>
            </a:r>
            <a:r>
              <a:rPr lang="ja-JP" altLang="en-US" sz="1050" b="1" dirty="0">
                <a:solidFill>
                  <a:schemeClr val="tx1">
                    <a:lumMod val="65000"/>
                    <a:lumOff val="35000"/>
                  </a:schemeClr>
                </a:solidFill>
              </a:rPr>
              <a:t>静止画のみ</a:t>
            </a:r>
            <a:endParaRPr lang="en-US" altLang="ja-JP" sz="1050" b="1" dirty="0">
              <a:solidFill>
                <a:schemeClr val="tx1">
                  <a:lumMod val="65000"/>
                  <a:lumOff val="35000"/>
                </a:schemeClr>
              </a:solidFill>
            </a:endParaRPr>
          </a:p>
        </p:txBody>
      </p:sp>
      <p:sp>
        <p:nvSpPr>
          <p:cNvPr id="16" name="テキスト ボックス 15">
            <a:extLst>
              <a:ext uri="{FF2B5EF4-FFF2-40B4-BE49-F238E27FC236}">
                <a16:creationId xmlns:a16="http://schemas.microsoft.com/office/drawing/2014/main" id="{105A310C-96BB-AD4C-AB58-A365BD4CA5F0}"/>
              </a:ext>
            </a:extLst>
          </p:cNvPr>
          <p:cNvSpPr txBox="1"/>
          <p:nvPr/>
        </p:nvSpPr>
        <p:spPr>
          <a:xfrm>
            <a:off x="1516703" y="863714"/>
            <a:ext cx="1132041"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smtClean="0">
                <a:solidFill>
                  <a:schemeClr val="tx1">
                    <a:lumMod val="65000"/>
                    <a:lumOff val="35000"/>
                  </a:schemeClr>
                </a:solidFill>
              </a:rPr>
              <a:t>：</a:t>
            </a:r>
            <a:r>
              <a:rPr lang="en-US" altLang="ja-JP" sz="1050" b="1" dirty="0">
                <a:solidFill>
                  <a:schemeClr val="tx1">
                    <a:lumMod val="65000"/>
                    <a:lumOff val="35000"/>
                  </a:schemeClr>
                </a:solidFill>
              </a:rPr>
              <a:t>5</a:t>
            </a:r>
            <a:r>
              <a:rPr lang="ja-JP" altLang="en-US" sz="1050" b="1" dirty="0" smtClean="0">
                <a:solidFill>
                  <a:schemeClr val="tx1">
                    <a:lumMod val="65000"/>
                    <a:lumOff val="35000"/>
                  </a:schemeClr>
                </a:solidFill>
              </a:rPr>
              <a:t>）</a:t>
            </a:r>
            <a:endParaRPr lang="en-US" altLang="ja-JP" sz="1050" b="1" dirty="0" smtClean="0">
              <a:solidFill>
                <a:schemeClr val="tx1">
                  <a:lumMod val="65000"/>
                  <a:lumOff val="35000"/>
                </a:schemeClr>
              </a:solidFill>
            </a:endParaRPr>
          </a:p>
          <a:p>
            <a:pPr algn="ctr">
              <a:lnSpc>
                <a:spcPts val="1460"/>
              </a:lnSpc>
            </a:pPr>
            <a:r>
              <a:rPr lang="en-US" altLang="ja-JP" sz="1050" b="1" dirty="0" smtClean="0">
                <a:solidFill>
                  <a:schemeClr val="tx1">
                    <a:lumMod val="65000"/>
                    <a:lumOff val="35000"/>
                  </a:schemeClr>
                </a:solidFill>
              </a:rPr>
              <a:t>※</a:t>
            </a:r>
            <a:r>
              <a:rPr lang="ja-JP" altLang="en-US" sz="1050" b="1" dirty="0">
                <a:solidFill>
                  <a:schemeClr val="tx1">
                    <a:lumMod val="65000"/>
                    <a:lumOff val="35000"/>
                  </a:schemeClr>
                </a:solidFill>
              </a:rPr>
              <a:t>静止画</a:t>
            </a:r>
            <a:r>
              <a:rPr lang="ja-JP" altLang="en-US" sz="1050" b="1" dirty="0" smtClean="0">
                <a:solidFill>
                  <a:schemeClr val="tx1">
                    <a:lumMod val="65000"/>
                    <a:lumOff val="35000"/>
                  </a:schemeClr>
                </a:solidFill>
              </a:rPr>
              <a:t>のみ</a:t>
            </a:r>
            <a:endParaRPr lang="en-US" altLang="ja-JP" sz="1050" b="1" dirty="0">
              <a:solidFill>
                <a:schemeClr val="tx1">
                  <a:lumMod val="65000"/>
                  <a:lumOff val="35000"/>
                </a:schemeClr>
              </a:solidFill>
            </a:endParaRPr>
          </a:p>
        </p:txBody>
      </p:sp>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703" y="1396749"/>
            <a:ext cx="1224136" cy="2219156"/>
          </a:xfrm>
          <a:prstGeom prst="rect">
            <a:avLst/>
          </a:prstGeom>
        </p:spPr>
      </p:pic>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8811" y="1361973"/>
            <a:ext cx="1215046" cy="2202677"/>
          </a:xfrm>
          <a:prstGeom prst="rect">
            <a:avLst/>
          </a:prstGeom>
        </p:spPr>
      </p:pic>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2723" y="4301462"/>
            <a:ext cx="2298723" cy="2276872"/>
          </a:xfrm>
          <a:prstGeom prst="rect">
            <a:avLst/>
          </a:prstGeom>
        </p:spPr>
      </p:pic>
      <p:pic>
        <p:nvPicPr>
          <p:cNvPr id="21" name="図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1829" y="1269572"/>
            <a:ext cx="2357834" cy="2295078"/>
          </a:xfrm>
          <a:prstGeom prst="rect">
            <a:avLst/>
          </a:prstGeom>
        </p:spPr>
      </p:pic>
      <p:pic>
        <p:nvPicPr>
          <p:cNvPr id="22" name="図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01072" y="4292449"/>
            <a:ext cx="2316922" cy="2294898"/>
          </a:xfrm>
          <a:prstGeom prst="rect">
            <a:avLst/>
          </a:prstGeom>
        </p:spPr>
      </p:pic>
    </p:spTree>
    <p:extLst>
      <p:ext uri="{BB962C8B-B14F-4D97-AF65-F5344CB8AC3E}">
        <p14:creationId xmlns:p14="http://schemas.microsoft.com/office/powerpoint/2010/main" val="3908798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64351" y="1170032"/>
            <a:ext cx="9201472" cy="4924425"/>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endParaRPr lang="en-US" altLang="ja-JP" sz="1400" dirty="0">
              <a:solidFill>
                <a:schemeClr val="tx1">
                  <a:lumMod val="65000"/>
                  <a:lumOff val="35000"/>
                </a:schemeClr>
              </a:solidFill>
            </a:endParaRPr>
          </a:p>
          <a:p>
            <a:endParaRPr lang="en-US" altLang="zh-TW"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endParaRPr lang="en-US" altLang="ja-JP" sz="1400" dirty="0">
              <a:solidFill>
                <a:schemeClr val="tx1">
                  <a:lumMod val="65000"/>
                  <a:lumOff val="35000"/>
                </a:schemeClr>
              </a:solidFill>
            </a:endParaRPr>
          </a:p>
        </p:txBody>
      </p:sp>
    </p:spTree>
    <p:extLst>
      <p:ext uri="{BB962C8B-B14F-4D97-AF65-F5344CB8AC3E}">
        <p14:creationId xmlns:p14="http://schemas.microsoft.com/office/powerpoint/2010/main" val="38523524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400657"/>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1511275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更新・変更履歴</a:t>
            </a:r>
            <a:endParaRPr kumimoji="1" lang="ja-JP" altLang="en-US" dirty="0"/>
          </a:p>
        </p:txBody>
      </p:sp>
      <p:sp>
        <p:nvSpPr>
          <p:cNvPr id="4" name="テキスト ボックス 3"/>
          <p:cNvSpPr txBox="1"/>
          <p:nvPr/>
        </p:nvSpPr>
        <p:spPr>
          <a:xfrm>
            <a:off x="464351" y="1170032"/>
            <a:ext cx="9201472" cy="2677656"/>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zh-TW" sz="1400" dirty="0" smtClean="0">
                <a:solidFill>
                  <a:schemeClr val="tx1">
                    <a:lumMod val="65000"/>
                    <a:lumOff val="35000"/>
                  </a:schemeClr>
                </a:solidFill>
              </a:rPr>
              <a:t>2021</a:t>
            </a:r>
            <a:r>
              <a:rPr lang="en-US" altLang="ja-JP" sz="1400" dirty="0" smtClean="0">
                <a:solidFill>
                  <a:schemeClr val="tx1">
                    <a:lumMod val="65000"/>
                    <a:lumOff val="35000"/>
                  </a:schemeClr>
                </a:solidFill>
              </a:rPr>
              <a:t>/</a:t>
            </a:r>
            <a:r>
              <a:rPr lang="en-US" altLang="zh-TW" sz="1400" dirty="0" smtClean="0">
                <a:solidFill>
                  <a:schemeClr val="tx1">
                    <a:lumMod val="65000"/>
                    <a:lumOff val="35000"/>
                  </a:schemeClr>
                </a:solidFill>
              </a:rPr>
              <a:t>2</a:t>
            </a:r>
            <a:r>
              <a:rPr lang="en-US" altLang="ja-JP" sz="1400" dirty="0" smtClean="0">
                <a:solidFill>
                  <a:schemeClr val="tx1">
                    <a:lumMod val="65000"/>
                    <a:lumOff val="35000"/>
                  </a:schemeClr>
                </a:solidFill>
              </a:rPr>
              <a:t>/</a:t>
            </a:r>
            <a:r>
              <a:rPr lang="en-US" altLang="zh-TW" sz="1400" dirty="0" smtClean="0">
                <a:solidFill>
                  <a:schemeClr val="tx1">
                    <a:lumMod val="65000"/>
                    <a:lumOff val="35000"/>
                  </a:schemeClr>
                </a:solidFill>
              </a:rPr>
              <a:t>1</a:t>
            </a:r>
            <a:r>
              <a:rPr lang="en-US" altLang="ja-JP" sz="1400" dirty="0" smtClean="0">
                <a:solidFill>
                  <a:schemeClr val="tx1">
                    <a:lumMod val="65000"/>
                    <a:lumOff val="35000"/>
                  </a:schemeClr>
                </a:solidFill>
              </a:rPr>
              <a:t>8</a:t>
            </a:r>
            <a:endParaRPr lang="en-US" altLang="zh-TW" sz="1400" dirty="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免責事項・注意事項」金額記載について</a:t>
            </a:r>
            <a:r>
              <a:rPr lang="ja-JP" altLang="en-US" sz="1400" dirty="0" smtClean="0">
                <a:solidFill>
                  <a:schemeClr val="tx1">
                    <a:lumMod val="65000"/>
                    <a:lumOff val="35000"/>
                  </a:schemeClr>
                </a:solidFill>
              </a:rPr>
              <a:t>追記いたしました。</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2021/3/26</a:t>
            </a:r>
          </a:p>
          <a:p>
            <a:r>
              <a:rPr lang="ja-JP" altLang="en-US" sz="1400" dirty="0" smtClean="0">
                <a:solidFill>
                  <a:schemeClr val="tx1">
                    <a:lumMod val="65000"/>
                    <a:lumOff val="35000"/>
                  </a:schemeClr>
                </a:solidFill>
              </a:rPr>
              <a:t>　「</a:t>
            </a:r>
            <a:r>
              <a:rPr lang="ja-JP" altLang="en-US" sz="1400" dirty="0">
                <a:solidFill>
                  <a:schemeClr val="tx1">
                    <a:lumMod val="65000"/>
                    <a:lumOff val="35000"/>
                  </a:schemeClr>
                </a:solidFill>
              </a:rPr>
              <a:t>免責事項・注意事項」掲載不具合に</a:t>
            </a:r>
            <a:r>
              <a:rPr lang="ja-JP" altLang="en-US" sz="1400" dirty="0" smtClean="0">
                <a:solidFill>
                  <a:schemeClr val="tx1">
                    <a:lumMod val="65000"/>
                    <a:lumOff val="35000"/>
                  </a:schemeClr>
                </a:solidFill>
              </a:rPr>
              <a:t>ついて</a:t>
            </a:r>
            <a:r>
              <a:rPr lang="ja-JP" altLang="en-US" sz="1400" dirty="0">
                <a:solidFill>
                  <a:schemeClr val="tx1">
                    <a:lumMod val="65000"/>
                    <a:lumOff val="35000"/>
                  </a:schemeClr>
                </a:solidFill>
              </a:rPr>
              <a:t>追記いたしました</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2021/4/30</a:t>
            </a:r>
          </a:p>
          <a:p>
            <a:r>
              <a:rPr lang="ja-JP" altLang="en-US" sz="1400" dirty="0" smtClean="0">
                <a:solidFill>
                  <a:schemeClr val="tx1">
                    <a:lumMod val="65000"/>
                    <a:lumOff val="35000"/>
                  </a:schemeClr>
                </a:solidFill>
              </a:rPr>
              <a:t>　「商品一覧」の「</a:t>
            </a:r>
            <a:r>
              <a:rPr lang="en-US" altLang="ja-JP" sz="1400" dirty="0" smtClean="0">
                <a:solidFill>
                  <a:schemeClr val="tx1">
                    <a:lumMod val="65000"/>
                    <a:lumOff val="35000"/>
                  </a:schemeClr>
                </a:solidFill>
              </a:rPr>
              <a:t>Yahoo</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ファイナンス　</a:t>
            </a:r>
            <a:r>
              <a:rPr lang="ja-JP" altLang="en-US" sz="1400" dirty="0" smtClean="0">
                <a:solidFill>
                  <a:schemeClr val="tx1">
                    <a:lumMod val="65000"/>
                    <a:lumOff val="35000"/>
                  </a:schemeClr>
                </a:solidFill>
              </a:rPr>
              <a:t>トップ　プライムディスプレイ</a:t>
            </a:r>
            <a:r>
              <a:rPr lang="ja-JP" altLang="en-US" sz="1400" dirty="0">
                <a:solidFill>
                  <a:schemeClr val="tx1">
                    <a:lumMod val="65000"/>
                    <a:lumOff val="35000"/>
                  </a:schemeClr>
                </a:solidFill>
              </a:rPr>
              <a:t>　</a:t>
            </a:r>
            <a:r>
              <a:rPr lang="en-US" altLang="ja-JP" sz="1400" dirty="0" smtClean="0">
                <a:solidFill>
                  <a:schemeClr val="tx1">
                    <a:lumMod val="65000"/>
                    <a:lumOff val="35000"/>
                  </a:schemeClr>
                </a:solidFill>
              </a:rPr>
              <a:t>PC</a:t>
            </a:r>
            <a:r>
              <a:rPr lang="ja-JP" altLang="en-US" sz="1400" dirty="0" smtClean="0">
                <a:solidFill>
                  <a:schemeClr val="tx1">
                    <a:lumMod val="65000"/>
                    <a:lumOff val="35000"/>
                  </a:schemeClr>
                </a:solidFill>
              </a:rPr>
              <a:t>」の</a:t>
            </a:r>
            <a:r>
              <a:rPr lang="ja-JP" altLang="en-US" sz="1400" dirty="0">
                <a:solidFill>
                  <a:schemeClr val="tx1">
                    <a:lumMod val="65000"/>
                    <a:lumOff val="35000"/>
                  </a:schemeClr>
                </a:solidFill>
              </a:rPr>
              <a:t>画像（</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2</a:t>
            </a:r>
            <a:r>
              <a:rPr lang="ja-JP" altLang="en-US" sz="1400" dirty="0" smtClean="0">
                <a:solidFill>
                  <a:schemeClr val="tx1">
                    <a:lumMod val="65000"/>
                    <a:lumOff val="35000"/>
                  </a:schemeClr>
                </a:solidFill>
              </a:rPr>
              <a:t>）の</a:t>
            </a:r>
            <a:r>
              <a:rPr lang="en-US" altLang="ja-JP" sz="1400" dirty="0" smtClean="0">
                <a:solidFill>
                  <a:schemeClr val="tx1">
                    <a:lumMod val="65000"/>
                    <a:lumOff val="35000"/>
                  </a:schemeClr>
                </a:solidFill>
              </a:rPr>
              <a:t>VCPM</a:t>
            </a:r>
            <a:r>
              <a:rPr lang="ja-JP" altLang="en-US" sz="1400" dirty="0" smtClean="0">
                <a:solidFill>
                  <a:schemeClr val="tx1">
                    <a:lumMod val="65000"/>
                    <a:lumOff val="35000"/>
                  </a:schemeClr>
                </a:solidFill>
              </a:rPr>
              <a:t>に</a:t>
            </a:r>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　　誤記載がありましたので、修正いたしました。</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　　画像</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2</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482</a:t>
            </a:r>
            <a:r>
              <a:rPr lang="ja-JP" altLang="en-US" sz="1400" dirty="0" smtClean="0">
                <a:solidFill>
                  <a:schemeClr val="tx1">
                    <a:lumMod val="65000"/>
                    <a:lumOff val="35000"/>
                  </a:schemeClr>
                </a:solidFill>
              </a:rPr>
              <a:t>円　→　</a:t>
            </a:r>
            <a:r>
              <a:rPr lang="ja-JP" altLang="en-US" sz="1400" dirty="0">
                <a:solidFill>
                  <a:schemeClr val="tx1">
                    <a:lumMod val="65000"/>
                    <a:lumOff val="35000"/>
                  </a:schemeClr>
                </a:solidFill>
              </a:rPr>
              <a:t>画像（</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2</a:t>
            </a:r>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480</a:t>
            </a:r>
            <a:r>
              <a:rPr lang="ja-JP" altLang="en-US" sz="1400" dirty="0" smtClean="0">
                <a:solidFill>
                  <a:schemeClr val="tx1">
                    <a:lumMod val="65000"/>
                    <a:lumOff val="35000"/>
                  </a:schemeClr>
                </a:solidFill>
              </a:rPr>
              <a:t>円</a:t>
            </a: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a:p>
            <a:endParaRPr lang="en-US" altLang="ja-JP" sz="1400" dirty="0" smtClean="0">
              <a:solidFill>
                <a:schemeClr val="tx1">
                  <a:lumMod val="65000"/>
                  <a:lumOff val="35000"/>
                </a:schemeClr>
              </a:solidFill>
            </a:endParaRPr>
          </a:p>
        </p:txBody>
      </p:sp>
    </p:spTree>
    <p:extLst>
      <p:ext uri="{BB962C8B-B14F-4D97-AF65-F5344CB8AC3E}">
        <p14:creationId xmlns:p14="http://schemas.microsoft.com/office/powerpoint/2010/main" val="962122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36821</TotalTime>
  <Words>1996</Words>
  <Application>Microsoft Office PowerPoint</Application>
  <PresentationFormat>A4 210 x 297 mm</PresentationFormat>
  <Paragraphs>312</Paragraphs>
  <Slides>9</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ＭＳ Ｐゴシック</vt:lpstr>
      <vt:lpstr>メイリオ</vt:lpstr>
      <vt:lpstr>Arial</vt:lpstr>
      <vt:lpstr>Calibri</vt:lpstr>
      <vt:lpstr>2_【社外秘】MSCテンプレート_2013</vt:lpstr>
      <vt:lpstr>PowerPoint プレゼンテーション</vt:lpstr>
      <vt:lpstr>商品一覧　Yahoo!ファイナンス</vt:lpstr>
      <vt:lpstr>商品一覧　Yahoo!ファイナンス</vt:lpstr>
      <vt:lpstr>ターゲティング設定</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888</cp:revision>
  <dcterms:created xsi:type="dcterms:W3CDTF">2013-09-17T05:48:50Z</dcterms:created>
  <dcterms:modified xsi:type="dcterms:W3CDTF">2021-04-30T07:57:28Z</dcterms:modified>
</cp:coreProperties>
</file>