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8"/>
  </p:notesMasterIdLst>
  <p:sldIdLst>
    <p:sldId id="316" r:id="rId4"/>
    <p:sldId id="733" r:id="rId5"/>
    <p:sldId id="758" r:id="rId6"/>
    <p:sldId id="345" r:id="rId7"/>
    <p:sldId id="360" r:id="rId8"/>
    <p:sldId id="759" r:id="rId9"/>
    <p:sldId id="760" r:id="rId10"/>
    <p:sldId id="761" r:id="rId11"/>
    <p:sldId id="352" r:id="rId12"/>
    <p:sldId id="354" r:id="rId13"/>
    <p:sldId id="350" r:id="rId14"/>
    <p:sldId id="351" r:id="rId15"/>
    <p:sldId id="348" r:id="rId16"/>
    <p:sldId id="312" r:id="rId1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22" autoAdjust="0"/>
    <p:restoredTop sz="96327" autoAdjust="0"/>
  </p:normalViewPr>
  <p:slideViewPr>
    <p:cSldViewPr>
      <p:cViewPr varScale="1">
        <p:scale>
          <a:sx n="104" d="100"/>
          <a:sy n="104" d="100"/>
        </p:scale>
        <p:origin x="88" y="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2022/9/13</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中面用">
    <p:spTree>
      <p:nvGrpSpPr>
        <p:cNvPr id="1" name=""/>
        <p:cNvGrpSpPr/>
        <p:nvPr/>
      </p:nvGrpSpPr>
      <p:grpSpPr>
        <a:xfrm>
          <a:off x="0" y="0"/>
          <a:ext cx="0" cy="0"/>
          <a:chOff x="0" y="0"/>
          <a:chExt cx="0" cy="0"/>
        </a:xfrm>
      </p:grpSpPr>
      <p:sp>
        <p:nvSpPr>
          <p:cNvPr id="15" name="フッター プレースホルダ 9"/>
          <p:cNvSpPr>
            <a:spLocks noGrp="1"/>
          </p:cNvSpPr>
          <p:nvPr>
            <p:ph type="ftr" sz="quarter" idx="3"/>
          </p:nvPr>
        </p:nvSpPr>
        <p:spPr>
          <a:xfrm>
            <a:off x="3437243" y="6525345"/>
            <a:ext cx="5317514" cy="365125"/>
          </a:xfrm>
          <a:prstGeom prst="rect">
            <a:avLst/>
          </a:prstGeom>
        </p:spPr>
        <p:txBody>
          <a:bodyPr vert="horz" lIns="91440" tIns="45720" rIns="91440" bIns="45720" rtlCol="0" anchor="ctr"/>
          <a:lstStyle>
            <a:lvl1pPr algn="ctr">
              <a:defRPr sz="862">
                <a:solidFill>
                  <a:schemeClr val="tx1"/>
                </a:solidFill>
              </a:defRPr>
            </a:lvl1p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8" name="スライド番号プレースホルダ 10"/>
          <p:cNvSpPr txBox="1">
            <a:spLocks/>
          </p:cNvSpPr>
          <p:nvPr userDrawn="1"/>
        </p:nvSpPr>
        <p:spPr>
          <a:xfrm>
            <a:off x="9277716" y="6520260"/>
            <a:ext cx="2844800" cy="365125"/>
          </a:xfrm>
          <a:prstGeom prst="rect">
            <a:avLst/>
          </a:prstGeom>
        </p:spPr>
        <p:txBody>
          <a:bodyPr vert="horz" lIns="112542" tIns="56271" rIns="112542" bIns="56271" rtlCol="0" anchor="ctr"/>
          <a:lstStyle>
            <a:defPPr lvl="0">
              <a:defRPr lang="ja-JP"/>
            </a:defPPr>
            <a:lvl1pPr marL="0" lvl="1" algn="r" defTabSz="914400" rtl="0" eaLnBrk="1" latinLnBrk="0" hangingPunct="1">
              <a:defRPr kumimoji="1" sz="1400" kern="1200">
                <a:solidFill>
                  <a:srgbClr val="687080"/>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z="1723" smtClean="0"/>
              <a:pPr/>
              <a:t>‹#›</a:t>
            </a:fld>
            <a:endParaRPr lang="ja-JP" altLang="en-US" sz="1723" dirty="0"/>
          </a:p>
        </p:txBody>
      </p:sp>
      <p:sp>
        <p:nvSpPr>
          <p:cNvPr id="9" name="タイトル 1">
            <a:extLst>
              <a:ext uri="{FF2B5EF4-FFF2-40B4-BE49-F238E27FC236}">
                <a16:creationId xmlns:a16="http://schemas.microsoft.com/office/drawing/2014/main" id="{707984D9-3F31-6F4D-BB3D-30083903CCB8}"/>
              </a:ext>
            </a:extLst>
          </p:cNvPr>
          <p:cNvSpPr>
            <a:spLocks noGrp="1"/>
          </p:cNvSpPr>
          <p:nvPr>
            <p:ph type="title" hasCustomPrompt="1"/>
          </p:nvPr>
        </p:nvSpPr>
        <p:spPr>
          <a:xfrm>
            <a:off x="616524" y="291972"/>
            <a:ext cx="9837401" cy="432048"/>
          </a:xfrm>
        </p:spPr>
        <p:txBody>
          <a:bodyPr>
            <a:normAutofit/>
          </a:bodyPr>
          <a:lstStyle>
            <a:lvl1pPr algn="l">
              <a:defRPr sz="3446"/>
            </a:lvl1pPr>
          </a:lstStyle>
          <a:p>
            <a:r>
              <a:rPr kumimoji="1" lang="ja-JP" altLang="en-US"/>
              <a:t>テキストテキストテキスト　</a:t>
            </a:r>
            <a:r>
              <a:rPr lang="ja-JP" altLang="en-US" sz="1477">
                <a:latin typeface="メイリオ" panose="020B0604030504040204" pitchFamily="50" charset="-128"/>
                <a:ea typeface="メイリオ" panose="020B0604030504040204" pitchFamily="50" charset="-128"/>
                <a:cs typeface="メイリオ" panose="020B0604030504040204" pitchFamily="50" charset="-128"/>
              </a:rPr>
              <a:t>テキストテキストテキスト</a:t>
            </a:r>
            <a:endParaRPr kumimoji="1" lang="ja-JP" altLang="en-US" sz="1354" dirty="0"/>
          </a:p>
        </p:txBody>
      </p:sp>
      <p:sp>
        <p:nvSpPr>
          <p:cNvPr id="12" name="正方形/長方形 11">
            <a:extLst>
              <a:ext uri="{FF2B5EF4-FFF2-40B4-BE49-F238E27FC236}">
                <a16:creationId xmlns:a16="http://schemas.microsoft.com/office/drawing/2014/main" id="{9D8D5134-722E-C347-A2EE-B0378991EB03}"/>
              </a:ext>
            </a:extLst>
          </p:cNvPr>
          <p:cNvSpPr/>
          <p:nvPr userDrawn="1"/>
        </p:nvSpPr>
        <p:spPr>
          <a:xfrm>
            <a:off x="0" y="-11862"/>
            <a:ext cx="58809"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215"/>
          </a:p>
        </p:txBody>
      </p:sp>
      <p:sp>
        <p:nvSpPr>
          <p:cNvPr id="13" name="正方形/長方形 12">
            <a:extLst>
              <a:ext uri="{FF2B5EF4-FFF2-40B4-BE49-F238E27FC236}">
                <a16:creationId xmlns:a16="http://schemas.microsoft.com/office/drawing/2014/main" id="{C9DF56A8-D930-6242-9838-ED49F04302FD}"/>
              </a:ext>
            </a:extLst>
          </p:cNvPr>
          <p:cNvSpPr/>
          <p:nvPr userDrawn="1"/>
        </p:nvSpPr>
        <p:spPr>
          <a:xfrm>
            <a:off x="1" y="-11861"/>
            <a:ext cx="25455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215"/>
          </a:p>
        </p:txBody>
      </p:sp>
    </p:spTree>
    <p:extLst>
      <p:ext uri="{BB962C8B-B14F-4D97-AF65-F5344CB8AC3E}">
        <p14:creationId xmlns:p14="http://schemas.microsoft.com/office/powerpoint/2010/main" val="1400988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4213564"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5" Type="http://schemas.openxmlformats.org/officeDocument/2006/relationships/theme" Target="../theme/theme3.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 2022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 id="2147483729" r:id="rId4"/>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2.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2.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72312" TargetMode="External"/><Relationship Id="rId2" Type="http://schemas.openxmlformats.org/officeDocument/2006/relationships/image" Target="../media/image16.png"/><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1.xml"/><Relationship Id="rId4" Type="http://schemas.openxmlformats.org/officeDocument/2006/relationships/hyperlink" Target="https://form-business.yahoo.co.jp/claris/enqueteForm?inquiry_type=placement_restriction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767408" y="2276872"/>
            <a:ext cx="10671484" cy="1504516"/>
          </a:xfrm>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a:xfrm>
            <a:off x="9552384" y="6021288"/>
            <a:ext cx="2376264" cy="436851"/>
          </a:xfrm>
        </p:spPr>
        <p:txBody>
          <a:bodyPr/>
          <a:lstStyle/>
          <a:p>
            <a:r>
              <a:rPr lang="en-US" altLang="ja-JP" dirty="0"/>
              <a:t>2022</a:t>
            </a:r>
            <a:r>
              <a:rPr lang="ja-JP" altLang="en-US" dirty="0"/>
              <a:t>年</a:t>
            </a:r>
            <a:r>
              <a:rPr lang="en-US" altLang="ja-JP" dirty="0"/>
              <a:t>7</a:t>
            </a:r>
            <a:r>
              <a:rPr lang="ja-JP" altLang="en-US" dirty="0"/>
              <a:t>月</a:t>
            </a:r>
            <a:r>
              <a:rPr lang="en-US" altLang="ja-JP" dirty="0"/>
              <a:t>27</a:t>
            </a:r>
            <a:r>
              <a:rPr lang="ja-JP" altLang="en-US" dirty="0"/>
              <a:t>日</a:t>
            </a: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271464" y="4941168"/>
            <a:ext cx="3960440" cy="360040"/>
          </a:xfrm>
        </p:spPr>
        <p:txBody>
          <a:bodyPr>
            <a:normAutofit/>
          </a:bodyPr>
          <a:lstStyle/>
          <a:p>
            <a:pPr algn="l"/>
            <a:r>
              <a:rPr lang="en-US" altLang="ja-JP" b="1" dirty="0" err="1">
                <a:latin typeface="メイリオ" panose="020B0604030504040204" pitchFamily="50" charset="-128"/>
                <a:ea typeface="メイリオ" panose="020B0604030504040204" pitchFamily="50" charset="-128"/>
                <a:cs typeface="メイリオ" panose="020B0604030504040204" pitchFamily="50" charset="-128"/>
              </a:rPr>
              <a:t>carview</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 （</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12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8">
            <a:extLst>
              <a:ext uri="{FF2B5EF4-FFF2-40B4-BE49-F238E27FC236}">
                <a16:creationId xmlns:a16="http://schemas.microsoft.com/office/drawing/2014/main" id="{9CE337AB-C504-9777-63EB-5089675A8640}"/>
              </a:ext>
            </a:extLst>
          </p:cNvPr>
          <p:cNvSpPr txBox="1">
            <a:spLocks/>
          </p:cNvSpPr>
          <p:nvPr/>
        </p:nvSpPr>
        <p:spPr>
          <a:xfrm>
            <a:off x="2711624" y="5373216"/>
            <a:ext cx="2376264" cy="436851"/>
          </a:xfrm>
          <a:prstGeom prst="rect">
            <a:avLst/>
          </a:prstGeom>
        </p:spPr>
        <p:txBody>
          <a:bodyPr vert="horz" lIns="91440" tIns="45720" rIns="91440" bIns="45720" rtlCol="0">
            <a:normAutofit/>
          </a:bodyPr>
          <a:lstStyle>
            <a:lvl1pPr marL="0" indent="0" algn="r" defTabSz="914423" rtl="0" eaLnBrk="1" latinLnBrk="0" hangingPunct="1">
              <a:lnSpc>
                <a:spcPts val="2500"/>
              </a:lnSpc>
              <a:spcBef>
                <a:spcPct val="0"/>
              </a:spcBef>
              <a:buFont typeface="+mj-lt"/>
              <a:buNone/>
              <a:defRPr kumimoji="1" sz="16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更新：</a:t>
            </a:r>
            <a:r>
              <a:rPr lang="en-US" altLang="ja-JP" dirty="0"/>
              <a:t>2022</a:t>
            </a:r>
            <a:r>
              <a:rPr lang="ja-JP" altLang="en-US" dirty="0"/>
              <a:t>年</a:t>
            </a:r>
            <a:r>
              <a:rPr lang="en-US" altLang="ja-JP" dirty="0"/>
              <a:t>9</a:t>
            </a:r>
            <a:r>
              <a:rPr lang="ja-JP" altLang="en-US" dirty="0"/>
              <a:t>月</a:t>
            </a:r>
            <a:r>
              <a:rPr lang="en-US" altLang="ja-JP" dirty="0"/>
              <a:t>12</a:t>
            </a:r>
            <a:r>
              <a:rPr lang="ja-JP" altLang="en-US" dirty="0"/>
              <a:t>日</a:t>
            </a: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9</a:t>
            </a:r>
            <a:r>
              <a:rPr lang="ja-JP" altLang="en-US" dirty="0"/>
              <a:t>月</a:t>
            </a:r>
            <a:r>
              <a:rPr lang="en-US" altLang="ja-JP" dirty="0"/>
              <a:t>-10</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a:solidFill>
                  <a:schemeClr val="tx1">
                    <a:lumMod val="65000"/>
                    <a:lumOff val="35000"/>
                  </a:schemeClr>
                </a:solidFill>
              </a:rPr>
              <a:t>四半期の期間を跨ぐ掲載期間の予約を可能にするため、掲載開始日を</a:t>
            </a:r>
            <a:r>
              <a:rPr lang="en-US" altLang="ja-JP" sz="2000" dirty="0">
                <a:solidFill>
                  <a:schemeClr val="accent6"/>
                </a:solidFill>
              </a:rPr>
              <a:t>1</a:t>
            </a:r>
            <a:r>
              <a:rPr lang="ja-JP" altLang="en-US" sz="2000" dirty="0">
                <a:solidFill>
                  <a:schemeClr val="accent6"/>
                </a:solidFill>
              </a:rPr>
              <a:t>カ月前倒し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掲載期間は「商品一覧」ページ「掲載期間」の項目で確認いただけます。</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月から</a:t>
            </a:r>
            <a:r>
              <a:rPr lang="en-US" altLang="ja-JP" sz="2000" dirty="0">
                <a:solidFill>
                  <a:schemeClr val="tx1">
                    <a:lumMod val="65000"/>
                    <a:lumOff val="35000"/>
                  </a:schemeClr>
                </a:solidFill>
              </a:rPr>
              <a:t>10</a:t>
            </a:r>
            <a:r>
              <a:rPr lang="ja-JP" altLang="en-US" sz="2000" dirty="0">
                <a:solidFill>
                  <a:schemeClr val="tx1">
                    <a:lumMod val="65000"/>
                    <a:lumOff val="35000"/>
                  </a:schemeClr>
                </a:solidFill>
              </a:rPr>
              <a:t>月、といった期を跨ぐ掲載期間をご希望の場合は、今回リリースする</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第</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四半期（</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12</a:t>
            </a:r>
            <a:r>
              <a:rPr lang="ja-JP" altLang="en-US" sz="2000" dirty="0">
                <a:solidFill>
                  <a:schemeClr val="tx1">
                    <a:lumMod val="65000"/>
                    <a:lumOff val="35000"/>
                  </a:schemeClr>
                </a:solidFill>
              </a:rPr>
              <a:t>月または</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2023</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月）商品をご利用ください。</a:t>
            </a:r>
            <a:endParaRPr lang="en-US" altLang="ja-JP" sz="2000" dirty="0">
              <a:solidFill>
                <a:schemeClr val="tx1">
                  <a:lumMod val="65000"/>
                  <a:lumOff val="35000"/>
                </a:schemeClr>
              </a:solidFill>
            </a:endParaRPr>
          </a:p>
        </p:txBody>
      </p:sp>
      <p:sp>
        <p:nvSpPr>
          <p:cNvPr id="39" name="正方形/長方形 38"/>
          <p:cNvSpPr/>
          <p:nvPr/>
        </p:nvSpPr>
        <p:spPr>
          <a:xfrm>
            <a:off x="543713"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7</a:t>
            </a:r>
            <a:r>
              <a:rPr lang="ja-JP" altLang="en-US" dirty="0">
                <a:solidFill>
                  <a:schemeClr val="tx1"/>
                </a:solidFill>
              </a:rPr>
              <a:t>月</a:t>
            </a: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8</a:t>
            </a:r>
            <a:r>
              <a:rPr lang="ja-JP" altLang="en-US" dirty="0">
                <a:solidFill>
                  <a:schemeClr val="tx1"/>
                </a:solidFill>
              </a:rPr>
              <a:t>月</a:t>
            </a: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dirty="0">
                <a:solidFill>
                  <a:schemeClr val="tx1"/>
                </a:solidFill>
              </a:rPr>
              <a:t>　</a:t>
            </a:r>
            <a:r>
              <a:rPr lang="en-US" altLang="ja-JP" dirty="0">
                <a:solidFill>
                  <a:schemeClr val="tx1"/>
                </a:solidFill>
              </a:rPr>
              <a:t>9</a:t>
            </a:r>
            <a:r>
              <a:rPr lang="ja-JP" altLang="en-US" dirty="0">
                <a:solidFill>
                  <a:schemeClr val="tx1"/>
                </a:solidFill>
              </a:rPr>
              <a:t>月</a:t>
            </a: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10</a:t>
            </a:r>
            <a:r>
              <a:rPr lang="ja-JP" altLang="en-US" dirty="0">
                <a:solidFill>
                  <a:schemeClr val="tx1"/>
                </a:solidFill>
              </a:rPr>
              <a:t>月</a:t>
            </a: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11</a:t>
            </a:r>
            <a:r>
              <a:rPr lang="ja-JP" altLang="en-US" dirty="0">
                <a:solidFill>
                  <a:schemeClr val="tx1"/>
                </a:solidFill>
              </a:rPr>
              <a:t>月</a:t>
            </a: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12</a:t>
            </a:r>
            <a:r>
              <a:rPr lang="ja-JP" altLang="en-US" dirty="0">
                <a:solidFill>
                  <a:schemeClr val="tx1"/>
                </a:solidFill>
              </a:rPr>
              <a:t>月</a:t>
            </a: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2</a:t>
            </a:r>
            <a:r>
              <a:rPr lang="ja-JP" altLang="en-US" b="1" dirty="0">
                <a:solidFill>
                  <a:schemeClr val="bg1"/>
                </a:solidFill>
              </a:rPr>
              <a:t>四半期（</a:t>
            </a:r>
            <a:r>
              <a:rPr lang="en-US" altLang="ja-JP" b="1" dirty="0">
                <a:solidFill>
                  <a:schemeClr val="bg1"/>
                </a:solidFill>
              </a:rPr>
              <a:t> 2022</a:t>
            </a:r>
            <a:r>
              <a:rPr lang="ja-JP" altLang="en-US" b="1" dirty="0">
                <a:solidFill>
                  <a:schemeClr val="bg1"/>
                </a:solidFill>
              </a:rPr>
              <a:t>年</a:t>
            </a:r>
            <a:r>
              <a:rPr lang="en-US" altLang="ja-JP" b="1" dirty="0">
                <a:solidFill>
                  <a:schemeClr val="bg1"/>
                </a:solidFill>
              </a:rPr>
              <a:t>7</a:t>
            </a:r>
            <a:r>
              <a:rPr lang="ja-JP" altLang="en-US" b="1" dirty="0">
                <a:solidFill>
                  <a:schemeClr val="bg1"/>
                </a:solidFill>
              </a:rPr>
              <a:t>月～</a:t>
            </a:r>
            <a:r>
              <a:rPr lang="en-US" altLang="ja-JP" b="1" dirty="0">
                <a:solidFill>
                  <a:schemeClr val="bg1"/>
                </a:solidFill>
              </a:rPr>
              <a:t>9</a:t>
            </a:r>
            <a:r>
              <a:rPr lang="ja-JP" altLang="en-US" b="1" dirty="0">
                <a:solidFill>
                  <a:schemeClr val="bg1"/>
                </a:solidFill>
              </a:rPr>
              <a:t>月）</a:t>
            </a: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3</a:t>
            </a:r>
            <a:r>
              <a:rPr lang="ja-JP" altLang="en-US" b="1" dirty="0">
                <a:solidFill>
                  <a:schemeClr val="bg1"/>
                </a:solidFill>
              </a:rPr>
              <a:t>四半期（</a:t>
            </a:r>
            <a:r>
              <a:rPr lang="en-US" altLang="ja-JP" b="1" dirty="0">
                <a:solidFill>
                  <a:schemeClr val="bg1"/>
                </a:solidFill>
              </a:rPr>
              <a:t>2022</a:t>
            </a:r>
            <a:r>
              <a:rPr lang="ja-JP" altLang="en-US" b="1" dirty="0">
                <a:solidFill>
                  <a:schemeClr val="bg1"/>
                </a:solidFill>
              </a:rPr>
              <a:t>年</a:t>
            </a:r>
            <a:r>
              <a:rPr lang="en-US" altLang="ja-JP" b="1" dirty="0">
                <a:solidFill>
                  <a:schemeClr val="bg1"/>
                </a:solidFill>
              </a:rPr>
              <a:t>10</a:t>
            </a:r>
            <a:r>
              <a:rPr lang="ja-JP" altLang="en-US" b="1" dirty="0">
                <a:solidFill>
                  <a:schemeClr val="bg1"/>
                </a:solidFill>
              </a:rPr>
              <a:t>月～</a:t>
            </a:r>
            <a:r>
              <a:rPr lang="en-US" altLang="ja-JP" b="1" dirty="0">
                <a:solidFill>
                  <a:schemeClr val="bg1"/>
                </a:solidFill>
              </a:rPr>
              <a:t>12</a:t>
            </a:r>
            <a:r>
              <a:rPr lang="ja-JP" altLang="en-US" b="1" dirty="0">
                <a:solidFill>
                  <a:schemeClr val="bg1"/>
                </a:solidFill>
              </a:rPr>
              <a:t>月）</a:t>
            </a: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商品有効期間： ～</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9</a:t>
            </a:r>
            <a:r>
              <a:rPr lang="ja-JP" altLang="en-US" sz="1600" dirty="0">
                <a:solidFill>
                  <a:schemeClr val="tx1"/>
                </a:solidFill>
              </a:rPr>
              <a:t>月</a:t>
            </a: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　　　</a:t>
            </a:r>
            <a:r>
              <a:rPr lang="ja-JP" altLang="en-US" sz="1600" dirty="0">
                <a:solidFill>
                  <a:schemeClr val="bg1"/>
                </a:solidFill>
              </a:rPr>
              <a:t>商品有効期間： </a:t>
            </a:r>
            <a:endParaRPr lang="en-US" altLang="ja-JP" sz="1600" dirty="0">
              <a:solidFill>
                <a:schemeClr val="bg1"/>
              </a:solidFill>
            </a:endParaRPr>
          </a:p>
          <a:p>
            <a:pPr algn="ctr"/>
            <a:r>
              <a:rPr lang="ja-JP" altLang="en-US" sz="1600" dirty="0">
                <a:solidFill>
                  <a:schemeClr val="bg1"/>
                </a:solidFill>
              </a:rPr>
              <a:t>　　</a:t>
            </a:r>
            <a:r>
              <a:rPr lang="en-US" altLang="ja-JP" sz="1600" dirty="0">
                <a:solidFill>
                  <a:schemeClr val="bg1"/>
                </a:solidFill>
              </a:rPr>
              <a:t>2022</a:t>
            </a:r>
            <a:r>
              <a:rPr lang="ja-JP" altLang="en-US" sz="1600" dirty="0">
                <a:solidFill>
                  <a:schemeClr val="bg1"/>
                </a:solidFill>
              </a:rPr>
              <a:t>年</a:t>
            </a:r>
            <a:r>
              <a:rPr lang="en-US" altLang="ja-JP" sz="1600" dirty="0">
                <a:solidFill>
                  <a:schemeClr val="bg1"/>
                </a:solidFill>
              </a:rPr>
              <a:t>9</a:t>
            </a:r>
            <a:r>
              <a:rPr lang="ja-JP" altLang="en-US" sz="1600" dirty="0">
                <a:solidFill>
                  <a:schemeClr val="bg1"/>
                </a:solidFill>
              </a:rPr>
              <a:t>月～</a:t>
            </a:r>
            <a:r>
              <a:rPr lang="en-US" altLang="ja-JP" sz="1600" dirty="0">
                <a:solidFill>
                  <a:schemeClr val="bg1"/>
                </a:solidFill>
              </a:rPr>
              <a:t>12</a:t>
            </a:r>
            <a:r>
              <a:rPr lang="ja-JP" altLang="en-US" sz="1600" dirty="0">
                <a:solidFill>
                  <a:schemeClr val="bg1"/>
                </a:solidFill>
              </a:rPr>
              <a:t>月</a:t>
            </a:r>
            <a:r>
              <a:rPr lang="ja-JP" altLang="en-US" sz="1400" dirty="0">
                <a:solidFill>
                  <a:schemeClr val="bg1"/>
                </a:solidFill>
              </a:rPr>
              <a:t>または</a:t>
            </a:r>
            <a:r>
              <a:rPr lang="en-US" altLang="ja-JP" sz="1600" dirty="0">
                <a:solidFill>
                  <a:schemeClr val="bg1"/>
                </a:solidFill>
              </a:rPr>
              <a:t>2022</a:t>
            </a:r>
            <a:r>
              <a:rPr lang="ja-JP" altLang="en-US" sz="1600" dirty="0">
                <a:solidFill>
                  <a:schemeClr val="bg1"/>
                </a:solidFill>
              </a:rPr>
              <a:t>年</a:t>
            </a:r>
            <a:r>
              <a:rPr lang="en-US" altLang="ja-JP" sz="1600" dirty="0">
                <a:solidFill>
                  <a:schemeClr val="bg1"/>
                </a:solidFill>
              </a:rPr>
              <a:t>9</a:t>
            </a:r>
            <a:r>
              <a:rPr lang="ja-JP" altLang="en-US" sz="1600" dirty="0">
                <a:solidFill>
                  <a:schemeClr val="bg1"/>
                </a:solidFill>
              </a:rPr>
              <a:t>月～</a:t>
            </a:r>
            <a:r>
              <a:rPr lang="en-US" altLang="ja-JP" sz="1600" dirty="0">
                <a:solidFill>
                  <a:schemeClr val="bg1"/>
                </a:solidFill>
              </a:rPr>
              <a:t>2023</a:t>
            </a:r>
            <a:r>
              <a:rPr lang="ja-JP" altLang="en-US" sz="1600" dirty="0">
                <a:solidFill>
                  <a:schemeClr val="bg1"/>
                </a:solidFill>
              </a:rPr>
              <a:t>年</a:t>
            </a:r>
            <a:r>
              <a:rPr lang="en-US" altLang="ja-JP" sz="1600" dirty="0">
                <a:solidFill>
                  <a:schemeClr val="bg1"/>
                </a:solidFill>
              </a:rPr>
              <a:t>3</a:t>
            </a:r>
            <a:r>
              <a:rPr lang="ja-JP" altLang="en-US" sz="1600" dirty="0">
                <a:solidFill>
                  <a:schemeClr val="bg1"/>
                </a:solidFill>
              </a:rPr>
              <a:t>月</a:t>
            </a: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前倒し期間</a:t>
            </a:r>
            <a:endParaRPr lang="en-US" altLang="ja-JP" sz="1600" dirty="0">
              <a:solidFill>
                <a:schemeClr val="bg1"/>
              </a:solidFill>
            </a:endParaRPr>
          </a:p>
          <a:p>
            <a:pPr algn="ctr"/>
            <a:r>
              <a:rPr lang="en-US" altLang="ja-JP" sz="1400" dirty="0">
                <a:solidFill>
                  <a:schemeClr val="bg1"/>
                </a:solidFill>
              </a:rPr>
              <a:t>2022</a:t>
            </a:r>
            <a:r>
              <a:rPr lang="ja-JP" altLang="en-US" sz="1400" dirty="0">
                <a:solidFill>
                  <a:schemeClr val="bg1"/>
                </a:solidFill>
              </a:rPr>
              <a:t>年</a:t>
            </a:r>
            <a:r>
              <a:rPr lang="en-US" altLang="ja-JP" sz="1400" dirty="0">
                <a:solidFill>
                  <a:schemeClr val="bg1"/>
                </a:solidFill>
              </a:rPr>
              <a:t>9</a:t>
            </a:r>
            <a:r>
              <a:rPr lang="ja-JP" altLang="en-US" sz="1400" dirty="0">
                <a:solidFill>
                  <a:schemeClr val="bg1"/>
                </a:solidFill>
              </a:rPr>
              <a:t>月</a:t>
            </a:r>
            <a:r>
              <a:rPr lang="en-US" altLang="ja-JP" sz="1400" dirty="0">
                <a:solidFill>
                  <a:schemeClr val="bg1"/>
                </a:solidFill>
              </a:rPr>
              <a:t>1</a:t>
            </a:r>
            <a:r>
              <a:rPr lang="ja-JP" altLang="en-US" sz="1400" dirty="0">
                <a:solidFill>
                  <a:schemeClr val="bg1"/>
                </a:solidFill>
              </a:rPr>
              <a:t>日～</a:t>
            </a:r>
          </a:p>
        </p:txBody>
      </p:sp>
    </p:spTree>
    <p:extLst>
      <p:ext uri="{BB962C8B-B14F-4D97-AF65-F5344CB8AC3E}">
        <p14:creationId xmlns:p14="http://schemas.microsoft.com/office/powerpoint/2010/main" val="993720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179388" lvl="0">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4694236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6" name="テキスト ボックス 5"/>
          <p:cNvSpPr txBox="1"/>
          <p:nvPr/>
        </p:nvSpPr>
        <p:spPr>
          <a:xfrm>
            <a:off x="479376" y="1124744"/>
            <a:ext cx="11571692" cy="3754874"/>
          </a:xfrm>
          <a:prstGeom prst="rect">
            <a:avLst/>
          </a:prstGeom>
          <a:noFill/>
        </p:spPr>
        <p:txBody>
          <a:bodyPr wrap="square" lIns="91440" tIns="45720" rIns="91440" bIns="45720" rtlCol="0" anchor="t">
            <a:spAutoFit/>
          </a:bodyPr>
          <a:lstStyle/>
          <a:p>
            <a:pPr lvl="0">
              <a:defRPr/>
            </a:pPr>
            <a:r>
              <a:rPr kumimoji="0" lang="ja-JP" altLang="en-US" sz="1400" kern="0" dirty="0">
                <a:solidFill>
                  <a:schemeClr val="tx1">
                    <a:lumMod val="65000"/>
                    <a:lumOff val="35000"/>
                  </a:schemeClr>
                </a:solidFill>
              </a:rPr>
              <a:t>■金額表示は、消費税を含みません。</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■金額表示は、代理店手数料を含みます。</a:t>
            </a:r>
            <a:endParaRPr kumimoji="0" lang="en-US" altLang="ja-JP" sz="1400" kern="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endParaRPr lang="en-US" altLang="ja-JP" sz="1400" dirty="0">
              <a:solidFill>
                <a:schemeClr val="tx1">
                  <a:lumMod val="65000"/>
                  <a:lumOff val="35000"/>
                </a:schemeClr>
              </a:solidFill>
            </a:endParaRPr>
          </a:p>
          <a:p>
            <a:pPr lvl="0"/>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■枠購入型商品はビューアブルインプレッション保証の商品ではございません。想定に未達でも補填はございません。</a:t>
            </a:r>
            <a:endParaRPr lang="en-US" altLang="ja-JP" sz="1400" dirty="0">
              <a:solidFill>
                <a:schemeClr val="tx1">
                  <a:lumMod val="65000"/>
                  <a:lumOff val="35000"/>
                </a:schemeClr>
              </a:solidFill>
            </a:endParaRPr>
          </a:p>
          <a:p>
            <a:pPr lvl="0"/>
            <a:endParaRPr lang="ja-JP" altLang="en-US" sz="1400" dirty="0">
              <a:solidFill>
                <a:schemeClr val="tx1">
                  <a:lumMod val="65000"/>
                  <a:lumOff val="35000"/>
                </a:schemeClr>
              </a:solidFill>
            </a:endParaRPr>
          </a:p>
        </p:txBody>
      </p:sp>
    </p:spTree>
    <p:extLst>
      <p:ext uri="{BB962C8B-B14F-4D97-AF65-F5344CB8AC3E}">
        <p14:creationId xmlns:p14="http://schemas.microsoft.com/office/powerpoint/2010/main" val="517564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6" name="テキスト ボックス 5"/>
          <p:cNvSpPr txBox="1"/>
          <p:nvPr/>
        </p:nvSpPr>
        <p:spPr>
          <a:xfrm>
            <a:off x="313880" y="1001886"/>
            <a:ext cx="11402265" cy="3308598"/>
          </a:xfrm>
          <a:prstGeom prst="rect">
            <a:avLst/>
          </a:prstGeom>
          <a:noFill/>
        </p:spPr>
        <p:txBody>
          <a:bodyPr wrap="square" lIns="91440" tIns="45720" rIns="91440" bIns="45720" rtlCol="0" anchor="t">
            <a:spAutoFit/>
          </a:bodyPr>
          <a:lstStyle/>
          <a:p>
            <a:r>
              <a:rPr kumimoji="0" lang="ja-JP" altLang="en-US" sz="1100" kern="0" dirty="0">
                <a:solidFill>
                  <a:schemeClr val="tx1">
                    <a:lumMod val="65000"/>
                    <a:lumOff val="35000"/>
                  </a:schemeClr>
                </a:solidFill>
              </a:rPr>
              <a:t>■</a:t>
            </a:r>
            <a:r>
              <a:rPr kumimoji="0" lang="en-US" altLang="ja-JP" sz="1100" kern="0" dirty="0">
                <a:solidFill>
                  <a:schemeClr val="tx1">
                    <a:lumMod val="65000"/>
                    <a:lumOff val="35000"/>
                  </a:schemeClr>
                </a:solidFill>
              </a:rPr>
              <a:t>2022/3/14</a:t>
            </a:r>
          </a:p>
          <a:p>
            <a:r>
              <a:rPr lang="ja-JP" altLang="en-US" sz="1100" dirty="0">
                <a:solidFill>
                  <a:schemeClr val="tx1">
                    <a:lumMod val="65000"/>
                    <a:lumOff val="35000"/>
                  </a:schemeClr>
                </a:solidFill>
              </a:rPr>
              <a:t>・「広告タイプ一覧」および「免責事項・注意事項」に入稿規定関連についての記載を一部削除いたしました。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r>
              <a:rPr lang="ja-JP" altLang="en-US" sz="1100" dirty="0">
                <a:solidFill>
                  <a:schemeClr val="tx1">
                    <a:lumMod val="65000"/>
                    <a:lumOff val="35000"/>
                  </a:schemeClr>
                </a:solidFill>
              </a:rPr>
              <a:t>■</a:t>
            </a:r>
            <a:r>
              <a:rPr kumimoji="0" lang="en-US" altLang="ja-JP" sz="1100" kern="0" dirty="0">
                <a:solidFill>
                  <a:schemeClr val="tx1">
                    <a:lumMod val="65000"/>
                    <a:lumOff val="35000"/>
                  </a:schemeClr>
                </a:solidFill>
              </a:rPr>
              <a:t> 2022/4/4</a:t>
            </a:r>
          </a:p>
          <a:p>
            <a:r>
              <a:rPr lang="ja-JP" altLang="en-US" sz="1100" dirty="0">
                <a:solidFill>
                  <a:schemeClr val="tx1">
                    <a:lumMod val="65000"/>
                    <a:lumOff val="35000"/>
                  </a:schemeClr>
                </a:solidFill>
              </a:rPr>
              <a:t>・「審査について」および「免責事項・注意事項」の審査説明を更新いたしました。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r>
              <a:rPr kumimoji="0" lang="ja-JP" altLang="en-US" sz="1100" kern="0" dirty="0">
                <a:solidFill>
                  <a:schemeClr val="tx1">
                    <a:lumMod val="65000"/>
                    <a:lumOff val="35000"/>
                  </a:schemeClr>
                </a:solidFill>
              </a:rPr>
              <a:t>■</a:t>
            </a:r>
            <a:r>
              <a:rPr kumimoji="0" lang="en-US" altLang="ja-JP" sz="1100" kern="0" dirty="0">
                <a:solidFill>
                  <a:schemeClr val="tx1">
                    <a:lumMod val="65000"/>
                    <a:lumOff val="35000"/>
                  </a:schemeClr>
                </a:solidFill>
              </a:rPr>
              <a:t>2022/7/27</a:t>
            </a:r>
          </a:p>
          <a:p>
            <a:r>
              <a:rPr lang="ja-JP" altLang="en-US" sz="1100" dirty="0">
                <a:solidFill>
                  <a:schemeClr val="tx1">
                    <a:lumMod val="65000"/>
                    <a:lumOff val="35000"/>
                  </a:schemeClr>
                </a:solidFill>
              </a:rPr>
              <a:t>・「ターゲティング設定」に「オーディエンスリスト（ヤフー提供）」の項目を追加いたしました。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2022/9/5</a:t>
            </a:r>
          </a:p>
          <a:p>
            <a:r>
              <a:rPr lang="ja-JP" altLang="en-US" sz="1100" dirty="0">
                <a:solidFill>
                  <a:schemeClr val="tx1">
                    <a:lumMod val="65000"/>
                    <a:lumOff val="35000"/>
                  </a:schemeClr>
                </a:solidFill>
              </a:rPr>
              <a:t>・掲載制限業種ページの「掲載制限カテゴリー名」を更新いたしました。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2022/9/12</a:t>
            </a:r>
          </a:p>
          <a:p>
            <a:r>
              <a:rPr lang="ja-JP" altLang="en-US" sz="1100" dirty="0">
                <a:solidFill>
                  <a:schemeClr val="tx1">
                    <a:lumMod val="65000"/>
                    <a:lumOff val="35000"/>
                  </a:schemeClr>
                </a:solidFill>
              </a:rPr>
              <a:t>・「</a:t>
            </a:r>
            <a:r>
              <a:rPr lang="en-US" altLang="ja-JP" sz="1100" dirty="0"/>
              <a:t>carview!</a:t>
            </a:r>
            <a:r>
              <a:rPr lang="ja-JP" altLang="en-US" sz="1100" dirty="0"/>
              <a:t>　トップ　トップインパクト入稿規定変更について」「トップインパクト入稿規定変更に伴う注意点」</a:t>
            </a:r>
            <a:r>
              <a:rPr lang="ja-JP" altLang="en-US" sz="1100" dirty="0">
                <a:solidFill>
                  <a:schemeClr val="tx1">
                    <a:lumMod val="65000"/>
                    <a:lumOff val="35000"/>
                  </a:schemeClr>
                </a:solidFill>
              </a:rPr>
              <a:t>についての記載を追加いたしました。</a:t>
            </a:r>
            <a:endParaRPr lang="en-US" altLang="ja-JP" sz="1100" dirty="0">
              <a:solidFill>
                <a:schemeClr val="tx1">
                  <a:lumMod val="65000"/>
                  <a:lumOff val="35000"/>
                </a:schemeClr>
              </a:solidFill>
            </a:endParaRPr>
          </a:p>
          <a:p>
            <a:endParaRPr lang="ja-JP" altLang="en-US" sz="1100" dirty="0">
              <a:solidFill>
                <a:schemeClr val="tx1">
                  <a:lumMod val="65000"/>
                  <a:lumOff val="35000"/>
                </a:schemeClr>
              </a:solidFill>
            </a:endParaRPr>
          </a:p>
          <a:p>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p:txBody>
      </p:sp>
    </p:spTree>
    <p:extLst>
      <p:ext uri="{BB962C8B-B14F-4D97-AF65-F5344CB8AC3E}">
        <p14:creationId xmlns:p14="http://schemas.microsoft.com/office/powerpoint/2010/main" val="18633099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26892" y="189580"/>
            <a:ext cx="9837401" cy="531751"/>
          </a:xfrm>
        </p:spPr>
        <p:txBody>
          <a:bodyPr>
            <a:normAutofit fontScale="90000"/>
          </a:bodyPr>
          <a:lstStyle/>
          <a:p>
            <a:r>
              <a:rPr kumimoji="1" lang="ja-JP" altLang="en-US" dirty="0"/>
              <a:t>商品一覧　</a:t>
            </a:r>
            <a:r>
              <a:rPr lang="en-US" altLang="ja-JP" sz="2708" dirty="0" err="1"/>
              <a:t>carview</a:t>
            </a:r>
            <a:r>
              <a:rPr lang="en-US" altLang="ja-JP" sz="2708" dirty="0"/>
              <a:t>!</a:t>
            </a:r>
            <a:endParaRPr lang="ja-JP" altLang="en-US" sz="2708" dirty="0"/>
          </a:p>
        </p:txBody>
      </p:sp>
      <p:sp>
        <p:nvSpPr>
          <p:cNvPr id="8" name="正方形/長方形 7"/>
          <p:cNvSpPr/>
          <p:nvPr/>
        </p:nvSpPr>
        <p:spPr>
          <a:xfrm>
            <a:off x="412792" y="6481989"/>
            <a:ext cx="1718740" cy="323165"/>
          </a:xfrm>
          <a:prstGeom prst="rect">
            <a:avLst/>
          </a:prstGeom>
        </p:spPr>
        <p:txBody>
          <a:bodyPr wrap="none">
            <a:spAutoFit/>
          </a:bodyPr>
          <a:lstStyle/>
          <a:p>
            <a:pPr>
              <a:lnSpc>
                <a:spcPts val="1797"/>
              </a:lnSpc>
            </a:pPr>
            <a:r>
              <a:rPr lang="en-US" altLang="ja-JP" sz="738" dirty="0">
                <a:latin typeface="+mn-ea"/>
              </a:rPr>
              <a:t>※SP</a:t>
            </a:r>
            <a:r>
              <a:rPr lang="ja-JP" altLang="en-US" sz="738" dirty="0">
                <a:latin typeface="+mn-ea"/>
              </a:rPr>
              <a:t>はスマートフォンの略称です。</a:t>
            </a:r>
            <a:endParaRPr lang="en-US" altLang="ja-JP" sz="738" dirty="0">
              <a:latin typeface="+mn-ea"/>
            </a:endParaRPr>
          </a:p>
        </p:txBody>
      </p:sp>
      <p:sp>
        <p:nvSpPr>
          <p:cNvPr id="5" name="テキスト ボックス 4"/>
          <p:cNvSpPr txBox="1"/>
          <p:nvPr/>
        </p:nvSpPr>
        <p:spPr>
          <a:xfrm>
            <a:off x="412792" y="6453336"/>
            <a:ext cx="11448751" cy="205890"/>
          </a:xfrm>
          <a:prstGeom prst="rect">
            <a:avLst/>
          </a:prstGeom>
          <a:noFill/>
        </p:spPr>
        <p:txBody>
          <a:bodyPr wrap="square" rtlCol="0">
            <a:spAutoFit/>
          </a:bodyPr>
          <a:lstStyle/>
          <a:p>
            <a:r>
              <a:rPr lang="en-US" altLang="ja-JP" sz="738" dirty="0"/>
              <a:t>※</a:t>
            </a:r>
            <a:r>
              <a:rPr lang="ja-JP" altLang="en-US" sz="738" dirty="0"/>
              <a:t>「</a:t>
            </a:r>
            <a:r>
              <a:rPr lang="en-US" altLang="ja-JP" sz="738" dirty="0" err="1"/>
              <a:t>carview</a:t>
            </a:r>
            <a:r>
              <a:rPr lang="en-US" altLang="ja-JP" sz="738" dirty="0"/>
              <a:t>!</a:t>
            </a:r>
            <a:r>
              <a:rPr lang="ja-JP" altLang="en-US" sz="738" dirty="0"/>
              <a:t>　トップ　トップインパクト　プライムディスプレイダブルサイズ 　</a:t>
            </a:r>
            <a:r>
              <a:rPr lang="en-US" altLang="ja-JP" sz="738" dirty="0"/>
              <a:t>PC</a:t>
            </a:r>
            <a:r>
              <a:rPr lang="ja-JP" altLang="en-US" sz="738" dirty="0"/>
              <a:t>」商品は、入稿前審査にて事前原稿確認が必須です。</a:t>
            </a:r>
            <a:endParaRPr lang="en-US" altLang="ja-JP" sz="738" dirty="0"/>
          </a:p>
        </p:txBody>
      </p:sp>
      <p:graphicFrame>
        <p:nvGraphicFramePr>
          <p:cNvPr id="14" name="表 13">
            <a:extLst>
              <a:ext uri="{FF2B5EF4-FFF2-40B4-BE49-F238E27FC236}">
                <a16:creationId xmlns:a16="http://schemas.microsoft.com/office/drawing/2014/main" id="{28433273-278D-58B3-D20D-F961C92D53E8}"/>
              </a:ext>
            </a:extLst>
          </p:cNvPr>
          <p:cNvGraphicFramePr>
            <a:graphicFrameLocks noGrp="1"/>
          </p:cNvGraphicFramePr>
          <p:nvPr>
            <p:extLst>
              <p:ext uri="{D42A27DB-BD31-4B8C-83A1-F6EECF244321}">
                <p14:modId xmlns:p14="http://schemas.microsoft.com/office/powerpoint/2010/main" val="185686773"/>
              </p:ext>
            </p:extLst>
          </p:nvPr>
        </p:nvGraphicFramePr>
        <p:xfrm>
          <a:off x="335360" y="836712"/>
          <a:ext cx="11377266" cy="5618274"/>
        </p:xfrm>
        <a:graphic>
          <a:graphicData uri="http://schemas.openxmlformats.org/drawingml/2006/table">
            <a:tbl>
              <a:tblPr/>
              <a:tblGrid>
                <a:gridCol w="2209497">
                  <a:extLst>
                    <a:ext uri="{9D8B030D-6E8A-4147-A177-3AD203B41FA5}">
                      <a16:colId xmlns:a16="http://schemas.microsoft.com/office/drawing/2014/main" val="4026719950"/>
                    </a:ext>
                  </a:extLst>
                </a:gridCol>
                <a:gridCol w="1451014">
                  <a:extLst>
                    <a:ext uri="{9D8B030D-6E8A-4147-A177-3AD203B41FA5}">
                      <a16:colId xmlns:a16="http://schemas.microsoft.com/office/drawing/2014/main" val="4047612987"/>
                    </a:ext>
                  </a:extLst>
                </a:gridCol>
                <a:gridCol w="1451014">
                  <a:extLst>
                    <a:ext uri="{9D8B030D-6E8A-4147-A177-3AD203B41FA5}">
                      <a16:colId xmlns:a16="http://schemas.microsoft.com/office/drawing/2014/main" val="1022105487"/>
                    </a:ext>
                  </a:extLst>
                </a:gridCol>
                <a:gridCol w="1451014">
                  <a:extLst>
                    <a:ext uri="{9D8B030D-6E8A-4147-A177-3AD203B41FA5}">
                      <a16:colId xmlns:a16="http://schemas.microsoft.com/office/drawing/2014/main" val="334588754"/>
                    </a:ext>
                  </a:extLst>
                </a:gridCol>
                <a:gridCol w="1451014">
                  <a:extLst>
                    <a:ext uri="{9D8B030D-6E8A-4147-A177-3AD203B41FA5}">
                      <a16:colId xmlns:a16="http://schemas.microsoft.com/office/drawing/2014/main" val="1971741299"/>
                    </a:ext>
                  </a:extLst>
                </a:gridCol>
                <a:gridCol w="1451014">
                  <a:extLst>
                    <a:ext uri="{9D8B030D-6E8A-4147-A177-3AD203B41FA5}">
                      <a16:colId xmlns:a16="http://schemas.microsoft.com/office/drawing/2014/main" val="1292604426"/>
                    </a:ext>
                  </a:extLst>
                </a:gridCol>
                <a:gridCol w="1912699">
                  <a:extLst>
                    <a:ext uri="{9D8B030D-6E8A-4147-A177-3AD203B41FA5}">
                      <a16:colId xmlns:a16="http://schemas.microsoft.com/office/drawing/2014/main" val="3330244862"/>
                    </a:ext>
                  </a:extLst>
                </a:gridCol>
              </a:tblGrid>
              <a:tr h="506484">
                <a:tc>
                  <a:txBody>
                    <a:bodyPr/>
                    <a:lstStyle/>
                    <a:p>
                      <a:pPr algn="ctr" rtl="0" fontAlgn="ctr"/>
                      <a:r>
                        <a:rPr lang="ja-JP" altLang="en-US" sz="900" b="1" i="0" u="none" strike="noStrike" dirty="0">
                          <a:solidFill>
                            <a:srgbClr val="FFFFFF"/>
                          </a:solidFill>
                          <a:effectLst/>
                          <a:latin typeface="メイリオ" panose="020B0604030504040204" pitchFamily="50" charset="-128"/>
                          <a:ea typeface="メイリオ" panose="020B0604030504040204" pitchFamily="50" charset="-128"/>
                        </a:rPr>
                        <a:t>商品名</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algn="ctr" rtl="0" fontAlgn="ctr"/>
                      <a:r>
                        <a:rPr lang="en-US" altLang="ja-JP" sz="90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90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900" b="1" i="0" u="none" strike="noStrike" dirty="0">
                          <a:solidFill>
                            <a:srgbClr val="595959"/>
                          </a:solidFill>
                          <a:effectLst/>
                          <a:latin typeface="メイリオ" panose="020B0604030504040204" pitchFamily="50" charset="-128"/>
                          <a:ea typeface="メイリオ" panose="020B0604030504040204" pitchFamily="50" charset="-128"/>
                        </a:rPr>
                        <a:t>　トップパネル　</a:t>
                      </a:r>
                      <a:r>
                        <a:rPr lang="en-US" altLang="ja-JP" sz="900" b="1" i="0" u="none" strike="noStrike" dirty="0">
                          <a:solidFill>
                            <a:srgbClr val="595959"/>
                          </a:solidFill>
                          <a:effectLst/>
                          <a:latin typeface="メイリオ" panose="020B0604030504040204" pitchFamily="50" charset="-128"/>
                          <a:ea typeface="メイリオ" panose="020B0604030504040204" pitchFamily="50" charset="-128"/>
                        </a:rPr>
                        <a:t>SP</a:t>
                      </a:r>
                    </a:p>
                  </a:txBody>
                  <a:tcPr marL="6002" marR="6002" marT="6002" marB="0" anchor="ctr">
                    <a:lnL>
                      <a:noFill/>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9EA"/>
                    </a:solidFill>
                  </a:tcPr>
                </a:tc>
                <a:tc hMerge="1">
                  <a:txBody>
                    <a:bodyPr/>
                    <a:lstStyle/>
                    <a:p>
                      <a:endParaRPr kumimoji="1" lang="ja-JP" altLang="en-US"/>
                    </a:p>
                  </a:txBody>
                  <a:tcPr/>
                </a:tc>
                <a:tc gridSpan="2">
                  <a:txBody>
                    <a:bodyPr/>
                    <a:lstStyle/>
                    <a:p>
                      <a:pPr algn="ctr" rtl="0" fontAlgn="ctr"/>
                      <a:r>
                        <a:rPr lang="en-US" altLang="ja-JP" sz="90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90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900" b="1" i="0" u="none" strike="noStrike" dirty="0">
                          <a:solidFill>
                            <a:srgbClr val="595959"/>
                          </a:solidFill>
                          <a:effectLst/>
                          <a:latin typeface="メイリオ" panose="020B0604030504040204" pitchFamily="50" charset="-128"/>
                          <a:ea typeface="メイリオ" panose="020B0604030504040204" pitchFamily="50" charset="-128"/>
                        </a:rPr>
                        <a:t>　ニュース・編集記事</a:t>
                      </a:r>
                      <a:endParaRPr lang="en-US" altLang="ja-JP" sz="900" b="1" i="0" u="none" strike="noStrike" dirty="0">
                        <a:solidFill>
                          <a:srgbClr val="595959"/>
                        </a:solidFill>
                        <a:effectLst/>
                        <a:latin typeface="メイリオ" panose="020B0604030504040204" pitchFamily="50" charset="-128"/>
                        <a:ea typeface="メイリオ" panose="020B0604030504040204" pitchFamily="50" charset="-128"/>
                      </a:endParaRPr>
                    </a:p>
                    <a:p>
                      <a:pPr algn="ctr" rtl="0" fontAlgn="ctr"/>
                      <a:r>
                        <a:rPr lang="ja-JP" altLang="en-US" sz="900" b="1" i="0" u="none" strike="noStrike" dirty="0">
                          <a:solidFill>
                            <a:srgbClr val="595959"/>
                          </a:solidFill>
                          <a:effectLst/>
                          <a:latin typeface="メイリオ" panose="020B0604030504040204" pitchFamily="50" charset="-128"/>
                          <a:ea typeface="メイリオ" panose="020B0604030504040204" pitchFamily="50" charset="-128"/>
                        </a:rPr>
                        <a:t>　プライムディスプレイ　</a:t>
                      </a:r>
                      <a:r>
                        <a:rPr lang="en-US" altLang="ja-JP" sz="900" b="1" i="0" u="none" strike="noStrike" dirty="0">
                          <a:solidFill>
                            <a:srgbClr val="595959"/>
                          </a:solidFill>
                          <a:effectLst/>
                          <a:latin typeface="メイリオ" panose="020B0604030504040204" pitchFamily="50" charset="-128"/>
                          <a:ea typeface="メイリオ" panose="020B0604030504040204" pitchFamily="50" charset="-128"/>
                        </a:rPr>
                        <a:t>PC</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9EA"/>
                    </a:solidFill>
                  </a:tcPr>
                </a:tc>
                <a:tc hMerge="1">
                  <a:txBody>
                    <a:bodyPr/>
                    <a:lstStyle/>
                    <a:p>
                      <a:endParaRPr kumimoji="1" lang="ja-JP" altLang="en-US"/>
                    </a:p>
                  </a:txBody>
                  <a:tcPr/>
                </a:tc>
                <a:tc gridSpan="2">
                  <a:txBody>
                    <a:bodyPr/>
                    <a:lstStyle/>
                    <a:p>
                      <a:pPr algn="ctr" rtl="0" fontAlgn="ctr"/>
                      <a:r>
                        <a:rPr lang="en-US" altLang="ja-JP" sz="90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90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900" b="1" i="0" u="none" strike="noStrike" dirty="0">
                          <a:solidFill>
                            <a:srgbClr val="595959"/>
                          </a:solidFill>
                          <a:effectLst/>
                          <a:latin typeface="メイリオ" panose="020B0604030504040204" pitchFamily="50" charset="-128"/>
                          <a:ea typeface="メイリオ" panose="020B0604030504040204" pitchFamily="50" charset="-128"/>
                        </a:rPr>
                        <a:t>　トップ　トップインパクト</a:t>
                      </a:r>
                      <a:endParaRPr lang="en-US" altLang="ja-JP" sz="900" b="1" i="0" u="none" strike="noStrike" dirty="0">
                        <a:solidFill>
                          <a:srgbClr val="595959"/>
                        </a:solidFill>
                        <a:effectLst/>
                        <a:latin typeface="メイリオ" panose="020B0604030504040204" pitchFamily="50" charset="-128"/>
                        <a:ea typeface="メイリオ" panose="020B0604030504040204" pitchFamily="50" charset="-128"/>
                      </a:endParaRPr>
                    </a:p>
                    <a:p>
                      <a:pPr algn="ctr" rtl="0" fontAlgn="ctr"/>
                      <a:r>
                        <a:rPr lang="ja-JP" altLang="en-US" sz="900" b="1" i="0" u="none" strike="noStrike" dirty="0">
                          <a:solidFill>
                            <a:srgbClr val="595959"/>
                          </a:solidFill>
                          <a:effectLst/>
                          <a:latin typeface="メイリオ" panose="020B0604030504040204" pitchFamily="50" charset="-128"/>
                          <a:ea typeface="メイリオ" panose="020B0604030504040204" pitchFamily="50" charset="-128"/>
                        </a:rPr>
                        <a:t>プライムディスプレイダブルサイズ 　</a:t>
                      </a:r>
                      <a:r>
                        <a:rPr lang="en-US" altLang="ja-JP" sz="900" b="1" i="0" u="none" strike="noStrike" dirty="0">
                          <a:solidFill>
                            <a:srgbClr val="595959"/>
                          </a:solidFill>
                          <a:effectLst/>
                          <a:latin typeface="メイリオ" panose="020B0604030504040204" pitchFamily="50" charset="-128"/>
                          <a:ea typeface="メイリオ" panose="020B0604030504040204" pitchFamily="50" charset="-128"/>
                        </a:rPr>
                        <a:t>PC</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9EA"/>
                    </a:solidFill>
                  </a:tcPr>
                </a:tc>
                <a:tc hMerge="1">
                  <a:txBody>
                    <a:bodyPr/>
                    <a:lstStyle/>
                    <a:p>
                      <a:endParaRPr kumimoji="1" lang="ja-JP" altLang="en-US"/>
                    </a:p>
                  </a:txBody>
                  <a:tcPr/>
                </a:tc>
                <a:extLst>
                  <a:ext uri="{0D108BD9-81ED-4DB2-BD59-A6C34878D82A}">
                    <a16:rowId xmlns:a16="http://schemas.microsoft.com/office/drawing/2014/main" val="2461309597"/>
                  </a:ext>
                </a:extLst>
              </a:tr>
              <a:tr h="243709">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商品</a:t>
                      </a:r>
                      <a:r>
                        <a:rPr lang="en-US" sz="900" b="0" i="0" u="none" strike="noStrike" dirty="0">
                          <a:solidFill>
                            <a:srgbClr val="FFFFFF"/>
                          </a:solidFill>
                          <a:effectLst/>
                          <a:latin typeface="メイリオ" panose="020B0604030504040204" pitchFamily="50" charset="-128"/>
                          <a:ea typeface="メイリオ" panose="020B0604030504040204" pitchFamily="50" charset="-128"/>
                        </a:rPr>
                        <a:t>ID</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a:txBody>
                    <a:bodyPr/>
                    <a:lstStyle/>
                    <a:p>
                      <a:pPr algn="ctr" rtl="0" fontAlgn="ct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内容改定</a:t>
                      </a:r>
                    </a:p>
                  </a:txBody>
                  <a:tcPr marL="6002" marR="6002" marT="6002" marB="0" anchor="ctr">
                    <a:lnL>
                      <a:noFill/>
                    </a:lnL>
                    <a:lnR w="6350" cap="flat" cmpd="sng" algn="ctr">
                      <a:solidFill>
                        <a:srgbClr val="595959"/>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a:txBody>
                    <a:bodyPr/>
                    <a:lstStyle/>
                    <a:p>
                      <a:pPr algn="ctr" rtl="0" fontAlgn="ct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1000002565</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a:txBody>
                    <a:bodyPr/>
                    <a:lstStyle/>
                    <a:p>
                      <a:pPr algn="ctr" rtl="0" fontAlgn="ct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内容改定</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a:txBody>
                    <a:bodyPr/>
                    <a:lstStyle/>
                    <a:p>
                      <a:pPr algn="ctr" rtl="0" fontAlgn="ct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1000000807</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a:txBody>
                    <a:bodyPr/>
                    <a:lstStyle/>
                    <a:p>
                      <a:pPr algn="ctr" rtl="0" fontAlgn="ct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継続</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a:txBody>
                    <a:bodyPr/>
                    <a:lstStyle/>
                    <a:p>
                      <a:pPr algn="ctr" rtl="0" fontAlgn="ctr"/>
                      <a:r>
                        <a:rPr lang="en-US" altLang="ja-JP" sz="800" b="0" i="0" u="none" strike="noStrike">
                          <a:solidFill>
                            <a:srgbClr val="000000"/>
                          </a:solidFill>
                          <a:effectLst/>
                          <a:latin typeface="メイリオ" panose="020B0604030504040204" pitchFamily="50" charset="-128"/>
                          <a:ea typeface="メイリオ" panose="020B0604030504040204" pitchFamily="50" charset="-128"/>
                        </a:rPr>
                        <a:t>1000000843</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extLst>
                  <a:ext uri="{0D108BD9-81ED-4DB2-BD59-A6C34878D82A}">
                    <a16:rowId xmlns:a16="http://schemas.microsoft.com/office/drawing/2014/main" val="3025488738"/>
                  </a:ext>
                </a:extLst>
              </a:tr>
              <a:tr h="243709">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予約開始日</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6">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2022</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年</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8</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月</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10</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日（水）</a:t>
                      </a:r>
                    </a:p>
                  </a:txBody>
                  <a:tcPr marL="6002" marR="6002" marT="6002" marB="0" anchor="ct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99879764"/>
                  </a:ext>
                </a:extLst>
              </a:tr>
              <a:tr h="243709">
                <a:tc>
                  <a:txBody>
                    <a:bodyPr/>
                    <a:lstStyle/>
                    <a:p>
                      <a:pPr algn="ctr" rtl="0" fontAlgn="ctr"/>
                      <a:r>
                        <a:rPr lang="zh-TW" altLang="en-US" sz="900" b="0" i="0" u="none" strike="noStrike" dirty="0">
                          <a:solidFill>
                            <a:srgbClr val="FFFFFF"/>
                          </a:solidFill>
                          <a:effectLst/>
                          <a:latin typeface="メイリオ" panose="020B0604030504040204" pitchFamily="50" charset="-128"/>
                          <a:ea typeface="メイリオ" panose="020B0604030504040204" pitchFamily="50" charset="-128"/>
                        </a:rPr>
                        <a:t>入稿前審査対象</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algn="ctr" rtl="0" fontAlgn="ct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a:t>
                      </a:r>
                    </a:p>
                  </a:txBody>
                  <a:tcPr marL="6002" marR="6002" marT="6002" marB="0" anchor="ctr">
                    <a:lnL>
                      <a:noFill/>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tc gridSpan="2">
                  <a:txBody>
                    <a:bodyPr/>
                    <a:lstStyle/>
                    <a:p>
                      <a:pPr algn="ctr" rtl="0" fontAlgn="ct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　</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AFAFB"/>
                    </a:solidFill>
                  </a:tcPr>
                </a:tc>
                <a:tc hMerge="1">
                  <a:txBody>
                    <a:bodyPr/>
                    <a:lstStyle/>
                    <a:p>
                      <a:endParaRPr kumimoji="1" lang="ja-JP" altLang="en-US"/>
                    </a:p>
                  </a:txBody>
                  <a:tcPr/>
                </a:tc>
                <a:tc gridSpan="2">
                  <a:txBody>
                    <a:bodyPr/>
                    <a:lstStyle/>
                    <a:p>
                      <a:pPr algn="ctr" rtl="0" fontAlgn="ct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〇</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extLst>
                  <a:ext uri="{0D108BD9-81ED-4DB2-BD59-A6C34878D82A}">
                    <a16:rowId xmlns:a16="http://schemas.microsoft.com/office/drawing/2014/main" val="3796608"/>
                  </a:ext>
                </a:extLst>
              </a:tr>
              <a:tr h="971549">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掲載イメージ</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algn="ctr" rtl="0" fontAlgn="ct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a:t>
                      </a:r>
                    </a:p>
                  </a:txBody>
                  <a:tcPr marL="6002" marR="6002" marT="6002" marB="0" anchor="ctr">
                    <a:lnL>
                      <a:noFill/>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gridSpan="2">
                  <a:txBody>
                    <a:bodyPr/>
                    <a:lstStyle/>
                    <a:p>
                      <a:pPr algn="ctr" rtl="0"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gridSpan="2">
                  <a:txBody>
                    <a:bodyPr/>
                    <a:lstStyle/>
                    <a:p>
                      <a:pPr algn="ctr" rtl="0" fontAlgn="ctr"/>
                      <a:r>
                        <a:rPr lang="ja-JP" altLang="en-US" sz="8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extLst>
                  <a:ext uri="{0D108BD9-81ED-4DB2-BD59-A6C34878D82A}">
                    <a16:rowId xmlns:a16="http://schemas.microsoft.com/office/drawing/2014/main" val="3636102321"/>
                  </a:ext>
                </a:extLst>
              </a:tr>
              <a:tr h="302993">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広告タイプ</a:t>
                      </a:r>
                    </a:p>
                  </a:txBody>
                  <a:tcPr marL="6002" marR="6002" marT="6002" marB="0" anchor="ctr">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algn="ctr" rtl="0" fontAlgn="ctr"/>
                      <a:r>
                        <a:rPr lang="zh-CN" altLang="en-US" sz="800" b="0" i="0" u="none" strike="noStrike" dirty="0">
                          <a:solidFill>
                            <a:srgbClr val="595959"/>
                          </a:solidFill>
                          <a:effectLst/>
                          <a:latin typeface="Meiryo" panose="020B0604030504040204" pitchFamily="50" charset="-128"/>
                          <a:ea typeface="Meiryo" panose="020B0604030504040204" pitchFamily="50" charset="-128"/>
                        </a:rPr>
                        <a:t>画像（</a:t>
                      </a:r>
                      <a:r>
                        <a:rPr lang="en-US" altLang="zh-CN" sz="800" b="0" i="0" u="none" strike="noStrike" dirty="0">
                          <a:solidFill>
                            <a:srgbClr val="595959"/>
                          </a:solidFill>
                          <a:effectLst/>
                          <a:latin typeface="Meiryo" panose="020B0604030504040204" pitchFamily="50" charset="-128"/>
                          <a:ea typeface="Meiryo" panose="020B0604030504040204" pitchFamily="50" charset="-128"/>
                        </a:rPr>
                        <a:t>16</a:t>
                      </a:r>
                      <a:r>
                        <a:rPr lang="zh-CN" altLang="en-US" sz="800" b="0" i="0" u="none" strike="noStrike" dirty="0">
                          <a:solidFill>
                            <a:srgbClr val="595959"/>
                          </a:solidFill>
                          <a:effectLst/>
                          <a:latin typeface="Meiryo" panose="020B0604030504040204" pitchFamily="50" charset="-128"/>
                          <a:ea typeface="Meiryo" panose="020B0604030504040204" pitchFamily="50" charset="-128"/>
                        </a:rPr>
                        <a:t>：</a:t>
                      </a:r>
                      <a:r>
                        <a:rPr lang="en-US" altLang="zh-CN" sz="800" b="0" i="0" u="none" strike="noStrike" dirty="0">
                          <a:solidFill>
                            <a:srgbClr val="595959"/>
                          </a:solidFill>
                          <a:effectLst/>
                          <a:latin typeface="Meiryo" panose="020B0604030504040204" pitchFamily="50" charset="-128"/>
                          <a:ea typeface="Meiryo" panose="020B0604030504040204" pitchFamily="50" charset="-128"/>
                        </a:rPr>
                        <a:t>9</a:t>
                      </a:r>
                      <a:r>
                        <a:rPr lang="zh-CN" altLang="en-US" sz="800" b="0" i="0" u="none" strike="noStrike" dirty="0">
                          <a:solidFill>
                            <a:srgbClr val="595959"/>
                          </a:solidFill>
                          <a:effectLst/>
                          <a:latin typeface="Meiryo" panose="020B0604030504040204" pitchFamily="50" charset="-128"/>
                          <a:ea typeface="Meiryo" panose="020B0604030504040204" pitchFamily="50" charset="-128"/>
                        </a:rPr>
                        <a:t>）</a:t>
                      </a:r>
                      <a:br>
                        <a:rPr lang="zh-CN" altLang="en-US" sz="800" b="0" i="0" u="none" strike="noStrike" dirty="0">
                          <a:solidFill>
                            <a:srgbClr val="595959"/>
                          </a:solidFill>
                          <a:effectLst/>
                          <a:latin typeface="Meiryo" panose="020B0604030504040204" pitchFamily="50" charset="-128"/>
                          <a:ea typeface="Meiryo" panose="020B0604030504040204" pitchFamily="50" charset="-128"/>
                        </a:rPr>
                      </a:br>
                      <a:r>
                        <a:rPr lang="zh-CN" altLang="en-US" sz="800" b="0" i="0" u="none" strike="noStrike" dirty="0">
                          <a:solidFill>
                            <a:srgbClr val="595959"/>
                          </a:solidFill>
                          <a:effectLst/>
                          <a:latin typeface="Meiryo" panose="020B0604030504040204" pitchFamily="50" charset="-128"/>
                          <a:ea typeface="Meiryo" panose="020B0604030504040204" pitchFamily="50" charset="-128"/>
                        </a:rPr>
                        <a:t>動画（</a:t>
                      </a:r>
                      <a:r>
                        <a:rPr lang="en-US" altLang="zh-CN" sz="800" b="0" i="0" u="none" strike="noStrike" dirty="0">
                          <a:solidFill>
                            <a:srgbClr val="595959"/>
                          </a:solidFill>
                          <a:effectLst/>
                          <a:latin typeface="Meiryo" panose="020B0604030504040204" pitchFamily="50" charset="-128"/>
                          <a:ea typeface="Meiryo" panose="020B0604030504040204" pitchFamily="50" charset="-128"/>
                        </a:rPr>
                        <a:t>16</a:t>
                      </a:r>
                      <a:r>
                        <a:rPr lang="zh-CN" altLang="en-US" sz="800" b="0" i="0" u="none" strike="noStrike" dirty="0">
                          <a:solidFill>
                            <a:srgbClr val="595959"/>
                          </a:solidFill>
                          <a:effectLst/>
                          <a:latin typeface="Meiryo" panose="020B0604030504040204" pitchFamily="50" charset="-128"/>
                          <a:ea typeface="Meiryo" panose="020B0604030504040204" pitchFamily="50" charset="-128"/>
                        </a:rPr>
                        <a:t>：</a:t>
                      </a:r>
                      <a:r>
                        <a:rPr lang="en-US" altLang="zh-CN" sz="800" b="0" i="0" u="none" strike="noStrike" dirty="0">
                          <a:solidFill>
                            <a:srgbClr val="595959"/>
                          </a:solidFill>
                          <a:effectLst/>
                          <a:latin typeface="Meiryo" panose="020B0604030504040204" pitchFamily="50" charset="-128"/>
                          <a:ea typeface="Meiryo" panose="020B0604030504040204" pitchFamily="50" charset="-128"/>
                        </a:rPr>
                        <a:t>9</a:t>
                      </a:r>
                      <a:r>
                        <a:rPr lang="zh-CN" altLang="en-US" sz="800" b="0" i="0" u="none" strike="noStrike" dirty="0">
                          <a:solidFill>
                            <a:srgbClr val="595959"/>
                          </a:solidFill>
                          <a:effectLst/>
                          <a:latin typeface="Meiryo" panose="020B0604030504040204" pitchFamily="50" charset="-128"/>
                          <a:ea typeface="Meiryo" panose="020B0604030504040204" pitchFamily="50" charset="-128"/>
                        </a:rPr>
                        <a:t>）</a:t>
                      </a:r>
                    </a:p>
                  </a:txBody>
                  <a:tcPr marL="6002" marR="6002" marT="6002" marB="0" anchor="ctr">
                    <a:lnL w="6350" cap="flat" cmpd="sng" algn="ctr">
                      <a:solidFill>
                        <a:srgbClr val="FFFFFF"/>
                      </a:solidFill>
                      <a:prstDash val="solid"/>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tc gridSpan="2">
                  <a:txBody>
                    <a:bodyPr/>
                    <a:lstStyle/>
                    <a:p>
                      <a:pPr algn="ctr" rtl="0" fontAlgn="ctr"/>
                      <a:r>
                        <a:rPr lang="zh-CN" altLang="en-US" sz="800" b="0" i="0" u="none" strike="noStrike" dirty="0">
                          <a:solidFill>
                            <a:srgbClr val="595959"/>
                          </a:solidFill>
                          <a:effectLst/>
                          <a:latin typeface="メイリオ" panose="020B0604030504040204" pitchFamily="50" charset="-128"/>
                          <a:ea typeface="メイリオ" panose="020B0604030504040204" pitchFamily="50" charset="-128"/>
                        </a:rPr>
                        <a:t>画像（</a:t>
                      </a:r>
                      <a:r>
                        <a:rPr lang="en-US" altLang="zh-CN" sz="800" b="0" i="0" u="none" strike="noStrike" dirty="0">
                          <a:solidFill>
                            <a:srgbClr val="595959"/>
                          </a:solidFill>
                          <a:effectLst/>
                          <a:latin typeface="メイリオ" panose="020B0604030504040204" pitchFamily="50" charset="-128"/>
                          <a:ea typeface="メイリオ" panose="020B0604030504040204" pitchFamily="50" charset="-128"/>
                        </a:rPr>
                        <a:t>1</a:t>
                      </a:r>
                      <a:r>
                        <a:rPr lang="zh-CN" altLang="en-US" sz="800" b="0" i="0" u="none" strike="noStrike" dirty="0">
                          <a:solidFill>
                            <a:srgbClr val="595959"/>
                          </a:solidFill>
                          <a:effectLst/>
                          <a:latin typeface="メイリオ" panose="020B0604030504040204" pitchFamily="50" charset="-128"/>
                          <a:ea typeface="メイリオ" panose="020B0604030504040204" pitchFamily="50" charset="-128"/>
                        </a:rPr>
                        <a:t>：</a:t>
                      </a:r>
                      <a:r>
                        <a:rPr lang="en-US" altLang="zh-CN" sz="800" b="0" i="0" u="none" strike="noStrike" dirty="0">
                          <a:solidFill>
                            <a:srgbClr val="595959"/>
                          </a:solidFill>
                          <a:effectLst/>
                          <a:latin typeface="メイリオ" panose="020B0604030504040204" pitchFamily="50" charset="-128"/>
                          <a:ea typeface="メイリオ" panose="020B0604030504040204" pitchFamily="50" charset="-128"/>
                        </a:rPr>
                        <a:t>2</a:t>
                      </a:r>
                      <a:r>
                        <a:rPr lang="zh-CN" altLang="en-US" sz="800" b="0" i="0" u="none" strike="noStrike" dirty="0">
                          <a:solidFill>
                            <a:srgbClr val="595959"/>
                          </a:solidFill>
                          <a:effectLst/>
                          <a:latin typeface="メイリオ" panose="020B0604030504040204" pitchFamily="50" charset="-128"/>
                          <a:ea typeface="メイリオ" panose="020B0604030504040204" pitchFamily="50" charset="-128"/>
                        </a:rPr>
                        <a:t>）</a:t>
                      </a:r>
                      <a:br>
                        <a:rPr lang="zh-CN" altLang="en-US" sz="800" b="0" i="0" u="none" strike="noStrike" dirty="0">
                          <a:solidFill>
                            <a:srgbClr val="595959"/>
                          </a:solidFill>
                          <a:effectLst/>
                          <a:latin typeface="メイリオ" panose="020B0604030504040204" pitchFamily="50" charset="-128"/>
                          <a:ea typeface="メイリオ" panose="020B0604030504040204" pitchFamily="50" charset="-128"/>
                        </a:rPr>
                      </a:br>
                      <a:r>
                        <a:rPr lang="zh-CN" altLang="en-US" sz="800" b="0" i="0" u="none" strike="noStrike" dirty="0">
                          <a:solidFill>
                            <a:srgbClr val="595959"/>
                          </a:solidFill>
                          <a:effectLst/>
                          <a:latin typeface="メイリオ" panose="020B0604030504040204" pitchFamily="50" charset="-128"/>
                          <a:ea typeface="メイリオ" panose="020B0604030504040204" pitchFamily="50" charset="-128"/>
                        </a:rPr>
                        <a:t>動画（</a:t>
                      </a:r>
                      <a:r>
                        <a:rPr lang="en-US" altLang="zh-CN" sz="800" b="0" i="0" u="none" strike="noStrike" dirty="0">
                          <a:solidFill>
                            <a:srgbClr val="595959"/>
                          </a:solidFill>
                          <a:effectLst/>
                          <a:latin typeface="メイリオ" panose="020B0604030504040204" pitchFamily="50" charset="-128"/>
                          <a:ea typeface="メイリオ" panose="020B0604030504040204" pitchFamily="50" charset="-128"/>
                        </a:rPr>
                        <a:t>1</a:t>
                      </a:r>
                      <a:r>
                        <a:rPr lang="zh-CN" altLang="en-US" sz="800" b="0" i="0" u="none" strike="noStrike" dirty="0">
                          <a:solidFill>
                            <a:srgbClr val="595959"/>
                          </a:solidFill>
                          <a:effectLst/>
                          <a:latin typeface="メイリオ" panose="020B0604030504040204" pitchFamily="50" charset="-128"/>
                          <a:ea typeface="メイリオ" panose="020B0604030504040204" pitchFamily="50" charset="-128"/>
                        </a:rPr>
                        <a:t>：</a:t>
                      </a:r>
                      <a:r>
                        <a:rPr lang="en-US" altLang="zh-CN" sz="800" b="0" i="0" u="none" strike="noStrike" dirty="0">
                          <a:solidFill>
                            <a:srgbClr val="595959"/>
                          </a:solidFill>
                          <a:effectLst/>
                          <a:latin typeface="メイリオ" panose="020B0604030504040204" pitchFamily="50" charset="-128"/>
                          <a:ea typeface="メイリオ" panose="020B0604030504040204" pitchFamily="50" charset="-128"/>
                        </a:rPr>
                        <a:t>2</a:t>
                      </a:r>
                      <a:r>
                        <a:rPr lang="zh-CN" altLang="en-US" sz="800" b="0" i="0" u="none" strike="noStrike" dirty="0">
                          <a:solidFill>
                            <a:srgbClr val="595959"/>
                          </a:solidFill>
                          <a:effectLst/>
                          <a:latin typeface="メイリオ" panose="020B0604030504040204" pitchFamily="50" charset="-128"/>
                          <a:ea typeface="メイリオ" panose="020B0604030504040204" pitchFamily="50" charset="-128"/>
                        </a:rPr>
                        <a:t>）</a:t>
                      </a:r>
                    </a:p>
                  </a:txBody>
                  <a:tcPr marL="6002" marR="6002" marT="6002" marB="0" anchor="ctr">
                    <a:lnL w="6350" cap="flat" cmpd="sng" algn="ctr">
                      <a:solidFill>
                        <a:srgbClr val="595959"/>
                      </a:solidFill>
                      <a:prstDash val="dot"/>
                      <a:round/>
                      <a:headEnd type="none" w="med" len="med"/>
                      <a:tailEnd type="none" w="med" len="med"/>
                    </a:lnL>
                    <a:lnR w="6350" cap="flat" cmpd="sng" algn="ctr">
                      <a:solidFill>
                        <a:schemeClr val="tx2">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tc gridSpan="2">
                  <a:txBody>
                    <a:bodyPr/>
                    <a:lstStyle/>
                    <a:p>
                      <a:pPr algn="ctr" rtl="0" fontAlgn="ct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トップインパクト プライムディスプレイダブルサイズ</a:t>
                      </a:r>
                      <a:b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b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トップインパクト プライムディスプレイダブルサイズ　動画</a:t>
                      </a:r>
                    </a:p>
                  </a:txBody>
                  <a:tcPr marL="6002" marR="6002" marT="6002" marB="0" anchor="ctr">
                    <a:lnL w="6350" cap="flat" cmpd="sng" algn="ctr">
                      <a:solidFill>
                        <a:schemeClr val="tx2">
                          <a:lumMod val="50000"/>
                          <a:lumOff val="50000"/>
                        </a:schemeClr>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extLst>
                  <a:ext uri="{0D108BD9-81ED-4DB2-BD59-A6C34878D82A}">
                    <a16:rowId xmlns:a16="http://schemas.microsoft.com/office/drawing/2014/main" val="382367141"/>
                  </a:ext>
                </a:extLst>
              </a:tr>
              <a:tr h="375445">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動画（</a:t>
                      </a:r>
                      <a:r>
                        <a:rPr lang="en-US" altLang="ja-JP" sz="900" b="0" i="0" u="none" strike="noStrike" dirty="0">
                          <a:solidFill>
                            <a:srgbClr val="FFFFFF"/>
                          </a:solidFill>
                          <a:effectLst/>
                          <a:latin typeface="メイリオ" panose="020B0604030504040204" pitchFamily="50" charset="-128"/>
                          <a:ea typeface="メイリオ" panose="020B0604030504040204" pitchFamily="50" charset="-128"/>
                        </a:rPr>
                        <a:t>16</a:t>
                      </a: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FFFFFF"/>
                          </a:solidFill>
                          <a:effectLst/>
                          <a:latin typeface="メイリオ" panose="020B0604030504040204" pitchFamily="50" charset="-128"/>
                          <a:ea typeface="メイリオ" panose="020B0604030504040204" pitchFamily="50" charset="-128"/>
                        </a:rPr>
                        <a:t>9</a:t>
                      </a: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）広告タップ後の動作</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algn="ctr" rtl="0" fontAlgn="ct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動画をフルスクリーンで再生する（</a:t>
                      </a:r>
                      <a:r>
                        <a:rPr lang="en-US" altLang="ja-JP" sz="800" b="0" i="0" u="none" strike="noStrike">
                          <a:solidFill>
                            <a:srgbClr val="595959"/>
                          </a:solidFill>
                          <a:effectLst/>
                          <a:latin typeface="メイリオ" panose="020B0604030504040204" pitchFamily="50" charset="-128"/>
                          <a:ea typeface="メイリオ" panose="020B0604030504040204" pitchFamily="50" charset="-128"/>
                        </a:rPr>
                        <a:t>for view</a:t>
                      </a: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a:t>
                      </a:r>
                      <a:br>
                        <a:rPr lang="ja-JP" altLang="en-US" sz="800" b="0" i="0" u="none" strike="noStrike">
                          <a:solidFill>
                            <a:srgbClr val="595959"/>
                          </a:solidFill>
                          <a:effectLst/>
                          <a:latin typeface="メイリオ" panose="020B0604030504040204" pitchFamily="50" charset="-128"/>
                          <a:ea typeface="メイリオ" panose="020B0604030504040204" pitchFamily="50" charset="-128"/>
                        </a:rPr>
                      </a:b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ランディングページを表示する（</a:t>
                      </a:r>
                      <a:r>
                        <a:rPr lang="en-US" altLang="ja-JP" sz="800" b="0" i="0" u="none" strike="noStrike">
                          <a:solidFill>
                            <a:srgbClr val="595959"/>
                          </a:solidFill>
                          <a:effectLst/>
                          <a:latin typeface="メイリオ" panose="020B0604030504040204" pitchFamily="50" charset="-128"/>
                          <a:ea typeface="メイリオ" panose="020B0604030504040204" pitchFamily="50" charset="-128"/>
                        </a:rPr>
                        <a:t>for click</a:t>
                      </a: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a:t>
                      </a:r>
                    </a:p>
                  </a:txBody>
                  <a:tcPr marL="6002" marR="6002" marT="6002" marB="0" anchor="ctr">
                    <a:lnL>
                      <a:noFill/>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p>
                  </a:txBody>
                  <a:tcPr marL="6002" marR="6002" marT="6002" marB="0" anchor="ctr">
                    <a:lnL w="6350" cap="flat" cmpd="sng" algn="ctr">
                      <a:solidFill>
                        <a:srgbClr val="595959"/>
                      </a:solidFill>
                      <a:prstDash val="dot"/>
                      <a:round/>
                      <a:headEnd type="none" w="med" len="med"/>
                      <a:tailEnd type="none" w="med" len="med"/>
                    </a:lnL>
                    <a:lnR w="6350" cap="flat" cmpd="sng" algn="ctr">
                      <a:solidFill>
                        <a:schemeClr val="tx2">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gridSpan="2">
                  <a:txBody>
                    <a:bodyPr/>
                    <a:lstStyle/>
                    <a:p>
                      <a:pPr algn="ctr" rtl="0" fontAlgn="ctr"/>
                      <a:r>
                        <a:rPr lang="en-US" altLang="ja-JP" sz="800" b="0" i="0" u="none" strike="noStrike">
                          <a:solidFill>
                            <a:srgbClr val="595959"/>
                          </a:solidFill>
                          <a:effectLst/>
                          <a:latin typeface="メイリオ" panose="020B0604030504040204" pitchFamily="50" charset="-128"/>
                          <a:ea typeface="メイリオ" panose="020B0604030504040204" pitchFamily="50" charset="-128"/>
                        </a:rPr>
                        <a:t>-</a:t>
                      </a:r>
                    </a:p>
                  </a:txBody>
                  <a:tcPr marL="6002" marR="6002" marT="6002" marB="0" anchor="ctr">
                    <a:lnL w="6350" cap="flat" cmpd="sng" algn="ctr">
                      <a:solidFill>
                        <a:schemeClr val="tx2">
                          <a:lumMod val="50000"/>
                          <a:lumOff val="50000"/>
                        </a:schemeClr>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extLst>
                  <a:ext uri="{0D108BD9-81ED-4DB2-BD59-A6C34878D82A}">
                    <a16:rowId xmlns:a16="http://schemas.microsoft.com/office/drawing/2014/main" val="826487455"/>
                  </a:ext>
                </a:extLst>
              </a:tr>
              <a:tr h="243709">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デバイス</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algn="ctr" rtl="0" fontAlgn="ct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スマートフォン</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ウェブ</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p>
                  </a:txBody>
                  <a:tcPr marL="6002" marR="6002" marT="6002" marB="0" anchor="ctr">
                    <a:lnL>
                      <a:noFill/>
                    </a:lnL>
                    <a:lnR w="6350" cap="flat" cmpd="sng" algn="ctr">
                      <a:solidFill>
                        <a:srgbClr val="000000"/>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chemeClr val="tx2">
                          <a:lumMod val="50000"/>
                          <a:lumOff val="50000"/>
                        </a:schemeClr>
                      </a:solidFill>
                      <a:prstDash val="dot"/>
                      <a:round/>
                      <a:headEnd type="none" w="med" len="med"/>
                      <a:tailEnd type="none" w="med" len="med"/>
                    </a:lnB>
                    <a:solidFill>
                      <a:srgbClr val="FAFAFB"/>
                    </a:solidFill>
                  </a:tcPr>
                </a:tc>
                <a:tc hMerge="1">
                  <a:txBody>
                    <a:bodyPr/>
                    <a:lstStyle/>
                    <a:p>
                      <a:endParaRPr kumimoji="1" lang="ja-JP" altLang="en-US"/>
                    </a:p>
                  </a:txBody>
                  <a:tcPr/>
                </a:tc>
                <a:tc gridSpan="4">
                  <a:txBody>
                    <a:bodyPr/>
                    <a:lstStyle/>
                    <a:p>
                      <a:pPr algn="ctr" rtl="0" fontAlgn="ctr"/>
                      <a:r>
                        <a:rPr lang="en-US" sz="800" b="0" i="0" u="none" strike="noStrike">
                          <a:solidFill>
                            <a:srgbClr val="595959"/>
                          </a:solidFill>
                          <a:effectLst/>
                          <a:latin typeface="メイリオ" panose="020B0604030504040204" pitchFamily="50" charset="-128"/>
                          <a:ea typeface="メイリオ" panose="020B0604030504040204" pitchFamily="50" charset="-128"/>
                        </a:rPr>
                        <a:t>PC</a:t>
                      </a:r>
                    </a:p>
                  </a:txBody>
                  <a:tcPr marL="6002" marR="6002" marT="6002" marB="0" anchor="ctr">
                    <a:lnL w="6350" cap="flat" cmpd="sng" algn="ctr">
                      <a:solidFill>
                        <a:srgbClr val="000000"/>
                      </a:solidFill>
                      <a:prstDash val="dot"/>
                      <a:round/>
                      <a:headEnd type="none" w="med" len="med"/>
                      <a:tailEnd type="none" w="med" len="med"/>
                    </a:lnL>
                    <a:lnR>
                      <a:noFill/>
                    </a:lnR>
                    <a:lnT w="12700" cap="flat" cmpd="sng" algn="ctr">
                      <a:solidFill>
                        <a:srgbClr val="FFFFFF"/>
                      </a:solidFill>
                      <a:prstDash val="solid"/>
                      <a:round/>
                      <a:headEnd type="none" w="med" len="med"/>
                      <a:tailEnd type="none" w="med" len="med"/>
                    </a:lnT>
                    <a:lnB w="6350" cap="flat" cmpd="sng" algn="ctr">
                      <a:solidFill>
                        <a:schemeClr val="tx2">
                          <a:lumMod val="50000"/>
                          <a:lumOff val="50000"/>
                        </a:schemeClr>
                      </a:solidFill>
                      <a:prstDash val="dot"/>
                      <a:round/>
                      <a:headEnd type="none" w="med" len="med"/>
                      <a:tailEnd type="none" w="med" len="med"/>
                    </a:lnB>
                    <a:solidFill>
                      <a:srgbClr val="FAFAF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792337351"/>
                  </a:ext>
                </a:extLst>
              </a:tr>
              <a:tr h="243709">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掲載面</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6">
                  <a:txBody>
                    <a:bodyPr/>
                    <a:lstStyle/>
                    <a:p>
                      <a:pPr algn="ctr" rtl="0" fontAlgn="ctr"/>
                      <a:r>
                        <a:rPr lang="en-US" sz="800" b="0"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sz="800" b="0" i="0" u="none" strike="noStrike" dirty="0">
                          <a:solidFill>
                            <a:srgbClr val="595959"/>
                          </a:solidFill>
                          <a:effectLst/>
                          <a:latin typeface="メイリオ" panose="020B0604030504040204" pitchFamily="50" charset="-128"/>
                          <a:ea typeface="メイリオ" panose="020B0604030504040204" pitchFamily="50" charset="-128"/>
                        </a:rPr>
                        <a:t>!</a:t>
                      </a:r>
                    </a:p>
                  </a:txBody>
                  <a:tcPr marL="6002" marR="6002" marT="6002" marB="0" anchor="ctr">
                    <a:lnL>
                      <a:noFill/>
                    </a:lnL>
                    <a:lnR>
                      <a:noFill/>
                    </a:lnR>
                    <a:lnT w="6350" cap="flat" cmpd="sng" algn="ctr">
                      <a:solidFill>
                        <a:schemeClr val="tx2">
                          <a:lumMod val="50000"/>
                          <a:lumOff val="50000"/>
                        </a:schemeClr>
                      </a:solidFill>
                      <a:prstDash val="dot"/>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80046031"/>
                  </a:ext>
                </a:extLst>
              </a:tr>
              <a:tr h="302993">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掲載場所</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algn="ctr" rtl="0" fontAlgn="ctr"/>
                      <a:r>
                        <a:rPr lang="en-US" altLang="ja-JP" sz="800" b="0"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トップ・ニュース・編集記事</a:t>
                      </a:r>
                    </a:p>
                  </a:txBody>
                  <a:tcPr marL="6002" marR="6002" marT="6002" marB="0" anchor="ctr">
                    <a:lnL>
                      <a:noFill/>
                    </a:lnL>
                    <a:lnR w="6350" cap="flat" cmpd="sng" algn="ctr">
                      <a:solidFill>
                        <a:schemeClr val="tx2">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tc gridSpan="2">
                  <a:txBody>
                    <a:bodyPr/>
                    <a:lstStyle/>
                    <a:p>
                      <a:pPr algn="ctr" rtl="0" fontAlgn="ctr"/>
                      <a:r>
                        <a:rPr lang="en-US" altLang="ja-JP" sz="800" b="0"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ニュース・編集記事</a:t>
                      </a:r>
                    </a:p>
                  </a:txBody>
                  <a:tcPr marL="6002" marR="6002" marT="6002" marB="0" anchor="ctr">
                    <a:lnL w="6350" cap="flat" cmpd="sng" algn="ctr">
                      <a:solidFill>
                        <a:schemeClr val="tx2">
                          <a:lumMod val="50000"/>
                          <a:lumOff val="50000"/>
                        </a:schemeClr>
                      </a:solidFill>
                      <a:prstDash val="dot"/>
                      <a:round/>
                      <a:headEnd type="none" w="med" len="med"/>
                      <a:tailEnd type="none" w="med" len="med"/>
                    </a:lnL>
                    <a:lnR w="6350" cap="flat" cmpd="sng" algn="ctr">
                      <a:solidFill>
                        <a:schemeClr val="tx2">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tc gridSpan="2">
                  <a:txBody>
                    <a:bodyPr/>
                    <a:lstStyle/>
                    <a:p>
                      <a:pPr algn="ctr" rtl="0" fontAlgn="ctr"/>
                      <a:r>
                        <a:rPr lang="en-US" sz="800" b="0" i="0" u="none" strike="noStrike">
                          <a:solidFill>
                            <a:srgbClr val="595959"/>
                          </a:solidFill>
                          <a:effectLst/>
                          <a:latin typeface="メイリオ" panose="020B0604030504040204" pitchFamily="50" charset="-128"/>
                          <a:ea typeface="メイリオ" panose="020B0604030504040204" pitchFamily="50" charset="-128"/>
                        </a:rPr>
                        <a:t>carview!　</a:t>
                      </a: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トップ</a:t>
                      </a:r>
                    </a:p>
                  </a:txBody>
                  <a:tcPr marL="6002" marR="6002" marT="6002" marB="0" anchor="ctr">
                    <a:lnL w="6350" cap="flat" cmpd="sng" algn="ctr">
                      <a:solidFill>
                        <a:schemeClr val="tx2">
                          <a:lumMod val="50000"/>
                          <a:lumOff val="50000"/>
                        </a:schemeClr>
                      </a:solidFill>
                      <a:prstDash val="dot"/>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extLst>
                  <a:ext uri="{0D108BD9-81ED-4DB2-BD59-A6C34878D82A}">
                    <a16:rowId xmlns:a16="http://schemas.microsoft.com/office/drawing/2014/main" val="2880857876"/>
                  </a:ext>
                </a:extLst>
              </a:tr>
              <a:tr h="243709">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掲載期間</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4">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2022</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年</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10</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月</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4</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日（火）～　</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2022</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年</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12</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月</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31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日（土）</a:t>
                      </a:r>
                    </a:p>
                  </a:txBody>
                  <a:tcPr marL="6002" marR="6002" marT="6002" marB="0" anchor="ctr">
                    <a:lnL>
                      <a:noFill/>
                    </a:lnL>
                    <a:lnR w="6350" cap="flat" cmpd="sng" algn="ctr">
                      <a:solidFill>
                        <a:schemeClr val="tx2">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2022</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年</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9</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月</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日（木）～　</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2022</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年</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12</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月</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31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日（土）</a:t>
                      </a:r>
                    </a:p>
                  </a:txBody>
                  <a:tcPr marL="6002" marR="6002" marT="6002" marB="0" anchor="ctr">
                    <a:lnL w="6350" cap="flat" cmpd="sng" algn="ctr">
                      <a:solidFill>
                        <a:schemeClr val="tx2">
                          <a:lumMod val="50000"/>
                          <a:lumOff val="50000"/>
                        </a:schemeClr>
                      </a:solidFill>
                      <a:prstDash val="dot"/>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extLst>
                  <a:ext uri="{0D108BD9-81ED-4DB2-BD59-A6C34878D82A}">
                    <a16:rowId xmlns:a16="http://schemas.microsoft.com/office/drawing/2014/main" val="1657522145"/>
                  </a:ext>
                </a:extLst>
              </a:tr>
              <a:tr h="243709">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購入期間</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4">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7</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日間～</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31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日間</a:t>
                      </a:r>
                    </a:p>
                  </a:txBody>
                  <a:tcPr marL="6002" marR="6002" marT="6002" marB="0" anchor="ctr">
                    <a:lnL>
                      <a:noFill/>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rtl="0" fontAlgn="ctr"/>
                      <a:r>
                        <a:rPr lang="en-US" altLang="ja-JP" sz="800" b="0" i="0" u="none" strike="noStrike">
                          <a:solidFill>
                            <a:srgbClr val="595959"/>
                          </a:solidFill>
                          <a:effectLst/>
                          <a:latin typeface="メイリオ" panose="020B0604030504040204" pitchFamily="50" charset="-128"/>
                          <a:ea typeface="メイリオ" panose="020B0604030504040204" pitchFamily="50" charset="-128"/>
                        </a:rPr>
                        <a:t>7</a:t>
                      </a: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日間～</a:t>
                      </a:r>
                      <a:r>
                        <a:rPr lang="en-US" altLang="ja-JP" sz="800" b="0" i="0" u="none" strike="noStrike">
                          <a:solidFill>
                            <a:srgbClr val="595959"/>
                          </a:solidFill>
                          <a:effectLst/>
                          <a:latin typeface="メイリオ" panose="020B0604030504040204" pitchFamily="50" charset="-128"/>
                          <a:ea typeface="メイリオ" panose="020B0604030504040204" pitchFamily="50" charset="-128"/>
                        </a:rPr>
                        <a:t>31</a:t>
                      </a: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日間</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extLst>
                  <a:ext uri="{0D108BD9-81ED-4DB2-BD59-A6C34878D82A}">
                    <a16:rowId xmlns:a16="http://schemas.microsoft.com/office/drawing/2014/main" val="3194222092"/>
                  </a:ext>
                </a:extLst>
              </a:tr>
              <a:tr h="286723">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料金タイプ</a:t>
                      </a:r>
                    </a:p>
                  </a:txBody>
                  <a:tcPr marL="6002" marR="6002" marT="6002" marB="0" anchor="ctr">
                    <a:lnL>
                      <a:noFill/>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algn="ctr" rtl="0" fontAlgn="ct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枠購入型</a:t>
                      </a:r>
                      <a:endParaRPr lang="en-US" altLang="ja-JP" sz="800" b="0" i="0" u="none" strike="noStrike" dirty="0">
                        <a:solidFill>
                          <a:srgbClr val="595959"/>
                        </a:solidFill>
                        <a:effectLst/>
                        <a:latin typeface="メイリオ" panose="020B0604030504040204" pitchFamily="50" charset="-128"/>
                        <a:ea typeface="メイリオ" panose="020B0604030504040204" pitchFamily="50" charset="-128"/>
                      </a:endParaRPr>
                    </a:p>
                    <a:p>
                      <a:pPr algn="ctr" rtl="0" fontAlgn="ct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日あたり最大</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4</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枠</a:t>
                      </a:r>
                    </a:p>
                  </a:txBody>
                  <a:tcPr marL="6002" marR="6002" marT="6002" marB="0" anchor="ctr">
                    <a:lnL w="6350" cap="flat" cmpd="sng" algn="ctr">
                      <a:noFill/>
                      <a:prstDash val="dot"/>
                      <a:round/>
                      <a:headEnd type="none" w="med" len="med"/>
                      <a:tailEnd type="none" w="med" len="med"/>
                    </a:lnL>
                    <a:lnR w="6350" cap="flat" cmpd="sng" algn="ctr">
                      <a:solidFill>
                        <a:schemeClr val="tx2">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gridSpan="2">
                  <a:txBody>
                    <a:bodyPr/>
                    <a:lstStyle/>
                    <a:p>
                      <a:pPr algn="ctr" rtl="0" fontAlgn="ct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枠購入型</a:t>
                      </a:r>
                      <a:endParaRPr lang="en-US" altLang="ja-JP" sz="800" b="0" i="0" u="none" strike="noStrike" dirty="0">
                        <a:solidFill>
                          <a:srgbClr val="595959"/>
                        </a:solidFill>
                        <a:effectLst/>
                        <a:latin typeface="メイリオ" panose="020B0604030504040204" pitchFamily="50" charset="-128"/>
                        <a:ea typeface="メイリオ" panose="020B0604030504040204" pitchFamily="50" charset="-128"/>
                      </a:endParaRPr>
                    </a:p>
                    <a:p>
                      <a:pPr algn="ctr" rtl="0" fontAlgn="ct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日あたり最大</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4</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枠</a:t>
                      </a:r>
                    </a:p>
                  </a:txBody>
                  <a:tcPr marL="6002" marR="6002" marT="6002" marB="0" anchor="ctr">
                    <a:lnL w="6350" cap="flat" cmpd="sng" algn="ctr">
                      <a:solidFill>
                        <a:schemeClr val="tx2">
                          <a:lumMod val="50000"/>
                          <a:lumOff val="50000"/>
                        </a:schemeClr>
                      </a:solidFill>
                      <a:prstDash val="dot"/>
                      <a:round/>
                      <a:headEnd type="none" w="med" len="med"/>
                      <a:tailEnd type="none" w="med" len="med"/>
                    </a:lnL>
                    <a:lnR w="6350" cap="flat" cmpd="sng" algn="ctr">
                      <a:solidFill>
                        <a:schemeClr val="tx2">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gridSpan="2">
                  <a:txBody>
                    <a:bodyPr/>
                    <a:lstStyle/>
                    <a:p>
                      <a:pPr algn="ctr" rtl="0" fontAlgn="ctr"/>
                      <a:r>
                        <a:rPr lang="en-US" sz="800" b="0" i="0" u="none" strike="noStrike" dirty="0" err="1">
                          <a:solidFill>
                            <a:srgbClr val="595959"/>
                          </a:solidFill>
                          <a:effectLst/>
                          <a:latin typeface="メイリオ" panose="020B0604030504040204" pitchFamily="50" charset="-128"/>
                          <a:ea typeface="メイリオ" panose="020B0604030504040204" pitchFamily="50" charset="-128"/>
                        </a:rPr>
                        <a:t>Vimps</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購入型</a:t>
                      </a:r>
                    </a:p>
                  </a:txBody>
                  <a:tcPr marL="6002" marR="6002" marT="6002" marB="0" anchor="ctr">
                    <a:lnL w="6350" cap="flat" cmpd="sng" algn="ctr">
                      <a:solidFill>
                        <a:schemeClr val="tx2">
                          <a:lumMod val="50000"/>
                          <a:lumOff val="50000"/>
                        </a:schemeClr>
                      </a:solidFill>
                      <a:prstDash val="dot"/>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extLst>
                  <a:ext uri="{0D108BD9-81ED-4DB2-BD59-A6C34878D82A}">
                    <a16:rowId xmlns:a16="http://schemas.microsoft.com/office/drawing/2014/main" val="1656435396"/>
                  </a:ext>
                </a:extLst>
              </a:tr>
              <a:tr h="513076">
                <a:tc>
                  <a:txBody>
                    <a:bodyPr/>
                    <a:lstStyle/>
                    <a:p>
                      <a:pPr algn="ctr" rtl="0" fontAlgn="ctr"/>
                      <a:r>
                        <a:rPr lang="zh-TW" altLang="en-US" sz="900" b="0" i="0" u="none" strike="noStrike" dirty="0">
                          <a:solidFill>
                            <a:srgbClr val="FFFFFF"/>
                          </a:solidFill>
                          <a:effectLst/>
                          <a:latin typeface="メイリオ" panose="020B0604030504040204" pitchFamily="50" charset="-128"/>
                          <a:ea typeface="メイリオ" panose="020B0604030504040204" pitchFamily="50" charset="-128"/>
                        </a:rPr>
                        <a:t>最低購入価格</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最低購入価格：</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280,000</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円</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枠</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/7</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日間掲載</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　</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日あたり枠単価：</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40,000</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円</a:t>
                      </a:r>
                      <a:endParaRPr lang="en-US" altLang="ja-JP" sz="800" b="0" i="0" u="none" strike="noStrike" dirty="0">
                        <a:solidFill>
                          <a:srgbClr val="FF0000"/>
                        </a:solidFill>
                        <a:effectLst/>
                        <a:latin typeface="メイリオ" panose="020B0604030504040204" pitchFamily="50" charset="-128"/>
                        <a:ea typeface="メイリオ" panose="020B0604030504040204" pitchFamily="50" charset="-128"/>
                      </a:endParaRPr>
                    </a:p>
                    <a:p>
                      <a:pPr algn="ctr" rtl="0" fontAlgn="ct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購入金額＝</a:t>
                      </a:r>
                      <a:r>
                        <a:rPr lang="zh-TW" altLang="en-US" sz="800" dirty="0">
                          <a:solidFill>
                            <a:srgbClr val="FF0000"/>
                          </a:solidFill>
                        </a:rPr>
                        <a:t>購入枠数</a:t>
                      </a:r>
                      <a:r>
                        <a:rPr lang="en-US" altLang="zh-TW" sz="800" dirty="0">
                          <a:solidFill>
                            <a:srgbClr val="FF0000"/>
                          </a:solidFill>
                        </a:rPr>
                        <a:t>×</a:t>
                      </a:r>
                      <a:r>
                        <a:rPr lang="zh-TW" altLang="en-US" sz="800" dirty="0">
                          <a:solidFill>
                            <a:srgbClr val="FF0000"/>
                          </a:solidFill>
                        </a:rPr>
                        <a:t>購入期間</a:t>
                      </a:r>
                      <a:r>
                        <a:rPr lang="en-US" altLang="zh-TW" sz="800" dirty="0">
                          <a:solidFill>
                            <a:srgbClr val="FF0000"/>
                          </a:solidFill>
                        </a:rPr>
                        <a:t>×1</a:t>
                      </a:r>
                      <a:r>
                        <a:rPr lang="zh-TW" altLang="en-US" sz="800" dirty="0">
                          <a:solidFill>
                            <a:srgbClr val="FF0000"/>
                          </a:solidFill>
                        </a:rPr>
                        <a:t>日枠単価</a:t>
                      </a:r>
                      <a:endParaRPr lang="en-US" altLang="ja-JP" sz="800" b="0" i="0" u="none" strike="noStrike" dirty="0">
                        <a:solidFill>
                          <a:srgbClr val="FF0000"/>
                        </a:solidFill>
                        <a:effectLst/>
                        <a:latin typeface="メイリオ" panose="020B0604030504040204" pitchFamily="50" charset="-128"/>
                        <a:ea typeface="メイリオ" panose="020B0604030504040204" pitchFamily="50" charset="-128"/>
                      </a:endParaRPr>
                    </a:p>
                  </a:txBody>
                  <a:tcPr marL="6002" marR="6002" marT="6002" marB="0" anchor="ctr">
                    <a:lnL>
                      <a:noFill/>
                    </a:lnL>
                    <a:lnR w="6350" cap="flat" cmpd="sng" algn="ctr">
                      <a:solidFill>
                        <a:schemeClr val="tx2">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最低購入価格：</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280,000</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円</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枠</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/7</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日間掲載</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　</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日あたり枠単価：</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40,000</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円</a:t>
                      </a:r>
                      <a:endParaRPr lang="en-US" altLang="ja-JP" sz="800" b="0" i="0" u="none" strike="noStrike" dirty="0">
                        <a:solidFill>
                          <a:srgbClr val="FF0000"/>
                        </a:solidFill>
                        <a:effectLst/>
                        <a:latin typeface="メイリオ" panose="020B0604030504040204" pitchFamily="50" charset="-128"/>
                        <a:ea typeface="メイリオ" panose="020B0604030504040204" pitchFamily="50" charset="-128"/>
                      </a:endParaRPr>
                    </a:p>
                    <a:p>
                      <a:pPr algn="ctr" rtl="0" fontAlgn="ct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購入金額＝</a:t>
                      </a:r>
                      <a:r>
                        <a:rPr lang="zh-TW" altLang="en-US" sz="800" dirty="0">
                          <a:solidFill>
                            <a:srgbClr val="FF0000"/>
                          </a:solidFill>
                        </a:rPr>
                        <a:t>購入枠数</a:t>
                      </a:r>
                      <a:r>
                        <a:rPr lang="en-US" altLang="zh-TW" sz="800" dirty="0">
                          <a:solidFill>
                            <a:srgbClr val="FF0000"/>
                          </a:solidFill>
                        </a:rPr>
                        <a:t>×</a:t>
                      </a:r>
                      <a:r>
                        <a:rPr lang="zh-TW" altLang="en-US" sz="800" dirty="0">
                          <a:solidFill>
                            <a:srgbClr val="FF0000"/>
                          </a:solidFill>
                        </a:rPr>
                        <a:t>購入期間</a:t>
                      </a:r>
                      <a:r>
                        <a:rPr lang="en-US" altLang="zh-TW" sz="800" dirty="0">
                          <a:solidFill>
                            <a:srgbClr val="FF0000"/>
                          </a:solidFill>
                        </a:rPr>
                        <a:t>×1</a:t>
                      </a:r>
                      <a:r>
                        <a:rPr lang="zh-TW" altLang="en-US" sz="800" dirty="0">
                          <a:solidFill>
                            <a:srgbClr val="FF0000"/>
                          </a:solidFill>
                        </a:rPr>
                        <a:t>日枠単価</a:t>
                      </a:r>
                      <a:endParaRPr lang="en-US" altLang="ja-JP" sz="800" b="0" i="0" u="none" strike="noStrike" dirty="0">
                        <a:solidFill>
                          <a:srgbClr val="FF0000"/>
                        </a:solidFill>
                        <a:effectLst/>
                        <a:latin typeface="メイリオ" panose="020B0604030504040204" pitchFamily="50" charset="-128"/>
                        <a:ea typeface="メイリオ" panose="020B0604030504040204" pitchFamily="50" charset="-128"/>
                      </a:endParaRPr>
                    </a:p>
                  </a:txBody>
                  <a:tcPr marL="6002" marR="6002" marT="6002" marB="0" anchor="ctr">
                    <a:lnL w="6350" cap="flat" cmpd="sng" algn="ctr">
                      <a:solidFill>
                        <a:schemeClr val="tx2">
                          <a:lumMod val="50000"/>
                          <a:lumOff val="50000"/>
                        </a:schemeClr>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1,250,000</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円</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AFAFB"/>
                    </a:solidFill>
                  </a:tcPr>
                </a:tc>
                <a:tc hMerge="1">
                  <a:txBody>
                    <a:bodyPr/>
                    <a:lstStyle/>
                    <a:p>
                      <a:endParaRPr kumimoji="1" lang="ja-JP" altLang="en-US"/>
                    </a:p>
                  </a:txBody>
                  <a:tcPr/>
                </a:tc>
                <a:extLst>
                  <a:ext uri="{0D108BD9-81ED-4DB2-BD59-A6C34878D82A}">
                    <a16:rowId xmlns:a16="http://schemas.microsoft.com/office/drawing/2014/main" val="1610055208"/>
                  </a:ext>
                </a:extLst>
              </a:tr>
              <a:tr h="241331">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基本料金（</a:t>
                      </a:r>
                      <a:r>
                        <a:rPr lang="en-US" sz="900" b="0" i="0" u="none" strike="noStrike">
                          <a:solidFill>
                            <a:srgbClr val="FFFFFF"/>
                          </a:solidFill>
                          <a:effectLst/>
                          <a:latin typeface="メイリオ" panose="020B0604030504040204" pitchFamily="50" charset="-128"/>
                          <a:ea typeface="メイリオ" panose="020B0604030504040204" pitchFamily="50" charset="-128"/>
                        </a:rPr>
                        <a:t>vCPM）</a:t>
                      </a:r>
                    </a:p>
                  </a:txBody>
                  <a:tcPr marL="6002" marR="6002" marT="6002" marB="0" anchor="ctr">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7F7F"/>
                    </a:solidFill>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a:t>
                      </a:r>
                    </a:p>
                  </a:txBody>
                  <a:tcPr marL="6002" marR="6002" marT="6002" marB="0" anchor="ctr">
                    <a:lnL>
                      <a:noFill/>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1,540</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円</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8"/>
                    </a:solidFill>
                  </a:tcPr>
                </a:tc>
                <a:tc hMerge="1">
                  <a:txBody>
                    <a:bodyPr/>
                    <a:lstStyle/>
                    <a:p>
                      <a:endParaRPr kumimoji="1" lang="ja-JP" altLang="en-US"/>
                    </a:p>
                  </a:txBody>
                  <a:tcPr/>
                </a:tc>
                <a:extLst>
                  <a:ext uri="{0D108BD9-81ED-4DB2-BD59-A6C34878D82A}">
                    <a16:rowId xmlns:a16="http://schemas.microsoft.com/office/drawing/2014/main" val="2745616870"/>
                  </a:ext>
                </a:extLst>
              </a:tr>
              <a:tr h="411717">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想定</a:t>
                      </a:r>
                      <a:r>
                        <a:rPr lang="en-US" altLang="ja-JP" sz="900" b="0" i="0" u="none" strike="noStrike" dirty="0" err="1">
                          <a:solidFill>
                            <a:srgbClr val="FFFFFF"/>
                          </a:solidFill>
                          <a:effectLst/>
                          <a:latin typeface="メイリオ" panose="020B0604030504040204" pitchFamily="50" charset="-128"/>
                          <a:ea typeface="メイリオ" panose="020B0604030504040204" pitchFamily="50" charset="-128"/>
                        </a:rPr>
                        <a:t>vimps</a:t>
                      </a: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（枠配信のみ）</a:t>
                      </a:r>
                    </a:p>
                  </a:txBody>
                  <a:tcPr marL="6002" marR="6002" marT="6002" marB="0" anchor="ctr">
                    <a:lnL>
                      <a:noFill/>
                    </a:lnL>
                    <a:lnR>
                      <a:noFill/>
                    </a:lnR>
                    <a:lnT w="6350" cap="flat" cmpd="sng" algn="ctr">
                      <a:solidFill>
                        <a:srgbClr val="FFFFFF"/>
                      </a:solidFill>
                      <a:prstDash val="solid"/>
                      <a:round/>
                      <a:headEnd type="none" w="med" len="med"/>
                      <a:tailEnd type="none" w="med" len="med"/>
                    </a:lnT>
                    <a:lnB>
                      <a:noFill/>
                    </a:lnB>
                    <a:solidFill>
                      <a:srgbClr val="7F7F7F"/>
                    </a:solidFill>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420,000vimps</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枠</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/7</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日間掲載</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日あたり想定</a:t>
                      </a:r>
                      <a:r>
                        <a:rPr lang="en-US" altLang="ja-JP" sz="800" b="0" i="0" u="none" strike="noStrike" dirty="0" err="1">
                          <a:solidFill>
                            <a:srgbClr val="FF0000"/>
                          </a:solidFill>
                          <a:effectLst/>
                          <a:latin typeface="メイリオ" panose="020B0604030504040204" pitchFamily="50" charset="-128"/>
                          <a:ea typeface="メイリオ" panose="020B0604030504040204" pitchFamily="50" charset="-128"/>
                        </a:rPr>
                        <a:t>vimps</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60,000vimps</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想定</a:t>
                      </a:r>
                      <a:r>
                        <a:rPr lang="en-US" altLang="ja-JP" sz="800" b="0" i="0" u="none" strike="noStrike" dirty="0" err="1">
                          <a:solidFill>
                            <a:srgbClr val="FF0000"/>
                          </a:solidFill>
                          <a:effectLst/>
                          <a:latin typeface="メイリオ" panose="020B0604030504040204" pitchFamily="50" charset="-128"/>
                          <a:ea typeface="メイリオ" panose="020B0604030504040204" pitchFamily="50" charset="-128"/>
                        </a:rPr>
                        <a:t>vimps</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a:t>
                      </a:r>
                      <a:r>
                        <a:rPr lang="zh-TW" altLang="en-US" sz="800" dirty="0">
                          <a:solidFill>
                            <a:srgbClr val="FF0000"/>
                          </a:solidFill>
                        </a:rPr>
                        <a:t>購入枠数</a:t>
                      </a:r>
                      <a:r>
                        <a:rPr lang="en-US" altLang="zh-CN" sz="800" dirty="0">
                          <a:solidFill>
                            <a:srgbClr val="FF0000"/>
                          </a:solidFill>
                        </a:rPr>
                        <a:t>×</a:t>
                      </a:r>
                      <a:r>
                        <a:rPr lang="zh-TW" altLang="en-US" sz="800" dirty="0">
                          <a:solidFill>
                            <a:srgbClr val="FF0000"/>
                          </a:solidFill>
                        </a:rPr>
                        <a:t>購入期間</a:t>
                      </a:r>
                      <a:r>
                        <a:rPr lang="en-US" altLang="zh-TW" sz="800" dirty="0">
                          <a:solidFill>
                            <a:srgbClr val="FF0000"/>
                          </a:solidFill>
                        </a:rPr>
                        <a:t>×</a:t>
                      </a:r>
                      <a:r>
                        <a:rPr lang="en-US" altLang="zh-CN" sz="800" dirty="0">
                          <a:solidFill>
                            <a:srgbClr val="FF0000"/>
                          </a:solidFill>
                        </a:rPr>
                        <a:t>1</a:t>
                      </a:r>
                      <a:r>
                        <a:rPr lang="zh-CN" altLang="en-US" sz="800" dirty="0">
                          <a:solidFill>
                            <a:srgbClr val="FF0000"/>
                          </a:solidFill>
                        </a:rPr>
                        <a:t>日想定</a:t>
                      </a:r>
                      <a:r>
                        <a:rPr lang="en-US" altLang="zh-CN" sz="800" dirty="0" err="1">
                          <a:solidFill>
                            <a:srgbClr val="FF0000"/>
                          </a:solidFill>
                        </a:rPr>
                        <a:t>vimps</a:t>
                      </a:r>
                      <a:endParaRPr lang="ja-JP" altLang="en-US" sz="800" b="0" i="0" u="none" strike="noStrike" dirty="0">
                        <a:solidFill>
                          <a:srgbClr val="FF0000"/>
                        </a:solidFill>
                        <a:effectLst/>
                        <a:latin typeface="メイリオ" panose="020B0604030504040204" pitchFamily="50" charset="-128"/>
                        <a:ea typeface="メイリオ" panose="020B0604030504040204" pitchFamily="50" charset="-128"/>
                      </a:endParaRPr>
                    </a:p>
                  </a:txBody>
                  <a:tcPr marL="6002" marR="6002" marT="6002" marB="0" anchor="ctr">
                    <a:lnL>
                      <a:noFill/>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AFAFB"/>
                    </a:solidFill>
                  </a:tcPr>
                </a:tc>
                <a:tc hMerge="1">
                  <a:txBody>
                    <a:bodyPr/>
                    <a:lstStyle/>
                    <a:p>
                      <a:endParaRPr kumimoji="1" lang="ja-JP" altLang="en-US"/>
                    </a:p>
                  </a:txBody>
                  <a:tcPr/>
                </a:tc>
                <a:tc gridSpan="2">
                  <a:txBody>
                    <a:bodyPr/>
                    <a:lstStyle/>
                    <a:p>
                      <a:pPr algn="ctr" rtl="0" fontAlgn="ct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630,000vimps</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 </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枠</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/7</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日間掲載</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日あたり想定</a:t>
                      </a:r>
                      <a:r>
                        <a:rPr lang="en-US" altLang="ja-JP" sz="800" b="0" i="0" u="none" strike="noStrike" dirty="0" err="1">
                          <a:solidFill>
                            <a:srgbClr val="FF0000"/>
                          </a:solidFill>
                          <a:effectLst/>
                          <a:latin typeface="メイリオ" panose="020B0604030504040204" pitchFamily="50" charset="-128"/>
                          <a:ea typeface="メイリオ" panose="020B0604030504040204" pitchFamily="50" charset="-128"/>
                        </a:rPr>
                        <a:t>vimps</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90,000vimps</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FF0000"/>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想定</a:t>
                      </a:r>
                      <a:r>
                        <a:rPr lang="en-US" altLang="ja-JP" sz="800" b="0" i="0" u="none" strike="noStrike" dirty="0" err="1">
                          <a:solidFill>
                            <a:srgbClr val="FF0000"/>
                          </a:solidFill>
                          <a:effectLst/>
                          <a:latin typeface="メイリオ" panose="020B0604030504040204" pitchFamily="50" charset="-128"/>
                          <a:ea typeface="メイリオ" panose="020B0604030504040204" pitchFamily="50" charset="-128"/>
                        </a:rPr>
                        <a:t>vimps</a:t>
                      </a:r>
                      <a:r>
                        <a:rPr lang="ja-JP" altLang="en-US" sz="800" b="0" i="0" u="none" strike="noStrike" dirty="0">
                          <a:solidFill>
                            <a:srgbClr val="FF0000"/>
                          </a:solidFill>
                          <a:effectLst/>
                          <a:latin typeface="メイリオ" panose="020B0604030504040204" pitchFamily="50" charset="-128"/>
                          <a:ea typeface="メイリオ" panose="020B0604030504040204" pitchFamily="50" charset="-128"/>
                        </a:rPr>
                        <a:t>＝</a:t>
                      </a:r>
                      <a:r>
                        <a:rPr lang="zh-TW" altLang="en-US" sz="800" dirty="0">
                          <a:solidFill>
                            <a:srgbClr val="FF0000"/>
                          </a:solidFill>
                        </a:rPr>
                        <a:t>購入枠数</a:t>
                      </a:r>
                      <a:r>
                        <a:rPr lang="en-US" altLang="zh-CN" sz="800" dirty="0">
                          <a:solidFill>
                            <a:srgbClr val="FF0000"/>
                          </a:solidFill>
                        </a:rPr>
                        <a:t>×</a:t>
                      </a:r>
                      <a:r>
                        <a:rPr lang="zh-TW" altLang="en-US" sz="800" dirty="0">
                          <a:solidFill>
                            <a:srgbClr val="FF0000"/>
                          </a:solidFill>
                        </a:rPr>
                        <a:t>購入期間</a:t>
                      </a:r>
                      <a:r>
                        <a:rPr lang="en-US" altLang="zh-TW" sz="800" dirty="0">
                          <a:solidFill>
                            <a:srgbClr val="FF0000"/>
                          </a:solidFill>
                        </a:rPr>
                        <a:t>×</a:t>
                      </a:r>
                      <a:r>
                        <a:rPr lang="en-US" altLang="zh-CN" sz="800" dirty="0">
                          <a:solidFill>
                            <a:srgbClr val="FF0000"/>
                          </a:solidFill>
                        </a:rPr>
                        <a:t>1</a:t>
                      </a:r>
                      <a:r>
                        <a:rPr lang="zh-CN" altLang="en-US" sz="800" dirty="0">
                          <a:solidFill>
                            <a:srgbClr val="FF0000"/>
                          </a:solidFill>
                        </a:rPr>
                        <a:t>日想定</a:t>
                      </a:r>
                      <a:r>
                        <a:rPr lang="en-US" altLang="zh-CN" sz="800" dirty="0" err="1">
                          <a:solidFill>
                            <a:srgbClr val="FF0000"/>
                          </a:solidFill>
                        </a:rPr>
                        <a:t>vimps</a:t>
                      </a:r>
                      <a:endParaRPr lang="en-US" altLang="ja-JP" sz="800" b="0" i="0" u="none" strike="noStrike" dirty="0">
                        <a:solidFill>
                          <a:srgbClr val="595959"/>
                        </a:solidFill>
                        <a:effectLst/>
                        <a:latin typeface="メイリオ" panose="020B0604030504040204" pitchFamily="50" charset="-128"/>
                        <a:ea typeface="メイリオ" panose="020B0604030504040204" pitchFamily="50" charset="-128"/>
                      </a:endParaRP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AFAFB"/>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a:t>
                      </a:r>
                    </a:p>
                  </a:txBody>
                  <a:tcPr marL="6002" marR="6002" marT="6002" marB="0" anchor="ctr">
                    <a:lnL w="6350" cap="flat" cmpd="sng" algn="ctr">
                      <a:solidFill>
                        <a:srgbClr val="595959"/>
                      </a:solidFill>
                      <a:prstDash val="dot"/>
                      <a:round/>
                      <a:headEnd type="none" w="med" len="med"/>
                      <a:tailEnd type="none" w="med" len="med"/>
                    </a:lnL>
                    <a:lnR w="6350" cap="flat" cmpd="sng" algn="ctr">
                      <a:solidFill>
                        <a:srgbClr val="595959"/>
                      </a:solidFill>
                      <a:prstDash val="dot"/>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AFAFB"/>
                    </a:solidFill>
                  </a:tcPr>
                </a:tc>
                <a:tc hMerge="1">
                  <a:txBody>
                    <a:bodyPr/>
                    <a:lstStyle/>
                    <a:p>
                      <a:endParaRPr kumimoji="1" lang="ja-JP" altLang="en-US"/>
                    </a:p>
                  </a:txBody>
                  <a:tcPr/>
                </a:tc>
                <a:extLst>
                  <a:ext uri="{0D108BD9-81ED-4DB2-BD59-A6C34878D82A}">
                    <a16:rowId xmlns:a16="http://schemas.microsoft.com/office/drawing/2014/main" val="1443813654"/>
                  </a:ext>
                </a:extLst>
              </a:tr>
            </a:tbl>
          </a:graphicData>
        </a:graphic>
      </p:graphicFrame>
      <p:pic>
        <p:nvPicPr>
          <p:cNvPr id="15" name="図 14">
            <a:extLst>
              <a:ext uri="{FF2B5EF4-FFF2-40B4-BE49-F238E27FC236}">
                <a16:creationId xmlns:a16="http://schemas.microsoft.com/office/drawing/2014/main" id="{263FADA7-6B50-39F2-DBF9-8CB28EBBD22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9063" b="51082"/>
          <a:stretch/>
        </p:blipFill>
        <p:spPr>
          <a:xfrm>
            <a:off x="9696400" y="2204864"/>
            <a:ext cx="792087" cy="817805"/>
          </a:xfrm>
          <a:prstGeom prst="rect">
            <a:avLst/>
          </a:prstGeom>
        </p:spPr>
      </p:pic>
      <p:pic>
        <p:nvPicPr>
          <p:cNvPr id="16" name="図 15">
            <a:extLst>
              <a:ext uri="{FF2B5EF4-FFF2-40B4-BE49-F238E27FC236}">
                <a16:creationId xmlns:a16="http://schemas.microsoft.com/office/drawing/2014/main" id="{7C4BC624-3409-4369-AA19-4DC65F336A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0056" y="2060848"/>
            <a:ext cx="864096" cy="867432"/>
          </a:xfrm>
          <a:prstGeom prst="rect">
            <a:avLst/>
          </a:prstGeom>
        </p:spPr>
      </p:pic>
      <p:pic>
        <p:nvPicPr>
          <p:cNvPr id="17" name="図 16">
            <a:extLst>
              <a:ext uri="{FF2B5EF4-FFF2-40B4-BE49-F238E27FC236}">
                <a16:creationId xmlns:a16="http://schemas.microsoft.com/office/drawing/2014/main" id="{C35B900F-0847-DDE8-C1BD-FAAA67D7CF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1744" y="2132856"/>
            <a:ext cx="450442" cy="830883"/>
          </a:xfrm>
          <a:prstGeom prst="rect">
            <a:avLst/>
          </a:prstGeom>
        </p:spPr>
      </p:pic>
    </p:spTree>
    <p:extLst>
      <p:ext uri="{BB962C8B-B14F-4D97-AF65-F5344CB8AC3E}">
        <p14:creationId xmlns:p14="http://schemas.microsoft.com/office/powerpoint/2010/main" val="8559537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450B3BEC-A838-C90F-F5D3-4744C705A606}"/>
              </a:ext>
            </a:extLst>
          </p:cNvPr>
          <p:cNvSpPr>
            <a:spLocks noGrp="1"/>
          </p:cNvSpPr>
          <p:nvPr>
            <p:ph type="title"/>
          </p:nvPr>
        </p:nvSpPr>
        <p:spPr/>
        <p:txBody>
          <a:bodyPr>
            <a:normAutofit fontScale="90000"/>
          </a:bodyPr>
          <a:lstStyle/>
          <a:p>
            <a:r>
              <a:rPr lang="ja-JP" altLang="en-US" dirty="0"/>
              <a:t>計算方法と購入例</a:t>
            </a:r>
          </a:p>
        </p:txBody>
      </p:sp>
      <p:sp>
        <p:nvSpPr>
          <p:cNvPr id="12" name="タイトル 2">
            <a:extLst>
              <a:ext uri="{FF2B5EF4-FFF2-40B4-BE49-F238E27FC236}">
                <a16:creationId xmlns:a16="http://schemas.microsoft.com/office/drawing/2014/main" id="{15095F84-82B5-55D7-E55C-F2BE1D7FCA83}"/>
              </a:ext>
            </a:extLst>
          </p:cNvPr>
          <p:cNvSpPr txBox="1">
            <a:spLocks/>
          </p:cNvSpPr>
          <p:nvPr/>
        </p:nvSpPr>
        <p:spPr>
          <a:xfrm>
            <a:off x="623392" y="260648"/>
            <a:ext cx="9837401" cy="432048"/>
          </a:xfrm>
          <a:prstGeom prst="rect">
            <a:avLst/>
          </a:prstGeom>
        </p:spPr>
        <p:txBody>
          <a:bodyPr vert="horz" lIns="91440" tIns="45720" rIns="91440" bIns="45720" rtlCol="0" anchor="ctr">
            <a:normAutofit fontScale="75000" lnSpcReduction="20000"/>
          </a:bodyPr>
          <a:lstStyle>
            <a:lvl1pPr algn="l" defTabSz="1125444" rtl="0" eaLnBrk="1" latinLnBrk="0" hangingPunct="1">
              <a:spcBef>
                <a:spcPct val="0"/>
              </a:spcBef>
              <a:buNone/>
              <a:defRPr kumimoji="1" sz="3446" kern="1200">
                <a:solidFill>
                  <a:schemeClr val="tx1"/>
                </a:solidFill>
                <a:latin typeface="メイリオ"/>
                <a:ea typeface="メイリオ"/>
                <a:cs typeface="+mj-cs"/>
              </a:defRPr>
            </a:lvl1pPr>
          </a:lstStyle>
          <a:p>
            <a:pPr lvl="0"/>
            <a:endParaRPr lang="ja-JP" altLang="en-US" dirty="0"/>
          </a:p>
        </p:txBody>
      </p:sp>
      <p:graphicFrame>
        <p:nvGraphicFramePr>
          <p:cNvPr id="13" name="表 12">
            <a:extLst>
              <a:ext uri="{FF2B5EF4-FFF2-40B4-BE49-F238E27FC236}">
                <a16:creationId xmlns:a16="http://schemas.microsoft.com/office/drawing/2014/main" id="{8FC54B59-359F-CAAC-96E7-5EB7F7378AF0}"/>
              </a:ext>
            </a:extLst>
          </p:cNvPr>
          <p:cNvGraphicFramePr>
            <a:graphicFrameLocks noGrp="1"/>
          </p:cNvGraphicFramePr>
          <p:nvPr/>
        </p:nvGraphicFramePr>
        <p:xfrm>
          <a:off x="551384" y="1268760"/>
          <a:ext cx="4608510" cy="5227651"/>
        </p:xfrm>
        <a:graphic>
          <a:graphicData uri="http://schemas.openxmlformats.org/drawingml/2006/table">
            <a:tbl>
              <a:tblPr/>
              <a:tblGrid>
                <a:gridCol w="792088">
                  <a:extLst>
                    <a:ext uri="{9D8B030D-6E8A-4147-A177-3AD203B41FA5}">
                      <a16:colId xmlns:a16="http://schemas.microsoft.com/office/drawing/2014/main" val="1458915034"/>
                    </a:ext>
                  </a:extLst>
                </a:gridCol>
                <a:gridCol w="944452">
                  <a:extLst>
                    <a:ext uri="{9D8B030D-6E8A-4147-A177-3AD203B41FA5}">
                      <a16:colId xmlns:a16="http://schemas.microsoft.com/office/drawing/2014/main" val="3632094137"/>
                    </a:ext>
                  </a:extLst>
                </a:gridCol>
                <a:gridCol w="1001850">
                  <a:extLst>
                    <a:ext uri="{9D8B030D-6E8A-4147-A177-3AD203B41FA5}">
                      <a16:colId xmlns:a16="http://schemas.microsoft.com/office/drawing/2014/main" val="448242103"/>
                    </a:ext>
                  </a:extLst>
                </a:gridCol>
                <a:gridCol w="1001850">
                  <a:extLst>
                    <a:ext uri="{9D8B030D-6E8A-4147-A177-3AD203B41FA5}">
                      <a16:colId xmlns:a16="http://schemas.microsoft.com/office/drawing/2014/main" val="3143617944"/>
                    </a:ext>
                  </a:extLst>
                </a:gridCol>
                <a:gridCol w="868270">
                  <a:extLst>
                    <a:ext uri="{9D8B030D-6E8A-4147-A177-3AD203B41FA5}">
                      <a16:colId xmlns:a16="http://schemas.microsoft.com/office/drawing/2014/main" val="3154933245"/>
                    </a:ext>
                  </a:extLst>
                </a:gridCol>
              </a:tblGrid>
              <a:tr h="288031">
                <a:tc>
                  <a:txBody>
                    <a:bodyPr/>
                    <a:lstStyle/>
                    <a:p>
                      <a:pPr algn="l"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D9D9"/>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①</a:t>
                      </a:r>
                      <a:endParaRPr lang="en-US" altLang="ja-JP" sz="1200" b="1" i="0" u="none" strike="noStrike" dirty="0">
                        <a:solidFill>
                          <a:srgbClr val="000000"/>
                        </a:solidFill>
                        <a:effectLst/>
                        <a:latin typeface="Meiryo UI" panose="020B0604030504040204" pitchFamily="50" charset="-128"/>
                        <a:ea typeface="Meiryo UI" panose="020B0604030504040204" pitchFamily="50" charset="-128"/>
                      </a:endParaRP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D9D9"/>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D9D9"/>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③</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D9D9"/>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④</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D9D9"/>
                    </a:solidFill>
                  </a:tcPr>
                </a:tc>
                <a:extLst>
                  <a:ext uri="{0D108BD9-81ED-4DB2-BD59-A6C34878D82A}">
                    <a16:rowId xmlns:a16="http://schemas.microsoft.com/office/drawing/2014/main" val="3039066884"/>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50" b="0" i="0" u="none" strike="noStrike" dirty="0">
                          <a:solidFill>
                            <a:schemeClr val="accent6"/>
                          </a:solidFill>
                          <a:effectLst/>
                          <a:latin typeface="Meiryo UI" panose="020B0604030504040204" pitchFamily="50" charset="-128"/>
                          <a:ea typeface="Meiryo UI" panose="020B0604030504040204" pitchFamily="50" charset="-128"/>
                        </a:rPr>
                        <a:t>A</a:t>
                      </a: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社</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sz="1050" b="0" i="0" u="none" strike="noStrike">
                          <a:solidFill>
                            <a:schemeClr val="accent6"/>
                          </a:solidFill>
                          <a:effectLst/>
                          <a:latin typeface="Meiryo UI" panose="020B0604030504040204" pitchFamily="50" charset="-128"/>
                          <a:ea typeface="Meiryo UI" panose="020B0604030504040204" pitchFamily="50" charset="-128"/>
                        </a:rPr>
                        <a:t>A</a:t>
                      </a:r>
                      <a:r>
                        <a:rPr lang="ja-JP" altLang="en-US" sz="1050" b="0" i="0" u="none" strike="noStrike">
                          <a:solidFill>
                            <a:schemeClr val="accent6"/>
                          </a:solidFill>
                          <a:effectLst/>
                          <a:latin typeface="Meiryo UI" panose="020B0604030504040204" pitchFamily="50" charset="-128"/>
                          <a:ea typeface="Meiryo UI" panose="020B0604030504040204" pitchFamily="50" charset="-128"/>
                        </a:rPr>
                        <a:t>社</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1419927"/>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4512582"/>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3</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3804535"/>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4</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sz="1050" b="0" i="0" u="none" strike="noStrike" dirty="0">
                          <a:solidFill>
                            <a:schemeClr val="accent6"/>
                          </a:solidFill>
                          <a:effectLst/>
                          <a:latin typeface="Meiryo UI" panose="020B0604030504040204" pitchFamily="50" charset="-128"/>
                          <a:ea typeface="Meiryo UI" panose="020B0604030504040204" pitchFamily="50" charset="-128"/>
                        </a:rPr>
                        <a:t>B</a:t>
                      </a: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社</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6641026"/>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5</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8556882"/>
                  </a:ext>
                </a:extLst>
              </a:tr>
              <a:tr h="163341">
                <a:tc>
                  <a:txBody>
                    <a:bodyPr/>
                    <a:lstStyle/>
                    <a:p>
                      <a:pPr algn="r" fontAlgn="ctr"/>
                      <a:r>
                        <a:rPr lang="en-US" altLang="ja-JP" sz="1050" b="0" i="0" u="none" strike="noStrike">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a:solidFill>
                            <a:srgbClr val="000000"/>
                          </a:solidFill>
                          <a:effectLst/>
                          <a:latin typeface="Meiryo UI" panose="020B0604030504040204" pitchFamily="50" charset="-128"/>
                          <a:ea typeface="Meiryo UI" panose="020B0604030504040204" pitchFamily="50" charset="-128"/>
                        </a:rPr>
                        <a:t>6</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2373922"/>
                  </a:ext>
                </a:extLst>
              </a:tr>
              <a:tr h="163341">
                <a:tc>
                  <a:txBody>
                    <a:bodyPr/>
                    <a:lstStyle/>
                    <a:p>
                      <a:pPr algn="r" fontAlgn="ctr"/>
                      <a:r>
                        <a:rPr lang="en-US" altLang="ja-JP" sz="1050" b="0" i="0" u="none" strike="noStrike">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a:solidFill>
                            <a:srgbClr val="000000"/>
                          </a:solidFill>
                          <a:effectLst/>
                          <a:latin typeface="Meiryo UI" panose="020B0604030504040204" pitchFamily="50" charset="-128"/>
                          <a:ea typeface="Meiryo UI" panose="020B0604030504040204" pitchFamily="50" charset="-128"/>
                        </a:rPr>
                        <a:t>7</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sz="1050" b="0" i="0" u="none" strike="noStrike" dirty="0">
                          <a:solidFill>
                            <a:schemeClr val="accent6"/>
                          </a:solidFill>
                          <a:effectLst/>
                          <a:latin typeface="Meiryo UI" panose="020B0604030504040204" pitchFamily="50" charset="-128"/>
                          <a:ea typeface="Meiryo UI" panose="020B0604030504040204" pitchFamily="50" charset="-128"/>
                        </a:rPr>
                        <a:t>C</a:t>
                      </a: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社</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980884150"/>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8</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994301667"/>
                  </a:ext>
                </a:extLst>
              </a:tr>
              <a:tr h="163341">
                <a:tc>
                  <a:txBody>
                    <a:bodyPr/>
                    <a:lstStyle/>
                    <a:p>
                      <a:pPr algn="r" fontAlgn="ctr"/>
                      <a:r>
                        <a:rPr lang="en-US" altLang="ja-JP" sz="1050" b="0" i="0" u="none" strike="noStrike">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a:solidFill>
                            <a:srgbClr val="000000"/>
                          </a:solidFill>
                          <a:effectLst/>
                          <a:latin typeface="Meiryo UI" panose="020B0604030504040204" pitchFamily="50" charset="-128"/>
                          <a:ea typeface="Meiryo UI" panose="020B0604030504040204" pitchFamily="50" charset="-128"/>
                        </a:rPr>
                        <a:t>9</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63308330"/>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10</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29340786"/>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957587652"/>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12</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781717330"/>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13</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513479728"/>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14</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4255433"/>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15</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4484734"/>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16</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0991084"/>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17</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6640757"/>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18</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4379931"/>
                  </a:ext>
                </a:extLst>
              </a:tr>
              <a:tr h="163341">
                <a:tc>
                  <a:txBody>
                    <a:bodyPr/>
                    <a:lstStyle/>
                    <a:p>
                      <a:pPr algn="r" fontAlgn="ctr"/>
                      <a:r>
                        <a:rPr lang="en-US" altLang="ja-JP" sz="1050" b="0" i="0" u="none" strike="noStrike">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a:solidFill>
                            <a:srgbClr val="000000"/>
                          </a:solidFill>
                          <a:effectLst/>
                          <a:latin typeface="Meiryo UI" panose="020B0604030504040204" pitchFamily="50" charset="-128"/>
                          <a:ea typeface="Meiryo UI" panose="020B0604030504040204" pitchFamily="50" charset="-128"/>
                        </a:rPr>
                        <a:t>19</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8780429"/>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20</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9333821"/>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4613251"/>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22</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8856928"/>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23</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3935669"/>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24</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9455141"/>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25</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5524314"/>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26</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0968398"/>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27</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3252786"/>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28</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9878895"/>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29</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5888738"/>
                  </a:ext>
                </a:extLst>
              </a:tr>
              <a:tr h="163341">
                <a:tc>
                  <a:txBody>
                    <a:body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30</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5838665"/>
                  </a:ext>
                </a:extLst>
              </a:tr>
            </a:tbl>
          </a:graphicData>
        </a:graphic>
      </p:graphicFrame>
      <p:sp>
        <p:nvSpPr>
          <p:cNvPr id="18" name="テキスト ボックス 17">
            <a:extLst>
              <a:ext uri="{FF2B5EF4-FFF2-40B4-BE49-F238E27FC236}">
                <a16:creationId xmlns:a16="http://schemas.microsoft.com/office/drawing/2014/main" id="{72EA58FD-66FF-1BA0-F9D2-AA9E533F388D}"/>
              </a:ext>
            </a:extLst>
          </p:cNvPr>
          <p:cNvSpPr txBox="1"/>
          <p:nvPr/>
        </p:nvSpPr>
        <p:spPr>
          <a:xfrm>
            <a:off x="479376" y="1052736"/>
            <a:ext cx="6192688" cy="276999"/>
          </a:xfrm>
          <a:prstGeom prst="rect">
            <a:avLst/>
          </a:prstGeom>
          <a:noFill/>
        </p:spPr>
        <p:txBody>
          <a:bodyPr wrap="square" rtlCol="0">
            <a:spAutoFit/>
          </a:bodyPr>
          <a:lstStyle/>
          <a:p>
            <a:pPr algn="l"/>
            <a:r>
              <a:rPr lang="ja-JP" altLang="en-US" sz="1200" b="1" dirty="0"/>
              <a:t>▼トップパネル商品の購入例</a:t>
            </a:r>
            <a:endParaRPr lang="en-US" altLang="ja-JP" sz="1200" b="1" dirty="0"/>
          </a:p>
        </p:txBody>
      </p:sp>
      <p:sp>
        <p:nvSpPr>
          <p:cNvPr id="19" name="テキスト ボックス 18">
            <a:extLst>
              <a:ext uri="{FF2B5EF4-FFF2-40B4-BE49-F238E27FC236}">
                <a16:creationId xmlns:a16="http://schemas.microsoft.com/office/drawing/2014/main" id="{7978BB0D-7BF7-B9C6-5862-4E5E78988DFB}"/>
              </a:ext>
            </a:extLst>
          </p:cNvPr>
          <p:cNvSpPr txBox="1"/>
          <p:nvPr/>
        </p:nvSpPr>
        <p:spPr>
          <a:xfrm>
            <a:off x="6096000" y="1340768"/>
            <a:ext cx="6192688" cy="338554"/>
          </a:xfrm>
          <a:prstGeom prst="rect">
            <a:avLst/>
          </a:prstGeom>
          <a:noFill/>
        </p:spPr>
        <p:txBody>
          <a:bodyPr wrap="square" rtlCol="0">
            <a:spAutoFit/>
          </a:bodyPr>
          <a:lstStyle/>
          <a:p>
            <a:pPr algn="l"/>
            <a:r>
              <a:rPr lang="zh-TW" altLang="en-US" sz="1600" dirty="0">
                <a:solidFill>
                  <a:srgbClr val="FF0000"/>
                </a:solidFill>
              </a:rPr>
              <a:t>購入金額＝購入枠数</a:t>
            </a:r>
            <a:r>
              <a:rPr lang="en-US" altLang="zh-TW" sz="1600" dirty="0">
                <a:solidFill>
                  <a:srgbClr val="FF0000"/>
                </a:solidFill>
              </a:rPr>
              <a:t>×</a:t>
            </a:r>
            <a:r>
              <a:rPr lang="zh-TW" altLang="en-US" sz="1600" dirty="0">
                <a:solidFill>
                  <a:srgbClr val="FF0000"/>
                </a:solidFill>
              </a:rPr>
              <a:t>購入期間</a:t>
            </a:r>
            <a:r>
              <a:rPr lang="en-US" altLang="zh-TW" sz="1600" dirty="0">
                <a:solidFill>
                  <a:srgbClr val="FF0000"/>
                </a:solidFill>
              </a:rPr>
              <a:t>×1</a:t>
            </a:r>
            <a:r>
              <a:rPr lang="zh-TW" altLang="en-US" sz="1600" dirty="0">
                <a:solidFill>
                  <a:srgbClr val="FF0000"/>
                </a:solidFill>
              </a:rPr>
              <a:t>日枠単価</a:t>
            </a:r>
            <a:endParaRPr kumimoji="1" lang="ja-JP" altLang="en-US" dirty="0">
              <a:solidFill>
                <a:srgbClr val="FF0000"/>
              </a:solidFill>
            </a:endParaRPr>
          </a:p>
        </p:txBody>
      </p:sp>
      <p:sp>
        <p:nvSpPr>
          <p:cNvPr id="20" name="テキスト ボックス 19">
            <a:extLst>
              <a:ext uri="{FF2B5EF4-FFF2-40B4-BE49-F238E27FC236}">
                <a16:creationId xmlns:a16="http://schemas.microsoft.com/office/drawing/2014/main" id="{57500C25-5517-883D-EC30-7010A0BD1386}"/>
              </a:ext>
            </a:extLst>
          </p:cNvPr>
          <p:cNvSpPr txBox="1"/>
          <p:nvPr/>
        </p:nvSpPr>
        <p:spPr>
          <a:xfrm>
            <a:off x="6096000" y="3933056"/>
            <a:ext cx="6192688" cy="615553"/>
          </a:xfrm>
          <a:prstGeom prst="rect">
            <a:avLst/>
          </a:prstGeom>
          <a:noFill/>
        </p:spPr>
        <p:txBody>
          <a:bodyPr wrap="square" rtlCol="0">
            <a:spAutoFit/>
          </a:bodyPr>
          <a:lstStyle/>
          <a:p>
            <a:pPr algn="l"/>
            <a:r>
              <a:rPr lang="ja-JP" altLang="en-US" b="1" u="sng" dirty="0"/>
              <a:t>想定</a:t>
            </a:r>
            <a:r>
              <a:rPr lang="en-US" altLang="ja-JP" b="1" u="sng" dirty="0" err="1"/>
              <a:t>vimps</a:t>
            </a:r>
            <a:r>
              <a:rPr lang="ja-JP" altLang="en-US" b="1" u="sng" dirty="0"/>
              <a:t>計算</a:t>
            </a:r>
            <a:endParaRPr lang="en-US" altLang="ja-JP" b="1" u="sng" dirty="0"/>
          </a:p>
          <a:p>
            <a:pPr algn="l"/>
            <a:r>
              <a:rPr lang="ja-JP" altLang="en-US" sz="1600" dirty="0">
                <a:solidFill>
                  <a:srgbClr val="FF0000"/>
                </a:solidFill>
              </a:rPr>
              <a:t>期間</a:t>
            </a:r>
            <a:r>
              <a:rPr lang="zh-CN" altLang="en-US" sz="1600" dirty="0">
                <a:solidFill>
                  <a:srgbClr val="FF0000"/>
                </a:solidFill>
              </a:rPr>
              <a:t>想定</a:t>
            </a:r>
            <a:r>
              <a:rPr lang="en-US" altLang="zh-CN" sz="1600" dirty="0" err="1">
                <a:solidFill>
                  <a:srgbClr val="FF0000"/>
                </a:solidFill>
              </a:rPr>
              <a:t>vimps</a:t>
            </a:r>
            <a:r>
              <a:rPr lang="zh-CN" altLang="en-US" sz="1600" dirty="0">
                <a:solidFill>
                  <a:srgbClr val="FF0000"/>
                </a:solidFill>
              </a:rPr>
              <a:t>：</a:t>
            </a:r>
            <a:r>
              <a:rPr lang="zh-TW" altLang="en-US" sz="1600" dirty="0">
                <a:solidFill>
                  <a:srgbClr val="FF0000"/>
                </a:solidFill>
              </a:rPr>
              <a:t>購入枠数</a:t>
            </a:r>
            <a:r>
              <a:rPr lang="en-US" altLang="zh-CN" sz="1600" dirty="0">
                <a:solidFill>
                  <a:srgbClr val="FF0000"/>
                </a:solidFill>
              </a:rPr>
              <a:t>×</a:t>
            </a:r>
            <a:r>
              <a:rPr lang="zh-TW" altLang="en-US" sz="1600" dirty="0">
                <a:solidFill>
                  <a:srgbClr val="FF0000"/>
                </a:solidFill>
              </a:rPr>
              <a:t>購入期間</a:t>
            </a:r>
            <a:r>
              <a:rPr lang="en-US" altLang="zh-TW" sz="1600" dirty="0">
                <a:solidFill>
                  <a:srgbClr val="FF0000"/>
                </a:solidFill>
              </a:rPr>
              <a:t>×</a:t>
            </a:r>
            <a:r>
              <a:rPr lang="en-US" altLang="zh-CN" sz="1600" dirty="0">
                <a:solidFill>
                  <a:srgbClr val="FF0000"/>
                </a:solidFill>
              </a:rPr>
              <a:t>1</a:t>
            </a:r>
            <a:r>
              <a:rPr lang="zh-CN" altLang="en-US" sz="1600" dirty="0">
                <a:solidFill>
                  <a:srgbClr val="FF0000"/>
                </a:solidFill>
              </a:rPr>
              <a:t>日想定</a:t>
            </a:r>
            <a:r>
              <a:rPr lang="en-US" altLang="zh-CN" sz="1600" dirty="0" err="1">
                <a:solidFill>
                  <a:srgbClr val="FF0000"/>
                </a:solidFill>
              </a:rPr>
              <a:t>vimps</a:t>
            </a:r>
            <a:endParaRPr lang="en-US" altLang="ja-JP" sz="1600" u="sng" dirty="0"/>
          </a:p>
        </p:txBody>
      </p:sp>
      <p:sp>
        <p:nvSpPr>
          <p:cNvPr id="21" name="テキスト ボックス 20">
            <a:extLst>
              <a:ext uri="{FF2B5EF4-FFF2-40B4-BE49-F238E27FC236}">
                <a16:creationId xmlns:a16="http://schemas.microsoft.com/office/drawing/2014/main" id="{080C4A21-3B5D-11F5-DC39-0901878AA712}"/>
              </a:ext>
            </a:extLst>
          </p:cNvPr>
          <p:cNvSpPr txBox="1"/>
          <p:nvPr/>
        </p:nvSpPr>
        <p:spPr>
          <a:xfrm>
            <a:off x="5999312" y="1700808"/>
            <a:ext cx="6192688" cy="646331"/>
          </a:xfrm>
          <a:prstGeom prst="rect">
            <a:avLst/>
          </a:prstGeom>
          <a:noFill/>
        </p:spPr>
        <p:txBody>
          <a:bodyPr wrap="square" rtlCol="0">
            <a:spAutoFit/>
          </a:bodyPr>
          <a:lstStyle/>
          <a:p>
            <a:pPr algn="l"/>
            <a:r>
              <a:rPr lang="ja-JP" altLang="en-US" sz="1200" dirty="0"/>
              <a:t>・</a:t>
            </a:r>
            <a:r>
              <a:rPr lang="en-US" altLang="ja-JP" sz="1200" dirty="0"/>
              <a:t>1</a:t>
            </a:r>
            <a:r>
              <a:rPr lang="ja-JP" altLang="en-US" sz="1200" dirty="0"/>
              <a:t>日ごとの単価設定となり、</a:t>
            </a:r>
            <a:r>
              <a:rPr lang="en-US" altLang="ja-JP" sz="1200" dirty="0"/>
              <a:t>1</a:t>
            </a:r>
            <a:r>
              <a:rPr lang="ja-JP" altLang="en-US" sz="1200" dirty="0"/>
              <a:t>日</a:t>
            </a:r>
            <a:r>
              <a:rPr lang="en-US" altLang="ja-JP" sz="1200" dirty="0"/>
              <a:t>1</a:t>
            </a:r>
            <a:r>
              <a:rPr lang="ja-JP" altLang="en-US" sz="1200" dirty="0"/>
              <a:t>枠</a:t>
            </a:r>
            <a:r>
              <a:rPr lang="en-US" altLang="ja-JP" sz="1200" dirty="0"/>
              <a:t>40,000</a:t>
            </a:r>
            <a:r>
              <a:rPr lang="ja-JP" altLang="en-US" sz="1200" dirty="0"/>
              <a:t>円</a:t>
            </a:r>
            <a:endParaRPr lang="en-US" altLang="ja-JP" sz="1200" dirty="0"/>
          </a:p>
          <a:p>
            <a:pPr algn="l"/>
            <a:r>
              <a:rPr lang="ja-JP" altLang="en-US" sz="1200" dirty="0"/>
              <a:t>・購入枠数は最低</a:t>
            </a:r>
            <a:r>
              <a:rPr lang="en-US" altLang="ja-JP" sz="1200" dirty="0"/>
              <a:t>1</a:t>
            </a:r>
            <a:r>
              <a:rPr lang="ja-JP" altLang="en-US" sz="1200" dirty="0"/>
              <a:t>枠以上とし、最大</a:t>
            </a:r>
            <a:r>
              <a:rPr lang="en-US" altLang="ja-JP" sz="1200" dirty="0"/>
              <a:t>4</a:t>
            </a:r>
            <a:r>
              <a:rPr lang="ja-JP" altLang="en-US" sz="1200" dirty="0"/>
              <a:t>枠まで購入可能</a:t>
            </a:r>
            <a:r>
              <a:rPr lang="en-US" altLang="ja-JP" sz="1200" dirty="0"/>
              <a:t>(</a:t>
            </a:r>
            <a:r>
              <a:rPr lang="ja-JP" altLang="en-US" sz="1200" dirty="0"/>
              <a:t>空きがあれば</a:t>
            </a:r>
            <a:r>
              <a:rPr lang="en-US" altLang="ja-JP" sz="1200" dirty="0"/>
              <a:t>)</a:t>
            </a:r>
          </a:p>
          <a:p>
            <a:pPr algn="l"/>
            <a:r>
              <a:rPr kumimoji="1" lang="ja-JP" altLang="en-US" sz="1200" dirty="0"/>
              <a:t>・最低購入日数は</a:t>
            </a:r>
            <a:r>
              <a:rPr kumimoji="1" lang="en-US" altLang="ja-JP" sz="1200" dirty="0"/>
              <a:t>7</a:t>
            </a:r>
            <a:r>
              <a:rPr kumimoji="1" lang="ja-JP" altLang="en-US" sz="1200" dirty="0"/>
              <a:t>日間とし、最大</a:t>
            </a:r>
            <a:r>
              <a:rPr kumimoji="1" lang="en-US" altLang="ja-JP" sz="1200" dirty="0"/>
              <a:t>31</a:t>
            </a:r>
            <a:r>
              <a:rPr kumimoji="1" lang="ja-JP" altLang="en-US" sz="1200" dirty="0"/>
              <a:t>日まで購入可能</a:t>
            </a:r>
            <a:endParaRPr kumimoji="1" lang="ja-JP" altLang="en-US" sz="1400" dirty="0"/>
          </a:p>
        </p:txBody>
      </p:sp>
      <p:sp>
        <p:nvSpPr>
          <p:cNvPr id="22" name="テキスト ボックス 21">
            <a:extLst>
              <a:ext uri="{FF2B5EF4-FFF2-40B4-BE49-F238E27FC236}">
                <a16:creationId xmlns:a16="http://schemas.microsoft.com/office/drawing/2014/main" id="{DCDDB1F2-D443-60AB-92DC-E947DCFE0B40}"/>
              </a:ext>
            </a:extLst>
          </p:cNvPr>
          <p:cNvSpPr txBox="1"/>
          <p:nvPr/>
        </p:nvSpPr>
        <p:spPr>
          <a:xfrm>
            <a:off x="6017464" y="4581128"/>
            <a:ext cx="6192688" cy="830997"/>
          </a:xfrm>
          <a:prstGeom prst="rect">
            <a:avLst/>
          </a:prstGeom>
          <a:noFill/>
        </p:spPr>
        <p:txBody>
          <a:bodyPr wrap="square" rtlCol="0">
            <a:spAutoFit/>
          </a:bodyPr>
          <a:lstStyle/>
          <a:p>
            <a:pPr algn="l"/>
            <a:r>
              <a:rPr lang="ja-JP" altLang="en-US" sz="1200" dirty="0"/>
              <a:t>・</a:t>
            </a:r>
            <a:r>
              <a:rPr lang="en-US" altLang="ja-JP" sz="1200" dirty="0"/>
              <a:t>1</a:t>
            </a:r>
            <a:r>
              <a:rPr lang="ja-JP" altLang="en-US" sz="1200" dirty="0"/>
              <a:t>日ごとの</a:t>
            </a:r>
            <a:r>
              <a:rPr lang="en-US" altLang="ja-JP" sz="1200" dirty="0" err="1"/>
              <a:t>vimps</a:t>
            </a:r>
            <a:r>
              <a:rPr lang="ja-JP" altLang="en-US" sz="1200" dirty="0"/>
              <a:t>想定となり、</a:t>
            </a:r>
            <a:r>
              <a:rPr lang="en-US" altLang="ja-JP" sz="1200" dirty="0"/>
              <a:t> </a:t>
            </a:r>
          </a:p>
          <a:p>
            <a:pPr algn="l"/>
            <a:r>
              <a:rPr lang="ja-JP" altLang="en-US" sz="1200" dirty="0"/>
              <a:t>　トップパネル </a:t>
            </a:r>
            <a:r>
              <a:rPr lang="en-US" altLang="ja-JP" sz="1200" dirty="0"/>
              <a:t>60,000vimps</a:t>
            </a:r>
            <a:r>
              <a:rPr lang="ja-JP" altLang="en-US" sz="1200" dirty="0"/>
              <a:t>・プライムディスプレイ </a:t>
            </a:r>
            <a:r>
              <a:rPr lang="en-US" altLang="ja-JP" sz="1200" dirty="0"/>
              <a:t>90,000vimps</a:t>
            </a:r>
          </a:p>
          <a:p>
            <a:pPr algn="l"/>
            <a:r>
              <a:rPr lang="ja-JP" altLang="en-US" sz="1200" dirty="0"/>
              <a:t>・想定</a:t>
            </a:r>
            <a:r>
              <a:rPr lang="en-US" altLang="ja-JP" sz="1200" dirty="0" err="1"/>
              <a:t>vimps</a:t>
            </a:r>
            <a:r>
              <a:rPr lang="ja-JP" altLang="en-US" sz="1200" dirty="0"/>
              <a:t>数は購入枠数、購入日数により変動</a:t>
            </a:r>
            <a:endParaRPr lang="en-US" altLang="ja-JP" sz="1200" dirty="0"/>
          </a:p>
          <a:p>
            <a:pPr algn="l"/>
            <a:r>
              <a:rPr lang="ja-JP" altLang="en-US" sz="1200" dirty="0"/>
              <a:t>・あくまで想定</a:t>
            </a:r>
            <a:r>
              <a:rPr lang="en-US" altLang="ja-JP" sz="1200" dirty="0" err="1"/>
              <a:t>vimps</a:t>
            </a:r>
            <a:r>
              <a:rPr lang="ja-JP" altLang="en-US" sz="1200" dirty="0"/>
              <a:t>となり、保証の対象外</a:t>
            </a:r>
            <a:endParaRPr lang="en-US" altLang="ja-JP" sz="1200" dirty="0"/>
          </a:p>
        </p:txBody>
      </p:sp>
      <p:graphicFrame>
        <p:nvGraphicFramePr>
          <p:cNvPr id="23" name="表 22">
            <a:extLst>
              <a:ext uri="{FF2B5EF4-FFF2-40B4-BE49-F238E27FC236}">
                <a16:creationId xmlns:a16="http://schemas.microsoft.com/office/drawing/2014/main" id="{A8D61C65-270B-905F-BB52-862BA5CD4AA6}"/>
              </a:ext>
            </a:extLst>
          </p:cNvPr>
          <p:cNvGraphicFramePr>
            <a:graphicFrameLocks noGrp="1"/>
          </p:cNvGraphicFramePr>
          <p:nvPr/>
        </p:nvGraphicFramePr>
        <p:xfrm>
          <a:off x="6098045" y="5445224"/>
          <a:ext cx="5398555" cy="864096"/>
        </p:xfrm>
        <a:graphic>
          <a:graphicData uri="http://schemas.openxmlformats.org/drawingml/2006/table">
            <a:tbl>
              <a:tblPr/>
              <a:tblGrid>
                <a:gridCol w="1505513">
                  <a:extLst>
                    <a:ext uri="{9D8B030D-6E8A-4147-A177-3AD203B41FA5}">
                      <a16:colId xmlns:a16="http://schemas.microsoft.com/office/drawing/2014/main" val="1794292320"/>
                    </a:ext>
                  </a:extLst>
                </a:gridCol>
                <a:gridCol w="1231783">
                  <a:extLst>
                    <a:ext uri="{9D8B030D-6E8A-4147-A177-3AD203B41FA5}">
                      <a16:colId xmlns:a16="http://schemas.microsoft.com/office/drawing/2014/main" val="200220420"/>
                    </a:ext>
                  </a:extLst>
                </a:gridCol>
                <a:gridCol w="1246990">
                  <a:extLst>
                    <a:ext uri="{9D8B030D-6E8A-4147-A177-3AD203B41FA5}">
                      <a16:colId xmlns:a16="http://schemas.microsoft.com/office/drawing/2014/main" val="3812846794"/>
                    </a:ext>
                  </a:extLst>
                </a:gridCol>
                <a:gridCol w="1414269">
                  <a:extLst>
                    <a:ext uri="{9D8B030D-6E8A-4147-A177-3AD203B41FA5}">
                      <a16:colId xmlns:a16="http://schemas.microsoft.com/office/drawing/2014/main" val="1729963882"/>
                    </a:ext>
                  </a:extLst>
                </a:gridCol>
              </a:tblGrid>
              <a:tr h="216024">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DF"/>
                    </a:solidFill>
                  </a:tcPr>
                </a:tc>
                <a:tc>
                  <a:txBody>
                    <a:body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A</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(①</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DF"/>
                    </a:solidFill>
                  </a:tcPr>
                </a:tc>
                <a:tc>
                  <a:txBody>
                    <a:body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B</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③</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DF"/>
                    </a:solidFill>
                  </a:tcPr>
                </a:tc>
                <a:tc>
                  <a:txBody>
                    <a:body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C</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④</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DF"/>
                    </a:solidFill>
                  </a:tcPr>
                </a:tc>
                <a:extLst>
                  <a:ext uri="{0D108BD9-81ED-4DB2-BD59-A6C34878D82A}">
                    <a16:rowId xmlns:a16="http://schemas.microsoft.com/office/drawing/2014/main" val="3208540823"/>
                  </a:ext>
                </a:extLst>
              </a:tr>
              <a:tr h="216024">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購入枠数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2</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003481"/>
                  </a:ext>
                </a:extLst>
              </a:tr>
              <a:tr h="216024">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購入日数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9</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27</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7</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3751756"/>
                  </a:ext>
                </a:extLst>
              </a:tr>
              <a:tr h="216024">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期間想定</a:t>
                      </a:r>
                      <a:r>
                        <a:rPr lang="en-US" sz="1100" b="1" i="0" u="none" strike="noStrike">
                          <a:solidFill>
                            <a:srgbClr val="000000"/>
                          </a:solidFill>
                          <a:effectLst/>
                          <a:latin typeface="Meiryo UI" panose="020B0604030504040204" pitchFamily="50" charset="-128"/>
                          <a:ea typeface="Meiryo UI" panose="020B0604030504040204" pitchFamily="50" charset="-128"/>
                        </a:rPr>
                        <a:t>vimps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1,080,000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1,620,000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420,000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6726205"/>
                  </a:ext>
                </a:extLst>
              </a:tr>
            </a:tbl>
          </a:graphicData>
        </a:graphic>
      </p:graphicFrame>
      <p:graphicFrame>
        <p:nvGraphicFramePr>
          <p:cNvPr id="24" name="表 23">
            <a:extLst>
              <a:ext uri="{FF2B5EF4-FFF2-40B4-BE49-F238E27FC236}">
                <a16:creationId xmlns:a16="http://schemas.microsoft.com/office/drawing/2014/main" id="{755D4F2A-F354-6243-2D51-6C6A575CA5A3}"/>
              </a:ext>
            </a:extLst>
          </p:cNvPr>
          <p:cNvGraphicFramePr>
            <a:graphicFrameLocks noGrp="1"/>
          </p:cNvGraphicFramePr>
          <p:nvPr/>
        </p:nvGraphicFramePr>
        <p:xfrm>
          <a:off x="6120532" y="2419350"/>
          <a:ext cx="5304059" cy="865633"/>
        </p:xfrm>
        <a:graphic>
          <a:graphicData uri="http://schemas.openxmlformats.org/drawingml/2006/table">
            <a:tbl>
              <a:tblPr/>
              <a:tblGrid>
                <a:gridCol w="1479160">
                  <a:extLst>
                    <a:ext uri="{9D8B030D-6E8A-4147-A177-3AD203B41FA5}">
                      <a16:colId xmlns:a16="http://schemas.microsoft.com/office/drawing/2014/main" val="4254243516"/>
                    </a:ext>
                  </a:extLst>
                </a:gridCol>
                <a:gridCol w="1210222">
                  <a:extLst>
                    <a:ext uri="{9D8B030D-6E8A-4147-A177-3AD203B41FA5}">
                      <a16:colId xmlns:a16="http://schemas.microsoft.com/office/drawing/2014/main" val="3002815177"/>
                    </a:ext>
                  </a:extLst>
                </a:gridCol>
                <a:gridCol w="1225163">
                  <a:extLst>
                    <a:ext uri="{9D8B030D-6E8A-4147-A177-3AD203B41FA5}">
                      <a16:colId xmlns:a16="http://schemas.microsoft.com/office/drawing/2014/main" val="1580198301"/>
                    </a:ext>
                  </a:extLst>
                </a:gridCol>
                <a:gridCol w="1389514">
                  <a:extLst>
                    <a:ext uri="{9D8B030D-6E8A-4147-A177-3AD203B41FA5}">
                      <a16:colId xmlns:a16="http://schemas.microsoft.com/office/drawing/2014/main" val="1189030020"/>
                    </a:ext>
                  </a:extLst>
                </a:gridCol>
              </a:tblGrid>
              <a:tr h="261703">
                <a:tc>
                  <a:txBody>
                    <a:body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DF"/>
                    </a:solidFill>
                  </a:tcPr>
                </a:tc>
                <a:tc>
                  <a:txBody>
                    <a:body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A</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(①</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DF"/>
                    </a:solidFill>
                  </a:tcPr>
                </a:tc>
                <a:tc>
                  <a:txBody>
                    <a:body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B</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③</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DF"/>
                    </a:solidFill>
                  </a:tcPr>
                </a:tc>
                <a:tc>
                  <a:txBody>
                    <a:body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C</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④</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DF"/>
                    </a:solidFill>
                  </a:tcPr>
                </a:tc>
                <a:extLst>
                  <a:ext uri="{0D108BD9-81ED-4DB2-BD59-A6C34878D82A}">
                    <a16:rowId xmlns:a16="http://schemas.microsoft.com/office/drawing/2014/main" val="3159237791"/>
                  </a:ext>
                </a:extLst>
              </a:tr>
              <a:tr h="201310">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購入枠数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2</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30557"/>
                  </a:ext>
                </a:extLst>
              </a:tr>
              <a:tr h="201310">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購入日数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9</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27</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7</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1454508"/>
                  </a:ext>
                </a:extLst>
              </a:tr>
              <a:tr h="201310">
                <a:tc>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購入金額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720,000</a:t>
                      </a:r>
                      <a:r>
                        <a:rPr lang="ja-JP" altLang="en-US" sz="1100" b="0" i="0" u="none" strike="noStrike">
                          <a:solidFill>
                            <a:srgbClr val="000000"/>
                          </a:solidFill>
                          <a:effectLst/>
                          <a:latin typeface="Meiryo UI" panose="020B0604030504040204" pitchFamily="50" charset="-128"/>
                          <a:ea typeface="Meiryo UI" panose="020B0604030504040204" pitchFamily="50" charset="-128"/>
                        </a:rPr>
                        <a:t>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1,080,000</a:t>
                      </a:r>
                      <a:r>
                        <a:rPr lang="ja-JP" altLang="en-US" sz="1100" b="0" i="0" u="none" strike="noStrike">
                          <a:solidFill>
                            <a:srgbClr val="000000"/>
                          </a:solidFill>
                          <a:effectLst/>
                          <a:latin typeface="Meiryo UI" panose="020B0604030504040204" pitchFamily="50" charset="-128"/>
                          <a:ea typeface="Meiryo UI" panose="020B0604030504040204" pitchFamily="50" charset="-128"/>
                        </a:rPr>
                        <a:t>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280,000</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810512"/>
                  </a:ext>
                </a:extLst>
              </a:tr>
            </a:tbl>
          </a:graphicData>
        </a:graphic>
      </p:graphicFrame>
      <p:sp>
        <p:nvSpPr>
          <p:cNvPr id="25" name="テキスト ボックス 24">
            <a:extLst>
              <a:ext uri="{FF2B5EF4-FFF2-40B4-BE49-F238E27FC236}">
                <a16:creationId xmlns:a16="http://schemas.microsoft.com/office/drawing/2014/main" id="{2B981040-B909-0ADF-7718-EF2C57203EE8}"/>
              </a:ext>
            </a:extLst>
          </p:cNvPr>
          <p:cNvSpPr txBox="1"/>
          <p:nvPr/>
        </p:nvSpPr>
        <p:spPr>
          <a:xfrm>
            <a:off x="6096000" y="1052736"/>
            <a:ext cx="6192688" cy="369332"/>
          </a:xfrm>
          <a:prstGeom prst="rect">
            <a:avLst/>
          </a:prstGeom>
          <a:noFill/>
        </p:spPr>
        <p:txBody>
          <a:bodyPr wrap="square" rtlCol="0">
            <a:spAutoFit/>
          </a:bodyPr>
          <a:lstStyle/>
          <a:p>
            <a:pPr algn="l"/>
            <a:r>
              <a:rPr lang="ja-JP" altLang="en-US" b="1" u="sng" dirty="0"/>
              <a:t>購入金額計算方法</a:t>
            </a:r>
            <a:endParaRPr lang="en-US" altLang="ja-JP" b="1" u="sng" dirty="0"/>
          </a:p>
        </p:txBody>
      </p:sp>
    </p:spTree>
    <p:extLst>
      <p:ext uri="{BB962C8B-B14F-4D97-AF65-F5344CB8AC3E}">
        <p14:creationId xmlns:p14="http://schemas.microsoft.com/office/powerpoint/2010/main" val="41401325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 </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4052485777"/>
              </p:ext>
            </p:extLst>
          </p:nvPr>
        </p:nvGraphicFramePr>
        <p:xfrm>
          <a:off x="335360" y="980728"/>
          <a:ext cx="11377264" cy="3678742"/>
        </p:xfrm>
        <a:graphic>
          <a:graphicData uri="http://schemas.openxmlformats.org/drawingml/2006/table">
            <a:tbl>
              <a:tblPr firstCol="1" bandRow="1">
                <a:tableStyleId>{21E4AEA4-8DFA-4A89-87EB-49C32662AFE0}</a:tableStyleId>
              </a:tblPr>
              <a:tblGrid>
                <a:gridCol w="2376264">
                  <a:extLst>
                    <a:ext uri="{9D8B030D-6E8A-4147-A177-3AD203B41FA5}">
                      <a16:colId xmlns:a16="http://schemas.microsoft.com/office/drawing/2014/main" val="792911817"/>
                    </a:ext>
                  </a:extLst>
                </a:gridCol>
                <a:gridCol w="1512168">
                  <a:extLst>
                    <a:ext uri="{9D8B030D-6E8A-4147-A177-3AD203B41FA5}">
                      <a16:colId xmlns:a16="http://schemas.microsoft.com/office/drawing/2014/main" val="2515137241"/>
                    </a:ext>
                  </a:extLst>
                </a:gridCol>
                <a:gridCol w="2376264">
                  <a:extLst>
                    <a:ext uri="{9D8B030D-6E8A-4147-A177-3AD203B41FA5}">
                      <a16:colId xmlns:a16="http://schemas.microsoft.com/office/drawing/2014/main" val="3608287535"/>
                    </a:ext>
                  </a:extLst>
                </a:gridCol>
                <a:gridCol w="2304256">
                  <a:extLst>
                    <a:ext uri="{9D8B030D-6E8A-4147-A177-3AD203B41FA5}">
                      <a16:colId xmlns:a16="http://schemas.microsoft.com/office/drawing/2014/main" val="135909385"/>
                    </a:ext>
                  </a:extLst>
                </a:gridCol>
                <a:gridCol w="2808312">
                  <a:extLst>
                    <a:ext uri="{9D8B030D-6E8A-4147-A177-3AD203B41FA5}">
                      <a16:colId xmlns:a16="http://schemas.microsoft.com/office/drawing/2014/main" val="2591893762"/>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105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　トップパネル　</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SP</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105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　ニュース・編集記事</a:t>
                      </a:r>
                      <a:endParaRPr lang="en-US" altLang="ja-JP" sz="1050" b="1" i="0" u="none" strike="noStrike" dirty="0">
                        <a:solidFill>
                          <a:srgbClr val="595959"/>
                        </a:solidFill>
                        <a:effectLst/>
                        <a:latin typeface="メイリオ" panose="020B0604030504040204" pitchFamily="50" charset="-128"/>
                        <a:ea typeface="メイリオ" panose="020B0604030504040204" pitchFamily="50" charset="-128"/>
                      </a:endParaRPr>
                    </a:p>
                    <a:p>
                      <a:pPr algn="ctr" rtl="0" fontAlgn="ct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　プライムディスプレイ　</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PC</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105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　トップ　トップインパクト</a:t>
                      </a:r>
                      <a:endParaRPr lang="en-US" altLang="ja-JP" sz="1050" b="1" i="0" u="none" strike="noStrike" dirty="0">
                        <a:solidFill>
                          <a:srgbClr val="595959"/>
                        </a:solidFill>
                        <a:effectLst/>
                        <a:latin typeface="メイリオ" panose="020B0604030504040204" pitchFamily="50" charset="-128"/>
                        <a:ea typeface="メイリオ" panose="020B0604030504040204" pitchFamily="50" charset="-128"/>
                      </a:endParaRPr>
                    </a:p>
                    <a:p>
                      <a:pPr algn="ctr" rtl="0" fontAlgn="ct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プライムディスプレイダブルサイズ 　</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曜日・時間帯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オーディエンスカテゴリー</a:t>
                      </a:r>
                      <a:r>
                        <a:rPr kumimoji="1" lang="ja-JP" altLang="en-US" sz="900" b="0" kern="1200" dirty="0">
                          <a:solidFill>
                            <a:schemeClr val="bg1"/>
                          </a:solidFill>
                          <a:latin typeface="+mj-lt"/>
                          <a:ea typeface="+mj-ea"/>
                          <a:cs typeface="+mn-cs"/>
                        </a:rPr>
                        <a:t>　</a:t>
                      </a:r>
                      <a:r>
                        <a:rPr kumimoji="1" lang="en-US" altLang="ja-JP" sz="900" b="0" kern="1200" dirty="0">
                          <a:solidFill>
                            <a:schemeClr val="bg1"/>
                          </a:solidFill>
                          <a:latin typeface="+mj-lt"/>
                          <a:ea typeface="+mj-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rtl="0" eaLnBrk="1" fontAlgn="auto" latinLnBrk="0" hangingPunct="1">
                        <a:lnSpc>
                          <a:spcPct val="100000"/>
                        </a:lnSpc>
                        <a:spcBef>
                          <a:spcPts val="0"/>
                        </a:spcBef>
                        <a:spcAft>
                          <a:spcPts val="0"/>
                        </a:spcAft>
                        <a:buClrTx/>
                        <a:buSzTx/>
                        <a:buFontTx/>
                        <a:buNone/>
                      </a:pPr>
                      <a:r>
                        <a:rPr kumimoji="1" lang="ja-JP" altLang="en-US" sz="1050" b="0">
                          <a:solidFill>
                            <a:schemeClr val="bg1"/>
                          </a:solidFill>
                          <a:latin typeface="+mj-lt"/>
                          <a:ea typeface="+mj-ea"/>
                        </a:rPr>
                        <a:t>オーディエンスリスト</a:t>
                      </a:r>
                      <a:endParaRPr lang="ja-JP" altLang="en-US" sz="1050" b="0" dirty="0">
                        <a:solidFill>
                          <a:schemeClr val="bg1"/>
                        </a:solidFill>
                        <a:latin typeface="+mj-lt"/>
                        <a:ea typeface="+mj-ea"/>
                      </a:endParaRPr>
                    </a:p>
                    <a:p>
                      <a:pPr marL="0" marR="0" lvl="0" indent="0" algn="ctr" defTabSz="914400">
                        <a:lnSpc>
                          <a:spcPct val="100000"/>
                        </a:lnSpc>
                        <a:spcBef>
                          <a:spcPts val="0"/>
                        </a:spcBef>
                        <a:spcAft>
                          <a:spcPts val="0"/>
                        </a:spcAft>
                        <a:buClrTx/>
                        <a:buSzTx/>
                        <a:buFontTx/>
                        <a:buNone/>
                        <a:tabLst/>
                        <a:defRPr/>
                      </a:pPr>
                      <a:r>
                        <a:rPr kumimoji="1" lang="ja-JP" altLang="en-US" sz="1050" b="0">
                          <a:solidFill>
                            <a:schemeClr val="bg1"/>
                          </a:solidFill>
                          <a:latin typeface="+mj-lt"/>
                          <a:ea typeface="+mj-ea"/>
                        </a:rPr>
                        <a:t>（</a:t>
                      </a:r>
                      <a:r>
                        <a:rPr lang="ja-JP" altLang="en-US" sz="1050" b="0">
                          <a:solidFill>
                            <a:schemeClr val="bg1"/>
                          </a:solidFill>
                          <a:latin typeface="+mj-lt"/>
                          <a:ea typeface="+mj-ea"/>
                        </a:rPr>
                        <a:t>ヤフー提供</a:t>
                      </a:r>
                      <a:r>
                        <a:rPr kumimoji="1" lang="ja-JP" altLang="en-US" sz="1050" b="0">
                          <a:solidFill>
                            <a:schemeClr val="bg1"/>
                          </a:solidFill>
                          <a:latin typeface="+mj-lt"/>
                          <a:ea typeface="+mj-ea"/>
                        </a:rPr>
                        <a:t>）</a:t>
                      </a:r>
                      <a:r>
                        <a:rPr kumimoji="1" lang="ja-JP" altLang="en-US" sz="900" b="0">
                          <a:solidFill>
                            <a:schemeClr val="bg1"/>
                          </a:solidFill>
                          <a:latin typeface="+mj-lt"/>
                          <a:ea typeface="+mj-ea"/>
                        </a:rPr>
                        <a:t>　</a:t>
                      </a:r>
                      <a:r>
                        <a:rPr kumimoji="1" lang="en-US" altLang="ja-JP" sz="900" b="0" dirty="0">
                          <a:solidFill>
                            <a:schemeClr val="bg1"/>
                          </a:solidFill>
                          <a:latin typeface="+mj-lt"/>
                          <a:ea typeface="+mj-ea"/>
                        </a:rPr>
                        <a:t>※2</a:t>
                      </a:r>
                      <a:endParaRPr kumimoji="1" lang="ja-JP" altLang="en-US" sz="105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924309186"/>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315618" y="4709131"/>
            <a:ext cx="11691103" cy="2015936"/>
          </a:xfrm>
          <a:prstGeom prst="rect">
            <a:avLst/>
          </a:prstGeom>
          <a:noFill/>
        </p:spPr>
        <p:txBody>
          <a:bodyPr wrap="square" lIns="91440" tIns="45720" rIns="9144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b="1" dirty="0">
                <a:solidFill>
                  <a:schemeClr val="tx1">
                    <a:lumMod val="65000"/>
                    <a:lumOff val="35000"/>
                  </a:schemeClr>
                </a:solidFill>
                <a:latin typeface="+mn-ea"/>
              </a:rPr>
              <a:t>【</a:t>
            </a:r>
            <a:r>
              <a:rPr lang="ja-JP" altLang="en-US" sz="1050" b="1" dirty="0">
                <a:solidFill>
                  <a:schemeClr val="tx1">
                    <a:lumMod val="65000"/>
                    <a:lumOff val="35000"/>
                  </a:schemeClr>
                </a:solidFill>
                <a:latin typeface="+mn-ea"/>
              </a:rPr>
              <a:t>注意事項</a:t>
            </a:r>
            <a:r>
              <a:rPr lang="en-US" altLang="ja-JP" sz="1050" b="1" dirty="0">
                <a:solidFill>
                  <a:schemeClr val="tx1">
                    <a:lumMod val="65000"/>
                    <a:lumOff val="35000"/>
                  </a:schemeClr>
                </a:solidFill>
                <a:latin typeface="+mn-ea"/>
              </a:rPr>
              <a:t>】</a:t>
            </a:r>
            <a:r>
              <a:rPr lang="ja-JP" altLang="en-US" sz="1050" b="1" dirty="0">
                <a:solidFill>
                  <a:schemeClr val="tx1">
                    <a:lumMod val="65000"/>
                    <a:lumOff val="35000"/>
                  </a:schemeClr>
                </a:solidFill>
                <a:latin typeface="+mn-ea"/>
              </a:rPr>
              <a:t>こちらの商品は、ターゲティング設定不可です。</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a:p>
            <a:pPr>
              <a:lnSpc>
                <a:spcPts val="1460"/>
              </a:lnSpc>
            </a:pPr>
            <a:r>
              <a:rPr lang="en-US" altLang="ja-JP" sz="1000" dirty="0">
                <a:solidFill>
                  <a:schemeClr val="bg1">
                    <a:lumMod val="85000"/>
                  </a:schemeClr>
                </a:solidFill>
                <a:latin typeface="+mn-ea"/>
              </a:rPr>
              <a:t>※</a:t>
            </a:r>
            <a:r>
              <a:rPr lang="ja-JP" altLang="en-US" sz="1000" dirty="0">
                <a:solidFill>
                  <a:schemeClr val="bg1">
                    <a:lumMod val="85000"/>
                  </a:schemeClr>
                </a:solidFill>
                <a:latin typeface="+mn-ea"/>
              </a:rPr>
              <a:t>年齢は以下の区分で指定が可能です。</a:t>
            </a:r>
            <a:endParaRPr lang="en-US" altLang="ja-JP" sz="1000" dirty="0">
              <a:solidFill>
                <a:schemeClr val="bg1">
                  <a:lumMod val="85000"/>
                </a:schemeClr>
              </a:solidFill>
              <a:latin typeface="+mn-ea"/>
            </a:endParaRPr>
          </a:p>
          <a:p>
            <a:pPr>
              <a:lnSpc>
                <a:spcPts val="1460"/>
              </a:lnSpc>
            </a:pPr>
            <a:r>
              <a:rPr lang="en-US" altLang="ja-JP" sz="1000" dirty="0">
                <a:solidFill>
                  <a:schemeClr val="bg1">
                    <a:lumMod val="85000"/>
                  </a:schemeClr>
                </a:solidFill>
                <a:latin typeface="+mn-ea"/>
              </a:rPr>
              <a:t>18</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19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20</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24</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25</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29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30</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34</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35</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39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40</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44</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45</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49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50</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54</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55</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59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60</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64</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65</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69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70</a:t>
            </a:r>
            <a:r>
              <a:rPr lang="ja-JP" altLang="en-US" sz="1000" dirty="0">
                <a:solidFill>
                  <a:schemeClr val="bg1">
                    <a:lumMod val="85000"/>
                  </a:schemeClr>
                </a:solidFill>
                <a:latin typeface="+mn-ea"/>
              </a:rPr>
              <a:t>歳以上</a:t>
            </a:r>
            <a:endParaRPr lang="en-US" altLang="ja-JP" sz="1000" dirty="0">
              <a:solidFill>
                <a:schemeClr val="bg1">
                  <a:lumMod val="85000"/>
                </a:schemeClr>
              </a:solidFill>
              <a:latin typeface="+mn-ea"/>
            </a:endParaRPr>
          </a:p>
          <a:p>
            <a:pPr>
              <a:lnSpc>
                <a:spcPts val="1460"/>
              </a:lnSpc>
            </a:pPr>
            <a:r>
              <a:rPr lang="en-US" altLang="ja-JP" sz="1000" dirty="0">
                <a:solidFill>
                  <a:schemeClr val="bg1">
                    <a:lumMod val="85000"/>
                  </a:schemeClr>
                </a:solidFill>
                <a:latin typeface="+mn-ea"/>
              </a:rPr>
              <a:t>※</a:t>
            </a:r>
            <a:r>
              <a:rPr lang="en-US" altLang="ja-JP" sz="1000" dirty="0" err="1">
                <a:solidFill>
                  <a:schemeClr val="bg1">
                    <a:lumMod val="85000"/>
                  </a:schemeClr>
                </a:solidFill>
                <a:latin typeface="+mn-ea"/>
              </a:rPr>
              <a:t>vCPM</a:t>
            </a:r>
            <a:r>
              <a:rPr lang="ja-JP" altLang="en-US" sz="1000" dirty="0">
                <a:solidFill>
                  <a:schemeClr val="bg1">
                    <a:lumMod val="85000"/>
                  </a:schemeClr>
                </a:solidFill>
                <a:latin typeface="+mn-ea"/>
              </a:rPr>
              <a:t>は「基本料金</a:t>
            </a:r>
            <a:r>
              <a:rPr lang="en-US" altLang="ja-JP" sz="1000" dirty="0">
                <a:solidFill>
                  <a:schemeClr val="bg1">
                    <a:lumMod val="85000"/>
                  </a:schemeClr>
                </a:solidFill>
                <a:latin typeface="+mn-ea"/>
              </a:rPr>
              <a:t>×</a:t>
            </a:r>
            <a:r>
              <a:rPr lang="ja-JP" altLang="en-US" sz="1000" dirty="0">
                <a:solidFill>
                  <a:schemeClr val="bg1">
                    <a:lumMod val="85000"/>
                  </a:schemeClr>
                </a:solidFill>
                <a:latin typeface="+mn-ea"/>
              </a:rPr>
              <a:t>ターゲティングごとに設定されている掛け率」（小数点以下切り捨て）によって決定されます。</a:t>
            </a:r>
            <a:endParaRPr lang="en-US" altLang="ja-JP" sz="1000" dirty="0">
              <a:solidFill>
                <a:schemeClr val="bg1">
                  <a:lumMod val="85000"/>
                </a:schemeClr>
              </a:solidFill>
              <a:latin typeface="+mn-ea"/>
            </a:endParaRPr>
          </a:p>
          <a:p>
            <a:pPr>
              <a:lnSpc>
                <a:spcPts val="1460"/>
              </a:lnSpc>
            </a:pPr>
            <a:r>
              <a:rPr lang="en-US" altLang="ja-JP" sz="1000" dirty="0">
                <a:solidFill>
                  <a:schemeClr val="bg1">
                    <a:lumMod val="85000"/>
                  </a:schemeClr>
                </a:solidFill>
                <a:latin typeface="+mn-ea"/>
              </a:rPr>
              <a:t>※</a:t>
            </a:r>
            <a:r>
              <a:rPr lang="en-US" altLang="ja-JP" sz="1000" dirty="0" err="1">
                <a:solidFill>
                  <a:schemeClr val="bg1">
                    <a:lumMod val="85000"/>
                  </a:schemeClr>
                </a:solidFill>
                <a:latin typeface="+mn-ea"/>
              </a:rPr>
              <a:t>vCPM</a:t>
            </a:r>
            <a:r>
              <a:rPr lang="ja-JP" altLang="en-US" sz="1000" dirty="0">
                <a:solidFill>
                  <a:schemeClr val="bg1">
                    <a:lumMod val="85000"/>
                  </a:schemeClr>
                </a:solidFill>
                <a:latin typeface="+mn-ea"/>
              </a:rPr>
              <a:t>掛け率の最大値は</a:t>
            </a:r>
            <a:r>
              <a:rPr lang="en-US" altLang="ja-JP" sz="1000" dirty="0">
                <a:solidFill>
                  <a:schemeClr val="bg1">
                    <a:lumMod val="85000"/>
                  </a:schemeClr>
                </a:solidFill>
                <a:latin typeface="+mn-ea"/>
              </a:rPr>
              <a:t>2.0</a:t>
            </a:r>
            <a:r>
              <a:rPr lang="ja-JP" altLang="en-US" sz="1000" dirty="0">
                <a:solidFill>
                  <a:schemeClr val="bg1">
                    <a:lumMod val="85000"/>
                  </a:schemeClr>
                </a:solidFill>
                <a:latin typeface="+mn-ea"/>
              </a:rPr>
              <a:t>倍になります。</a:t>
            </a:r>
            <a:endParaRPr lang="en-US" altLang="ja-JP" sz="1000" dirty="0">
              <a:solidFill>
                <a:schemeClr val="bg1">
                  <a:lumMod val="85000"/>
                </a:schemeClr>
              </a:solidFill>
              <a:latin typeface="+mn-ea"/>
            </a:endParaRPr>
          </a:p>
          <a:p>
            <a:pPr>
              <a:lnSpc>
                <a:spcPts val="1460"/>
              </a:lnSpc>
            </a:pPr>
            <a:r>
              <a:rPr lang="ja-JP" altLang="en-US" sz="1000" dirty="0">
                <a:solidFill>
                  <a:schemeClr val="bg1">
                    <a:lumMod val="85000"/>
                  </a:schemeClr>
                </a:solidFill>
                <a:latin typeface="+mn-ea"/>
              </a:rPr>
              <a:t>例：性別、年齢、オーディエンスカテゴリーを設定した場合、</a:t>
            </a:r>
            <a:r>
              <a:rPr lang="en-US" altLang="ja-JP" sz="1000" dirty="0">
                <a:solidFill>
                  <a:schemeClr val="bg1">
                    <a:lumMod val="85000"/>
                  </a:schemeClr>
                </a:solidFill>
                <a:latin typeface="+mn-ea"/>
              </a:rPr>
              <a:t>1.2</a:t>
            </a:r>
            <a:r>
              <a:rPr lang="ja-JP" altLang="en-US" sz="1000" dirty="0">
                <a:solidFill>
                  <a:schemeClr val="bg1">
                    <a:lumMod val="85000"/>
                  </a:schemeClr>
                </a:solidFill>
                <a:latin typeface="+mn-ea"/>
              </a:rPr>
              <a:t>倍</a:t>
            </a:r>
            <a:r>
              <a:rPr lang="en-US" altLang="ja-JP" sz="1000" dirty="0">
                <a:solidFill>
                  <a:schemeClr val="bg1">
                    <a:lumMod val="85000"/>
                  </a:schemeClr>
                </a:solidFill>
                <a:latin typeface="+mn-ea"/>
              </a:rPr>
              <a:t>× 1.2</a:t>
            </a:r>
            <a:r>
              <a:rPr lang="ja-JP" altLang="en-US" sz="1000" dirty="0">
                <a:solidFill>
                  <a:schemeClr val="bg1">
                    <a:lumMod val="85000"/>
                  </a:schemeClr>
                </a:solidFill>
                <a:latin typeface="+mn-ea"/>
              </a:rPr>
              <a:t>倍</a:t>
            </a:r>
            <a:r>
              <a:rPr lang="en-US" altLang="ja-JP" sz="1000" dirty="0">
                <a:solidFill>
                  <a:schemeClr val="bg1">
                    <a:lumMod val="85000"/>
                  </a:schemeClr>
                </a:solidFill>
                <a:latin typeface="+mn-ea"/>
              </a:rPr>
              <a:t>× 1.8</a:t>
            </a:r>
            <a:r>
              <a:rPr lang="ja-JP" altLang="en-US" sz="1000" dirty="0">
                <a:solidFill>
                  <a:schemeClr val="bg1">
                    <a:lumMod val="85000"/>
                  </a:schemeClr>
                </a:solidFill>
                <a:latin typeface="+mn-ea"/>
              </a:rPr>
              <a:t>倍</a:t>
            </a:r>
            <a:r>
              <a:rPr lang="en-US" altLang="ja-JP" sz="1000" dirty="0">
                <a:solidFill>
                  <a:schemeClr val="bg1">
                    <a:lumMod val="85000"/>
                  </a:schemeClr>
                </a:solidFill>
                <a:latin typeface="+mn-ea"/>
              </a:rPr>
              <a:t>=2.59</a:t>
            </a:r>
            <a:r>
              <a:rPr lang="ja-JP" altLang="en-US" sz="1000" dirty="0">
                <a:solidFill>
                  <a:schemeClr val="bg1">
                    <a:lumMod val="85000"/>
                  </a:schemeClr>
                </a:solidFill>
                <a:latin typeface="+mn-ea"/>
              </a:rPr>
              <a:t>倍となりますが、最大値が</a:t>
            </a:r>
            <a:r>
              <a:rPr lang="en-US" altLang="ja-JP" sz="1000" dirty="0">
                <a:solidFill>
                  <a:schemeClr val="bg1">
                    <a:lumMod val="85000"/>
                  </a:schemeClr>
                </a:solidFill>
                <a:latin typeface="+mn-ea"/>
              </a:rPr>
              <a:t>2.0</a:t>
            </a:r>
            <a:r>
              <a:rPr lang="ja-JP" altLang="en-US" sz="1000" dirty="0">
                <a:solidFill>
                  <a:schemeClr val="bg1">
                    <a:lumMod val="85000"/>
                  </a:schemeClr>
                </a:solidFill>
                <a:latin typeface="+mn-ea"/>
              </a:rPr>
              <a:t>倍のため、</a:t>
            </a:r>
            <a:r>
              <a:rPr lang="en-US" altLang="ja-JP" sz="1000" dirty="0">
                <a:solidFill>
                  <a:schemeClr val="bg1">
                    <a:lumMod val="85000"/>
                  </a:schemeClr>
                </a:solidFill>
                <a:latin typeface="+mn-ea"/>
              </a:rPr>
              <a:t>2.0</a:t>
            </a:r>
            <a:r>
              <a:rPr lang="ja-JP" altLang="en-US" sz="1000" dirty="0">
                <a:solidFill>
                  <a:schemeClr val="bg1">
                    <a:lumMod val="85000"/>
                  </a:schemeClr>
                </a:solidFill>
                <a:latin typeface="+mn-ea"/>
              </a:rPr>
              <a:t>倍で設定可能となります。</a:t>
            </a:r>
            <a:endParaRPr lang="en-US" altLang="ja-JP" sz="1000" dirty="0">
              <a:solidFill>
                <a:schemeClr val="bg1">
                  <a:lumMod val="85000"/>
                </a:schemeClr>
              </a:solidFill>
              <a:latin typeface="+mn-ea"/>
            </a:endParaRPr>
          </a:p>
          <a:p>
            <a:pPr>
              <a:lnSpc>
                <a:spcPts val="1460"/>
              </a:lnSpc>
            </a:pPr>
            <a:endParaRPr lang="en-US" altLang="ja-JP" sz="1000" dirty="0">
              <a:solidFill>
                <a:schemeClr val="bg1">
                  <a:lumMod val="85000"/>
                </a:schemeClr>
              </a:solidFill>
              <a:latin typeface="+mn-ea"/>
            </a:endParaRPr>
          </a:p>
          <a:p>
            <a:pPr>
              <a:lnSpc>
                <a:spcPts val="1460"/>
              </a:lnSpc>
            </a:pPr>
            <a:r>
              <a:rPr lang="en-US" altLang="ja-JP" sz="1000" dirty="0">
                <a:solidFill>
                  <a:schemeClr val="bg1">
                    <a:lumMod val="85000"/>
                  </a:schemeClr>
                </a:solidFill>
                <a:latin typeface="+mn-ea"/>
              </a:rPr>
              <a:t>※1</a:t>
            </a:r>
            <a:r>
              <a:rPr lang="ja-JP" altLang="en-US" sz="1000" dirty="0">
                <a:solidFill>
                  <a:schemeClr val="bg1">
                    <a:lumMod val="85000"/>
                  </a:schemeClr>
                </a:solidFill>
                <a:latin typeface="+mn-ea"/>
              </a:rPr>
              <a:t>オーディエンスカテゴリーの詳細は、</a:t>
            </a:r>
            <a:r>
              <a:rPr lang="en-US" altLang="ja-JP" sz="1000" dirty="0">
                <a:solidFill>
                  <a:schemeClr val="bg1">
                    <a:lumMod val="85000"/>
                  </a:schemeClr>
                </a:solidFill>
                <a:latin typeface="+mn-ea"/>
              </a:rPr>
              <a:t>Yahoo!</a:t>
            </a:r>
            <a:r>
              <a:rPr lang="ja-JP" altLang="en-US" sz="1000" dirty="0">
                <a:solidFill>
                  <a:schemeClr val="bg1">
                    <a:lumMod val="85000"/>
                  </a:schemeClr>
                </a:solidFill>
                <a:latin typeface="+mn-ea"/>
              </a:rPr>
              <a:t>広告ヘルプを参照してください。</a:t>
            </a:r>
            <a:r>
              <a:rPr lang="en-US" altLang="ja-JP" sz="1000" dirty="0">
                <a:solidFill>
                  <a:schemeClr val="bg1">
                    <a:lumMod val="85000"/>
                  </a:schemeClr>
                </a:solidFill>
                <a:latin typeface="+mn-ea"/>
              </a:rPr>
              <a:t>https://ads-help.yahoo.co.jp/yahooads/display/articledetail?lan=ja&amp;aid=71655</a:t>
            </a:r>
          </a:p>
          <a:p>
            <a:pPr>
              <a:lnSpc>
                <a:spcPts val="1460"/>
              </a:lnSpc>
            </a:pPr>
            <a:r>
              <a:rPr lang="en-US" altLang="ja-JP" sz="1000" dirty="0">
                <a:solidFill>
                  <a:schemeClr val="bg1">
                    <a:lumMod val="85000"/>
                  </a:schemeClr>
                </a:solidFill>
                <a:latin typeface="+mn-ea"/>
              </a:rPr>
              <a:t>※2</a:t>
            </a:r>
            <a:r>
              <a:rPr lang="ja-JP" altLang="en-US" sz="1000" dirty="0">
                <a:solidFill>
                  <a:schemeClr val="bg1">
                    <a:lumMod val="85000"/>
                  </a:schemeClr>
                </a:solidFill>
                <a:latin typeface="+mn-ea"/>
              </a:rPr>
              <a:t>オーディエンスリスト（ヤフー提供）の詳細は、こちらの表を参照してください。</a:t>
            </a:r>
            <a:r>
              <a:rPr lang="en-US" altLang="ja-JP" sz="1000" dirty="0">
                <a:solidFill>
                  <a:schemeClr val="bg1">
                    <a:lumMod val="85000"/>
                  </a:schemeClr>
                </a:solidFill>
                <a:latin typeface="+mn-ea"/>
              </a:rPr>
              <a:t>https://s.yimg.jp/dl/displayads-guarantee/audiencelist.zip</a:t>
            </a:r>
          </a:p>
        </p:txBody>
      </p:sp>
    </p:spTree>
    <p:extLst>
      <p:ext uri="{BB962C8B-B14F-4D97-AF65-F5344CB8AC3E}">
        <p14:creationId xmlns:p14="http://schemas.microsoft.com/office/powerpoint/2010/main" val="3318222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16" name="正方形/長方形 15"/>
          <p:cNvSpPr/>
          <p:nvPr/>
        </p:nvSpPr>
        <p:spPr>
          <a:xfrm>
            <a:off x="263352" y="6358018"/>
            <a:ext cx="3751348"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 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516085797"/>
              </p:ext>
            </p:extLst>
          </p:nvPr>
        </p:nvGraphicFramePr>
        <p:xfrm>
          <a:off x="334964" y="980739"/>
          <a:ext cx="11305651" cy="5323404"/>
        </p:xfrm>
        <a:graphic>
          <a:graphicData uri="http://schemas.openxmlformats.org/drawingml/2006/table">
            <a:tbl>
              <a:tblPr firstCol="1" bandRow="1"/>
              <a:tblGrid>
                <a:gridCol w="4176860">
                  <a:extLst>
                    <a:ext uri="{9D8B030D-6E8A-4147-A177-3AD203B41FA5}">
                      <a16:colId xmlns:a16="http://schemas.microsoft.com/office/drawing/2014/main" val="792911817"/>
                    </a:ext>
                  </a:extLst>
                </a:gridCol>
                <a:gridCol w="2448272">
                  <a:extLst>
                    <a:ext uri="{9D8B030D-6E8A-4147-A177-3AD203B41FA5}">
                      <a16:colId xmlns:a16="http://schemas.microsoft.com/office/drawing/2014/main" val="3057805663"/>
                    </a:ext>
                  </a:extLst>
                </a:gridCol>
                <a:gridCol w="2232248">
                  <a:extLst>
                    <a:ext uri="{9D8B030D-6E8A-4147-A177-3AD203B41FA5}">
                      <a16:colId xmlns:a16="http://schemas.microsoft.com/office/drawing/2014/main" val="4203260269"/>
                    </a:ext>
                  </a:extLst>
                </a:gridCol>
                <a:gridCol w="2448271">
                  <a:extLst>
                    <a:ext uri="{9D8B030D-6E8A-4147-A177-3AD203B41FA5}">
                      <a16:colId xmlns:a16="http://schemas.microsoft.com/office/drawing/2014/main" val="2598357217"/>
                    </a:ext>
                  </a:extLst>
                </a:gridCol>
              </a:tblGrid>
              <a:tr h="5842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105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　トップパネル　</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SP</a:t>
                      </a: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105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　ニュース・編集記事</a:t>
                      </a:r>
                      <a:endParaRPr lang="en-US" altLang="ja-JP" sz="1050" b="1" i="0" u="none" strike="noStrike" dirty="0">
                        <a:solidFill>
                          <a:srgbClr val="595959"/>
                        </a:solidFill>
                        <a:effectLst/>
                        <a:latin typeface="メイリオ" panose="020B0604030504040204" pitchFamily="50" charset="-128"/>
                        <a:ea typeface="メイリオ" panose="020B0604030504040204" pitchFamily="50" charset="-128"/>
                      </a:endParaRPr>
                    </a:p>
                    <a:p>
                      <a:pPr algn="ctr" rtl="0" fontAlgn="ct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　プライムディスプレイ　</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PC</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1050" b="1" i="0" u="none" strike="noStrike" dirty="0" err="1">
                          <a:solidFill>
                            <a:srgbClr val="595959"/>
                          </a:solidFill>
                          <a:effectLst/>
                          <a:latin typeface="メイリオ" panose="020B0604030504040204" pitchFamily="50" charset="-128"/>
                          <a:ea typeface="メイリオ" panose="020B0604030504040204" pitchFamily="50" charset="-128"/>
                        </a:rPr>
                        <a:t>carview</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　トップ　トップインパクト</a:t>
                      </a:r>
                      <a:endParaRPr lang="en-US" altLang="ja-JP" sz="1050" b="1" i="0" u="none" strike="noStrike" dirty="0">
                        <a:solidFill>
                          <a:srgbClr val="595959"/>
                        </a:solidFill>
                        <a:effectLst/>
                        <a:latin typeface="メイリオ" panose="020B0604030504040204" pitchFamily="50" charset="-128"/>
                        <a:ea typeface="メイリオ" panose="020B0604030504040204" pitchFamily="50" charset="-128"/>
                      </a:endParaRPr>
                    </a:p>
                    <a:p>
                      <a:pPr algn="ctr" rtl="0" fontAlgn="ctr"/>
                      <a:r>
                        <a:rPr lang="ja-JP" altLang="en-US" sz="1050" b="1" i="0" u="none" strike="noStrike" dirty="0">
                          <a:solidFill>
                            <a:srgbClr val="595959"/>
                          </a:solidFill>
                          <a:effectLst/>
                          <a:latin typeface="メイリオ" panose="020B0604030504040204" pitchFamily="50" charset="-128"/>
                          <a:ea typeface="メイリオ" panose="020B0604030504040204" pitchFamily="50" charset="-128"/>
                        </a:rPr>
                        <a:t>プライムディスプレイダブルサイズ 　</a:t>
                      </a:r>
                      <a:r>
                        <a:rPr lang="en-US" altLang="ja-JP" sz="1050" b="1" i="0" u="none" strike="noStrike" dirty="0">
                          <a:solidFill>
                            <a:srgbClr val="595959"/>
                          </a:solidFill>
                          <a:effectLst/>
                          <a:latin typeface="メイリオ" panose="020B0604030504040204" pitchFamily="50" charset="-128"/>
                          <a:ea typeface="メイリオ" panose="020B0604030504040204" pitchFamily="50" charset="-128"/>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76726869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628964"/>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2218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2218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914959637"/>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36295167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17829682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327458966"/>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812486826"/>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2448773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51384" y="188640"/>
            <a:ext cx="10708364" cy="531751"/>
          </a:xfrm>
        </p:spPr>
        <p:txBody>
          <a:bodyPr>
            <a:normAutofit fontScale="90000"/>
          </a:bodyPr>
          <a:lstStyle/>
          <a:p>
            <a:r>
              <a:rPr lang="ja-JP" altLang="en-US" dirty="0"/>
              <a:t>広告タイプ一覧</a:t>
            </a:r>
            <a:endParaRPr lang="ja-JP" altLang="en-US" sz="1969" dirty="0"/>
          </a:p>
        </p:txBody>
      </p:sp>
      <p:sp>
        <p:nvSpPr>
          <p:cNvPr id="7" name="テキスト ボックス 6"/>
          <p:cNvSpPr txBox="1"/>
          <p:nvPr/>
        </p:nvSpPr>
        <p:spPr>
          <a:xfrm>
            <a:off x="119336" y="5960893"/>
            <a:ext cx="9458458" cy="292388"/>
          </a:xfrm>
          <a:prstGeom prst="rect">
            <a:avLst/>
          </a:prstGeom>
          <a:noFill/>
        </p:spPr>
        <p:txBody>
          <a:bodyPr wrap="square" rtlCol="0">
            <a:spAutoFit/>
          </a:bodyPr>
          <a:lstStyle/>
          <a:p>
            <a:pPr lvl="0">
              <a:defRPr/>
            </a:pPr>
            <a:r>
              <a:rPr kumimoji="0" lang="ja-JP" altLang="en-US" sz="1300" kern="0" dirty="0">
                <a:solidFill>
                  <a:schemeClr val="tx1">
                    <a:lumMod val="65000"/>
                    <a:lumOff val="35000"/>
                  </a:schemeClr>
                </a:solidFill>
              </a:rPr>
              <a:t>　・入稿規定（</a:t>
            </a:r>
            <a:r>
              <a:rPr kumimoji="0" lang="en-US" altLang="ja-JP" sz="1300" kern="0" dirty="0">
                <a:solidFill>
                  <a:schemeClr val="tx1">
                    <a:lumMod val="65000"/>
                    <a:lumOff val="35000"/>
                  </a:schemeClr>
                </a:solidFill>
              </a:rPr>
              <a:t>web</a:t>
            </a:r>
            <a:r>
              <a:rPr kumimoji="0" lang="ja-JP" altLang="en-US" sz="1300" kern="0" dirty="0">
                <a:solidFill>
                  <a:schemeClr val="tx1">
                    <a:lumMod val="65000"/>
                    <a:lumOff val="35000"/>
                  </a:schemeClr>
                </a:solidFill>
              </a:rPr>
              <a:t>）：</a:t>
            </a:r>
            <a:r>
              <a:rPr kumimoji="0" lang="en-US" altLang="ja-JP" sz="1300" kern="0" dirty="0">
                <a:solidFill>
                  <a:schemeClr val="tx1">
                    <a:lumMod val="65000"/>
                    <a:lumOff val="35000"/>
                  </a:schemeClr>
                </a:solidFill>
              </a:rPr>
              <a:t> </a:t>
            </a:r>
            <a:r>
              <a:rPr lang="en-US" altLang="ja-JP" sz="1300" dirty="0">
                <a:solidFill>
                  <a:schemeClr val="tx1">
                    <a:lumMod val="65000"/>
                    <a:lumOff val="35000"/>
                  </a:schemeClr>
                </a:solidFill>
                <a:hlinkClick r:id="rId2"/>
              </a:rPr>
              <a:t>https://ads-help.yahoo.co.jp/yahooads/guideline/articledetail?lan=ja&amp;aid=1493&amp;o=default</a:t>
            </a:r>
            <a:endParaRPr kumimoji="0" lang="en-US" altLang="ja-JP" sz="1300" kern="0" dirty="0">
              <a:solidFill>
                <a:schemeClr val="tx1">
                  <a:lumMod val="65000"/>
                  <a:lumOff val="35000"/>
                </a:schemeClr>
              </a:solidFill>
            </a:endParaRPr>
          </a:p>
        </p:txBody>
      </p:sp>
      <p:pic>
        <p:nvPicPr>
          <p:cNvPr id="9" name="図 8"/>
          <p:cNvPicPr>
            <a:picLocks noChangeAspect="1"/>
          </p:cNvPicPr>
          <p:nvPr/>
        </p:nvPicPr>
        <p:blipFill rotWithShape="1">
          <a:blip r:embed="rId3">
            <a:extLst>
              <a:ext uri="{28A0092B-C50C-407E-A947-70E740481C1C}">
                <a14:useLocalDpi xmlns:a14="http://schemas.microsoft.com/office/drawing/2010/main" val="0"/>
              </a:ext>
            </a:extLst>
          </a:blip>
          <a:srcRect t="51103" r="77790"/>
          <a:stretch/>
        </p:blipFill>
        <p:spPr>
          <a:xfrm>
            <a:off x="2135560" y="1700808"/>
            <a:ext cx="2686192" cy="2890329"/>
          </a:xfrm>
          <a:prstGeom prst="rect">
            <a:avLst/>
          </a:prstGeom>
        </p:spPr>
      </p:pic>
      <p:pic>
        <p:nvPicPr>
          <p:cNvPr id="11" name="図 10">
            <a:extLst>
              <a:ext uri="{FF2B5EF4-FFF2-40B4-BE49-F238E27FC236}">
                <a16:creationId xmlns:a16="http://schemas.microsoft.com/office/drawing/2014/main" id="{ABE3070F-63BC-4D9B-9DE4-B126B6204CA2}"/>
              </a:ext>
            </a:extLst>
          </p:cNvPr>
          <p:cNvPicPr>
            <a:picLocks noChangeAspect="1"/>
          </p:cNvPicPr>
          <p:nvPr/>
        </p:nvPicPr>
        <p:blipFill rotWithShape="1">
          <a:blip r:embed="rId3">
            <a:extLst>
              <a:ext uri="{28A0092B-C50C-407E-A947-70E740481C1C}">
                <a14:useLocalDpi xmlns:a14="http://schemas.microsoft.com/office/drawing/2010/main" val="0"/>
              </a:ext>
            </a:extLst>
          </a:blip>
          <a:srcRect r="83925" b="49784"/>
          <a:stretch/>
        </p:blipFill>
        <p:spPr>
          <a:xfrm>
            <a:off x="335360" y="1628800"/>
            <a:ext cx="1944216" cy="2968310"/>
          </a:xfrm>
          <a:prstGeom prst="rect">
            <a:avLst/>
          </a:prstGeom>
        </p:spPr>
      </p:pic>
      <p:grpSp>
        <p:nvGrpSpPr>
          <p:cNvPr id="8" name="グループ化 7">
            <a:extLst>
              <a:ext uri="{FF2B5EF4-FFF2-40B4-BE49-F238E27FC236}">
                <a16:creationId xmlns:a16="http://schemas.microsoft.com/office/drawing/2014/main" id="{E4F176DB-3468-1760-D9DD-DEB42CA6C119}"/>
              </a:ext>
            </a:extLst>
          </p:cNvPr>
          <p:cNvGrpSpPr/>
          <p:nvPr/>
        </p:nvGrpSpPr>
        <p:grpSpPr>
          <a:xfrm>
            <a:off x="5735960" y="1556792"/>
            <a:ext cx="4951307" cy="3080659"/>
            <a:chOff x="6096000" y="1700809"/>
            <a:chExt cx="4951307" cy="3080659"/>
          </a:xfrm>
        </p:grpSpPr>
        <p:pic>
          <p:nvPicPr>
            <p:cNvPr id="10" name="図 9">
              <a:extLst>
                <a:ext uri="{FF2B5EF4-FFF2-40B4-BE49-F238E27FC236}">
                  <a16:creationId xmlns:a16="http://schemas.microsoft.com/office/drawing/2014/main" id="{F7251653-B32E-F662-5C50-3BDDE07186C2}"/>
                </a:ext>
              </a:extLst>
            </p:cNvPr>
            <p:cNvPicPr>
              <a:picLocks noChangeAspect="1"/>
            </p:cNvPicPr>
            <p:nvPr/>
          </p:nvPicPr>
          <p:blipFill rotWithShape="1">
            <a:blip r:embed="rId3">
              <a:extLst>
                <a:ext uri="{28A0092B-C50C-407E-A947-70E740481C1C}">
                  <a14:useLocalDpi xmlns:a14="http://schemas.microsoft.com/office/drawing/2010/main" val="0"/>
                </a:ext>
              </a:extLst>
            </a:blip>
            <a:srcRect l="42654" t="18" r="25338" b="89567"/>
            <a:stretch/>
          </p:blipFill>
          <p:spPr>
            <a:xfrm>
              <a:off x="7176120" y="1700809"/>
              <a:ext cx="3871187" cy="615672"/>
            </a:xfrm>
            <a:prstGeom prst="rect">
              <a:avLst/>
            </a:prstGeom>
          </p:spPr>
        </p:pic>
        <p:pic>
          <p:nvPicPr>
            <p:cNvPr id="13" name="図 12">
              <a:extLst>
                <a:ext uri="{FF2B5EF4-FFF2-40B4-BE49-F238E27FC236}">
                  <a16:creationId xmlns:a16="http://schemas.microsoft.com/office/drawing/2014/main" id="{D6B1DD75-9AD3-D049-019A-2D588DD9EC1C}"/>
                </a:ext>
              </a:extLst>
            </p:cNvPr>
            <p:cNvPicPr>
              <a:picLocks noChangeAspect="1"/>
            </p:cNvPicPr>
            <p:nvPr/>
          </p:nvPicPr>
          <p:blipFill>
            <a:blip r:embed="rId4"/>
            <a:stretch>
              <a:fillRect/>
            </a:stretch>
          </p:blipFill>
          <p:spPr>
            <a:xfrm>
              <a:off x="6096000" y="2364566"/>
              <a:ext cx="2880320" cy="2416902"/>
            </a:xfrm>
            <a:prstGeom prst="rect">
              <a:avLst/>
            </a:prstGeom>
          </p:spPr>
        </p:pic>
      </p:grpSp>
      <p:pic>
        <p:nvPicPr>
          <p:cNvPr id="2" name="図 1">
            <a:extLst>
              <a:ext uri="{FF2B5EF4-FFF2-40B4-BE49-F238E27FC236}">
                <a16:creationId xmlns:a16="http://schemas.microsoft.com/office/drawing/2014/main" id="{24445B8B-7DE3-BF52-29AA-9BB25CC0C27A}"/>
              </a:ext>
            </a:extLst>
          </p:cNvPr>
          <p:cNvPicPr>
            <a:picLocks noChangeAspect="1"/>
          </p:cNvPicPr>
          <p:nvPr/>
        </p:nvPicPr>
        <p:blipFill>
          <a:blip r:embed="rId5"/>
          <a:stretch>
            <a:fillRect/>
          </a:stretch>
        </p:blipFill>
        <p:spPr>
          <a:xfrm>
            <a:off x="8832305" y="2204864"/>
            <a:ext cx="2952328" cy="2598825"/>
          </a:xfrm>
          <a:prstGeom prst="rect">
            <a:avLst/>
          </a:prstGeom>
        </p:spPr>
      </p:pic>
      <p:sp>
        <p:nvSpPr>
          <p:cNvPr id="15" name="テキスト ボックス 14">
            <a:extLst>
              <a:ext uri="{FF2B5EF4-FFF2-40B4-BE49-F238E27FC236}">
                <a16:creationId xmlns:a16="http://schemas.microsoft.com/office/drawing/2014/main" id="{961EE52A-9A5F-FBA4-D283-87F87B93540F}"/>
              </a:ext>
            </a:extLst>
          </p:cNvPr>
          <p:cNvSpPr txBox="1"/>
          <p:nvPr/>
        </p:nvSpPr>
        <p:spPr>
          <a:xfrm>
            <a:off x="6384032" y="4797152"/>
            <a:ext cx="1656184" cy="261610"/>
          </a:xfrm>
          <a:prstGeom prst="rect">
            <a:avLst/>
          </a:prstGeom>
          <a:noFill/>
        </p:spPr>
        <p:txBody>
          <a:bodyPr wrap="square" rtlCol="0">
            <a:spAutoFit/>
          </a:bodyPr>
          <a:lstStyle/>
          <a:p>
            <a:r>
              <a:rPr kumimoji="1" lang="en-US" altLang="ja-JP" sz="1100" b="1" dirty="0">
                <a:solidFill>
                  <a:srgbClr val="FF0000"/>
                </a:solidFill>
              </a:rPr>
              <a:t>2022</a:t>
            </a:r>
            <a:r>
              <a:rPr kumimoji="1" lang="ja-JP" altLang="en-US" sz="1100" b="1" dirty="0">
                <a:solidFill>
                  <a:srgbClr val="FF0000"/>
                </a:solidFill>
              </a:rPr>
              <a:t>年</a:t>
            </a:r>
            <a:r>
              <a:rPr kumimoji="1" lang="en-US" altLang="ja-JP" sz="1100" b="1" dirty="0">
                <a:solidFill>
                  <a:srgbClr val="FF0000"/>
                </a:solidFill>
              </a:rPr>
              <a:t>10</a:t>
            </a:r>
            <a:r>
              <a:rPr kumimoji="1" lang="ja-JP" altLang="en-US" sz="1100" b="1" dirty="0">
                <a:solidFill>
                  <a:srgbClr val="FF0000"/>
                </a:solidFill>
              </a:rPr>
              <a:t>月</a:t>
            </a:r>
            <a:r>
              <a:rPr kumimoji="1" lang="en-US" altLang="ja-JP" sz="1100" b="1" dirty="0">
                <a:solidFill>
                  <a:srgbClr val="FF0000"/>
                </a:solidFill>
              </a:rPr>
              <a:t>31</a:t>
            </a:r>
            <a:r>
              <a:rPr kumimoji="1" lang="ja-JP" altLang="en-US" sz="1100" b="1" dirty="0">
                <a:solidFill>
                  <a:srgbClr val="FF0000"/>
                </a:solidFill>
              </a:rPr>
              <a:t>日まで</a:t>
            </a:r>
          </a:p>
        </p:txBody>
      </p:sp>
      <p:sp>
        <p:nvSpPr>
          <p:cNvPr id="16" name="テキスト ボックス 15">
            <a:extLst>
              <a:ext uri="{FF2B5EF4-FFF2-40B4-BE49-F238E27FC236}">
                <a16:creationId xmlns:a16="http://schemas.microsoft.com/office/drawing/2014/main" id="{20DD080F-F35D-C1E4-BA35-5B961D4C3A17}"/>
              </a:ext>
            </a:extLst>
          </p:cNvPr>
          <p:cNvSpPr txBox="1"/>
          <p:nvPr/>
        </p:nvSpPr>
        <p:spPr>
          <a:xfrm>
            <a:off x="9408368" y="4797152"/>
            <a:ext cx="2016224" cy="261610"/>
          </a:xfrm>
          <a:prstGeom prst="rect">
            <a:avLst/>
          </a:prstGeom>
          <a:noFill/>
        </p:spPr>
        <p:txBody>
          <a:bodyPr wrap="square" rtlCol="0">
            <a:spAutoFit/>
          </a:bodyPr>
          <a:lstStyle/>
          <a:p>
            <a:r>
              <a:rPr kumimoji="1" lang="en-US" altLang="ja-JP" sz="1100" b="1" dirty="0">
                <a:solidFill>
                  <a:srgbClr val="FF0000"/>
                </a:solidFill>
              </a:rPr>
              <a:t>2022</a:t>
            </a:r>
            <a:r>
              <a:rPr kumimoji="1" lang="ja-JP" altLang="en-US" sz="1100" b="1" dirty="0">
                <a:solidFill>
                  <a:srgbClr val="FF0000"/>
                </a:solidFill>
              </a:rPr>
              <a:t>年</a:t>
            </a:r>
            <a:r>
              <a:rPr kumimoji="1" lang="en-US" altLang="ja-JP" sz="1100" b="1" dirty="0">
                <a:solidFill>
                  <a:srgbClr val="FF0000"/>
                </a:solidFill>
              </a:rPr>
              <a:t>11</a:t>
            </a:r>
            <a:r>
              <a:rPr kumimoji="1" lang="ja-JP" altLang="en-US" sz="1100" b="1" dirty="0">
                <a:solidFill>
                  <a:srgbClr val="FF0000"/>
                </a:solidFill>
              </a:rPr>
              <a:t>月</a:t>
            </a:r>
            <a:r>
              <a:rPr kumimoji="1" lang="en-US" altLang="ja-JP" sz="1100" b="1" dirty="0">
                <a:solidFill>
                  <a:srgbClr val="FF0000"/>
                </a:solidFill>
              </a:rPr>
              <a:t>1</a:t>
            </a:r>
            <a:r>
              <a:rPr kumimoji="1" lang="ja-JP" altLang="en-US" sz="1100" b="1" dirty="0">
                <a:solidFill>
                  <a:srgbClr val="FF0000"/>
                </a:solidFill>
              </a:rPr>
              <a:t>日以降</a:t>
            </a:r>
          </a:p>
        </p:txBody>
      </p:sp>
    </p:spTree>
    <p:extLst>
      <p:ext uri="{BB962C8B-B14F-4D97-AF65-F5344CB8AC3E}">
        <p14:creationId xmlns:p14="http://schemas.microsoft.com/office/powerpoint/2010/main" val="16816955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26892" y="189580"/>
            <a:ext cx="9837401" cy="531751"/>
          </a:xfrm>
        </p:spPr>
        <p:txBody>
          <a:bodyPr>
            <a:normAutofit/>
          </a:bodyPr>
          <a:lstStyle/>
          <a:p>
            <a:r>
              <a:rPr lang="en-US" altLang="ja-JP" sz="2800" dirty="0"/>
              <a:t>carview!</a:t>
            </a:r>
            <a:r>
              <a:rPr lang="ja-JP" altLang="en-US" sz="2800" dirty="0"/>
              <a:t>　トップ　トップインパクト入稿規定変更について</a:t>
            </a:r>
            <a:endParaRPr lang="ja-JP" altLang="en-US" sz="2708" dirty="0"/>
          </a:p>
        </p:txBody>
      </p:sp>
      <p:pic>
        <p:nvPicPr>
          <p:cNvPr id="7" name="図 6">
            <a:extLst>
              <a:ext uri="{FF2B5EF4-FFF2-40B4-BE49-F238E27FC236}">
                <a16:creationId xmlns:a16="http://schemas.microsoft.com/office/drawing/2014/main" id="{2652256A-1826-AE5A-29A4-AC77C1B3312B}"/>
              </a:ext>
            </a:extLst>
          </p:cNvPr>
          <p:cNvPicPr>
            <a:picLocks noChangeAspect="1"/>
          </p:cNvPicPr>
          <p:nvPr/>
        </p:nvPicPr>
        <p:blipFill rotWithShape="1">
          <a:blip r:embed="rId2"/>
          <a:srcRect l="3585" t="31389" r="52942" b="20817"/>
          <a:stretch/>
        </p:blipFill>
        <p:spPr>
          <a:xfrm>
            <a:off x="1250047" y="3861048"/>
            <a:ext cx="3588065" cy="2738119"/>
          </a:xfrm>
          <a:prstGeom prst="rect">
            <a:avLst/>
          </a:prstGeom>
        </p:spPr>
      </p:pic>
      <p:pic>
        <p:nvPicPr>
          <p:cNvPr id="17" name="図 16">
            <a:extLst>
              <a:ext uri="{FF2B5EF4-FFF2-40B4-BE49-F238E27FC236}">
                <a16:creationId xmlns:a16="http://schemas.microsoft.com/office/drawing/2014/main" id="{51C3B771-FE1A-1763-DFF2-FAD1D066B0CE}"/>
              </a:ext>
            </a:extLst>
          </p:cNvPr>
          <p:cNvPicPr>
            <a:picLocks noChangeAspect="1"/>
          </p:cNvPicPr>
          <p:nvPr/>
        </p:nvPicPr>
        <p:blipFill rotWithShape="1">
          <a:blip r:embed="rId2"/>
          <a:srcRect l="51250" t="30700" r="1359" b="21538"/>
          <a:stretch/>
        </p:blipFill>
        <p:spPr>
          <a:xfrm>
            <a:off x="6888088" y="3861048"/>
            <a:ext cx="3911475" cy="2736304"/>
          </a:xfrm>
          <a:prstGeom prst="rect">
            <a:avLst/>
          </a:prstGeom>
        </p:spPr>
      </p:pic>
      <p:sp>
        <p:nvSpPr>
          <p:cNvPr id="14" name="矢印: 右 13">
            <a:extLst>
              <a:ext uri="{FF2B5EF4-FFF2-40B4-BE49-F238E27FC236}">
                <a16:creationId xmlns:a16="http://schemas.microsoft.com/office/drawing/2014/main" id="{336A53A1-2549-43F2-7DD6-29AC13C5C93D}"/>
              </a:ext>
            </a:extLst>
          </p:cNvPr>
          <p:cNvSpPr/>
          <p:nvPr/>
        </p:nvSpPr>
        <p:spPr bwMode="auto">
          <a:xfrm>
            <a:off x="5303912" y="4725144"/>
            <a:ext cx="1252421" cy="1263243"/>
          </a:xfrm>
          <a:prstGeom prst="rightArrow">
            <a:avLst/>
          </a:prstGeom>
          <a:solidFill>
            <a:srgbClr val="FF0000"/>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5" name="テキスト ボックス 14">
            <a:extLst>
              <a:ext uri="{FF2B5EF4-FFF2-40B4-BE49-F238E27FC236}">
                <a16:creationId xmlns:a16="http://schemas.microsoft.com/office/drawing/2014/main" id="{84BB3BF4-812C-22A9-F630-28EE6F8F7217}"/>
              </a:ext>
            </a:extLst>
          </p:cNvPr>
          <p:cNvSpPr txBox="1"/>
          <p:nvPr/>
        </p:nvSpPr>
        <p:spPr>
          <a:xfrm>
            <a:off x="1199456" y="3645024"/>
            <a:ext cx="2716622" cy="307777"/>
          </a:xfrm>
          <a:prstGeom prst="rect">
            <a:avLst/>
          </a:prstGeom>
          <a:noFill/>
        </p:spPr>
        <p:txBody>
          <a:bodyPr wrap="square" rtlCol="0">
            <a:spAutoFit/>
          </a:bodyPr>
          <a:lstStyle/>
          <a:p>
            <a:r>
              <a:rPr kumimoji="1" lang="en-US" altLang="ja-JP" sz="1400" b="1" dirty="0"/>
              <a:t>2022</a:t>
            </a:r>
            <a:r>
              <a:rPr kumimoji="1" lang="ja-JP" altLang="en-US" sz="1400" b="1" dirty="0"/>
              <a:t>年</a:t>
            </a:r>
            <a:r>
              <a:rPr kumimoji="1" lang="en-US" altLang="ja-JP" sz="1400" b="1" dirty="0"/>
              <a:t>10</a:t>
            </a:r>
            <a:r>
              <a:rPr kumimoji="1" lang="ja-JP" altLang="en-US" sz="1400" b="1" dirty="0"/>
              <a:t>月</a:t>
            </a:r>
            <a:r>
              <a:rPr kumimoji="1" lang="en-US" altLang="ja-JP" sz="1400" b="1" dirty="0"/>
              <a:t>31</a:t>
            </a:r>
            <a:r>
              <a:rPr kumimoji="1" lang="ja-JP" altLang="en-US" sz="1400" b="1" dirty="0"/>
              <a:t>日まで</a:t>
            </a:r>
          </a:p>
        </p:txBody>
      </p:sp>
      <p:sp>
        <p:nvSpPr>
          <p:cNvPr id="20" name="テキスト ボックス 19">
            <a:extLst>
              <a:ext uri="{FF2B5EF4-FFF2-40B4-BE49-F238E27FC236}">
                <a16:creationId xmlns:a16="http://schemas.microsoft.com/office/drawing/2014/main" id="{2C16A448-EEF5-B58C-DF34-A44A8F402289}"/>
              </a:ext>
            </a:extLst>
          </p:cNvPr>
          <p:cNvSpPr txBox="1"/>
          <p:nvPr/>
        </p:nvSpPr>
        <p:spPr>
          <a:xfrm>
            <a:off x="6888088" y="3645024"/>
            <a:ext cx="2716622" cy="307777"/>
          </a:xfrm>
          <a:prstGeom prst="rect">
            <a:avLst/>
          </a:prstGeom>
          <a:noFill/>
        </p:spPr>
        <p:txBody>
          <a:bodyPr wrap="square" rtlCol="0">
            <a:spAutoFit/>
          </a:bodyPr>
          <a:lstStyle/>
          <a:p>
            <a:r>
              <a:rPr kumimoji="1" lang="en-US" altLang="ja-JP" sz="1400" b="1" dirty="0"/>
              <a:t>2022</a:t>
            </a:r>
            <a:r>
              <a:rPr kumimoji="1" lang="ja-JP" altLang="en-US" sz="1400" b="1" dirty="0"/>
              <a:t>年</a:t>
            </a:r>
            <a:r>
              <a:rPr kumimoji="1" lang="en-US" altLang="ja-JP" sz="1400" b="1" dirty="0"/>
              <a:t>11</a:t>
            </a:r>
            <a:r>
              <a:rPr kumimoji="1" lang="ja-JP" altLang="en-US" sz="1400" b="1" dirty="0"/>
              <a:t>月</a:t>
            </a:r>
            <a:r>
              <a:rPr kumimoji="1" lang="en-US" altLang="ja-JP" sz="1400" b="1" dirty="0"/>
              <a:t>1</a:t>
            </a:r>
            <a:r>
              <a:rPr kumimoji="1" lang="ja-JP" altLang="en-US" sz="1400" b="1" dirty="0"/>
              <a:t>日以降</a:t>
            </a:r>
          </a:p>
        </p:txBody>
      </p:sp>
      <p:sp>
        <p:nvSpPr>
          <p:cNvPr id="10" name="テキスト ボックス 9">
            <a:extLst>
              <a:ext uri="{FF2B5EF4-FFF2-40B4-BE49-F238E27FC236}">
                <a16:creationId xmlns:a16="http://schemas.microsoft.com/office/drawing/2014/main" id="{7EC75AB6-AA62-E7F4-F646-FA35D15D214D}"/>
              </a:ext>
            </a:extLst>
          </p:cNvPr>
          <p:cNvSpPr txBox="1"/>
          <p:nvPr/>
        </p:nvSpPr>
        <p:spPr>
          <a:xfrm>
            <a:off x="623392" y="836712"/>
            <a:ext cx="10369152" cy="2708434"/>
          </a:xfrm>
          <a:prstGeom prst="rect">
            <a:avLst/>
          </a:prstGeom>
          <a:noFill/>
        </p:spPr>
        <p:txBody>
          <a:bodyPr wrap="square" rtlCol="0">
            <a:spAutoFit/>
          </a:bodyPr>
          <a:lstStyle/>
          <a:p>
            <a:r>
              <a:rPr kumimoji="1" lang="ja-JP" altLang="en-US" dirty="0">
                <a:solidFill>
                  <a:schemeClr val="tx1">
                    <a:lumMod val="65000"/>
                    <a:lumOff val="35000"/>
                  </a:schemeClr>
                </a:solidFill>
              </a:rPr>
              <a:t>下記商品の入稿規定が変更となります。</a:t>
            </a:r>
            <a:endParaRPr kumimoji="1" lang="en-US" altLang="ja-JP" dirty="0">
              <a:solidFill>
                <a:schemeClr val="tx1">
                  <a:lumMod val="65000"/>
                  <a:lumOff val="35000"/>
                </a:schemeClr>
              </a:solidFill>
            </a:endParaRPr>
          </a:p>
          <a:p>
            <a:endParaRPr kumimoji="1" lang="en-US" altLang="ja-JP" sz="1400" dirty="0">
              <a:solidFill>
                <a:schemeClr val="tx1">
                  <a:lumMod val="65000"/>
                  <a:lumOff val="35000"/>
                </a:schemeClr>
              </a:solidFill>
            </a:endParaRPr>
          </a:p>
          <a:p>
            <a:r>
              <a:rPr kumimoji="1" lang="ja-JP" altLang="en-US" sz="1400" b="1" dirty="0">
                <a:solidFill>
                  <a:schemeClr val="tx1">
                    <a:lumMod val="65000"/>
                    <a:lumOff val="35000"/>
                  </a:schemeClr>
                </a:solidFill>
              </a:rPr>
              <a:t>■対象商品</a:t>
            </a:r>
            <a:endParaRPr kumimoji="1" lang="en-US" altLang="ja-JP" sz="1400" b="1" dirty="0">
              <a:solidFill>
                <a:schemeClr val="tx1">
                  <a:lumMod val="65000"/>
                  <a:lumOff val="35000"/>
                </a:schemeClr>
              </a:solidFill>
            </a:endParaRPr>
          </a:p>
          <a:p>
            <a:r>
              <a:rPr kumimoji="1" lang="en-US" altLang="ja-JP" sz="1400" dirty="0">
                <a:solidFill>
                  <a:schemeClr val="tx1">
                    <a:lumMod val="65000"/>
                    <a:lumOff val="35000"/>
                  </a:schemeClr>
                </a:solidFill>
              </a:rPr>
              <a:t>carview!</a:t>
            </a:r>
            <a:r>
              <a:rPr kumimoji="1" lang="ja-JP" altLang="en-US" sz="1400" dirty="0">
                <a:solidFill>
                  <a:schemeClr val="tx1">
                    <a:lumMod val="65000"/>
                    <a:lumOff val="35000"/>
                  </a:schemeClr>
                </a:solidFill>
              </a:rPr>
              <a:t>　トップ　トップインパクトプライムディスプレイダブルサイズ 　</a:t>
            </a:r>
            <a:r>
              <a:rPr kumimoji="1" lang="en-US" altLang="ja-JP" sz="1400" dirty="0">
                <a:solidFill>
                  <a:schemeClr val="tx1">
                    <a:lumMod val="65000"/>
                    <a:lumOff val="35000"/>
                  </a:schemeClr>
                </a:solidFill>
              </a:rPr>
              <a:t>PC</a:t>
            </a:r>
          </a:p>
          <a:p>
            <a:endParaRPr lang="en-US" altLang="ja-JP" sz="1400" dirty="0">
              <a:solidFill>
                <a:schemeClr val="tx1">
                  <a:lumMod val="65000"/>
                  <a:lumOff val="35000"/>
                </a:schemeClr>
              </a:solidFill>
            </a:endParaRPr>
          </a:p>
          <a:p>
            <a:r>
              <a:rPr kumimoji="1" lang="ja-JP" altLang="en-US" sz="1400" b="1" dirty="0">
                <a:solidFill>
                  <a:schemeClr val="tx1">
                    <a:lumMod val="65000"/>
                    <a:lumOff val="35000"/>
                  </a:schemeClr>
                </a:solidFill>
              </a:rPr>
              <a:t>■変更点</a:t>
            </a:r>
            <a:endParaRPr lang="en-US" altLang="ja-JP" sz="1400" b="1" dirty="0">
              <a:solidFill>
                <a:schemeClr val="tx1">
                  <a:lumMod val="65000"/>
                  <a:lumOff val="35000"/>
                </a:schemeClr>
              </a:solidFill>
            </a:endParaRPr>
          </a:p>
          <a:p>
            <a:r>
              <a:rPr kumimoji="1" lang="ja-JP" altLang="en-US" sz="1400" dirty="0">
                <a:solidFill>
                  <a:schemeClr val="tx1">
                    <a:lumMod val="65000"/>
                    <a:lumOff val="35000"/>
                  </a:schemeClr>
                </a:solidFill>
              </a:rPr>
              <a:t>両サイドバナーの表示位置が</a:t>
            </a:r>
            <a:r>
              <a:rPr kumimoji="1" lang="en-US" altLang="ja-JP" sz="1400" dirty="0">
                <a:solidFill>
                  <a:schemeClr val="tx1">
                    <a:lumMod val="65000"/>
                    <a:lumOff val="35000"/>
                  </a:schemeClr>
                </a:solidFill>
              </a:rPr>
              <a:t>20px</a:t>
            </a:r>
            <a:r>
              <a:rPr kumimoji="1" lang="ja-JP" altLang="en-US" sz="1400" dirty="0">
                <a:solidFill>
                  <a:schemeClr val="tx1">
                    <a:lumMod val="65000"/>
                    <a:lumOff val="35000"/>
                  </a:schemeClr>
                </a:solidFill>
              </a:rPr>
              <a:t>下部に移動し、上部が①とそろう形になります。</a:t>
            </a:r>
            <a:endParaRPr kumimoji="1" lang="en-US" altLang="ja-JP" sz="1400" dirty="0">
              <a:solidFill>
                <a:schemeClr val="tx1">
                  <a:lumMod val="65000"/>
                  <a:lumOff val="35000"/>
                </a:schemeClr>
              </a:solidFill>
            </a:endParaRPr>
          </a:p>
          <a:p>
            <a:endParaRPr kumimoji="1" lang="en-US" altLang="ja-JP" sz="1400" dirty="0">
              <a:solidFill>
                <a:schemeClr val="tx1">
                  <a:lumMod val="65000"/>
                  <a:lumOff val="35000"/>
                </a:schemeClr>
              </a:solidFill>
            </a:endParaRPr>
          </a:p>
          <a:p>
            <a:r>
              <a:rPr lang="ja-JP" altLang="en-US" sz="1400" b="1" dirty="0">
                <a:solidFill>
                  <a:schemeClr val="tx1">
                    <a:lumMod val="65000"/>
                    <a:lumOff val="35000"/>
                  </a:schemeClr>
                </a:solidFill>
              </a:rPr>
              <a:t>■入稿規定変更</a:t>
            </a:r>
            <a:endParaRPr lang="en-US" altLang="ja-JP" sz="1400" b="1" dirty="0">
              <a:solidFill>
                <a:schemeClr val="tx1">
                  <a:lumMod val="65000"/>
                  <a:lumOff val="35000"/>
                </a:schemeClr>
              </a:solidFill>
            </a:endParaRPr>
          </a:p>
          <a:p>
            <a:r>
              <a:rPr kumimoji="1" lang="en-US" altLang="ja-JP" sz="1400" dirty="0">
                <a:solidFill>
                  <a:schemeClr val="tx1">
                    <a:lumMod val="65000"/>
                    <a:lumOff val="35000"/>
                  </a:schemeClr>
                </a:solidFill>
              </a:rPr>
              <a:t>2022</a:t>
            </a:r>
            <a:r>
              <a:rPr kumimoji="1" lang="ja-JP" altLang="en-US" sz="1400" dirty="0">
                <a:solidFill>
                  <a:schemeClr val="tx1">
                    <a:lumMod val="65000"/>
                    <a:lumOff val="35000"/>
                  </a:schemeClr>
                </a:solidFill>
              </a:rPr>
              <a:t>年</a:t>
            </a:r>
            <a:r>
              <a:rPr kumimoji="1" lang="en-US" altLang="ja-JP" sz="1400" dirty="0">
                <a:solidFill>
                  <a:schemeClr val="tx1">
                    <a:lumMod val="65000"/>
                    <a:lumOff val="35000"/>
                  </a:schemeClr>
                </a:solidFill>
              </a:rPr>
              <a:t>11</a:t>
            </a:r>
            <a:r>
              <a:rPr kumimoji="1" lang="ja-JP" altLang="en-US" sz="1400" dirty="0">
                <a:solidFill>
                  <a:schemeClr val="tx1">
                    <a:lumMod val="65000"/>
                    <a:lumOff val="35000"/>
                  </a:schemeClr>
                </a:solidFill>
              </a:rPr>
              <a:t>月</a:t>
            </a:r>
            <a:r>
              <a:rPr kumimoji="1" lang="en-US" altLang="ja-JP" sz="1400" dirty="0">
                <a:solidFill>
                  <a:schemeClr val="tx1">
                    <a:lumMod val="65000"/>
                    <a:lumOff val="35000"/>
                  </a:schemeClr>
                </a:solidFill>
              </a:rPr>
              <a:t>1</a:t>
            </a:r>
            <a:r>
              <a:rPr kumimoji="1" lang="ja-JP" altLang="en-US" sz="1400" dirty="0">
                <a:solidFill>
                  <a:schemeClr val="tx1">
                    <a:lumMod val="65000"/>
                    <a:lumOff val="35000"/>
                  </a:schemeClr>
                </a:solidFill>
              </a:rPr>
              <a:t>日から</a:t>
            </a:r>
            <a:endParaRPr lang="en-US" altLang="ja-JP" sz="1400" dirty="0">
              <a:solidFill>
                <a:schemeClr val="tx1">
                  <a:lumMod val="65000"/>
                  <a:lumOff val="35000"/>
                </a:schemeClr>
              </a:solidFill>
            </a:endParaRPr>
          </a:p>
          <a:p>
            <a:r>
              <a:rPr kumimoji="0" lang="ja-JP" altLang="en-US" sz="1200" kern="0" dirty="0">
                <a:solidFill>
                  <a:schemeClr val="tx1">
                    <a:lumMod val="65000"/>
                    <a:lumOff val="35000"/>
                  </a:schemeClr>
                </a:solidFill>
              </a:rPr>
              <a:t>入稿規定（</a:t>
            </a:r>
            <a:r>
              <a:rPr kumimoji="0" lang="en-US" altLang="ja-JP" sz="1200" kern="0" dirty="0">
                <a:solidFill>
                  <a:schemeClr val="tx1">
                    <a:lumMod val="65000"/>
                    <a:lumOff val="35000"/>
                  </a:schemeClr>
                </a:solidFill>
              </a:rPr>
              <a:t>web</a:t>
            </a:r>
            <a:r>
              <a:rPr kumimoji="0" lang="ja-JP" altLang="en-US" sz="1200" kern="0" dirty="0">
                <a:solidFill>
                  <a:schemeClr val="tx1">
                    <a:lumMod val="65000"/>
                    <a:lumOff val="35000"/>
                  </a:schemeClr>
                </a:solidFill>
              </a:rPr>
              <a:t>）</a:t>
            </a:r>
            <a:r>
              <a:rPr kumimoji="1" lang="ja-JP" altLang="en-US" sz="1200" dirty="0">
                <a:solidFill>
                  <a:schemeClr val="tx1">
                    <a:lumMod val="65000"/>
                    <a:lumOff val="35000"/>
                  </a:schemeClr>
                </a:solidFill>
              </a:rPr>
              <a:t>トップインパクト プライムディスプレイ ダブル</a:t>
            </a:r>
            <a:endParaRPr kumimoji="1" lang="en-US" altLang="ja-JP" sz="1200" dirty="0">
              <a:solidFill>
                <a:schemeClr val="tx1">
                  <a:lumMod val="65000"/>
                  <a:lumOff val="35000"/>
                </a:schemeClr>
              </a:solidFill>
            </a:endParaRPr>
          </a:p>
          <a:p>
            <a:r>
              <a:rPr kumimoji="0" lang="en-US" altLang="ja-JP" sz="1400" kern="0" dirty="0">
                <a:solidFill>
                  <a:schemeClr val="tx1">
                    <a:lumMod val="65000"/>
                    <a:lumOff val="35000"/>
                  </a:schemeClr>
                </a:solidFill>
              </a:rPr>
              <a:t> </a:t>
            </a:r>
            <a:r>
              <a:rPr kumimoji="1" lang="en-US" altLang="ja-JP" sz="1200" dirty="0">
                <a:hlinkClick r:id="rId3"/>
              </a:rPr>
              <a:t>https://ads-help.yahoo.co.jp/yahooads/guideline/articledetail?lan=ja&amp;aid=72312</a:t>
            </a:r>
            <a:endParaRPr kumimoji="1" lang="ja-JP" altLang="en-US" sz="1600" dirty="0"/>
          </a:p>
        </p:txBody>
      </p:sp>
    </p:spTree>
    <p:extLst>
      <p:ext uri="{BB962C8B-B14F-4D97-AF65-F5344CB8AC3E}">
        <p14:creationId xmlns:p14="http://schemas.microsoft.com/office/powerpoint/2010/main" val="12314525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テキスト ボックス 21">
            <a:extLst>
              <a:ext uri="{FF2B5EF4-FFF2-40B4-BE49-F238E27FC236}">
                <a16:creationId xmlns:a16="http://schemas.microsoft.com/office/drawing/2014/main" id="{DA4E6CCE-6F3E-7156-75B8-8AC85A432A75}"/>
              </a:ext>
            </a:extLst>
          </p:cNvPr>
          <p:cNvSpPr txBox="1"/>
          <p:nvPr/>
        </p:nvSpPr>
        <p:spPr>
          <a:xfrm>
            <a:off x="479376" y="836712"/>
            <a:ext cx="10369152" cy="646331"/>
          </a:xfrm>
          <a:prstGeom prst="rect">
            <a:avLst/>
          </a:prstGeom>
          <a:noFill/>
        </p:spPr>
        <p:txBody>
          <a:bodyPr wrap="square" rtlCol="0">
            <a:spAutoFit/>
          </a:bodyPr>
          <a:lstStyle/>
          <a:p>
            <a:r>
              <a:rPr kumimoji="1" lang="en-US" altLang="ja-JP" dirty="0">
                <a:solidFill>
                  <a:schemeClr val="tx1">
                    <a:lumMod val="65000"/>
                    <a:lumOff val="35000"/>
                  </a:schemeClr>
                </a:solidFill>
              </a:rPr>
              <a:t>11</a:t>
            </a:r>
            <a:r>
              <a:rPr kumimoji="1" lang="ja-JP" altLang="en-US" dirty="0">
                <a:solidFill>
                  <a:schemeClr val="tx1">
                    <a:lumMod val="65000"/>
                    <a:lumOff val="35000"/>
                  </a:schemeClr>
                </a:solidFill>
              </a:rPr>
              <a:t>月</a:t>
            </a:r>
            <a:r>
              <a:rPr kumimoji="1" lang="en-US" altLang="ja-JP" dirty="0">
                <a:solidFill>
                  <a:schemeClr val="tx1">
                    <a:lumMod val="65000"/>
                    <a:lumOff val="35000"/>
                  </a:schemeClr>
                </a:solidFill>
              </a:rPr>
              <a:t>1</a:t>
            </a:r>
            <a:r>
              <a:rPr kumimoji="1" lang="ja-JP" altLang="en-US" dirty="0">
                <a:solidFill>
                  <a:schemeClr val="tx1">
                    <a:lumMod val="65000"/>
                    <a:lumOff val="35000"/>
                  </a:schemeClr>
                </a:solidFill>
              </a:rPr>
              <a:t>日の入稿規定変更に伴い、予約・入稿に関しては下記の通りご対応をお願いいたします。</a:t>
            </a:r>
            <a:endParaRPr kumimoji="1" lang="en-US" altLang="ja-JP" dirty="0">
              <a:solidFill>
                <a:schemeClr val="tx1">
                  <a:lumMod val="65000"/>
                  <a:lumOff val="35000"/>
                </a:schemeClr>
              </a:solidFill>
            </a:endParaRPr>
          </a:p>
          <a:p>
            <a:endParaRPr kumimoji="1" lang="ja-JP" altLang="en-US" dirty="0"/>
          </a:p>
        </p:txBody>
      </p:sp>
      <p:sp>
        <p:nvSpPr>
          <p:cNvPr id="23" name="テキスト ボックス 22">
            <a:extLst>
              <a:ext uri="{FF2B5EF4-FFF2-40B4-BE49-F238E27FC236}">
                <a16:creationId xmlns:a16="http://schemas.microsoft.com/office/drawing/2014/main" id="{725A7876-C1F8-466E-0F7D-4BDCB00B85DA}"/>
              </a:ext>
            </a:extLst>
          </p:cNvPr>
          <p:cNvSpPr txBox="1"/>
          <p:nvPr/>
        </p:nvSpPr>
        <p:spPr>
          <a:xfrm>
            <a:off x="479376" y="1124744"/>
            <a:ext cx="11521280" cy="3477875"/>
          </a:xfrm>
          <a:prstGeom prst="rect">
            <a:avLst/>
          </a:prstGeom>
          <a:noFill/>
        </p:spPr>
        <p:txBody>
          <a:bodyPr wrap="square" rtlCol="0">
            <a:spAutoFit/>
          </a:bodyPr>
          <a:lstStyle/>
          <a:p>
            <a:r>
              <a:rPr kumimoji="1" lang="ja-JP" altLang="en-US" sz="1400" b="1" dirty="0">
                <a:solidFill>
                  <a:schemeClr val="tx1">
                    <a:lumMod val="65000"/>
                    <a:lumOff val="35000"/>
                  </a:schemeClr>
                </a:solidFill>
              </a:rPr>
              <a:t>■独立したクリエイティブの場合</a:t>
            </a:r>
            <a:endParaRPr kumimoji="1" lang="en-US" altLang="ja-JP" sz="1400" b="1" dirty="0">
              <a:solidFill>
                <a:schemeClr val="tx1">
                  <a:lumMod val="65000"/>
                  <a:lumOff val="35000"/>
                </a:schemeClr>
              </a:solidFill>
            </a:endParaRPr>
          </a:p>
          <a:p>
            <a:r>
              <a:rPr lang="ja-JP" altLang="en-US" sz="1200" b="1" dirty="0">
                <a:solidFill>
                  <a:schemeClr val="tx1">
                    <a:lumMod val="65000"/>
                    <a:lumOff val="35000"/>
                  </a:schemeClr>
                </a:solidFill>
              </a:rPr>
              <a:t>　└</a:t>
            </a:r>
            <a:r>
              <a:rPr kumimoji="1" lang="ja-JP" altLang="en-US" sz="1200" b="1" dirty="0">
                <a:solidFill>
                  <a:schemeClr val="tx1">
                    <a:lumMod val="65000"/>
                    <a:lumOff val="35000"/>
                  </a:schemeClr>
                </a:solidFill>
              </a:rPr>
              <a:t>掲載位置が変更するため、クリエイティブの見え方が変わります。掲載位置の許容有無によって対応が変わります。</a:t>
            </a:r>
            <a:endParaRPr lang="en-US" altLang="ja-JP" sz="1200" b="1" dirty="0">
              <a:solidFill>
                <a:schemeClr val="tx1">
                  <a:lumMod val="65000"/>
                  <a:lumOff val="35000"/>
                </a:schemeClr>
              </a:solidFill>
            </a:endParaRPr>
          </a:p>
          <a:p>
            <a:r>
              <a:rPr lang="ja-JP" altLang="en-US" sz="1200" b="1" i="0" dirty="0">
                <a:solidFill>
                  <a:srgbClr val="C00000"/>
                </a:solidFill>
                <a:effectLst/>
              </a:rPr>
              <a:t>①</a:t>
            </a:r>
            <a:r>
              <a:rPr kumimoji="1" lang="ja-JP" altLang="en-US" sz="1200" b="1" u="sng" dirty="0">
                <a:solidFill>
                  <a:srgbClr val="C00000"/>
                </a:solidFill>
              </a:rPr>
              <a:t>掲載位置の変更を許容しない場合</a:t>
            </a:r>
            <a:endParaRPr kumimoji="1" lang="en-US" altLang="ja-JP" sz="1200" b="1" u="sng" dirty="0">
              <a:solidFill>
                <a:srgbClr val="C00000"/>
              </a:solidFill>
            </a:endParaRPr>
          </a:p>
          <a:p>
            <a:r>
              <a:rPr lang="ja-JP" altLang="en-US" sz="1200" b="0" i="0" dirty="0">
                <a:solidFill>
                  <a:schemeClr val="tx1">
                    <a:lumMod val="65000"/>
                    <a:lumOff val="35000"/>
                  </a:schemeClr>
                </a:solidFill>
                <a:effectLst/>
              </a:rPr>
              <a:t>・</a:t>
            </a:r>
            <a:r>
              <a:rPr lang="en-US" altLang="ja-JP" sz="1200" b="0" i="0" dirty="0">
                <a:solidFill>
                  <a:schemeClr val="tx1">
                    <a:lumMod val="65000"/>
                    <a:lumOff val="35000"/>
                  </a:schemeClr>
                </a:solidFill>
                <a:effectLst/>
              </a:rPr>
              <a:t>11</a:t>
            </a:r>
            <a:r>
              <a:rPr lang="ja-JP" altLang="en-US" sz="1200" b="0" i="0" dirty="0">
                <a:solidFill>
                  <a:schemeClr val="tx1">
                    <a:lumMod val="65000"/>
                    <a:lumOff val="35000"/>
                  </a:schemeClr>
                </a:solidFill>
                <a:effectLst/>
              </a:rPr>
              <a:t>月</a:t>
            </a:r>
            <a:r>
              <a:rPr lang="en-US" altLang="ja-JP" sz="1200" b="0" i="0" dirty="0">
                <a:solidFill>
                  <a:schemeClr val="tx1">
                    <a:lumMod val="65000"/>
                    <a:lumOff val="35000"/>
                  </a:schemeClr>
                </a:solidFill>
                <a:effectLst/>
              </a:rPr>
              <a:t>1</a:t>
            </a:r>
            <a:r>
              <a:rPr lang="ja-JP" altLang="en-US" sz="1200" b="0" i="0" dirty="0">
                <a:solidFill>
                  <a:schemeClr val="tx1">
                    <a:lumMod val="65000"/>
                    <a:lumOff val="35000"/>
                  </a:schemeClr>
                </a:solidFill>
                <a:effectLst/>
              </a:rPr>
              <a:t>日</a:t>
            </a:r>
            <a:r>
              <a:rPr lang="ja-JP" altLang="en-US" sz="1200" b="0" i="0" dirty="0">
                <a:solidFill>
                  <a:schemeClr val="tx1">
                    <a:lumMod val="65000"/>
                    <a:lumOff val="35000"/>
                  </a:schemeClr>
                </a:solidFill>
                <a:effectLst/>
                <a:latin typeface="NotoSansJP"/>
              </a:rPr>
              <a:t>を除外し予約をしてください。</a:t>
            </a:r>
            <a:endParaRPr lang="en-US" altLang="ja-JP" sz="1200" b="0" i="0" dirty="0">
              <a:solidFill>
                <a:schemeClr val="tx1">
                  <a:lumMod val="65000"/>
                  <a:lumOff val="35000"/>
                </a:schemeClr>
              </a:solidFill>
              <a:effectLst/>
              <a:latin typeface="NotoSansJP"/>
            </a:endParaRPr>
          </a:p>
          <a:p>
            <a:r>
              <a:rPr lang="ja-JP" altLang="en-US" sz="1200" b="0" i="0" dirty="0">
                <a:solidFill>
                  <a:schemeClr val="tx1">
                    <a:lumMod val="65000"/>
                    <a:lumOff val="35000"/>
                  </a:schemeClr>
                </a:solidFill>
                <a:effectLst/>
                <a:latin typeface="NotoSansJP"/>
              </a:rPr>
              <a:t>・</a:t>
            </a:r>
            <a:r>
              <a:rPr lang="en-US" altLang="ja-JP" sz="1200" b="0" i="0" dirty="0">
                <a:solidFill>
                  <a:schemeClr val="tx1">
                    <a:lumMod val="65000"/>
                    <a:lumOff val="35000"/>
                  </a:schemeClr>
                </a:solidFill>
                <a:effectLst/>
              </a:rPr>
              <a:t>11</a:t>
            </a:r>
            <a:r>
              <a:rPr lang="ja-JP" altLang="en-US" sz="1200" b="0" i="0" dirty="0">
                <a:solidFill>
                  <a:schemeClr val="tx1">
                    <a:lumMod val="65000"/>
                    <a:lumOff val="35000"/>
                  </a:schemeClr>
                </a:solidFill>
                <a:effectLst/>
              </a:rPr>
              <a:t>月</a:t>
            </a:r>
            <a:r>
              <a:rPr lang="en-US" altLang="ja-JP" sz="1200" b="0" i="0" dirty="0">
                <a:solidFill>
                  <a:schemeClr val="tx1">
                    <a:lumMod val="65000"/>
                    <a:lumOff val="35000"/>
                  </a:schemeClr>
                </a:solidFill>
                <a:effectLst/>
              </a:rPr>
              <a:t>1</a:t>
            </a:r>
            <a:r>
              <a:rPr lang="ja-JP" altLang="en-US" sz="1200" b="0" i="0" dirty="0">
                <a:solidFill>
                  <a:schemeClr val="tx1">
                    <a:lumMod val="65000"/>
                    <a:lumOff val="35000"/>
                  </a:schemeClr>
                </a:solidFill>
                <a:effectLst/>
              </a:rPr>
              <a:t>日</a:t>
            </a:r>
            <a:r>
              <a:rPr lang="ja-JP" altLang="en-US" sz="1200" b="0" i="0" dirty="0">
                <a:solidFill>
                  <a:schemeClr val="tx1">
                    <a:lumMod val="65000"/>
                    <a:lumOff val="35000"/>
                  </a:schemeClr>
                </a:solidFill>
                <a:effectLst/>
                <a:latin typeface="NotoSansJP"/>
              </a:rPr>
              <a:t>を跨ぐ掲載の場合、以降と以前で</a:t>
            </a:r>
            <a:r>
              <a:rPr lang="en-US" altLang="ja-JP" sz="1200" b="0" i="0" dirty="0">
                <a:solidFill>
                  <a:schemeClr val="tx1">
                    <a:lumMod val="65000"/>
                    <a:lumOff val="35000"/>
                  </a:schemeClr>
                </a:solidFill>
                <a:effectLst/>
                <a:latin typeface="NotoSansJP"/>
              </a:rPr>
              <a:t>2</a:t>
            </a:r>
            <a:r>
              <a:rPr lang="ja-JP" altLang="en-US" sz="1200" b="0" i="0" dirty="0">
                <a:solidFill>
                  <a:schemeClr val="tx1">
                    <a:lumMod val="65000"/>
                    <a:lumOff val="35000"/>
                  </a:schemeClr>
                </a:solidFill>
                <a:effectLst/>
                <a:latin typeface="NotoSansJP"/>
              </a:rPr>
              <a:t>キャンペーンでの予約をしてください。</a:t>
            </a:r>
            <a:endParaRPr lang="en-US" altLang="ja-JP" sz="1200" b="1" dirty="0">
              <a:solidFill>
                <a:schemeClr val="tx1">
                  <a:lumMod val="65000"/>
                  <a:lumOff val="35000"/>
                </a:schemeClr>
              </a:solidFill>
            </a:endParaRPr>
          </a:p>
          <a:p>
            <a:r>
              <a:rPr lang="ja-JP" altLang="en-US" sz="1200" dirty="0">
                <a:solidFill>
                  <a:schemeClr val="tx1">
                    <a:lumMod val="65000"/>
                    <a:lumOff val="35000"/>
                  </a:schemeClr>
                </a:solidFill>
                <a:latin typeface="NotoSansJP"/>
              </a:rPr>
              <a:t>　その場合入稿規定変更以降のキャンペーンには、新しい入稿規定にそって制作したクリエイティブを入稿していただく必要があります。</a:t>
            </a:r>
            <a:endParaRPr lang="en-US" altLang="ja-JP" sz="1200" b="0" i="0" dirty="0">
              <a:solidFill>
                <a:schemeClr val="tx1">
                  <a:lumMod val="65000"/>
                  <a:lumOff val="35000"/>
                </a:schemeClr>
              </a:solidFill>
              <a:effectLst/>
              <a:latin typeface="NotoSansJP"/>
            </a:endParaRPr>
          </a:p>
          <a:p>
            <a:r>
              <a:rPr lang="ja-JP" altLang="en-US" sz="1200" dirty="0">
                <a:solidFill>
                  <a:schemeClr val="tx1">
                    <a:lumMod val="65000"/>
                    <a:lumOff val="35000"/>
                  </a:schemeClr>
                </a:solidFill>
                <a:latin typeface="NotoSansJP"/>
              </a:rPr>
              <a:t>　</a:t>
            </a:r>
            <a:r>
              <a:rPr lang="en-US" altLang="ja-JP" sz="1200" dirty="0">
                <a:solidFill>
                  <a:schemeClr val="tx1">
                    <a:lumMod val="65000"/>
                    <a:lumOff val="35000"/>
                  </a:schemeClr>
                </a:solidFill>
                <a:latin typeface="NotoSansJP"/>
              </a:rPr>
              <a:t>※</a:t>
            </a:r>
            <a:r>
              <a:rPr lang="ja-JP" altLang="en-US" sz="1200" dirty="0">
                <a:solidFill>
                  <a:schemeClr val="tx1">
                    <a:lumMod val="65000"/>
                    <a:lumOff val="35000"/>
                  </a:schemeClr>
                </a:solidFill>
                <a:latin typeface="NotoSansJP"/>
              </a:rPr>
              <a:t>キャンペーンを分けることで期間や金額が最低掲載条件に足らない場合、スペシャル商品での対応となります。詳細は弊社担当営業にお問い合わせください。</a:t>
            </a:r>
            <a:endParaRPr lang="en-US" altLang="ja-JP" sz="1200" dirty="0">
              <a:solidFill>
                <a:schemeClr val="tx1">
                  <a:lumMod val="65000"/>
                  <a:lumOff val="35000"/>
                </a:schemeClr>
              </a:solidFill>
              <a:latin typeface="NotoSansJP"/>
            </a:endParaRPr>
          </a:p>
          <a:p>
            <a:endParaRPr kumimoji="1" lang="en-US" altLang="ja-JP" sz="1200" u="sng" dirty="0">
              <a:solidFill>
                <a:schemeClr val="tx1">
                  <a:lumMod val="65000"/>
                  <a:lumOff val="35000"/>
                </a:schemeClr>
              </a:solidFill>
            </a:endParaRPr>
          </a:p>
          <a:p>
            <a:r>
              <a:rPr lang="ja-JP" altLang="en-US" sz="1200" b="1" i="0" u="sng" dirty="0">
                <a:solidFill>
                  <a:srgbClr val="C00000"/>
                </a:solidFill>
                <a:effectLst/>
              </a:rPr>
              <a:t>②</a:t>
            </a:r>
            <a:r>
              <a:rPr kumimoji="1" lang="ja-JP" altLang="en-US" sz="1200" b="1" u="sng" dirty="0">
                <a:solidFill>
                  <a:srgbClr val="C00000"/>
                </a:solidFill>
              </a:rPr>
              <a:t>掲載位置の変更を許容する場合</a:t>
            </a:r>
            <a:endParaRPr kumimoji="1" lang="en-US" altLang="ja-JP" sz="1200" b="1" u="sng" dirty="0">
              <a:solidFill>
                <a:srgbClr val="C00000"/>
              </a:solidFill>
            </a:endParaRPr>
          </a:p>
          <a:p>
            <a:r>
              <a:rPr lang="ja-JP" altLang="en-US" sz="1200" b="0" i="0" dirty="0">
                <a:solidFill>
                  <a:schemeClr val="tx1">
                    <a:lumMod val="65000"/>
                    <a:lumOff val="35000"/>
                  </a:schemeClr>
                </a:solidFill>
                <a:effectLst/>
              </a:rPr>
              <a:t>・</a:t>
            </a:r>
            <a:r>
              <a:rPr lang="en-US" altLang="ja-JP" sz="1200" b="0" i="0" dirty="0">
                <a:solidFill>
                  <a:schemeClr val="tx1">
                    <a:lumMod val="65000"/>
                    <a:lumOff val="35000"/>
                  </a:schemeClr>
                </a:solidFill>
                <a:effectLst/>
              </a:rPr>
              <a:t>11</a:t>
            </a:r>
            <a:r>
              <a:rPr lang="ja-JP" altLang="en-US" sz="1200" b="0" i="0" dirty="0">
                <a:solidFill>
                  <a:schemeClr val="tx1">
                    <a:lumMod val="65000"/>
                    <a:lumOff val="35000"/>
                  </a:schemeClr>
                </a:solidFill>
                <a:effectLst/>
              </a:rPr>
              <a:t>月</a:t>
            </a:r>
            <a:r>
              <a:rPr lang="en-US" altLang="ja-JP" sz="1200" b="0" i="0" dirty="0">
                <a:solidFill>
                  <a:schemeClr val="tx1">
                    <a:lumMod val="65000"/>
                    <a:lumOff val="35000"/>
                  </a:schemeClr>
                </a:solidFill>
                <a:effectLst/>
              </a:rPr>
              <a:t>1</a:t>
            </a:r>
            <a:r>
              <a:rPr lang="ja-JP" altLang="en-US" sz="1200" b="0" i="0" dirty="0">
                <a:solidFill>
                  <a:schemeClr val="tx1">
                    <a:lumMod val="65000"/>
                    <a:lumOff val="35000"/>
                  </a:schemeClr>
                </a:solidFill>
                <a:effectLst/>
              </a:rPr>
              <a:t>日</a:t>
            </a:r>
            <a:r>
              <a:rPr lang="ja-JP" altLang="en-US" sz="1200" b="0" i="0" dirty="0">
                <a:solidFill>
                  <a:schemeClr val="tx1">
                    <a:lumMod val="65000"/>
                    <a:lumOff val="35000"/>
                  </a:schemeClr>
                </a:solidFill>
                <a:effectLst/>
                <a:latin typeface="NotoSansJP"/>
              </a:rPr>
              <a:t>を跨いだ期間を</a:t>
            </a:r>
            <a:r>
              <a:rPr lang="en-US" altLang="ja-JP" sz="1200" b="0" i="0" dirty="0">
                <a:solidFill>
                  <a:schemeClr val="tx1">
                    <a:lumMod val="65000"/>
                    <a:lumOff val="35000"/>
                  </a:schemeClr>
                </a:solidFill>
                <a:effectLst/>
                <a:latin typeface="NotoSansJP"/>
              </a:rPr>
              <a:t>1</a:t>
            </a:r>
            <a:r>
              <a:rPr lang="ja-JP" altLang="en-US" sz="1200" b="0" i="0" dirty="0">
                <a:solidFill>
                  <a:schemeClr val="tx1">
                    <a:lumMod val="65000"/>
                    <a:lumOff val="35000"/>
                  </a:schemeClr>
                </a:solidFill>
                <a:effectLst/>
                <a:latin typeface="NotoSansJP"/>
              </a:rPr>
              <a:t>キャンペーンで実施が可能です。</a:t>
            </a:r>
            <a:endParaRPr lang="en-US" altLang="ja-JP" sz="1200" b="0" i="0" dirty="0">
              <a:solidFill>
                <a:schemeClr val="tx1">
                  <a:lumMod val="65000"/>
                  <a:lumOff val="35000"/>
                </a:schemeClr>
              </a:solidFill>
              <a:effectLst/>
              <a:latin typeface="NotoSansJP"/>
            </a:endParaRPr>
          </a:p>
          <a:p>
            <a:r>
              <a:rPr lang="ja-JP" altLang="en-US" sz="1200" dirty="0">
                <a:solidFill>
                  <a:schemeClr val="tx1">
                    <a:lumMod val="65000"/>
                    <a:lumOff val="35000"/>
                  </a:schemeClr>
                </a:solidFill>
              </a:rPr>
              <a:t>　</a:t>
            </a:r>
            <a:r>
              <a:rPr lang="en-US" altLang="ja-JP" sz="1200" dirty="0">
                <a:solidFill>
                  <a:schemeClr val="tx1">
                    <a:lumMod val="65000"/>
                    <a:lumOff val="35000"/>
                  </a:schemeClr>
                </a:solidFill>
              </a:rPr>
              <a:t>11</a:t>
            </a:r>
            <a:r>
              <a:rPr lang="ja-JP" altLang="en-US" sz="1200" dirty="0">
                <a:solidFill>
                  <a:schemeClr val="tx1">
                    <a:lumMod val="65000"/>
                    <a:lumOff val="35000"/>
                  </a:schemeClr>
                </a:solidFill>
              </a:rPr>
              <a:t>月</a:t>
            </a:r>
            <a:r>
              <a:rPr lang="en-US" altLang="ja-JP" sz="1200" dirty="0">
                <a:solidFill>
                  <a:schemeClr val="tx1">
                    <a:lumMod val="65000"/>
                    <a:lumOff val="35000"/>
                  </a:schemeClr>
                </a:solidFill>
              </a:rPr>
              <a:t>1</a:t>
            </a:r>
            <a:r>
              <a:rPr lang="ja-JP" altLang="en-US" sz="1200" dirty="0">
                <a:solidFill>
                  <a:schemeClr val="tx1">
                    <a:lumMod val="65000"/>
                    <a:lumOff val="35000"/>
                  </a:schemeClr>
                </a:solidFill>
              </a:rPr>
              <a:t>日を跨いだ期間を予約していても、</a:t>
            </a:r>
            <a:r>
              <a:rPr kumimoji="1" lang="ja-JP" altLang="en-US" sz="1200" dirty="0">
                <a:solidFill>
                  <a:schemeClr val="tx1">
                    <a:lumMod val="65000"/>
                    <a:lumOff val="35000"/>
                  </a:schemeClr>
                </a:solidFill>
              </a:rPr>
              <a:t>入稿のやり直しは必須ではありません。</a:t>
            </a:r>
            <a:endParaRPr kumimoji="1" lang="en-US" altLang="ja-JP" sz="1200" dirty="0">
              <a:solidFill>
                <a:schemeClr val="tx1">
                  <a:lumMod val="65000"/>
                  <a:lumOff val="35000"/>
                </a:schemeClr>
              </a:solidFill>
            </a:endParaRPr>
          </a:p>
          <a:p>
            <a:r>
              <a:rPr kumimoji="1" lang="ja-JP" altLang="en-US" sz="1200" dirty="0">
                <a:solidFill>
                  <a:schemeClr val="tx1">
                    <a:lumMod val="65000"/>
                    <a:lumOff val="35000"/>
                  </a:schemeClr>
                </a:solidFill>
              </a:rPr>
              <a:t>　</a:t>
            </a:r>
            <a:endParaRPr kumimoji="1" lang="en-US" altLang="ja-JP" sz="1400" dirty="0">
              <a:solidFill>
                <a:schemeClr val="tx1">
                  <a:lumMod val="65000"/>
                  <a:lumOff val="35000"/>
                </a:schemeClr>
              </a:solidFill>
              <a:latin typeface="NotoSansJP"/>
            </a:endParaRPr>
          </a:p>
          <a:p>
            <a:r>
              <a:rPr lang="ja-JP" altLang="en-US" sz="1400" b="1" dirty="0">
                <a:solidFill>
                  <a:schemeClr val="tx1">
                    <a:lumMod val="65000"/>
                    <a:lumOff val="35000"/>
                  </a:schemeClr>
                </a:solidFill>
                <a:latin typeface="NotoSansJP"/>
              </a:rPr>
              <a:t>■</a:t>
            </a:r>
            <a:r>
              <a:rPr lang="ja-JP" altLang="en-US" sz="1400" b="1" i="0" dirty="0">
                <a:solidFill>
                  <a:schemeClr val="tx1">
                    <a:lumMod val="65000"/>
                    <a:lumOff val="35000"/>
                  </a:schemeClr>
                </a:solidFill>
                <a:effectLst/>
                <a:latin typeface="NotoSansJP"/>
              </a:rPr>
              <a:t>続き絵のクリエイティブの場合</a:t>
            </a:r>
            <a:endParaRPr lang="en-US" altLang="ja-JP" sz="1400" b="1" i="0" dirty="0">
              <a:solidFill>
                <a:schemeClr val="tx1">
                  <a:lumMod val="65000"/>
                  <a:lumOff val="35000"/>
                </a:schemeClr>
              </a:solidFill>
              <a:effectLst/>
              <a:latin typeface="NotoSansJP"/>
            </a:endParaRPr>
          </a:p>
          <a:p>
            <a:r>
              <a:rPr lang="ja-JP" altLang="en-US" sz="1200" b="1" i="0" dirty="0">
                <a:solidFill>
                  <a:schemeClr val="tx1">
                    <a:lumMod val="65000"/>
                    <a:lumOff val="35000"/>
                  </a:schemeClr>
                </a:solidFill>
                <a:effectLst/>
                <a:latin typeface="NotoSansJP"/>
              </a:rPr>
              <a:t>　└掲載位置が変更するため、続き絵ではなくなります。</a:t>
            </a:r>
            <a:endParaRPr lang="en-US" altLang="ja-JP" sz="1200" b="1" i="0" dirty="0">
              <a:solidFill>
                <a:schemeClr val="tx1">
                  <a:lumMod val="65000"/>
                  <a:lumOff val="35000"/>
                </a:schemeClr>
              </a:solidFill>
              <a:effectLst/>
              <a:latin typeface="NotoSansJP"/>
            </a:endParaRPr>
          </a:p>
          <a:p>
            <a:r>
              <a:rPr kumimoji="1" lang="ja-JP" altLang="en-US" sz="1200" b="1" dirty="0">
                <a:solidFill>
                  <a:schemeClr val="accent6"/>
                </a:solidFill>
              </a:rPr>
              <a:t>・</a:t>
            </a:r>
            <a:r>
              <a:rPr kumimoji="1" lang="en-US" altLang="ja-JP" sz="1200" b="1" u="sng" dirty="0">
                <a:solidFill>
                  <a:schemeClr val="accent6"/>
                </a:solidFill>
              </a:rPr>
              <a:t>11</a:t>
            </a:r>
            <a:r>
              <a:rPr kumimoji="1" lang="ja-JP" altLang="en-US" sz="1200" b="1" u="sng" dirty="0">
                <a:solidFill>
                  <a:schemeClr val="accent6"/>
                </a:solidFill>
              </a:rPr>
              <a:t>月</a:t>
            </a:r>
            <a:r>
              <a:rPr kumimoji="1" lang="en-US" altLang="ja-JP" sz="1200" b="1" u="sng" dirty="0">
                <a:solidFill>
                  <a:schemeClr val="accent6"/>
                </a:solidFill>
              </a:rPr>
              <a:t>1</a:t>
            </a:r>
            <a:r>
              <a:rPr kumimoji="1" lang="ja-JP" altLang="en-US" sz="1200" b="1" u="sng" dirty="0">
                <a:solidFill>
                  <a:schemeClr val="accent6"/>
                </a:solidFill>
              </a:rPr>
              <a:t>日</a:t>
            </a:r>
            <a:r>
              <a:rPr kumimoji="1" lang="ja-JP" altLang="en-US" sz="1200" b="1" u="sng" dirty="0">
                <a:solidFill>
                  <a:schemeClr val="accent6"/>
                </a:solidFill>
                <a:latin typeface="NotoSansJP"/>
              </a:rPr>
              <a:t>は掲載不可と</a:t>
            </a:r>
            <a:r>
              <a:rPr kumimoji="1" lang="ja-JP" altLang="en-US" sz="1200" b="1" u="sng" dirty="0">
                <a:solidFill>
                  <a:srgbClr val="C00000"/>
                </a:solidFill>
                <a:latin typeface="NotoSansJP"/>
              </a:rPr>
              <a:t>なるため、</a:t>
            </a:r>
            <a:r>
              <a:rPr kumimoji="1" lang="ja-JP" altLang="en-US" sz="1200" b="1" u="sng" dirty="0">
                <a:solidFill>
                  <a:srgbClr val="C00000"/>
                </a:solidFill>
              </a:rPr>
              <a:t>必ず</a:t>
            </a:r>
            <a:r>
              <a:rPr lang="en-US" altLang="ja-JP" sz="1200" b="1" i="0" u="sng" dirty="0">
                <a:solidFill>
                  <a:srgbClr val="C00000"/>
                </a:solidFill>
                <a:effectLst/>
              </a:rPr>
              <a:t>11</a:t>
            </a:r>
            <a:r>
              <a:rPr lang="ja-JP" altLang="en-US" sz="1200" b="1" i="0" u="sng" dirty="0">
                <a:solidFill>
                  <a:srgbClr val="C00000"/>
                </a:solidFill>
                <a:effectLst/>
              </a:rPr>
              <a:t>月</a:t>
            </a:r>
            <a:r>
              <a:rPr lang="en-US" altLang="ja-JP" sz="1200" b="1" i="0" u="sng" dirty="0">
                <a:solidFill>
                  <a:srgbClr val="C00000"/>
                </a:solidFill>
                <a:effectLst/>
              </a:rPr>
              <a:t>1</a:t>
            </a:r>
            <a:r>
              <a:rPr lang="ja-JP" altLang="en-US" sz="1200" b="1" i="0" u="sng" dirty="0">
                <a:solidFill>
                  <a:srgbClr val="C00000"/>
                </a:solidFill>
                <a:effectLst/>
              </a:rPr>
              <a:t>日</a:t>
            </a:r>
            <a:r>
              <a:rPr lang="ja-JP" altLang="en-US" sz="1200" b="1" i="0" u="sng" dirty="0">
                <a:solidFill>
                  <a:srgbClr val="C00000"/>
                </a:solidFill>
                <a:effectLst/>
                <a:latin typeface="NotoSansJP"/>
              </a:rPr>
              <a:t>を除外し予約をしてください。</a:t>
            </a:r>
            <a:endParaRPr lang="en-US" altLang="ja-JP" sz="1200" b="1" i="0" dirty="0">
              <a:solidFill>
                <a:srgbClr val="C00000"/>
              </a:solidFill>
              <a:effectLst/>
              <a:latin typeface="NotoSansJP"/>
            </a:endParaRPr>
          </a:p>
          <a:p>
            <a:r>
              <a:rPr lang="ja-JP" altLang="en-US" sz="1200" b="0" i="0" dirty="0">
                <a:solidFill>
                  <a:schemeClr val="tx1">
                    <a:lumMod val="65000"/>
                    <a:lumOff val="35000"/>
                  </a:schemeClr>
                </a:solidFill>
                <a:effectLst/>
                <a:latin typeface="NotoSansJP"/>
              </a:rPr>
              <a:t>・</a:t>
            </a:r>
            <a:r>
              <a:rPr lang="en-US" altLang="ja-JP" sz="1200" b="0" i="0" dirty="0">
                <a:solidFill>
                  <a:schemeClr val="tx1">
                    <a:lumMod val="65000"/>
                    <a:lumOff val="35000"/>
                  </a:schemeClr>
                </a:solidFill>
                <a:effectLst/>
              </a:rPr>
              <a:t>11</a:t>
            </a:r>
            <a:r>
              <a:rPr lang="ja-JP" altLang="en-US" sz="1200" b="0" i="0" dirty="0">
                <a:solidFill>
                  <a:schemeClr val="tx1">
                    <a:lumMod val="65000"/>
                    <a:lumOff val="35000"/>
                  </a:schemeClr>
                </a:solidFill>
                <a:effectLst/>
              </a:rPr>
              <a:t>月</a:t>
            </a:r>
            <a:r>
              <a:rPr lang="en-US" altLang="ja-JP" sz="1200" b="0" i="0" dirty="0">
                <a:solidFill>
                  <a:schemeClr val="tx1">
                    <a:lumMod val="65000"/>
                    <a:lumOff val="35000"/>
                  </a:schemeClr>
                </a:solidFill>
                <a:effectLst/>
              </a:rPr>
              <a:t>1</a:t>
            </a:r>
            <a:r>
              <a:rPr lang="ja-JP" altLang="en-US" sz="1200" dirty="0">
                <a:solidFill>
                  <a:schemeClr val="tx1">
                    <a:lumMod val="65000"/>
                    <a:lumOff val="35000"/>
                  </a:schemeClr>
                </a:solidFill>
              </a:rPr>
              <a:t>日</a:t>
            </a:r>
            <a:r>
              <a:rPr lang="ja-JP" altLang="en-US" sz="1200" b="0" i="0" dirty="0">
                <a:solidFill>
                  <a:schemeClr val="tx1">
                    <a:lumMod val="65000"/>
                    <a:lumOff val="35000"/>
                  </a:schemeClr>
                </a:solidFill>
                <a:effectLst/>
                <a:latin typeface="NotoSansJP"/>
              </a:rPr>
              <a:t>を跨ぐ掲載の場合、以降と以前で</a:t>
            </a:r>
            <a:r>
              <a:rPr lang="en-US" altLang="ja-JP" sz="1200" b="0" i="0" dirty="0">
                <a:solidFill>
                  <a:schemeClr val="tx1">
                    <a:lumMod val="65000"/>
                    <a:lumOff val="35000"/>
                  </a:schemeClr>
                </a:solidFill>
                <a:effectLst/>
                <a:latin typeface="NotoSansJP"/>
              </a:rPr>
              <a:t>2</a:t>
            </a:r>
            <a:r>
              <a:rPr lang="ja-JP" altLang="en-US" sz="1200" b="0" i="0" dirty="0">
                <a:solidFill>
                  <a:schemeClr val="tx1">
                    <a:lumMod val="65000"/>
                    <a:lumOff val="35000"/>
                  </a:schemeClr>
                </a:solidFill>
                <a:effectLst/>
                <a:latin typeface="NotoSansJP"/>
              </a:rPr>
              <a:t>キャンペーンでの予約をしてください。</a:t>
            </a:r>
            <a:endParaRPr lang="en-US" altLang="ja-JP" sz="1200" b="1" dirty="0">
              <a:solidFill>
                <a:schemeClr val="tx1">
                  <a:lumMod val="65000"/>
                  <a:lumOff val="35000"/>
                </a:schemeClr>
              </a:solidFill>
            </a:endParaRPr>
          </a:p>
          <a:p>
            <a:r>
              <a:rPr lang="ja-JP" altLang="en-US" sz="1200" dirty="0">
                <a:solidFill>
                  <a:schemeClr val="tx1">
                    <a:lumMod val="65000"/>
                    <a:lumOff val="35000"/>
                  </a:schemeClr>
                </a:solidFill>
                <a:latin typeface="NotoSansJP"/>
              </a:rPr>
              <a:t>　その場合入稿規定変更以降のキャンペーンには、新しい入稿規定にそって制作したクリエイティブを入稿していただく必要があります。</a:t>
            </a:r>
            <a:endParaRPr lang="en-US" altLang="ja-JP" sz="1200" b="0" i="0" dirty="0">
              <a:solidFill>
                <a:schemeClr val="tx1">
                  <a:lumMod val="65000"/>
                  <a:lumOff val="35000"/>
                </a:schemeClr>
              </a:solidFill>
              <a:effectLst/>
              <a:latin typeface="NotoSansJP"/>
            </a:endParaRPr>
          </a:p>
          <a:p>
            <a:r>
              <a:rPr lang="ja-JP" altLang="en-US" sz="1200" dirty="0">
                <a:solidFill>
                  <a:schemeClr val="tx1">
                    <a:lumMod val="65000"/>
                    <a:lumOff val="35000"/>
                  </a:schemeClr>
                </a:solidFill>
                <a:latin typeface="NotoSansJP"/>
              </a:rPr>
              <a:t>　</a:t>
            </a:r>
            <a:r>
              <a:rPr lang="en-US" altLang="ja-JP" sz="1200" dirty="0">
                <a:solidFill>
                  <a:schemeClr val="tx1">
                    <a:lumMod val="65000"/>
                    <a:lumOff val="35000"/>
                  </a:schemeClr>
                </a:solidFill>
                <a:latin typeface="NotoSansJP"/>
              </a:rPr>
              <a:t>※</a:t>
            </a:r>
            <a:r>
              <a:rPr lang="ja-JP" altLang="en-US" sz="1200" dirty="0">
                <a:solidFill>
                  <a:schemeClr val="tx1">
                    <a:lumMod val="65000"/>
                    <a:lumOff val="35000"/>
                  </a:schemeClr>
                </a:solidFill>
                <a:latin typeface="NotoSansJP"/>
              </a:rPr>
              <a:t>キャンペーンを分けることで期間や金額が最低掲載条件に足らない場合、スペシャル商品での対応となります。詳細は弊社担当営業にお問い合わせください。</a:t>
            </a:r>
            <a:endParaRPr kumimoji="1" lang="ja-JP" altLang="en-US" sz="1400" dirty="0">
              <a:solidFill>
                <a:schemeClr val="tx1">
                  <a:lumMod val="65000"/>
                  <a:lumOff val="35000"/>
                </a:schemeClr>
              </a:solidFill>
            </a:endParaRPr>
          </a:p>
        </p:txBody>
      </p:sp>
      <p:sp>
        <p:nvSpPr>
          <p:cNvPr id="24" name="テキスト ボックス 23">
            <a:extLst>
              <a:ext uri="{FF2B5EF4-FFF2-40B4-BE49-F238E27FC236}">
                <a16:creationId xmlns:a16="http://schemas.microsoft.com/office/drawing/2014/main" id="{9474CB3C-9661-7F07-F840-9C3E1F31AA7B}"/>
              </a:ext>
            </a:extLst>
          </p:cNvPr>
          <p:cNvSpPr txBox="1"/>
          <p:nvPr/>
        </p:nvSpPr>
        <p:spPr>
          <a:xfrm>
            <a:off x="623392" y="5085184"/>
            <a:ext cx="1584176" cy="523220"/>
          </a:xfrm>
          <a:prstGeom prst="rect">
            <a:avLst/>
          </a:prstGeom>
          <a:solidFill>
            <a:srgbClr val="FFCCD1"/>
          </a:solidFill>
        </p:spPr>
        <p:txBody>
          <a:bodyPr wrap="square">
            <a:spAutoFit/>
          </a:bodyPr>
          <a:lstStyle/>
          <a:p>
            <a:pPr algn="ctr"/>
            <a:r>
              <a:rPr kumimoji="1" lang="ja-JP" altLang="en-US" sz="1400" b="1" dirty="0"/>
              <a:t>独立</a:t>
            </a:r>
            <a:r>
              <a:rPr lang="ja-JP" altLang="en-US" sz="1400" b="1" dirty="0"/>
              <a:t>した</a:t>
            </a:r>
            <a:endParaRPr lang="en-US" altLang="ja-JP" sz="1400" b="1" dirty="0"/>
          </a:p>
          <a:p>
            <a:pPr algn="ctr"/>
            <a:r>
              <a:rPr kumimoji="1" lang="ja-JP" altLang="en-US" sz="1400" b="1" dirty="0"/>
              <a:t>クリエイティブ</a:t>
            </a:r>
            <a:endParaRPr lang="en-US" altLang="ja-JP" sz="1400" b="1" dirty="0"/>
          </a:p>
        </p:txBody>
      </p:sp>
      <p:sp>
        <p:nvSpPr>
          <p:cNvPr id="25" name="テキスト ボックス 24">
            <a:extLst>
              <a:ext uri="{FF2B5EF4-FFF2-40B4-BE49-F238E27FC236}">
                <a16:creationId xmlns:a16="http://schemas.microsoft.com/office/drawing/2014/main" id="{C152CB8F-A318-08FB-0BA0-5591B5E27F54}"/>
              </a:ext>
            </a:extLst>
          </p:cNvPr>
          <p:cNvSpPr txBox="1"/>
          <p:nvPr/>
        </p:nvSpPr>
        <p:spPr>
          <a:xfrm>
            <a:off x="623392" y="5949280"/>
            <a:ext cx="1543029" cy="523220"/>
          </a:xfrm>
          <a:prstGeom prst="rect">
            <a:avLst/>
          </a:prstGeom>
          <a:solidFill>
            <a:srgbClr val="FFCCD1"/>
          </a:solidFill>
        </p:spPr>
        <p:txBody>
          <a:bodyPr wrap="square">
            <a:spAutoFit/>
          </a:bodyPr>
          <a:lstStyle/>
          <a:p>
            <a:pPr algn="ctr"/>
            <a:r>
              <a:rPr lang="ja-JP" altLang="en-US" sz="1400" b="1" i="0" dirty="0">
                <a:solidFill>
                  <a:srgbClr val="1D1C1D"/>
                </a:solidFill>
                <a:effectLst/>
                <a:latin typeface="NotoSansJP"/>
              </a:rPr>
              <a:t>続き絵の</a:t>
            </a:r>
            <a:endParaRPr lang="en-US" altLang="ja-JP" sz="1400" b="1" i="0" dirty="0">
              <a:solidFill>
                <a:srgbClr val="1D1C1D"/>
              </a:solidFill>
              <a:effectLst/>
              <a:latin typeface="NotoSansJP"/>
            </a:endParaRPr>
          </a:p>
          <a:p>
            <a:pPr algn="ctr"/>
            <a:r>
              <a:rPr lang="ja-JP" altLang="en-US" sz="1400" b="1" i="0" dirty="0">
                <a:solidFill>
                  <a:srgbClr val="1D1C1D"/>
                </a:solidFill>
                <a:effectLst/>
                <a:latin typeface="NotoSansJP"/>
              </a:rPr>
              <a:t>クリエイティブ</a:t>
            </a:r>
            <a:endParaRPr kumimoji="1" lang="en-US" altLang="ja-JP" sz="1400" b="1" dirty="0"/>
          </a:p>
        </p:txBody>
      </p:sp>
      <p:sp>
        <p:nvSpPr>
          <p:cNvPr id="26" name="テキスト ボックス 25">
            <a:extLst>
              <a:ext uri="{FF2B5EF4-FFF2-40B4-BE49-F238E27FC236}">
                <a16:creationId xmlns:a16="http://schemas.microsoft.com/office/drawing/2014/main" id="{FA144A75-E343-6171-61A6-05B1AD13325F}"/>
              </a:ext>
            </a:extLst>
          </p:cNvPr>
          <p:cNvSpPr txBox="1"/>
          <p:nvPr/>
        </p:nvSpPr>
        <p:spPr>
          <a:xfrm>
            <a:off x="3071664" y="4797152"/>
            <a:ext cx="1872208" cy="369332"/>
          </a:xfrm>
          <a:prstGeom prst="rect">
            <a:avLst/>
          </a:prstGeom>
          <a:noFill/>
        </p:spPr>
        <p:txBody>
          <a:bodyPr wrap="square" rtlCol="0">
            <a:spAutoFit/>
          </a:bodyPr>
          <a:lstStyle/>
          <a:p>
            <a:endParaRPr kumimoji="1" lang="ja-JP" altLang="en-US" dirty="0"/>
          </a:p>
        </p:txBody>
      </p:sp>
      <p:sp>
        <p:nvSpPr>
          <p:cNvPr id="27" name="テキスト ボックス 26">
            <a:extLst>
              <a:ext uri="{FF2B5EF4-FFF2-40B4-BE49-F238E27FC236}">
                <a16:creationId xmlns:a16="http://schemas.microsoft.com/office/drawing/2014/main" id="{031B13E4-688E-E040-BC02-C9A8A4F226EC}"/>
              </a:ext>
            </a:extLst>
          </p:cNvPr>
          <p:cNvSpPr txBox="1"/>
          <p:nvPr/>
        </p:nvSpPr>
        <p:spPr>
          <a:xfrm>
            <a:off x="2783632" y="4797152"/>
            <a:ext cx="1872208" cy="369332"/>
          </a:xfrm>
          <a:prstGeom prst="rect">
            <a:avLst/>
          </a:prstGeom>
          <a:noFill/>
        </p:spPr>
        <p:txBody>
          <a:bodyPr wrap="square" rtlCol="0">
            <a:spAutoFit/>
          </a:bodyPr>
          <a:lstStyle/>
          <a:p>
            <a:endParaRPr kumimoji="1" lang="ja-JP" altLang="en-US" dirty="0"/>
          </a:p>
        </p:txBody>
      </p:sp>
      <p:sp>
        <p:nvSpPr>
          <p:cNvPr id="28" name="テキスト ボックス 27">
            <a:extLst>
              <a:ext uri="{FF2B5EF4-FFF2-40B4-BE49-F238E27FC236}">
                <a16:creationId xmlns:a16="http://schemas.microsoft.com/office/drawing/2014/main" id="{54ABAA04-35D2-37F4-47B8-524FA76C5C78}"/>
              </a:ext>
            </a:extLst>
          </p:cNvPr>
          <p:cNvSpPr txBox="1"/>
          <p:nvPr/>
        </p:nvSpPr>
        <p:spPr>
          <a:xfrm>
            <a:off x="3935760" y="4797152"/>
            <a:ext cx="1008112" cy="369332"/>
          </a:xfrm>
          <a:prstGeom prst="rect">
            <a:avLst/>
          </a:prstGeom>
          <a:noFill/>
        </p:spPr>
        <p:txBody>
          <a:bodyPr wrap="square" rtlCol="0">
            <a:spAutoFit/>
          </a:bodyPr>
          <a:lstStyle/>
          <a:p>
            <a:r>
              <a:rPr kumimoji="1" lang="en-US" altLang="ja-JP" dirty="0"/>
              <a:t>10/31</a:t>
            </a:r>
            <a:endParaRPr kumimoji="1" lang="ja-JP" altLang="en-US" dirty="0"/>
          </a:p>
        </p:txBody>
      </p:sp>
      <p:sp>
        <p:nvSpPr>
          <p:cNvPr id="29" name="テキスト ボックス 28">
            <a:extLst>
              <a:ext uri="{FF2B5EF4-FFF2-40B4-BE49-F238E27FC236}">
                <a16:creationId xmlns:a16="http://schemas.microsoft.com/office/drawing/2014/main" id="{74E6B091-4562-E7BC-4B2C-5F25518E36CB}"/>
              </a:ext>
            </a:extLst>
          </p:cNvPr>
          <p:cNvSpPr txBox="1"/>
          <p:nvPr/>
        </p:nvSpPr>
        <p:spPr>
          <a:xfrm>
            <a:off x="5015880" y="4581128"/>
            <a:ext cx="1728192" cy="584775"/>
          </a:xfrm>
          <a:prstGeom prst="rect">
            <a:avLst/>
          </a:prstGeom>
          <a:noFill/>
        </p:spPr>
        <p:txBody>
          <a:bodyPr wrap="square" rtlCol="0">
            <a:spAutoFit/>
          </a:bodyPr>
          <a:lstStyle/>
          <a:p>
            <a:pPr algn="ctr"/>
            <a:r>
              <a:rPr lang="ja-JP" altLang="en-US" sz="1400" dirty="0">
                <a:solidFill>
                  <a:schemeClr val="accent6"/>
                </a:solidFill>
              </a:rPr>
              <a:t>入稿規定変更</a:t>
            </a:r>
            <a:r>
              <a:rPr lang="en-US" altLang="ja-JP" dirty="0"/>
              <a:t>11</a:t>
            </a:r>
            <a:r>
              <a:rPr kumimoji="1" lang="en-US" altLang="ja-JP" dirty="0"/>
              <a:t>/1</a:t>
            </a:r>
            <a:endParaRPr kumimoji="1" lang="ja-JP" altLang="en-US" dirty="0"/>
          </a:p>
        </p:txBody>
      </p:sp>
      <p:sp>
        <p:nvSpPr>
          <p:cNvPr id="30" name="テキスト ボックス 29">
            <a:extLst>
              <a:ext uri="{FF2B5EF4-FFF2-40B4-BE49-F238E27FC236}">
                <a16:creationId xmlns:a16="http://schemas.microsoft.com/office/drawing/2014/main" id="{7430F18B-00D7-7110-CE16-CA350B921BA7}"/>
              </a:ext>
            </a:extLst>
          </p:cNvPr>
          <p:cNvSpPr txBox="1"/>
          <p:nvPr/>
        </p:nvSpPr>
        <p:spPr>
          <a:xfrm>
            <a:off x="6888088" y="4797152"/>
            <a:ext cx="1008112" cy="369332"/>
          </a:xfrm>
          <a:prstGeom prst="rect">
            <a:avLst/>
          </a:prstGeom>
          <a:noFill/>
        </p:spPr>
        <p:txBody>
          <a:bodyPr wrap="square" rtlCol="0">
            <a:spAutoFit/>
          </a:bodyPr>
          <a:lstStyle/>
          <a:p>
            <a:r>
              <a:rPr lang="en-US" altLang="ja-JP" dirty="0"/>
              <a:t>11</a:t>
            </a:r>
            <a:r>
              <a:rPr kumimoji="1" lang="en-US" altLang="ja-JP" dirty="0"/>
              <a:t>/2</a:t>
            </a:r>
            <a:endParaRPr kumimoji="1" lang="ja-JP" altLang="en-US" dirty="0"/>
          </a:p>
        </p:txBody>
      </p:sp>
      <p:sp>
        <p:nvSpPr>
          <p:cNvPr id="31" name="テキスト ボックス 30">
            <a:extLst>
              <a:ext uri="{FF2B5EF4-FFF2-40B4-BE49-F238E27FC236}">
                <a16:creationId xmlns:a16="http://schemas.microsoft.com/office/drawing/2014/main" id="{B49F6782-5824-F423-97D0-351DD1F913F1}"/>
              </a:ext>
            </a:extLst>
          </p:cNvPr>
          <p:cNvSpPr txBox="1"/>
          <p:nvPr/>
        </p:nvSpPr>
        <p:spPr>
          <a:xfrm>
            <a:off x="2783632" y="4797152"/>
            <a:ext cx="1008112" cy="369332"/>
          </a:xfrm>
          <a:prstGeom prst="rect">
            <a:avLst/>
          </a:prstGeom>
          <a:noFill/>
        </p:spPr>
        <p:txBody>
          <a:bodyPr wrap="square" rtlCol="0">
            <a:spAutoFit/>
          </a:bodyPr>
          <a:lstStyle/>
          <a:p>
            <a:r>
              <a:rPr lang="ja-JP" altLang="en-US" dirty="0"/>
              <a:t>・・・</a:t>
            </a:r>
            <a:endParaRPr kumimoji="1" lang="ja-JP" altLang="en-US" dirty="0"/>
          </a:p>
        </p:txBody>
      </p:sp>
      <p:sp>
        <p:nvSpPr>
          <p:cNvPr id="32" name="テキスト ボックス 31">
            <a:extLst>
              <a:ext uri="{FF2B5EF4-FFF2-40B4-BE49-F238E27FC236}">
                <a16:creationId xmlns:a16="http://schemas.microsoft.com/office/drawing/2014/main" id="{C99E95D9-7E75-6455-3C50-3AD4BFE11849}"/>
              </a:ext>
            </a:extLst>
          </p:cNvPr>
          <p:cNvSpPr txBox="1"/>
          <p:nvPr/>
        </p:nvSpPr>
        <p:spPr>
          <a:xfrm>
            <a:off x="8040216" y="4797152"/>
            <a:ext cx="1008112" cy="369332"/>
          </a:xfrm>
          <a:prstGeom prst="rect">
            <a:avLst/>
          </a:prstGeom>
          <a:noFill/>
        </p:spPr>
        <p:txBody>
          <a:bodyPr wrap="square" rtlCol="0">
            <a:spAutoFit/>
          </a:bodyPr>
          <a:lstStyle/>
          <a:p>
            <a:r>
              <a:rPr lang="ja-JP" altLang="en-US" dirty="0"/>
              <a:t>・・・</a:t>
            </a:r>
            <a:endParaRPr kumimoji="1" lang="ja-JP" altLang="en-US" dirty="0"/>
          </a:p>
        </p:txBody>
      </p:sp>
      <p:cxnSp>
        <p:nvCxnSpPr>
          <p:cNvPr id="33" name="直線矢印コネクタ 32">
            <a:extLst>
              <a:ext uri="{FF2B5EF4-FFF2-40B4-BE49-F238E27FC236}">
                <a16:creationId xmlns:a16="http://schemas.microsoft.com/office/drawing/2014/main" id="{174AB7FD-52C0-2F85-14BE-D5A01D4EA425}"/>
              </a:ext>
            </a:extLst>
          </p:cNvPr>
          <p:cNvCxnSpPr/>
          <p:nvPr/>
        </p:nvCxnSpPr>
        <p:spPr>
          <a:xfrm>
            <a:off x="2279576" y="5661248"/>
            <a:ext cx="7344816" cy="0"/>
          </a:xfrm>
          <a:prstGeom prst="straightConnector1">
            <a:avLst/>
          </a:prstGeom>
          <a:ln w="762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D7A25B30-A77F-E028-B2C5-359CC981F215}"/>
              </a:ext>
            </a:extLst>
          </p:cNvPr>
          <p:cNvCxnSpPr>
            <a:cxnSpLocks/>
          </p:cNvCxnSpPr>
          <p:nvPr/>
        </p:nvCxnSpPr>
        <p:spPr>
          <a:xfrm>
            <a:off x="2351584" y="6093296"/>
            <a:ext cx="2664296" cy="0"/>
          </a:xfrm>
          <a:prstGeom prst="straightConnector1">
            <a:avLst/>
          </a:prstGeom>
          <a:ln w="762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直線矢印コネクタ 34">
            <a:extLst>
              <a:ext uri="{FF2B5EF4-FFF2-40B4-BE49-F238E27FC236}">
                <a16:creationId xmlns:a16="http://schemas.microsoft.com/office/drawing/2014/main" id="{9254C763-A5CE-1A12-941B-E082642991EA}"/>
              </a:ext>
            </a:extLst>
          </p:cNvPr>
          <p:cNvCxnSpPr>
            <a:cxnSpLocks/>
          </p:cNvCxnSpPr>
          <p:nvPr/>
        </p:nvCxnSpPr>
        <p:spPr>
          <a:xfrm>
            <a:off x="6744072" y="6093296"/>
            <a:ext cx="2952328" cy="0"/>
          </a:xfrm>
          <a:prstGeom prst="straightConnector1">
            <a:avLst/>
          </a:prstGeom>
          <a:ln w="762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F264C3E4-410C-24B1-0D21-0EAB3F040C41}"/>
              </a:ext>
            </a:extLst>
          </p:cNvPr>
          <p:cNvCxnSpPr/>
          <p:nvPr/>
        </p:nvCxnSpPr>
        <p:spPr>
          <a:xfrm>
            <a:off x="5015880" y="4797152"/>
            <a:ext cx="0" cy="1872208"/>
          </a:xfrm>
          <a:prstGeom prst="line">
            <a:avLst/>
          </a:prstGeom>
          <a:ln w="285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42E5AC8B-7C74-D92E-C2F5-F26439B1BC29}"/>
              </a:ext>
            </a:extLst>
          </p:cNvPr>
          <p:cNvCxnSpPr/>
          <p:nvPr/>
        </p:nvCxnSpPr>
        <p:spPr>
          <a:xfrm>
            <a:off x="6744072" y="4797152"/>
            <a:ext cx="0" cy="1872208"/>
          </a:xfrm>
          <a:prstGeom prst="line">
            <a:avLst/>
          </a:prstGeom>
          <a:ln w="285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EC699157-7A5E-CD42-39A6-91C39054C65D}"/>
              </a:ext>
            </a:extLst>
          </p:cNvPr>
          <p:cNvSpPr txBox="1"/>
          <p:nvPr/>
        </p:nvSpPr>
        <p:spPr>
          <a:xfrm>
            <a:off x="9696400" y="5445224"/>
            <a:ext cx="1800200" cy="469359"/>
          </a:xfrm>
          <a:prstGeom prst="rect">
            <a:avLst/>
          </a:prstGeom>
          <a:noFill/>
        </p:spPr>
        <p:txBody>
          <a:bodyPr wrap="square">
            <a:spAutoFit/>
          </a:bodyPr>
          <a:lstStyle/>
          <a:p>
            <a:r>
              <a:rPr lang="en-US" altLang="ja-JP" sz="1400" b="1" dirty="0">
                <a:solidFill>
                  <a:srgbClr val="FF0000"/>
                </a:solidFill>
              </a:rPr>
              <a:t>1</a:t>
            </a:r>
            <a:r>
              <a:rPr lang="ja-JP" altLang="en-US" sz="1400" b="1" dirty="0">
                <a:solidFill>
                  <a:srgbClr val="FF0000"/>
                </a:solidFill>
              </a:rPr>
              <a:t>キャンペーン可</a:t>
            </a:r>
            <a:endParaRPr lang="en-US" altLang="ja-JP" sz="1400" b="1" dirty="0">
              <a:solidFill>
                <a:srgbClr val="FF0000"/>
              </a:solidFill>
            </a:endParaRPr>
          </a:p>
          <a:p>
            <a:r>
              <a:rPr lang="en-US" altLang="ja-JP" sz="1050" dirty="0">
                <a:solidFill>
                  <a:srgbClr val="FF0000"/>
                </a:solidFill>
              </a:rPr>
              <a:t>※</a:t>
            </a:r>
            <a:r>
              <a:rPr lang="ja-JP" altLang="en-US" sz="1050" dirty="0">
                <a:solidFill>
                  <a:srgbClr val="FF0000"/>
                </a:solidFill>
              </a:rPr>
              <a:t>掲載位置変更許容の場合</a:t>
            </a:r>
            <a:endParaRPr lang="en-US" altLang="ja-JP" sz="1050" dirty="0">
              <a:solidFill>
                <a:srgbClr val="FF0000"/>
              </a:solidFill>
            </a:endParaRPr>
          </a:p>
        </p:txBody>
      </p:sp>
      <p:sp>
        <p:nvSpPr>
          <p:cNvPr id="39" name="テキスト ボックス 38">
            <a:extLst>
              <a:ext uri="{FF2B5EF4-FFF2-40B4-BE49-F238E27FC236}">
                <a16:creationId xmlns:a16="http://schemas.microsoft.com/office/drawing/2014/main" id="{E184EB3D-DFC8-2E42-6782-DCE55D1F441E}"/>
              </a:ext>
            </a:extLst>
          </p:cNvPr>
          <p:cNvSpPr txBox="1"/>
          <p:nvPr/>
        </p:nvSpPr>
        <p:spPr>
          <a:xfrm>
            <a:off x="9696400" y="5949280"/>
            <a:ext cx="2232248" cy="492443"/>
          </a:xfrm>
          <a:prstGeom prst="rect">
            <a:avLst/>
          </a:prstGeom>
          <a:noFill/>
        </p:spPr>
        <p:txBody>
          <a:bodyPr wrap="square">
            <a:spAutoFit/>
          </a:bodyPr>
          <a:lstStyle/>
          <a:p>
            <a:r>
              <a:rPr lang="en-US" altLang="ja-JP" sz="1400" b="1" i="0" dirty="0">
                <a:solidFill>
                  <a:srgbClr val="0070C0"/>
                </a:solidFill>
                <a:effectLst/>
                <a:latin typeface="NotoSansJP"/>
              </a:rPr>
              <a:t>2</a:t>
            </a:r>
            <a:r>
              <a:rPr lang="ja-JP" altLang="en-US" sz="1400" b="1" i="0" dirty="0">
                <a:solidFill>
                  <a:srgbClr val="0070C0"/>
                </a:solidFill>
                <a:effectLst/>
                <a:latin typeface="NotoSansJP"/>
              </a:rPr>
              <a:t>キャンペーンに分ける</a:t>
            </a:r>
            <a:endParaRPr lang="en-US" altLang="ja-JP" sz="1400" b="1" i="0" dirty="0">
              <a:solidFill>
                <a:srgbClr val="0070C0"/>
              </a:solidFill>
              <a:effectLst/>
              <a:latin typeface="NotoSansJP"/>
            </a:endParaRPr>
          </a:p>
          <a:p>
            <a:r>
              <a:rPr kumimoji="1" lang="en-US" altLang="ja-JP" sz="1100" dirty="0">
                <a:solidFill>
                  <a:srgbClr val="0070C0"/>
                </a:solidFill>
                <a:latin typeface="NotoSansJP"/>
              </a:rPr>
              <a:t>※</a:t>
            </a:r>
            <a:r>
              <a:rPr kumimoji="1" lang="ja-JP" altLang="en-US" sz="1100" dirty="0">
                <a:solidFill>
                  <a:srgbClr val="0070C0"/>
                </a:solidFill>
                <a:latin typeface="NotoSansJP"/>
              </a:rPr>
              <a:t>必須</a:t>
            </a:r>
            <a:endParaRPr kumimoji="1" lang="en-US" altLang="ja-JP" sz="1100" dirty="0">
              <a:solidFill>
                <a:srgbClr val="0070C0"/>
              </a:solidFill>
            </a:endParaRPr>
          </a:p>
        </p:txBody>
      </p:sp>
      <p:cxnSp>
        <p:nvCxnSpPr>
          <p:cNvPr id="43" name="直線矢印コネクタ 42">
            <a:extLst>
              <a:ext uri="{FF2B5EF4-FFF2-40B4-BE49-F238E27FC236}">
                <a16:creationId xmlns:a16="http://schemas.microsoft.com/office/drawing/2014/main" id="{0710FE10-3F6B-0192-43A9-7C877272C052}"/>
              </a:ext>
            </a:extLst>
          </p:cNvPr>
          <p:cNvCxnSpPr>
            <a:cxnSpLocks/>
          </p:cNvCxnSpPr>
          <p:nvPr/>
        </p:nvCxnSpPr>
        <p:spPr>
          <a:xfrm>
            <a:off x="6744072" y="6525344"/>
            <a:ext cx="2952328" cy="0"/>
          </a:xfrm>
          <a:prstGeom prst="straightConnector1">
            <a:avLst/>
          </a:prstGeom>
          <a:ln w="762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直線コネクタ 43">
            <a:extLst>
              <a:ext uri="{FF2B5EF4-FFF2-40B4-BE49-F238E27FC236}">
                <a16:creationId xmlns:a16="http://schemas.microsoft.com/office/drawing/2014/main" id="{011DB8E5-ADDE-CC09-49D6-FE6F20C906D8}"/>
              </a:ext>
            </a:extLst>
          </p:cNvPr>
          <p:cNvCxnSpPr>
            <a:cxnSpLocks/>
          </p:cNvCxnSpPr>
          <p:nvPr/>
        </p:nvCxnSpPr>
        <p:spPr>
          <a:xfrm>
            <a:off x="590441" y="5877272"/>
            <a:ext cx="11233248" cy="0"/>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5" name="テキスト ボックス 44">
            <a:extLst>
              <a:ext uri="{FF2B5EF4-FFF2-40B4-BE49-F238E27FC236}">
                <a16:creationId xmlns:a16="http://schemas.microsoft.com/office/drawing/2014/main" id="{D4D5B757-A5D4-A718-4141-1B01B80AF2ED}"/>
              </a:ext>
            </a:extLst>
          </p:cNvPr>
          <p:cNvSpPr txBox="1"/>
          <p:nvPr/>
        </p:nvSpPr>
        <p:spPr>
          <a:xfrm>
            <a:off x="9696400" y="6404107"/>
            <a:ext cx="1543029" cy="469359"/>
          </a:xfrm>
          <a:prstGeom prst="rect">
            <a:avLst/>
          </a:prstGeom>
          <a:noFill/>
        </p:spPr>
        <p:txBody>
          <a:bodyPr wrap="square">
            <a:spAutoFit/>
          </a:bodyPr>
          <a:lstStyle/>
          <a:p>
            <a:r>
              <a:rPr kumimoji="1" lang="en-US" altLang="ja-JP" sz="1400" b="1" dirty="0">
                <a:solidFill>
                  <a:srgbClr val="92D050"/>
                </a:solidFill>
              </a:rPr>
              <a:t>11/2</a:t>
            </a:r>
            <a:r>
              <a:rPr kumimoji="1" lang="ja-JP" altLang="en-US" sz="1400" b="1" dirty="0">
                <a:solidFill>
                  <a:srgbClr val="92D050"/>
                </a:solidFill>
              </a:rPr>
              <a:t>～開始</a:t>
            </a:r>
            <a:endParaRPr kumimoji="1" lang="en-US" altLang="ja-JP" sz="1400" b="1" dirty="0">
              <a:solidFill>
                <a:srgbClr val="92D050"/>
              </a:solidFill>
            </a:endParaRPr>
          </a:p>
          <a:p>
            <a:r>
              <a:rPr lang="en-US" altLang="ja-JP" sz="1050" dirty="0">
                <a:solidFill>
                  <a:srgbClr val="92D050"/>
                </a:solidFill>
              </a:rPr>
              <a:t>※</a:t>
            </a:r>
            <a:r>
              <a:rPr lang="ja-JP" altLang="en-US" sz="1050" dirty="0">
                <a:solidFill>
                  <a:srgbClr val="92D050"/>
                </a:solidFill>
              </a:rPr>
              <a:t>必須</a:t>
            </a:r>
            <a:endParaRPr kumimoji="1" lang="en-US" altLang="ja-JP" sz="1050" dirty="0">
              <a:solidFill>
                <a:srgbClr val="92D050"/>
              </a:solidFill>
            </a:endParaRPr>
          </a:p>
        </p:txBody>
      </p:sp>
      <p:sp>
        <p:nvSpPr>
          <p:cNvPr id="46" name="テキスト ボックス 45">
            <a:extLst>
              <a:ext uri="{FF2B5EF4-FFF2-40B4-BE49-F238E27FC236}">
                <a16:creationId xmlns:a16="http://schemas.microsoft.com/office/drawing/2014/main" id="{F669B191-D6B3-6CAD-6B24-FB609A8954B0}"/>
              </a:ext>
            </a:extLst>
          </p:cNvPr>
          <p:cNvSpPr txBox="1"/>
          <p:nvPr/>
        </p:nvSpPr>
        <p:spPr>
          <a:xfrm>
            <a:off x="5087888" y="5949280"/>
            <a:ext cx="1543029" cy="369332"/>
          </a:xfrm>
          <a:prstGeom prst="rect">
            <a:avLst/>
          </a:prstGeom>
          <a:noFill/>
        </p:spPr>
        <p:txBody>
          <a:bodyPr wrap="square">
            <a:spAutoFit/>
          </a:bodyPr>
          <a:lstStyle/>
          <a:p>
            <a:pPr algn="ctr"/>
            <a:r>
              <a:rPr kumimoji="1" lang="ja-JP" altLang="en-US" b="1" dirty="0">
                <a:solidFill>
                  <a:srgbClr val="0070C0"/>
                </a:solidFill>
                <a:latin typeface="NotoSansJP"/>
              </a:rPr>
              <a:t>掲載不可</a:t>
            </a:r>
            <a:endParaRPr kumimoji="1" lang="en-US" altLang="ja-JP" b="1" dirty="0">
              <a:solidFill>
                <a:srgbClr val="0070C0"/>
              </a:solidFill>
            </a:endParaRPr>
          </a:p>
        </p:txBody>
      </p:sp>
      <p:sp>
        <p:nvSpPr>
          <p:cNvPr id="48" name="タイトル 2">
            <a:extLst>
              <a:ext uri="{FF2B5EF4-FFF2-40B4-BE49-F238E27FC236}">
                <a16:creationId xmlns:a16="http://schemas.microsoft.com/office/drawing/2014/main" id="{C2FA7F06-3F40-2C8E-5D22-5896CCDA48A6}"/>
              </a:ext>
            </a:extLst>
          </p:cNvPr>
          <p:cNvSpPr txBox="1">
            <a:spLocks/>
          </p:cNvSpPr>
          <p:nvPr/>
        </p:nvSpPr>
        <p:spPr>
          <a:xfrm>
            <a:off x="335360" y="188640"/>
            <a:ext cx="11089232" cy="531751"/>
          </a:xfrm>
          <a:prstGeom prst="rect">
            <a:avLst/>
          </a:prstGeom>
        </p:spPr>
        <p:txBody>
          <a:bodyPr vert="horz" lIns="91440" tIns="45720" rIns="91440" bIns="45720" rtlCol="0" anchor="ctr">
            <a:normAutofit/>
          </a:bodyPr>
          <a:lstStyle>
            <a:lvl1pPr algn="l" defTabSz="914423" rtl="0" eaLnBrk="1" latinLnBrk="0" hangingPunct="1">
              <a:spcBef>
                <a:spcPct val="0"/>
              </a:spcBef>
              <a:buNone/>
              <a:defRPr kumimoji="1" sz="3446" kern="1200">
                <a:solidFill>
                  <a:schemeClr val="tx1"/>
                </a:solidFill>
                <a:latin typeface="+mj-lt"/>
                <a:ea typeface="+mj-ea"/>
                <a:cs typeface="+mj-cs"/>
              </a:defRPr>
            </a:lvl1pPr>
          </a:lstStyle>
          <a:p>
            <a:r>
              <a:rPr lang="ja-JP" altLang="en-US" sz="2800" dirty="0"/>
              <a:t>トップインパクト入稿規定変更に伴う注意点</a:t>
            </a:r>
            <a:endParaRPr lang="ja-JP" altLang="en-US" sz="2708" dirty="0"/>
          </a:p>
        </p:txBody>
      </p:sp>
      <p:cxnSp>
        <p:nvCxnSpPr>
          <p:cNvPr id="49" name="直線矢印コネクタ 48">
            <a:extLst>
              <a:ext uri="{FF2B5EF4-FFF2-40B4-BE49-F238E27FC236}">
                <a16:creationId xmlns:a16="http://schemas.microsoft.com/office/drawing/2014/main" id="{DCDC1CAD-B23C-030E-6D7F-3FC20943B18C}"/>
              </a:ext>
            </a:extLst>
          </p:cNvPr>
          <p:cNvCxnSpPr>
            <a:cxnSpLocks/>
          </p:cNvCxnSpPr>
          <p:nvPr/>
        </p:nvCxnSpPr>
        <p:spPr>
          <a:xfrm>
            <a:off x="2351584" y="5301208"/>
            <a:ext cx="2664296" cy="0"/>
          </a:xfrm>
          <a:prstGeom prst="straightConnector1">
            <a:avLst/>
          </a:prstGeom>
          <a:ln w="762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0" name="直線矢印コネクタ 49">
            <a:extLst>
              <a:ext uri="{FF2B5EF4-FFF2-40B4-BE49-F238E27FC236}">
                <a16:creationId xmlns:a16="http://schemas.microsoft.com/office/drawing/2014/main" id="{7595A367-73BB-D71C-E43A-7CEBA2434068}"/>
              </a:ext>
            </a:extLst>
          </p:cNvPr>
          <p:cNvCxnSpPr>
            <a:cxnSpLocks/>
          </p:cNvCxnSpPr>
          <p:nvPr/>
        </p:nvCxnSpPr>
        <p:spPr>
          <a:xfrm>
            <a:off x="6744072" y="5301208"/>
            <a:ext cx="2952328" cy="0"/>
          </a:xfrm>
          <a:prstGeom prst="straightConnector1">
            <a:avLst/>
          </a:prstGeom>
          <a:ln w="762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1" name="テキスト ボックス 50">
            <a:extLst>
              <a:ext uri="{FF2B5EF4-FFF2-40B4-BE49-F238E27FC236}">
                <a16:creationId xmlns:a16="http://schemas.microsoft.com/office/drawing/2014/main" id="{59A57B51-89E1-334C-F434-8DAF1CAB4EDF}"/>
              </a:ext>
            </a:extLst>
          </p:cNvPr>
          <p:cNvSpPr txBox="1"/>
          <p:nvPr/>
        </p:nvSpPr>
        <p:spPr>
          <a:xfrm>
            <a:off x="9684143" y="5013176"/>
            <a:ext cx="2483097" cy="469359"/>
          </a:xfrm>
          <a:prstGeom prst="rect">
            <a:avLst/>
          </a:prstGeom>
          <a:noFill/>
        </p:spPr>
        <p:txBody>
          <a:bodyPr wrap="square">
            <a:spAutoFit/>
          </a:bodyPr>
          <a:lstStyle/>
          <a:p>
            <a:r>
              <a:rPr lang="en-US" altLang="ja-JP" sz="1400" b="1" i="0" dirty="0">
                <a:solidFill>
                  <a:srgbClr val="0070C0"/>
                </a:solidFill>
                <a:effectLst/>
                <a:latin typeface="NotoSansJP"/>
              </a:rPr>
              <a:t>2</a:t>
            </a:r>
            <a:r>
              <a:rPr lang="ja-JP" altLang="en-US" sz="1400" b="1" i="0" dirty="0">
                <a:solidFill>
                  <a:srgbClr val="0070C0"/>
                </a:solidFill>
                <a:effectLst/>
                <a:latin typeface="NotoSansJP"/>
              </a:rPr>
              <a:t>キャンペーンに分ける</a:t>
            </a:r>
            <a:endParaRPr lang="en-US" altLang="ja-JP" sz="1400" b="1" i="0" dirty="0">
              <a:solidFill>
                <a:srgbClr val="0070C0"/>
              </a:solidFill>
              <a:effectLst/>
              <a:latin typeface="NotoSansJP"/>
            </a:endParaRPr>
          </a:p>
          <a:p>
            <a:r>
              <a:rPr lang="en-US" altLang="ja-JP" sz="1050" dirty="0">
                <a:solidFill>
                  <a:srgbClr val="0070C0"/>
                </a:solidFill>
                <a:latin typeface="NotoSansJP"/>
              </a:rPr>
              <a:t>※</a:t>
            </a:r>
            <a:r>
              <a:rPr lang="ja-JP" altLang="en-US" sz="1050" dirty="0">
                <a:solidFill>
                  <a:srgbClr val="0070C0"/>
                </a:solidFill>
                <a:latin typeface="NotoSansJP"/>
              </a:rPr>
              <a:t>掲載位置変更許容しない場合</a:t>
            </a:r>
            <a:endParaRPr lang="en-US" altLang="ja-JP" sz="1050" i="0" dirty="0">
              <a:solidFill>
                <a:srgbClr val="0070C0"/>
              </a:solidFill>
              <a:effectLst/>
              <a:latin typeface="NotoSansJP"/>
            </a:endParaRPr>
          </a:p>
        </p:txBody>
      </p:sp>
    </p:spTree>
    <p:extLst>
      <p:ext uri="{BB962C8B-B14F-4D97-AF65-F5344CB8AC3E}">
        <p14:creationId xmlns:p14="http://schemas.microsoft.com/office/powerpoint/2010/main" val="15265202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496651021"/>
              </p:ext>
            </p:extLst>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r>
                        <a:rPr kumimoji="1" lang="ja-JP" altLang="en-US" sz="900" b="0" kern="1200" dirty="0">
                          <a:solidFill>
                            <a:schemeClr val="tx1">
                              <a:lumMod val="65000"/>
                              <a:lumOff val="35000"/>
                            </a:schemeClr>
                          </a:solidFill>
                          <a:latin typeface="+mn-lt"/>
                          <a:ea typeface="+mn-ea"/>
                          <a:cs typeface="+mn-cs"/>
                        </a:rPr>
                        <a:t>「比較検討」以外は</a:t>
                      </a:r>
                      <a:endParaRPr kumimoji="1" lang="en-US" altLang="ja-JP" sz="9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a:solidFill>
                            <a:schemeClr val="tx1">
                              <a:lumMod val="65000"/>
                              <a:lumOff val="35000"/>
                            </a:schemeClr>
                          </a:solidFill>
                          <a:latin typeface="+mn-lt"/>
                          <a:ea typeface="+mn-ea"/>
                          <a:cs typeface="+mn-cs"/>
                        </a:rPr>
                        <a:t>掲載に</a:t>
                      </a:r>
                      <a:endParaRPr kumimoji="1" lang="en-US" altLang="ja-JP" sz="1100" b="0" kern="1200" dirty="0">
                        <a:solidFill>
                          <a:schemeClr val="tx1">
                            <a:lumMod val="65000"/>
                            <a:lumOff val="35000"/>
                          </a:schemeClr>
                        </a:solidFill>
                        <a:latin typeface="+mn-lt"/>
                        <a:ea typeface="+mn-ea"/>
                        <a:cs typeface="+mn-cs"/>
                      </a:endParaRPr>
                    </a:p>
                    <a:p>
                      <a:pPr algn="l"/>
                      <a:r>
                        <a:rPr kumimoji="1" lang="ja-JP" altLang="en-US" sz="1100" b="0" kern="1200" dirty="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■ブランドリフト調査　入稿前審査依頼フォーム</a:t>
                      </a:r>
                      <a:br>
                        <a:rPr kumimoji="1" lang="en-US" altLang="ja-JP" sz="1100" dirty="0"/>
                      </a:br>
                      <a:r>
                        <a:rPr kumimoji="1" lang="en-US" altLang="ja-JP" sz="1100" dirty="0">
                          <a:hlinkClick r:id="rId2"/>
                        </a:rPr>
                        <a:t>https://form-business.yahoo.co.jp/claris/enqueteForm?inquiry_type=bls_review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a:t>■ディスプレイ広告（予約型）入稿前審査依頼フォーム</a:t>
                      </a:r>
                      <a:br>
                        <a:rPr kumimoji="1" lang="en-US" altLang="ja-JP" sz="1100" dirty="0"/>
                      </a:br>
                      <a:r>
                        <a:rPr kumimoji="1" lang="en-US" altLang="ja-JP" sz="1100" dirty="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a:t>■掲載制限カテゴリー確認　依頼フォーム</a:t>
                      </a:r>
                      <a:br>
                        <a:rPr kumimoji="1" lang="en-US" altLang="ja-JP" sz="1050" dirty="0"/>
                      </a:br>
                      <a:r>
                        <a:rPr lang="en-US" altLang="ja-JP" sz="1050" dirty="0">
                          <a:hlinkClick r:id="rId4"/>
                        </a:rPr>
                        <a:t>https://form-business.yahoo.co.jp/claris/enqueteForm?inquiry_type=placement_restrictions</a:t>
                      </a:r>
                      <a:endParaRPr lang="en-US" altLang="ja-JP" sz="105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878348489"/>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23532</TotalTime>
  <Words>3369</Words>
  <Application>Microsoft Office PowerPoint</Application>
  <PresentationFormat>ワイド画面</PresentationFormat>
  <Paragraphs>576</Paragraphs>
  <Slides>14</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14</vt:i4>
      </vt:variant>
    </vt:vector>
  </HeadingPairs>
  <TitlesOfParts>
    <vt:vector size="24" baseType="lpstr">
      <vt:lpstr>Meiryo UI</vt:lpstr>
      <vt:lpstr>NotoSansJP</vt:lpstr>
      <vt:lpstr>Meiryo</vt:lpstr>
      <vt:lpstr>Meiryo</vt:lpstr>
      <vt:lpstr>游ゴシック</vt:lpstr>
      <vt:lpstr>Arial</vt:lpstr>
      <vt:lpstr>Calibri</vt:lpstr>
      <vt:lpstr>表紙</vt:lpstr>
      <vt:lpstr>中表紙と裏表紙</vt:lpstr>
      <vt:lpstr>コンテンツページ</vt:lpstr>
      <vt:lpstr>Yahoo!広告 ディスプレイ広告（予約型）セールスシート</vt:lpstr>
      <vt:lpstr>商品一覧　carview!</vt:lpstr>
      <vt:lpstr>計算方法と購入例</vt:lpstr>
      <vt:lpstr>PowerPoint プレゼンテーション</vt:lpstr>
      <vt:lpstr>PowerPoint プレゼンテーション</vt:lpstr>
      <vt:lpstr>広告タイプ一覧</vt:lpstr>
      <vt:lpstr>carview!　トップ　トップインパクト入稿規定変更について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岡村 那智</cp:lastModifiedBy>
  <cp:revision>264</cp:revision>
  <dcterms:created xsi:type="dcterms:W3CDTF">2020-02-26T07:28:11Z</dcterms:created>
  <dcterms:modified xsi:type="dcterms:W3CDTF">2022-09-13T00:43:41Z</dcterms:modified>
</cp:coreProperties>
</file>