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75" r:id="rId2"/>
  </p:sldMasterIdLst>
  <p:notesMasterIdLst>
    <p:notesMasterId r:id="rId13"/>
  </p:notesMasterIdLst>
  <p:handoutMasterIdLst>
    <p:handoutMasterId r:id="rId14"/>
  </p:handoutMasterIdLst>
  <p:sldIdLst>
    <p:sldId id="749" r:id="rId3"/>
    <p:sldId id="732" r:id="rId4"/>
    <p:sldId id="746" r:id="rId5"/>
    <p:sldId id="360" r:id="rId6"/>
    <p:sldId id="690" r:id="rId7"/>
    <p:sldId id="757" r:id="rId8"/>
    <p:sldId id="755" r:id="rId9"/>
    <p:sldId id="747" r:id="rId10"/>
    <p:sldId id="756" r:id="rId11"/>
    <p:sldId id="752" r:id="rId12"/>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C"/>
    <a:srgbClr val="FFCCD1"/>
    <a:srgbClr val="7F7F7F"/>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60" autoAdjust="0"/>
    <p:restoredTop sz="96063" autoAdjust="0"/>
  </p:normalViewPr>
  <p:slideViewPr>
    <p:cSldViewPr>
      <p:cViewPr varScale="1">
        <p:scale>
          <a:sx n="99" d="100"/>
          <a:sy n="99" d="100"/>
        </p:scale>
        <p:origin x="68" y="200"/>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2022/9/5</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2022/9/5</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64071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839691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4986691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2273877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2" name="正方形/長方形 1"/>
          <p:cNvSpPr/>
          <p:nvPr userDrawn="1"/>
        </p:nvSpPr>
        <p:spPr>
          <a:xfrm>
            <a:off x="4511824" y="6525344"/>
            <a:ext cx="3024336" cy="2880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14029723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2022/9/5</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34"/>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3972261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03517" y="6538793"/>
            <a:ext cx="2885791"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a:t>
            </a:r>
            <a:r>
              <a:rPr lang="en-US" altLang="ja-JP" sz="800" dirty="0">
                <a:solidFill>
                  <a:schemeClr val="accent2"/>
                </a:solidFill>
              </a:rPr>
              <a:t>2</a:t>
            </a:r>
            <a:r>
              <a:rPr lang="en" altLang="ja-JP" sz="800" dirty="0">
                <a:solidFill>
                  <a:schemeClr val="accent2"/>
                </a:solidFill>
              </a:rPr>
              <a:t> Yahoo Japan Corporation All rights reserved.</a:t>
            </a:r>
          </a:p>
          <a:p>
            <a:pPr algn="r"/>
            <a:endParaRPr kumimoji="1" lang="ja-JP" altLang="en-US" sz="800" dirty="0">
              <a:solidFill>
                <a:schemeClr val="accent2"/>
              </a:solidFill>
            </a:endParaRPr>
          </a:p>
        </p:txBody>
      </p:sp>
    </p:spTree>
    <p:extLst>
      <p:ext uri="{BB962C8B-B14F-4D97-AF65-F5344CB8AC3E}">
        <p14:creationId xmlns:p14="http://schemas.microsoft.com/office/powerpoint/2010/main" val="1072395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5391768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latin typeface="メイリオ"/>
                <a:ea typeface="メイリオ"/>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4" r:id="rId8"/>
    <p:sldLayoutId id="2147483679" r:id="rId9"/>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4688906" y="6597352"/>
            <a:ext cx="28472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l"/>
            <a:endParaRPr kumimoji="1" lang="ja-JP" altLang="en-US" sz="800">
              <a:solidFill>
                <a:schemeClr val="accent2"/>
              </a:solidFill>
            </a:endParaRPr>
          </a:p>
        </p:txBody>
      </p:sp>
    </p:spTree>
    <p:extLst>
      <p:ext uri="{BB962C8B-B14F-4D97-AF65-F5344CB8AC3E}">
        <p14:creationId xmlns:p14="http://schemas.microsoft.com/office/powerpoint/2010/main" val="375518972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ads-help.yahoo.co.jp/yahooads/guideline/articledetail?lan=ja&amp;aid=1493&amp;o=defaul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hyperlink" Target="https://form-business.yahoo.co.jp/claris/enqueteForm?inquiry_type=bls_review" TargetMode="External"/><Relationship Id="rId1" Type="http://schemas.openxmlformats.org/officeDocument/2006/relationships/slideLayout" Target="../slideLayouts/slideLayout12.xml"/><Relationship Id="rId4" Type="http://schemas.openxmlformats.org/officeDocument/2006/relationships/hyperlink" Target="https://form-business.yahoo.co.jp/claris/enqueteForm?inquiry_type=placement_restriction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3&amp;o=default" TargetMode="External"/><Relationship Id="rId7" Type="http://schemas.openxmlformats.org/officeDocument/2006/relationships/hyperlink" Target="https://form-business.yahoo.co.jp/claris/enqueteForm?inquiry_type=display_support" TargetMode="External"/><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12.xml"/><Relationship Id="rId6" Type="http://schemas.openxmlformats.org/officeDocument/2006/relationships/hyperlink" Target="https://form-business.yahoo.co.jp/claris/enqueteForm?inquiry_type=bls_review" TargetMode="External"/><Relationship Id="rId5" Type="http://schemas.openxmlformats.org/officeDocument/2006/relationships/hyperlink" Target="https://form-business.yahoo.co.jp/claris/enqueteForm?inquiry_type=guaranteed_review" TargetMode="External"/><Relationship Id="rId4" Type="http://schemas.openxmlformats.org/officeDocument/2006/relationships/hyperlink" Target="https://form-business.yahoo.co.jp/claris/enqueteForm?inquiry_type=placement_restriction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423986" y="545839"/>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592053" y="5743991"/>
            <a:ext cx="2522058" cy="698396"/>
          </a:xfrm>
          <a:prstGeom prst="rect">
            <a:avLst/>
          </a:prstGeom>
          <a:noFill/>
        </p:spPr>
        <p:txBody>
          <a:bodyPr wrap="square" lIns="91440" tIns="45720" rIns="91440" bIns="45720" rtlCol="0" anchor="t">
            <a:spAutoFit/>
          </a:bodyPr>
          <a:lstStyle/>
          <a:p>
            <a:pPr algn="r"/>
            <a:r>
              <a:rPr lang="ja-JP" altLang="en-US" sz="1969" dirty="0"/>
              <a:t>ヤフー株式会社</a:t>
            </a:r>
            <a:endParaRPr lang="en-US" altLang="ja-JP" sz="1969" dirty="0"/>
          </a:p>
          <a:p>
            <a:pPr algn="r"/>
            <a:r>
              <a:rPr lang="en-US" altLang="ja-JP" sz="1950" dirty="0">
                <a:cs typeface="メイリオ" pitchFamily="50" charset="-128"/>
              </a:rPr>
              <a:t>2022</a:t>
            </a:r>
            <a:r>
              <a:rPr lang="ja-JP" altLang="en-US" sz="1950" dirty="0">
                <a:cs typeface="メイリオ" pitchFamily="50" charset="-128"/>
              </a:rPr>
              <a:t>年</a:t>
            </a:r>
            <a:r>
              <a:rPr lang="en-US" altLang="ja-JP" sz="1950" dirty="0">
                <a:cs typeface="メイリオ" pitchFamily="50" charset="-128"/>
              </a:rPr>
              <a:t>1</a:t>
            </a:r>
            <a:r>
              <a:rPr lang="ja-JP" altLang="en-US" sz="1950" dirty="0">
                <a:cs typeface="メイリオ" pitchFamily="50" charset="-128"/>
              </a:rPr>
              <a:t>月</a:t>
            </a:r>
            <a:r>
              <a:rPr lang="en-US" altLang="ja-JP" sz="1950" dirty="0">
                <a:cs typeface="メイリオ" pitchFamily="50" charset="-128"/>
              </a:rPr>
              <a:t>19</a:t>
            </a:r>
            <a:r>
              <a:rPr lang="ja-JP" altLang="en-US" sz="1950"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695400" y="1975948"/>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フッター プレースホルダー 1">
            <a:extLst>
              <a:ext uri="{FF2B5EF4-FFF2-40B4-BE49-F238E27FC236}">
                <a16:creationId xmlns:a16="http://schemas.microsoft.com/office/drawing/2014/main" id="{A2147ACC-F80E-4D43-B3E0-CA7E2B4A14CE}"/>
              </a:ext>
            </a:extLst>
          </p:cNvPr>
          <p:cNvSpPr txBox="1">
            <a:spLocks/>
          </p:cNvSpPr>
          <p:nvPr/>
        </p:nvSpPr>
        <p:spPr>
          <a:xfrm>
            <a:off x="8439925" y="6531321"/>
            <a:ext cx="3721019" cy="430059"/>
          </a:xfrm>
          <a:prstGeom prst="rect">
            <a:avLst/>
          </a:prstGeom>
        </p:spPr>
        <p:txBody>
          <a:bodyPr vert="horz" lIns="112542" tIns="56271" rIns="112542" bIns="56271" rtlCol="0" anchor="ctr"/>
          <a:lstStyle>
            <a:defPPr>
              <a:defRPr lang="ja-JP"/>
            </a:defPPr>
            <a:lvl1pPr marL="0" marR="0" indent="0" algn="r" defTabSz="914400" rtl="0" eaLnBrk="1" fontAlgn="auto" latinLnBrk="0" hangingPunct="1">
              <a:lnSpc>
                <a:spcPct val="100000"/>
              </a:lnSpc>
              <a:spcBef>
                <a:spcPts val="0"/>
              </a:spcBef>
              <a:spcAft>
                <a:spcPts val="0"/>
              </a:spcAft>
              <a:buClrTx/>
              <a:buSzTx/>
              <a:buFontTx/>
              <a:buNone/>
              <a:tabLst/>
              <a:defRPr kumimoji="1" lang="en-US" altLang="ja-JP" sz="800" b="0" i="0" kern="1200" baseline="0">
                <a:solidFill>
                  <a:schemeClr val="tx2"/>
                </a:solidFill>
                <a:effectLst/>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125444">
              <a:defRPr/>
            </a:pPr>
            <a:r>
              <a:rPr lang="en" altLang="ja-JP" sz="985" dirty="0">
                <a:solidFill>
                  <a:srgbClr val="212121"/>
                </a:solidFill>
                <a:latin typeface="メイリオ"/>
                <a:ea typeface="メイリオ"/>
              </a:rPr>
              <a:t>© 202</a:t>
            </a:r>
            <a:r>
              <a:rPr lang="en-US" altLang="ja-JP" sz="985" dirty="0">
                <a:solidFill>
                  <a:srgbClr val="212121"/>
                </a:solidFill>
                <a:latin typeface="メイリオ"/>
                <a:ea typeface="メイリオ"/>
              </a:rPr>
              <a:t>2</a:t>
            </a:r>
            <a:r>
              <a:rPr lang="en" altLang="ja-JP" sz="985" dirty="0">
                <a:solidFill>
                  <a:srgbClr val="212121"/>
                </a:solidFill>
                <a:latin typeface="メイリオ"/>
                <a:ea typeface="メイリオ"/>
              </a:rPr>
              <a:t> Yahoo Japan Corporation All rights reserved.</a:t>
            </a: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77038" y="3872127"/>
            <a:ext cx="3878802" cy="420969"/>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955737" y="3931729"/>
            <a:ext cx="3745719" cy="443126"/>
          </a:xfrm>
          <a:prstGeom prst="rect">
            <a:avLst/>
          </a:prstGeom>
        </p:spPr>
        <p:txBody>
          <a:bodyPr vert="horz" lIns="0" tIns="56271" rIns="0" bIns="56271" rtlCol="0">
            <a:normAutofit fontScale="925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en-US" altLang="ja-JP" sz="1723" b="1"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9</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プレースホルダー 9">
            <a:extLst>
              <a:ext uri="{FF2B5EF4-FFF2-40B4-BE49-F238E27FC236}">
                <a16:creationId xmlns:a16="http://schemas.microsoft.com/office/drawing/2014/main" id="{8B44CB5F-7856-4E4B-B334-A41DE115BBE1}"/>
              </a:ext>
            </a:extLst>
          </p:cNvPr>
          <p:cNvSpPr txBox="1">
            <a:spLocks/>
          </p:cNvSpPr>
          <p:nvPr/>
        </p:nvSpPr>
        <p:spPr>
          <a:xfrm>
            <a:off x="2999656" y="4434457"/>
            <a:ext cx="4248472" cy="360040"/>
          </a:xfrm>
          <a:prstGeom prst="rect">
            <a:avLst/>
          </a:prstGeom>
        </p:spPr>
        <p:txBody>
          <a:bodyPr vert="horz" lIns="0" tIns="45720" rIns="0" bIns="45720" rtlCol="0">
            <a:normAutofit/>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更新：</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9</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a:t>
            </a:r>
          </a:p>
        </p:txBody>
      </p:sp>
    </p:spTree>
    <p:extLst>
      <p:ext uri="{BB962C8B-B14F-4D97-AF65-F5344CB8AC3E}">
        <p14:creationId xmlns:p14="http://schemas.microsoft.com/office/powerpoint/2010/main" val="1822923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2044174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p:cNvGraphicFramePr>
            <a:graphicFrameLocks noGrp="1"/>
          </p:cNvGraphicFramePr>
          <p:nvPr>
            <p:extLst>
              <p:ext uri="{D42A27DB-BD31-4B8C-83A1-F6EECF244321}">
                <p14:modId xmlns:p14="http://schemas.microsoft.com/office/powerpoint/2010/main" val="2200963154"/>
              </p:ext>
            </p:extLst>
          </p:nvPr>
        </p:nvGraphicFramePr>
        <p:xfrm>
          <a:off x="503135" y="946566"/>
          <a:ext cx="11185730" cy="5498541"/>
        </p:xfrm>
        <a:graphic>
          <a:graphicData uri="http://schemas.openxmlformats.org/drawingml/2006/table">
            <a:tbl>
              <a:tblPr/>
              <a:tblGrid>
                <a:gridCol w="1188002">
                  <a:extLst>
                    <a:ext uri="{9D8B030D-6E8A-4147-A177-3AD203B41FA5}">
                      <a16:colId xmlns:a16="http://schemas.microsoft.com/office/drawing/2014/main" val="2522515679"/>
                    </a:ext>
                  </a:extLst>
                </a:gridCol>
                <a:gridCol w="833144">
                  <a:extLst>
                    <a:ext uri="{9D8B030D-6E8A-4147-A177-3AD203B41FA5}">
                      <a16:colId xmlns:a16="http://schemas.microsoft.com/office/drawing/2014/main" val="1653863103"/>
                    </a:ext>
                  </a:extLst>
                </a:gridCol>
                <a:gridCol w="833144">
                  <a:extLst>
                    <a:ext uri="{9D8B030D-6E8A-4147-A177-3AD203B41FA5}">
                      <a16:colId xmlns:a16="http://schemas.microsoft.com/office/drawing/2014/main" val="3619214676"/>
                    </a:ext>
                  </a:extLst>
                </a:gridCol>
                <a:gridCol w="833144">
                  <a:extLst>
                    <a:ext uri="{9D8B030D-6E8A-4147-A177-3AD203B41FA5}">
                      <a16:colId xmlns:a16="http://schemas.microsoft.com/office/drawing/2014/main" val="3282967780"/>
                    </a:ext>
                  </a:extLst>
                </a:gridCol>
                <a:gridCol w="833144">
                  <a:extLst>
                    <a:ext uri="{9D8B030D-6E8A-4147-A177-3AD203B41FA5}">
                      <a16:colId xmlns:a16="http://schemas.microsoft.com/office/drawing/2014/main" val="506543041"/>
                    </a:ext>
                  </a:extLst>
                </a:gridCol>
                <a:gridCol w="833144">
                  <a:extLst>
                    <a:ext uri="{9D8B030D-6E8A-4147-A177-3AD203B41FA5}">
                      <a16:colId xmlns:a16="http://schemas.microsoft.com/office/drawing/2014/main" val="1494422536"/>
                    </a:ext>
                  </a:extLst>
                </a:gridCol>
                <a:gridCol w="833144">
                  <a:extLst>
                    <a:ext uri="{9D8B030D-6E8A-4147-A177-3AD203B41FA5}">
                      <a16:colId xmlns:a16="http://schemas.microsoft.com/office/drawing/2014/main" val="1387972155"/>
                    </a:ext>
                  </a:extLst>
                </a:gridCol>
                <a:gridCol w="833144">
                  <a:extLst>
                    <a:ext uri="{9D8B030D-6E8A-4147-A177-3AD203B41FA5}">
                      <a16:colId xmlns:a16="http://schemas.microsoft.com/office/drawing/2014/main" val="435993873"/>
                    </a:ext>
                  </a:extLst>
                </a:gridCol>
                <a:gridCol w="833144">
                  <a:extLst>
                    <a:ext uri="{9D8B030D-6E8A-4147-A177-3AD203B41FA5}">
                      <a16:colId xmlns:a16="http://schemas.microsoft.com/office/drawing/2014/main" val="2356267342"/>
                    </a:ext>
                  </a:extLst>
                </a:gridCol>
                <a:gridCol w="833144">
                  <a:extLst>
                    <a:ext uri="{9D8B030D-6E8A-4147-A177-3AD203B41FA5}">
                      <a16:colId xmlns:a16="http://schemas.microsoft.com/office/drawing/2014/main" val="1186302890"/>
                    </a:ext>
                  </a:extLst>
                </a:gridCol>
                <a:gridCol w="833144">
                  <a:extLst>
                    <a:ext uri="{9D8B030D-6E8A-4147-A177-3AD203B41FA5}">
                      <a16:colId xmlns:a16="http://schemas.microsoft.com/office/drawing/2014/main" val="908582084"/>
                    </a:ext>
                  </a:extLst>
                </a:gridCol>
                <a:gridCol w="833144">
                  <a:extLst>
                    <a:ext uri="{9D8B030D-6E8A-4147-A177-3AD203B41FA5}">
                      <a16:colId xmlns:a16="http://schemas.microsoft.com/office/drawing/2014/main" val="3431540072"/>
                    </a:ext>
                  </a:extLst>
                </a:gridCol>
                <a:gridCol w="833144">
                  <a:extLst>
                    <a:ext uri="{9D8B030D-6E8A-4147-A177-3AD203B41FA5}">
                      <a16:colId xmlns:a16="http://schemas.microsoft.com/office/drawing/2014/main" val="4083450545"/>
                    </a:ext>
                  </a:extLst>
                </a:gridCol>
              </a:tblGrid>
              <a:tr h="430629">
                <a:tc>
                  <a:txBody>
                    <a:bodyPr/>
                    <a:lstStyle/>
                    <a:p>
                      <a:pPr algn="ctr"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商品名</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800" b="1" i="0" u="none" strike="noStrike" dirty="0"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トップパネル　</a:t>
                      </a:r>
                      <a:r>
                        <a:rPr lang="en-US" altLang="ja-JP" sz="800" b="1" i="0" u="none" strike="noStrike" dirty="0">
                          <a:solidFill>
                            <a:srgbClr val="595959"/>
                          </a:solidFill>
                          <a:effectLst/>
                          <a:latin typeface="メイリオ"/>
                          <a:ea typeface="メイリオ"/>
                        </a:rPr>
                        <a:t>SP</a:t>
                      </a:r>
                    </a:p>
                  </a:txBody>
                  <a:tcPr marL="3699" marR="3699" marT="3699"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dirty="0"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トップ　トップインパクトプライムディスプレイダブルサイズ 　</a:t>
                      </a:r>
                      <a:r>
                        <a:rPr lang="en-US" altLang="ja-JP" sz="800" b="1" i="0" u="none" strike="noStrike" dirty="0">
                          <a:solidFill>
                            <a:srgbClr val="595959"/>
                          </a:solidFill>
                          <a:effectLst/>
                          <a:latin typeface="メイリオ"/>
                          <a:ea typeface="メイリオ"/>
                        </a:rPr>
                        <a:t>PC</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dirty="0"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ニュース・編集記事　プライムディスプレイ　</a:t>
                      </a:r>
                      <a:r>
                        <a:rPr lang="en-US" altLang="ja-JP" sz="800" b="1" i="0" u="none" strike="noStrike" dirty="0">
                          <a:solidFill>
                            <a:srgbClr val="595959"/>
                          </a:solidFill>
                          <a:effectLst/>
                          <a:latin typeface="メイリオ"/>
                          <a:ea typeface="メイリオ"/>
                        </a:rPr>
                        <a:t>PC</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dirty="0"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ニュース・編集記事　プライムディスプレイ　</a:t>
                      </a:r>
                      <a:r>
                        <a:rPr lang="en-US" altLang="ja-JP" sz="800" b="1" i="0" u="none" strike="noStrike" dirty="0">
                          <a:solidFill>
                            <a:srgbClr val="595959"/>
                          </a:solidFill>
                          <a:effectLst/>
                          <a:latin typeface="メイリオ"/>
                          <a:ea typeface="メイリオ"/>
                        </a:rPr>
                        <a:t>PC (500</a:t>
                      </a:r>
                      <a:r>
                        <a:rPr lang="ja-JP" altLang="en-US" sz="800" b="1" i="0" u="none" strike="noStrike">
                          <a:solidFill>
                            <a:srgbClr val="595959"/>
                          </a:solidFill>
                          <a:effectLst/>
                          <a:latin typeface="メイリオ"/>
                          <a:ea typeface="メイリオ"/>
                        </a:rPr>
                        <a:t>万～</a:t>
                      </a:r>
                      <a:r>
                        <a:rPr lang="en-US" altLang="ja-JP" sz="800" b="1"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dirty="0"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ニュース・編集記事　プライムディスプレイ　パノラマ　</a:t>
                      </a:r>
                      <a:r>
                        <a:rPr lang="en-US" altLang="ja-JP" sz="800" b="1" i="0" u="none" strike="noStrike" dirty="0">
                          <a:solidFill>
                            <a:srgbClr val="595959"/>
                          </a:solidFill>
                          <a:effectLst/>
                          <a:latin typeface="メイリオ"/>
                          <a:ea typeface="メイリオ"/>
                        </a:rPr>
                        <a:t>PC</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dirty="0"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ニュース・編集記事　プライムディスプレイ　パノラマ　</a:t>
                      </a:r>
                      <a:r>
                        <a:rPr lang="en-US" altLang="ja-JP" sz="800" b="1" i="0" u="none" strike="noStrike" dirty="0">
                          <a:solidFill>
                            <a:srgbClr val="595959"/>
                          </a:solidFill>
                          <a:effectLst/>
                          <a:latin typeface="メイリオ"/>
                          <a:ea typeface="メイリオ"/>
                        </a:rPr>
                        <a:t>PC (500</a:t>
                      </a:r>
                      <a:r>
                        <a:rPr lang="ja-JP" altLang="en-US" sz="800" b="1" i="0" u="none" strike="noStrike">
                          <a:solidFill>
                            <a:srgbClr val="595959"/>
                          </a:solidFill>
                          <a:effectLst/>
                          <a:latin typeface="メイリオ"/>
                          <a:ea typeface="メイリオ"/>
                        </a:rPr>
                        <a:t>万～</a:t>
                      </a:r>
                      <a:r>
                        <a:rPr lang="en-US" altLang="ja-JP" sz="800" b="1"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extLst>
                  <a:ext uri="{0D108BD9-81ED-4DB2-BD59-A6C34878D82A}">
                    <a16:rowId xmlns:a16="http://schemas.microsoft.com/office/drawing/2014/main" val="936052749"/>
                  </a:ext>
                </a:extLst>
              </a:tr>
              <a:tr h="208648">
                <a:tc>
                  <a:txBody>
                    <a:bodyPr/>
                    <a:lstStyle/>
                    <a:p>
                      <a:pPr algn="ctr" rtl="0" fontAlgn="ctr"/>
                      <a:r>
                        <a:rPr lang="ja-JP" altLang="en-US" sz="800" b="0" i="0" u="none" strike="noStrike">
                          <a:solidFill>
                            <a:srgbClr val="FFFFFF"/>
                          </a:solidFill>
                          <a:effectLst/>
                          <a:latin typeface="メイリオ"/>
                          <a:ea typeface="メイリオ"/>
                        </a:rPr>
                        <a:t>商品</a:t>
                      </a:r>
                      <a:r>
                        <a:rPr lang="en-US" sz="800" b="0" i="0" u="none" strike="noStrike" dirty="0">
                          <a:solidFill>
                            <a:srgbClr val="FFFFFF"/>
                          </a:solidFill>
                          <a:effectLst/>
                          <a:latin typeface="メイリオ"/>
                          <a:ea typeface="メイリオ"/>
                        </a:rPr>
                        <a:t>ID</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継続</a:t>
                      </a:r>
                    </a:p>
                  </a:txBody>
                  <a:tcPr marL="3699" marR="3699" marT="3699"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lvl="0" algn="ctr">
                        <a:buNone/>
                      </a:pPr>
                      <a:r>
                        <a:rPr lang="en-US" sz="700" b="0" i="0" u="none" strike="noStrike" noProof="0" dirty="0">
                          <a:effectLst/>
                        </a:rPr>
                        <a:t>1000002565</a:t>
                      </a:r>
                      <a:endParaRPr lang="ja-JP" altLang="en-US" dirty="0"/>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継続</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000000"/>
                          </a:solidFill>
                          <a:effectLst/>
                          <a:latin typeface="メイリオ"/>
                          <a:ea typeface="メイリオ"/>
                        </a:rPr>
                        <a:t>1000000843</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継続</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000000"/>
                          </a:solidFill>
                          <a:effectLst/>
                          <a:latin typeface="メイリオ"/>
                          <a:ea typeface="メイリオ"/>
                        </a:rPr>
                        <a:t>1000000807</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継続</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000000"/>
                          </a:solidFill>
                          <a:effectLst/>
                          <a:latin typeface="メイリオ"/>
                          <a:ea typeface="メイリオ"/>
                        </a:rPr>
                        <a:t>1000000808</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継続</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000000"/>
                          </a:solidFill>
                          <a:effectLst/>
                          <a:latin typeface="メイリオ"/>
                          <a:ea typeface="メイリオ"/>
                        </a:rPr>
                        <a:t>1000001707</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継続</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000000"/>
                          </a:solidFill>
                          <a:effectLst/>
                          <a:latin typeface="メイリオ"/>
                          <a:ea typeface="メイリオ"/>
                        </a:rPr>
                        <a:t>1000001721</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739925199"/>
                  </a:ext>
                </a:extLst>
              </a:tr>
              <a:tr h="208648">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予約開始日</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2022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日（水）</a:t>
                      </a:r>
                    </a:p>
                  </a:txBody>
                  <a:tcPr marL="3699" marR="3699" marT="3699"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54657193"/>
                  </a:ext>
                </a:extLst>
              </a:tr>
              <a:tr h="130406">
                <a:tc>
                  <a:txBody>
                    <a:bodyPr/>
                    <a:lstStyle/>
                    <a:p>
                      <a:pPr algn="ctr" rtl="0" fontAlgn="ctr"/>
                      <a:r>
                        <a:rPr lang="zh-TW" altLang="en-US" sz="800" b="0" i="0" u="none" strike="noStrike">
                          <a:solidFill>
                            <a:srgbClr val="FFFFFF"/>
                          </a:solidFill>
                          <a:effectLst/>
                          <a:latin typeface="メイリオ" panose="020B0604030504040204" pitchFamily="50" charset="-128"/>
                          <a:ea typeface="メイリオ" panose="020B0604030504040204" pitchFamily="50" charset="-128"/>
                        </a:rPr>
                        <a:t>入稿前審査対象</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900" b="0" i="0" u="none" strike="noStrike" dirty="0">
                          <a:solidFill>
                            <a:srgbClr val="595959"/>
                          </a:solidFill>
                          <a:effectLst/>
                          <a:latin typeface="メイリオ"/>
                          <a:ea typeface="メイリオ"/>
                        </a:rPr>
                        <a:t>　</a:t>
                      </a:r>
                    </a:p>
                  </a:txBody>
                  <a:tcPr marL="3699" marR="3699" marT="3699"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〇</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dirty="0">
                          <a:solidFill>
                            <a:srgbClr val="595959"/>
                          </a:solidFill>
                          <a:effectLst/>
                          <a:latin typeface="メイリオ"/>
                          <a:ea typeface="メイリオ"/>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dirty="0">
                          <a:solidFill>
                            <a:srgbClr val="595959"/>
                          </a:solidFill>
                          <a:effectLst/>
                          <a:latin typeface="メイリオ"/>
                          <a:ea typeface="メイリオ"/>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dirty="0">
                          <a:solidFill>
                            <a:srgbClr val="595959"/>
                          </a:solidFill>
                          <a:effectLst/>
                          <a:latin typeface="メイリオ"/>
                          <a:ea typeface="メイリオ"/>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dirty="0">
                          <a:solidFill>
                            <a:srgbClr val="595959"/>
                          </a:solidFill>
                          <a:effectLst/>
                          <a:latin typeface="メイリオ"/>
                          <a:ea typeface="メイリオ"/>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extLst>
                  <a:ext uri="{0D108BD9-81ED-4DB2-BD59-A6C34878D82A}">
                    <a16:rowId xmlns:a16="http://schemas.microsoft.com/office/drawing/2014/main" val="3119106412"/>
                  </a:ext>
                </a:extLst>
              </a:tr>
              <a:tr h="955436">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掲載イメージ</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900" b="0" i="0" u="none" strike="noStrike" dirty="0">
                          <a:solidFill>
                            <a:srgbClr val="595959"/>
                          </a:solidFill>
                          <a:effectLst/>
                          <a:latin typeface="メイリオ"/>
                          <a:ea typeface="メイリオ"/>
                        </a:rPr>
                        <a:t>　</a:t>
                      </a:r>
                    </a:p>
                  </a:txBody>
                  <a:tcPr marL="3699" marR="3699" marT="3699"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ja-JP" altLang="en-US" sz="2000" b="0" i="0" u="none" strike="noStrike" dirty="0">
                          <a:solidFill>
                            <a:srgbClr val="000000"/>
                          </a:solidFill>
                          <a:effectLst/>
                          <a:latin typeface="游ゴシック"/>
                          <a:ea typeface="游ゴシック"/>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4">
                  <a:txBody>
                    <a:bodyPr/>
                    <a:lstStyle/>
                    <a:p>
                      <a:pPr algn="ctr" rtl="0" fontAlgn="ctr"/>
                      <a:r>
                        <a:rPr lang="ja-JP" altLang="en-US" sz="2000" b="0" i="0" u="none" strike="noStrike" dirty="0">
                          <a:solidFill>
                            <a:srgbClr val="000000"/>
                          </a:solidFill>
                          <a:effectLst/>
                          <a:latin typeface="游ゴシック"/>
                          <a:ea typeface="游ゴシック"/>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rtl="0" fontAlgn="ctr"/>
                      <a:r>
                        <a:rPr lang="ja-JP" altLang="en-US" sz="2000" b="0" i="0" u="none" strike="noStrike" dirty="0">
                          <a:solidFill>
                            <a:srgbClr val="000000"/>
                          </a:solidFill>
                          <a:effectLst/>
                          <a:latin typeface="游ゴシック"/>
                          <a:ea typeface="游ゴシック"/>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42006906"/>
                  </a:ext>
                </a:extLst>
              </a:tr>
              <a:tr h="226037">
                <a:tc rowSpan="4">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広告タイプ</a:t>
                      </a:r>
                    </a:p>
                  </a:txBody>
                  <a:tcPr marL="3699" marR="3699" marT="3699" marB="0" anchor="ctr">
                    <a:lnL>
                      <a:noFill/>
                    </a:lnL>
                    <a:lnR>
                      <a:noFill/>
                    </a:lnR>
                    <a:lnT w="6350" cap="flat" cmpd="sng" algn="ctr">
                      <a:solidFill>
                        <a:srgbClr val="FFFFFF"/>
                      </a:solidFill>
                      <a:prstDash val="solid"/>
                      <a:round/>
                      <a:headEnd type="none" w="med" len="med"/>
                      <a:tailEnd type="none" w="med" len="med"/>
                    </a:lnT>
                    <a:lnB>
                      <a:noFill/>
                    </a:lnB>
                    <a:solidFill>
                      <a:srgbClr val="7F7F7F"/>
                    </a:solidFill>
                  </a:tcPr>
                </a:tc>
                <a:tc gridSpan="2">
                  <a:txBody>
                    <a:bodyPr/>
                    <a:lstStyle/>
                    <a:p>
                      <a:pPr lvl="0" algn="ctr">
                        <a:buNone/>
                      </a:pPr>
                      <a:r>
                        <a:rPr lang="ja-JP" sz="700" b="0" i="0" u="none" strike="noStrike" noProof="0">
                          <a:solidFill>
                            <a:srgbClr val="595959"/>
                          </a:solidFill>
                          <a:effectLst/>
                          <a:latin typeface="Meiryo"/>
                          <a:ea typeface="Meiryo"/>
                        </a:rPr>
                        <a:t>画像（</a:t>
                      </a:r>
                      <a:r>
                        <a:rPr lang="en-US" altLang="ja-JP" sz="700" b="0" i="0" u="none" strike="noStrike" noProof="0" dirty="0">
                          <a:solidFill>
                            <a:srgbClr val="595959"/>
                          </a:solidFill>
                          <a:effectLst/>
                          <a:latin typeface="Meiryo"/>
                        </a:rPr>
                        <a:t>16</a:t>
                      </a:r>
                      <a:r>
                        <a:rPr lang="ja-JP" sz="700" b="0" i="0" u="none" strike="noStrike" noProof="0">
                          <a:solidFill>
                            <a:srgbClr val="595959"/>
                          </a:solidFill>
                          <a:effectLst/>
                          <a:latin typeface="Meiryo"/>
                          <a:ea typeface="Meiryo"/>
                        </a:rPr>
                        <a:t>：</a:t>
                      </a:r>
                      <a:r>
                        <a:rPr lang="en-US" altLang="ja-JP" sz="700" b="0" i="0" u="none" strike="noStrike" noProof="0" dirty="0">
                          <a:solidFill>
                            <a:srgbClr val="595959"/>
                          </a:solidFill>
                          <a:effectLst/>
                          <a:latin typeface="Meiryo"/>
                        </a:rPr>
                        <a:t>9</a:t>
                      </a:r>
                      <a:r>
                        <a:rPr lang="ja-JP" sz="700" b="0" i="0" u="none" strike="noStrike" noProof="0">
                          <a:solidFill>
                            <a:srgbClr val="595959"/>
                          </a:solidFill>
                          <a:effectLst/>
                          <a:latin typeface="Meiryo"/>
                          <a:ea typeface="Meiryo"/>
                        </a:rPr>
                        <a:t>）</a:t>
                      </a:r>
                      <a:endParaRPr lang="ja-JP"/>
                    </a:p>
                  </a:txBody>
                  <a:tcPr marL="3699" marR="3699" marT="3699"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トップインパクト プライムディスプレイダブルサイズ</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4">
                  <a:txBody>
                    <a:bodyPr/>
                    <a:lstStyle/>
                    <a:p>
                      <a:pPr algn="ctr" rtl="0" fontAlgn="ctr"/>
                      <a:r>
                        <a:rPr lang="ja-JP" altLang="en-US" sz="700" b="0" i="0" u="none" strike="noStrike">
                          <a:solidFill>
                            <a:srgbClr val="595959"/>
                          </a:solidFill>
                          <a:effectLst/>
                          <a:latin typeface="メイリオ"/>
                          <a:ea typeface="メイリオ"/>
                        </a:rPr>
                        <a:t>画像（</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2</a:t>
                      </a:r>
                      <a:r>
                        <a:rPr lang="ja-JP" altLang="en-US" sz="700" b="0" i="0" u="none" strike="noStrike">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rtl="0" fontAlgn="ctr"/>
                      <a:r>
                        <a:rPr lang="ja-JP" altLang="en-US" sz="700" b="0" i="0" u="none" strike="noStrike">
                          <a:solidFill>
                            <a:srgbClr val="595959"/>
                          </a:solidFill>
                          <a:effectLst/>
                          <a:latin typeface="メイリオ"/>
                          <a:ea typeface="メイリオ"/>
                        </a:rPr>
                        <a:t>画像（</a:t>
                      </a:r>
                      <a:r>
                        <a:rPr lang="en-US" altLang="ja-JP" sz="700" b="0" i="0" u="none" strike="noStrike" dirty="0">
                          <a:solidFill>
                            <a:srgbClr val="595959"/>
                          </a:solidFill>
                          <a:effectLst/>
                          <a:latin typeface="メイリオ"/>
                          <a:ea typeface="メイリオ"/>
                        </a:rPr>
                        <a:t>4</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79653525"/>
                  </a:ext>
                </a:extLst>
              </a:tr>
              <a:tr h="220800">
                <a:tc vMerge="1">
                  <a:txBody>
                    <a:bodyPr/>
                    <a:lstStyle/>
                    <a:p>
                      <a:endParaRPr kumimoji="1" lang="ja-JP" altLang="en-US"/>
                    </a:p>
                  </a:txBody>
                  <a:tcPr/>
                </a:tc>
                <a:tc gridSpan="2">
                  <a:txBody>
                    <a:bodyPr/>
                    <a:lstStyle/>
                    <a:p>
                      <a:pPr lvl="0" algn="ctr">
                        <a:buNone/>
                      </a:pPr>
                      <a:r>
                        <a:rPr lang="ja-JP" sz="700" b="0" i="0" u="none" strike="noStrike" noProof="0">
                          <a:solidFill>
                            <a:srgbClr val="595959"/>
                          </a:solidFill>
                          <a:effectLst/>
                          <a:latin typeface="Meiryo"/>
                          <a:ea typeface="Meiryo"/>
                        </a:rPr>
                        <a:t>動画（</a:t>
                      </a:r>
                      <a:r>
                        <a:rPr lang="en-US" altLang="ja-JP" sz="700" b="0" i="0" u="none" strike="noStrike" noProof="0" dirty="0">
                          <a:solidFill>
                            <a:srgbClr val="595959"/>
                          </a:solidFill>
                          <a:effectLst/>
                          <a:latin typeface="Meiryo"/>
                        </a:rPr>
                        <a:t>16</a:t>
                      </a:r>
                      <a:r>
                        <a:rPr lang="ja-JP" sz="700" b="0" i="0" u="none" strike="noStrike" noProof="0">
                          <a:solidFill>
                            <a:srgbClr val="595959"/>
                          </a:solidFill>
                          <a:effectLst/>
                          <a:latin typeface="Meiryo"/>
                          <a:ea typeface="Meiryo"/>
                        </a:rPr>
                        <a:t>：</a:t>
                      </a:r>
                      <a:r>
                        <a:rPr lang="en-US" altLang="ja-JP" sz="700" b="0" i="0" u="none" strike="noStrike" noProof="0" dirty="0">
                          <a:solidFill>
                            <a:srgbClr val="595959"/>
                          </a:solidFill>
                          <a:effectLst/>
                          <a:latin typeface="Meiryo"/>
                        </a:rPr>
                        <a:t>9</a:t>
                      </a:r>
                      <a:r>
                        <a:rPr lang="ja-JP" sz="700" b="0" i="0" u="none" strike="noStrike" noProof="0">
                          <a:solidFill>
                            <a:srgbClr val="595959"/>
                          </a:solidFill>
                          <a:effectLst/>
                          <a:latin typeface="Meiryo"/>
                          <a:ea typeface="Meiryo"/>
                        </a:rPr>
                        <a:t>）</a:t>
                      </a:r>
                      <a:endParaRPr lang="ja-JP"/>
                    </a:p>
                  </a:txBody>
                  <a:tcPr marL="3699" marR="3699" marT="3699" marB="0" anchor="ctr">
                    <a:lnL>
                      <a:noFill/>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700" b="0" i="0" u="none" strike="noStrike">
                          <a:solidFill>
                            <a:srgbClr val="595959"/>
                          </a:solidFill>
                          <a:effectLst/>
                          <a:latin typeface="メイリオ" panose="020B0604030504040204" pitchFamily="50" charset="-128"/>
                          <a:ea typeface="メイリオ" panose="020B0604030504040204" pitchFamily="50" charset="-128"/>
                        </a:rPr>
                        <a:t>トップインパクト プライムディスプレイダブルサイズ　動画</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4">
                  <a:txBody>
                    <a:bodyPr/>
                    <a:lstStyle/>
                    <a:p>
                      <a:pPr algn="ctr" rtl="0" fontAlgn="ctr"/>
                      <a:r>
                        <a:rPr lang="ja-JP" altLang="en-US" sz="700" b="0" i="0" u="none" strike="noStrike">
                          <a:solidFill>
                            <a:srgbClr val="595959"/>
                          </a:solidFill>
                          <a:effectLst/>
                          <a:latin typeface="メイリオ"/>
                          <a:ea typeface="メイリオ"/>
                        </a:rPr>
                        <a:t>動画（</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2</a:t>
                      </a:r>
                      <a:r>
                        <a:rPr lang="ja-JP" altLang="en-US" sz="700" b="0" i="0" u="none" strike="noStrike">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rtl="0" fontAlgn="ctr"/>
                      <a:r>
                        <a:rPr lang="ja-JP" altLang="en-US" sz="700" b="0" i="0" u="none" strike="noStrike">
                          <a:solidFill>
                            <a:srgbClr val="595959"/>
                          </a:solidFill>
                          <a:effectLst/>
                          <a:latin typeface="メイリオ"/>
                          <a:ea typeface="メイリオ"/>
                        </a:rPr>
                        <a:t>動画（</a:t>
                      </a:r>
                      <a:r>
                        <a:rPr lang="en-US" altLang="ja-JP" sz="700" b="0" i="0" u="none" strike="noStrike" dirty="0">
                          <a:solidFill>
                            <a:srgbClr val="595959"/>
                          </a:solidFill>
                          <a:effectLst/>
                          <a:latin typeface="メイリオ"/>
                          <a:ea typeface="メイリオ"/>
                        </a:rPr>
                        <a:t>4</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6623416"/>
                  </a:ext>
                </a:extLst>
              </a:tr>
              <a:tr h="201600">
                <a:tc vMerge="1">
                  <a:txBody>
                    <a:bodyPr/>
                    <a:lstStyle/>
                    <a:p>
                      <a:endParaRPr kumimoji="1" lang="ja-JP" altLang="en-US"/>
                    </a:p>
                  </a:txBody>
                  <a:tcPr/>
                </a:tc>
                <a:tc gridSpan="2">
                  <a:txBody>
                    <a:bodyPr/>
                    <a:lstStyle/>
                    <a:p>
                      <a:pPr algn="ctr" rtl="0" fontAlgn="ctr"/>
                      <a:endParaRPr lang="ja-JP" altLang="en-US" sz="700" b="0" i="0" u="none" strike="noStrike" dirty="0">
                        <a:solidFill>
                          <a:srgbClr val="595959"/>
                        </a:solidFill>
                        <a:effectLst/>
                        <a:latin typeface="メイリオ"/>
                        <a:ea typeface="メイリオ"/>
                      </a:endParaRPr>
                    </a:p>
                  </a:txBody>
                  <a:tcPr marL="3699" marR="3699" marT="3699" marB="0" anchor="ctr">
                    <a:lnL>
                      <a:noFill/>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700" b="0" i="0" u="none" strike="noStrike" dirty="0">
                          <a:solidFill>
                            <a:srgbClr val="000000"/>
                          </a:solidFill>
                          <a:effectLst/>
                          <a:latin typeface="游ゴシック"/>
                          <a:ea typeface="游ゴシック"/>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rowSpan="2" gridSpan="4">
                  <a:txBody>
                    <a:bodyPr/>
                    <a:lstStyle/>
                    <a:p>
                      <a:pPr algn="ctr" rtl="0" fontAlgn="ctr"/>
                      <a:r>
                        <a:rPr lang="ja-JP" altLang="en-US" sz="700" b="0" i="0" u="none" strike="noStrike" dirty="0">
                          <a:solidFill>
                            <a:srgbClr val="000000"/>
                          </a:solidFill>
                          <a:effectLst/>
                          <a:latin typeface="游ゴシック"/>
                          <a:ea typeface="游ゴシック"/>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gridSpan="4">
                  <a:txBody>
                    <a:bodyPr/>
                    <a:lstStyle/>
                    <a:p>
                      <a:pPr algn="ctr" rtl="0" fontAlgn="ctr"/>
                      <a:r>
                        <a:rPr lang="ja-JP" altLang="en-US" sz="700" b="0" i="0" u="none" strike="noStrike" dirty="0">
                          <a:solidFill>
                            <a:srgbClr val="000000"/>
                          </a:solidFill>
                          <a:effectLst/>
                          <a:latin typeface="游ゴシック"/>
                          <a:ea typeface="游ゴシック"/>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424217988"/>
                  </a:ext>
                </a:extLst>
              </a:tr>
              <a:tr h="101716">
                <a:tc vMerge="1">
                  <a:txBody>
                    <a:bodyPr/>
                    <a:lstStyle/>
                    <a:p>
                      <a:endParaRPr kumimoji="1" lang="ja-JP" altLang="en-US"/>
                    </a:p>
                  </a:txBody>
                  <a:tcPr/>
                </a:tc>
                <a:tc gridSpan="2">
                  <a:txBody>
                    <a:bodyPr/>
                    <a:lstStyle/>
                    <a:p>
                      <a:pPr algn="ctr" rtl="0" fontAlgn="ctr"/>
                      <a:r>
                        <a:rPr lang="ja-JP" altLang="en-US" sz="700" b="0" i="0" u="none" strike="noStrike" dirty="0">
                          <a:solidFill>
                            <a:srgbClr val="000000"/>
                          </a:solidFill>
                          <a:effectLst/>
                          <a:latin typeface="游ゴシック"/>
                          <a:ea typeface="游ゴシック"/>
                        </a:rPr>
                        <a:t>　</a:t>
                      </a:r>
                    </a:p>
                  </a:txBody>
                  <a:tcPr marL="3699" marR="3699" marT="3699" marB="0" anchor="ctr">
                    <a:lnL>
                      <a:noFill/>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700" b="0" i="0" u="none" strike="noStrike" dirty="0">
                          <a:solidFill>
                            <a:srgbClr val="000000"/>
                          </a:solidFill>
                          <a:effectLst/>
                          <a:latin typeface="游ゴシック"/>
                          <a:ea typeface="游ゴシック"/>
                        </a:rPr>
                        <a:t>　</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635244668"/>
                  </a:ext>
                </a:extLst>
              </a:tr>
              <a:tr h="260811">
                <a:tc>
                  <a:txBody>
                    <a:bodyPr/>
                    <a:lstStyle/>
                    <a:p>
                      <a:pPr algn="ctr" rtl="0" fontAlgn="ctr"/>
                      <a:r>
                        <a:rPr lang="ja-JP" altLang="en-US" sz="800" b="0" i="0" u="none" strike="noStrike">
                          <a:solidFill>
                            <a:srgbClr val="FFFFFF"/>
                          </a:solidFill>
                          <a:effectLst/>
                          <a:latin typeface="メイリオ"/>
                          <a:ea typeface="メイリオ"/>
                        </a:rPr>
                        <a:t>動画（</a:t>
                      </a:r>
                      <a:r>
                        <a:rPr lang="en-US" altLang="ja-JP" sz="800" b="0" i="0" u="none" strike="noStrike" dirty="0">
                          <a:solidFill>
                            <a:srgbClr val="FFFFFF"/>
                          </a:solidFill>
                          <a:effectLst/>
                          <a:latin typeface="メイリオ"/>
                          <a:ea typeface="メイリオ"/>
                        </a:rPr>
                        <a:t>16</a:t>
                      </a:r>
                      <a:r>
                        <a:rPr lang="ja-JP" altLang="en-US" sz="800" b="0" i="0" u="none" strike="noStrike">
                          <a:solidFill>
                            <a:srgbClr val="FFFFFF"/>
                          </a:solidFill>
                          <a:effectLst/>
                          <a:latin typeface="メイリオ"/>
                          <a:ea typeface="メイリオ"/>
                        </a:rPr>
                        <a:t>：</a:t>
                      </a:r>
                      <a:r>
                        <a:rPr lang="en-US" altLang="ja-JP" sz="800" b="0" i="0" u="none" strike="noStrike" dirty="0">
                          <a:solidFill>
                            <a:srgbClr val="FFFFFF"/>
                          </a:solidFill>
                          <a:effectLst/>
                          <a:latin typeface="メイリオ"/>
                          <a:ea typeface="メイリオ"/>
                        </a:rPr>
                        <a:t>9</a:t>
                      </a:r>
                      <a:r>
                        <a:rPr lang="ja-JP" altLang="en-US" sz="800" b="0" i="0" u="none" strike="noStrike">
                          <a:solidFill>
                            <a:srgbClr val="FFFFFF"/>
                          </a:solidFill>
                          <a:effectLst/>
                          <a:latin typeface="メイリオ"/>
                          <a:ea typeface="メイリオ"/>
                        </a:rPr>
                        <a:t>）広告</a:t>
                      </a:r>
                    </a:p>
                  </a:txBody>
                  <a:tcPr marL="3699" marR="3699" marT="3699" marB="0" anchor="ctr">
                    <a:lnL>
                      <a:noFill/>
                    </a:lnL>
                    <a:lnR>
                      <a:noFill/>
                    </a:lnR>
                    <a:lnT>
                      <a:noFill/>
                    </a:lnT>
                    <a:lnB>
                      <a:noFill/>
                    </a:lnB>
                    <a:solidFill>
                      <a:srgbClr val="7F7F7F"/>
                    </a:solidFill>
                  </a:tcPr>
                </a:tc>
                <a:tc gridSpan="2">
                  <a:txBody>
                    <a:bodyPr/>
                    <a:lstStyle/>
                    <a:p>
                      <a:pPr algn="ctr" rtl="0" fontAlgn="ctr"/>
                      <a:r>
                        <a:rPr lang="ja-JP" altLang="en-US" sz="700" b="0" i="0" u="none" strike="noStrike">
                          <a:solidFill>
                            <a:srgbClr val="595959"/>
                          </a:solidFill>
                          <a:effectLst/>
                          <a:latin typeface="メイリオ"/>
                          <a:ea typeface="メイリオ"/>
                        </a:rPr>
                        <a:t>動画をフルスクリーンで再生する（</a:t>
                      </a:r>
                      <a:r>
                        <a:rPr lang="en-US" altLang="ja-JP" sz="700" b="0" i="0" u="none" strike="noStrike" dirty="0">
                          <a:solidFill>
                            <a:srgbClr val="595959"/>
                          </a:solidFill>
                          <a:effectLst/>
                          <a:latin typeface="メイリオ"/>
                          <a:ea typeface="メイリオ"/>
                        </a:rPr>
                        <a:t>for view</a:t>
                      </a:r>
                      <a:r>
                        <a:rPr lang="ja-JP" altLang="en-US" sz="700" b="0" i="0" u="none" strike="noStrike">
                          <a:solidFill>
                            <a:srgbClr val="595959"/>
                          </a:solidFill>
                          <a:effectLst/>
                          <a:latin typeface="メイリオ"/>
                          <a:ea typeface="メイリオ"/>
                        </a:rPr>
                        <a:t>）</a:t>
                      </a:r>
                    </a:p>
                  </a:txBody>
                  <a:tcPr marL="3699" marR="3699" marT="3699"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extLst>
                  <a:ext uri="{0D108BD9-81ED-4DB2-BD59-A6C34878D82A}">
                    <a16:rowId xmlns:a16="http://schemas.microsoft.com/office/drawing/2014/main" val="2869881189"/>
                  </a:ext>
                </a:extLst>
              </a:tr>
              <a:tr h="260811">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タップ後の動作</a:t>
                      </a:r>
                    </a:p>
                  </a:txBody>
                  <a:tcPr marL="3699" marR="3699" marT="3699" marB="0" anchor="ctr">
                    <a:lnL>
                      <a:noFill/>
                    </a:lnL>
                    <a:lnR>
                      <a:noFill/>
                    </a:lnR>
                    <a:lnT>
                      <a:noFill/>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700" b="0" i="0" u="none" strike="noStrike">
                          <a:solidFill>
                            <a:srgbClr val="595959"/>
                          </a:solidFill>
                          <a:effectLst/>
                          <a:latin typeface="メイリオ"/>
                          <a:ea typeface="メイリオ"/>
                        </a:rPr>
                        <a:t>ランディングページを表示する（</a:t>
                      </a:r>
                      <a:r>
                        <a:rPr lang="en-US" altLang="ja-JP" sz="700" b="0" i="0" u="none" strike="noStrike" dirty="0">
                          <a:solidFill>
                            <a:srgbClr val="595959"/>
                          </a:solidFill>
                          <a:effectLst/>
                          <a:latin typeface="メイリオ"/>
                          <a:ea typeface="メイリオ"/>
                        </a:rPr>
                        <a:t>for click</a:t>
                      </a:r>
                      <a:r>
                        <a:rPr lang="ja-JP" altLang="en-US" sz="700" b="0" i="0" u="none" strike="noStrike">
                          <a:solidFill>
                            <a:srgbClr val="595959"/>
                          </a:solidFill>
                          <a:effectLst/>
                          <a:latin typeface="メイリオ"/>
                          <a:ea typeface="メイリオ"/>
                        </a:rPr>
                        <a:t>）</a:t>
                      </a:r>
                    </a:p>
                  </a:txBody>
                  <a:tcPr marL="3699" marR="3699" marT="3699" marB="0" anchor="ctr">
                    <a:lnL>
                      <a:noFill/>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58727330"/>
                  </a:ext>
                </a:extLst>
              </a:tr>
              <a:tr h="208648">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デバイス</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700" b="0" i="0" u="none" strike="noStrike">
                          <a:solidFill>
                            <a:srgbClr val="595959"/>
                          </a:solidFill>
                          <a:effectLst/>
                          <a:latin typeface="メイリオ"/>
                          <a:ea typeface="メイリオ"/>
                        </a:rPr>
                        <a:t>スマートフォン</a:t>
                      </a:r>
                      <a:r>
                        <a:rPr lang="en-US" altLang="ja-JP" sz="700" b="0" i="0" u="none" strike="noStrike" dirty="0">
                          <a:solidFill>
                            <a:srgbClr val="595959"/>
                          </a:solidFill>
                          <a:effectLst/>
                          <a:latin typeface="メイリオ"/>
                          <a:ea typeface="メイリオ"/>
                        </a:rPr>
                        <a:t>(</a:t>
                      </a:r>
                      <a:r>
                        <a:rPr lang="ja-JP" altLang="en-US" sz="700" b="0" i="0" u="none" strike="noStrike">
                          <a:solidFill>
                            <a:srgbClr val="595959"/>
                          </a:solidFill>
                          <a:effectLst/>
                          <a:latin typeface="メイリオ"/>
                          <a:ea typeface="メイリオ"/>
                        </a:rPr>
                        <a:t>ウェブ</a:t>
                      </a:r>
                      <a:r>
                        <a:rPr lang="en-US" altLang="ja-JP" sz="700" b="0" i="0" u="none" strike="noStrike" dirty="0">
                          <a:solidFill>
                            <a:srgbClr val="595959"/>
                          </a:solidFill>
                          <a:effectLst/>
                          <a:latin typeface="メイリオ"/>
                          <a:ea typeface="メイリオ"/>
                        </a:rPr>
                        <a:t>)</a:t>
                      </a:r>
                    </a:p>
                  </a:txBody>
                  <a:tcPr marL="3699" marR="3699" marT="3699"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10">
                  <a:txBody>
                    <a:bodyPr/>
                    <a:lstStyle/>
                    <a:p>
                      <a:pPr algn="ctr" rtl="0" fontAlgn="ctr"/>
                      <a:r>
                        <a:rPr lang="en-US" sz="700" b="0" i="0" u="none" strike="noStrike" dirty="0">
                          <a:solidFill>
                            <a:srgbClr val="595959"/>
                          </a:solidFill>
                          <a:effectLst/>
                          <a:latin typeface="メイリオ"/>
                          <a:ea typeface="メイリオ"/>
                        </a:rPr>
                        <a:t>PC</a:t>
                      </a:r>
                    </a:p>
                  </a:txBody>
                  <a:tcPr marL="3699" marR="3699" marT="3699" marB="0" anchor="ctr">
                    <a:lnL w="6350" cap="flat" cmpd="sng" algn="ctr">
                      <a:solidFill>
                        <a:srgbClr val="000000"/>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75423921"/>
                  </a:ext>
                </a:extLst>
              </a:tr>
              <a:tr h="208648">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掲載面</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2">
                  <a:txBody>
                    <a:bodyPr/>
                    <a:lstStyle/>
                    <a:p>
                      <a:pPr algn="ctr" rtl="0" fontAlgn="ctr"/>
                      <a:r>
                        <a:rPr lang="en-US" sz="700" b="0" i="0" u="none" strike="noStrike" dirty="0" err="1">
                          <a:solidFill>
                            <a:srgbClr val="595959"/>
                          </a:solidFill>
                          <a:effectLst/>
                          <a:latin typeface="メイリオ"/>
                          <a:ea typeface="メイリオ"/>
                        </a:rPr>
                        <a:t>carview</a:t>
                      </a:r>
                      <a:r>
                        <a:rPr lang="en-US" sz="700" b="0" i="0" u="none" strike="noStrike" dirty="0">
                          <a:solidFill>
                            <a:srgbClr val="595959"/>
                          </a:solidFill>
                          <a:effectLst/>
                          <a:latin typeface="メイリオ"/>
                          <a:ea typeface="メイリオ"/>
                        </a:rPr>
                        <a:t>!</a:t>
                      </a:r>
                    </a:p>
                  </a:txBody>
                  <a:tcPr marL="3699" marR="3699" marT="3699"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18048916"/>
                  </a:ext>
                </a:extLst>
              </a:tr>
              <a:tr h="260811">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掲載場所</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dirty="0" err="1">
                          <a:solidFill>
                            <a:srgbClr val="595959"/>
                          </a:solidFill>
                          <a:effectLst/>
                          <a:latin typeface="メイリオ"/>
                          <a:ea typeface="メイリオ"/>
                        </a:rPr>
                        <a:t>carview</a:t>
                      </a:r>
                      <a:r>
                        <a:rPr lang="en-US" altLang="ja-JP" sz="700" b="0" i="0" u="none" strike="noStrike" dirty="0">
                          <a:solidFill>
                            <a:srgbClr val="595959"/>
                          </a:solidFill>
                          <a:effectLst/>
                          <a:latin typeface="メイリオ"/>
                          <a:ea typeface="メイリオ"/>
                        </a:rPr>
                        <a:t>!</a:t>
                      </a:r>
                      <a:r>
                        <a:rPr lang="ja-JP" altLang="en-US" sz="700" b="0" i="0" u="none" strike="noStrike">
                          <a:solidFill>
                            <a:srgbClr val="595959"/>
                          </a:solidFill>
                          <a:effectLst/>
                          <a:latin typeface="メイリオ"/>
                          <a:ea typeface="メイリオ"/>
                        </a:rPr>
                        <a:t>　トップ・ニュース・編集記事</a:t>
                      </a:r>
                    </a:p>
                  </a:txBody>
                  <a:tcPr marL="3699" marR="3699" marT="3699"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sz="700" b="0" i="0" u="none" strike="noStrike" dirty="0" err="1">
                          <a:solidFill>
                            <a:srgbClr val="595959"/>
                          </a:solidFill>
                          <a:effectLst/>
                          <a:latin typeface="メイリオ"/>
                          <a:ea typeface="メイリオ"/>
                        </a:rPr>
                        <a:t>carview</a:t>
                      </a:r>
                      <a:r>
                        <a:rPr lang="en-US" sz="700" b="0" i="0" u="none" strike="noStrike" dirty="0">
                          <a:solidFill>
                            <a:srgbClr val="595959"/>
                          </a:solidFill>
                          <a:effectLst/>
                          <a:latin typeface="メイリオ"/>
                          <a:ea typeface="メイリオ"/>
                        </a:rPr>
                        <a:t>!　</a:t>
                      </a:r>
                      <a:r>
                        <a:rPr lang="ja-JP" altLang="en-US" sz="700" b="0" i="0" u="none" strike="noStrike">
                          <a:solidFill>
                            <a:srgbClr val="595959"/>
                          </a:solidFill>
                          <a:effectLst/>
                          <a:latin typeface="メイリオ"/>
                          <a:ea typeface="メイリオ"/>
                        </a:rPr>
                        <a:t>トップ</a:t>
                      </a:r>
                    </a:p>
                  </a:txBody>
                  <a:tcPr marL="3699" marR="3699" marT="369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8">
                  <a:txBody>
                    <a:bodyPr/>
                    <a:lstStyle/>
                    <a:p>
                      <a:pPr algn="ctr" rtl="0" fontAlgn="ctr"/>
                      <a:r>
                        <a:rPr lang="en-US" altLang="ja-JP" sz="700" b="0" i="0" u="none" strike="noStrike" dirty="0" err="1">
                          <a:solidFill>
                            <a:srgbClr val="595959"/>
                          </a:solidFill>
                          <a:effectLst/>
                          <a:latin typeface="メイリオ"/>
                          <a:ea typeface="メイリオ"/>
                        </a:rPr>
                        <a:t>carview</a:t>
                      </a:r>
                      <a:r>
                        <a:rPr lang="en-US" altLang="ja-JP" sz="700" b="0" i="0" u="none" strike="noStrike" dirty="0">
                          <a:solidFill>
                            <a:srgbClr val="595959"/>
                          </a:solidFill>
                          <a:effectLst/>
                          <a:latin typeface="メイリオ"/>
                          <a:ea typeface="メイリオ"/>
                        </a:rPr>
                        <a:t>!</a:t>
                      </a:r>
                      <a:r>
                        <a:rPr lang="ja-JP" altLang="en-US" sz="700" b="0" i="0" u="none" strike="noStrike">
                          <a:solidFill>
                            <a:srgbClr val="595959"/>
                          </a:solidFill>
                          <a:effectLst/>
                          <a:latin typeface="メイリオ"/>
                          <a:ea typeface="メイリオ"/>
                        </a:rPr>
                        <a:t>　ニュース・編集記事</a:t>
                      </a:r>
                    </a:p>
                  </a:txBody>
                  <a:tcPr marL="3699" marR="3699" marT="369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71352230"/>
                  </a:ext>
                </a:extLst>
              </a:tr>
              <a:tr h="208648">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掲載期間</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2022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3</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日（火）～　</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2022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9</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30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日（金）</a:t>
                      </a:r>
                    </a:p>
                  </a:txBody>
                  <a:tcPr marL="3699" marR="3699" marT="3699"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82412426"/>
                  </a:ext>
                </a:extLst>
              </a:tr>
              <a:tr h="208648">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購入期間</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dirty="0">
                          <a:solidFill>
                            <a:srgbClr val="595959"/>
                          </a:solidFill>
                          <a:effectLst/>
                          <a:latin typeface="メイリオ"/>
                          <a:ea typeface="メイリオ"/>
                        </a:rPr>
                        <a:t>5</a:t>
                      </a:r>
                      <a:r>
                        <a:rPr lang="ja-JP" altLang="en-US" sz="700" b="0" i="0" u="none" strike="noStrike">
                          <a:solidFill>
                            <a:srgbClr val="595959"/>
                          </a:solidFill>
                          <a:effectLst/>
                          <a:latin typeface="メイリオ"/>
                          <a:ea typeface="メイリオ"/>
                        </a:rPr>
                        <a:t>日間～</a:t>
                      </a:r>
                      <a:r>
                        <a:rPr lang="en-US" altLang="ja-JP" sz="700" b="0" i="0" u="none" strike="noStrike" dirty="0">
                          <a:solidFill>
                            <a:srgbClr val="595959"/>
                          </a:solidFill>
                          <a:effectLst/>
                          <a:latin typeface="メイリオ"/>
                          <a:ea typeface="メイリオ"/>
                        </a:rPr>
                        <a:t>31</a:t>
                      </a:r>
                      <a:r>
                        <a:rPr lang="ja-JP" altLang="en-US" sz="700" b="0" i="0" u="none" strike="noStrike">
                          <a:solidFill>
                            <a:srgbClr val="595959"/>
                          </a:solidFill>
                          <a:effectLst/>
                          <a:latin typeface="メイリオ"/>
                          <a:ea typeface="メイリオ"/>
                        </a:rPr>
                        <a:t>日間</a:t>
                      </a:r>
                    </a:p>
                  </a:txBody>
                  <a:tcPr marL="3699" marR="3699" marT="3699"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a:ea typeface="メイリオ"/>
                        </a:rPr>
                        <a:t>7</a:t>
                      </a:r>
                      <a:r>
                        <a:rPr lang="ja-JP" altLang="en-US" sz="700" b="0" i="0" u="none" strike="noStrike">
                          <a:solidFill>
                            <a:srgbClr val="595959"/>
                          </a:solidFill>
                          <a:effectLst/>
                          <a:latin typeface="メイリオ"/>
                          <a:ea typeface="メイリオ"/>
                        </a:rPr>
                        <a:t>日間～</a:t>
                      </a:r>
                      <a:r>
                        <a:rPr lang="en-US" altLang="ja-JP" sz="700" b="0" i="0" u="none" strike="noStrike" dirty="0">
                          <a:solidFill>
                            <a:srgbClr val="595959"/>
                          </a:solidFill>
                          <a:effectLst/>
                          <a:latin typeface="メイリオ"/>
                          <a:ea typeface="メイリオ"/>
                        </a:rPr>
                        <a:t>31</a:t>
                      </a:r>
                      <a:r>
                        <a:rPr lang="ja-JP" altLang="en-US" sz="700" b="0" i="0" u="none" strike="noStrike">
                          <a:solidFill>
                            <a:srgbClr val="595959"/>
                          </a:solidFill>
                          <a:effectLst/>
                          <a:latin typeface="メイリオ"/>
                          <a:ea typeface="メイリオ"/>
                        </a:rPr>
                        <a:t>日間</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8">
                  <a:txBody>
                    <a:bodyPr/>
                    <a:lstStyle/>
                    <a:p>
                      <a:pPr algn="ctr" rtl="0" fontAlgn="ctr"/>
                      <a:r>
                        <a:rPr lang="en-US" altLang="ja-JP" sz="700" b="0" i="0" u="none" strike="noStrike" dirty="0">
                          <a:solidFill>
                            <a:srgbClr val="595959"/>
                          </a:solidFill>
                          <a:effectLst/>
                          <a:latin typeface="メイリオ"/>
                          <a:ea typeface="メイリオ"/>
                        </a:rPr>
                        <a:t>5</a:t>
                      </a:r>
                      <a:r>
                        <a:rPr lang="ja-JP" altLang="en-US" sz="700" b="0" i="0" u="none" strike="noStrike">
                          <a:solidFill>
                            <a:srgbClr val="595959"/>
                          </a:solidFill>
                          <a:effectLst/>
                          <a:latin typeface="メイリオ"/>
                          <a:ea typeface="メイリオ"/>
                        </a:rPr>
                        <a:t>日間～</a:t>
                      </a:r>
                      <a:r>
                        <a:rPr lang="en-US" altLang="ja-JP" sz="700" b="0" i="0" u="none" strike="noStrike" dirty="0">
                          <a:solidFill>
                            <a:srgbClr val="595959"/>
                          </a:solidFill>
                          <a:effectLst/>
                          <a:latin typeface="メイリオ"/>
                          <a:ea typeface="メイリオ"/>
                        </a:rPr>
                        <a:t>31</a:t>
                      </a:r>
                      <a:r>
                        <a:rPr lang="ja-JP" altLang="en-US" sz="700" b="0" i="0" u="none" strike="noStrike">
                          <a:solidFill>
                            <a:srgbClr val="595959"/>
                          </a:solidFill>
                          <a:effectLst/>
                          <a:latin typeface="メイリオ"/>
                          <a:ea typeface="メイリオ"/>
                        </a:rPr>
                        <a:t>日間</a:t>
                      </a:r>
                    </a:p>
                  </a:txBody>
                  <a:tcPr marL="3699" marR="3699" marT="3699" marB="0" anchor="ctr">
                    <a:lnL w="6350" cap="flat" cmpd="sng" algn="ctr">
                      <a:solidFill>
                        <a:srgbClr val="595959"/>
                      </a:solidFill>
                      <a:prstDash val="dot"/>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11566366"/>
                  </a:ext>
                </a:extLst>
              </a:tr>
              <a:tr h="208648">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料金タイプ</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2">
                  <a:txBody>
                    <a:bodyPr/>
                    <a:lstStyle/>
                    <a:p>
                      <a:pPr algn="ctr" rtl="0" fontAlgn="ctr"/>
                      <a:r>
                        <a:rPr lang="en-US" sz="700" b="0" i="0" u="none" strike="noStrike" dirty="0" err="1">
                          <a:solidFill>
                            <a:srgbClr val="595959"/>
                          </a:solidFill>
                          <a:effectLst/>
                          <a:latin typeface="メイリオ"/>
                          <a:ea typeface="メイリオ"/>
                        </a:rPr>
                        <a:t>Vimps</a:t>
                      </a:r>
                      <a:r>
                        <a:rPr lang="ja-JP" altLang="en-US" sz="700" b="0" i="0" u="none" strike="noStrike">
                          <a:solidFill>
                            <a:srgbClr val="595959"/>
                          </a:solidFill>
                          <a:effectLst/>
                          <a:latin typeface="メイリオ"/>
                          <a:ea typeface="メイリオ"/>
                        </a:rPr>
                        <a:t>購入型</a:t>
                      </a:r>
                    </a:p>
                  </a:txBody>
                  <a:tcPr marL="3699" marR="3699" marT="3699"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09840285"/>
                  </a:ext>
                </a:extLst>
              </a:tr>
              <a:tr h="208648">
                <a:tc>
                  <a:txBody>
                    <a:bodyPr/>
                    <a:lstStyle/>
                    <a:p>
                      <a:pPr algn="ctr" rtl="0" fontAlgn="ctr"/>
                      <a:r>
                        <a:rPr lang="zh-TW" altLang="en-US" sz="800" b="0" i="0" u="none" strike="noStrike">
                          <a:solidFill>
                            <a:srgbClr val="FFFFFF"/>
                          </a:solidFill>
                          <a:effectLst/>
                          <a:latin typeface="メイリオ" panose="020B0604030504040204" pitchFamily="50" charset="-128"/>
                          <a:ea typeface="メイリオ" panose="020B0604030504040204" pitchFamily="50" charset="-128"/>
                        </a:rPr>
                        <a:t>最低購入価格</a:t>
                      </a:r>
                    </a:p>
                  </a:txBody>
                  <a:tcPr marL="3699" marR="3699" marT="3699"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dirty="0">
                          <a:solidFill>
                            <a:srgbClr val="595959"/>
                          </a:solidFill>
                          <a:effectLst/>
                          <a:latin typeface="メイリオ"/>
                          <a:ea typeface="メイリオ"/>
                        </a:rPr>
                        <a:t>1,000,000</a:t>
                      </a:r>
                      <a:r>
                        <a:rPr lang="ja-JP" altLang="en-US" sz="700" b="0" i="0" u="none" strike="noStrike">
                          <a:solidFill>
                            <a:srgbClr val="595959"/>
                          </a:solidFill>
                          <a:effectLst/>
                          <a:latin typeface="メイリオ"/>
                          <a:ea typeface="メイリオ"/>
                        </a:rPr>
                        <a:t>円</a:t>
                      </a:r>
                    </a:p>
                  </a:txBody>
                  <a:tcPr marL="3699" marR="3699" marT="3699"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a:ea typeface="メイリオ"/>
                        </a:rPr>
                        <a:t>1,250,000</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a:ea typeface="メイリオ"/>
                        </a:rPr>
                        <a:t>1,000,000</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a:ea typeface="メイリオ"/>
                        </a:rPr>
                        <a:t>5,000,000</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a:ea typeface="メイリオ"/>
                        </a:rPr>
                        <a:t>1,000,000</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a:ea typeface="メイリオ"/>
                        </a:rPr>
                        <a:t>5,000,000</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351089217"/>
                  </a:ext>
                </a:extLst>
              </a:tr>
              <a:tr h="204592">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基本料金</a:t>
                      </a:r>
                    </a:p>
                  </a:txBody>
                  <a:tcPr marL="3699" marR="3699" marT="3699" marB="0" anchor="ctr">
                    <a:lnL>
                      <a:noFill/>
                    </a:lnL>
                    <a:lnR>
                      <a:noFill/>
                    </a:lnR>
                    <a:lnT w="6350" cap="flat" cmpd="sng" algn="ctr">
                      <a:solidFill>
                        <a:srgbClr val="FFFFFF"/>
                      </a:solidFill>
                      <a:prstDash val="solid"/>
                      <a:round/>
                      <a:headEnd type="none" w="med" len="med"/>
                      <a:tailEnd type="none" w="med" len="med"/>
                    </a:lnT>
                    <a:lnB>
                      <a:noFill/>
                    </a:lnB>
                    <a:solidFill>
                      <a:srgbClr val="7F7F7F"/>
                    </a:solidFill>
                  </a:tcPr>
                </a:tc>
                <a:tc rowSpan="3" gridSpan="2">
                  <a:txBody>
                    <a:bodyPr/>
                    <a:lstStyle/>
                    <a:p>
                      <a:pPr algn="ctr" rtl="0" fontAlgn="ctr"/>
                      <a:r>
                        <a:rPr lang="en-US" altLang="ja-JP" sz="700" b="0" i="0" u="none" strike="noStrike" dirty="0">
                          <a:solidFill>
                            <a:srgbClr val="595959"/>
                          </a:solidFill>
                          <a:effectLst/>
                          <a:latin typeface="メイリオ"/>
                          <a:ea typeface="メイリオ"/>
                        </a:rPr>
                        <a:t>560</a:t>
                      </a:r>
                      <a:r>
                        <a:rPr lang="ja-JP" altLang="en-US" sz="700" b="0" i="0" u="none" strike="noStrike">
                          <a:solidFill>
                            <a:srgbClr val="595959"/>
                          </a:solidFill>
                          <a:effectLst/>
                          <a:latin typeface="メイリオ"/>
                          <a:ea typeface="メイリオ"/>
                        </a:rPr>
                        <a:t>円　</a:t>
                      </a:r>
                    </a:p>
                  </a:txBody>
                  <a:tcPr marL="3699" marR="3699" marT="3699"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a:ea typeface="メイリオ"/>
                        </a:rPr>
                        <a:t>1,540</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a:ea typeface="メイリオ"/>
                        </a:rPr>
                        <a:t>420</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a:ea typeface="メイリオ"/>
                        </a:rPr>
                        <a:t>336</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a:ea typeface="メイリオ"/>
                        </a:rPr>
                        <a:t>462</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a:ea typeface="メイリオ"/>
                        </a:rPr>
                        <a:t>369</a:t>
                      </a:r>
                      <a:r>
                        <a:rPr lang="ja-JP" altLang="en-US" sz="700" b="0" i="0" u="none" strike="noStrike">
                          <a:solidFill>
                            <a:srgbClr val="595959"/>
                          </a:solidFill>
                          <a:effectLst/>
                          <a:latin typeface="メイリオ"/>
                          <a:ea typeface="メイリオ"/>
                        </a:rPr>
                        <a:t>円</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extLst>
                  <a:ext uri="{0D108BD9-81ED-4DB2-BD59-A6C34878D82A}">
                    <a16:rowId xmlns:a16="http://schemas.microsoft.com/office/drawing/2014/main" val="1868301658"/>
                  </a:ext>
                </a:extLst>
              </a:tr>
              <a:tr h="115626">
                <a:tc>
                  <a:txBody>
                    <a:bodyPr/>
                    <a:lstStyle/>
                    <a:p>
                      <a:pPr algn="ctr" rtl="0" fontAlgn="ctr"/>
                      <a:r>
                        <a:rPr lang="en-US" sz="800" b="0" i="0" u="none" strike="noStrike" dirty="0">
                          <a:solidFill>
                            <a:srgbClr val="FFFFFF"/>
                          </a:solidFill>
                          <a:effectLst/>
                          <a:latin typeface="メイリオ"/>
                          <a:ea typeface="メイリオ"/>
                        </a:rPr>
                        <a:t>（</a:t>
                      </a:r>
                      <a:r>
                        <a:rPr lang="en-US" sz="800" b="0" i="0" u="none" strike="noStrike" dirty="0" err="1">
                          <a:solidFill>
                            <a:srgbClr val="FFFFFF"/>
                          </a:solidFill>
                          <a:effectLst/>
                          <a:latin typeface="メイリオ"/>
                          <a:ea typeface="メイリオ"/>
                        </a:rPr>
                        <a:t>vCPM</a:t>
                      </a:r>
                      <a:r>
                        <a:rPr lang="en-US" sz="800" b="0" i="0" u="none" strike="noStrike" dirty="0">
                          <a:solidFill>
                            <a:srgbClr val="FFFFFF"/>
                          </a:solidFill>
                          <a:effectLst/>
                          <a:latin typeface="メイリオ"/>
                          <a:ea typeface="メイリオ"/>
                        </a:rPr>
                        <a:t>）</a:t>
                      </a:r>
                    </a:p>
                  </a:txBody>
                  <a:tcPr marL="3699" marR="3699" marT="3699" marB="0" anchor="ctr">
                    <a:lnL>
                      <a:noFill/>
                    </a:lnL>
                    <a:lnR>
                      <a:noFill/>
                    </a:lnR>
                    <a:lnT>
                      <a:noFill/>
                    </a:lnT>
                    <a:lnB>
                      <a:noFill/>
                    </a:lnB>
                    <a:solidFill>
                      <a:srgbClr val="7F7F7F"/>
                    </a:solidFill>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488448631"/>
                  </a:ext>
                </a:extLst>
              </a:tr>
              <a:tr h="165525">
                <a:tc>
                  <a:txBody>
                    <a:bodyPr/>
                    <a:lstStyle/>
                    <a:p>
                      <a:pPr algn="ctr" fontAlgn="ctr"/>
                      <a:r>
                        <a:rPr lang="ja-JP" altLang="en-US" sz="1050" b="0" i="0" u="none" strike="noStrike" dirty="0">
                          <a:solidFill>
                            <a:srgbClr val="000000"/>
                          </a:solidFill>
                          <a:effectLst/>
                          <a:latin typeface="游ゴシック"/>
                          <a:ea typeface="游ゴシック"/>
                        </a:rPr>
                        <a:t>　</a:t>
                      </a:r>
                    </a:p>
                  </a:txBody>
                  <a:tcPr marL="3699" marR="3699" marT="3699" marB="0" anchor="ctr">
                    <a:lnL>
                      <a:noFill/>
                    </a:lnL>
                    <a:lnR>
                      <a:noFill/>
                    </a:lnR>
                    <a:lnT>
                      <a:noFill/>
                    </a:lnT>
                    <a:lnB w="6350" cap="flat" cmpd="sng" algn="ctr">
                      <a:solidFill>
                        <a:srgbClr val="FFFFFF"/>
                      </a:solidFill>
                      <a:prstDash val="solid"/>
                      <a:round/>
                      <a:headEnd type="none" w="med" len="med"/>
                      <a:tailEnd type="none" w="med" len="med"/>
                    </a:lnB>
                    <a:solidFill>
                      <a:srgbClr val="7F7F7F"/>
                    </a:solidFill>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94489937"/>
                  </a:ext>
                </a:extLst>
              </a:tr>
              <a:tr h="265448">
                <a:tc>
                  <a:txBody>
                    <a:bodyPr/>
                    <a:lstStyle/>
                    <a:p>
                      <a:pPr algn="ctr" rtl="0" fontAlgn="ctr"/>
                      <a:r>
                        <a:rPr lang="ja-JP" altLang="en-US" sz="800" b="0" i="0" u="none" strike="noStrike">
                          <a:solidFill>
                            <a:srgbClr val="FFFFFF"/>
                          </a:solidFill>
                          <a:effectLst/>
                          <a:latin typeface="メイリオ"/>
                          <a:ea typeface="メイリオ"/>
                        </a:rPr>
                        <a:t>想定</a:t>
                      </a:r>
                      <a:r>
                        <a:rPr lang="en-US" altLang="ja-JP" sz="800" b="0" i="0" u="none" strike="noStrike" dirty="0" err="1">
                          <a:solidFill>
                            <a:srgbClr val="FFFFFF"/>
                          </a:solidFill>
                          <a:effectLst/>
                          <a:latin typeface="メイリオ"/>
                          <a:ea typeface="メイリオ"/>
                        </a:rPr>
                        <a:t>vimps</a:t>
                      </a:r>
                      <a:br>
                        <a:rPr lang="en-US" altLang="ja-JP" sz="800" b="0" i="0" u="none" strike="noStrike" dirty="0">
                          <a:solidFill>
                            <a:srgbClr val="FFFFFF"/>
                          </a:solidFill>
                          <a:effectLst/>
                          <a:latin typeface="メイリオ"/>
                          <a:ea typeface="メイリオ"/>
                        </a:rPr>
                      </a:br>
                      <a:r>
                        <a:rPr lang="ja-JP" altLang="en-US" sz="800" b="0" i="0" u="none" strike="noStrike">
                          <a:solidFill>
                            <a:srgbClr val="FFFFFF"/>
                          </a:solidFill>
                          <a:effectLst/>
                          <a:latin typeface="メイリオ"/>
                          <a:ea typeface="メイリオ"/>
                        </a:rPr>
                        <a:t>（枠配信のみ）</a:t>
                      </a:r>
                    </a:p>
                  </a:txBody>
                  <a:tcPr marL="3699" marR="3699" marT="3699" marB="0" anchor="ctr">
                    <a:lnL>
                      <a:noFill/>
                    </a:lnL>
                    <a:lnR>
                      <a:noFill/>
                    </a:lnR>
                    <a:lnT w="6350" cap="flat" cmpd="sng" algn="ctr">
                      <a:solidFill>
                        <a:srgbClr val="FFFFFF"/>
                      </a:solidFill>
                      <a:prstDash val="solid"/>
                      <a:round/>
                      <a:headEnd type="none" w="med" len="med"/>
                      <a:tailEnd type="none" w="med" len="med"/>
                    </a:lnT>
                    <a:lnB>
                      <a:noFill/>
                    </a:lnB>
                    <a:solidFill>
                      <a:srgbClr val="7F7F7F"/>
                    </a:solidFill>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699" marR="3699" marT="3699"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699" marR="3699" marT="3699"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extLst>
                  <a:ext uri="{0D108BD9-81ED-4DB2-BD59-A6C34878D82A}">
                    <a16:rowId xmlns:a16="http://schemas.microsoft.com/office/drawing/2014/main" val="908296066"/>
                  </a:ext>
                </a:extLst>
              </a:tr>
            </a:tbl>
          </a:graphicData>
        </a:graphic>
      </p:graphicFrame>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26892" y="189580"/>
            <a:ext cx="9837401" cy="531751"/>
          </a:xfrm>
        </p:spPr>
        <p:txBody>
          <a:bodyPr>
            <a:normAutofit fontScale="90000"/>
          </a:bodyPr>
          <a:lstStyle/>
          <a:p>
            <a:r>
              <a:rPr kumimoji="1" lang="ja-JP" altLang="en-US" dirty="0"/>
              <a:t>商品一覧　</a:t>
            </a:r>
            <a:r>
              <a:rPr lang="en-US" altLang="ja-JP" sz="2708" dirty="0" err="1"/>
              <a:t>carview</a:t>
            </a:r>
            <a:r>
              <a:rPr lang="en-US" altLang="ja-JP" sz="2708" dirty="0"/>
              <a:t>!</a:t>
            </a:r>
            <a:endParaRPr lang="ja-JP" altLang="en-US" sz="2708" dirty="0"/>
          </a:p>
        </p:txBody>
      </p:sp>
      <p:sp>
        <p:nvSpPr>
          <p:cNvPr id="8" name="正方形/長方形 7"/>
          <p:cNvSpPr/>
          <p:nvPr/>
        </p:nvSpPr>
        <p:spPr>
          <a:xfrm>
            <a:off x="412792" y="6481989"/>
            <a:ext cx="1718740" cy="323165"/>
          </a:xfrm>
          <a:prstGeom prst="rect">
            <a:avLst/>
          </a:prstGeom>
        </p:spPr>
        <p:txBody>
          <a:bodyPr wrap="none">
            <a:spAutoFit/>
          </a:bodyPr>
          <a:lstStyle/>
          <a:p>
            <a:pPr>
              <a:lnSpc>
                <a:spcPts val="1797"/>
              </a:lnSpc>
            </a:pPr>
            <a:r>
              <a:rPr lang="en-US" altLang="ja-JP" sz="738" dirty="0">
                <a:latin typeface="+mn-ea"/>
              </a:rPr>
              <a:t>※SP</a:t>
            </a:r>
            <a:r>
              <a:rPr lang="ja-JP" altLang="en-US" sz="738" dirty="0">
                <a:latin typeface="+mn-ea"/>
              </a:rPr>
              <a:t>はスマートフォンの略称です。</a:t>
            </a:r>
            <a:endParaRPr lang="en-US" altLang="ja-JP" sz="738" dirty="0">
              <a:latin typeface="+mn-ea"/>
            </a:endParaRPr>
          </a:p>
        </p:txBody>
      </p:sp>
      <p:pic>
        <p:nvPicPr>
          <p:cNvPr id="21" name="図 20"/>
          <p:cNvPicPr>
            <a:picLocks noChangeAspect="1"/>
          </p:cNvPicPr>
          <p:nvPr/>
        </p:nvPicPr>
        <p:blipFill rotWithShape="1">
          <a:blip r:embed="rId2" cstate="print">
            <a:extLst>
              <a:ext uri="{28A0092B-C50C-407E-A947-70E740481C1C}">
                <a14:useLocalDpi xmlns:a14="http://schemas.microsoft.com/office/drawing/2010/main" val="0"/>
              </a:ext>
            </a:extLst>
          </a:blip>
          <a:srcRect r="19063" b="51082"/>
          <a:stretch/>
        </p:blipFill>
        <p:spPr>
          <a:xfrm>
            <a:off x="3800225" y="2022729"/>
            <a:ext cx="792087" cy="817805"/>
          </a:xfrm>
          <a:prstGeom prst="rect">
            <a:avLst/>
          </a:prstGeom>
        </p:spPr>
      </p:pic>
      <p:pic>
        <p:nvPicPr>
          <p:cNvPr id="22" name="図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12024" y="2014955"/>
            <a:ext cx="864096" cy="867432"/>
          </a:xfrm>
          <a:prstGeom prst="rect">
            <a:avLst/>
          </a:prstGeom>
        </p:spPr>
      </p:pic>
      <p:pic>
        <p:nvPicPr>
          <p:cNvPr id="23" name="図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7634" y="2016189"/>
            <a:ext cx="450442" cy="830883"/>
          </a:xfrm>
          <a:prstGeom prst="rect">
            <a:avLst/>
          </a:prstGeom>
        </p:spPr>
      </p:pic>
      <p:sp>
        <p:nvSpPr>
          <p:cNvPr id="5" name="テキスト ボックス 4"/>
          <p:cNvSpPr txBox="1"/>
          <p:nvPr/>
        </p:nvSpPr>
        <p:spPr>
          <a:xfrm>
            <a:off x="412792" y="6453336"/>
            <a:ext cx="11448751" cy="205890"/>
          </a:xfrm>
          <a:prstGeom prst="rect">
            <a:avLst/>
          </a:prstGeom>
          <a:noFill/>
        </p:spPr>
        <p:txBody>
          <a:bodyPr wrap="square" rtlCol="0">
            <a:spAutoFit/>
          </a:bodyPr>
          <a:lstStyle/>
          <a:p>
            <a:r>
              <a:rPr lang="en-US" altLang="ja-JP" sz="738" dirty="0"/>
              <a:t>※</a:t>
            </a:r>
            <a:r>
              <a:rPr lang="ja-JP" altLang="en-US" sz="738" dirty="0"/>
              <a:t>「</a:t>
            </a:r>
            <a:r>
              <a:rPr lang="en-US" altLang="ja-JP" sz="738" dirty="0" err="1"/>
              <a:t>carview</a:t>
            </a:r>
            <a:r>
              <a:rPr lang="en-US" altLang="ja-JP" sz="738" dirty="0"/>
              <a:t>!</a:t>
            </a:r>
            <a:r>
              <a:rPr lang="ja-JP" altLang="en-US" sz="738" dirty="0"/>
              <a:t>　トップ　トップインパクト　プライムディスプレイダブルサイズ 　</a:t>
            </a:r>
            <a:r>
              <a:rPr lang="en-US" altLang="ja-JP" sz="738" dirty="0"/>
              <a:t>PC</a:t>
            </a:r>
            <a:r>
              <a:rPr lang="ja-JP" altLang="en-US" sz="738" dirty="0"/>
              <a:t>」商品は、入稿前審査にて事前原稿確認が必須です。</a:t>
            </a:r>
            <a:endParaRPr lang="en-US" altLang="ja-JP" sz="738" dirty="0"/>
          </a:p>
        </p:txBody>
      </p:sp>
      <p:grpSp>
        <p:nvGrpSpPr>
          <p:cNvPr id="4" name="グループ化 3"/>
          <p:cNvGrpSpPr/>
          <p:nvPr/>
        </p:nvGrpSpPr>
        <p:grpSpPr>
          <a:xfrm>
            <a:off x="9624392" y="2014955"/>
            <a:ext cx="850860" cy="867432"/>
            <a:chOff x="4272948" y="0"/>
            <a:chExt cx="5639476" cy="5661248"/>
          </a:xfrm>
        </p:grpSpPr>
        <p:pic>
          <p:nvPicPr>
            <p:cNvPr id="11" name="図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72948" y="0"/>
              <a:ext cx="5639476" cy="5661248"/>
            </a:xfrm>
            <a:prstGeom prst="rect">
              <a:avLst/>
            </a:prstGeom>
          </p:spPr>
        </p:pic>
        <p:pic>
          <p:nvPicPr>
            <p:cNvPr id="12" name="図 11"/>
            <p:cNvPicPr>
              <a:picLocks noChangeAspect="1"/>
            </p:cNvPicPr>
            <p:nvPr/>
          </p:nvPicPr>
          <p:blipFill rotWithShape="1">
            <a:blip r:embed="rId6" cstate="print">
              <a:extLst>
                <a:ext uri="{28A0092B-C50C-407E-A947-70E740481C1C}">
                  <a14:useLocalDpi xmlns:a14="http://schemas.microsoft.com/office/drawing/2010/main" val="0"/>
                </a:ext>
              </a:extLst>
            </a:blip>
            <a:srcRect l="63331" t="31524" r="6290" b="43257"/>
            <a:stretch/>
          </p:blipFill>
          <p:spPr>
            <a:xfrm>
              <a:off x="4690187" y="1731745"/>
              <a:ext cx="4896544" cy="1512168"/>
            </a:xfrm>
            <a:prstGeom prst="rect">
              <a:avLst/>
            </a:prstGeom>
          </p:spPr>
        </p:pic>
        <p:pic>
          <p:nvPicPr>
            <p:cNvPr id="13" name="図 12"/>
            <p:cNvPicPr>
              <a:picLocks noChangeAspect="1"/>
            </p:cNvPicPr>
            <p:nvPr/>
          </p:nvPicPr>
          <p:blipFill rotWithShape="1">
            <a:blip r:embed="rId7" cstate="print">
              <a:extLst>
                <a:ext uri="{28A0092B-C50C-407E-A947-70E740481C1C}">
                  <a14:useLocalDpi xmlns:a14="http://schemas.microsoft.com/office/drawing/2010/main" val="0"/>
                </a:ext>
              </a:extLst>
            </a:blip>
            <a:srcRect l="4915" t="28376" r="40654" b="28751"/>
            <a:stretch/>
          </p:blipFill>
          <p:spPr>
            <a:xfrm>
              <a:off x="4655840" y="3243913"/>
              <a:ext cx="3044400" cy="2407200"/>
            </a:xfrm>
            <a:prstGeom prst="rect">
              <a:avLst/>
            </a:prstGeom>
          </p:spPr>
        </p:pic>
      </p:grpSp>
    </p:spTree>
    <p:extLst>
      <p:ext uri="{BB962C8B-B14F-4D97-AF65-F5344CB8AC3E}">
        <p14:creationId xmlns:p14="http://schemas.microsoft.com/office/powerpoint/2010/main" val="6411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lang="ja-JP" altLang="en-US" sz="2708" dirty="0"/>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757181054"/>
              </p:ext>
            </p:extLst>
          </p:nvPr>
        </p:nvGraphicFramePr>
        <p:xfrm>
          <a:off x="407511" y="1067081"/>
          <a:ext cx="9618421" cy="3413312"/>
        </p:xfrm>
        <a:graphic>
          <a:graphicData uri="http://schemas.openxmlformats.org/drawingml/2006/table">
            <a:tbl>
              <a:tblPr firstCol="1" bandRow="1">
                <a:tableStyleId>{21E4AEA4-8DFA-4A89-87EB-49C32662AFE0}</a:tableStyleId>
              </a:tblPr>
              <a:tblGrid>
                <a:gridCol w="1684498">
                  <a:extLst>
                    <a:ext uri="{9D8B030D-6E8A-4147-A177-3AD203B41FA5}">
                      <a16:colId xmlns:a16="http://schemas.microsoft.com/office/drawing/2014/main" val="792911817"/>
                    </a:ext>
                  </a:extLst>
                </a:gridCol>
                <a:gridCol w="838101">
                  <a:extLst>
                    <a:ext uri="{9D8B030D-6E8A-4147-A177-3AD203B41FA5}">
                      <a16:colId xmlns:a16="http://schemas.microsoft.com/office/drawing/2014/main" val="2515137241"/>
                    </a:ext>
                  </a:extLst>
                </a:gridCol>
                <a:gridCol w="1182637">
                  <a:extLst>
                    <a:ext uri="{9D8B030D-6E8A-4147-A177-3AD203B41FA5}">
                      <a16:colId xmlns:a16="http://schemas.microsoft.com/office/drawing/2014/main" val="3608287535"/>
                    </a:ext>
                  </a:extLst>
                </a:gridCol>
                <a:gridCol w="1182637">
                  <a:extLst>
                    <a:ext uri="{9D8B030D-6E8A-4147-A177-3AD203B41FA5}">
                      <a16:colId xmlns:a16="http://schemas.microsoft.com/office/drawing/2014/main" val="135909385"/>
                    </a:ext>
                  </a:extLst>
                </a:gridCol>
                <a:gridCol w="1182637">
                  <a:extLst>
                    <a:ext uri="{9D8B030D-6E8A-4147-A177-3AD203B41FA5}">
                      <a16:colId xmlns:a16="http://schemas.microsoft.com/office/drawing/2014/main" val="2591893762"/>
                    </a:ext>
                  </a:extLst>
                </a:gridCol>
                <a:gridCol w="1182637">
                  <a:extLst>
                    <a:ext uri="{9D8B030D-6E8A-4147-A177-3AD203B41FA5}">
                      <a16:colId xmlns:a16="http://schemas.microsoft.com/office/drawing/2014/main" val="2760754859"/>
                    </a:ext>
                  </a:extLst>
                </a:gridCol>
                <a:gridCol w="1182637">
                  <a:extLst>
                    <a:ext uri="{9D8B030D-6E8A-4147-A177-3AD203B41FA5}">
                      <a16:colId xmlns:a16="http://schemas.microsoft.com/office/drawing/2014/main" val="2992489150"/>
                    </a:ext>
                  </a:extLst>
                </a:gridCol>
                <a:gridCol w="1182637">
                  <a:extLst>
                    <a:ext uri="{9D8B030D-6E8A-4147-A177-3AD203B41FA5}">
                      <a16:colId xmlns:a16="http://schemas.microsoft.com/office/drawing/2014/main" val="61407558"/>
                    </a:ext>
                  </a:extLst>
                </a:gridCol>
              </a:tblGrid>
              <a:tr h="621919">
                <a:tc>
                  <a:txBody>
                    <a:bodyPr/>
                    <a:lstStyle/>
                    <a:p>
                      <a:pPr algn="ctr"/>
                      <a:r>
                        <a:rPr kumimoji="1" lang="ja-JP" altLang="en-US" sz="1000" b="1" dirty="0">
                          <a:solidFill>
                            <a:schemeClr val="bg1"/>
                          </a:solidFill>
                          <a:latin typeface="+mj-lt"/>
                          <a:ea typeface="+mj-ea"/>
                        </a:rPr>
                        <a:t>ターゲティング</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00" b="1" kern="1200" dirty="0" err="1">
                          <a:solidFill>
                            <a:schemeClr val="bg1"/>
                          </a:solidFill>
                          <a:latin typeface="+mn-ea"/>
                          <a:ea typeface="+mn-ea"/>
                          <a:cs typeface="+mn-cs"/>
                        </a:rPr>
                        <a:t>vCPM</a:t>
                      </a:r>
                      <a:endParaRPr kumimoji="1" lang="en-US" altLang="ja-JP" sz="1000" b="1" kern="1200" dirty="0">
                        <a:solidFill>
                          <a:schemeClr val="bg1"/>
                        </a:solidFill>
                        <a:latin typeface="+mn-ea"/>
                        <a:ea typeface="+mn-ea"/>
                        <a:cs typeface="+mn-cs"/>
                      </a:endParaRPr>
                    </a:p>
                    <a:p>
                      <a:pPr algn="ctr"/>
                      <a:r>
                        <a:rPr kumimoji="1" lang="ja-JP" altLang="en-US" sz="1000" b="1" kern="1200" dirty="0">
                          <a:solidFill>
                            <a:schemeClr val="bg1"/>
                          </a:solidFill>
                          <a:latin typeface="+mn-ea"/>
                          <a:ea typeface="+mn-ea"/>
                          <a:cs typeface="+mn-cs"/>
                        </a:rPr>
                        <a:t>掛け率</a:t>
                      </a:r>
                      <a:endParaRPr kumimoji="1" lang="en-US" altLang="ja-JP" sz="1000" b="1" kern="1200" dirty="0">
                        <a:solidFill>
                          <a:schemeClr val="bg1"/>
                        </a:solidFill>
                        <a:latin typeface="+mn-ea"/>
                        <a:ea typeface="+mn-ea"/>
                        <a:cs typeface="+mn-cs"/>
                      </a:endParaRPr>
                    </a:p>
                  </a:txBody>
                  <a:tcPr marL="56271" marR="56271"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トップパネル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5862" marR="5862" marT="5862"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トップ　トップインパクト</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PDW </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 (500</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万～</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パノラマ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パノラマ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 (500</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万～</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3528">
                <a:tc>
                  <a:txBody>
                    <a:bodyPr/>
                    <a:lstStyle/>
                    <a:p>
                      <a:pPr algn="ctr"/>
                      <a:r>
                        <a:rPr kumimoji="1" lang="ja-JP" altLang="en-US" sz="900" b="0" dirty="0">
                          <a:solidFill>
                            <a:schemeClr val="bg1"/>
                          </a:solidFill>
                          <a:latin typeface="+mj-lt"/>
                          <a:ea typeface="+mj-ea"/>
                        </a:rPr>
                        <a:t>性別</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00" b="0" dirty="0">
                          <a:solidFill>
                            <a:schemeClr val="bg1"/>
                          </a:solidFill>
                          <a:latin typeface="+mn-ea"/>
                          <a:ea typeface="+mn-ea"/>
                        </a:rPr>
                        <a:t>1.2</a:t>
                      </a:r>
                      <a:r>
                        <a:rPr kumimoji="1" lang="ja-JP" altLang="en-US" sz="1000" b="0" dirty="0">
                          <a:solidFill>
                            <a:schemeClr val="bg1"/>
                          </a:solidFill>
                          <a:latin typeface="+mn-ea"/>
                          <a:ea typeface="+mn-ea"/>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4280">
                <a:tc>
                  <a:txBody>
                    <a:bodyPr/>
                    <a:lstStyle/>
                    <a:p>
                      <a:pPr algn="ctr"/>
                      <a:r>
                        <a:rPr kumimoji="1" lang="ja-JP" altLang="en-US" sz="900" b="0" dirty="0">
                          <a:solidFill>
                            <a:schemeClr val="bg1"/>
                          </a:solidFill>
                          <a:latin typeface="+mj-lt"/>
                          <a:ea typeface="+mj-ea"/>
                        </a:rPr>
                        <a:t>年齢</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1.2</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383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地域</a:t>
                      </a:r>
                      <a:endParaRPr kumimoji="1" lang="en-US" altLang="ja-JP" sz="9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（都道府県）</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1.3</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383528">
                <a:tc>
                  <a:txBody>
                    <a:bodyPr/>
                    <a:lstStyle/>
                    <a:p>
                      <a:pPr algn="ctr"/>
                      <a:r>
                        <a:rPr kumimoji="1" lang="ja-JP" altLang="en-US" sz="900" b="0" dirty="0">
                          <a:solidFill>
                            <a:schemeClr val="bg1"/>
                          </a:solidFill>
                          <a:latin typeface="+mj-lt"/>
                          <a:ea typeface="+mj-ea"/>
                        </a:rPr>
                        <a:t>地域</a:t>
                      </a:r>
                      <a:endParaRPr kumimoji="1" lang="en-US" altLang="ja-JP" sz="900" b="0" dirty="0">
                        <a:solidFill>
                          <a:schemeClr val="bg1"/>
                        </a:solidFill>
                        <a:latin typeface="+mj-lt"/>
                        <a:ea typeface="+mj-ea"/>
                      </a:endParaRPr>
                    </a:p>
                    <a:p>
                      <a:pPr algn="ctr"/>
                      <a:r>
                        <a:rPr kumimoji="1" lang="ja-JP" altLang="en-US" sz="900" b="0" dirty="0">
                          <a:solidFill>
                            <a:schemeClr val="bg1"/>
                          </a:solidFill>
                          <a:latin typeface="+mj-lt"/>
                          <a:ea typeface="+mj-ea"/>
                        </a:rPr>
                        <a:t>（市区郡）</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1.56</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383528">
                <a:tc>
                  <a:txBody>
                    <a:bodyPr/>
                    <a:lstStyle/>
                    <a:p>
                      <a:pPr algn="ctr"/>
                      <a:r>
                        <a:rPr kumimoji="1" lang="ja-JP" altLang="en-US" sz="900" b="0" kern="1200" dirty="0">
                          <a:solidFill>
                            <a:schemeClr val="bg1"/>
                          </a:solidFill>
                          <a:latin typeface="+mn-lt"/>
                          <a:ea typeface="+mn-ea"/>
                          <a:cs typeface="+mn-cs"/>
                        </a:rPr>
                        <a:t>オーディエンス</a:t>
                      </a:r>
                      <a:endParaRPr kumimoji="1" lang="en-US" altLang="ja-JP" sz="900" b="0" kern="1200" dirty="0">
                        <a:solidFill>
                          <a:schemeClr val="bg1"/>
                        </a:solidFill>
                        <a:latin typeface="+mn-lt"/>
                        <a:ea typeface="+mn-ea"/>
                        <a:cs typeface="+mn-cs"/>
                      </a:endParaRPr>
                    </a:p>
                    <a:p>
                      <a:pPr algn="ctr"/>
                      <a:r>
                        <a:rPr kumimoji="1" lang="ja-JP" altLang="en-US" sz="900" b="0" kern="1200" dirty="0">
                          <a:solidFill>
                            <a:schemeClr val="bg1"/>
                          </a:solidFill>
                          <a:latin typeface="+mn-lt"/>
                          <a:ea typeface="+mn-ea"/>
                          <a:cs typeface="+mn-cs"/>
                        </a:rPr>
                        <a:t>カテゴリー</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1.8</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967014782"/>
                  </a:ext>
                </a:extLst>
              </a:tr>
              <a:tr h="383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曜日・</a:t>
                      </a:r>
                      <a:r>
                        <a:rPr kumimoji="1" lang="ja-JP" altLang="en-US" sz="900" b="0" dirty="0">
                          <a:solidFill>
                            <a:schemeClr val="bg1"/>
                          </a:solidFill>
                          <a:latin typeface="+mj-lt"/>
                          <a:ea typeface="+mj-ea"/>
                        </a:rPr>
                        <a:t>時間帯</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1.2</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383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bg1"/>
                          </a:solidFill>
                          <a:latin typeface="+mj-lt"/>
                          <a:ea typeface="+mj-ea"/>
                        </a:rPr>
                        <a:t>フリークエンシー</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2.0</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7" name="テキスト ボックス 5">
            <a:extLst>
              <a:ext uri="{FF2B5EF4-FFF2-40B4-BE49-F238E27FC236}">
                <a16:creationId xmlns:a16="http://schemas.microsoft.com/office/drawing/2014/main" id="{80B0730C-3B9E-4841-8DAD-6780CB507DD0}"/>
              </a:ext>
            </a:extLst>
          </p:cNvPr>
          <p:cNvSpPr txBox="1"/>
          <p:nvPr/>
        </p:nvSpPr>
        <p:spPr>
          <a:xfrm>
            <a:off x="423985" y="4480393"/>
            <a:ext cx="10457777" cy="2054409"/>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797"/>
              </a:lnSpc>
            </a:pPr>
            <a:r>
              <a:rPr lang="en-US" altLang="ja-JP" sz="1000" b="1" dirty="0">
                <a:solidFill>
                  <a:srgbClr val="FF0000"/>
                </a:solidFill>
                <a:latin typeface="+mn-ea"/>
              </a:rPr>
              <a:t>※</a:t>
            </a:r>
            <a:r>
              <a:rPr lang="en-US" altLang="ja-JP" sz="1000" b="1" dirty="0" err="1">
                <a:solidFill>
                  <a:srgbClr val="FF0000"/>
                </a:solidFill>
                <a:latin typeface="+mn-ea"/>
              </a:rPr>
              <a:t>carview</a:t>
            </a:r>
            <a:r>
              <a:rPr lang="en-US" altLang="ja-JP" sz="1000" b="1" dirty="0">
                <a:solidFill>
                  <a:srgbClr val="FF0000"/>
                </a:solidFill>
                <a:latin typeface="+mn-ea"/>
              </a:rPr>
              <a:t>!</a:t>
            </a:r>
            <a:r>
              <a:rPr lang="ja-JP" altLang="en-US" sz="1000" b="1" dirty="0">
                <a:solidFill>
                  <a:srgbClr val="FF0000"/>
                </a:solidFill>
                <a:latin typeface="+mn-ea"/>
              </a:rPr>
              <a:t>商品はターゲティング不可となります。</a:t>
            </a:r>
            <a:endParaRPr lang="en-US" altLang="ja-JP" sz="1000" b="1" dirty="0">
              <a:solidFill>
                <a:srgbClr val="FF0000"/>
              </a:solidFill>
              <a:latin typeface="+mn-ea"/>
            </a:endParaRPr>
          </a:p>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年齢は以下の区分で指定が可能です。</a:t>
            </a:r>
            <a:endParaRPr lang="en-US" altLang="ja-JP" sz="1000"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15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19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20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24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25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29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30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34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35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39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40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44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45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49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50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54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55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59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60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64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65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69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70</a:t>
            </a:r>
            <a:r>
              <a:rPr lang="ja-JP" altLang="en-US" sz="1000" dirty="0">
                <a:solidFill>
                  <a:schemeClr val="tx1">
                    <a:lumMod val="65000"/>
                    <a:lumOff val="35000"/>
                  </a:schemeClr>
                </a:solidFill>
                <a:latin typeface="+mn-ea"/>
              </a:rPr>
              <a:t>歳以上</a:t>
            </a:r>
            <a:endParaRPr lang="en-US" altLang="ja-JP" sz="1000" dirty="0">
              <a:solidFill>
                <a:schemeClr val="tx1">
                  <a:lumMod val="65000"/>
                  <a:lumOff val="35000"/>
                </a:schemeClr>
              </a:solidFill>
              <a:latin typeface="+mn-ea"/>
            </a:endParaRPr>
          </a:p>
          <a:p>
            <a:pPr>
              <a:lnSpc>
                <a:spcPts val="1460"/>
              </a:lnSpc>
            </a:pPr>
            <a:br>
              <a:rPr lang="en-US" altLang="ja-JP" sz="1000" dirty="0">
                <a:solidFill>
                  <a:schemeClr val="tx1">
                    <a:lumMod val="65000"/>
                    <a:lumOff val="35000"/>
                  </a:schemeClr>
                </a:solidFill>
                <a:latin typeface="+mn-ea"/>
              </a:rPr>
            </a:br>
            <a:r>
              <a:rPr lang="en-US" altLang="ja-JP" sz="1000" dirty="0">
                <a:solidFill>
                  <a:schemeClr val="tx1">
                    <a:lumMod val="65000"/>
                    <a:lumOff val="35000"/>
                  </a:schemeClr>
                </a:solidFill>
                <a:latin typeface="+mn-ea"/>
              </a:rPr>
              <a:t>※</a:t>
            </a:r>
            <a:r>
              <a:rPr lang="en-US" altLang="ja-JP" sz="1000" dirty="0" err="1">
                <a:solidFill>
                  <a:schemeClr val="tx1">
                    <a:lumMod val="65000"/>
                    <a:lumOff val="35000"/>
                  </a:schemeClr>
                </a:solidFill>
                <a:latin typeface="+mn-ea"/>
              </a:rPr>
              <a:t>vCPM</a:t>
            </a:r>
            <a:r>
              <a:rPr lang="ja-JP" altLang="en-US" sz="1000" dirty="0">
                <a:solidFill>
                  <a:schemeClr val="tx1">
                    <a:lumMod val="65000"/>
                    <a:lumOff val="35000"/>
                  </a:schemeClr>
                </a:solidFill>
                <a:latin typeface="+mn-ea"/>
              </a:rPr>
              <a:t>掛け率の最大値は</a:t>
            </a:r>
            <a:r>
              <a:rPr lang="en-US" altLang="ja-JP" sz="1000" dirty="0">
                <a:solidFill>
                  <a:schemeClr val="tx1">
                    <a:lumMod val="65000"/>
                    <a:lumOff val="35000"/>
                  </a:schemeClr>
                </a:solidFill>
                <a:latin typeface="+mn-ea"/>
              </a:rPr>
              <a:t>2.0</a:t>
            </a:r>
            <a:r>
              <a:rPr lang="ja-JP" altLang="en-US" sz="1000" dirty="0">
                <a:solidFill>
                  <a:schemeClr val="tx1">
                    <a:lumMod val="65000"/>
                    <a:lumOff val="35000"/>
                  </a:schemeClr>
                </a:solidFill>
                <a:latin typeface="+mn-ea"/>
              </a:rPr>
              <a:t>倍になります。</a:t>
            </a:r>
            <a:endParaRPr lang="en-US" altLang="ja-JP" sz="1000" dirty="0">
              <a:solidFill>
                <a:schemeClr val="tx1">
                  <a:lumMod val="65000"/>
                  <a:lumOff val="35000"/>
                </a:schemeClr>
              </a:solidFill>
              <a:latin typeface="+mn-ea"/>
            </a:endParaRPr>
          </a:p>
          <a:p>
            <a:pPr>
              <a:lnSpc>
                <a:spcPts val="1460"/>
              </a:lnSpc>
            </a:pPr>
            <a:r>
              <a:rPr lang="ja-JP" altLang="en-US" sz="1000" dirty="0">
                <a:solidFill>
                  <a:schemeClr val="tx1">
                    <a:lumMod val="65000"/>
                    <a:lumOff val="35000"/>
                  </a:schemeClr>
                </a:solidFill>
                <a:latin typeface="+mn-ea"/>
              </a:rPr>
              <a:t>例：性別、年齢、オーディエンスカテゴリーを設定した場合、</a:t>
            </a:r>
            <a:r>
              <a:rPr lang="en-US" altLang="ja-JP" sz="1000" dirty="0">
                <a:solidFill>
                  <a:schemeClr val="tx1">
                    <a:lumMod val="65000"/>
                    <a:lumOff val="35000"/>
                  </a:schemeClr>
                </a:solidFill>
                <a:latin typeface="+mn-ea"/>
              </a:rPr>
              <a:t>1.2</a:t>
            </a:r>
            <a:r>
              <a:rPr lang="ja-JP" altLang="en-US" sz="1000" dirty="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1.2</a:t>
            </a:r>
            <a:r>
              <a:rPr lang="ja-JP" altLang="en-US" sz="1000" dirty="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1.8</a:t>
            </a:r>
            <a:r>
              <a:rPr lang="ja-JP" altLang="en-US" sz="1000" dirty="0">
                <a:solidFill>
                  <a:schemeClr val="tx1">
                    <a:lumMod val="65000"/>
                    <a:lumOff val="35000"/>
                  </a:schemeClr>
                </a:solidFill>
                <a:latin typeface="+mn-ea"/>
              </a:rPr>
              <a:t>倍</a:t>
            </a:r>
            <a:r>
              <a:rPr lang="en-US" altLang="ja-JP" sz="1000" dirty="0">
                <a:solidFill>
                  <a:schemeClr val="tx1">
                    <a:lumMod val="65000"/>
                    <a:lumOff val="35000"/>
                  </a:schemeClr>
                </a:solidFill>
                <a:latin typeface="+mn-ea"/>
              </a:rPr>
              <a:t>=2.59</a:t>
            </a:r>
            <a:r>
              <a:rPr lang="ja-JP" altLang="en-US" sz="1000" dirty="0">
                <a:solidFill>
                  <a:schemeClr val="tx1">
                    <a:lumMod val="65000"/>
                    <a:lumOff val="35000"/>
                  </a:schemeClr>
                </a:solidFill>
                <a:latin typeface="+mn-ea"/>
              </a:rPr>
              <a:t>倍となりますが、</a:t>
            </a:r>
            <a:endParaRPr lang="en-US" altLang="ja-JP" sz="1000" dirty="0">
              <a:solidFill>
                <a:schemeClr val="tx1">
                  <a:lumMod val="65000"/>
                  <a:lumOff val="35000"/>
                </a:schemeClr>
              </a:solidFill>
              <a:latin typeface="+mn-ea"/>
            </a:endParaRPr>
          </a:p>
          <a:p>
            <a:pPr>
              <a:lnSpc>
                <a:spcPts val="1460"/>
              </a:lnSpc>
            </a:pPr>
            <a:r>
              <a:rPr lang="ja-JP" altLang="en-US" sz="1000" dirty="0">
                <a:solidFill>
                  <a:schemeClr val="tx1">
                    <a:lumMod val="65000"/>
                    <a:lumOff val="35000"/>
                  </a:schemeClr>
                </a:solidFill>
                <a:latin typeface="+mn-ea"/>
              </a:rPr>
              <a:t>最大値が</a:t>
            </a:r>
            <a:r>
              <a:rPr lang="en-US" altLang="ja-JP" sz="1000" dirty="0">
                <a:solidFill>
                  <a:schemeClr val="tx1">
                    <a:lumMod val="65000"/>
                    <a:lumOff val="35000"/>
                  </a:schemeClr>
                </a:solidFill>
                <a:latin typeface="+mn-ea"/>
              </a:rPr>
              <a:t>2.0</a:t>
            </a:r>
            <a:r>
              <a:rPr lang="ja-JP" altLang="en-US" sz="1000" dirty="0">
                <a:solidFill>
                  <a:schemeClr val="tx1">
                    <a:lumMod val="65000"/>
                    <a:lumOff val="35000"/>
                  </a:schemeClr>
                </a:solidFill>
                <a:latin typeface="+mn-ea"/>
              </a:rPr>
              <a:t>倍のため、</a:t>
            </a:r>
            <a:r>
              <a:rPr lang="en-US" altLang="ja-JP" sz="1000" dirty="0">
                <a:solidFill>
                  <a:schemeClr val="tx1">
                    <a:lumMod val="65000"/>
                    <a:lumOff val="35000"/>
                  </a:schemeClr>
                </a:solidFill>
                <a:latin typeface="+mn-ea"/>
              </a:rPr>
              <a:t>2.0</a:t>
            </a:r>
            <a:r>
              <a:rPr lang="ja-JP" altLang="en-US" sz="1000" dirty="0">
                <a:solidFill>
                  <a:schemeClr val="tx1">
                    <a:lumMod val="65000"/>
                    <a:lumOff val="35000"/>
                  </a:schemeClr>
                </a:solidFill>
                <a:latin typeface="+mn-ea"/>
              </a:rPr>
              <a:t>倍で設定可能となります。</a:t>
            </a:r>
            <a:endParaRPr lang="en-US" altLang="ja-JP" sz="1000"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オーディエンスカテゴリーの詳細は、</a:t>
            </a:r>
            <a:r>
              <a:rPr lang="en-US" altLang="ja-JP" sz="1000" dirty="0">
                <a:solidFill>
                  <a:schemeClr val="tx1">
                    <a:lumMod val="65000"/>
                    <a:lumOff val="35000"/>
                  </a:schemeClr>
                </a:solidFill>
                <a:latin typeface="+mn-ea"/>
              </a:rPr>
              <a:t>Yahoo!</a:t>
            </a:r>
            <a:r>
              <a:rPr lang="ja-JP" altLang="en-US" sz="1000" dirty="0">
                <a:solidFill>
                  <a:schemeClr val="tx1">
                    <a:lumMod val="65000"/>
                    <a:lumOff val="35000"/>
                  </a:schemeClr>
                </a:solidFill>
                <a:latin typeface="+mn-ea"/>
              </a:rPr>
              <a:t>広告ヘルプを参照してください。</a:t>
            </a:r>
            <a:endParaRPr lang="en-US" altLang="ja-JP" sz="1000"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hlinkClick r:id="rId2"/>
              </a:rPr>
              <a:t>https://ads-help.yahoo.co.jp/yahooads/display/articledetail?lan=ja&amp;aid=71655</a:t>
            </a:r>
            <a:endParaRPr lang="en-US" altLang="ja-JP" sz="1000" b="1" dirty="0">
              <a:solidFill>
                <a:schemeClr val="tx1">
                  <a:lumMod val="65000"/>
                  <a:lumOff val="35000"/>
                </a:schemeClr>
              </a:solidFill>
            </a:endParaRPr>
          </a:p>
          <a:p>
            <a:pPr>
              <a:lnSpc>
                <a:spcPts val="1460"/>
              </a:lnSpc>
            </a:pPr>
            <a:r>
              <a:rPr lang="en-US" altLang="ja-JP" sz="1000" dirty="0">
                <a:solidFill>
                  <a:schemeClr val="tx1">
                    <a:lumMod val="65000"/>
                    <a:lumOff val="35000"/>
                  </a:schemeClr>
                </a:solidFill>
              </a:rPr>
              <a:t>※SP</a:t>
            </a:r>
            <a:r>
              <a:rPr lang="ja-JP" altLang="en-US" sz="1000" dirty="0">
                <a:solidFill>
                  <a:schemeClr val="tx1">
                    <a:lumMod val="65000"/>
                    <a:lumOff val="35000"/>
                  </a:schemeClr>
                </a:solidFill>
              </a:rPr>
              <a:t>はスマートフォン、</a:t>
            </a:r>
            <a:r>
              <a:rPr lang="en-US" altLang="ja-JP" sz="1000" dirty="0">
                <a:solidFill>
                  <a:schemeClr val="tx1">
                    <a:lumMod val="65000"/>
                    <a:lumOff val="35000"/>
                  </a:schemeClr>
                </a:solidFill>
              </a:rPr>
              <a:t>PC</a:t>
            </a:r>
            <a:r>
              <a:rPr lang="ja-JP" altLang="en-US" sz="1000" dirty="0">
                <a:solidFill>
                  <a:schemeClr val="tx1">
                    <a:lumMod val="65000"/>
                    <a:lumOff val="35000"/>
                  </a:schemeClr>
                </a:solidFill>
              </a:rPr>
              <a:t>はパソコン、</a:t>
            </a:r>
            <a:r>
              <a:rPr lang="en-US" altLang="ja-JP" sz="1000" dirty="0">
                <a:solidFill>
                  <a:schemeClr val="tx1">
                    <a:lumMod val="65000"/>
                    <a:lumOff val="35000"/>
                  </a:schemeClr>
                </a:solidFill>
              </a:rPr>
              <a:t>MD</a:t>
            </a:r>
            <a:r>
              <a:rPr lang="ja-JP" altLang="en-US" sz="1000" dirty="0">
                <a:solidFill>
                  <a:schemeClr val="tx1">
                    <a:lumMod val="65000"/>
                    <a:lumOff val="35000"/>
                  </a:schemeClr>
                </a:solidFill>
              </a:rPr>
              <a:t>はマルチデバイスの略称です。</a:t>
            </a:r>
            <a:endParaRPr lang="en-US" altLang="ja-JP" sz="1000" dirty="0">
              <a:solidFill>
                <a:schemeClr val="tx1">
                  <a:lumMod val="65000"/>
                  <a:lumOff val="35000"/>
                </a:schemeClr>
              </a:solidFill>
              <a:latin typeface="+mn-ea"/>
            </a:endParaRPr>
          </a:p>
        </p:txBody>
      </p:sp>
      <p:sp>
        <p:nvSpPr>
          <p:cNvPr id="6"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3437243" y="6525345"/>
            <a:ext cx="5317514" cy="365125"/>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231997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掲載制限業種</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4</a:t>
            </a:fld>
            <a:endParaRPr lang="ja-JP" altLang="en-US"/>
          </a:p>
        </p:txBody>
      </p:sp>
      <p:sp>
        <p:nvSpPr>
          <p:cNvPr id="16" name="正方形/長方形 15"/>
          <p:cNvSpPr/>
          <p:nvPr/>
        </p:nvSpPr>
        <p:spPr>
          <a:xfrm>
            <a:off x="263352" y="6358018"/>
            <a:ext cx="3751348"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ja-JP" altLang="en-US" sz="800" b="0" i="0" u="none" strike="noStrike" kern="0" cap="none" spc="0" normalizeH="0" baseline="0" noProof="0" dirty="0">
                <a:ln>
                  <a:noFill/>
                </a:ln>
                <a:solidFill>
                  <a:prstClr val="black">
                    <a:lumMod val="65000"/>
                    <a:lumOff val="35000"/>
                  </a:prstClr>
                </a:solidFill>
                <a:effectLst/>
                <a:uLnTx/>
                <a:uFillTx/>
              </a:rPr>
              <a:t>印のないカテゴリーは制限なしとなります。</a:t>
            </a:r>
            <a:endParaRPr kumimoji="0" lang="en-US" altLang="ja-JP" sz="800" b="0" i="0" u="none" strike="noStrike" kern="0" cap="none" spc="0" normalizeH="0" baseline="0" noProof="0" dirty="0">
              <a:ln>
                <a:noFill/>
              </a:ln>
              <a:solidFill>
                <a:prstClr val="black">
                  <a:lumMod val="65000"/>
                  <a:lumOff val="35000"/>
                </a:prstClr>
              </a:solidFill>
              <a:effectLst/>
              <a:uLnTx/>
              <a:uFillTx/>
            </a:endParaRPr>
          </a:p>
          <a:p>
            <a:r>
              <a:rPr kumimoji="0" lang="en-US" altLang="ja-JP" sz="800" kern="0" dirty="0">
                <a:solidFill>
                  <a:prstClr val="black">
                    <a:lumMod val="65000"/>
                    <a:lumOff val="35000"/>
                  </a:prstClr>
                </a:solidFill>
              </a:rPr>
              <a:t>※ SP</a:t>
            </a:r>
            <a:r>
              <a:rPr kumimoji="0" lang="ja-JP" altLang="en-US" sz="800" kern="0" dirty="0">
                <a:solidFill>
                  <a:prstClr val="black">
                    <a:lumMod val="65000"/>
                    <a:lumOff val="35000"/>
                  </a:prstClr>
                </a:solidFill>
              </a:rPr>
              <a:t>はスマートフォン、 </a:t>
            </a:r>
            <a:r>
              <a:rPr kumimoji="0" lang="en-US" altLang="ja-JP" sz="800" kern="0" dirty="0">
                <a:solidFill>
                  <a:prstClr val="black">
                    <a:lumMod val="65000"/>
                    <a:lumOff val="35000"/>
                  </a:prstClr>
                </a:solidFill>
              </a:rPr>
              <a:t>PC</a:t>
            </a:r>
            <a:r>
              <a:rPr kumimoji="0" lang="ja-JP" altLang="en-US" sz="800" kern="0" dirty="0">
                <a:solidFill>
                  <a:prstClr val="black">
                    <a:lumMod val="65000"/>
                    <a:lumOff val="35000"/>
                  </a:prstClr>
                </a:solidFill>
              </a:rPr>
              <a:t>はパソコン、</a:t>
            </a:r>
            <a:r>
              <a:rPr kumimoji="0" lang="en-US" altLang="ja-JP" sz="800" kern="0" dirty="0">
                <a:solidFill>
                  <a:prstClr val="black">
                    <a:lumMod val="65000"/>
                    <a:lumOff val="35000"/>
                  </a:prstClr>
                </a:solidFill>
              </a:rPr>
              <a:t>MD</a:t>
            </a:r>
            <a:r>
              <a:rPr kumimoji="0" lang="ja-JP" altLang="en-US" sz="800" kern="0" dirty="0">
                <a:solidFill>
                  <a:prstClr val="black">
                    <a:lumMod val="65000"/>
                    <a:lumOff val="35000"/>
                  </a:prstClr>
                </a:solidFill>
              </a:rPr>
              <a:t>はマルチデバイスの略称です。</a:t>
            </a:r>
            <a:endParaRPr kumimoji="0" lang="en-US" altLang="ja-JP" sz="800" kern="0" dirty="0">
              <a:solidFill>
                <a:prstClr val="black"/>
              </a:solidFill>
            </a:endParaRPr>
          </a:p>
        </p:txBody>
      </p:sp>
      <p:graphicFrame>
        <p:nvGraphicFramePr>
          <p:cNvPr id="17" name="表 16">
            <a:extLst>
              <a:ext uri="{FF2B5EF4-FFF2-40B4-BE49-F238E27FC236}">
                <a16:creationId xmlns:a16="http://schemas.microsoft.com/office/drawing/2014/main" id="{5C4374D8-C7AA-A044-9BC8-03321DB933E1}"/>
              </a:ext>
            </a:extLst>
          </p:cNvPr>
          <p:cNvGraphicFramePr>
            <a:graphicFrameLocks noGrp="1"/>
          </p:cNvGraphicFramePr>
          <p:nvPr/>
        </p:nvGraphicFramePr>
        <p:xfrm>
          <a:off x="334964" y="980739"/>
          <a:ext cx="11305651" cy="5323404"/>
        </p:xfrm>
        <a:graphic>
          <a:graphicData uri="http://schemas.openxmlformats.org/drawingml/2006/table">
            <a:tbl>
              <a:tblPr firstCol="1" bandRow="1"/>
              <a:tblGrid>
                <a:gridCol w="4176860">
                  <a:extLst>
                    <a:ext uri="{9D8B030D-6E8A-4147-A177-3AD203B41FA5}">
                      <a16:colId xmlns:a16="http://schemas.microsoft.com/office/drawing/2014/main" val="792911817"/>
                    </a:ext>
                  </a:extLst>
                </a:gridCol>
                <a:gridCol w="2448272">
                  <a:extLst>
                    <a:ext uri="{9D8B030D-6E8A-4147-A177-3AD203B41FA5}">
                      <a16:colId xmlns:a16="http://schemas.microsoft.com/office/drawing/2014/main" val="3057805663"/>
                    </a:ext>
                  </a:extLst>
                </a:gridCol>
                <a:gridCol w="2232248">
                  <a:extLst>
                    <a:ext uri="{9D8B030D-6E8A-4147-A177-3AD203B41FA5}">
                      <a16:colId xmlns:a16="http://schemas.microsoft.com/office/drawing/2014/main" val="4203260269"/>
                    </a:ext>
                  </a:extLst>
                </a:gridCol>
                <a:gridCol w="2448271">
                  <a:extLst>
                    <a:ext uri="{9D8B030D-6E8A-4147-A177-3AD203B41FA5}">
                      <a16:colId xmlns:a16="http://schemas.microsoft.com/office/drawing/2014/main" val="2598357217"/>
                    </a:ext>
                  </a:extLst>
                </a:gridCol>
              </a:tblGrid>
              <a:tr h="58425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latin typeface="+mj-lt"/>
                          <a:ea typeface="+mj-ea"/>
                        </a:rPr>
                        <a:t>カテゴリー名</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rtl="0" fontAlgn="ctr"/>
                      <a:r>
                        <a:rPr lang="en-US" altLang="ja-JP" sz="105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5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50" b="1" i="0" u="none" strike="noStrike" dirty="0">
                          <a:solidFill>
                            <a:srgbClr val="595959"/>
                          </a:solidFill>
                          <a:effectLst/>
                          <a:latin typeface="メイリオ" panose="020B0604030504040204" pitchFamily="50" charset="-128"/>
                          <a:ea typeface="メイリオ" panose="020B0604030504040204" pitchFamily="50" charset="-128"/>
                        </a:rPr>
                        <a:t>　トップパネル　</a:t>
                      </a:r>
                      <a:r>
                        <a:rPr lang="en-US" altLang="ja-JP" sz="105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45720" marR="4572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rtl="0" fontAlgn="ctr"/>
                      <a:r>
                        <a:rPr lang="en-US" altLang="ja-JP" sz="105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5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50" b="1" i="0" u="none" strike="noStrike" dirty="0">
                          <a:solidFill>
                            <a:srgbClr val="595959"/>
                          </a:solidFill>
                          <a:effectLst/>
                          <a:latin typeface="メイリオ" panose="020B0604030504040204" pitchFamily="50" charset="-128"/>
                          <a:ea typeface="メイリオ" panose="020B0604030504040204" pitchFamily="50" charset="-128"/>
                        </a:rPr>
                        <a:t>　ニュース・編集記事</a:t>
                      </a:r>
                      <a:endParaRPr lang="en-US" altLang="ja-JP" sz="1050" b="1" i="0" u="none" strike="noStrike" dirty="0">
                        <a:solidFill>
                          <a:srgbClr val="595959"/>
                        </a:solidFill>
                        <a:effectLst/>
                        <a:latin typeface="メイリオ" panose="020B0604030504040204" pitchFamily="50" charset="-128"/>
                        <a:ea typeface="メイリオ" panose="020B0604030504040204" pitchFamily="50" charset="-128"/>
                      </a:endParaRPr>
                    </a:p>
                    <a:p>
                      <a:pPr algn="ctr" rtl="0" fontAlgn="ctr"/>
                      <a:r>
                        <a:rPr lang="ja-JP" altLang="en-US" sz="1050" b="1" i="0" u="none" strike="noStrike" dirty="0">
                          <a:solidFill>
                            <a:srgbClr val="595959"/>
                          </a:solidFill>
                          <a:effectLst/>
                          <a:latin typeface="メイリオ" panose="020B0604030504040204" pitchFamily="50" charset="-128"/>
                          <a:ea typeface="メイリオ" panose="020B0604030504040204" pitchFamily="50" charset="-128"/>
                        </a:rPr>
                        <a:t>　プライムディスプレイ　</a:t>
                      </a:r>
                      <a:r>
                        <a:rPr lang="en-US" altLang="ja-JP" sz="105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45720" marR="4572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rtl="0" fontAlgn="ctr"/>
                      <a:r>
                        <a:rPr lang="en-US" altLang="ja-JP" sz="105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5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50" b="1" i="0" u="none" strike="noStrike" dirty="0">
                          <a:solidFill>
                            <a:srgbClr val="595959"/>
                          </a:solidFill>
                          <a:effectLst/>
                          <a:latin typeface="メイリオ" panose="020B0604030504040204" pitchFamily="50" charset="-128"/>
                          <a:ea typeface="メイリオ" panose="020B0604030504040204" pitchFamily="50" charset="-128"/>
                        </a:rPr>
                        <a:t>　トップ　トップインパクト</a:t>
                      </a:r>
                      <a:endParaRPr lang="en-US" altLang="ja-JP" sz="1050" b="1" i="0" u="none" strike="noStrike" dirty="0">
                        <a:solidFill>
                          <a:srgbClr val="595959"/>
                        </a:solidFill>
                        <a:effectLst/>
                        <a:latin typeface="メイリオ" panose="020B0604030504040204" pitchFamily="50" charset="-128"/>
                        <a:ea typeface="メイリオ" panose="020B0604030504040204" pitchFamily="50" charset="-128"/>
                      </a:endParaRPr>
                    </a:p>
                    <a:p>
                      <a:pPr algn="ctr" rtl="0" fontAlgn="ctr"/>
                      <a:r>
                        <a:rPr lang="ja-JP" altLang="en-US" sz="1050" b="1" i="0" u="none" strike="noStrike" dirty="0">
                          <a:solidFill>
                            <a:srgbClr val="595959"/>
                          </a:solidFill>
                          <a:effectLst/>
                          <a:latin typeface="メイリオ" panose="020B0604030504040204" pitchFamily="50" charset="-128"/>
                          <a:ea typeface="メイリオ" panose="020B0604030504040204" pitchFamily="50" charset="-128"/>
                        </a:rPr>
                        <a:t>プライムディスプレイダブルサイズ 　</a:t>
                      </a:r>
                      <a:r>
                        <a:rPr lang="en-US" altLang="ja-JP" sz="1050" b="1" i="0" u="none" strike="noStrike" dirty="0">
                          <a:solidFill>
                            <a:srgbClr val="595959"/>
                          </a:solidFill>
                          <a:effectLst/>
                          <a:latin typeface="メイリオ" panose="020B0604030504040204" pitchFamily="50" charset="-128"/>
                          <a:ea typeface="メイリオ" panose="020B0604030504040204" pitchFamily="50" charset="-128"/>
                        </a:rPr>
                        <a:t>PC</a:t>
                      </a:r>
                      <a:endParaRPr kumimoji="1" lang="ja-JP" altLang="en-US" sz="1050" b="1" kern="1200" dirty="0">
                        <a:solidFill>
                          <a:schemeClr val="tx1">
                            <a:lumMod val="65000"/>
                            <a:lumOff val="35000"/>
                          </a:schemeClr>
                        </a:solidFill>
                        <a:latin typeface="+mn-lt"/>
                        <a:ea typeface="+mn-ea"/>
                        <a:cs typeface="+mn-cs"/>
                      </a:endParaRPr>
                    </a:p>
                  </a:txBody>
                  <a:tcPr marL="45720" marR="4572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アルコール飲料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509047038"/>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宝くじ（国内）</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205067978"/>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公営ギャンブル</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2716567869"/>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ギャンブル（公営競技除く）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767268695"/>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628964"/>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銀行</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850117590"/>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金融サービス・情報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541138105"/>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クレジットカード</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494366260"/>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ローン</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034750592"/>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消費者金融</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601219410"/>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mn-lt"/>
                          <a:ea typeface="+mn-ea"/>
                        </a:rPr>
                        <a:t>消費者向無担保貸金業者（銀行グループ・上場企業を除く）、商工ローン</a:t>
                      </a:r>
                      <a:endParaRPr lang="ja-JP" altLang="en-US" sz="900" b="0" i="0" u="none" strike="noStrike" dirty="0">
                        <a:solidFill>
                          <a:schemeClr val="bg1"/>
                        </a:solidFill>
                        <a:effectLst/>
                        <a:latin typeface="メイリオ"/>
                        <a:ea typeface="メイリオ"/>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4197840892"/>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保険</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4252025979"/>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証券・投資</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247669965"/>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751516483"/>
                  </a:ext>
                </a:extLst>
              </a:tr>
              <a:tr h="22189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医療（保険外治療）</a:t>
                      </a:r>
                      <a:endParaRPr lang="ja-JP" altLang="en-US" sz="9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2251199972"/>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479615484"/>
                  </a:ext>
                </a:extLst>
              </a:tr>
              <a:tr h="22189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美容エステティックサロン（医療脱毛・増毛育毛サービス除く）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914959637"/>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362951679"/>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594083045"/>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145858479"/>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性に関する薬・商品・情報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079597813"/>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445162569"/>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2178296829"/>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結婚情報・サービス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2327458966"/>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恋愛・結婚情報（出会い系サイト、結婚紹介、インターネット異性紹介業</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43799200"/>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84434171"/>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2812486826"/>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424464143"/>
                  </a:ext>
                </a:extLst>
              </a:tr>
              <a:tr h="148116">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葬祭</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49541065"/>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2940608094"/>
                  </a:ext>
                </a:extLst>
              </a:tr>
              <a:tr h="14811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6350" cap="flat" cmpd="sng" algn="ctr">
                      <a:solidFill>
                        <a:sysClr val="windowText" lastClr="000000">
                          <a:lumMod val="85000"/>
                          <a:lumOff val="15000"/>
                        </a:sysClr>
                      </a:solidFill>
                      <a:prstDash val="dot"/>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740765094"/>
                  </a:ext>
                </a:extLst>
              </a:tr>
            </a:tbl>
          </a:graphicData>
        </a:graphic>
      </p:graphicFrame>
      <p:pic>
        <p:nvPicPr>
          <p:cNvPr id="2" name="図 1">
            <a:extLst>
              <a:ext uri="{FF2B5EF4-FFF2-40B4-BE49-F238E27FC236}">
                <a16:creationId xmlns:a16="http://schemas.microsoft.com/office/drawing/2014/main" id="{EE9D9F55-4310-EE61-7773-8BD45485288C}"/>
              </a:ext>
            </a:extLst>
          </p:cNvPr>
          <p:cNvPicPr>
            <a:picLocks noChangeAspect="1"/>
          </p:cNvPicPr>
          <p:nvPr/>
        </p:nvPicPr>
        <p:blipFill>
          <a:blip r:embed="rId2"/>
          <a:stretch>
            <a:fillRect/>
          </a:stretch>
        </p:blipFill>
        <p:spPr>
          <a:xfrm>
            <a:off x="3437913" y="6510655"/>
            <a:ext cx="5316173" cy="365792"/>
          </a:xfrm>
          <a:prstGeom prst="rect">
            <a:avLst/>
          </a:prstGeom>
        </p:spPr>
      </p:pic>
    </p:spTree>
    <p:extLst>
      <p:ext uri="{BB962C8B-B14F-4D97-AF65-F5344CB8AC3E}">
        <p14:creationId xmlns:p14="http://schemas.microsoft.com/office/powerpoint/2010/main" val="2448773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188640"/>
            <a:ext cx="10708364" cy="531751"/>
          </a:xfrm>
        </p:spPr>
        <p:txBody>
          <a:bodyPr>
            <a:normAutofit fontScale="90000"/>
          </a:bodyPr>
          <a:lstStyle/>
          <a:p>
            <a:r>
              <a:rPr lang="ja-JP" altLang="en-US" dirty="0"/>
              <a:t>広告タイプ一覧</a:t>
            </a:r>
            <a:endParaRPr lang="ja-JP" altLang="en-US" sz="1969" dirty="0"/>
          </a:p>
        </p:txBody>
      </p:sp>
      <p:sp>
        <p:nvSpPr>
          <p:cNvPr id="7" name="テキスト ボックス 6"/>
          <p:cNvSpPr txBox="1"/>
          <p:nvPr/>
        </p:nvSpPr>
        <p:spPr>
          <a:xfrm>
            <a:off x="119336" y="5960893"/>
            <a:ext cx="9458458" cy="292388"/>
          </a:xfrm>
          <a:prstGeom prst="rect">
            <a:avLst/>
          </a:prstGeom>
          <a:noFill/>
        </p:spPr>
        <p:txBody>
          <a:bodyPr wrap="square" rtlCol="0">
            <a:spAutoFit/>
          </a:bodyPr>
          <a:lstStyle/>
          <a:p>
            <a:pPr lvl="0">
              <a:defRPr/>
            </a:pPr>
            <a:r>
              <a:rPr kumimoji="0" lang="ja-JP" altLang="en-US" sz="1300" kern="0" dirty="0">
                <a:solidFill>
                  <a:schemeClr val="tx1">
                    <a:lumMod val="65000"/>
                    <a:lumOff val="35000"/>
                  </a:schemeClr>
                </a:solidFill>
              </a:rPr>
              <a:t>　・入稿規定（</a:t>
            </a:r>
            <a:r>
              <a:rPr kumimoji="0" lang="en-US" altLang="ja-JP" sz="1300" kern="0" dirty="0">
                <a:solidFill>
                  <a:schemeClr val="tx1">
                    <a:lumMod val="65000"/>
                    <a:lumOff val="35000"/>
                  </a:schemeClr>
                </a:solidFill>
              </a:rPr>
              <a:t>web</a:t>
            </a:r>
            <a:r>
              <a:rPr kumimoji="0" lang="ja-JP" altLang="en-US" sz="1300" kern="0" dirty="0">
                <a:solidFill>
                  <a:schemeClr val="tx1">
                    <a:lumMod val="65000"/>
                    <a:lumOff val="35000"/>
                  </a:schemeClr>
                </a:solidFill>
              </a:rPr>
              <a:t>）：</a:t>
            </a:r>
            <a:r>
              <a:rPr kumimoji="0" lang="en-US" altLang="ja-JP" sz="1300" kern="0" dirty="0">
                <a:solidFill>
                  <a:schemeClr val="tx1">
                    <a:lumMod val="65000"/>
                    <a:lumOff val="35000"/>
                  </a:schemeClr>
                </a:solidFill>
              </a:rPr>
              <a:t> </a:t>
            </a:r>
            <a:r>
              <a:rPr lang="en-US" altLang="ja-JP" sz="1300" dirty="0">
                <a:solidFill>
                  <a:schemeClr val="tx1">
                    <a:lumMod val="65000"/>
                    <a:lumOff val="35000"/>
                  </a:schemeClr>
                </a:solidFill>
                <a:hlinkClick r:id="rId2"/>
              </a:rPr>
              <a:t>https://ads-help.yahoo.co.jp/yahooads/guideline/articledetail?lan=ja&amp;aid=1493&amp;o=default</a:t>
            </a:r>
            <a:endParaRPr kumimoji="0" lang="en-US" altLang="ja-JP" sz="1300" kern="0" dirty="0">
              <a:solidFill>
                <a:schemeClr val="tx1">
                  <a:lumMod val="65000"/>
                  <a:lumOff val="35000"/>
                </a:schemeClr>
              </a:solidFill>
            </a:endParaRPr>
          </a:p>
        </p:txBody>
      </p:sp>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002" y="908720"/>
            <a:ext cx="10153128" cy="4962285"/>
          </a:xfrm>
          <a:prstGeom prst="rect">
            <a:avLst/>
          </a:prstGeom>
        </p:spPr>
      </p:pic>
      <p:sp>
        <p:nvSpPr>
          <p:cNvPr id="10"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3437243" y="6525345"/>
            <a:ext cx="5317514" cy="365125"/>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66121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審査について</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6</a:t>
            </a:fld>
            <a:endParaRPr lang="ja-JP" altLang="en-US"/>
          </a:p>
        </p:txBody>
      </p:sp>
      <p:sp>
        <p:nvSpPr>
          <p:cNvPr id="26" name="正方形/長方形 25"/>
          <p:cNvSpPr/>
          <p:nvPr/>
        </p:nvSpPr>
        <p:spPr>
          <a:xfrm>
            <a:off x="209215" y="785372"/>
            <a:ext cx="11089232" cy="369332"/>
          </a:xfrm>
          <a:prstGeom prst="rect">
            <a:avLst/>
          </a:prstGeom>
        </p:spPr>
        <p:txBody>
          <a:bodyPr wrap="square">
            <a:spAutoFit/>
          </a:bodyPr>
          <a:lstStyle/>
          <a:p>
            <a:r>
              <a:rPr lang="ja-JP" altLang="en-US" dirty="0">
                <a:solidFill>
                  <a:schemeClr val="tx1">
                    <a:lumMod val="65000"/>
                    <a:lumOff val="35000"/>
                  </a:schemeClr>
                </a:solidFill>
              </a:rPr>
              <a:t>入稿前審査が必要な項目をご確認ください。</a:t>
            </a:r>
            <a:endParaRPr lang="en-US" altLang="ja-JP" dirty="0">
              <a:solidFill>
                <a:schemeClr val="tx1">
                  <a:lumMod val="65000"/>
                  <a:lumOff val="35000"/>
                </a:schemeClr>
              </a:solidFill>
            </a:endParaRPr>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nvGraphicFramePr>
        <p:xfrm>
          <a:off x="263353" y="1154704"/>
          <a:ext cx="11665295" cy="5410200"/>
        </p:xfrm>
        <a:graphic>
          <a:graphicData uri="http://schemas.openxmlformats.org/drawingml/2006/table">
            <a:tbl>
              <a:tblPr firstCol="1" bandRow="1">
                <a:tableStyleId>{21E4AEA4-8DFA-4A89-87EB-49C32662AFE0}</a:tableStyleId>
              </a:tblPr>
              <a:tblGrid>
                <a:gridCol w="802362">
                  <a:extLst>
                    <a:ext uri="{9D8B030D-6E8A-4147-A177-3AD203B41FA5}">
                      <a16:colId xmlns:a16="http://schemas.microsoft.com/office/drawing/2014/main" val="792911817"/>
                    </a:ext>
                  </a:extLst>
                </a:gridCol>
                <a:gridCol w="874867">
                  <a:extLst>
                    <a:ext uri="{9D8B030D-6E8A-4147-A177-3AD203B41FA5}">
                      <a16:colId xmlns:a16="http://schemas.microsoft.com/office/drawing/2014/main" val="3608287535"/>
                    </a:ext>
                  </a:extLst>
                </a:gridCol>
                <a:gridCol w="1203091">
                  <a:extLst>
                    <a:ext uri="{9D8B030D-6E8A-4147-A177-3AD203B41FA5}">
                      <a16:colId xmlns:a16="http://schemas.microsoft.com/office/drawing/2014/main" val="135909385"/>
                    </a:ext>
                  </a:extLst>
                </a:gridCol>
                <a:gridCol w="4824536">
                  <a:extLst>
                    <a:ext uri="{9D8B030D-6E8A-4147-A177-3AD203B41FA5}">
                      <a16:colId xmlns:a16="http://schemas.microsoft.com/office/drawing/2014/main" val="2591893762"/>
                    </a:ext>
                  </a:extLst>
                </a:gridCol>
                <a:gridCol w="1029419">
                  <a:extLst>
                    <a:ext uri="{9D8B030D-6E8A-4147-A177-3AD203B41FA5}">
                      <a16:colId xmlns:a16="http://schemas.microsoft.com/office/drawing/2014/main" val="664908994"/>
                    </a:ext>
                  </a:extLst>
                </a:gridCol>
                <a:gridCol w="783332">
                  <a:extLst>
                    <a:ext uri="{9D8B030D-6E8A-4147-A177-3AD203B41FA5}">
                      <a16:colId xmlns:a16="http://schemas.microsoft.com/office/drawing/2014/main" val="1931427765"/>
                    </a:ext>
                  </a:extLst>
                </a:gridCol>
                <a:gridCol w="2147688">
                  <a:extLst>
                    <a:ext uri="{9D8B030D-6E8A-4147-A177-3AD203B41FA5}">
                      <a16:colId xmlns:a16="http://schemas.microsoft.com/office/drawing/2014/main" val="2760754859"/>
                    </a:ext>
                  </a:extLst>
                </a:gridCol>
              </a:tblGrid>
              <a:tr h="494245">
                <a:tc>
                  <a:txBody>
                    <a:bodyPr/>
                    <a:lstStyle/>
                    <a:p>
                      <a:pPr marL="0" algn="ctr" defTabSz="914423" rtl="0" eaLnBrk="1" latinLnBrk="0" hangingPunct="1"/>
                      <a:r>
                        <a:rPr kumimoji="1" lang="ja-JP" altLang="en-US" sz="1400" b="1" kern="1200" dirty="0">
                          <a:solidFill>
                            <a:schemeClr val="bg1"/>
                          </a:solidFill>
                          <a:latin typeface="+mj-lt"/>
                          <a:ea typeface="+mj-ea"/>
                          <a:cs typeface="+mn-cs"/>
                        </a:rPr>
                        <a:t>項目</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問い合わせ内容</a:t>
                      </a:r>
                      <a:endParaRPr kumimoji="1" lang="en-US" altLang="ja-JP" sz="14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項目別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詳細</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必須</a:t>
                      </a:r>
                      <a:r>
                        <a:rPr kumimoji="1" lang="en-US" altLang="ja-JP" sz="1400" b="1" kern="1200" dirty="0">
                          <a:solidFill>
                            <a:schemeClr val="tx1">
                              <a:lumMod val="65000"/>
                              <a:lumOff val="35000"/>
                            </a:schemeClr>
                          </a:solidFill>
                          <a:latin typeface="+mn-lt"/>
                          <a:ea typeface="+mn-ea"/>
                          <a:cs typeface="+mn-cs"/>
                        </a:rPr>
                        <a:t>/</a:t>
                      </a:r>
                      <a:r>
                        <a:rPr kumimoji="1" lang="ja-JP" altLang="en-US" sz="1400" b="1" kern="1200" dirty="0">
                          <a:solidFill>
                            <a:schemeClr val="tx1">
                              <a:lumMod val="65000"/>
                              <a:lumOff val="35000"/>
                            </a:schemeClr>
                          </a:solidFill>
                          <a:latin typeface="+mn-lt"/>
                          <a:ea typeface="+mn-ea"/>
                          <a:cs typeface="+mn-cs"/>
                        </a:rPr>
                        <a:t>任意</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期日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ツール</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1046636">
                <a:tc rowSpan="5">
                  <a:txBody>
                    <a:bodyPr/>
                    <a:lstStyle/>
                    <a:p>
                      <a:pPr algn="ctr"/>
                      <a:r>
                        <a:rPr kumimoji="1" lang="ja-JP" altLang="en-US" sz="1400" b="1" dirty="0">
                          <a:solidFill>
                            <a:schemeClr val="bg1"/>
                          </a:solidFill>
                          <a:latin typeface="+mj-lt"/>
                          <a:ea typeface="+mj-ea"/>
                        </a:rPr>
                        <a:t>入稿前審査</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広告</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掲載</a:t>
                      </a:r>
                      <a:endParaRPr kumimoji="1" lang="en-US" altLang="ja-JP" sz="1100" b="1" kern="1200" noProof="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基準</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種別</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・ブランドリフト調査（調査種別：</a:t>
                      </a:r>
                      <a:r>
                        <a:rPr kumimoji="1" lang="ja-JP" altLang="en-US" sz="1100" b="1" i="0" u="none" strike="noStrike" kern="1200" cap="none" spc="0" normalizeH="0" baseline="0" noProof="0" dirty="0">
                          <a:ln>
                            <a:noFill/>
                          </a:ln>
                          <a:solidFill>
                            <a:srgbClr val="C9002C"/>
                          </a:solidFill>
                          <a:effectLst/>
                          <a:uLnTx/>
                          <a:uFillTx/>
                          <a:latin typeface="+mn-lt"/>
                          <a:ea typeface="+mn-ea"/>
                          <a:cs typeface="+mn-cs"/>
                        </a:rPr>
                        <a:t>比較検討</a:t>
                      </a: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紐づく広告が分からないと判断できない部分もあるため 、</a:t>
                      </a:r>
                      <a:endPar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任意で一緒に設問文もつけてください。</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chemeClr val="accent6"/>
                          </a:solidFill>
                          <a:effectLst/>
                          <a:uLnTx/>
                          <a:uFillTx/>
                          <a:latin typeface="+mn-lt"/>
                          <a:ea typeface="+mn-ea"/>
                          <a:cs typeface="+mn-cs"/>
                        </a:rPr>
                        <a:t>必須</a:t>
                      </a:r>
                      <a:endPar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kern="1200" dirty="0">
                          <a:solidFill>
                            <a:schemeClr val="tx1">
                              <a:lumMod val="65000"/>
                              <a:lumOff val="35000"/>
                            </a:schemeClr>
                          </a:solidFill>
                          <a:latin typeface="+mn-lt"/>
                          <a:ea typeface="+mn-ea"/>
                          <a:cs typeface="+mn-cs"/>
                        </a:rPr>
                        <a:t>※</a:t>
                      </a:r>
                      <a:r>
                        <a:rPr kumimoji="1" lang="ja-JP" altLang="en-US" sz="900" b="0" kern="1200" dirty="0">
                          <a:solidFill>
                            <a:schemeClr val="tx1">
                              <a:lumMod val="65000"/>
                              <a:lumOff val="35000"/>
                            </a:schemeClr>
                          </a:solidFill>
                          <a:latin typeface="+mn-lt"/>
                          <a:ea typeface="+mn-ea"/>
                          <a:cs typeface="+mn-cs"/>
                        </a:rPr>
                        <a:t>「比較検討」以外は</a:t>
                      </a:r>
                      <a:endParaRPr kumimoji="1" lang="en-US" altLang="ja-JP" sz="9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tx1">
                              <a:lumMod val="65000"/>
                              <a:lumOff val="35000"/>
                            </a:schemeClr>
                          </a:solidFill>
                          <a:latin typeface="+mn-lt"/>
                          <a:ea typeface="+mn-ea"/>
                          <a:cs typeface="+mn-cs"/>
                        </a:rPr>
                        <a:t>任意</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l"/>
                      <a:r>
                        <a:rPr kumimoji="1" lang="ja-JP" altLang="en-US" sz="1100" b="0" kern="1200" dirty="0">
                          <a:solidFill>
                            <a:schemeClr val="tx1">
                              <a:lumMod val="65000"/>
                              <a:lumOff val="35000"/>
                            </a:schemeClr>
                          </a:solidFill>
                          <a:latin typeface="+mn-lt"/>
                          <a:ea typeface="+mn-ea"/>
                          <a:cs typeface="+mn-cs"/>
                        </a:rPr>
                        <a:t>掲載に</a:t>
                      </a:r>
                      <a:endParaRPr kumimoji="1" lang="en-US" altLang="ja-JP" sz="1100" b="0" kern="1200" dirty="0">
                        <a:solidFill>
                          <a:schemeClr val="tx1">
                            <a:lumMod val="65000"/>
                            <a:lumOff val="35000"/>
                          </a:schemeClr>
                        </a:solidFill>
                        <a:latin typeface="+mn-lt"/>
                        <a:ea typeface="+mn-ea"/>
                        <a:cs typeface="+mn-cs"/>
                      </a:endParaRPr>
                    </a:p>
                    <a:p>
                      <a:pPr algn="l"/>
                      <a:r>
                        <a:rPr kumimoji="1" lang="ja-JP" altLang="en-US" sz="1100" b="0" kern="1200" dirty="0">
                          <a:solidFill>
                            <a:schemeClr val="tx1">
                              <a:lumMod val="65000"/>
                              <a:lumOff val="35000"/>
                            </a:schemeClr>
                          </a:solidFill>
                          <a:latin typeface="+mn-lt"/>
                          <a:ea typeface="+mn-ea"/>
                          <a:cs typeface="+mn-cs"/>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t>■ブランドリフト調査　入稿前審査依頼フォーム</a:t>
                      </a:r>
                      <a:br>
                        <a:rPr kumimoji="1" lang="en-US" altLang="ja-JP" sz="1100" dirty="0"/>
                      </a:br>
                      <a:r>
                        <a:rPr kumimoji="1" lang="en-US" altLang="ja-JP" sz="1100" dirty="0">
                          <a:hlinkClick r:id="rId2"/>
                        </a:rPr>
                        <a:t>https://form-business.yahoo.co.jp/claris/enqueteForm?inquiry_type=bls_review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86591261"/>
                  </a:ext>
                </a:extLst>
              </a:tr>
              <a:tr h="1366442">
                <a:tc vMerge="1">
                  <a:txBody>
                    <a:bodyPr/>
                    <a:lstStyle/>
                    <a:p>
                      <a:pPr algn="ctr"/>
                      <a:endParaRPr kumimoji="1" lang="ja-JP" altLang="en-US" sz="14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広告</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フォーマット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1" dirty="0">
                          <a:solidFill>
                            <a:schemeClr val="tx1">
                              <a:lumMod val="65000"/>
                              <a:lumOff val="35000"/>
                            </a:schemeClr>
                          </a:solidFill>
                          <a:latin typeface="+mj-lt"/>
                          <a:ea typeface="+mj-ea"/>
                        </a:rPr>
                        <a:t>・ブランドパネル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スクエア（画像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クインティ（画像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 サイドビジョン </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r>
                        <a:rPr kumimoji="1" lang="en-US" altLang="ja-JP" sz="1100" b="1" dirty="0">
                          <a:solidFill>
                            <a:schemeClr val="tx1">
                              <a:lumMod val="65000"/>
                              <a:lumOff val="35000"/>
                            </a:schemeClr>
                          </a:solidFill>
                          <a:latin typeface="+mj-lt"/>
                          <a:ea typeface="+mj-ea"/>
                        </a:rPr>
                        <a:t>)</a:t>
                      </a:r>
                    </a:p>
                    <a:p>
                      <a:pPr algn="l"/>
                      <a:r>
                        <a:rPr kumimoji="1" lang="ja-JP" altLang="en-US" sz="1100" b="1" dirty="0">
                          <a:solidFill>
                            <a:schemeClr val="tx1">
                              <a:lumMod val="65000"/>
                              <a:lumOff val="35000"/>
                            </a:schemeClr>
                          </a:solidFill>
                          <a:latin typeface="+mj-lt"/>
                          <a:ea typeface="+mj-ea"/>
                        </a:rPr>
                        <a:t>・トップインパクト パノラマ サイドスイッチ</a:t>
                      </a:r>
                      <a:r>
                        <a:rPr kumimoji="1" lang="en-US" altLang="ja-JP" sz="1100" b="1" kern="1200" dirty="0">
                          <a:solidFill>
                            <a:schemeClr val="tx1">
                              <a:lumMod val="65000"/>
                              <a:lumOff val="35000"/>
                            </a:schemeClr>
                          </a:solidFill>
                          <a:latin typeface="+mn-lt"/>
                          <a:ea typeface="+mn-ea"/>
                          <a:cs typeface="+mn-cs"/>
                        </a:rPr>
                        <a:t>(</a:t>
                      </a:r>
                      <a:r>
                        <a:rPr kumimoji="1" lang="ja-JP" altLang="en-US" sz="1100" b="1" kern="1200" dirty="0">
                          <a:solidFill>
                            <a:schemeClr val="tx1">
                              <a:lumMod val="65000"/>
                              <a:lumOff val="35000"/>
                            </a:schemeClr>
                          </a:solidFill>
                          <a:latin typeface="+mn-lt"/>
                          <a:ea typeface="+mn-ea"/>
                          <a:cs typeface="+mn-cs"/>
                        </a:rPr>
                        <a:t>動画</a:t>
                      </a:r>
                      <a:r>
                        <a:rPr kumimoji="1" lang="en-US" altLang="ja-JP" sz="1100" b="1" kern="1200" dirty="0">
                          <a:solidFill>
                            <a:schemeClr val="tx1">
                              <a:lumMod val="65000"/>
                              <a:lumOff val="35000"/>
                            </a:schemeClr>
                          </a:solidFill>
                          <a:latin typeface="+mn-lt"/>
                          <a:ea typeface="+mn-ea"/>
                          <a:cs typeface="+mn-cs"/>
                        </a:rPr>
                        <a:t>)</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・トップインパクト パノラマ パネルスイッチ（画像）</a:t>
                      </a:r>
                      <a:endParaRPr kumimoji="1" lang="ja-JP" altLang="en-US" sz="1100" b="1" dirty="0">
                        <a:solidFill>
                          <a:schemeClr val="tx1">
                            <a:lumMod val="65000"/>
                            <a:lumOff val="35000"/>
                          </a:schemeClr>
                        </a:solidFill>
                        <a:latin typeface="+mj-lt"/>
                        <a:ea typeface="+mj-ea"/>
                      </a:endParaRPr>
                    </a:p>
                    <a:p>
                      <a:pPr algn="l"/>
                      <a:r>
                        <a:rPr kumimoji="1" lang="ja-JP" altLang="en-US" sz="1100" b="1" dirty="0">
                          <a:solidFill>
                            <a:schemeClr val="tx1">
                              <a:lumMod val="65000"/>
                              <a:lumOff val="35000"/>
                            </a:schemeClr>
                          </a:solidFill>
                          <a:latin typeface="+mj-lt"/>
                          <a:ea typeface="+mj-ea"/>
                        </a:rPr>
                        <a:t>・トップインパクト プライムディスプレイ ダブル（画像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endParaRPr kumimoji="1" lang="en-US" altLang="ja-JP" sz="1100" b="1"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endParaRPr kumimoji="1" lang="en-US" altLang="ja-JP"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0" dirty="0">
                          <a:solidFill>
                            <a:schemeClr val="tx1">
                              <a:lumMod val="65000"/>
                              <a:lumOff val="35000"/>
                            </a:schemeClr>
                          </a:solidFill>
                          <a:latin typeface="+mj-lt"/>
                          <a:ea typeface="+mj-ea"/>
                        </a:rPr>
                        <a:t>掲載反映日の</a:t>
                      </a:r>
                      <a:r>
                        <a:rPr kumimoji="1" lang="en-US" altLang="ja-JP" sz="1100" b="1" dirty="0">
                          <a:solidFill>
                            <a:schemeClr val="accent6"/>
                          </a:solidFill>
                          <a:latin typeface="+mj-lt"/>
                          <a:ea typeface="+mj-ea"/>
                        </a:rPr>
                        <a:t>11</a:t>
                      </a:r>
                      <a:r>
                        <a:rPr kumimoji="1" lang="ja-JP" altLang="en-US" sz="1100" b="1" dirty="0">
                          <a:solidFill>
                            <a:schemeClr val="accent6"/>
                          </a:solidFill>
                          <a:latin typeface="+mj-lt"/>
                          <a:ea typeface="+mj-ea"/>
                        </a:rPr>
                        <a:t>営業日前</a:t>
                      </a:r>
                      <a:endParaRPr kumimoji="1" lang="en-US" altLang="ja-JP" sz="1100" b="1" dirty="0">
                        <a:solidFill>
                          <a:schemeClr val="accent6"/>
                        </a:solidFill>
                        <a:latin typeface="+mj-lt"/>
                        <a:ea typeface="+mj-ea"/>
                      </a:endParaRPr>
                    </a:p>
                    <a:p>
                      <a:pPr algn="l"/>
                      <a:r>
                        <a:rPr kumimoji="1" lang="ja-JP" altLang="en-US" sz="1100" b="0" dirty="0">
                          <a:solidFill>
                            <a:schemeClr val="tx1">
                              <a:lumMod val="65000"/>
                              <a:lumOff val="35000"/>
                            </a:schemeClr>
                          </a:solidFill>
                          <a:latin typeface="+mj-lt"/>
                          <a:ea typeface="+mj-ea"/>
                        </a:rPr>
                        <a:t>まで</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rowSpan="3">
                  <a:txBody>
                    <a:bodyPr/>
                    <a:lstStyle/>
                    <a:p>
                      <a:pPr marL="0" indent="0">
                        <a:buFont typeface="+mj-lt"/>
                        <a:buNone/>
                      </a:pPr>
                      <a:r>
                        <a:rPr kumimoji="1" lang="ja-JP" altLang="en-US" sz="1100" dirty="0"/>
                        <a:t>■ディスプレイ広告（予約型）入稿前審査依頼フォーム</a:t>
                      </a:r>
                      <a:br>
                        <a:rPr kumimoji="1" lang="en-US" altLang="ja-JP" sz="1100" dirty="0"/>
                      </a:br>
                      <a:r>
                        <a:rPr kumimoji="1" lang="en-US" altLang="ja-JP" sz="1100" dirty="0">
                          <a:hlinkClick r:id="rId3"/>
                        </a:rPr>
                        <a:t>https://form-business.yahoo.co.jp/claris/enqueteForm?inquiry_type=guaranteed_review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566928">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訴求する</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商品・</a:t>
                      </a:r>
                      <a:br>
                        <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b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サービス</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dirty="0">
                          <a:solidFill>
                            <a:schemeClr val="tx1">
                              <a:lumMod val="65000"/>
                              <a:lumOff val="35000"/>
                            </a:schemeClr>
                          </a:solidFill>
                          <a:latin typeface="+mj-lt"/>
                          <a:ea typeface="+mj-ea"/>
                        </a:rPr>
                        <a:t>薬機、医療、宗教・選挙・政党・意見広告・募金・寄付金の募集</a:t>
                      </a:r>
                      <a:endParaRPr kumimoji="1" lang="en-US" altLang="ja-JP" sz="1100" b="1" dirty="0">
                        <a:solidFill>
                          <a:schemeClr val="tx1">
                            <a:lumMod val="65000"/>
                            <a:lumOff val="35000"/>
                          </a:schemeClr>
                        </a:solidFill>
                        <a:latin typeface="+mj-lt"/>
                        <a:ea typeface="+mj-ea"/>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広告フォーマットを問わず、</a:t>
                      </a:r>
                      <a:r>
                        <a:rPr kumimoji="1" lang="ja-JP" altLang="en-US" sz="1000" b="0" kern="1200" dirty="0">
                          <a:solidFill>
                            <a:schemeClr val="accent6"/>
                          </a:solidFill>
                          <a:latin typeface="+mn-lt"/>
                          <a:ea typeface="+mn-ea"/>
                          <a:cs typeface="+mn-cs"/>
                        </a:rPr>
                        <a:t>リンク先・クリエイティブすべて審査対象</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dirty="0">
                          <a:solidFill>
                            <a:schemeClr val="accent6"/>
                          </a:solidFill>
                          <a:latin typeface="+mj-lt"/>
                          <a:ea typeface="+mj-ea"/>
                        </a:rPr>
                        <a:t>必須</a:t>
                      </a:r>
                      <a:endParaRPr kumimoji="1" lang="en-US" altLang="ja-JP" sz="10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rowSpan="3">
                  <a:txBody>
                    <a:bodyPr/>
                    <a:lstStyle/>
                    <a:p>
                      <a:pPr algn="l"/>
                      <a:r>
                        <a:rPr kumimoji="1" lang="ja-JP" altLang="en-US" sz="1100" b="0" dirty="0">
                          <a:solidFill>
                            <a:schemeClr val="tx1">
                              <a:lumMod val="65000"/>
                              <a:lumOff val="35000"/>
                            </a:schemeClr>
                          </a:solidFill>
                          <a:latin typeface="+mj-lt"/>
                          <a:ea typeface="+mj-ea"/>
                        </a:rPr>
                        <a:t>掲載に</a:t>
                      </a:r>
                      <a:endParaRPr kumimoji="1" lang="en-US" altLang="ja-JP" sz="1100" b="0" dirty="0">
                        <a:solidFill>
                          <a:schemeClr val="tx1">
                            <a:lumMod val="65000"/>
                            <a:lumOff val="35000"/>
                          </a:schemeClr>
                        </a:solidFill>
                        <a:latin typeface="+mj-lt"/>
                        <a:ea typeface="+mj-ea"/>
                      </a:endParaRPr>
                    </a:p>
                    <a:p>
                      <a:pPr algn="l"/>
                      <a:r>
                        <a:rPr kumimoji="1" lang="ja-JP" altLang="en-US" sz="1100" b="0" dirty="0">
                          <a:solidFill>
                            <a:schemeClr val="tx1">
                              <a:lumMod val="65000"/>
                              <a:lumOff val="35000"/>
                            </a:schemeClr>
                          </a:solidFill>
                          <a:latin typeface="+mj-lt"/>
                          <a:ea typeface="+mj-ea"/>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683221">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公開前</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サイト審査</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サイト状況</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kern="1200" dirty="0">
                          <a:solidFill>
                            <a:schemeClr val="tx1">
                              <a:lumMod val="65000"/>
                              <a:lumOff val="35000"/>
                            </a:schemeClr>
                          </a:solidFill>
                          <a:latin typeface="+mn-lt"/>
                          <a:ea typeface="+mn-ea"/>
                          <a:cs typeface="+mn-cs"/>
                        </a:rPr>
                        <a:t>公開前サイト</a:t>
                      </a:r>
                      <a:endParaRPr kumimoji="1" lang="en-US" altLang="ja-JP" sz="1100" b="0" kern="1200" dirty="0">
                        <a:solidFill>
                          <a:schemeClr val="tx1">
                            <a:lumMod val="65000"/>
                            <a:lumOff val="35000"/>
                          </a:schemeClr>
                        </a:solidFill>
                        <a:latin typeface="+mn-lt"/>
                        <a:ea typeface="+mn-ea"/>
                        <a:cs typeface="+mn-cs"/>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広告管理ツールに広告を入稿する時点で、リンク先</a:t>
                      </a:r>
                      <a:r>
                        <a:rPr kumimoji="1" lang="en-US" altLang="ja-JP" sz="1000" b="0" kern="1200" dirty="0">
                          <a:solidFill>
                            <a:schemeClr val="tx1">
                              <a:lumMod val="65000"/>
                              <a:lumOff val="35000"/>
                            </a:schemeClr>
                          </a:solidFill>
                          <a:latin typeface="+mn-lt"/>
                          <a:ea typeface="+mn-ea"/>
                          <a:cs typeface="+mn-cs"/>
                        </a:rPr>
                        <a:t>URL</a:t>
                      </a:r>
                      <a:r>
                        <a:rPr kumimoji="1" lang="ja-JP" altLang="en-US" sz="1000" b="0" kern="1200" dirty="0">
                          <a:solidFill>
                            <a:schemeClr val="tx1">
                              <a:lumMod val="65000"/>
                              <a:lumOff val="35000"/>
                            </a:schemeClr>
                          </a:solidFill>
                          <a:latin typeface="+mn-lt"/>
                          <a:ea typeface="+mn-ea"/>
                          <a:cs typeface="+mn-cs"/>
                        </a:rPr>
                        <a:t>が未公開または未完成の場合に必要な審査です。</a:t>
                      </a:r>
                      <a:r>
                        <a:rPr kumimoji="1" lang="ja-JP" altLang="en-US" sz="1000" b="0" kern="1200" dirty="0">
                          <a:solidFill>
                            <a:schemeClr val="accent6"/>
                          </a:solidFill>
                          <a:latin typeface="+mn-lt"/>
                          <a:ea typeface="+mn-ea"/>
                          <a:cs typeface="+mn-cs"/>
                        </a:rPr>
                        <a:t>審査には更新後のテストサイトまたはキャプチャ、掲載開始日とリンク先更新日時が必要</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1003027">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制限</a:t>
                      </a:r>
                      <a:endParaRPr kumimoji="1" lang="en-US" altLang="ja-JP" sz="1100" b="1" kern="1200" noProof="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kern="1200" noProof="0" dirty="0">
                          <a:solidFill>
                            <a:schemeClr val="tx1">
                              <a:lumMod val="65000"/>
                              <a:lumOff val="35000"/>
                            </a:schemeClr>
                          </a:solidFill>
                          <a:latin typeface="+mn-lt"/>
                          <a:ea typeface="+mn-ea"/>
                          <a:cs typeface="+mn-cs"/>
                        </a:rPr>
                        <a:t>掲載制限</a:t>
                      </a:r>
                      <a:endParaRPr kumimoji="1" lang="en-US" altLang="ja-JP" sz="1100" b="1" kern="1200" noProof="0" dirty="0">
                        <a:solidFill>
                          <a:schemeClr val="tx1">
                            <a:lumMod val="65000"/>
                            <a:lumOff val="35000"/>
                          </a:schemeClr>
                        </a:solidFill>
                        <a:latin typeface="+mn-lt"/>
                        <a:ea typeface="+mn-ea"/>
                        <a:cs typeface="+mn-cs"/>
                      </a:endParaRPr>
                    </a:p>
                    <a:p>
                      <a:pPr algn="ctr"/>
                      <a:r>
                        <a:rPr kumimoji="1" lang="ja-JP" altLang="en-US" sz="1100" b="1" kern="1200" noProof="0" dirty="0">
                          <a:solidFill>
                            <a:schemeClr val="tx1">
                              <a:lumMod val="65000"/>
                              <a:lumOff val="35000"/>
                            </a:schemeClr>
                          </a:solidFill>
                          <a:latin typeface="+mn-lt"/>
                          <a:ea typeface="+mn-ea"/>
                          <a:cs typeface="+mn-cs"/>
                        </a:rPr>
                        <a:t>カテゴリー</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「掲載制限に該当する広告内容」の判断</a:t>
                      </a:r>
                      <a:endParaRPr kumimoji="1" lang="en-US" altLang="ja-JP" sz="1100" b="0"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noProof="0" dirty="0">
                          <a:solidFill>
                            <a:schemeClr val="tx1">
                              <a:lumMod val="65000"/>
                              <a:lumOff val="35000"/>
                            </a:schemeClr>
                          </a:solidFill>
                          <a:latin typeface="+mn-lt"/>
                          <a:ea typeface="+mn-ea"/>
                          <a:cs typeface="+mn-cs"/>
                        </a:rPr>
                        <a:t>※</a:t>
                      </a:r>
                      <a:r>
                        <a:rPr kumimoji="1" lang="ja-JP" altLang="en-US" sz="1000" b="0" kern="1200" noProof="0" dirty="0">
                          <a:solidFill>
                            <a:schemeClr val="tx1">
                              <a:lumMod val="65000"/>
                              <a:lumOff val="35000"/>
                            </a:schemeClr>
                          </a:solidFill>
                          <a:latin typeface="+mn-lt"/>
                          <a:ea typeface="+mn-ea"/>
                          <a:cs typeface="+mn-cs"/>
                        </a:rPr>
                        <a:t>掲載制限カテゴリーの確認の場合に選択。</a:t>
                      </a:r>
                      <a:r>
                        <a:rPr kumimoji="1" lang="ja-JP" altLang="en-US" sz="1000" b="0" kern="1200" noProof="0" dirty="0">
                          <a:solidFill>
                            <a:schemeClr val="accent6"/>
                          </a:solidFill>
                          <a:latin typeface="+mn-lt"/>
                          <a:ea typeface="+mn-ea"/>
                          <a:cs typeface="+mn-cs"/>
                        </a:rPr>
                        <a:t>判断にはリンク先サイトが必要</a:t>
                      </a:r>
                      <a:r>
                        <a:rPr kumimoji="1" lang="ja-JP" altLang="en-US" sz="1000" b="0" kern="1200" noProof="0" dirty="0">
                          <a:solidFill>
                            <a:schemeClr val="tx1">
                              <a:lumMod val="65000"/>
                              <a:lumOff val="35000"/>
                            </a:schemeClr>
                          </a:solidFill>
                          <a:latin typeface="+mn-lt"/>
                          <a:ea typeface="+mn-ea"/>
                          <a:cs typeface="+mn-cs"/>
                        </a:rPr>
                        <a:t>となり、クリエイティブのみでは判断できかねます。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0" kern="1200" dirty="0" err="1">
                          <a:solidFill>
                            <a:schemeClr val="tx1">
                              <a:lumMod val="65000"/>
                              <a:lumOff val="35000"/>
                            </a:schemeClr>
                          </a:solidFill>
                          <a:latin typeface="+mn-lt"/>
                          <a:ea typeface="+mn-ea"/>
                          <a:cs typeface="+mn-cs"/>
                        </a:rPr>
                        <a:t>任意</a:t>
                      </a: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t>■掲載制限カテゴリー確認　依頼フォーム</a:t>
                      </a:r>
                      <a:br>
                        <a:rPr kumimoji="1" lang="en-US" altLang="ja-JP" sz="1050" dirty="0"/>
                      </a:br>
                      <a:r>
                        <a:rPr lang="en-US" altLang="ja-JP" sz="1050" dirty="0">
                          <a:hlinkClick r:id="rId4"/>
                        </a:rPr>
                        <a:t>https://form-business.yahoo.co.jp/claris/enqueteForm?inquiry_type=placement_restrictions</a:t>
                      </a:r>
                      <a:endParaRPr lang="en-US" altLang="ja-JP" sz="105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bl>
          </a:graphicData>
        </a:graphic>
      </p:graphicFrame>
    </p:spTree>
    <p:extLst>
      <p:ext uri="{BB962C8B-B14F-4D97-AF65-F5344CB8AC3E}">
        <p14:creationId xmlns:p14="http://schemas.microsoft.com/office/powerpoint/2010/main" val="2256254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免責事項・注意事項</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7</a:t>
            </a:fld>
            <a:endParaRPr lang="ja-JP" altLang="en-US"/>
          </a:p>
        </p:txBody>
      </p:sp>
      <p:sp>
        <p:nvSpPr>
          <p:cNvPr id="6" name="テキスト ボックス 5"/>
          <p:cNvSpPr txBox="1"/>
          <p:nvPr/>
        </p:nvSpPr>
        <p:spPr>
          <a:xfrm>
            <a:off x="407368" y="1011733"/>
            <a:ext cx="11402265" cy="547842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zh-TW" altLang="en-US" sz="1400" b="0" i="0" u="none" strike="noStrike" kern="0" cap="none" spc="0" normalizeH="0" baseline="0" noProof="0" dirty="0">
                <a:ln>
                  <a:noFill/>
                </a:ln>
                <a:solidFill>
                  <a:schemeClr val="tx1">
                    <a:lumMod val="65000"/>
                    <a:lumOff val="35000"/>
                  </a:schemeClr>
                </a:solidFill>
                <a:effectLst/>
                <a:uLnTx/>
                <a:uFillTx/>
              </a:rPr>
              <a:t>広告取扱基本規定</a:t>
            </a:r>
            <a:r>
              <a:rPr kumimoji="0" lang="ja-JP" altLang="en-US" sz="1400" b="0" i="0" u="none" strike="noStrike" kern="0" cap="none" spc="0" normalizeH="0" baseline="0" noProof="0" dirty="0">
                <a:ln>
                  <a:noFill/>
                </a:ln>
                <a:solidFill>
                  <a:schemeClr val="tx1">
                    <a:lumMod val="65000"/>
                    <a:lumOff val="35000"/>
                  </a:schemeClr>
                </a:solidFill>
                <a:effectLst/>
                <a:uLnTx/>
                <a:uFillTx/>
              </a:rPr>
              <a:t>・入稿規定・商品資料をご参照ください。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　・広告取扱基本規定：</a:t>
            </a:r>
            <a:r>
              <a:rPr kumimoji="0" lang="en-US" altLang="ja-JP" sz="1400" kern="0" dirty="0">
                <a:solidFill>
                  <a:schemeClr val="tx1">
                    <a:lumMod val="65000"/>
                    <a:lumOff val="35000"/>
                  </a:schemeClr>
                </a:solidFill>
                <a:hlinkClick r:id="rId2"/>
              </a:rPr>
              <a:t>https://marketing.yahoo.co.jp/guidelines/terms.html</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lang="en-US" altLang="ja-JP" sz="1400" dirty="0">
                <a:solidFill>
                  <a:schemeClr val="tx1">
                    <a:lumMod val="65000"/>
                    <a:lumOff val="35000"/>
                  </a:schemeClr>
                </a:solidFill>
                <a:hlinkClick r:id="rId3"/>
              </a:rPr>
              <a:t>https://ads-help.yahoo.co.jp/yahooads/guideline/articledetail?lan=ja&amp;aid=1493&amp;o=default</a:t>
            </a:r>
            <a:endParaRPr kumimoji="0" lang="en-US" altLang="ja-JP" sz="1400" kern="0" dirty="0">
              <a:solidFill>
                <a:schemeClr val="tx1">
                  <a:lumMod val="65000"/>
                  <a:lumOff val="35000"/>
                </a:schemeClr>
              </a:solidFill>
            </a:endParaRPr>
          </a:p>
          <a:p>
            <a:pPr>
              <a:defRPr/>
            </a:pPr>
            <a:r>
              <a:rPr kumimoji="0" lang="ja-JP" altLang="en-US" sz="1400" kern="0" dirty="0">
                <a:solidFill>
                  <a:schemeClr val="tx1">
                    <a:lumMod val="65000"/>
                    <a:lumOff val="35000"/>
                  </a:schemeClr>
                </a:solidFill>
              </a:rPr>
              <a:t>　・商品資料：広告管理ツールで表示される、商品の詳細ページからダウンロードいただけます。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■一部の広告タイプやブランドリフト調査項目、訴求する商品・サービスによっては入稿前審査にて事前原稿確認が必須です。</a:t>
            </a:r>
          </a:p>
          <a:p>
            <a:pPr marL="179388" lvl="0">
              <a:defRPr/>
            </a:pPr>
            <a:r>
              <a:rPr kumimoji="0" lang="ja-JP" altLang="en-US" sz="1400" kern="0" dirty="0">
                <a:solidFill>
                  <a:schemeClr val="tx1">
                    <a:lumMod val="65000"/>
                    <a:lumOff val="35000"/>
                  </a:schemeClr>
                </a:solidFill>
              </a:rPr>
              <a:t>目的に応じた相談フォームよりご依頼ください。</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・掲載制限カテゴリー確認　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4"/>
              </a:rPr>
              <a:t>https://form-business.yahoo.co.jp/claris/enqueteForm?inquiry_type=placement_restrictions</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・ディスプレイ広告（予約型）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5"/>
              </a:rPr>
              <a:t>https://form-business.yahoo.co.jp/claris/enqueteForm?inquiry_type=guaranteed_review</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・ブランドリフト調査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6"/>
              </a:rPr>
              <a:t>https://form-business.yahoo.co.jp/claris/enqueteForm?inquiry_type=bls_review</a:t>
            </a:r>
            <a:endParaRPr kumimoji="0" lang="en-US" altLang="ja-JP" sz="1400" kern="0" dirty="0">
              <a:solidFill>
                <a:schemeClr val="tx1">
                  <a:lumMod val="65000"/>
                  <a:lumOff val="35000"/>
                </a:schemeClr>
              </a:solidFill>
            </a:endParaRPr>
          </a:p>
          <a:p>
            <a:r>
              <a:rPr lang="ja-JP" altLang="en-US" sz="1400" b="1" dirty="0">
                <a:solidFill>
                  <a:schemeClr val="tx1">
                    <a:lumMod val="65000"/>
                    <a:lumOff val="35000"/>
                  </a:schemeClr>
                </a:solidFill>
              </a:rPr>
              <a:t>「</a:t>
            </a:r>
            <a:r>
              <a:rPr lang="en-US" altLang="ja-JP" sz="1400" b="1" dirty="0" err="1">
                <a:solidFill>
                  <a:schemeClr val="tx1">
                    <a:lumMod val="65000"/>
                    <a:lumOff val="35000"/>
                  </a:schemeClr>
                </a:solidFill>
              </a:rPr>
              <a:t>carview</a:t>
            </a:r>
            <a:r>
              <a:rPr lang="en-US" altLang="ja-JP" sz="1400" b="1" dirty="0">
                <a:solidFill>
                  <a:schemeClr val="tx1">
                    <a:lumMod val="65000"/>
                    <a:lumOff val="35000"/>
                  </a:schemeClr>
                </a:solidFill>
              </a:rPr>
              <a:t>!</a:t>
            </a:r>
            <a:r>
              <a:rPr lang="ja-JP" altLang="en-US" sz="1400" b="1" dirty="0">
                <a:solidFill>
                  <a:schemeClr val="tx1">
                    <a:lumMod val="65000"/>
                    <a:lumOff val="35000"/>
                  </a:schemeClr>
                </a:solidFill>
              </a:rPr>
              <a:t>　トップ　トップインパクト　プライムディスプレイダブルサイズ 　</a:t>
            </a:r>
            <a:r>
              <a:rPr lang="en-US" altLang="ja-JP" sz="1400" b="1" dirty="0">
                <a:solidFill>
                  <a:schemeClr val="tx1">
                    <a:lumMod val="65000"/>
                    <a:lumOff val="35000"/>
                  </a:schemeClr>
                </a:solidFill>
              </a:rPr>
              <a:t>PC</a:t>
            </a:r>
            <a:r>
              <a:rPr lang="ja-JP" altLang="en-US" sz="1400" b="1" dirty="0">
                <a:solidFill>
                  <a:schemeClr val="tx1">
                    <a:lumMod val="65000"/>
                    <a:lumOff val="35000"/>
                  </a:schemeClr>
                </a:solidFill>
              </a:rPr>
              <a:t>」商品は、入稿前審査にて事前原稿確認が必須です。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9388"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chemeClr val="tx1">
                    <a:lumMod val="65000"/>
                    <a:lumOff val="35000"/>
                  </a:schemeClr>
                </a:solidFill>
                <a:effectLst/>
                <a:uLnTx/>
                <a:uFillTx/>
                <a:hlinkClick r:id="rId7"/>
              </a:rPr>
              <a:t>https://form-business.yahoo.co.jp/claris/enqueteForm?inquiry_type=display_support</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7800" marR="0" lvl="0" indent="-17780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ページの内容・構成は、予告なく変更になる場合や、災害時、通信障害時、他プロモーション時等、特別編成になる場合があります。</a:t>
            </a:r>
          </a:p>
          <a:p>
            <a:pPr marL="0" marR="0" lvl="0" indent="179388" defTabSz="914400" eaLnBrk="1" fontAlgn="auto" latinLnBrk="0" hangingPunct="1">
              <a:lnSpc>
                <a:spcPct val="100000"/>
              </a:lnSpc>
              <a:spcBef>
                <a:spcPts val="0"/>
              </a:spcBef>
              <a:spcAft>
                <a:spcPts val="0"/>
              </a:spcAft>
              <a:buClrTx/>
              <a:buSzTx/>
              <a:buFontTx/>
              <a:buNone/>
              <a:tabLst/>
              <a:defRPr/>
            </a:pPr>
            <a:r>
              <a:rPr kumimoji="0" lang="ja-JP" altLang="ja-JP" sz="1400" b="0" i="0" u="none" strike="noStrike" kern="0" cap="none" spc="0" normalizeH="0" baseline="0" noProof="0" dirty="0">
                <a:ln>
                  <a:noFill/>
                </a:ln>
                <a:solidFill>
                  <a:schemeClr val="tx1">
                    <a:lumMod val="65000"/>
                    <a:lumOff val="35000"/>
                  </a:schemeClr>
                </a:solidFill>
                <a:effectLst/>
                <a:uLnTx/>
                <a:uFillTx/>
              </a:rPr>
              <a:t>また、それらに</a:t>
            </a:r>
            <a:r>
              <a:rPr kumimoji="0" lang="ja-JP" altLang="en-US" sz="1400" b="0" i="0" u="none" strike="noStrike" kern="0" cap="none" spc="0" normalizeH="0" baseline="0" noProof="0" dirty="0">
                <a:ln>
                  <a:noFill/>
                </a:ln>
                <a:solidFill>
                  <a:schemeClr val="tx1">
                    <a:lumMod val="65000"/>
                    <a:lumOff val="35000"/>
                  </a:schemeClr>
                </a:solidFill>
                <a:effectLst/>
                <a:uLnTx/>
                <a:uFillTx/>
              </a:rPr>
              <a:t>伴い</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ページ内での掲載箇所が変更になる場合があります。あらかじめご了承ください。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179388"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■弊社サービスによる特別演出に伴い、一部商品を売り止めする場合があります。あらかじめご了承ください。</a:t>
            </a:r>
            <a:endParaRPr kumimoji="0" lang="ja-JP"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■一部、広告掲載対象外となるページがあります。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■市区郡合併などでエリアが変更・廃止になる場合があります。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p:txBody>
      </p:sp>
      <p:sp>
        <p:nvSpPr>
          <p:cNvPr id="7" name="フッター プレースホルダー 1">
            <a:extLst>
              <a:ext uri="{FF2B5EF4-FFF2-40B4-BE49-F238E27FC236}">
                <a16:creationId xmlns:a16="http://schemas.microsoft.com/office/drawing/2014/main" id="{A0AC8BD1-77AC-864B-9F9B-DB2A85F8201A}"/>
              </a:ext>
            </a:extLst>
          </p:cNvPr>
          <p:cNvSpPr txBox="1">
            <a:spLocks/>
          </p:cNvSpPr>
          <p:nvPr/>
        </p:nvSpPr>
        <p:spPr>
          <a:xfrm>
            <a:off x="3575720" y="6597995"/>
            <a:ext cx="7123253" cy="365125"/>
          </a:xfrm>
          <a:prstGeom prst="rect">
            <a:avLst/>
          </a:prstGeom>
        </p:spPr>
        <p:txBody>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860" dirty="0">
                <a:solidFill>
                  <a:prstClr val="black"/>
                </a:solidFill>
              </a:rPr>
              <a:t>Copyright</a:t>
            </a:r>
            <a:r>
              <a:rPr lang="ja-JP" altLang="en-US" sz="860" dirty="0">
                <a:solidFill>
                  <a:prstClr val="black"/>
                </a:solidFill>
              </a:rPr>
              <a:t>（</a:t>
            </a:r>
            <a:r>
              <a:rPr lang="en-US" altLang="ja-JP" sz="860" dirty="0">
                <a:solidFill>
                  <a:prstClr val="black"/>
                </a:solidFill>
              </a:rPr>
              <a:t>C</a:t>
            </a:r>
            <a:r>
              <a:rPr lang="ja-JP" altLang="en-US" sz="860" dirty="0">
                <a:solidFill>
                  <a:prstClr val="black"/>
                </a:solidFill>
              </a:rPr>
              <a:t>）</a:t>
            </a:r>
            <a:r>
              <a:rPr lang="en-US" altLang="ja-JP" sz="860" dirty="0">
                <a:solidFill>
                  <a:prstClr val="black"/>
                </a:solidFill>
              </a:rPr>
              <a:t>2022 Yahoo Japan Corporation. All Rights Reserved. </a:t>
            </a:r>
            <a:r>
              <a:rPr lang="ja-JP" altLang="en-US" sz="860" dirty="0">
                <a:solidFill>
                  <a:prstClr val="black"/>
                </a:solidFill>
              </a:rPr>
              <a:t>無断引用・転載禁止</a:t>
            </a:r>
          </a:p>
        </p:txBody>
      </p:sp>
    </p:spTree>
    <p:extLst>
      <p:ext uri="{BB962C8B-B14F-4D97-AF65-F5344CB8AC3E}">
        <p14:creationId xmlns:p14="http://schemas.microsoft.com/office/powerpoint/2010/main" val="32227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79376" y="188640"/>
            <a:ext cx="9837401" cy="531751"/>
          </a:xfrm>
        </p:spPr>
        <p:txBody>
          <a:bodyPr>
            <a:normAutofit fontScale="90000"/>
          </a:bodyPr>
          <a:lstStyle/>
          <a:p>
            <a:r>
              <a:rPr kumimoji="1" lang="ja-JP" altLang="en-US" dirty="0"/>
              <a:t>免責事項・注意事項</a:t>
            </a:r>
          </a:p>
        </p:txBody>
      </p:sp>
      <p:sp>
        <p:nvSpPr>
          <p:cNvPr id="5" name="テキスト ボックス 4"/>
          <p:cNvSpPr txBox="1"/>
          <p:nvPr/>
        </p:nvSpPr>
        <p:spPr>
          <a:xfrm>
            <a:off x="454374" y="1124744"/>
            <a:ext cx="11571692" cy="3754874"/>
          </a:xfrm>
          <a:prstGeom prst="rect">
            <a:avLst/>
          </a:prstGeom>
          <a:noFill/>
        </p:spPr>
        <p:txBody>
          <a:bodyPr wrap="square" lIns="91440" tIns="45720" rIns="91440" bIns="45720" rtlCol="0" anchor="t">
            <a:spAutoFit/>
          </a:bodyPr>
          <a:lstStyle/>
          <a:p>
            <a:pPr lvl="0">
              <a:defRPr/>
            </a:pPr>
            <a:r>
              <a:rPr kumimoji="0" lang="ja-JP" altLang="en-US" sz="1400" kern="0" dirty="0">
                <a:solidFill>
                  <a:schemeClr val="tx1">
                    <a:lumMod val="65000"/>
                    <a:lumOff val="35000"/>
                  </a:schemeClr>
                </a:solidFill>
              </a:rPr>
              <a:t>■ 商品によってはセールスシートに明示された「購入期間」より短期間で設定可能ですが、</a:t>
            </a:r>
            <a:endParaRPr kumimoji="0" lang="en-US" altLang="ja-JP" sz="1400" kern="0" dirty="0">
              <a:solidFill>
                <a:schemeClr val="tx1">
                  <a:lumMod val="65000"/>
                  <a:lumOff val="35000"/>
                </a:schemeClr>
              </a:solidFill>
            </a:endParaRPr>
          </a:p>
          <a:p>
            <a:pPr lvl="0">
              <a:defRPr/>
            </a:pPr>
            <a:r>
              <a:rPr kumimoji="0" lang="en-US" altLang="ja-JP" sz="1400" kern="0" dirty="0">
                <a:solidFill>
                  <a:schemeClr val="tx1">
                    <a:lumMod val="65000"/>
                    <a:lumOff val="35000"/>
                  </a:schemeClr>
                </a:solidFill>
              </a:rPr>
              <a:t>    </a:t>
            </a:r>
            <a:r>
              <a:rPr kumimoji="0" lang="ja-JP" altLang="en-US" sz="1400" kern="0" dirty="0">
                <a:solidFill>
                  <a:schemeClr val="tx1">
                    <a:lumMod val="65000"/>
                    <a:lumOff val="35000"/>
                  </a:schemeClr>
                </a:solidFill>
              </a:rPr>
              <a:t>指定したビューアブルインプレッション未達と</a:t>
            </a:r>
            <a:r>
              <a:rPr kumimoji="0" lang="ja-JP" altLang="ja-JP" sz="1400" kern="0" dirty="0">
                <a:solidFill>
                  <a:schemeClr val="tx1">
                    <a:lumMod val="65000"/>
                    <a:lumOff val="35000"/>
                  </a:schemeClr>
                </a:solidFill>
              </a:rPr>
              <a:t>なる場合があります。</a:t>
            </a:r>
            <a:r>
              <a:rPr kumimoji="0" lang="ja-JP" altLang="en-US" sz="1400" kern="0" dirty="0">
                <a:solidFill>
                  <a:schemeClr val="tx1">
                    <a:lumMod val="65000"/>
                    <a:lumOff val="35000"/>
                  </a:schemeClr>
                </a:solidFill>
              </a:rPr>
              <a:t>その際は補填対象外となりますので</a:t>
            </a:r>
            <a:r>
              <a:rPr kumimoji="0" lang="ja-JP" altLang="ja-JP" sz="1400" kern="0" dirty="0">
                <a:solidFill>
                  <a:schemeClr val="tx1">
                    <a:lumMod val="65000"/>
                    <a:lumOff val="35000"/>
                  </a:schemeClr>
                </a:solidFill>
              </a:rPr>
              <a:t>あらかじめご了承ください。</a:t>
            </a:r>
            <a:endParaRPr kumimoji="0" lang="en-US" altLang="ja-JP" sz="1400" kern="0" dirty="0">
              <a:solidFill>
                <a:schemeClr val="tx1">
                  <a:lumMod val="65000"/>
                  <a:lumOff val="35000"/>
                </a:schemeClr>
              </a:solidFill>
            </a:endParaRPr>
          </a:p>
          <a:p>
            <a:pPr lvl="0">
              <a:defRPr/>
            </a:pP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■金額表示は、消費税を含みません。</a:t>
            </a:r>
            <a:endParaRPr kumimoji="0" lang="en-US" altLang="ja-JP" sz="1400" kern="0" dirty="0">
              <a:solidFill>
                <a:schemeClr val="tx1">
                  <a:lumMod val="65000"/>
                  <a:lumOff val="35000"/>
                </a:schemeClr>
              </a:solidFill>
            </a:endParaRPr>
          </a:p>
          <a:p>
            <a:pPr lvl="0">
              <a:defRPr/>
            </a:pP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■金額表示は、代理店手数料を含みます。</a:t>
            </a:r>
            <a:endParaRPr kumimoji="0" lang="en-US" altLang="ja-JP" sz="1400" kern="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■在庫確認・シミュレーションの実行日から起算して</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日目以降の日付は指定できず、在庫は確認できません。</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また、</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日目以降の予約もできません。商品の掲載期間が半年の場合、</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在庫確認・シミュレーションと予約のタイミングにご注意ください。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■掲載不具合について</a:t>
            </a:r>
          </a:p>
          <a:p>
            <a:pPr lvl="0"/>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pPr lvl="0"/>
            <a:r>
              <a:rPr lang="ja-JP" altLang="en-US" sz="1400" dirty="0">
                <a:solidFill>
                  <a:schemeClr val="tx1">
                    <a:lumMod val="65000"/>
                    <a:lumOff val="35000"/>
                  </a:schemeClr>
                </a:solidFill>
              </a:rPr>
              <a:t>　（１）広告掲載開始日、及び広告内容の変更後の掲載開始日は、掲載開始から</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時間を広告掲載調整時間とします。</a:t>
            </a:r>
          </a:p>
          <a:p>
            <a:pPr lvl="0"/>
            <a:r>
              <a:rPr lang="ja-JP" altLang="en-US" sz="1400" dirty="0">
                <a:solidFill>
                  <a:schemeClr val="tx1">
                    <a:lumMod val="65000"/>
                    <a:lumOff val="35000"/>
                  </a:schemeClr>
                </a:solidFill>
              </a:rPr>
              <a:t>　　ただし、（２）、（３）に該当する場合は、その定めに従います。</a:t>
            </a:r>
          </a:p>
          <a:p>
            <a:pPr lvl="0"/>
            <a:r>
              <a:rPr lang="ja-JP" altLang="en-US" sz="1400" dirty="0">
                <a:solidFill>
                  <a:schemeClr val="tx1">
                    <a:lumMod val="65000"/>
                    <a:lumOff val="35000"/>
                  </a:schemeClr>
                </a:solidFill>
              </a:rPr>
              <a:t>　（２）広告掲載開始日が営業日以外の場合、当該広告掲載開始時間から翌営業日正午までを広告掲載調整時間とします。</a:t>
            </a:r>
          </a:p>
          <a:p>
            <a:pPr lvl="0"/>
            <a:r>
              <a:rPr lang="ja-JP" altLang="en-US" sz="1400" dirty="0">
                <a:solidFill>
                  <a:schemeClr val="tx1">
                    <a:lumMod val="65000"/>
                    <a:lumOff val="35000"/>
                  </a:schemeClr>
                </a:solidFill>
              </a:rPr>
              <a:t>　（３）広告の総掲載予定時間が</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時間未満の場合、総掲載予定時間の</a:t>
            </a:r>
            <a:r>
              <a:rPr lang="en-US" altLang="ja-JP" sz="1400" dirty="0">
                <a:solidFill>
                  <a:schemeClr val="tx1">
                    <a:lumMod val="65000"/>
                    <a:lumOff val="35000"/>
                  </a:schemeClr>
                </a:solidFill>
              </a:rPr>
              <a:t>10%</a:t>
            </a:r>
            <a:r>
              <a:rPr lang="ja-JP" altLang="en-US" sz="1400" dirty="0">
                <a:solidFill>
                  <a:schemeClr val="tx1">
                    <a:lumMod val="65000"/>
                    <a:lumOff val="35000"/>
                  </a:schemeClr>
                </a:solidFill>
              </a:rPr>
              <a:t>にあたる時間までを広告掲載調整時間とします。</a:t>
            </a:r>
          </a:p>
        </p:txBody>
      </p:sp>
      <p:sp>
        <p:nvSpPr>
          <p:cNvPr id="6" name="フッター プレースホルダー 1">
            <a:extLst>
              <a:ext uri="{FF2B5EF4-FFF2-40B4-BE49-F238E27FC236}">
                <a16:creationId xmlns:a16="http://schemas.microsoft.com/office/drawing/2014/main" id="{A0AC8BD1-77AC-864B-9F9B-DB2A85F8201A}"/>
              </a:ext>
            </a:extLst>
          </p:cNvPr>
          <p:cNvSpPr txBox="1">
            <a:spLocks/>
          </p:cNvSpPr>
          <p:nvPr/>
        </p:nvSpPr>
        <p:spPr>
          <a:xfrm>
            <a:off x="3575720" y="6597995"/>
            <a:ext cx="7123253" cy="365125"/>
          </a:xfrm>
          <a:prstGeom prst="rect">
            <a:avLst/>
          </a:prstGeom>
        </p:spPr>
        <p:txBody>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860" dirty="0">
                <a:solidFill>
                  <a:prstClr val="black"/>
                </a:solidFill>
              </a:rPr>
              <a:t>Copyright</a:t>
            </a:r>
            <a:r>
              <a:rPr lang="ja-JP" altLang="en-US" sz="860" dirty="0">
                <a:solidFill>
                  <a:prstClr val="black"/>
                </a:solidFill>
              </a:rPr>
              <a:t>（</a:t>
            </a:r>
            <a:r>
              <a:rPr lang="en-US" altLang="ja-JP" sz="860" dirty="0">
                <a:solidFill>
                  <a:prstClr val="black"/>
                </a:solidFill>
              </a:rPr>
              <a:t>C</a:t>
            </a:r>
            <a:r>
              <a:rPr lang="ja-JP" altLang="en-US" sz="860" dirty="0">
                <a:solidFill>
                  <a:prstClr val="black"/>
                </a:solidFill>
              </a:rPr>
              <a:t>）</a:t>
            </a:r>
            <a:r>
              <a:rPr lang="en-US" altLang="ja-JP" sz="860" dirty="0">
                <a:solidFill>
                  <a:prstClr val="black"/>
                </a:solidFill>
              </a:rPr>
              <a:t>2022 Yahoo Japan Corporation. All Rights Reserved. </a:t>
            </a:r>
            <a:r>
              <a:rPr lang="ja-JP" altLang="en-US" sz="860" dirty="0">
                <a:solidFill>
                  <a:prstClr val="black"/>
                </a:solidFill>
              </a:rPr>
              <a:t>無断引用・転載禁止</a:t>
            </a:r>
          </a:p>
        </p:txBody>
      </p:sp>
    </p:spTree>
    <p:extLst>
      <p:ext uri="{BB962C8B-B14F-4D97-AF65-F5344CB8AC3E}">
        <p14:creationId xmlns:p14="http://schemas.microsoft.com/office/powerpoint/2010/main" val="2019855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更新・変更履歴</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6" name="テキスト ボックス 5"/>
          <p:cNvSpPr txBox="1"/>
          <p:nvPr/>
        </p:nvSpPr>
        <p:spPr>
          <a:xfrm>
            <a:off x="313880" y="1001886"/>
            <a:ext cx="11402265" cy="2154436"/>
          </a:xfrm>
          <a:prstGeom prst="rect">
            <a:avLst/>
          </a:prstGeom>
          <a:noFill/>
        </p:spPr>
        <p:txBody>
          <a:bodyPr wrap="square" rtlCol="0">
            <a:spAutoFit/>
          </a:bodyPr>
          <a:lstStyle/>
          <a:p>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2022/3/14</a:t>
            </a:r>
          </a:p>
          <a:p>
            <a:r>
              <a:rPr lang="ja-JP" altLang="en-US" sz="1400" dirty="0">
                <a:solidFill>
                  <a:schemeClr val="tx1">
                    <a:lumMod val="65000"/>
                    <a:lumOff val="35000"/>
                  </a:schemeClr>
                </a:solidFill>
              </a:rPr>
              <a:t>・「広告タイプ一覧」および「免責事項・注意事項」に入稿規定関連についての記載を一部削除いたしました。</a:t>
            </a:r>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2022/4/4</a:t>
            </a:r>
          </a:p>
          <a:p>
            <a:r>
              <a:rPr lang="ja-JP" altLang="en-US" sz="1400" dirty="0">
                <a:solidFill>
                  <a:schemeClr val="tx1">
                    <a:lumMod val="65000"/>
                    <a:lumOff val="35000"/>
                  </a:schemeClr>
                </a:solidFill>
              </a:rPr>
              <a:t>・「審査について」および「免責事項・注意事項」の審査説明を更新いたしました。</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2022/9/5</a:t>
            </a:r>
          </a:p>
          <a:p>
            <a:r>
              <a:rPr lang="ja-JP" altLang="en-US" sz="1400" dirty="0">
                <a:solidFill>
                  <a:schemeClr val="tx1">
                    <a:lumMod val="65000"/>
                    <a:lumOff val="35000"/>
                  </a:schemeClr>
                </a:solidFill>
              </a:rPr>
              <a:t>・掲載制限業種ページの「掲載制限カテゴリー名」を更新いたしました。</a:t>
            </a:r>
          </a:p>
          <a:p>
            <a:endParaRPr lang="en-US" altLang="ja-JP" sz="1400" dirty="0">
              <a:solidFill>
                <a:schemeClr val="tx1">
                  <a:lumMod val="65000"/>
                  <a:lumOff val="35000"/>
                </a:schemeClr>
              </a:solidFill>
            </a:endParaRPr>
          </a:p>
          <a:p>
            <a:endParaRPr lang="en-US" altLang="ja-JP" sz="1100" dirty="0">
              <a:solidFill>
                <a:schemeClr val="tx1">
                  <a:lumMod val="65000"/>
                  <a:lumOff val="35000"/>
                </a:schemeClr>
              </a:solidFill>
            </a:endParaRPr>
          </a:p>
        </p:txBody>
      </p:sp>
    </p:spTree>
    <p:extLst>
      <p:ext uri="{BB962C8B-B14F-4D97-AF65-F5344CB8AC3E}">
        <p14:creationId xmlns:p14="http://schemas.microsoft.com/office/powerpoint/2010/main" val="591278089"/>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34308</TotalTime>
  <Words>2224</Words>
  <Application>Microsoft Office PowerPoint</Application>
  <PresentationFormat>ワイド画面</PresentationFormat>
  <Paragraphs>348</Paragraphs>
  <Slides>10</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10</vt:i4>
      </vt:variant>
    </vt:vector>
  </HeadingPairs>
  <TitlesOfParts>
    <vt:vector size="18" baseType="lpstr">
      <vt:lpstr>ＭＳ Ｐゴシック</vt:lpstr>
      <vt:lpstr>メイリオ</vt:lpstr>
      <vt:lpstr>メイリオ</vt:lpstr>
      <vt:lpstr>游ゴシック</vt:lpstr>
      <vt:lpstr>Arial</vt:lpstr>
      <vt:lpstr>Calibri</vt:lpstr>
      <vt:lpstr>2_【社外秘】MSCテンプレート_2013</vt:lpstr>
      <vt:lpstr>コンテンツページ</vt:lpstr>
      <vt:lpstr>PowerPoint プレゼンテーション</vt:lpstr>
      <vt:lpstr>商品一覧　carview!</vt:lpstr>
      <vt:lpstr>ターゲティング設定</vt:lpstr>
      <vt:lpstr>PowerPoint プレゼンテーション</vt:lpstr>
      <vt:lpstr>広告タイプ一覧</vt:lpstr>
      <vt:lpstr>PowerPoint プレゼンテーション</vt:lpstr>
      <vt:lpstr>PowerPoint プレゼンテーション</vt:lpstr>
      <vt:lpstr>免責事項・注意事項</vt:lpstr>
      <vt:lpstr>PowerPoint プレゼンテーション</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岡村 那智</cp:lastModifiedBy>
  <cp:revision>914</cp:revision>
  <dcterms:created xsi:type="dcterms:W3CDTF">2013-09-17T05:48:50Z</dcterms:created>
  <dcterms:modified xsi:type="dcterms:W3CDTF">2022-09-05T02:47:13Z</dcterms:modified>
</cp:coreProperties>
</file>