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75" r:id="rId2"/>
  </p:sldMasterIdLst>
  <p:notesMasterIdLst>
    <p:notesMasterId r:id="rId13"/>
  </p:notesMasterIdLst>
  <p:handoutMasterIdLst>
    <p:handoutMasterId r:id="rId14"/>
  </p:handoutMasterIdLst>
  <p:sldIdLst>
    <p:sldId id="749" r:id="rId3"/>
    <p:sldId id="732" r:id="rId4"/>
    <p:sldId id="746" r:id="rId5"/>
    <p:sldId id="745" r:id="rId6"/>
    <p:sldId id="690" r:id="rId7"/>
    <p:sldId id="753" r:id="rId8"/>
    <p:sldId id="755" r:id="rId9"/>
    <p:sldId id="747" r:id="rId10"/>
    <p:sldId id="756" r:id="rId11"/>
    <p:sldId id="752" r:id="rId12"/>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C"/>
    <a:srgbClr val="FFCCD1"/>
    <a:srgbClr val="7F7F7F"/>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DD6FBE-5F65-4AA1-ACED-27960B708E35}" v="77" dt="2021-07-14T05:03:06.986"/>
    <p1510:client id="{1D545846-568D-4545-8767-0326FEE2E419}" v="4" dt="2021-12-20T01:55:19.772"/>
    <p1510:client id="{7CA7F79C-84F6-476D-B8A6-699422EA7B24}" v="206" dt="2020-06-23T01:15:54.452"/>
    <p1510:client id="{89A9EFB4-E86D-417F-BA17-F09994430A2C}" v="16" dt="2021-12-15T05:39:10.375"/>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60" autoAdjust="0"/>
    <p:restoredTop sz="96063" autoAdjust="0"/>
  </p:normalViewPr>
  <p:slideViewPr>
    <p:cSldViewPr>
      <p:cViewPr varScale="1">
        <p:scale>
          <a:sx n="90" d="100"/>
          <a:sy n="90" d="100"/>
        </p:scale>
        <p:origin x="63" y="180"/>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五十嵐圭輔" userId="3LfdoFKC8JXU3K3AF2drcqKYccr1SthGTtYKGv5KDrw=" providerId="None" clId="Web-{89A9EFB4-E86D-417F-BA17-F09994430A2C}"/>
    <pc:docChg chg="modSld">
      <pc:chgData name="五十嵐圭輔" userId="3LfdoFKC8JXU3K3AF2drcqKYccr1SthGTtYKGv5KDrw=" providerId="None" clId="Web-{89A9EFB4-E86D-417F-BA17-F09994430A2C}" dt="2021-12-15T05:39:04.937" v="1"/>
      <pc:docMkLst>
        <pc:docMk/>
      </pc:docMkLst>
      <pc:sldChg chg="modSp">
        <pc:chgData name="五十嵐圭輔" userId="3LfdoFKC8JXU3K3AF2drcqKYccr1SthGTtYKGv5KDrw=" providerId="None" clId="Web-{89A9EFB4-E86D-417F-BA17-F09994430A2C}" dt="2021-12-15T05:39:04.937" v="1"/>
        <pc:sldMkLst>
          <pc:docMk/>
          <pc:sldMk cId="6411270" sldId="732"/>
        </pc:sldMkLst>
        <pc:graphicFrameChg chg="mod modGraphic">
          <ac:chgData name="五十嵐圭輔" userId="3LfdoFKC8JXU3K3AF2drcqKYccr1SthGTtYKGv5KDrw=" providerId="None" clId="Web-{89A9EFB4-E86D-417F-BA17-F09994430A2C}" dt="2021-12-15T05:39:04.937" v="1"/>
          <ac:graphicFrameMkLst>
            <pc:docMk/>
            <pc:sldMk cId="6411270" sldId="732"/>
            <ac:graphicFrameMk id="9" creationId="{00000000-0000-0000-0000-000000000000}"/>
          </ac:graphicFrameMkLst>
        </pc:graphicFrameChg>
      </pc:sldChg>
    </pc:docChg>
  </pc:docChgLst>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docChgLst>
    <pc:chgData name="五十嵐圭輔" userId="3LfdoFKC8JXU3K3AF2drcqKYccr1SthGTtYKGv5KDrw=" providerId="None" clId="Web-{1D545846-568D-4545-8767-0326FEE2E419}"/>
    <pc:docChg chg="modSld">
      <pc:chgData name="五十嵐圭輔" userId="3LfdoFKC8JXU3K3AF2drcqKYccr1SthGTtYKGv5KDrw=" providerId="None" clId="Web-{1D545846-568D-4545-8767-0326FEE2E419}" dt="2021-12-20T01:55:19.772" v="1" actId="20577"/>
      <pc:docMkLst>
        <pc:docMk/>
      </pc:docMkLst>
      <pc:sldChg chg="modSp">
        <pc:chgData name="五十嵐圭輔" userId="3LfdoFKC8JXU3K3AF2drcqKYccr1SthGTtYKGv5KDrw=" providerId="None" clId="Web-{1D545846-568D-4545-8767-0326FEE2E419}" dt="2021-12-20T01:54:43.818" v="0" actId="20577"/>
        <pc:sldMkLst>
          <pc:docMk/>
          <pc:sldMk cId="1822923803" sldId="749"/>
        </pc:sldMkLst>
        <pc:spChg chg="mod">
          <ac:chgData name="五十嵐圭輔" userId="3LfdoFKC8JXU3K3AF2drcqKYccr1SthGTtYKGv5KDrw=" providerId="None" clId="Web-{1D545846-568D-4545-8767-0326FEE2E419}" dt="2021-12-20T01:54:43.818" v="0" actId="20577"/>
          <ac:spMkLst>
            <pc:docMk/>
            <pc:sldMk cId="1822923803" sldId="749"/>
            <ac:spMk id="11" creationId="{8B44CB5F-7856-4E4B-B334-A41DE115BBE1}"/>
          </ac:spMkLst>
        </pc:spChg>
      </pc:sldChg>
      <pc:sldChg chg="modSp">
        <pc:chgData name="五十嵐圭輔" userId="3LfdoFKC8JXU3K3AF2drcqKYccr1SthGTtYKGv5KDrw=" providerId="None" clId="Web-{1D545846-568D-4545-8767-0326FEE2E419}" dt="2021-12-20T01:55:19.772" v="1" actId="20577"/>
        <pc:sldMkLst>
          <pc:docMk/>
          <pc:sldMk cId="1685066841" sldId="756"/>
        </pc:sldMkLst>
        <pc:spChg chg="mod">
          <ac:chgData name="五十嵐圭輔" userId="3LfdoFKC8JXU3K3AF2drcqKYccr1SthGTtYKGv5KDrw=" providerId="None" clId="Web-{1D545846-568D-4545-8767-0326FEE2E419}" dt="2021-12-20T01:55:19.772" v="1" actId="20577"/>
          <ac:spMkLst>
            <pc:docMk/>
            <pc:sldMk cId="1685066841" sldId="756"/>
            <ac:spMk id="5" creationId="{00000000-0000-0000-0000-000000000000}"/>
          </ac:spMkLst>
        </pc:spChg>
      </pc:sldChg>
    </pc:docChg>
  </pc:docChgLst>
  <pc:docChgLst>
    <pc:chgData name="五十嵐圭輔" userId="3LfdoFKC8JXU3K3AF2drcqKYccr1SthGTtYKGv5KDrw=" providerId="None" clId="Web-{16DD6FBE-5F65-4AA1-ACED-27960B708E35}"/>
    <pc:docChg chg="modSld">
      <pc:chgData name="五十嵐圭輔" userId="3LfdoFKC8JXU3K3AF2drcqKYccr1SthGTtYKGv5KDrw=" providerId="None" clId="Web-{16DD6FBE-5F65-4AA1-ACED-27960B708E35}" dt="2021-07-14T05:02:46.439" v="3"/>
      <pc:docMkLst>
        <pc:docMk/>
      </pc:docMkLst>
      <pc:sldChg chg="modSp">
        <pc:chgData name="五十嵐圭輔" userId="3LfdoFKC8JXU3K3AF2drcqKYccr1SthGTtYKGv5KDrw=" providerId="None" clId="Web-{16DD6FBE-5F65-4AA1-ACED-27960B708E35}" dt="2021-07-14T05:02:46.439" v="3"/>
        <pc:sldMkLst>
          <pc:docMk/>
          <pc:sldMk cId="6411270" sldId="732"/>
        </pc:sldMkLst>
        <pc:graphicFrameChg chg="mod modGraphic">
          <ac:chgData name="五十嵐圭輔" userId="3LfdoFKC8JXU3K3AF2drcqKYccr1SthGTtYKGv5KDrw=" providerId="None" clId="Web-{16DD6FBE-5F65-4AA1-ACED-27960B708E35}" dt="2021-07-14T05:02:46.439" v="3"/>
          <ac:graphicFrameMkLst>
            <pc:docMk/>
            <pc:sldMk cId="6411270" sldId="732"/>
            <ac:graphicFrameMk id="9"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2021/12/23</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2021/12/23</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64071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839691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0948659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77"/>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18" y="458112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2273877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4029723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8" name="スライド番号プレースホルダ 10"/>
          <p:cNvSpPr txBox="1">
            <a:spLocks/>
          </p:cNvSpPr>
          <p:nvPr userDrawn="1"/>
        </p:nvSpPr>
        <p:spPr>
          <a:xfrm>
            <a:off x="9277716" y="6520260"/>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2"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5" name="スライド番号プレースホルダ 10"/>
          <p:cNvSpPr txBox="1">
            <a:spLocks/>
          </p:cNvSpPr>
          <p:nvPr userDrawn="1"/>
        </p:nvSpPr>
        <p:spPr>
          <a:xfrm>
            <a:off x="9347200" y="6453337"/>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3"/>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654078"/>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5"/>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18" y="4509120"/>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1"/>
            <a:ext cx="10363200" cy="1323579"/>
          </a:xfrm>
        </p:spPr>
        <p:txBody>
          <a:bodyPr>
            <a:normAutofit/>
          </a:bodyPr>
          <a:lstStyle>
            <a:lvl1pPr>
              <a:defRPr sz="5416"/>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22" indent="0" algn="ctr">
              <a:buNone/>
              <a:defRPr>
                <a:solidFill>
                  <a:schemeClr val="tx1">
                    <a:tint val="75000"/>
                  </a:schemeClr>
                </a:solidFill>
              </a:defRPr>
            </a:lvl2pPr>
            <a:lvl3pPr marL="1125444" indent="0" algn="ctr">
              <a:buNone/>
              <a:defRPr>
                <a:solidFill>
                  <a:schemeClr val="tx1">
                    <a:tint val="75000"/>
                  </a:schemeClr>
                </a:solidFill>
              </a:defRPr>
            </a:lvl3pPr>
            <a:lvl4pPr marL="1688165" indent="0" algn="ctr">
              <a:buNone/>
              <a:defRPr>
                <a:solidFill>
                  <a:schemeClr val="tx1">
                    <a:tint val="75000"/>
                  </a:schemeClr>
                </a:solidFill>
              </a:defRPr>
            </a:lvl4pPr>
            <a:lvl5pPr marL="2250887" indent="0" algn="ctr">
              <a:buNone/>
              <a:defRPr>
                <a:solidFill>
                  <a:schemeClr val="tx1">
                    <a:tint val="75000"/>
                  </a:schemeClr>
                </a:solidFill>
              </a:defRPr>
            </a:lvl5pPr>
            <a:lvl6pPr marL="2813609" indent="0" algn="ctr">
              <a:buNone/>
              <a:defRPr>
                <a:solidFill>
                  <a:schemeClr val="tx1">
                    <a:tint val="75000"/>
                  </a:schemeClr>
                </a:solidFill>
              </a:defRPr>
            </a:lvl6pPr>
            <a:lvl7pPr marL="3376331" indent="0" algn="ctr">
              <a:buNone/>
              <a:defRPr>
                <a:solidFill>
                  <a:schemeClr val="tx1">
                    <a:tint val="75000"/>
                  </a:schemeClr>
                </a:solidFill>
              </a:defRPr>
            </a:lvl7pPr>
            <a:lvl8pPr marL="3939052" indent="0" algn="ctr">
              <a:buNone/>
              <a:defRPr>
                <a:solidFill>
                  <a:schemeClr val="tx1">
                    <a:tint val="75000"/>
                  </a:schemeClr>
                </a:solidFill>
              </a:defRPr>
            </a:lvl8pPr>
            <a:lvl9pPr marL="4501774"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18" y="4798094"/>
            <a:ext cx="5306795" cy="719138"/>
          </a:xfrm>
        </p:spPr>
        <p:txBody>
          <a:bodyPr>
            <a:noAutofit/>
          </a:bodyPr>
          <a:lstStyle>
            <a:lvl1pPr marL="0" marR="0" indent="0" algn="ctr" defTabSz="1125444"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44"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11" indent="0" algn="ctr">
              <a:buNone/>
              <a:defRPr sz="2000"/>
            </a:lvl2pPr>
            <a:lvl3pPr marL="914423" indent="0" algn="ctr">
              <a:buNone/>
              <a:defRPr sz="1801"/>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2021/12/23</a:t>
            </a:fld>
            <a:endParaRPr lang="ja-JP" altLang="en-US"/>
          </a:p>
        </p:txBody>
      </p:sp>
      <p:sp>
        <p:nvSpPr>
          <p:cNvPr id="7" name="スライド番号プレースホルダー 5"/>
          <p:cNvSpPr>
            <a:spLocks noGrp="1"/>
          </p:cNvSpPr>
          <p:nvPr>
            <p:ph type="sldNum" sz="quarter" idx="12"/>
          </p:nvPr>
        </p:nvSpPr>
        <p:spPr>
          <a:xfrm>
            <a:off x="9374082" y="6552834"/>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34"/>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3972261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r"/>
            <a:endParaRPr kumimoji="1" lang="ja-JP" altLang="en-US" sz="800">
              <a:solidFill>
                <a:schemeClr val="accent2"/>
              </a:solidFill>
            </a:endParaRPr>
          </a:p>
        </p:txBody>
      </p:sp>
    </p:spTree>
    <p:extLst>
      <p:ext uri="{BB962C8B-B14F-4D97-AF65-F5344CB8AC3E}">
        <p14:creationId xmlns:p14="http://schemas.microsoft.com/office/powerpoint/2010/main" val="1072395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4986691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3437243" y="6525345"/>
            <a:ext cx="5317514" cy="365125"/>
          </a:xfrm>
          <a:prstGeom prst="rect">
            <a:avLst/>
          </a:prstGeom>
        </p:spPr>
        <p:txBody>
          <a:bodyPr vert="horz" lIns="91440" tIns="45720" rIns="91440" bIns="45720" rtlCol="0" anchor="ctr"/>
          <a:lstStyle>
            <a:lvl1pPr algn="ctr">
              <a:defRPr sz="862">
                <a:solidFill>
                  <a:schemeClr val="tx1"/>
                </a:solidFill>
                <a:latin typeface="メイリオ"/>
                <a:ea typeface="メイリオ"/>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6" name="フローチャート: 処理 5">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4" r:id="rId8"/>
  </p:sldLayoutIdLst>
  <p:hf sldNum="0" hdr="0" dt="0"/>
  <p:txStyles>
    <p:titleStyle>
      <a:lvl1pPr algn="ctr" defTabSz="1125444" rtl="0" eaLnBrk="1" latinLnBrk="0" hangingPunct="1">
        <a:spcBef>
          <a:spcPct val="0"/>
        </a:spcBef>
        <a:buNone/>
        <a:defRPr kumimoji="1" sz="5416" kern="1200">
          <a:solidFill>
            <a:schemeClr val="tx1"/>
          </a:solidFill>
          <a:latin typeface="メイリオ"/>
          <a:ea typeface="メイリオ"/>
          <a:cs typeface="+mj-cs"/>
        </a:defRPr>
      </a:lvl1pPr>
    </p:titleStyle>
    <p:bodyStyle>
      <a:lvl1pPr marL="422041" indent="-422041" algn="l" defTabSz="1125444"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23" indent="-351701" algn="l" defTabSz="1125444"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04" indent="-281361" algn="l" defTabSz="1125444"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26"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248" indent="-281361" algn="l" defTabSz="1125444"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4970"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691"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413"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135" indent="-281361" algn="l" defTabSz="1125444"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44" rtl="0" eaLnBrk="1" latinLnBrk="0" hangingPunct="1">
        <a:defRPr kumimoji="1" sz="2215" kern="1200">
          <a:solidFill>
            <a:schemeClr val="tx1"/>
          </a:solidFill>
          <a:latin typeface="+mn-lt"/>
          <a:ea typeface="+mn-ea"/>
          <a:cs typeface="+mn-cs"/>
        </a:defRPr>
      </a:lvl1pPr>
      <a:lvl2pPr marL="562722" algn="l" defTabSz="1125444" rtl="0" eaLnBrk="1" latinLnBrk="0" hangingPunct="1">
        <a:defRPr kumimoji="1" sz="2215" kern="1200">
          <a:solidFill>
            <a:schemeClr val="tx1"/>
          </a:solidFill>
          <a:latin typeface="+mn-lt"/>
          <a:ea typeface="+mn-ea"/>
          <a:cs typeface="+mn-cs"/>
        </a:defRPr>
      </a:lvl2pPr>
      <a:lvl3pPr marL="1125444" algn="l" defTabSz="1125444" rtl="0" eaLnBrk="1" latinLnBrk="0" hangingPunct="1">
        <a:defRPr kumimoji="1" sz="2215" kern="1200">
          <a:solidFill>
            <a:schemeClr val="tx1"/>
          </a:solidFill>
          <a:latin typeface="+mn-lt"/>
          <a:ea typeface="+mn-ea"/>
          <a:cs typeface="+mn-cs"/>
        </a:defRPr>
      </a:lvl3pPr>
      <a:lvl4pPr marL="1688165" algn="l" defTabSz="1125444" rtl="0" eaLnBrk="1" latinLnBrk="0" hangingPunct="1">
        <a:defRPr kumimoji="1" sz="2215" kern="1200">
          <a:solidFill>
            <a:schemeClr val="tx1"/>
          </a:solidFill>
          <a:latin typeface="+mn-lt"/>
          <a:ea typeface="+mn-ea"/>
          <a:cs typeface="+mn-cs"/>
        </a:defRPr>
      </a:lvl4pPr>
      <a:lvl5pPr marL="2250887" algn="l" defTabSz="1125444" rtl="0" eaLnBrk="1" latinLnBrk="0" hangingPunct="1">
        <a:defRPr kumimoji="1" sz="2215" kern="1200">
          <a:solidFill>
            <a:schemeClr val="tx1"/>
          </a:solidFill>
          <a:latin typeface="+mn-lt"/>
          <a:ea typeface="+mn-ea"/>
          <a:cs typeface="+mn-cs"/>
        </a:defRPr>
      </a:lvl5pPr>
      <a:lvl6pPr marL="2813609" algn="l" defTabSz="1125444" rtl="0" eaLnBrk="1" latinLnBrk="0" hangingPunct="1">
        <a:defRPr kumimoji="1" sz="2215" kern="1200">
          <a:solidFill>
            <a:schemeClr val="tx1"/>
          </a:solidFill>
          <a:latin typeface="+mn-lt"/>
          <a:ea typeface="+mn-ea"/>
          <a:cs typeface="+mn-cs"/>
        </a:defRPr>
      </a:lvl6pPr>
      <a:lvl7pPr marL="3376331" algn="l" defTabSz="1125444" rtl="0" eaLnBrk="1" latinLnBrk="0" hangingPunct="1">
        <a:defRPr kumimoji="1" sz="2215" kern="1200">
          <a:solidFill>
            <a:schemeClr val="tx1"/>
          </a:solidFill>
          <a:latin typeface="+mn-lt"/>
          <a:ea typeface="+mn-ea"/>
          <a:cs typeface="+mn-cs"/>
        </a:defRPr>
      </a:lvl7pPr>
      <a:lvl8pPr marL="3939052" algn="l" defTabSz="1125444" rtl="0" eaLnBrk="1" latinLnBrk="0" hangingPunct="1">
        <a:defRPr kumimoji="1" sz="2215" kern="1200">
          <a:solidFill>
            <a:schemeClr val="tx1"/>
          </a:solidFill>
          <a:latin typeface="+mn-lt"/>
          <a:ea typeface="+mn-ea"/>
          <a:cs typeface="+mn-cs"/>
        </a:defRPr>
      </a:lvl8pPr>
      <a:lvl9pPr marL="4501774" algn="l" defTabSz="1125444" rtl="0" eaLnBrk="1" latinLnBrk="0" hangingPunct="1">
        <a:defRPr kumimoji="1"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4688906" y="6597352"/>
            <a:ext cx="28472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l"/>
            <a:endParaRPr kumimoji="1" lang="ja-JP" altLang="en-US" sz="800">
              <a:solidFill>
                <a:schemeClr val="accent2"/>
              </a:solidFill>
            </a:endParaRPr>
          </a:p>
        </p:txBody>
      </p:sp>
    </p:spTree>
    <p:extLst>
      <p:ext uri="{BB962C8B-B14F-4D97-AF65-F5344CB8AC3E}">
        <p14:creationId xmlns:p14="http://schemas.microsoft.com/office/powerpoint/2010/main" val="375518972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hyperlink" Target="https://s.yimg.jp/images/listing/pdfs/listing_nyuukoukitei.pdf" TargetMode="External"/><Relationship Id="rId4" Type="http://schemas.openxmlformats.org/officeDocument/2006/relationships/hyperlink" Target="https://ads-help.yahoo.co.jp/yahooads/guideline/articledetail?lan=ja&amp;aid=1493&amp;o=defaul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3&amp;o=default" TargetMode="External"/><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11.xml"/><Relationship Id="rId5" Type="http://schemas.openxmlformats.org/officeDocument/2006/relationships/hyperlink" Target="https://form-business.yahoo.co.jp/claris/enqueteForm?inquiry_type=display_support" TargetMode="External"/><Relationship Id="rId4" Type="http://schemas.openxmlformats.org/officeDocument/2006/relationships/hyperlink" Target="https://s.yimg.jp/images/listing/pdfs/listing_nyuukoukitei.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423986" y="545839"/>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592053" y="5743991"/>
            <a:ext cx="2522058" cy="698396"/>
          </a:xfrm>
          <a:prstGeom prst="rect">
            <a:avLst/>
          </a:prstGeom>
          <a:noFill/>
        </p:spPr>
        <p:txBody>
          <a:bodyPr wrap="square" rtlCol="0">
            <a:spAutoFit/>
          </a:bodyPr>
          <a:lstStyle/>
          <a:p>
            <a:pPr algn="r"/>
            <a:r>
              <a:rPr lang="ja-JP" altLang="en-US" sz="1969" dirty="0"/>
              <a:t>ヤフー株式会社</a:t>
            </a:r>
            <a:endParaRPr lang="en-US" altLang="ja-JP" sz="1969" dirty="0"/>
          </a:p>
          <a:p>
            <a:pPr algn="r"/>
            <a:r>
              <a:rPr lang="en-US" altLang="ja-JP" sz="1969" dirty="0">
                <a:cs typeface="メイリオ" pitchFamily="50" charset="-128"/>
              </a:rPr>
              <a:t>2021</a:t>
            </a:r>
            <a:r>
              <a:rPr lang="ja-JP" altLang="en-US" sz="1969" dirty="0">
                <a:cs typeface="メイリオ" pitchFamily="50" charset="-128"/>
              </a:rPr>
              <a:t>年</a:t>
            </a:r>
            <a:r>
              <a:rPr lang="en-US" altLang="ja-JP" sz="1969" dirty="0">
                <a:cs typeface="メイリオ" pitchFamily="50" charset="-128"/>
              </a:rPr>
              <a:t>7</a:t>
            </a:r>
            <a:r>
              <a:rPr lang="ja-JP" altLang="en-US" sz="1969" dirty="0">
                <a:cs typeface="メイリオ" pitchFamily="50" charset="-128"/>
              </a:rPr>
              <a:t>月</a:t>
            </a:r>
            <a:r>
              <a:rPr lang="en-US" altLang="ja-JP" sz="1969" dirty="0">
                <a:cs typeface="メイリオ" pitchFamily="50" charset="-128"/>
              </a:rPr>
              <a:t>28</a:t>
            </a:r>
            <a:r>
              <a:rPr lang="ja-JP" altLang="en-US" sz="1969" dirty="0">
                <a:cs typeface="メイリオ" pitchFamily="50" charset="-128"/>
              </a:rPr>
              <a:t>日</a:t>
            </a: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695400" y="1975948"/>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フッター プレースホルダー 1">
            <a:extLst>
              <a:ext uri="{FF2B5EF4-FFF2-40B4-BE49-F238E27FC236}">
                <a16:creationId xmlns:a16="http://schemas.microsoft.com/office/drawing/2014/main" id="{A2147ACC-F80E-4D43-B3E0-CA7E2B4A14CE}"/>
              </a:ext>
            </a:extLst>
          </p:cNvPr>
          <p:cNvSpPr txBox="1">
            <a:spLocks/>
          </p:cNvSpPr>
          <p:nvPr/>
        </p:nvSpPr>
        <p:spPr>
          <a:xfrm>
            <a:off x="8439925" y="6531321"/>
            <a:ext cx="3721019" cy="430059"/>
          </a:xfrm>
          <a:prstGeom prst="rect">
            <a:avLst/>
          </a:prstGeom>
        </p:spPr>
        <p:txBody>
          <a:bodyPr vert="horz" lIns="112542" tIns="56271" rIns="112542" bIns="56271" rtlCol="0" anchor="ctr"/>
          <a:lstStyle>
            <a:defPPr>
              <a:defRPr lang="ja-JP"/>
            </a:defPPr>
            <a:lvl1pPr marL="0" marR="0" indent="0" algn="r" defTabSz="914400" rtl="0" eaLnBrk="1" fontAlgn="auto" latinLnBrk="0" hangingPunct="1">
              <a:lnSpc>
                <a:spcPct val="100000"/>
              </a:lnSpc>
              <a:spcBef>
                <a:spcPts val="0"/>
              </a:spcBef>
              <a:spcAft>
                <a:spcPts val="0"/>
              </a:spcAft>
              <a:buClrTx/>
              <a:buSzTx/>
              <a:buFontTx/>
              <a:buNone/>
              <a:tabLst/>
              <a:defRPr kumimoji="1" lang="en-US" altLang="ja-JP" sz="800" b="0" i="0" kern="1200" baseline="0">
                <a:solidFill>
                  <a:schemeClr val="tx2"/>
                </a:solidFill>
                <a:effectLst/>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1125444">
              <a:defRPr/>
            </a:pPr>
            <a:r>
              <a:rPr lang="en" altLang="ja-JP" sz="985">
                <a:solidFill>
                  <a:srgbClr val="212121"/>
                </a:solidFill>
                <a:latin typeface="メイリオ"/>
                <a:ea typeface="メイリオ"/>
              </a:rPr>
              <a:t>© 2021 Yahoo Japan Corporation All rights reserved.</a:t>
            </a:r>
            <a:endParaRPr lang="en" altLang="ja-JP" sz="985" dirty="0">
              <a:solidFill>
                <a:srgbClr val="212121"/>
              </a:solidFill>
              <a:latin typeface="メイリオ"/>
              <a:ea typeface="メイリオ"/>
            </a:endParaRP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77038" y="3872127"/>
            <a:ext cx="3878802" cy="420969"/>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955737" y="3931729"/>
            <a:ext cx="3745719" cy="443126"/>
          </a:xfrm>
          <a:prstGeom prst="rect">
            <a:avLst/>
          </a:prstGeom>
        </p:spPr>
        <p:txBody>
          <a:bodyPr vert="horz" lIns="0" tIns="56271" rIns="0" bIns="56271" rtlCol="0">
            <a:normAutofit fontScale="85000" lnSpcReduction="100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en-US" altLang="ja-JP" sz="1723" b="1"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プレースホルダー 9">
            <a:extLst>
              <a:ext uri="{FF2B5EF4-FFF2-40B4-BE49-F238E27FC236}">
                <a16:creationId xmlns:a16="http://schemas.microsoft.com/office/drawing/2014/main" id="{8B44CB5F-7856-4E4B-B334-A41DE115BBE1}"/>
              </a:ext>
            </a:extLst>
          </p:cNvPr>
          <p:cNvSpPr txBox="1">
            <a:spLocks/>
          </p:cNvSpPr>
          <p:nvPr/>
        </p:nvSpPr>
        <p:spPr>
          <a:xfrm>
            <a:off x="2765071" y="4352698"/>
            <a:ext cx="2088232" cy="360040"/>
          </a:xfrm>
          <a:prstGeom prst="rect">
            <a:avLst/>
          </a:prstGeom>
        </p:spPr>
        <p:txBody>
          <a:bodyPr vert="horz" lIns="0" tIns="45720" rIns="0" bIns="45720" rtlCol="0" anchor="t">
            <a:normAutofit/>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dirty="0">
                <a:solidFill>
                  <a:schemeClr val="tx1"/>
                </a:solidFill>
                <a:latin typeface="メイリオ"/>
                <a:ea typeface="メイリオ"/>
                <a:cs typeface="メイリオ" panose="020B0604030504040204" pitchFamily="50" charset="-128"/>
              </a:rPr>
              <a:t>更新：</a:t>
            </a:r>
            <a:r>
              <a:rPr lang="en-US" altLang="ja-JP" dirty="0">
                <a:solidFill>
                  <a:schemeClr val="tx1"/>
                </a:solidFill>
                <a:latin typeface="メイリオ"/>
                <a:ea typeface="メイリオ"/>
                <a:cs typeface="メイリオ" panose="020B0604030504040204" pitchFamily="50" charset="-128"/>
              </a:rPr>
              <a:t>2021</a:t>
            </a:r>
            <a:r>
              <a:rPr lang="ja-JP" altLang="en-US" dirty="0">
                <a:solidFill>
                  <a:schemeClr val="tx1"/>
                </a:solidFill>
                <a:latin typeface="メイリオ"/>
                <a:ea typeface="メイリオ"/>
                <a:cs typeface="メイリオ" panose="020B0604030504040204" pitchFamily="50" charset="-128"/>
              </a:rPr>
              <a:t>年</a:t>
            </a:r>
            <a:r>
              <a:rPr lang="en-US" altLang="ja-JP" dirty="0">
                <a:solidFill>
                  <a:schemeClr val="tx1"/>
                </a:solidFill>
                <a:latin typeface="メイリオ"/>
                <a:ea typeface="メイリオ"/>
                <a:cs typeface="メイリオ" panose="020B0604030504040204" pitchFamily="50" charset="-128"/>
              </a:rPr>
              <a:t>12</a:t>
            </a:r>
            <a:r>
              <a:rPr lang="ja-JP" altLang="en-US" dirty="0">
                <a:solidFill>
                  <a:schemeClr val="tx1"/>
                </a:solidFill>
                <a:latin typeface="メイリオ"/>
                <a:ea typeface="メイリオ"/>
                <a:cs typeface="メイリオ" panose="020B0604030504040204" pitchFamily="50" charset="-128"/>
              </a:rPr>
              <a:t>月</a:t>
            </a:r>
            <a:r>
              <a:rPr lang="en-US" altLang="ja-JP" dirty="0">
                <a:solidFill>
                  <a:schemeClr val="tx1"/>
                </a:solidFill>
                <a:latin typeface="メイリオ"/>
                <a:ea typeface="メイリオ"/>
                <a:cs typeface="メイリオ" panose="020B0604030504040204" pitchFamily="50" charset="-128"/>
              </a:rPr>
              <a:t>23</a:t>
            </a:r>
            <a:r>
              <a:rPr lang="ja-JP" altLang="en-US" dirty="0">
                <a:solidFill>
                  <a:schemeClr val="tx1"/>
                </a:solidFill>
                <a:latin typeface="メイリオ"/>
                <a:ea typeface="メイリオ"/>
                <a:cs typeface="メイリオ" panose="020B0604030504040204" pitchFamily="50" charset="-128"/>
              </a:rPr>
              <a:t>日</a:t>
            </a:r>
          </a:p>
        </p:txBody>
      </p:sp>
    </p:spTree>
    <p:extLst>
      <p:ext uri="{BB962C8B-B14F-4D97-AF65-F5344CB8AC3E}">
        <p14:creationId xmlns:p14="http://schemas.microsoft.com/office/powerpoint/2010/main" val="1822923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1047"/>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defTabSz="1125444">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2044174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 8"/>
          <p:cNvGraphicFramePr>
            <a:graphicFrameLocks noGrp="1"/>
          </p:cNvGraphicFramePr>
          <p:nvPr>
            <p:extLst>
              <p:ext uri="{D42A27DB-BD31-4B8C-83A1-F6EECF244321}">
                <p14:modId xmlns:p14="http://schemas.microsoft.com/office/powerpoint/2010/main" val="1863565026"/>
              </p:ext>
            </p:extLst>
          </p:nvPr>
        </p:nvGraphicFramePr>
        <p:xfrm>
          <a:off x="412792" y="927221"/>
          <a:ext cx="11371836" cy="5435630"/>
        </p:xfrm>
        <a:graphic>
          <a:graphicData uri="http://schemas.openxmlformats.org/drawingml/2006/table">
            <a:tbl>
              <a:tblPr/>
              <a:tblGrid>
                <a:gridCol w="786663">
                  <a:extLst>
                    <a:ext uri="{9D8B030D-6E8A-4147-A177-3AD203B41FA5}">
                      <a16:colId xmlns:a16="http://schemas.microsoft.com/office/drawing/2014/main" val="3991444992"/>
                    </a:ext>
                  </a:extLst>
                </a:gridCol>
                <a:gridCol w="634817">
                  <a:extLst>
                    <a:ext uri="{9D8B030D-6E8A-4147-A177-3AD203B41FA5}">
                      <a16:colId xmlns:a16="http://schemas.microsoft.com/office/drawing/2014/main" val="1246804539"/>
                    </a:ext>
                  </a:extLst>
                </a:gridCol>
                <a:gridCol w="765412">
                  <a:extLst>
                    <a:ext uri="{9D8B030D-6E8A-4147-A177-3AD203B41FA5}">
                      <a16:colId xmlns:a16="http://schemas.microsoft.com/office/drawing/2014/main" val="1226699206"/>
                    </a:ext>
                  </a:extLst>
                </a:gridCol>
                <a:gridCol w="765412">
                  <a:extLst>
                    <a:ext uri="{9D8B030D-6E8A-4147-A177-3AD203B41FA5}">
                      <a16:colId xmlns:a16="http://schemas.microsoft.com/office/drawing/2014/main" val="172726041"/>
                    </a:ext>
                  </a:extLst>
                </a:gridCol>
                <a:gridCol w="765412">
                  <a:extLst>
                    <a:ext uri="{9D8B030D-6E8A-4147-A177-3AD203B41FA5}">
                      <a16:colId xmlns:a16="http://schemas.microsoft.com/office/drawing/2014/main" val="1081828686"/>
                    </a:ext>
                  </a:extLst>
                </a:gridCol>
                <a:gridCol w="765412">
                  <a:extLst>
                    <a:ext uri="{9D8B030D-6E8A-4147-A177-3AD203B41FA5}">
                      <a16:colId xmlns:a16="http://schemas.microsoft.com/office/drawing/2014/main" val="3154621891"/>
                    </a:ext>
                  </a:extLst>
                </a:gridCol>
                <a:gridCol w="765412">
                  <a:extLst>
                    <a:ext uri="{9D8B030D-6E8A-4147-A177-3AD203B41FA5}">
                      <a16:colId xmlns:a16="http://schemas.microsoft.com/office/drawing/2014/main" val="942730269"/>
                    </a:ext>
                  </a:extLst>
                </a:gridCol>
                <a:gridCol w="765412">
                  <a:extLst>
                    <a:ext uri="{9D8B030D-6E8A-4147-A177-3AD203B41FA5}">
                      <a16:colId xmlns:a16="http://schemas.microsoft.com/office/drawing/2014/main" val="2646763170"/>
                    </a:ext>
                  </a:extLst>
                </a:gridCol>
                <a:gridCol w="765412">
                  <a:extLst>
                    <a:ext uri="{9D8B030D-6E8A-4147-A177-3AD203B41FA5}">
                      <a16:colId xmlns:a16="http://schemas.microsoft.com/office/drawing/2014/main" val="11900957"/>
                    </a:ext>
                  </a:extLst>
                </a:gridCol>
                <a:gridCol w="765412">
                  <a:extLst>
                    <a:ext uri="{9D8B030D-6E8A-4147-A177-3AD203B41FA5}">
                      <a16:colId xmlns:a16="http://schemas.microsoft.com/office/drawing/2014/main" val="4040456705"/>
                    </a:ext>
                  </a:extLst>
                </a:gridCol>
                <a:gridCol w="765412">
                  <a:extLst>
                    <a:ext uri="{9D8B030D-6E8A-4147-A177-3AD203B41FA5}">
                      <a16:colId xmlns:a16="http://schemas.microsoft.com/office/drawing/2014/main" val="51567348"/>
                    </a:ext>
                  </a:extLst>
                </a:gridCol>
                <a:gridCol w="765412">
                  <a:extLst>
                    <a:ext uri="{9D8B030D-6E8A-4147-A177-3AD203B41FA5}">
                      <a16:colId xmlns:a16="http://schemas.microsoft.com/office/drawing/2014/main" val="854122665"/>
                    </a:ext>
                  </a:extLst>
                </a:gridCol>
                <a:gridCol w="765412">
                  <a:extLst>
                    <a:ext uri="{9D8B030D-6E8A-4147-A177-3AD203B41FA5}">
                      <a16:colId xmlns:a16="http://schemas.microsoft.com/office/drawing/2014/main" val="2124708967"/>
                    </a:ext>
                  </a:extLst>
                </a:gridCol>
                <a:gridCol w="765412">
                  <a:extLst>
                    <a:ext uri="{9D8B030D-6E8A-4147-A177-3AD203B41FA5}">
                      <a16:colId xmlns:a16="http://schemas.microsoft.com/office/drawing/2014/main" val="1833300111"/>
                    </a:ext>
                  </a:extLst>
                </a:gridCol>
                <a:gridCol w="765412">
                  <a:extLst>
                    <a:ext uri="{9D8B030D-6E8A-4147-A177-3AD203B41FA5}">
                      <a16:colId xmlns:a16="http://schemas.microsoft.com/office/drawing/2014/main" val="3700443379"/>
                    </a:ext>
                  </a:extLst>
                </a:gridCol>
              </a:tblGrid>
              <a:tr h="504057">
                <a:tc>
                  <a:txBody>
                    <a:bodyPr/>
                    <a:lstStyle/>
                    <a:p>
                      <a:pPr algn="ctr"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商品名</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800" b="1" i="0" u="none" strike="noStrike"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dirty="0">
                          <a:solidFill>
                            <a:srgbClr val="595959"/>
                          </a:solidFill>
                          <a:effectLst/>
                          <a:latin typeface="メイリオ"/>
                          <a:ea typeface="メイリオ"/>
                        </a:rPr>
                        <a:t>　トップパネル　</a:t>
                      </a:r>
                      <a:r>
                        <a:rPr lang="en-US" altLang="ja-JP" sz="800" b="1" i="0" u="none" strike="noStrike" dirty="0">
                          <a:solidFill>
                            <a:srgbClr val="595959"/>
                          </a:solidFill>
                          <a:effectLst/>
                          <a:latin typeface="メイリオ"/>
                          <a:ea typeface="メイリオ"/>
                        </a:rPr>
                        <a:t>SP</a:t>
                      </a:r>
                    </a:p>
                  </a:txBody>
                  <a:tcPr marL="3384" marR="3384" marT="3384"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dirty="0"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トップ　トップインパクトプライムディスプレイダブルサイズ 　</a:t>
                      </a:r>
                      <a:r>
                        <a:rPr lang="en-US" altLang="ja-JP" sz="800" b="1" i="0" u="none" strike="noStrike" dirty="0">
                          <a:solidFill>
                            <a:srgbClr val="595959"/>
                          </a:solidFill>
                          <a:effectLst/>
                          <a:latin typeface="メイリオ"/>
                          <a:ea typeface="メイリオ"/>
                        </a:rPr>
                        <a:t>PC</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ニュース・編集記事　プライムディスプレイ　</a:t>
                      </a:r>
                      <a:r>
                        <a:rPr lang="en-US" altLang="ja-JP" sz="800" b="1" i="0" u="none" strike="noStrike" dirty="0">
                          <a:solidFill>
                            <a:srgbClr val="595959"/>
                          </a:solidFill>
                          <a:effectLst/>
                          <a:latin typeface="メイリオ"/>
                          <a:ea typeface="メイリオ"/>
                        </a:rPr>
                        <a:t>PC</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ニュース・編集記事　プライムディスプレイ　</a:t>
                      </a:r>
                      <a:r>
                        <a:rPr lang="en-US" altLang="ja-JP" sz="800" b="1" i="0" u="none" strike="noStrike" dirty="0">
                          <a:solidFill>
                            <a:srgbClr val="595959"/>
                          </a:solidFill>
                          <a:effectLst/>
                          <a:latin typeface="メイリオ"/>
                          <a:ea typeface="メイリオ"/>
                        </a:rPr>
                        <a:t>PC (500</a:t>
                      </a:r>
                      <a:r>
                        <a:rPr lang="ja-JP" altLang="en-US" sz="800" b="1" i="0" u="none" strike="noStrike">
                          <a:solidFill>
                            <a:srgbClr val="595959"/>
                          </a:solidFill>
                          <a:effectLst/>
                          <a:latin typeface="メイリオ"/>
                          <a:ea typeface="メイリオ"/>
                        </a:rPr>
                        <a:t>万～</a:t>
                      </a:r>
                      <a:r>
                        <a:rPr lang="en-US" altLang="ja-JP" sz="800" b="1"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ニュース・編集記事　プライムディスプレイ　パノラマ　</a:t>
                      </a:r>
                      <a:r>
                        <a:rPr lang="en-US" altLang="ja-JP" sz="800" b="1" i="0" u="none" strike="noStrike" dirty="0">
                          <a:solidFill>
                            <a:srgbClr val="595959"/>
                          </a:solidFill>
                          <a:effectLst/>
                          <a:latin typeface="メイリオ"/>
                          <a:ea typeface="メイリオ"/>
                        </a:rPr>
                        <a:t>PC</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ニュース・編集記事　プライムディスプレイ　パノラマ　</a:t>
                      </a:r>
                      <a:r>
                        <a:rPr lang="en-US" altLang="ja-JP" sz="800" b="1" i="0" u="none" strike="noStrike" dirty="0">
                          <a:solidFill>
                            <a:srgbClr val="595959"/>
                          </a:solidFill>
                          <a:effectLst/>
                          <a:latin typeface="メイリオ"/>
                          <a:ea typeface="メイリオ"/>
                        </a:rPr>
                        <a:t>PC (500</a:t>
                      </a:r>
                      <a:r>
                        <a:rPr lang="ja-JP" altLang="en-US" sz="800" b="1" i="0" u="none" strike="noStrike">
                          <a:solidFill>
                            <a:srgbClr val="595959"/>
                          </a:solidFill>
                          <a:effectLst/>
                          <a:latin typeface="メイリオ"/>
                          <a:ea typeface="メイリオ"/>
                        </a:rPr>
                        <a:t>万～</a:t>
                      </a:r>
                      <a:r>
                        <a:rPr lang="en-US" altLang="ja-JP" sz="800" b="1"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tc gridSpan="2">
                  <a:txBody>
                    <a:bodyPr/>
                    <a:lstStyle/>
                    <a:p>
                      <a:pPr algn="ctr" rtl="0" fontAlgn="ctr"/>
                      <a:r>
                        <a:rPr lang="en-US" altLang="ja-JP" sz="800" b="1" i="0" u="none" strike="noStrike" err="1">
                          <a:solidFill>
                            <a:srgbClr val="595959"/>
                          </a:solidFill>
                          <a:effectLst/>
                          <a:latin typeface="メイリオ"/>
                          <a:ea typeface="メイリオ"/>
                        </a:rPr>
                        <a:t>carview</a:t>
                      </a:r>
                      <a:r>
                        <a:rPr lang="en-US" altLang="ja-JP" sz="800" b="1" i="0" u="none" strike="noStrike" dirty="0">
                          <a:solidFill>
                            <a:srgbClr val="595959"/>
                          </a:solidFill>
                          <a:effectLst/>
                          <a:latin typeface="メイリオ"/>
                          <a:ea typeface="メイリオ"/>
                        </a:rPr>
                        <a:t>!</a:t>
                      </a:r>
                      <a:r>
                        <a:rPr lang="ja-JP" altLang="en-US" sz="800" b="1" i="0" u="none" strike="noStrike">
                          <a:solidFill>
                            <a:srgbClr val="595959"/>
                          </a:solidFill>
                          <a:effectLst/>
                          <a:latin typeface="メイリオ"/>
                          <a:ea typeface="メイリオ"/>
                        </a:rPr>
                        <a:t>　中古車　プライムディスプレイ　</a:t>
                      </a:r>
                      <a:r>
                        <a:rPr lang="en-US" altLang="ja-JP" sz="800" b="1" i="0" u="none" strike="noStrike" dirty="0">
                          <a:solidFill>
                            <a:srgbClr val="595959"/>
                          </a:solidFill>
                          <a:effectLst/>
                          <a:latin typeface="メイリオ"/>
                          <a:ea typeface="メイリオ"/>
                        </a:rPr>
                        <a:t>PC</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hMerge="1">
                  <a:txBody>
                    <a:bodyPr/>
                    <a:lstStyle/>
                    <a:p>
                      <a:endParaRPr kumimoji="1" lang="ja-JP" altLang="en-US"/>
                    </a:p>
                  </a:txBody>
                  <a:tcPr/>
                </a:tc>
                <a:extLst>
                  <a:ext uri="{0D108BD9-81ED-4DB2-BD59-A6C34878D82A}">
                    <a16:rowId xmlns:a16="http://schemas.microsoft.com/office/drawing/2014/main" val="3883676799"/>
                  </a:ext>
                </a:extLst>
              </a:tr>
              <a:tr h="182070">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商品</a:t>
                      </a:r>
                      <a:r>
                        <a:rPr lang="en-US" sz="800" b="0" i="0" u="none" strike="noStrike" dirty="0">
                          <a:solidFill>
                            <a:srgbClr val="FFFFFF"/>
                          </a:solidFill>
                          <a:effectLst/>
                          <a:latin typeface="メイリオ" panose="020B0604030504040204" pitchFamily="50" charset="-128"/>
                          <a:ea typeface="メイリオ" panose="020B0604030504040204" pitchFamily="50" charset="-128"/>
                        </a:rPr>
                        <a:t>ID</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700" b="0" i="0" u="none" strike="noStrike" dirty="0" smtClean="0">
                          <a:solidFill>
                            <a:srgbClr val="FF0000"/>
                          </a:solidFill>
                          <a:effectLst/>
                          <a:latin typeface="メイリオ" panose="020B0604030504040204" pitchFamily="50" charset="-128"/>
                          <a:ea typeface="メイリオ" panose="020B0604030504040204" pitchFamily="50" charset="-128"/>
                        </a:rPr>
                        <a:t>内容変更</a:t>
                      </a: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3384" marR="3384" marT="3384"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r>
                        <a:rPr kumimoji="1" lang="en-US" altLang="ja-JP" sz="700" b="0" i="0" kern="1200" dirty="0" smtClean="0">
                          <a:solidFill>
                            <a:srgbClr val="FF0000"/>
                          </a:solidFill>
                          <a:effectLst/>
                          <a:latin typeface="+mn-lt"/>
                          <a:ea typeface="+mn-ea"/>
                          <a:cs typeface="+mn-cs"/>
                        </a:rPr>
                        <a:t>1000002565</a:t>
                      </a:r>
                      <a:endParaRPr lang="en-US" altLang="ja-JP" sz="100" b="0" i="0" u="none" strike="noStrike" dirty="0" smtClean="0">
                        <a:solidFill>
                          <a:srgbClr val="FF0000"/>
                        </a:solidFill>
                        <a:effectLst/>
                        <a:latin typeface="+mn-lt"/>
                        <a:ea typeface="+mn-ea"/>
                      </a:endParaRP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継続</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1000000843</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継続</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1000000807</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継続</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1000000808</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dirty="0">
                          <a:solidFill>
                            <a:schemeClr val="tx1"/>
                          </a:solidFill>
                          <a:effectLst/>
                          <a:latin typeface="メイリオ" panose="020B0604030504040204" pitchFamily="50" charset="-128"/>
                          <a:ea typeface="メイリオ" panose="020B0604030504040204" pitchFamily="50" charset="-128"/>
                        </a:rPr>
                        <a:t>新規</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kumimoji="1" lang="en-US" altLang="ja-JP" sz="700" b="0" i="0" kern="1200" dirty="0">
                          <a:solidFill>
                            <a:schemeClr val="tx1"/>
                          </a:solidFill>
                          <a:effectLst/>
                          <a:latin typeface="+mj-lt"/>
                          <a:ea typeface="+mn-ea"/>
                          <a:cs typeface="+mn-cs"/>
                        </a:rPr>
                        <a:t>1000001707</a:t>
                      </a:r>
                      <a:r>
                        <a:rPr lang="ja-JP" altLang="en-US" sz="700" b="0" i="0" u="none" strike="noStrike" dirty="0">
                          <a:solidFill>
                            <a:srgbClr val="000000"/>
                          </a:solidFill>
                          <a:effectLst/>
                          <a:latin typeface="+mj-lt"/>
                          <a:ea typeface="メイリオ" panose="020B0604030504040204" pitchFamily="50" charset="-128"/>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dirty="0">
                          <a:solidFill>
                            <a:schemeClr val="tx1"/>
                          </a:solidFill>
                          <a:effectLst/>
                          <a:latin typeface="メイリオ" panose="020B0604030504040204" pitchFamily="50" charset="-128"/>
                          <a:ea typeface="メイリオ" panose="020B0604030504040204" pitchFamily="50" charset="-128"/>
                        </a:rPr>
                        <a:t>新規</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kumimoji="1" lang="en-US" altLang="ja-JP" sz="700" b="0" i="0" kern="1200" dirty="0">
                          <a:solidFill>
                            <a:schemeClr val="tx1"/>
                          </a:solidFill>
                          <a:effectLst/>
                          <a:latin typeface="+mn-lt"/>
                          <a:ea typeface="+mn-ea"/>
                          <a:cs typeface="+mn-cs"/>
                        </a:rPr>
                        <a:t>1000001721</a:t>
                      </a:r>
                      <a:endParaRPr lang="ja-JP" altLang="en-US" sz="100" b="0" i="0" u="none" strike="noStrike" dirty="0">
                        <a:solidFill>
                          <a:srgbClr val="000000"/>
                        </a:solidFill>
                        <a:effectLst/>
                        <a:latin typeface="メイリオ" panose="020B0604030504040204" pitchFamily="50" charset="-128"/>
                        <a:ea typeface="メイリオ" panose="020B0604030504040204" pitchFamily="50" charset="-128"/>
                      </a:endParaRP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継続</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1000000809</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3434739203"/>
                  </a:ext>
                </a:extLst>
              </a:tr>
              <a:tr h="182070">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予約開始日</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4">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2021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年</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8</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月</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日（水）</a:t>
                      </a:r>
                    </a:p>
                  </a:txBody>
                  <a:tcPr marL="3384" marR="3384" marT="3384"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59568618"/>
                  </a:ext>
                </a:extLst>
              </a:tr>
              <a:tr h="0">
                <a:tc>
                  <a:txBody>
                    <a:bodyPr/>
                    <a:lstStyle/>
                    <a:p>
                      <a:pPr algn="ctr" rtl="0" fontAlgn="ctr"/>
                      <a:r>
                        <a:rPr lang="zh-TW" altLang="en-US" sz="800" b="0" i="0" u="none" strike="noStrike">
                          <a:solidFill>
                            <a:srgbClr val="FFFFFF"/>
                          </a:solidFill>
                          <a:effectLst/>
                          <a:latin typeface="メイリオ" panose="020B0604030504040204" pitchFamily="50" charset="-128"/>
                          <a:ea typeface="メイリオ" panose="020B0604030504040204" pitchFamily="50" charset="-128"/>
                        </a:rPr>
                        <a:t>入稿前審査対象</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9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384" marR="3384" marT="3384"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a:solidFill>
                            <a:srgbClr val="595959"/>
                          </a:solidFill>
                          <a:effectLst/>
                          <a:latin typeface="メイリオ" panose="020B0604030504040204" pitchFamily="50" charset="-128"/>
                          <a:ea typeface="メイリオ" panose="020B0604030504040204" pitchFamily="50" charset="-128"/>
                        </a:rPr>
                        <a:t>〇</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dirty="0">
                          <a:solidFill>
                            <a:srgbClr val="595959"/>
                          </a:solidFill>
                          <a:effectLst/>
                          <a:latin typeface="メイリオ"/>
                          <a:ea typeface="メイリオ"/>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dirty="0">
                          <a:solidFill>
                            <a:srgbClr val="595959"/>
                          </a:solidFill>
                          <a:effectLst/>
                          <a:latin typeface="メイリオ"/>
                          <a:ea typeface="メイリオ"/>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9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extLst>
                  <a:ext uri="{0D108BD9-81ED-4DB2-BD59-A6C34878D82A}">
                    <a16:rowId xmlns:a16="http://schemas.microsoft.com/office/drawing/2014/main" val="4247756237"/>
                  </a:ext>
                </a:extLst>
              </a:tr>
              <a:tr h="935476">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掲載イメージ</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900" b="0" i="0" u="none" strike="noStrike" dirty="0">
                          <a:solidFill>
                            <a:srgbClr val="595959"/>
                          </a:solidFill>
                          <a:effectLst/>
                          <a:latin typeface="メイリオ" panose="020B0604030504040204" pitchFamily="50" charset="-128"/>
                          <a:ea typeface="メイリオ" panose="020B0604030504040204" pitchFamily="50" charset="-128"/>
                        </a:rPr>
                        <a:t>　</a:t>
                      </a:r>
                    </a:p>
                  </a:txBody>
                  <a:tcPr marL="3384" marR="3384" marT="3384"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a:txBody>
                    <a:bodyPr/>
                    <a:lstStyle/>
                    <a:p>
                      <a:pPr algn="ctr" rtl="0" fontAlgn="ctr"/>
                      <a:r>
                        <a:rPr lang="ja-JP" altLang="en-US" sz="2000" b="0" i="0" u="none" strike="noStrike" dirty="0">
                          <a:solidFill>
                            <a:srgbClr val="000000"/>
                          </a:solidFill>
                          <a:effectLst/>
                          <a:latin typeface="游ゴシック"/>
                          <a:ea typeface="游ゴシック"/>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4">
                  <a:txBody>
                    <a:bodyPr/>
                    <a:lstStyle/>
                    <a:p>
                      <a:pPr algn="ctr" rtl="0" fontAlgn="ctr"/>
                      <a:r>
                        <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rtl="0" fontAlgn="ctr"/>
                      <a:r>
                        <a:rPr lang="ja-JP" altLang="en-US" sz="2000" b="0" i="0" u="none" strike="noStrike" dirty="0">
                          <a:solidFill>
                            <a:srgbClr val="000000"/>
                          </a:solidFill>
                          <a:effectLst/>
                          <a:latin typeface="游ゴシック"/>
                          <a:ea typeface="游ゴシック"/>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rtl="0" fontAlgn="ctr"/>
                      <a:r>
                        <a:rPr lang="ja-JP" altLang="en-US" sz="2000" b="0" i="0" u="none" strike="noStrike" dirty="0">
                          <a:solidFill>
                            <a:srgbClr val="000000"/>
                          </a:solidFill>
                          <a:effectLst/>
                          <a:latin typeface="游ゴシック"/>
                          <a:ea typeface="游ゴシック"/>
                        </a:rPr>
                        <a:t>　</a:t>
                      </a:r>
                    </a:p>
                  </a:txBody>
                  <a:tcPr marL="3384" marR="3384" marT="3384" marB="0" anchor="ctr">
                    <a:lnL w="6350" cap="flat" cmpd="sng" algn="ctr">
                      <a:solidFill>
                        <a:srgbClr val="000000"/>
                      </a:solidFill>
                      <a:prstDash val="dot"/>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F5F5F8"/>
                    </a:solidFill>
                  </a:tcPr>
                </a:tc>
                <a:tc>
                  <a:txBody>
                    <a:bodyPr/>
                    <a:lstStyle/>
                    <a:p>
                      <a:pPr algn="l" rtl="0" fontAlgn="ctr"/>
                      <a:r>
                        <a:rPr lang="ja-JP" altLang="en-US" sz="2000" b="0" i="0" u="none" strike="noStrike" dirty="0">
                          <a:solidFill>
                            <a:srgbClr val="000000"/>
                          </a:solidFill>
                          <a:effectLst/>
                          <a:latin typeface="游ゴシック"/>
                          <a:ea typeface="游ゴシック"/>
                        </a:rPr>
                        <a:t>　</a:t>
                      </a:r>
                    </a:p>
                  </a:txBody>
                  <a:tcPr marL="3384" marR="3384" marT="3384" marB="0" anchor="ctr">
                    <a:lnL>
                      <a:noFill/>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342228792"/>
                  </a:ext>
                </a:extLst>
              </a:tr>
              <a:tr h="125514">
                <a:tc rowSpan="5">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広告タイプ</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endParaRPr lang="ja-JP" altLang="en-US" sz="700" b="0" i="0" u="none" strike="noStrike" dirty="0">
                        <a:solidFill>
                          <a:srgbClr val="595959"/>
                        </a:solidFill>
                        <a:effectLst/>
                        <a:latin typeface="メイリオ"/>
                        <a:ea typeface="メイリオ"/>
                      </a:endParaRPr>
                    </a:p>
                  </a:txBody>
                  <a:tcPr marL="3384" marR="3384" marT="3384"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トップインパクト プライムディスプレイダブルサイズ</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gridSpan="4">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rtl="0" fontAlgn="ctr"/>
                      <a:r>
                        <a:rPr lang="ja-JP" altLang="en-US" sz="700" b="0" i="0" u="none" strike="noStrike">
                          <a:solidFill>
                            <a:srgbClr val="595959"/>
                          </a:solidFill>
                          <a:effectLst/>
                          <a:latin typeface="メイリオ"/>
                          <a:ea typeface="メイリオ"/>
                        </a:rPr>
                        <a:t>画像（</a:t>
                      </a:r>
                      <a:r>
                        <a:rPr lang="en-US" altLang="ja-JP" sz="700" b="0" i="0" u="none" strike="noStrike" dirty="0">
                          <a:solidFill>
                            <a:srgbClr val="595959"/>
                          </a:solidFill>
                          <a:effectLst/>
                          <a:latin typeface="メイリオ"/>
                          <a:ea typeface="メイリオ"/>
                        </a:rPr>
                        <a:t>4</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rtl="0" fontAlgn="ctr"/>
                      <a:r>
                        <a:rPr lang="ja-JP" altLang="en-US" sz="700" b="0" i="0" u="none" strike="noStrike">
                          <a:solidFill>
                            <a:srgbClr val="595959"/>
                          </a:solidFill>
                          <a:effectLst/>
                          <a:latin typeface="メイリオ"/>
                          <a:ea typeface="メイリオ"/>
                        </a:rPr>
                        <a:t>画像（</a:t>
                      </a:r>
                      <a:r>
                        <a:rPr lang="en-US" altLang="ja-JP" sz="700" b="0" i="0" u="none" strike="noStrike" dirty="0">
                          <a:solidFill>
                            <a:srgbClr val="595959"/>
                          </a:solidFill>
                          <a:effectLst/>
                          <a:latin typeface="メイリオ"/>
                          <a:ea typeface="メイリオ"/>
                        </a:rPr>
                        <a:t>6</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5</a:t>
                      </a:r>
                      <a:r>
                        <a:rPr lang="ja-JP" altLang="en-US" sz="700" b="0" i="0" u="none" strike="noStrike">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extLst>
                  <a:ext uri="{0D108BD9-81ED-4DB2-BD59-A6C34878D82A}">
                    <a16:rowId xmlns:a16="http://schemas.microsoft.com/office/drawing/2014/main" val="38015940"/>
                  </a:ext>
                </a:extLst>
              </a:tr>
              <a:tr h="118851">
                <a:tc vMerge="1">
                  <a:txBody>
                    <a:bodyPr/>
                    <a:lstStyle/>
                    <a:p>
                      <a:endParaRPr kumimoji="1" lang="ja-JP" altLang="en-US"/>
                    </a:p>
                  </a:txBody>
                  <a:tcPr/>
                </a:tc>
                <a:tc gridSpan="2">
                  <a:txBody>
                    <a:bodyPr/>
                    <a:lstStyle/>
                    <a:p>
                      <a:pPr algn="ctr" rtl="0" fontAlgn="ctr"/>
                      <a:r>
                        <a:rPr lang="ja-JP" altLang="en-US" sz="700" b="0" i="0" u="none" strike="noStrike">
                          <a:solidFill>
                            <a:srgbClr val="595959"/>
                          </a:solidFill>
                          <a:effectLst/>
                          <a:latin typeface="メイリオ"/>
                          <a:ea typeface="メイリオ"/>
                        </a:rPr>
                        <a:t>画像（</a:t>
                      </a:r>
                      <a:r>
                        <a:rPr lang="en-US" altLang="ja-JP" sz="700" b="0" i="0" u="none" strike="noStrike" dirty="0">
                          <a:solidFill>
                            <a:srgbClr val="595959"/>
                          </a:solidFill>
                          <a:effectLst/>
                          <a:latin typeface="メイリオ"/>
                          <a:ea typeface="メイリオ"/>
                        </a:rPr>
                        <a:t>16</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9</a:t>
                      </a:r>
                      <a:r>
                        <a:rPr lang="ja-JP" altLang="en-US" sz="700" b="0" i="0" u="none" strike="noStrike">
                          <a:solidFill>
                            <a:srgbClr val="595959"/>
                          </a:solidFill>
                          <a:effectLst/>
                          <a:latin typeface="メイリオ"/>
                          <a:ea typeface="メイリオ"/>
                        </a:rPr>
                        <a:t>）</a:t>
                      </a:r>
                    </a:p>
                  </a:txBody>
                  <a:tcPr marL="3384" marR="3384" marT="3384" marB="0" anchor="ctr">
                    <a:lnL>
                      <a:noFill/>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2">
                  <a:txBody>
                    <a:bodyPr/>
                    <a:lstStyle/>
                    <a:p>
                      <a:pPr algn="ctr" rtl="0" fontAlgn="ctr"/>
                      <a:r>
                        <a:rPr lang="ja-JP" altLang="en-US" sz="600" b="0" i="0" u="none" strike="noStrike">
                          <a:solidFill>
                            <a:srgbClr val="595959"/>
                          </a:solidFill>
                          <a:effectLst/>
                          <a:latin typeface="メイリオ" panose="020B0604030504040204" pitchFamily="50" charset="-128"/>
                          <a:ea typeface="メイリオ" panose="020B0604030504040204" pitchFamily="50" charset="-128"/>
                        </a:rPr>
                        <a:t>トップインパクト プライムディスプレイダブルサイズ　動画</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4">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動画（</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rtl="0" fontAlgn="ctr"/>
                      <a:r>
                        <a:rPr lang="ja-JP" altLang="en-US" sz="700" b="0" i="0" u="none" strike="noStrike">
                          <a:solidFill>
                            <a:srgbClr val="595959"/>
                          </a:solidFill>
                          <a:effectLst/>
                          <a:latin typeface="メイリオ"/>
                          <a:ea typeface="メイリオ"/>
                        </a:rPr>
                        <a:t>動画（</a:t>
                      </a:r>
                      <a:r>
                        <a:rPr lang="en-US" altLang="ja-JP" sz="700" b="0" i="0" u="none" strike="noStrike" dirty="0">
                          <a:solidFill>
                            <a:srgbClr val="595959"/>
                          </a:solidFill>
                          <a:effectLst/>
                          <a:latin typeface="メイリオ"/>
                          <a:ea typeface="メイリオ"/>
                        </a:rPr>
                        <a:t>4</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rtl="0" fontAlgn="ctr"/>
                      <a:r>
                        <a:rPr lang="ja-JP" altLang="en-US" sz="700" b="0" i="0" u="none" strike="noStrike" dirty="0">
                          <a:solidFill>
                            <a:srgbClr val="595959"/>
                          </a:solidFill>
                          <a:effectLst/>
                          <a:latin typeface="メイリオ"/>
                          <a:ea typeface="メイリオ"/>
                        </a:rPr>
                        <a:t>画像（</a:t>
                      </a:r>
                      <a:r>
                        <a:rPr lang="en-US" altLang="ja-JP" sz="700" b="0" i="0" u="none" strike="noStrike" dirty="0">
                          <a:solidFill>
                            <a:srgbClr val="595959"/>
                          </a:solidFill>
                          <a:effectLst/>
                          <a:latin typeface="メイリオ"/>
                          <a:ea typeface="メイリオ"/>
                        </a:rPr>
                        <a:t>1</a:t>
                      </a:r>
                      <a:r>
                        <a:rPr lang="ja-JP" altLang="en-US" sz="700" b="0" i="0" u="none" strike="noStrike" dirty="0">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1</a:t>
                      </a:r>
                      <a:r>
                        <a:rPr lang="ja-JP" altLang="en-US" sz="7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FAFAFB"/>
                    </a:solidFill>
                  </a:tcPr>
                </a:tc>
                <a:tc hMerge="1">
                  <a:txBody>
                    <a:bodyPr/>
                    <a:lstStyle/>
                    <a:p>
                      <a:endParaRPr kumimoji="1" lang="ja-JP" altLang="en-US"/>
                    </a:p>
                  </a:txBody>
                  <a:tcPr/>
                </a:tc>
                <a:extLst>
                  <a:ext uri="{0D108BD9-81ED-4DB2-BD59-A6C34878D82A}">
                    <a16:rowId xmlns:a16="http://schemas.microsoft.com/office/drawing/2014/main" val="831172324"/>
                  </a:ext>
                </a:extLst>
              </a:tr>
              <a:tr h="118851">
                <a:tc vMerge="1">
                  <a:txBody>
                    <a:bodyPr/>
                    <a:lstStyle/>
                    <a:p>
                      <a:endParaRPr kumimoji="1" lang="ja-JP" altLang="en-US"/>
                    </a:p>
                  </a:txBody>
                  <a:tcPr/>
                </a:tc>
                <a:tc gridSpan="2">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動画（</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16</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9</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384" marR="3384" marT="3384" marB="0" anchor="ctr">
                    <a:lnL>
                      <a:noFill/>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2">
                  <a:txBody>
                    <a:bodyPr/>
                    <a:lstStyle/>
                    <a:p>
                      <a:pPr algn="ctr" fontAlgn="ctr"/>
                      <a:r>
                        <a:rPr lang="ja-JP" altLang="en-US" sz="700" b="0" i="0" u="none" strike="noStrike" dirty="0">
                          <a:solidFill>
                            <a:srgbClr val="000000"/>
                          </a:solidFill>
                          <a:effectLst/>
                          <a:latin typeface="游ゴシック"/>
                          <a:ea typeface="游ゴシック"/>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rowSpan="3" gridSpan="4">
                  <a:txBody>
                    <a:bodyPr/>
                    <a:lstStyle/>
                    <a:p>
                      <a:pPr algn="ctr"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gridSpan="4">
                  <a:txBody>
                    <a:bodyPr/>
                    <a:lstStyle/>
                    <a:p>
                      <a:pPr algn="ctr" fontAlgn="ctr"/>
                      <a:r>
                        <a:rPr lang="ja-JP" altLang="en-US" sz="700" b="0" i="0" u="none" strike="noStrike" dirty="0">
                          <a:solidFill>
                            <a:srgbClr val="000000"/>
                          </a:solidFill>
                          <a:effectLst/>
                          <a:latin typeface="游ゴシック"/>
                          <a:ea typeface="游ゴシック"/>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gridSpan="2">
                  <a:txBody>
                    <a:bodyPr/>
                    <a:lstStyle/>
                    <a:p>
                      <a:pPr algn="ctr" rtl="0" fontAlgn="ctr"/>
                      <a:r>
                        <a:rPr lang="ja-JP" altLang="en-US" sz="700" b="0" i="0" u="none" strike="noStrike">
                          <a:solidFill>
                            <a:srgbClr val="595959"/>
                          </a:solidFill>
                          <a:effectLst/>
                          <a:latin typeface="メイリオ"/>
                          <a:ea typeface="メイリオ"/>
                        </a:rPr>
                        <a:t>動画（</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FAFAFB"/>
                    </a:solidFill>
                  </a:tcPr>
                </a:tc>
                <a:tc hMerge="1">
                  <a:txBody>
                    <a:bodyPr/>
                    <a:lstStyle/>
                    <a:p>
                      <a:endParaRPr kumimoji="1" lang="ja-JP" altLang="en-US"/>
                    </a:p>
                  </a:txBody>
                  <a:tcPr/>
                </a:tc>
                <a:extLst>
                  <a:ext uri="{0D108BD9-81ED-4DB2-BD59-A6C34878D82A}">
                    <a16:rowId xmlns:a16="http://schemas.microsoft.com/office/drawing/2014/main" val="1003274986"/>
                  </a:ext>
                </a:extLst>
              </a:tr>
              <a:tr h="118851">
                <a:tc vMerge="1">
                  <a:txBody>
                    <a:bodyPr/>
                    <a:lstStyle/>
                    <a:p>
                      <a:endParaRPr kumimoji="1" lang="ja-JP" altLang="en-US"/>
                    </a:p>
                  </a:txBody>
                  <a:tcPr/>
                </a:tc>
                <a:tc gridSpan="2">
                  <a:txBody>
                    <a:bodyPr/>
                    <a:lstStyle/>
                    <a:p>
                      <a:pPr algn="ctr"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3384" marR="3384" marT="3384" marB="0" anchor="ctr">
                    <a:lnL>
                      <a:noFill/>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2">
                  <a:txBody>
                    <a:bodyPr/>
                    <a:lstStyle/>
                    <a:p>
                      <a:pPr algn="ctr" fontAlgn="ctr"/>
                      <a:r>
                        <a:rPr lang="ja-JP" altLang="en-US" sz="700" b="0" i="0" u="none" strike="noStrike" dirty="0">
                          <a:solidFill>
                            <a:srgbClr val="000000"/>
                          </a:solidFill>
                          <a:effectLst/>
                          <a:latin typeface="游ゴシック"/>
                          <a:ea typeface="游ゴシック"/>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a:noFill/>
                    </a:lnB>
                    <a:solidFill>
                      <a:srgbClr val="FAFAFB"/>
                    </a:solidFill>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
                  <a:txBody>
                    <a:bodyPr/>
                    <a:lstStyle/>
                    <a:p>
                      <a:pPr algn="ctr" rtl="0" fontAlgn="ctr"/>
                      <a:r>
                        <a:rPr lang="ja-JP" altLang="en-US" sz="700" b="0" i="0" u="none" strike="noStrike">
                          <a:solidFill>
                            <a:srgbClr val="595959"/>
                          </a:solidFill>
                          <a:effectLst/>
                          <a:latin typeface="メイリオ"/>
                          <a:ea typeface="メイリオ"/>
                        </a:rPr>
                        <a:t>画像（</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2</a:t>
                      </a:r>
                      <a:r>
                        <a:rPr lang="ja-JP" altLang="en-US" sz="700" b="0" i="0" u="none" strike="noStrike">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FAFAFB"/>
                    </a:solidFill>
                  </a:tcPr>
                </a:tc>
                <a:tc hMerge="1">
                  <a:txBody>
                    <a:bodyPr/>
                    <a:lstStyle/>
                    <a:p>
                      <a:endParaRPr kumimoji="1" lang="ja-JP" altLang="en-US"/>
                    </a:p>
                  </a:txBody>
                  <a:tcPr/>
                </a:tc>
                <a:extLst>
                  <a:ext uri="{0D108BD9-81ED-4DB2-BD59-A6C34878D82A}">
                    <a16:rowId xmlns:a16="http://schemas.microsoft.com/office/drawing/2014/main" val="2308189119"/>
                  </a:ext>
                </a:extLst>
              </a:tr>
              <a:tr h="91348">
                <a:tc vMerge="1">
                  <a:txBody>
                    <a:bodyPr/>
                    <a:lstStyle/>
                    <a:p>
                      <a:endParaRPr kumimoji="1" lang="ja-JP" altLang="en-US"/>
                    </a:p>
                  </a:txBody>
                  <a:tcPr/>
                </a:tc>
                <a:tc gridSpan="2">
                  <a:txBody>
                    <a:bodyPr/>
                    <a:lstStyle/>
                    <a:p>
                      <a:pPr algn="ctr" fontAlgn="ctr"/>
                      <a:r>
                        <a:rPr lang="ja-JP" altLang="en-US" sz="7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3384" marR="3384" marT="3384" marB="0" anchor="ctr">
                    <a:lnL>
                      <a:noFill/>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fontAlgn="ctr"/>
                      <a:r>
                        <a:rPr lang="ja-JP" altLang="en-US" sz="700" b="0" i="0" u="none" strike="noStrike" dirty="0">
                          <a:solidFill>
                            <a:srgbClr val="000000"/>
                          </a:solidFill>
                          <a:effectLst/>
                          <a:latin typeface="游ゴシック"/>
                          <a:ea typeface="游ゴシック"/>
                        </a:rPr>
                        <a:t>　</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2">
                  <a:txBody>
                    <a:bodyPr/>
                    <a:lstStyle/>
                    <a:p>
                      <a:pPr algn="ctr" rtl="0" fontAlgn="ctr"/>
                      <a:r>
                        <a:rPr lang="ja-JP" altLang="en-US" sz="700" b="0" i="0" u="none" strike="noStrike">
                          <a:solidFill>
                            <a:srgbClr val="595959"/>
                          </a:solidFill>
                          <a:effectLst/>
                          <a:latin typeface="メイリオ"/>
                          <a:ea typeface="メイリオ"/>
                        </a:rPr>
                        <a:t>画像（</a:t>
                      </a:r>
                      <a:r>
                        <a:rPr lang="en-US" altLang="ja-JP" sz="700" b="0" i="0" u="none" strike="noStrike" dirty="0">
                          <a:solidFill>
                            <a:srgbClr val="595959"/>
                          </a:solidFill>
                          <a:effectLst/>
                          <a:latin typeface="メイリオ"/>
                          <a:ea typeface="メイリオ"/>
                        </a:rPr>
                        <a:t>1</a:t>
                      </a:r>
                      <a:r>
                        <a:rPr lang="ja-JP" altLang="en-US" sz="700" b="0" i="0" u="none" strike="noStrike">
                          <a:solidFill>
                            <a:srgbClr val="595959"/>
                          </a:solidFill>
                          <a:effectLst/>
                          <a:latin typeface="メイリオ"/>
                          <a:ea typeface="メイリオ"/>
                        </a:rPr>
                        <a:t>：</a:t>
                      </a:r>
                      <a:r>
                        <a:rPr lang="en-US" altLang="ja-JP" sz="700" b="0" i="0" u="none" strike="noStrike" dirty="0">
                          <a:solidFill>
                            <a:srgbClr val="595959"/>
                          </a:solidFill>
                          <a:effectLst/>
                          <a:latin typeface="メイリオ"/>
                          <a:ea typeface="メイリオ"/>
                        </a:rPr>
                        <a:t>2</a:t>
                      </a:r>
                      <a:r>
                        <a:rPr lang="ja-JP" altLang="en-US" sz="700" b="0" i="0" u="none" strike="noStrike">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4028170606"/>
                  </a:ext>
                </a:extLst>
              </a:tr>
              <a:tr h="250346">
                <a:tc rowSpan="2">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動画（</a:t>
                      </a:r>
                      <a:r>
                        <a:rPr lang="en-US" altLang="ja-JP" sz="800" b="0" i="0" u="none" strike="noStrike" dirty="0">
                          <a:solidFill>
                            <a:srgbClr val="FFFFFF"/>
                          </a:solidFill>
                          <a:effectLst/>
                          <a:latin typeface="メイリオ" panose="020B0604030504040204" pitchFamily="50" charset="-128"/>
                          <a:ea typeface="メイリオ" panose="020B0604030504040204" pitchFamily="50" charset="-128"/>
                        </a:rPr>
                        <a:t>16</a:t>
                      </a: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a:t>
                      </a:r>
                      <a:r>
                        <a:rPr lang="en-US" altLang="ja-JP" sz="800" b="0" i="0" u="none" strike="noStrike" dirty="0">
                          <a:solidFill>
                            <a:srgbClr val="FFFFFF"/>
                          </a:solidFill>
                          <a:effectLst/>
                          <a:latin typeface="メイリオ" panose="020B0604030504040204" pitchFamily="50" charset="-128"/>
                          <a:ea typeface="メイリオ" panose="020B0604030504040204" pitchFamily="50" charset="-128"/>
                        </a:rPr>
                        <a:t>9</a:t>
                      </a: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）広告タップ後</a:t>
                      </a:r>
                      <a:endParaRPr lang="en-US" altLang="ja-JP" sz="800" b="0" i="0" u="none" strike="noStrike" dirty="0">
                        <a:solidFill>
                          <a:srgbClr val="FFFFFF"/>
                        </a:solidFill>
                        <a:effectLst/>
                        <a:latin typeface="メイリオ" panose="020B0604030504040204" pitchFamily="50" charset="-128"/>
                        <a:ea typeface="メイリオ" panose="020B0604030504040204" pitchFamily="50" charset="-128"/>
                      </a:endParaRPr>
                    </a:p>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の動作</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動画をフルスクリーンで再生する（</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for view</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384" marR="3384" marT="3384"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tc rowSpan="2" gridSpan="2">
                  <a:txBody>
                    <a:bodyPr/>
                    <a:lstStyle/>
                    <a:p>
                      <a:pPr algn="ctr" rtl="0" fontAlgn="ctr"/>
                      <a:r>
                        <a:rPr lang="en-US" altLang="ja-JP" sz="7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2" hMerge="1">
                  <a:txBody>
                    <a:bodyPr/>
                    <a:lstStyle/>
                    <a:p>
                      <a:endParaRPr kumimoji="1" lang="ja-JP" altLang="en-US"/>
                    </a:p>
                  </a:txBody>
                  <a:tcPr/>
                </a:tc>
                <a:extLst>
                  <a:ext uri="{0D108BD9-81ED-4DB2-BD59-A6C34878D82A}">
                    <a16:rowId xmlns:a16="http://schemas.microsoft.com/office/drawing/2014/main" val="3212351456"/>
                  </a:ext>
                </a:extLst>
              </a:tr>
              <a:tr h="227588">
                <a:tc vMerge="1">
                  <a:txBody>
                    <a:bodyPr/>
                    <a:lstStyle/>
                    <a:p>
                      <a:endParaRPr kumimoji="1" lang="ja-JP" altLang="en-US"/>
                    </a:p>
                  </a:txBody>
                  <a:tcPr/>
                </a:tc>
                <a:tc gridSpan="2">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ランディングページを表示する（</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for click</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384" marR="3384" marT="3384" marB="0" anchor="ctr">
                    <a:lnL>
                      <a:noFill/>
                    </a:lnL>
                    <a:lnR w="6350" cap="flat" cmpd="sng" algn="ctr">
                      <a:solidFill>
                        <a:srgbClr val="595959"/>
                      </a:solidFill>
                      <a:prstDash val="dot"/>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339329747"/>
                  </a:ext>
                </a:extLst>
              </a:tr>
              <a:tr h="182070">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デバイス</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スマートフォン</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ウェブ</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384" marR="3384" marT="3384"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12">
                  <a:txBody>
                    <a:bodyPr/>
                    <a:lstStyle/>
                    <a:p>
                      <a:pPr algn="ctr" rtl="0" fontAlgn="ctr"/>
                      <a:r>
                        <a:rPr lang="en-US" sz="700" b="0" i="0" u="none" strike="noStrike" dirty="0">
                          <a:solidFill>
                            <a:srgbClr val="595959"/>
                          </a:solidFill>
                          <a:effectLst/>
                          <a:latin typeface="メイリオ"/>
                          <a:ea typeface="メイリオ"/>
                        </a:rPr>
                        <a:t>PC</a:t>
                      </a:r>
                    </a:p>
                  </a:txBody>
                  <a:tcPr marL="3384" marR="3384" marT="3384" marB="0" anchor="ctr">
                    <a:lnL w="6350" cap="flat" cmpd="sng" algn="ctr">
                      <a:solidFill>
                        <a:srgbClr val="000000"/>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52965730"/>
                  </a:ext>
                </a:extLst>
              </a:tr>
              <a:tr h="182070">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掲載面</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4">
                  <a:txBody>
                    <a:bodyPr/>
                    <a:lstStyle/>
                    <a:p>
                      <a:pPr algn="ctr" rtl="0" fontAlgn="ctr"/>
                      <a:r>
                        <a:rPr lang="en-US" sz="700" b="0" i="0" u="none" strike="noStrike" err="1">
                          <a:solidFill>
                            <a:srgbClr val="595959"/>
                          </a:solidFill>
                          <a:effectLst/>
                          <a:latin typeface="メイリオ"/>
                          <a:ea typeface="メイリオ"/>
                        </a:rPr>
                        <a:t>carview</a:t>
                      </a:r>
                      <a:r>
                        <a:rPr lang="en-US" sz="700" b="0" i="0" u="none" strike="noStrike" dirty="0">
                          <a:solidFill>
                            <a:srgbClr val="595959"/>
                          </a:solidFill>
                          <a:effectLst/>
                          <a:latin typeface="メイリオ"/>
                          <a:ea typeface="メイリオ"/>
                        </a:rPr>
                        <a:t>!</a:t>
                      </a:r>
                    </a:p>
                  </a:txBody>
                  <a:tcPr marL="3384" marR="3384" marT="3384"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23891797"/>
                  </a:ext>
                </a:extLst>
              </a:tr>
              <a:tr h="288277">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掲載場所</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err="1">
                          <a:solidFill>
                            <a:srgbClr val="595959"/>
                          </a:solidFill>
                          <a:effectLst/>
                          <a:latin typeface="メイリオ"/>
                          <a:ea typeface="メイリオ"/>
                        </a:rPr>
                        <a:t>carview</a:t>
                      </a:r>
                      <a:r>
                        <a:rPr lang="en-US" altLang="ja-JP" sz="700" b="0" i="0" u="none" strike="noStrike" dirty="0">
                          <a:solidFill>
                            <a:srgbClr val="595959"/>
                          </a:solidFill>
                          <a:effectLst/>
                          <a:latin typeface="メイリオ"/>
                          <a:ea typeface="メイリオ"/>
                        </a:rPr>
                        <a:t>!</a:t>
                      </a:r>
                      <a:r>
                        <a:rPr lang="ja-JP" altLang="en-US" sz="700" b="0" i="0" u="none" strike="noStrike">
                          <a:solidFill>
                            <a:srgbClr val="595959"/>
                          </a:solidFill>
                          <a:effectLst/>
                          <a:latin typeface="メイリオ"/>
                          <a:ea typeface="メイリオ"/>
                        </a:rPr>
                        <a:t>　トップ・ニュース・編集記事</a:t>
                      </a:r>
                    </a:p>
                  </a:txBody>
                  <a:tcPr marL="3384" marR="3384" marT="3384" marB="0" anchor="ctr">
                    <a:lnL>
                      <a:noFill/>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sz="700" b="0" i="0" u="none" strike="noStrike" err="1">
                          <a:solidFill>
                            <a:srgbClr val="595959"/>
                          </a:solidFill>
                          <a:effectLst/>
                          <a:latin typeface="メイリオ"/>
                          <a:ea typeface="メイリオ"/>
                        </a:rPr>
                        <a:t>carview</a:t>
                      </a:r>
                      <a:r>
                        <a:rPr lang="en-US" sz="700" b="0" i="0" u="none" strike="noStrike" dirty="0">
                          <a:solidFill>
                            <a:srgbClr val="595959"/>
                          </a:solidFill>
                          <a:effectLst/>
                          <a:latin typeface="メイリオ"/>
                          <a:ea typeface="メイリオ"/>
                        </a:rPr>
                        <a:t>!　</a:t>
                      </a:r>
                      <a:r>
                        <a:rPr lang="ja-JP" altLang="en-US" sz="700" b="0" i="0" u="none" strike="noStrike">
                          <a:solidFill>
                            <a:srgbClr val="595959"/>
                          </a:solidFill>
                          <a:effectLst/>
                          <a:latin typeface="メイリオ"/>
                          <a:ea typeface="メイリオ"/>
                        </a:rPr>
                        <a:t>トップ</a:t>
                      </a:r>
                    </a:p>
                  </a:txBody>
                  <a:tcPr marL="3384" marR="3384" marT="3384"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8">
                  <a:txBody>
                    <a:bodyPr/>
                    <a:lstStyle/>
                    <a:p>
                      <a:pPr algn="ctr" rtl="0" fontAlgn="ctr"/>
                      <a:r>
                        <a:rPr lang="en-US" altLang="ja-JP" sz="700" b="0" i="0" u="none" strike="noStrike" err="1">
                          <a:solidFill>
                            <a:srgbClr val="595959"/>
                          </a:solidFill>
                          <a:effectLst/>
                          <a:latin typeface="メイリオ"/>
                          <a:ea typeface="メイリオ"/>
                        </a:rPr>
                        <a:t>carview</a:t>
                      </a:r>
                      <a:r>
                        <a:rPr lang="en-US" altLang="ja-JP" sz="700" b="0" i="0" u="none" strike="noStrike" dirty="0">
                          <a:solidFill>
                            <a:srgbClr val="595959"/>
                          </a:solidFill>
                          <a:effectLst/>
                          <a:latin typeface="メイリオ"/>
                          <a:ea typeface="メイリオ"/>
                        </a:rPr>
                        <a:t>!</a:t>
                      </a:r>
                      <a:r>
                        <a:rPr lang="ja-JP" altLang="en-US" sz="700" b="0" i="0" u="none" strike="noStrike">
                          <a:solidFill>
                            <a:srgbClr val="595959"/>
                          </a:solidFill>
                          <a:effectLst/>
                          <a:latin typeface="メイリオ"/>
                          <a:ea typeface="メイリオ"/>
                        </a:rPr>
                        <a:t>　ニュース・編集記事</a:t>
                      </a:r>
                    </a:p>
                  </a:txBody>
                  <a:tcPr marL="3384" marR="3384" marT="3384"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ctr" rtl="0" fontAlgn="ctr"/>
                      <a:r>
                        <a:rPr lang="en-US" sz="700" b="0" i="0" u="none" strike="noStrike" err="1">
                          <a:solidFill>
                            <a:srgbClr val="595959"/>
                          </a:solidFill>
                          <a:effectLst/>
                          <a:latin typeface="メイリオ"/>
                          <a:ea typeface="メイリオ"/>
                        </a:rPr>
                        <a:t>carview</a:t>
                      </a:r>
                      <a:r>
                        <a:rPr lang="en-US" sz="700" b="0" i="0" u="none" strike="noStrike" dirty="0">
                          <a:solidFill>
                            <a:srgbClr val="595959"/>
                          </a:solidFill>
                          <a:effectLst/>
                          <a:latin typeface="メイリオ"/>
                          <a:ea typeface="メイリオ"/>
                        </a:rPr>
                        <a:t>!　</a:t>
                      </a:r>
                      <a:r>
                        <a:rPr lang="ja-JP" altLang="en-US" sz="700" b="0" i="0" u="none" strike="noStrike">
                          <a:solidFill>
                            <a:srgbClr val="595959"/>
                          </a:solidFill>
                          <a:effectLst/>
                          <a:latin typeface="メイリオ"/>
                          <a:ea typeface="メイリオ"/>
                        </a:rPr>
                        <a:t>中古車</a:t>
                      </a:r>
                    </a:p>
                  </a:txBody>
                  <a:tcPr marL="3384" marR="3384" marT="3384" marB="0" anchor="ctr">
                    <a:lnL w="6350" cap="flat" cmpd="sng" algn="ctr">
                      <a:solidFill>
                        <a:srgbClr val="000000"/>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3803420678"/>
                  </a:ext>
                </a:extLst>
              </a:tr>
              <a:tr h="182070">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掲載期間</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4">
                  <a:txBody>
                    <a:bodyPr/>
                    <a:lstStyle/>
                    <a:p>
                      <a:pPr algn="ctr" rtl="0" fontAlgn="ctr"/>
                      <a:r>
                        <a:rPr lang="en-US" altLang="ja-JP" sz="700" b="0" i="0" u="none" strike="noStrike" dirty="0">
                          <a:solidFill>
                            <a:srgbClr val="595959"/>
                          </a:solidFill>
                          <a:effectLst/>
                          <a:latin typeface="メイリオ"/>
                          <a:ea typeface="メイリオ"/>
                        </a:rPr>
                        <a:t>2021</a:t>
                      </a:r>
                      <a:r>
                        <a:rPr lang="ja-JP" altLang="en-US" sz="700" b="0" i="0" u="none" strike="noStrike" dirty="0">
                          <a:solidFill>
                            <a:srgbClr val="595959"/>
                          </a:solidFill>
                          <a:effectLst/>
                          <a:latin typeface="メイリオ"/>
                          <a:ea typeface="メイリオ"/>
                        </a:rPr>
                        <a:t>年</a:t>
                      </a:r>
                      <a:r>
                        <a:rPr lang="en-US" altLang="ja-JP" sz="700" b="0" i="0" u="none" strike="noStrike" dirty="0">
                          <a:solidFill>
                            <a:srgbClr val="595959"/>
                          </a:solidFill>
                          <a:effectLst/>
                          <a:latin typeface="メイリオ"/>
                          <a:ea typeface="メイリオ"/>
                        </a:rPr>
                        <a:t>9</a:t>
                      </a:r>
                      <a:r>
                        <a:rPr lang="ja-JP" altLang="en-US" sz="700" b="0" i="0" u="none" strike="noStrike" dirty="0">
                          <a:solidFill>
                            <a:srgbClr val="595959"/>
                          </a:solidFill>
                          <a:effectLst/>
                          <a:latin typeface="メイリオ"/>
                          <a:ea typeface="メイリオ"/>
                        </a:rPr>
                        <a:t>月</a:t>
                      </a:r>
                      <a:r>
                        <a:rPr lang="en-US" altLang="ja-JP" sz="700" b="0" i="0" u="none" strike="noStrike" dirty="0">
                          <a:solidFill>
                            <a:srgbClr val="595959"/>
                          </a:solidFill>
                          <a:effectLst/>
                          <a:latin typeface="メイリオ"/>
                          <a:ea typeface="メイリオ"/>
                        </a:rPr>
                        <a:t>1</a:t>
                      </a:r>
                      <a:r>
                        <a:rPr lang="ja-JP" altLang="en-US" sz="700" b="0" i="0" u="none" strike="noStrike" dirty="0">
                          <a:solidFill>
                            <a:srgbClr val="595959"/>
                          </a:solidFill>
                          <a:effectLst/>
                          <a:latin typeface="メイリオ"/>
                          <a:ea typeface="メイリオ"/>
                        </a:rPr>
                        <a:t>日（水）～　</a:t>
                      </a:r>
                      <a:r>
                        <a:rPr lang="en-US" altLang="ja-JP" sz="700" b="0" i="0" u="none" strike="noStrike" dirty="0">
                          <a:solidFill>
                            <a:srgbClr val="595959"/>
                          </a:solidFill>
                          <a:effectLst/>
                          <a:latin typeface="メイリオ"/>
                          <a:ea typeface="メイリオ"/>
                        </a:rPr>
                        <a:t>2022</a:t>
                      </a:r>
                      <a:r>
                        <a:rPr lang="ja-JP" altLang="en-US" sz="700" b="0" i="0" u="none" strike="noStrike" dirty="0">
                          <a:solidFill>
                            <a:srgbClr val="595959"/>
                          </a:solidFill>
                          <a:effectLst/>
                          <a:latin typeface="メイリオ"/>
                          <a:ea typeface="メイリオ"/>
                        </a:rPr>
                        <a:t>年</a:t>
                      </a:r>
                      <a:r>
                        <a:rPr lang="en-US" altLang="ja-JP" sz="700" b="0" i="0" u="none" strike="noStrike" dirty="0">
                          <a:solidFill>
                            <a:srgbClr val="595959"/>
                          </a:solidFill>
                          <a:effectLst/>
                          <a:latin typeface="メイリオ"/>
                          <a:ea typeface="メイリオ"/>
                        </a:rPr>
                        <a:t>3</a:t>
                      </a:r>
                      <a:r>
                        <a:rPr lang="ja-JP" altLang="en-US" sz="700" b="0" i="0" u="none" strike="noStrike" dirty="0">
                          <a:solidFill>
                            <a:srgbClr val="595959"/>
                          </a:solidFill>
                          <a:effectLst/>
                          <a:latin typeface="メイリオ"/>
                          <a:ea typeface="メイリオ"/>
                        </a:rPr>
                        <a:t>月</a:t>
                      </a:r>
                      <a:r>
                        <a:rPr lang="en-US" altLang="ja-JP" sz="700" b="0" i="0" u="none" strike="noStrike" dirty="0">
                          <a:solidFill>
                            <a:srgbClr val="595959"/>
                          </a:solidFill>
                          <a:effectLst/>
                          <a:latin typeface="メイリオ"/>
                          <a:ea typeface="メイリオ"/>
                        </a:rPr>
                        <a:t>31</a:t>
                      </a:r>
                      <a:r>
                        <a:rPr lang="ja-JP" altLang="en-US" sz="700" b="0" i="0" u="none" strike="noStrike" dirty="0">
                          <a:solidFill>
                            <a:srgbClr val="595959"/>
                          </a:solidFill>
                          <a:effectLst/>
                          <a:latin typeface="メイリオ"/>
                          <a:ea typeface="メイリオ"/>
                        </a:rPr>
                        <a:t>日（木）</a:t>
                      </a:r>
                    </a:p>
                  </a:txBody>
                  <a:tcPr marL="3384" marR="3384" marT="3384"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69275639"/>
                  </a:ext>
                </a:extLst>
              </a:tr>
              <a:tr h="182070">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購入期間</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5</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日間～</a:t>
                      </a: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31</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日間</a:t>
                      </a:r>
                    </a:p>
                  </a:txBody>
                  <a:tcPr marL="3384" marR="3384" marT="3384"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a:ea typeface="メイリオ"/>
                        </a:rPr>
                        <a:t>7</a:t>
                      </a:r>
                      <a:r>
                        <a:rPr lang="ja-JP" altLang="en-US" sz="700" b="0" i="0" u="none" strike="noStrike">
                          <a:solidFill>
                            <a:srgbClr val="595959"/>
                          </a:solidFill>
                          <a:effectLst/>
                          <a:latin typeface="メイリオ"/>
                          <a:ea typeface="メイリオ"/>
                        </a:rPr>
                        <a:t>日間～</a:t>
                      </a:r>
                      <a:r>
                        <a:rPr lang="en-US" altLang="ja-JP" sz="700" b="0" i="0" u="none" strike="noStrike" dirty="0">
                          <a:solidFill>
                            <a:srgbClr val="595959"/>
                          </a:solidFill>
                          <a:effectLst/>
                          <a:latin typeface="メイリオ"/>
                          <a:ea typeface="メイリオ"/>
                        </a:rPr>
                        <a:t>31</a:t>
                      </a:r>
                      <a:r>
                        <a:rPr lang="ja-JP" altLang="en-US" sz="700" b="0" i="0" u="none" strike="noStrike">
                          <a:solidFill>
                            <a:srgbClr val="595959"/>
                          </a:solidFill>
                          <a:effectLst/>
                          <a:latin typeface="メイリオ"/>
                          <a:ea typeface="メイリオ"/>
                        </a:rPr>
                        <a:t>日間</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10">
                  <a:txBody>
                    <a:bodyPr/>
                    <a:lstStyle/>
                    <a:p>
                      <a:pPr algn="ctr" rtl="0" fontAlgn="ctr"/>
                      <a:r>
                        <a:rPr lang="en-US" altLang="ja-JP" sz="700" b="0" i="0" u="none" strike="noStrike" dirty="0">
                          <a:solidFill>
                            <a:srgbClr val="595959"/>
                          </a:solidFill>
                          <a:effectLst/>
                          <a:latin typeface="メイリオ"/>
                          <a:ea typeface="メイリオ"/>
                        </a:rPr>
                        <a:t>5</a:t>
                      </a:r>
                      <a:r>
                        <a:rPr lang="ja-JP" altLang="en-US" sz="700" b="0" i="0" u="none" strike="noStrike">
                          <a:solidFill>
                            <a:srgbClr val="595959"/>
                          </a:solidFill>
                          <a:effectLst/>
                          <a:latin typeface="メイリオ"/>
                          <a:ea typeface="メイリオ"/>
                        </a:rPr>
                        <a:t>日間～</a:t>
                      </a:r>
                      <a:r>
                        <a:rPr lang="en-US" altLang="ja-JP" sz="700" b="0" i="0" u="none" strike="noStrike" dirty="0">
                          <a:solidFill>
                            <a:srgbClr val="595959"/>
                          </a:solidFill>
                          <a:effectLst/>
                          <a:latin typeface="メイリオ"/>
                          <a:ea typeface="メイリオ"/>
                        </a:rPr>
                        <a:t>31</a:t>
                      </a:r>
                      <a:r>
                        <a:rPr lang="ja-JP" altLang="en-US" sz="700" b="0" i="0" u="none" strike="noStrike">
                          <a:solidFill>
                            <a:srgbClr val="595959"/>
                          </a:solidFill>
                          <a:effectLst/>
                          <a:latin typeface="メイリオ"/>
                          <a:ea typeface="メイリオ"/>
                        </a:rPr>
                        <a:t>日間</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98837815"/>
                  </a:ext>
                </a:extLst>
              </a:tr>
              <a:tr h="182070">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料金タイプ</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14">
                  <a:txBody>
                    <a:bodyPr/>
                    <a:lstStyle/>
                    <a:p>
                      <a:pPr algn="ctr" rtl="0" fontAlgn="ctr"/>
                      <a:r>
                        <a:rPr lang="en-US" sz="700" b="0" i="0" u="none" strike="noStrike" err="1">
                          <a:solidFill>
                            <a:srgbClr val="595959"/>
                          </a:solidFill>
                          <a:effectLst/>
                          <a:latin typeface="メイリオ"/>
                          <a:ea typeface="メイリオ"/>
                        </a:rPr>
                        <a:t>Vimps</a:t>
                      </a:r>
                      <a:r>
                        <a:rPr lang="ja-JP" altLang="en-US" sz="700" b="0" i="0" u="none" strike="noStrike">
                          <a:solidFill>
                            <a:srgbClr val="595959"/>
                          </a:solidFill>
                          <a:effectLst/>
                          <a:latin typeface="メイリオ"/>
                          <a:ea typeface="メイリオ"/>
                        </a:rPr>
                        <a:t>購入型</a:t>
                      </a:r>
                    </a:p>
                  </a:txBody>
                  <a:tcPr marL="3384" marR="3384" marT="3384"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50013839"/>
                  </a:ext>
                </a:extLst>
              </a:tr>
              <a:tr h="494110">
                <a:tc>
                  <a:txBody>
                    <a:bodyPr/>
                    <a:lstStyle/>
                    <a:p>
                      <a:pPr algn="ctr" rtl="0" fontAlgn="ctr"/>
                      <a:r>
                        <a:rPr lang="zh-TW" altLang="en-US" sz="800" b="0" i="0" u="none" strike="noStrike" dirty="0">
                          <a:solidFill>
                            <a:srgbClr val="FFFFFF"/>
                          </a:solidFill>
                          <a:effectLst/>
                          <a:latin typeface="メイリオ" panose="020B0604030504040204" pitchFamily="50" charset="-128"/>
                          <a:ea typeface="メイリオ" panose="020B0604030504040204" pitchFamily="50" charset="-128"/>
                        </a:rPr>
                        <a:t>最低購入価格</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1,000,000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1,250,000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a:ea typeface="メイリオ"/>
                        </a:rPr>
                        <a:t>1,000,000</a:t>
                      </a:r>
                      <a:r>
                        <a:rPr lang="ja-JP" altLang="en-US" sz="700" b="0" i="0" u="none" strike="noStrike">
                          <a:solidFill>
                            <a:srgbClr val="595959"/>
                          </a:solidFill>
                          <a:effectLst/>
                          <a:latin typeface="メイリオ"/>
                          <a:ea typeface="メイリオ"/>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a:ea typeface="メイリオ"/>
                        </a:rPr>
                        <a:t>5,000,000</a:t>
                      </a:r>
                      <a:r>
                        <a:rPr lang="ja-JP" altLang="en-US" sz="700" b="0" i="0" u="none" strike="noStrike">
                          <a:solidFill>
                            <a:srgbClr val="595959"/>
                          </a:solidFill>
                          <a:effectLst/>
                          <a:latin typeface="メイリオ"/>
                          <a:ea typeface="メイリオ"/>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1,000,000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5,000,000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250,000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2437731349"/>
                  </a:ext>
                </a:extLst>
              </a:tr>
              <a:tr h="72008">
                <a:tc rowSpan="3">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基本料金</a:t>
                      </a:r>
                      <a:endParaRPr lang="en-US" altLang="ja-JP" sz="800" b="0" i="0" u="none" strike="noStrike" dirty="0">
                        <a:solidFill>
                          <a:srgbClr val="FFFFFF"/>
                        </a:solidFill>
                        <a:effectLst/>
                        <a:latin typeface="メイリオ" panose="020B0604030504040204" pitchFamily="50" charset="-128"/>
                        <a:ea typeface="メイリオ" panose="020B0604030504040204" pitchFamily="50" charset="-128"/>
                      </a:endParaRPr>
                    </a:p>
                    <a:p>
                      <a:pPr algn="ctr" rtl="0" fontAlgn="ctr"/>
                      <a:r>
                        <a:rPr lang="ja-JP" altLang="en-US" sz="800" b="0" i="0" u="none" strike="noStrike" dirty="0">
                          <a:solidFill>
                            <a:srgbClr val="FFFFFF"/>
                          </a:solidFill>
                          <a:effectLst/>
                          <a:latin typeface="メイリオ"/>
                          <a:ea typeface="メイリオ"/>
                        </a:rPr>
                        <a:t>（</a:t>
                      </a:r>
                      <a:r>
                        <a:rPr lang="en-US" sz="800" b="0" i="0" u="none" strike="noStrike" err="1">
                          <a:solidFill>
                            <a:srgbClr val="FFFFFF"/>
                          </a:solidFill>
                          <a:effectLst/>
                          <a:latin typeface="メイリオ"/>
                          <a:ea typeface="メイリオ"/>
                        </a:rPr>
                        <a:t>vCPM</a:t>
                      </a:r>
                      <a:r>
                        <a:rPr lang="en-US" sz="800" b="0" i="0" u="none" strike="noStrike" dirty="0">
                          <a:solidFill>
                            <a:srgbClr val="FFFFFF"/>
                          </a:solidFill>
                          <a:effectLst/>
                          <a:latin typeface="メイリオ"/>
                          <a:ea typeface="メイリオ"/>
                        </a:rPr>
                        <a:t>）</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rowSpan="3"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560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　</a:t>
                      </a:r>
                    </a:p>
                  </a:txBody>
                  <a:tcPr marL="3384" marR="3384" marT="3384"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1,540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420</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336</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462</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rowSpan="3" gridSpan="2">
                  <a:txBody>
                    <a:bodyPr/>
                    <a:lstStyle/>
                    <a:p>
                      <a:pPr algn="ctr" rtl="0" fontAlgn="ctr"/>
                      <a:r>
                        <a:rPr lang="en-US" altLang="ja-JP" sz="700" b="0" i="0" u="none" strike="noStrike" dirty="0">
                          <a:solidFill>
                            <a:srgbClr val="595959"/>
                          </a:solidFill>
                          <a:effectLst/>
                          <a:latin typeface="メイリオ" panose="020B0604030504040204" pitchFamily="50" charset="-128"/>
                          <a:ea typeface="メイリオ" panose="020B0604030504040204" pitchFamily="50" charset="-128"/>
                        </a:rPr>
                        <a:t>369</a:t>
                      </a:r>
                      <a:r>
                        <a:rPr lang="ja-JP" altLang="en-US" sz="7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rowSpan="3" hMerge="1">
                  <a:txBody>
                    <a:bodyPr/>
                    <a:lstStyle/>
                    <a:p>
                      <a:endParaRPr kumimoji="1" lang="ja-JP" altLang="en-US"/>
                    </a:p>
                  </a:txBody>
                  <a:tcPr/>
                </a:tc>
                <a:tc gridSpan="2">
                  <a:txBody>
                    <a:bodyPr/>
                    <a:lstStyle/>
                    <a:p>
                      <a:pPr algn="ctr" rtl="0" fontAlgn="ct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6</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5</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280</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tc hMerge="1">
                  <a:txBody>
                    <a:bodyPr/>
                    <a:lstStyle/>
                    <a:p>
                      <a:endParaRPr kumimoji="1" lang="ja-JP" altLang="en-US"/>
                    </a:p>
                  </a:txBody>
                  <a:tcPr/>
                </a:tc>
                <a:extLst>
                  <a:ext uri="{0D108BD9-81ED-4DB2-BD59-A6C34878D82A}">
                    <a16:rowId xmlns:a16="http://schemas.microsoft.com/office/drawing/2014/main" val="955900963"/>
                  </a:ext>
                </a:extLst>
              </a:tr>
              <a:tr h="17930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ctr" rtl="0" fontAlgn="ct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 </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 </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動画（</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280</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F5F5F8"/>
                    </a:solidFill>
                  </a:tcPr>
                </a:tc>
                <a:tc hMerge="1">
                  <a:txBody>
                    <a:bodyPr/>
                    <a:lstStyle/>
                    <a:p>
                      <a:endParaRPr kumimoji="1" lang="ja-JP" altLang="en-US"/>
                    </a:p>
                  </a:txBody>
                  <a:tcPr/>
                </a:tc>
                <a:extLst>
                  <a:ext uri="{0D108BD9-81ED-4DB2-BD59-A6C34878D82A}">
                    <a16:rowId xmlns:a16="http://schemas.microsoft.com/office/drawing/2014/main" val="627043332"/>
                  </a:ext>
                </a:extLst>
              </a:tr>
              <a:tr h="37249">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ctr" rtl="0" fontAlgn="ct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画像（</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2</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 </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 </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動画（</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1</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2</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a:t>
                      </a:r>
                      <a:r>
                        <a:rPr lang="en-US" altLang="zh-CN" sz="500" b="0" i="0" u="none" strike="noStrike" dirty="0">
                          <a:solidFill>
                            <a:srgbClr val="595959"/>
                          </a:solidFill>
                          <a:effectLst/>
                          <a:latin typeface="メイリオ" panose="020B0604030504040204" pitchFamily="50" charset="-128"/>
                          <a:ea typeface="メイリオ" panose="020B0604030504040204" pitchFamily="50" charset="-128"/>
                        </a:rPr>
                        <a:t>336</a:t>
                      </a:r>
                      <a:r>
                        <a:rPr lang="zh-CN" altLang="en-US" sz="500" b="0" i="0" u="none" strike="noStrike" dirty="0">
                          <a:solidFill>
                            <a:srgbClr val="595959"/>
                          </a:solidFill>
                          <a:effectLst/>
                          <a:latin typeface="メイリオ" panose="020B0604030504040204" pitchFamily="50" charset="-128"/>
                          <a:ea typeface="メイリオ" panose="020B0604030504040204" pitchFamily="50" charset="-128"/>
                        </a:rPr>
                        <a:t>円</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5F5F8"/>
                    </a:solidFill>
                  </a:tcPr>
                </a:tc>
                <a:tc hMerge="1">
                  <a:txBody>
                    <a:bodyPr/>
                    <a:lstStyle/>
                    <a:p>
                      <a:endParaRPr kumimoji="1" lang="ja-JP" altLang="en-US"/>
                    </a:p>
                  </a:txBody>
                  <a:tcPr/>
                </a:tc>
                <a:extLst>
                  <a:ext uri="{0D108BD9-81ED-4DB2-BD59-A6C34878D82A}">
                    <a16:rowId xmlns:a16="http://schemas.microsoft.com/office/drawing/2014/main" val="340621582"/>
                  </a:ext>
                </a:extLst>
              </a:tr>
              <a:tr h="261979">
                <a:tc>
                  <a:txBody>
                    <a:bodyPr/>
                    <a:lstStyle/>
                    <a:p>
                      <a:pPr algn="ctr" rtl="0" fontAlgn="ctr"/>
                      <a:r>
                        <a:rPr lang="ja-JP" altLang="en-US" sz="800" b="0" i="0" u="none" strike="noStrike" dirty="0">
                          <a:solidFill>
                            <a:srgbClr val="FFFFFF"/>
                          </a:solidFill>
                          <a:effectLst/>
                          <a:latin typeface="メイリオ"/>
                          <a:ea typeface="メイリオ"/>
                        </a:rPr>
                        <a:t>想定</a:t>
                      </a:r>
                      <a:r>
                        <a:rPr lang="en-US" altLang="ja-JP" sz="800" b="0" i="0" u="none" strike="noStrike" err="1">
                          <a:solidFill>
                            <a:srgbClr val="FFFFFF"/>
                          </a:solidFill>
                          <a:effectLst/>
                          <a:latin typeface="メイリオ"/>
                          <a:ea typeface="メイリオ"/>
                        </a:rPr>
                        <a:t>vimps</a:t>
                      </a:r>
                      <a:endParaRPr lang="en-US" altLang="ja-JP" sz="800" b="0" i="0" u="none" strike="noStrike">
                        <a:solidFill>
                          <a:srgbClr val="FFFFFF"/>
                        </a:solidFill>
                        <a:effectLst/>
                        <a:latin typeface="メイリオ"/>
                        <a:ea typeface="メイリオ"/>
                      </a:endParaRPr>
                    </a:p>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（枠配信のみ）</a:t>
                      </a:r>
                    </a:p>
                  </a:txBody>
                  <a:tcPr marL="3384" marR="3384" marT="3384" marB="0" anchor="ctr">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384" marR="3384" marT="3384"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a:ea typeface="メイリオ"/>
                        </a:rPr>
                        <a:t>-</a:t>
                      </a:r>
                    </a:p>
                  </a:txBody>
                  <a:tcPr marL="3384" marR="3384" marT="3384"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tc gridSpan="2">
                  <a:txBody>
                    <a:bodyPr/>
                    <a:lstStyle/>
                    <a:p>
                      <a:pPr algn="ctr" rtl="0" fontAlgn="ctr"/>
                      <a:r>
                        <a:rPr lang="en-US" altLang="ja-JP" sz="900" b="0" i="0" u="none" strike="noStrike" dirty="0">
                          <a:solidFill>
                            <a:srgbClr val="595959"/>
                          </a:solidFill>
                          <a:effectLst/>
                          <a:latin typeface="メイリオ" panose="020B0604030504040204" pitchFamily="50" charset="-128"/>
                          <a:ea typeface="メイリオ" panose="020B0604030504040204" pitchFamily="50" charset="-128"/>
                        </a:rPr>
                        <a:t>-</a:t>
                      </a:r>
                    </a:p>
                  </a:txBody>
                  <a:tcPr marL="3384" marR="3384" marT="3384" marB="0" anchor="ctr">
                    <a:lnL w="6350" cap="flat" cmpd="sng" algn="ctr">
                      <a:solidFill>
                        <a:srgbClr val="595959"/>
                      </a:solidFill>
                      <a:prstDash val="dot"/>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endParaRPr kumimoji="1" lang="ja-JP" altLang="en-US"/>
                    </a:p>
                  </a:txBody>
                  <a:tcPr/>
                </a:tc>
                <a:extLst>
                  <a:ext uri="{0D108BD9-81ED-4DB2-BD59-A6C34878D82A}">
                    <a16:rowId xmlns:a16="http://schemas.microsoft.com/office/drawing/2014/main" val="56251113"/>
                  </a:ext>
                </a:extLst>
              </a:tr>
            </a:tbl>
          </a:graphicData>
        </a:graphic>
      </p:graphicFrame>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26892" y="189580"/>
            <a:ext cx="9837401" cy="531751"/>
          </a:xfrm>
        </p:spPr>
        <p:txBody>
          <a:bodyPr>
            <a:normAutofit fontScale="90000"/>
          </a:bodyPr>
          <a:lstStyle/>
          <a:p>
            <a:r>
              <a:rPr kumimoji="1" lang="ja-JP" altLang="en-US" dirty="0"/>
              <a:t>商品一覧　</a:t>
            </a:r>
            <a:r>
              <a:rPr lang="en-US" altLang="ja-JP" sz="2708" dirty="0" err="1"/>
              <a:t>carview</a:t>
            </a:r>
            <a:r>
              <a:rPr lang="en-US" altLang="ja-JP" sz="2708" dirty="0"/>
              <a:t>!</a:t>
            </a:r>
            <a:endParaRPr lang="ja-JP" altLang="en-US" sz="2708" dirty="0"/>
          </a:p>
        </p:txBody>
      </p:sp>
      <p:sp>
        <p:nvSpPr>
          <p:cNvPr id="8" name="正方形/長方形 7"/>
          <p:cNvSpPr/>
          <p:nvPr/>
        </p:nvSpPr>
        <p:spPr>
          <a:xfrm>
            <a:off x="412792" y="6481989"/>
            <a:ext cx="1718740" cy="323165"/>
          </a:xfrm>
          <a:prstGeom prst="rect">
            <a:avLst/>
          </a:prstGeom>
        </p:spPr>
        <p:txBody>
          <a:bodyPr wrap="none">
            <a:spAutoFit/>
          </a:bodyPr>
          <a:lstStyle/>
          <a:p>
            <a:pPr>
              <a:lnSpc>
                <a:spcPts val="1797"/>
              </a:lnSpc>
            </a:pPr>
            <a:r>
              <a:rPr lang="en-US" altLang="ja-JP" sz="738" dirty="0">
                <a:latin typeface="+mn-ea"/>
              </a:rPr>
              <a:t>※SP</a:t>
            </a:r>
            <a:r>
              <a:rPr lang="ja-JP" altLang="en-US" sz="738" dirty="0">
                <a:latin typeface="+mn-ea"/>
              </a:rPr>
              <a:t>はスマートフォンの略称です。</a:t>
            </a:r>
            <a:endParaRPr lang="en-US" altLang="ja-JP" sz="738" dirty="0">
              <a:latin typeface="+mn-ea"/>
            </a:endParaRPr>
          </a:p>
        </p:txBody>
      </p:sp>
      <p:pic>
        <p:nvPicPr>
          <p:cNvPr id="21" name="図 20"/>
          <p:cNvPicPr>
            <a:picLocks noChangeAspect="1"/>
          </p:cNvPicPr>
          <p:nvPr/>
        </p:nvPicPr>
        <p:blipFill rotWithShape="1">
          <a:blip r:embed="rId2" cstate="print">
            <a:extLst>
              <a:ext uri="{28A0092B-C50C-407E-A947-70E740481C1C}">
                <a14:useLocalDpi xmlns:a14="http://schemas.microsoft.com/office/drawing/2010/main" val="0"/>
              </a:ext>
            </a:extLst>
          </a:blip>
          <a:srcRect r="19063" b="51082"/>
          <a:stretch/>
        </p:blipFill>
        <p:spPr>
          <a:xfrm>
            <a:off x="2969727" y="1977457"/>
            <a:ext cx="792087" cy="817805"/>
          </a:xfrm>
          <a:prstGeom prst="rect">
            <a:avLst/>
          </a:prstGeom>
        </p:spPr>
      </p:pic>
      <p:pic>
        <p:nvPicPr>
          <p:cNvPr id="22" name="図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16939" y="1977457"/>
            <a:ext cx="864096" cy="867432"/>
          </a:xfrm>
          <a:prstGeom prst="rect">
            <a:avLst/>
          </a:prstGeom>
        </p:spPr>
      </p:pic>
      <p:pic>
        <p:nvPicPr>
          <p:cNvPr id="23" name="図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05440" y="1984635"/>
            <a:ext cx="450442" cy="830883"/>
          </a:xfrm>
          <a:prstGeom prst="rect">
            <a:avLst/>
          </a:prstGeom>
        </p:spPr>
      </p:pic>
      <p:pic>
        <p:nvPicPr>
          <p:cNvPr id="24" name="図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8365" y="1960912"/>
            <a:ext cx="864096" cy="867432"/>
          </a:xfrm>
          <a:prstGeom prst="rect">
            <a:avLst/>
          </a:prstGeom>
        </p:spPr>
      </p:pic>
      <p:sp>
        <p:nvSpPr>
          <p:cNvPr id="5" name="テキスト ボックス 4"/>
          <p:cNvSpPr txBox="1"/>
          <p:nvPr/>
        </p:nvSpPr>
        <p:spPr>
          <a:xfrm>
            <a:off x="412792" y="6453336"/>
            <a:ext cx="11448751" cy="205890"/>
          </a:xfrm>
          <a:prstGeom prst="rect">
            <a:avLst/>
          </a:prstGeom>
          <a:noFill/>
        </p:spPr>
        <p:txBody>
          <a:bodyPr wrap="square" rtlCol="0">
            <a:spAutoFit/>
          </a:bodyPr>
          <a:lstStyle/>
          <a:p>
            <a:r>
              <a:rPr lang="en-US" altLang="ja-JP" sz="738" dirty="0"/>
              <a:t>※</a:t>
            </a:r>
            <a:r>
              <a:rPr lang="ja-JP" altLang="en-US" sz="738" dirty="0"/>
              <a:t>「</a:t>
            </a:r>
            <a:r>
              <a:rPr lang="en-US" altLang="ja-JP" sz="738" dirty="0" err="1"/>
              <a:t>carview</a:t>
            </a:r>
            <a:r>
              <a:rPr lang="en-US" altLang="ja-JP" sz="738" dirty="0"/>
              <a:t>!</a:t>
            </a:r>
            <a:r>
              <a:rPr lang="ja-JP" altLang="en-US" sz="738" dirty="0"/>
              <a:t>　トップ　トップインパクト　プライムディスプレイダブルサイズ 　</a:t>
            </a:r>
            <a:r>
              <a:rPr lang="en-US" altLang="ja-JP" sz="738" dirty="0"/>
              <a:t>PC</a:t>
            </a:r>
            <a:r>
              <a:rPr lang="ja-JP" altLang="en-US" sz="738" dirty="0"/>
              <a:t>」商品は、入稿前審査にて事前原稿確認が必須です。</a:t>
            </a:r>
            <a:endParaRPr lang="en-US" altLang="ja-JP" sz="738" dirty="0"/>
          </a:p>
        </p:txBody>
      </p:sp>
      <p:grpSp>
        <p:nvGrpSpPr>
          <p:cNvPr id="4" name="グループ化 3"/>
          <p:cNvGrpSpPr/>
          <p:nvPr/>
        </p:nvGrpSpPr>
        <p:grpSpPr>
          <a:xfrm>
            <a:off x="8256240" y="1976898"/>
            <a:ext cx="850860" cy="867432"/>
            <a:chOff x="4272948" y="0"/>
            <a:chExt cx="5639476" cy="5661248"/>
          </a:xfrm>
        </p:grpSpPr>
        <p:pic>
          <p:nvPicPr>
            <p:cNvPr id="11" name="図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72948" y="0"/>
              <a:ext cx="5639476" cy="5661248"/>
            </a:xfrm>
            <a:prstGeom prst="rect">
              <a:avLst/>
            </a:prstGeom>
          </p:spPr>
        </p:pic>
        <p:pic>
          <p:nvPicPr>
            <p:cNvPr id="12" name="図 11"/>
            <p:cNvPicPr>
              <a:picLocks noChangeAspect="1"/>
            </p:cNvPicPr>
            <p:nvPr/>
          </p:nvPicPr>
          <p:blipFill rotWithShape="1">
            <a:blip r:embed="rId5" cstate="print">
              <a:extLst>
                <a:ext uri="{28A0092B-C50C-407E-A947-70E740481C1C}">
                  <a14:useLocalDpi xmlns:a14="http://schemas.microsoft.com/office/drawing/2010/main" val="0"/>
                </a:ext>
              </a:extLst>
            </a:blip>
            <a:srcRect l="63331" t="31524" r="6290" b="43257"/>
            <a:stretch/>
          </p:blipFill>
          <p:spPr>
            <a:xfrm>
              <a:off x="4690187" y="1731745"/>
              <a:ext cx="4896544" cy="1512168"/>
            </a:xfrm>
            <a:prstGeom prst="rect">
              <a:avLst/>
            </a:prstGeom>
          </p:spPr>
        </p:pic>
        <p:pic>
          <p:nvPicPr>
            <p:cNvPr id="13" name="図 12"/>
            <p:cNvPicPr>
              <a:picLocks noChangeAspect="1"/>
            </p:cNvPicPr>
            <p:nvPr/>
          </p:nvPicPr>
          <p:blipFill rotWithShape="1">
            <a:blip r:embed="rId5" cstate="print">
              <a:extLst>
                <a:ext uri="{28A0092B-C50C-407E-A947-70E740481C1C}">
                  <a14:useLocalDpi xmlns:a14="http://schemas.microsoft.com/office/drawing/2010/main" val="0"/>
                </a:ext>
              </a:extLst>
            </a:blip>
            <a:srcRect l="4915" t="28376" r="40654" b="28751"/>
            <a:stretch/>
          </p:blipFill>
          <p:spPr>
            <a:xfrm>
              <a:off x="4655840" y="3243913"/>
              <a:ext cx="3044400" cy="2407200"/>
            </a:xfrm>
            <a:prstGeom prst="rect">
              <a:avLst/>
            </a:prstGeom>
          </p:spPr>
        </p:pic>
      </p:grpSp>
    </p:spTree>
    <p:extLst>
      <p:ext uri="{BB962C8B-B14F-4D97-AF65-F5344CB8AC3E}">
        <p14:creationId xmlns:p14="http://schemas.microsoft.com/office/powerpoint/2010/main" val="6411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lang="ja-JP" altLang="en-US" sz="2708" dirty="0"/>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006161591"/>
              </p:ext>
            </p:extLst>
          </p:nvPr>
        </p:nvGraphicFramePr>
        <p:xfrm>
          <a:off x="407511" y="1067081"/>
          <a:ext cx="10801058" cy="3413312"/>
        </p:xfrm>
        <a:graphic>
          <a:graphicData uri="http://schemas.openxmlformats.org/drawingml/2006/table">
            <a:tbl>
              <a:tblPr firstCol="1" bandRow="1">
                <a:tableStyleId>{21E4AEA4-8DFA-4A89-87EB-49C32662AFE0}</a:tableStyleId>
              </a:tblPr>
              <a:tblGrid>
                <a:gridCol w="1684498">
                  <a:extLst>
                    <a:ext uri="{9D8B030D-6E8A-4147-A177-3AD203B41FA5}">
                      <a16:colId xmlns:a16="http://schemas.microsoft.com/office/drawing/2014/main" val="792911817"/>
                    </a:ext>
                  </a:extLst>
                </a:gridCol>
                <a:gridCol w="838101">
                  <a:extLst>
                    <a:ext uri="{9D8B030D-6E8A-4147-A177-3AD203B41FA5}">
                      <a16:colId xmlns:a16="http://schemas.microsoft.com/office/drawing/2014/main" val="2515137241"/>
                    </a:ext>
                  </a:extLst>
                </a:gridCol>
                <a:gridCol w="1182637">
                  <a:extLst>
                    <a:ext uri="{9D8B030D-6E8A-4147-A177-3AD203B41FA5}">
                      <a16:colId xmlns:a16="http://schemas.microsoft.com/office/drawing/2014/main" val="3608287535"/>
                    </a:ext>
                  </a:extLst>
                </a:gridCol>
                <a:gridCol w="1182637">
                  <a:extLst>
                    <a:ext uri="{9D8B030D-6E8A-4147-A177-3AD203B41FA5}">
                      <a16:colId xmlns:a16="http://schemas.microsoft.com/office/drawing/2014/main" val="135909385"/>
                    </a:ext>
                  </a:extLst>
                </a:gridCol>
                <a:gridCol w="1182637">
                  <a:extLst>
                    <a:ext uri="{9D8B030D-6E8A-4147-A177-3AD203B41FA5}">
                      <a16:colId xmlns:a16="http://schemas.microsoft.com/office/drawing/2014/main" val="2591893762"/>
                    </a:ext>
                  </a:extLst>
                </a:gridCol>
                <a:gridCol w="1182637">
                  <a:extLst>
                    <a:ext uri="{9D8B030D-6E8A-4147-A177-3AD203B41FA5}">
                      <a16:colId xmlns:a16="http://schemas.microsoft.com/office/drawing/2014/main" val="2760754859"/>
                    </a:ext>
                  </a:extLst>
                </a:gridCol>
                <a:gridCol w="1182637">
                  <a:extLst>
                    <a:ext uri="{9D8B030D-6E8A-4147-A177-3AD203B41FA5}">
                      <a16:colId xmlns:a16="http://schemas.microsoft.com/office/drawing/2014/main" val="2992489150"/>
                    </a:ext>
                  </a:extLst>
                </a:gridCol>
                <a:gridCol w="1182637">
                  <a:extLst>
                    <a:ext uri="{9D8B030D-6E8A-4147-A177-3AD203B41FA5}">
                      <a16:colId xmlns:a16="http://schemas.microsoft.com/office/drawing/2014/main" val="61407558"/>
                    </a:ext>
                  </a:extLst>
                </a:gridCol>
                <a:gridCol w="1182637">
                  <a:extLst>
                    <a:ext uri="{9D8B030D-6E8A-4147-A177-3AD203B41FA5}">
                      <a16:colId xmlns:a16="http://schemas.microsoft.com/office/drawing/2014/main" val="3369822496"/>
                    </a:ext>
                  </a:extLst>
                </a:gridCol>
              </a:tblGrid>
              <a:tr h="621919">
                <a:tc>
                  <a:txBody>
                    <a:bodyPr/>
                    <a:lstStyle/>
                    <a:p>
                      <a:pPr algn="ctr"/>
                      <a:r>
                        <a:rPr kumimoji="1" lang="ja-JP" altLang="en-US" sz="1000" b="1" dirty="0">
                          <a:solidFill>
                            <a:schemeClr val="bg1"/>
                          </a:solidFill>
                          <a:latin typeface="+mj-lt"/>
                          <a:ea typeface="+mj-ea"/>
                        </a:rPr>
                        <a:t>ターゲティング</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00" b="1" kern="1200" dirty="0" err="1">
                          <a:solidFill>
                            <a:schemeClr val="bg1"/>
                          </a:solidFill>
                          <a:latin typeface="+mn-ea"/>
                          <a:ea typeface="+mn-ea"/>
                          <a:cs typeface="+mn-cs"/>
                        </a:rPr>
                        <a:t>vCPM</a:t>
                      </a:r>
                      <a:endParaRPr kumimoji="1" lang="en-US" altLang="ja-JP" sz="1000" b="1" kern="1200" dirty="0">
                        <a:solidFill>
                          <a:schemeClr val="bg1"/>
                        </a:solidFill>
                        <a:latin typeface="+mn-ea"/>
                        <a:ea typeface="+mn-ea"/>
                        <a:cs typeface="+mn-cs"/>
                      </a:endParaRPr>
                    </a:p>
                    <a:p>
                      <a:pPr algn="ctr"/>
                      <a:r>
                        <a:rPr kumimoji="1" lang="ja-JP" altLang="en-US" sz="1000" b="1" kern="1200" dirty="0">
                          <a:solidFill>
                            <a:schemeClr val="bg1"/>
                          </a:solidFill>
                          <a:latin typeface="+mn-ea"/>
                          <a:ea typeface="+mn-ea"/>
                          <a:cs typeface="+mn-cs"/>
                        </a:rPr>
                        <a:t>掛け率</a:t>
                      </a:r>
                      <a:endParaRPr kumimoji="1" lang="en-US" altLang="ja-JP" sz="1000" b="1" kern="1200" dirty="0">
                        <a:solidFill>
                          <a:schemeClr val="bg1"/>
                        </a:solidFill>
                        <a:latin typeface="+mn-ea"/>
                        <a:ea typeface="+mn-ea"/>
                        <a:cs typeface="+mn-cs"/>
                      </a:endParaRPr>
                    </a:p>
                  </a:txBody>
                  <a:tcPr marL="56271" marR="56271"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トップパネル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5862" marR="5862" marT="5862"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トップ　トップインパクト</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PDW </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 (500</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万～</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パノラマ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パノラマ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 (500</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万～</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rtl="0" fontAlgn="ctr"/>
                      <a:r>
                        <a:rPr lang="en-US" altLang="ja-JP" sz="10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1000" b="1" i="0" u="none" strike="noStrike" dirty="0">
                          <a:solidFill>
                            <a:srgbClr val="595959"/>
                          </a:solidFill>
                          <a:effectLst/>
                          <a:latin typeface="メイリオ" panose="020B0604030504040204" pitchFamily="50" charset="-128"/>
                          <a:ea typeface="メイリオ" panose="020B0604030504040204" pitchFamily="50" charset="-128"/>
                        </a:rPr>
                        <a:t>　中古車　プライムディスプレイ　</a:t>
                      </a:r>
                      <a:r>
                        <a:rPr lang="en-US" altLang="ja-JP" sz="10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3528">
                <a:tc>
                  <a:txBody>
                    <a:bodyPr/>
                    <a:lstStyle/>
                    <a:p>
                      <a:pPr algn="ctr"/>
                      <a:r>
                        <a:rPr kumimoji="1" lang="ja-JP" altLang="en-US" sz="900" b="0" dirty="0">
                          <a:solidFill>
                            <a:schemeClr val="bg1"/>
                          </a:solidFill>
                          <a:latin typeface="+mj-lt"/>
                          <a:ea typeface="+mj-ea"/>
                        </a:rPr>
                        <a:t>性別</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000" b="0" dirty="0">
                          <a:solidFill>
                            <a:schemeClr val="bg1"/>
                          </a:solidFill>
                          <a:latin typeface="+mn-ea"/>
                          <a:ea typeface="+mn-ea"/>
                        </a:rPr>
                        <a:t>1.2</a:t>
                      </a:r>
                      <a:r>
                        <a:rPr kumimoji="1" lang="ja-JP" altLang="en-US" sz="1000" b="0" dirty="0">
                          <a:solidFill>
                            <a:schemeClr val="bg1"/>
                          </a:solidFill>
                          <a:latin typeface="+mn-ea"/>
                          <a:ea typeface="+mn-ea"/>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4280">
                <a:tc>
                  <a:txBody>
                    <a:bodyPr/>
                    <a:lstStyle/>
                    <a:p>
                      <a:pPr algn="ctr"/>
                      <a:r>
                        <a:rPr kumimoji="1" lang="ja-JP" altLang="en-US" sz="900" b="0" dirty="0">
                          <a:solidFill>
                            <a:schemeClr val="bg1"/>
                          </a:solidFill>
                          <a:latin typeface="+mj-lt"/>
                          <a:ea typeface="+mj-ea"/>
                        </a:rPr>
                        <a:t>年齢</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1.2</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383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地域</a:t>
                      </a:r>
                      <a:endParaRPr kumimoji="1" lang="en-US" altLang="ja-JP" sz="9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（都道府県）</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1.3</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83528">
                <a:tc>
                  <a:txBody>
                    <a:bodyPr/>
                    <a:lstStyle/>
                    <a:p>
                      <a:pPr algn="ctr"/>
                      <a:r>
                        <a:rPr kumimoji="1" lang="ja-JP" altLang="en-US" sz="900" b="0" dirty="0">
                          <a:solidFill>
                            <a:schemeClr val="bg1"/>
                          </a:solidFill>
                          <a:latin typeface="+mj-lt"/>
                          <a:ea typeface="+mj-ea"/>
                        </a:rPr>
                        <a:t>地域</a:t>
                      </a:r>
                      <a:endParaRPr kumimoji="1" lang="en-US" altLang="ja-JP" sz="900" b="0" dirty="0">
                        <a:solidFill>
                          <a:schemeClr val="bg1"/>
                        </a:solidFill>
                        <a:latin typeface="+mj-lt"/>
                        <a:ea typeface="+mj-ea"/>
                      </a:endParaRPr>
                    </a:p>
                    <a:p>
                      <a:pPr algn="ctr"/>
                      <a:r>
                        <a:rPr kumimoji="1" lang="ja-JP" altLang="en-US" sz="900" b="0" dirty="0">
                          <a:solidFill>
                            <a:schemeClr val="bg1"/>
                          </a:solidFill>
                          <a:latin typeface="+mj-lt"/>
                          <a:ea typeface="+mj-ea"/>
                        </a:rPr>
                        <a:t>（市区郡）</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1.56</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383528">
                <a:tc>
                  <a:txBody>
                    <a:bodyPr/>
                    <a:lstStyle/>
                    <a:p>
                      <a:pPr algn="ctr"/>
                      <a:r>
                        <a:rPr kumimoji="1" lang="ja-JP" altLang="en-US" sz="900" b="0" kern="1200" dirty="0">
                          <a:solidFill>
                            <a:schemeClr val="bg1"/>
                          </a:solidFill>
                          <a:latin typeface="+mn-lt"/>
                          <a:ea typeface="+mn-ea"/>
                          <a:cs typeface="+mn-cs"/>
                        </a:rPr>
                        <a:t>オーディエンス</a:t>
                      </a:r>
                      <a:endParaRPr kumimoji="1" lang="en-US" altLang="ja-JP" sz="900" b="0" kern="1200" dirty="0">
                        <a:solidFill>
                          <a:schemeClr val="bg1"/>
                        </a:solidFill>
                        <a:latin typeface="+mn-lt"/>
                        <a:ea typeface="+mn-ea"/>
                        <a:cs typeface="+mn-cs"/>
                      </a:endParaRPr>
                    </a:p>
                    <a:p>
                      <a:pPr algn="ctr"/>
                      <a:r>
                        <a:rPr kumimoji="1" lang="ja-JP" altLang="en-US" sz="900" b="0" kern="1200" dirty="0">
                          <a:solidFill>
                            <a:schemeClr val="bg1"/>
                          </a:solidFill>
                          <a:latin typeface="+mn-lt"/>
                          <a:ea typeface="+mn-ea"/>
                          <a:cs typeface="+mn-cs"/>
                        </a:rPr>
                        <a:t>カテゴリー</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1.8</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83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n-lt"/>
                          <a:ea typeface="+mn-ea"/>
                          <a:cs typeface="+mn-cs"/>
                        </a:rPr>
                        <a:t>曜日・</a:t>
                      </a:r>
                      <a:r>
                        <a:rPr kumimoji="1" lang="ja-JP" altLang="en-US" sz="900" b="0" dirty="0">
                          <a:solidFill>
                            <a:schemeClr val="bg1"/>
                          </a:solidFill>
                          <a:latin typeface="+mj-lt"/>
                          <a:ea typeface="+mj-ea"/>
                        </a:rPr>
                        <a:t>時間帯</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1.2</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38352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dirty="0">
                          <a:solidFill>
                            <a:schemeClr val="bg1"/>
                          </a:solidFill>
                          <a:latin typeface="+mj-lt"/>
                          <a:ea typeface="+mj-ea"/>
                        </a:rPr>
                        <a:t>フリークエンシー</a:t>
                      </a:r>
                    </a:p>
                  </a:txBody>
                  <a:tcPr marL="112542" marR="112542" marT="56271" marB="56271"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bg1"/>
                          </a:solidFill>
                          <a:latin typeface="+mn-ea"/>
                          <a:ea typeface="+mn-ea"/>
                          <a:cs typeface="+mn-cs"/>
                        </a:rPr>
                        <a:t>2.0</a:t>
                      </a:r>
                      <a:r>
                        <a:rPr kumimoji="1" lang="ja-JP" altLang="en-US" sz="1000" b="0" kern="1200" dirty="0">
                          <a:solidFill>
                            <a:schemeClr val="bg1"/>
                          </a:solidFill>
                          <a:latin typeface="+mn-ea"/>
                          <a:ea typeface="+mn-ea"/>
                          <a:cs typeface="+mn-cs"/>
                        </a:rPr>
                        <a:t>倍</a:t>
                      </a:r>
                    </a:p>
                  </a:txBody>
                  <a:tcPr marL="201157" marR="201157" marT="56271" marB="5627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kern="1200" dirty="0">
                          <a:solidFill>
                            <a:schemeClr val="tx1">
                              <a:lumMod val="65000"/>
                              <a:lumOff val="35000"/>
                            </a:schemeClr>
                          </a:solidFill>
                          <a:latin typeface="+mn-lt"/>
                          <a:ea typeface="+mn-ea"/>
                          <a:cs typeface="+mn-cs"/>
                        </a:rPr>
                        <a:t>-</a:t>
                      </a:r>
                      <a:endParaRPr kumimoji="1" lang="ja-JP" altLang="en-US" sz="1000" b="1" kern="1200" dirty="0">
                        <a:solidFill>
                          <a:schemeClr val="tx1">
                            <a:lumMod val="65000"/>
                            <a:lumOff val="35000"/>
                          </a:schemeClr>
                        </a:solidFill>
                        <a:latin typeface="+mn-lt"/>
                        <a:ea typeface="+mn-ea"/>
                        <a:cs typeface="+mn-cs"/>
                      </a:endParaRPr>
                    </a:p>
                  </a:txBody>
                  <a:tcPr marL="201157" marR="201157" marT="56271" marB="56271"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7" name="テキスト ボックス 5">
            <a:extLst>
              <a:ext uri="{FF2B5EF4-FFF2-40B4-BE49-F238E27FC236}">
                <a16:creationId xmlns:a16="http://schemas.microsoft.com/office/drawing/2014/main" id="{80B0730C-3B9E-4841-8DAD-6780CB507DD0}"/>
              </a:ext>
            </a:extLst>
          </p:cNvPr>
          <p:cNvSpPr txBox="1"/>
          <p:nvPr/>
        </p:nvSpPr>
        <p:spPr>
          <a:xfrm>
            <a:off x="423985" y="4480393"/>
            <a:ext cx="10457777" cy="2054409"/>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797"/>
              </a:lnSpc>
            </a:pPr>
            <a:r>
              <a:rPr lang="en-US" altLang="ja-JP" sz="1000" b="1" dirty="0">
                <a:solidFill>
                  <a:srgbClr val="FF0000"/>
                </a:solidFill>
                <a:latin typeface="+mn-ea"/>
              </a:rPr>
              <a:t>※</a:t>
            </a:r>
            <a:r>
              <a:rPr lang="en-US" altLang="ja-JP" sz="1000" b="1" dirty="0" err="1">
                <a:solidFill>
                  <a:srgbClr val="FF0000"/>
                </a:solidFill>
                <a:latin typeface="+mn-ea"/>
              </a:rPr>
              <a:t>carview</a:t>
            </a:r>
            <a:r>
              <a:rPr lang="en-US" altLang="ja-JP" sz="1000" b="1" dirty="0">
                <a:solidFill>
                  <a:srgbClr val="FF0000"/>
                </a:solidFill>
                <a:latin typeface="+mn-ea"/>
              </a:rPr>
              <a:t>!</a:t>
            </a:r>
            <a:r>
              <a:rPr lang="ja-JP" altLang="en-US" sz="1000" b="1" dirty="0">
                <a:solidFill>
                  <a:srgbClr val="FF0000"/>
                </a:solidFill>
                <a:latin typeface="+mn-ea"/>
              </a:rPr>
              <a:t>商品はターゲティング不可となります。</a:t>
            </a:r>
            <a:endParaRPr lang="en-US" altLang="ja-JP" sz="1000" b="1" dirty="0">
              <a:solidFill>
                <a:srgbClr val="FF0000"/>
              </a:solidFill>
              <a:latin typeface="+mn-ea"/>
            </a:endParaRPr>
          </a:p>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年齢は以下の区分で指定が可能です。</a:t>
            </a:r>
            <a:endParaRPr lang="en-US" altLang="ja-JP" sz="1000"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15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19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20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24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25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29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30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34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35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39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40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44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45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49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50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54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55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59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60</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64</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65</a:t>
            </a:r>
            <a:r>
              <a:rPr lang="ja-JP" altLang="en-US" sz="1000" dirty="0">
                <a:solidFill>
                  <a:schemeClr val="tx1">
                    <a:lumMod val="65000"/>
                    <a:lumOff val="35000"/>
                  </a:schemeClr>
                </a:solidFill>
                <a:latin typeface="+mn-ea"/>
              </a:rPr>
              <a:t>歳～</a:t>
            </a:r>
            <a:r>
              <a:rPr lang="en-US" altLang="ja-JP" sz="1000" dirty="0">
                <a:solidFill>
                  <a:schemeClr val="tx1">
                    <a:lumMod val="65000"/>
                    <a:lumOff val="35000"/>
                  </a:schemeClr>
                </a:solidFill>
                <a:latin typeface="+mn-ea"/>
              </a:rPr>
              <a:t>69</a:t>
            </a:r>
            <a:r>
              <a:rPr lang="ja-JP" altLang="en-US" sz="1000" dirty="0">
                <a:solidFill>
                  <a:schemeClr val="tx1">
                    <a:lumMod val="65000"/>
                    <a:lumOff val="35000"/>
                  </a:schemeClr>
                </a:solidFill>
                <a:latin typeface="+mn-ea"/>
              </a:rPr>
              <a:t>歳 </a:t>
            </a:r>
            <a:r>
              <a:rPr lang="en-US" altLang="ja-JP" sz="1000" dirty="0">
                <a:solidFill>
                  <a:schemeClr val="tx1">
                    <a:lumMod val="65000"/>
                    <a:lumOff val="35000"/>
                  </a:schemeClr>
                </a:solidFill>
                <a:latin typeface="+mn-ea"/>
              </a:rPr>
              <a:t>/ 70</a:t>
            </a:r>
            <a:r>
              <a:rPr lang="ja-JP" altLang="en-US" sz="1000" dirty="0">
                <a:solidFill>
                  <a:schemeClr val="tx1">
                    <a:lumMod val="65000"/>
                    <a:lumOff val="35000"/>
                  </a:schemeClr>
                </a:solidFill>
                <a:latin typeface="+mn-ea"/>
              </a:rPr>
              <a:t>歳以上</a:t>
            </a:r>
            <a:endParaRPr lang="en-US" altLang="ja-JP" sz="1000"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
            </a:r>
            <a:br>
              <a:rPr lang="en-US" altLang="ja-JP" sz="1000" dirty="0">
                <a:solidFill>
                  <a:schemeClr val="tx1">
                    <a:lumMod val="65000"/>
                    <a:lumOff val="35000"/>
                  </a:schemeClr>
                </a:solidFill>
                <a:latin typeface="+mn-ea"/>
              </a:rPr>
            </a:br>
            <a:r>
              <a:rPr lang="en-US" altLang="ja-JP" sz="1000" dirty="0">
                <a:solidFill>
                  <a:schemeClr val="tx1">
                    <a:lumMod val="65000"/>
                    <a:lumOff val="35000"/>
                  </a:schemeClr>
                </a:solidFill>
                <a:latin typeface="+mn-ea"/>
              </a:rPr>
              <a:t>※</a:t>
            </a:r>
            <a:r>
              <a:rPr lang="en-US" altLang="ja-JP" sz="1000" dirty="0" err="1">
                <a:solidFill>
                  <a:schemeClr val="tx1">
                    <a:lumMod val="65000"/>
                    <a:lumOff val="35000"/>
                  </a:schemeClr>
                </a:solidFill>
                <a:latin typeface="+mn-ea"/>
              </a:rPr>
              <a:t>vCPM</a:t>
            </a:r>
            <a:r>
              <a:rPr lang="ja-JP" altLang="en-US" sz="1000" dirty="0">
                <a:solidFill>
                  <a:schemeClr val="tx1">
                    <a:lumMod val="65000"/>
                    <a:lumOff val="35000"/>
                  </a:schemeClr>
                </a:solidFill>
                <a:latin typeface="+mn-ea"/>
              </a:rPr>
              <a:t>掛け率の最大値は</a:t>
            </a:r>
            <a:r>
              <a:rPr lang="en-US" altLang="ja-JP" sz="1000" dirty="0">
                <a:solidFill>
                  <a:schemeClr val="tx1">
                    <a:lumMod val="65000"/>
                    <a:lumOff val="35000"/>
                  </a:schemeClr>
                </a:solidFill>
                <a:latin typeface="+mn-ea"/>
              </a:rPr>
              <a:t>2.0</a:t>
            </a:r>
            <a:r>
              <a:rPr lang="ja-JP" altLang="en-US" sz="1000" dirty="0">
                <a:solidFill>
                  <a:schemeClr val="tx1">
                    <a:lumMod val="65000"/>
                    <a:lumOff val="35000"/>
                  </a:schemeClr>
                </a:solidFill>
                <a:latin typeface="+mn-ea"/>
              </a:rPr>
              <a:t>倍になります。</a:t>
            </a:r>
            <a:endParaRPr lang="en-US" altLang="ja-JP" sz="1000" dirty="0">
              <a:solidFill>
                <a:schemeClr val="tx1">
                  <a:lumMod val="65000"/>
                  <a:lumOff val="35000"/>
                </a:schemeClr>
              </a:solidFill>
              <a:latin typeface="+mn-ea"/>
            </a:endParaRPr>
          </a:p>
          <a:p>
            <a:pPr>
              <a:lnSpc>
                <a:spcPts val="1460"/>
              </a:lnSpc>
            </a:pPr>
            <a:r>
              <a:rPr lang="ja-JP" altLang="en-US" sz="1000" dirty="0">
                <a:solidFill>
                  <a:schemeClr val="tx1">
                    <a:lumMod val="65000"/>
                    <a:lumOff val="35000"/>
                  </a:schemeClr>
                </a:solidFill>
                <a:latin typeface="+mn-ea"/>
              </a:rPr>
              <a:t>例：性別、年齢、オーディエンスカテゴリーを設定した場合、</a:t>
            </a:r>
            <a:r>
              <a:rPr lang="en-US" altLang="ja-JP" sz="1000" dirty="0">
                <a:solidFill>
                  <a:schemeClr val="tx1">
                    <a:lumMod val="65000"/>
                    <a:lumOff val="35000"/>
                  </a:schemeClr>
                </a:solidFill>
                <a:latin typeface="+mn-ea"/>
              </a:rPr>
              <a:t>1.2</a:t>
            </a:r>
            <a:r>
              <a:rPr lang="ja-JP" altLang="en-US" sz="1000" dirty="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1.2</a:t>
            </a:r>
            <a:r>
              <a:rPr lang="ja-JP" altLang="en-US" sz="1000" dirty="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1.8</a:t>
            </a:r>
            <a:r>
              <a:rPr lang="ja-JP" altLang="en-US" sz="1000" dirty="0">
                <a:solidFill>
                  <a:schemeClr val="tx1">
                    <a:lumMod val="65000"/>
                    <a:lumOff val="35000"/>
                  </a:schemeClr>
                </a:solidFill>
                <a:latin typeface="+mn-ea"/>
              </a:rPr>
              <a:t>倍</a:t>
            </a:r>
            <a:r>
              <a:rPr lang="en-US" altLang="ja-JP" sz="1000" dirty="0">
                <a:solidFill>
                  <a:schemeClr val="tx1">
                    <a:lumMod val="65000"/>
                    <a:lumOff val="35000"/>
                  </a:schemeClr>
                </a:solidFill>
                <a:latin typeface="+mn-ea"/>
              </a:rPr>
              <a:t>=2.59</a:t>
            </a:r>
            <a:r>
              <a:rPr lang="ja-JP" altLang="en-US" sz="1000" dirty="0">
                <a:solidFill>
                  <a:schemeClr val="tx1">
                    <a:lumMod val="65000"/>
                    <a:lumOff val="35000"/>
                  </a:schemeClr>
                </a:solidFill>
                <a:latin typeface="+mn-ea"/>
              </a:rPr>
              <a:t>倍となりますが、</a:t>
            </a:r>
            <a:endParaRPr lang="en-US" altLang="ja-JP" sz="1000" dirty="0">
              <a:solidFill>
                <a:schemeClr val="tx1">
                  <a:lumMod val="65000"/>
                  <a:lumOff val="35000"/>
                </a:schemeClr>
              </a:solidFill>
              <a:latin typeface="+mn-ea"/>
            </a:endParaRPr>
          </a:p>
          <a:p>
            <a:pPr>
              <a:lnSpc>
                <a:spcPts val="1460"/>
              </a:lnSpc>
            </a:pPr>
            <a:r>
              <a:rPr lang="ja-JP" altLang="en-US" sz="1000" dirty="0">
                <a:solidFill>
                  <a:schemeClr val="tx1">
                    <a:lumMod val="65000"/>
                    <a:lumOff val="35000"/>
                  </a:schemeClr>
                </a:solidFill>
                <a:latin typeface="+mn-ea"/>
              </a:rPr>
              <a:t>最大値が</a:t>
            </a:r>
            <a:r>
              <a:rPr lang="en-US" altLang="ja-JP" sz="1000" dirty="0">
                <a:solidFill>
                  <a:schemeClr val="tx1">
                    <a:lumMod val="65000"/>
                    <a:lumOff val="35000"/>
                  </a:schemeClr>
                </a:solidFill>
                <a:latin typeface="+mn-ea"/>
              </a:rPr>
              <a:t>2.0</a:t>
            </a:r>
            <a:r>
              <a:rPr lang="ja-JP" altLang="en-US" sz="1000" dirty="0">
                <a:solidFill>
                  <a:schemeClr val="tx1">
                    <a:lumMod val="65000"/>
                    <a:lumOff val="35000"/>
                  </a:schemeClr>
                </a:solidFill>
                <a:latin typeface="+mn-ea"/>
              </a:rPr>
              <a:t>倍のため、</a:t>
            </a:r>
            <a:r>
              <a:rPr lang="en-US" altLang="ja-JP" sz="1000" dirty="0">
                <a:solidFill>
                  <a:schemeClr val="tx1">
                    <a:lumMod val="65000"/>
                    <a:lumOff val="35000"/>
                  </a:schemeClr>
                </a:solidFill>
                <a:latin typeface="+mn-ea"/>
              </a:rPr>
              <a:t>2.0</a:t>
            </a:r>
            <a:r>
              <a:rPr lang="ja-JP" altLang="en-US" sz="1000" dirty="0">
                <a:solidFill>
                  <a:schemeClr val="tx1">
                    <a:lumMod val="65000"/>
                    <a:lumOff val="35000"/>
                  </a:schemeClr>
                </a:solidFill>
                <a:latin typeface="+mn-ea"/>
              </a:rPr>
              <a:t>倍で設定可能となります。</a:t>
            </a:r>
            <a:endParaRPr lang="en-US" altLang="ja-JP" sz="1000"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オーディエンスカテゴリーの詳細は、</a:t>
            </a:r>
            <a:r>
              <a:rPr lang="en-US" altLang="ja-JP" sz="1000" dirty="0">
                <a:solidFill>
                  <a:schemeClr val="tx1">
                    <a:lumMod val="65000"/>
                    <a:lumOff val="35000"/>
                  </a:schemeClr>
                </a:solidFill>
                <a:latin typeface="+mn-ea"/>
              </a:rPr>
              <a:t>Yahoo!</a:t>
            </a:r>
            <a:r>
              <a:rPr lang="ja-JP" altLang="en-US" sz="1000" dirty="0">
                <a:solidFill>
                  <a:schemeClr val="tx1">
                    <a:lumMod val="65000"/>
                    <a:lumOff val="35000"/>
                  </a:schemeClr>
                </a:solidFill>
                <a:latin typeface="+mn-ea"/>
              </a:rPr>
              <a:t>広告ヘルプを参照してください。</a:t>
            </a:r>
            <a:endParaRPr lang="en-US" altLang="ja-JP" sz="1000"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hlinkClick r:id="rId2"/>
              </a:rPr>
              <a:t>https://ads-help.yahoo.co.jp/yahooads/display/articledetail?lan=ja&amp;aid=71655</a:t>
            </a:r>
            <a:endParaRPr lang="en-US" altLang="ja-JP" sz="1000" b="1" dirty="0">
              <a:solidFill>
                <a:schemeClr val="tx1">
                  <a:lumMod val="65000"/>
                  <a:lumOff val="35000"/>
                </a:schemeClr>
              </a:solidFill>
            </a:endParaRPr>
          </a:p>
          <a:p>
            <a:pPr>
              <a:lnSpc>
                <a:spcPts val="1460"/>
              </a:lnSpc>
            </a:pPr>
            <a:r>
              <a:rPr lang="en-US" altLang="ja-JP" sz="1000" dirty="0">
                <a:solidFill>
                  <a:schemeClr val="tx1">
                    <a:lumMod val="65000"/>
                    <a:lumOff val="35000"/>
                  </a:schemeClr>
                </a:solidFill>
              </a:rPr>
              <a:t>※SP</a:t>
            </a:r>
            <a:r>
              <a:rPr lang="ja-JP" altLang="en-US" sz="1000" dirty="0">
                <a:solidFill>
                  <a:schemeClr val="tx1">
                    <a:lumMod val="65000"/>
                    <a:lumOff val="35000"/>
                  </a:schemeClr>
                </a:solidFill>
              </a:rPr>
              <a:t>はスマートフォン、</a:t>
            </a:r>
            <a:r>
              <a:rPr lang="en-US" altLang="ja-JP" sz="1000" dirty="0">
                <a:solidFill>
                  <a:schemeClr val="tx1">
                    <a:lumMod val="65000"/>
                    <a:lumOff val="35000"/>
                  </a:schemeClr>
                </a:solidFill>
              </a:rPr>
              <a:t>PC</a:t>
            </a:r>
            <a:r>
              <a:rPr lang="ja-JP" altLang="en-US" sz="1000" dirty="0">
                <a:solidFill>
                  <a:schemeClr val="tx1">
                    <a:lumMod val="65000"/>
                    <a:lumOff val="35000"/>
                  </a:schemeClr>
                </a:solidFill>
              </a:rPr>
              <a:t>はパソコン、</a:t>
            </a:r>
            <a:r>
              <a:rPr lang="en-US" altLang="ja-JP" sz="1000" dirty="0">
                <a:solidFill>
                  <a:schemeClr val="tx1">
                    <a:lumMod val="65000"/>
                    <a:lumOff val="35000"/>
                  </a:schemeClr>
                </a:solidFill>
              </a:rPr>
              <a:t>MD</a:t>
            </a:r>
            <a:r>
              <a:rPr lang="ja-JP" altLang="en-US" sz="1000" dirty="0">
                <a:solidFill>
                  <a:schemeClr val="tx1">
                    <a:lumMod val="65000"/>
                    <a:lumOff val="35000"/>
                  </a:schemeClr>
                </a:solidFill>
              </a:rPr>
              <a:t>はマルチデバイスの略称です。</a:t>
            </a:r>
            <a:endParaRPr lang="en-US" altLang="ja-JP" sz="1000" dirty="0">
              <a:solidFill>
                <a:schemeClr val="tx1">
                  <a:lumMod val="65000"/>
                  <a:lumOff val="35000"/>
                </a:schemeClr>
              </a:solidFill>
              <a:latin typeface="+mn-ea"/>
            </a:endParaRPr>
          </a:p>
        </p:txBody>
      </p:sp>
    </p:spTree>
    <p:extLst>
      <p:ext uri="{BB962C8B-B14F-4D97-AF65-F5344CB8AC3E}">
        <p14:creationId xmlns:p14="http://schemas.microsoft.com/office/powerpoint/2010/main" val="4231997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sp>
        <p:nvSpPr>
          <p:cNvPr id="11" name="正方形/長方形 10"/>
          <p:cNvSpPr/>
          <p:nvPr/>
        </p:nvSpPr>
        <p:spPr>
          <a:xfrm>
            <a:off x="479376" y="6334126"/>
            <a:ext cx="4338047" cy="323165"/>
          </a:xfrm>
          <a:prstGeom prst="rect">
            <a:avLst/>
          </a:prstGeom>
        </p:spPr>
        <p:txBody>
          <a:bodyPr wrap="none" anchor="t">
            <a:spAutoFit/>
          </a:bodyPr>
          <a:lstStyle/>
          <a:p>
            <a:pPr>
              <a:lnSpc>
                <a:spcPts val="1797"/>
              </a:lnSpc>
            </a:pPr>
            <a:r>
              <a:rPr lang="en-US" altLang="ja-JP" sz="985" dirty="0">
                <a:latin typeface="+mn-ea"/>
              </a:rPr>
              <a:t>※SP</a:t>
            </a:r>
            <a:r>
              <a:rPr lang="ja-JP" altLang="en-US" sz="985" dirty="0">
                <a:latin typeface="+mn-ea"/>
              </a:rPr>
              <a:t>はスマートフォンの略称です。</a:t>
            </a:r>
            <a:r>
              <a:rPr lang="en-US" altLang="ja-JP" sz="985" dirty="0">
                <a:latin typeface="+mn-ea"/>
              </a:rPr>
              <a:t>※MD</a:t>
            </a:r>
            <a:r>
              <a:rPr lang="ja-JP" altLang="en-US" sz="985" dirty="0">
                <a:latin typeface="+mn-ea"/>
              </a:rPr>
              <a:t>はマルチデバイスの略称です。</a:t>
            </a:r>
            <a:endParaRPr lang="en-US" altLang="ja-JP" sz="985" dirty="0">
              <a:latin typeface="+mn-ea"/>
            </a:endParaRPr>
          </a:p>
        </p:txBody>
      </p:sp>
      <p:graphicFrame>
        <p:nvGraphicFramePr>
          <p:cNvPr id="6" name="表 5"/>
          <p:cNvGraphicFramePr>
            <a:graphicFrameLocks noGrp="1"/>
          </p:cNvGraphicFramePr>
          <p:nvPr>
            <p:extLst>
              <p:ext uri="{D42A27DB-BD31-4B8C-83A1-F6EECF244321}">
                <p14:modId xmlns:p14="http://schemas.microsoft.com/office/powerpoint/2010/main" val="987690586"/>
              </p:ext>
            </p:extLst>
          </p:nvPr>
        </p:nvGraphicFramePr>
        <p:xfrm>
          <a:off x="616524" y="1009403"/>
          <a:ext cx="10509737" cy="5352634"/>
        </p:xfrm>
        <a:graphic>
          <a:graphicData uri="http://schemas.openxmlformats.org/drawingml/2006/table">
            <a:tbl>
              <a:tblPr/>
              <a:tblGrid>
                <a:gridCol w="1172241">
                  <a:extLst>
                    <a:ext uri="{9D8B030D-6E8A-4147-A177-3AD203B41FA5}">
                      <a16:colId xmlns:a16="http://schemas.microsoft.com/office/drawing/2014/main" val="636628284"/>
                    </a:ext>
                  </a:extLst>
                </a:gridCol>
                <a:gridCol w="1333928">
                  <a:extLst>
                    <a:ext uri="{9D8B030D-6E8A-4147-A177-3AD203B41FA5}">
                      <a16:colId xmlns:a16="http://schemas.microsoft.com/office/drawing/2014/main" val="2303049059"/>
                    </a:ext>
                  </a:extLst>
                </a:gridCol>
                <a:gridCol w="1333928">
                  <a:extLst>
                    <a:ext uri="{9D8B030D-6E8A-4147-A177-3AD203B41FA5}">
                      <a16:colId xmlns:a16="http://schemas.microsoft.com/office/drawing/2014/main" val="2924713069"/>
                    </a:ext>
                  </a:extLst>
                </a:gridCol>
                <a:gridCol w="1333928">
                  <a:extLst>
                    <a:ext uri="{9D8B030D-6E8A-4147-A177-3AD203B41FA5}">
                      <a16:colId xmlns:a16="http://schemas.microsoft.com/office/drawing/2014/main" val="2366520050"/>
                    </a:ext>
                  </a:extLst>
                </a:gridCol>
                <a:gridCol w="1333928">
                  <a:extLst>
                    <a:ext uri="{9D8B030D-6E8A-4147-A177-3AD203B41FA5}">
                      <a16:colId xmlns:a16="http://schemas.microsoft.com/office/drawing/2014/main" val="4055096270"/>
                    </a:ext>
                  </a:extLst>
                </a:gridCol>
                <a:gridCol w="1333928">
                  <a:extLst>
                    <a:ext uri="{9D8B030D-6E8A-4147-A177-3AD203B41FA5}">
                      <a16:colId xmlns:a16="http://schemas.microsoft.com/office/drawing/2014/main" val="135354165"/>
                    </a:ext>
                  </a:extLst>
                </a:gridCol>
                <a:gridCol w="1333928">
                  <a:extLst>
                    <a:ext uri="{9D8B030D-6E8A-4147-A177-3AD203B41FA5}">
                      <a16:colId xmlns:a16="http://schemas.microsoft.com/office/drawing/2014/main" val="1163886403"/>
                    </a:ext>
                  </a:extLst>
                </a:gridCol>
                <a:gridCol w="1333928">
                  <a:extLst>
                    <a:ext uri="{9D8B030D-6E8A-4147-A177-3AD203B41FA5}">
                      <a16:colId xmlns:a16="http://schemas.microsoft.com/office/drawing/2014/main" val="3614658664"/>
                    </a:ext>
                  </a:extLst>
                </a:gridCol>
              </a:tblGrid>
              <a:tr h="343711">
                <a:tc>
                  <a:txBody>
                    <a:bodyPr/>
                    <a:lstStyle/>
                    <a:p>
                      <a:pPr algn="ctr" rtl="0" fontAlgn="ctr"/>
                      <a:r>
                        <a:rPr lang="ja-JP" altLang="en-US" sz="700" b="1" i="0" u="none" strike="noStrike">
                          <a:solidFill>
                            <a:srgbClr val="FFFFFF"/>
                          </a:solidFill>
                          <a:effectLst/>
                          <a:latin typeface="メイリオ" panose="020B0604030504040204" pitchFamily="50" charset="-128"/>
                          <a:ea typeface="メイリオ" panose="020B0604030504040204" pitchFamily="50" charset="-128"/>
                        </a:rPr>
                        <a:t>カテゴリー名</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en-US" altLang="ja-JP" sz="7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　トップ　トップパネル　</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SP</a:t>
                      </a: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　トップ　トップインパクト</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PDW </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　</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PC</a:t>
                      </a:r>
                    </a:p>
                  </a:txBody>
                  <a:tcPr marL="4623" marR="4623" marT="462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7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7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7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4623" marR="4623" marT="462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　ニュース・編集記事　プライムディスプレイ　ダブルサイズ　</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PC (500</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万～</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a:t>
                      </a:r>
                    </a:p>
                  </a:txBody>
                  <a:tcPr marL="4623" marR="4623" marT="462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en-US" altLang="ja-JP" sz="8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パノラマ　</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PC</a:t>
                      </a:r>
                    </a:p>
                  </a:txBody>
                  <a:tcPr marL="5862" marR="5862" marT="586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marL="0" marR="0" lvl="0" indent="0" algn="ctr" defTabSz="1125444" rtl="0" eaLnBrk="1" fontAlgn="ctr" latinLnBrk="0" hangingPunct="1">
                        <a:lnSpc>
                          <a:spcPct val="100000"/>
                        </a:lnSpc>
                        <a:spcBef>
                          <a:spcPts val="0"/>
                        </a:spcBef>
                        <a:spcAft>
                          <a:spcPts val="0"/>
                        </a:spcAft>
                        <a:buClrTx/>
                        <a:buSzTx/>
                        <a:buFontTx/>
                        <a:buNone/>
                        <a:tabLst/>
                        <a:defRPr/>
                      </a:pPr>
                      <a:r>
                        <a:rPr lang="en-US" altLang="ja-JP" sz="800" b="1" i="0" u="none" strike="noStrike" dirty="0" err="1">
                          <a:solidFill>
                            <a:srgbClr val="595959"/>
                          </a:solidFill>
                          <a:effectLst/>
                          <a:latin typeface="メイリオ" panose="020B0604030504040204" pitchFamily="50" charset="-128"/>
                          <a:ea typeface="メイリオ" panose="020B0604030504040204" pitchFamily="50" charset="-128"/>
                        </a:rPr>
                        <a:t>carview</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　ニュース・編集記事　プライムディスプレイ　パノラマ　</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PC (500</a:t>
                      </a:r>
                      <a:r>
                        <a:rPr lang="ja-JP" altLang="en-US" sz="800" b="1" i="0" u="none" strike="noStrike" dirty="0">
                          <a:solidFill>
                            <a:srgbClr val="595959"/>
                          </a:solidFill>
                          <a:effectLst/>
                          <a:latin typeface="メイリオ" panose="020B0604030504040204" pitchFamily="50" charset="-128"/>
                          <a:ea typeface="メイリオ" panose="020B0604030504040204" pitchFamily="50" charset="-128"/>
                        </a:rPr>
                        <a:t>万～</a:t>
                      </a:r>
                      <a:r>
                        <a:rPr lang="en-US" altLang="ja-JP" sz="800" b="1" i="0" u="none" strike="noStrike" dirty="0">
                          <a:solidFill>
                            <a:srgbClr val="595959"/>
                          </a:solidFill>
                          <a:effectLst/>
                          <a:latin typeface="メイリオ" panose="020B0604030504040204" pitchFamily="50" charset="-128"/>
                          <a:ea typeface="メイリオ" panose="020B0604030504040204" pitchFamily="50" charset="-128"/>
                        </a:rPr>
                        <a:t>)</a:t>
                      </a:r>
                    </a:p>
                  </a:txBody>
                  <a:tcPr marL="5862" marR="5862" marT="5862"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carview!</a:t>
                      </a:r>
                      <a:r>
                        <a:rPr lang="ja-JP" altLang="en-US" sz="700" b="1" i="0" u="none" strike="noStrike">
                          <a:solidFill>
                            <a:srgbClr val="595959"/>
                          </a:solidFill>
                          <a:effectLst/>
                          <a:latin typeface="メイリオ" panose="020B0604030504040204" pitchFamily="50" charset="-128"/>
                          <a:ea typeface="メイリオ" panose="020B0604030504040204" pitchFamily="50" charset="-128"/>
                        </a:rPr>
                        <a:t>　中古車　プライムディスプレイ　</a:t>
                      </a:r>
                      <a:r>
                        <a:rPr lang="en-US" altLang="ja-JP" sz="700" b="1" i="0" u="none" strike="noStrike">
                          <a:solidFill>
                            <a:srgbClr val="595959"/>
                          </a:solidFill>
                          <a:effectLst/>
                          <a:latin typeface="メイリオ" panose="020B0604030504040204" pitchFamily="50" charset="-128"/>
                          <a:ea typeface="メイリオ" panose="020B0604030504040204" pitchFamily="50" charset="-128"/>
                        </a:rPr>
                        <a:t>PC</a:t>
                      </a:r>
                    </a:p>
                  </a:txBody>
                  <a:tcPr marL="4623" marR="4623" marT="4623" marB="0" anchor="ctr">
                    <a:lnL w="6350" cap="flat" cmpd="sng" algn="ctr">
                      <a:solidFill>
                        <a:srgbClr val="595959"/>
                      </a:solidFill>
                      <a:prstDash val="dot"/>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9EA"/>
                    </a:solidFill>
                  </a:tcPr>
                </a:tc>
                <a:extLst>
                  <a:ext uri="{0D108BD9-81ED-4DB2-BD59-A6C34878D82A}">
                    <a16:rowId xmlns:a16="http://schemas.microsoft.com/office/drawing/2014/main" val="732466969"/>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占い</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015514651"/>
                  </a:ext>
                </a:extLst>
              </a:tr>
              <a:tr h="397609">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消費者向無担保貸金業者（銀行グループ・上場企業を除く）、商工ローン</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1257052852"/>
                  </a:ext>
                </a:extLst>
              </a:tr>
              <a:tr h="326923">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出会い系サイト、結婚紹介</a:t>
                      </a:r>
                      <a:r>
                        <a:rPr lang="en-US" altLang="ja-JP" sz="700" b="0" i="0" u="none" strike="noStrike">
                          <a:solidFill>
                            <a:srgbClr val="FFFFFF"/>
                          </a:solidFill>
                          <a:effectLst/>
                          <a:latin typeface="メイリオ" panose="020B0604030504040204" pitchFamily="50" charset="-128"/>
                          <a:ea typeface="メイリオ" panose="020B0604030504040204" pitchFamily="50" charset="-128"/>
                        </a:rPr>
                        <a:t>(</a:t>
                      </a: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インターネット異性紹介業</a:t>
                      </a:r>
                      <a:r>
                        <a:rPr lang="en-US" altLang="ja-JP" sz="700" b="0" i="0" u="none" strike="noStrike">
                          <a:solidFill>
                            <a:srgbClr val="FFFFFF"/>
                          </a:solidFill>
                          <a:effectLst/>
                          <a:latin typeface="メイリオ" panose="020B0604030504040204" pitchFamily="50" charset="-128"/>
                          <a:ea typeface="メイリオ" panose="020B0604030504040204" pitchFamily="50" charset="-128"/>
                        </a:rPr>
                        <a:t>)</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933041103"/>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レーシック・美容整形・美容外科・美容皮膚科</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95720284"/>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786723610"/>
                  </a:ext>
                </a:extLst>
              </a:tr>
              <a:tr h="28745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パチンコ・スロット</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719619155"/>
                  </a:ext>
                </a:extLst>
              </a:tr>
              <a:tr h="28745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ギャンブル（その他）</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en-US" altLang="ja-JP" sz="1000" b="0" i="0" u="none" strike="noStrike">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830219581"/>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発毛・育毛・増毛・かつらサービス</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413682594"/>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妊娠・不妊情報</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3234486553"/>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法務・税務</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17977463"/>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探偵</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601798028"/>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治験</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532032129"/>
                  </a:ext>
                </a:extLst>
              </a:tr>
              <a:tr h="212058">
                <a:tc>
                  <a:txBody>
                    <a:bodyPr/>
                    <a:lstStyle/>
                    <a:p>
                      <a:pPr algn="l" rtl="0" fontAlgn="ctr"/>
                      <a:r>
                        <a:rPr lang="zh-TW" altLang="en-US" sz="700" b="0" i="0" u="none" strike="noStrike">
                          <a:solidFill>
                            <a:srgbClr val="FFFFFF"/>
                          </a:solidFill>
                          <a:effectLst/>
                          <a:latin typeface="メイリオ" panose="020B0604030504040204" pitchFamily="50" charset="-128"/>
                          <a:ea typeface="メイリオ" panose="020B0604030504040204" pitchFamily="50" charset="-128"/>
                        </a:rPr>
                        <a:t>能力開発関連商品</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570781729"/>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性に関する内容</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131362077"/>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宗教団体</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663838414"/>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健康・美容食品</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492717859"/>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恋愛・結婚情報</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98556559"/>
                  </a:ext>
                </a:extLst>
              </a:tr>
              <a:tr h="212058">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健康器具・雑貨</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3531223765"/>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美容エステティックサロン</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635225698"/>
                  </a:ext>
                </a:extLst>
              </a:tr>
              <a:tr h="269786">
                <a:tc>
                  <a:txBody>
                    <a:bodyPr/>
                    <a:lstStyle/>
                    <a:p>
                      <a:pPr algn="l" rtl="0" fontAlgn="ctr"/>
                      <a:r>
                        <a:rPr lang="ja-JP" altLang="en-US" sz="700" b="0" i="0" u="none" strike="noStrike">
                          <a:solidFill>
                            <a:srgbClr val="FFFFFF"/>
                          </a:solidFill>
                          <a:effectLst/>
                          <a:latin typeface="メイリオ" panose="020B0604030504040204" pitchFamily="50" charset="-128"/>
                          <a:ea typeface="メイリオ" panose="020B0604030504040204" pitchFamily="50" charset="-128"/>
                        </a:rPr>
                        <a:t>医療機関による保険外治療</a:t>
                      </a:r>
                    </a:p>
                  </a:txBody>
                  <a:tcPr marL="4623" marR="4623" marT="462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12700" cap="flat" cmpd="sng" algn="ctr">
                      <a:solidFill>
                        <a:srgbClr val="FFFFFF"/>
                      </a:solidFill>
                      <a:prstDash val="solid"/>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ja-JP" altLang="en-US" sz="10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endParaRPr lang="ja-JP" altLang="en-US" sz="700" b="0" i="0" u="none" strike="noStrike" dirty="0">
                        <a:solidFill>
                          <a:srgbClr val="FF0000"/>
                        </a:solidFill>
                        <a:effectLst/>
                        <a:latin typeface="メイリオ" panose="020B0604030504040204" pitchFamily="50" charset="-128"/>
                        <a:ea typeface="メイリオ" panose="020B0604030504040204" pitchFamily="50" charset="-128"/>
                      </a:endParaRPr>
                    </a:p>
                  </a:txBody>
                  <a:tcPr marL="4623" marR="4623" marT="4623" marB="0" anchor="ctr">
                    <a:lnL w="6350" cap="flat" cmpd="sng" algn="ctr">
                      <a:solidFill>
                        <a:srgbClr val="262626"/>
                      </a:solidFill>
                      <a:prstDash val="dot"/>
                      <a:round/>
                      <a:headEnd type="none" w="med" len="med"/>
                      <a:tailEnd type="none" w="med" len="med"/>
                    </a:lnL>
                    <a:lnR w="6350" cap="flat" cmpd="sng" algn="ctr">
                      <a:solidFill>
                        <a:srgbClr val="262626"/>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45613338"/>
                  </a:ext>
                </a:extLst>
              </a:tr>
            </a:tbl>
          </a:graphicData>
        </a:graphic>
      </p:graphicFrame>
    </p:spTree>
    <p:extLst>
      <p:ext uri="{BB962C8B-B14F-4D97-AF65-F5344CB8AC3E}">
        <p14:creationId xmlns:p14="http://schemas.microsoft.com/office/powerpoint/2010/main" val="112280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3647728" y="6453336"/>
            <a:ext cx="5317514" cy="365125"/>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51384" y="188640"/>
            <a:ext cx="10708364" cy="531751"/>
          </a:xfrm>
        </p:spPr>
        <p:txBody>
          <a:bodyPr>
            <a:normAutofit fontScale="90000"/>
          </a:bodyPr>
          <a:lstStyle/>
          <a:p>
            <a:r>
              <a:rPr lang="ja-JP" altLang="en-US" dirty="0"/>
              <a:t>広告タイプ一覧</a:t>
            </a:r>
            <a:endParaRPr lang="ja-JP" altLang="en-US" sz="1969"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385" y="846299"/>
            <a:ext cx="7776864" cy="5002715"/>
          </a:xfrm>
          <a:prstGeom prst="rect">
            <a:avLst/>
          </a:prstGeom>
        </p:spPr>
      </p:pic>
      <p:sp>
        <p:nvSpPr>
          <p:cNvPr id="5" name="テキスト ボックス 4"/>
          <p:cNvSpPr txBox="1"/>
          <p:nvPr/>
        </p:nvSpPr>
        <p:spPr>
          <a:xfrm>
            <a:off x="8544272" y="846299"/>
            <a:ext cx="2520280" cy="630942"/>
          </a:xfrm>
          <a:prstGeom prst="rect">
            <a:avLst/>
          </a:prstGeom>
          <a:noFill/>
        </p:spPr>
        <p:txBody>
          <a:bodyPr wrap="square" rtlCol="0">
            <a:spAutoFit/>
          </a:bodyPr>
          <a:lstStyle/>
          <a:p>
            <a:pPr algn="ctr"/>
            <a:r>
              <a:rPr kumimoji="1" lang="ja-JP" altLang="en-US" sz="1050" b="1" dirty="0"/>
              <a:t>画像 </a:t>
            </a:r>
            <a:r>
              <a:rPr kumimoji="1" lang="en-US" altLang="ja-JP" sz="1050" b="1" dirty="0"/>
              <a:t>(4:1)</a:t>
            </a:r>
          </a:p>
          <a:p>
            <a:pPr algn="ctr"/>
            <a:r>
              <a:rPr lang="ja-JP" altLang="en-US" sz="1050" b="1" dirty="0"/>
              <a:t>動画 </a:t>
            </a:r>
            <a:r>
              <a:rPr lang="en-US" altLang="ja-JP" sz="1050" b="1" dirty="0"/>
              <a:t>(4:1)</a:t>
            </a:r>
          </a:p>
          <a:p>
            <a:endParaRPr kumimoji="1" lang="ja-JP" altLang="en-US" sz="1400" dirty="0"/>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88288" y="1340768"/>
            <a:ext cx="2114868" cy="1944216"/>
          </a:xfrm>
          <a:prstGeom prst="rect">
            <a:avLst/>
          </a:prstGeom>
        </p:spPr>
      </p:pic>
      <p:sp>
        <p:nvSpPr>
          <p:cNvPr id="7" name="テキスト ボックス 6"/>
          <p:cNvSpPr txBox="1"/>
          <p:nvPr/>
        </p:nvSpPr>
        <p:spPr>
          <a:xfrm>
            <a:off x="119336" y="5960893"/>
            <a:ext cx="9458458" cy="492443"/>
          </a:xfrm>
          <a:prstGeom prst="rect">
            <a:avLst/>
          </a:prstGeom>
          <a:noFill/>
        </p:spPr>
        <p:txBody>
          <a:bodyPr wrap="square" rtlCol="0">
            <a:spAutoFit/>
          </a:bodyPr>
          <a:lstStyle/>
          <a:p>
            <a:pPr lvl="0">
              <a:defRPr/>
            </a:pPr>
            <a:r>
              <a:rPr kumimoji="0" lang="ja-JP" altLang="en-US" sz="1300" kern="0" dirty="0">
                <a:solidFill>
                  <a:schemeClr val="tx1">
                    <a:lumMod val="65000"/>
                    <a:lumOff val="35000"/>
                  </a:schemeClr>
                </a:solidFill>
              </a:rPr>
              <a:t>　・入稿規定（</a:t>
            </a:r>
            <a:r>
              <a:rPr kumimoji="0" lang="en-US" altLang="ja-JP" sz="1300" kern="0" dirty="0">
                <a:solidFill>
                  <a:schemeClr val="tx1">
                    <a:lumMod val="65000"/>
                    <a:lumOff val="35000"/>
                  </a:schemeClr>
                </a:solidFill>
              </a:rPr>
              <a:t>web</a:t>
            </a:r>
            <a:r>
              <a:rPr kumimoji="0" lang="ja-JP" altLang="en-US" sz="1300" kern="0" dirty="0">
                <a:solidFill>
                  <a:schemeClr val="tx1">
                    <a:lumMod val="65000"/>
                    <a:lumOff val="35000"/>
                  </a:schemeClr>
                </a:solidFill>
              </a:rPr>
              <a:t>）：</a:t>
            </a:r>
            <a:r>
              <a:rPr kumimoji="0" lang="en-US" altLang="ja-JP" sz="1300" kern="0" dirty="0">
                <a:solidFill>
                  <a:schemeClr val="tx1">
                    <a:lumMod val="65000"/>
                    <a:lumOff val="35000"/>
                  </a:schemeClr>
                </a:solidFill>
              </a:rPr>
              <a:t> </a:t>
            </a:r>
            <a:r>
              <a:rPr lang="en-US" altLang="ja-JP" sz="1300" dirty="0">
                <a:solidFill>
                  <a:schemeClr val="tx1">
                    <a:lumMod val="65000"/>
                    <a:lumOff val="35000"/>
                  </a:schemeClr>
                </a:solidFill>
                <a:hlinkClick r:id="rId4"/>
              </a:rPr>
              <a:t>https://ads-help.yahoo.co.jp/yahooads/guideline/articledetail?lan=ja&amp;aid=1493&amp;o=default</a:t>
            </a:r>
            <a:endParaRPr kumimoji="0" lang="en-US" altLang="ja-JP" sz="1300" kern="0" dirty="0">
              <a:solidFill>
                <a:schemeClr val="tx1">
                  <a:lumMod val="65000"/>
                  <a:lumOff val="35000"/>
                </a:schemeClr>
              </a:solidFill>
            </a:endParaRPr>
          </a:p>
          <a:p>
            <a:pPr lvl="0">
              <a:defRPr/>
            </a:pPr>
            <a:r>
              <a:rPr kumimoji="0" lang="en-US" altLang="ja-JP" sz="1300" kern="0" dirty="0">
                <a:solidFill>
                  <a:schemeClr val="tx1">
                    <a:lumMod val="65000"/>
                    <a:lumOff val="35000"/>
                  </a:schemeClr>
                </a:solidFill>
              </a:rPr>
              <a:t>   </a:t>
            </a:r>
            <a:r>
              <a:rPr kumimoji="0" lang="ja-JP" altLang="en-US" sz="1300" kern="0" dirty="0">
                <a:solidFill>
                  <a:schemeClr val="tx1">
                    <a:lumMod val="65000"/>
                    <a:lumOff val="35000"/>
                  </a:schemeClr>
                </a:solidFill>
              </a:rPr>
              <a:t>・入稿規定（</a:t>
            </a:r>
            <a:r>
              <a:rPr kumimoji="0" lang="en-US" altLang="ja-JP" sz="1300" kern="0" dirty="0">
                <a:solidFill>
                  <a:schemeClr val="tx1">
                    <a:lumMod val="65000"/>
                    <a:lumOff val="35000"/>
                  </a:schemeClr>
                </a:solidFill>
              </a:rPr>
              <a:t>PDF</a:t>
            </a:r>
            <a:r>
              <a:rPr kumimoji="0" lang="ja-JP" altLang="en-US" sz="1300" kern="0" dirty="0">
                <a:solidFill>
                  <a:schemeClr val="tx1">
                    <a:lumMod val="65000"/>
                    <a:lumOff val="35000"/>
                  </a:schemeClr>
                </a:solidFill>
              </a:rPr>
              <a:t>）：</a:t>
            </a:r>
            <a:r>
              <a:rPr kumimoji="0" lang="en-US" altLang="ja-JP" sz="1300" kern="0" dirty="0">
                <a:solidFill>
                  <a:schemeClr val="tx1">
                    <a:lumMod val="65000"/>
                    <a:lumOff val="35000"/>
                  </a:schemeClr>
                </a:solidFill>
              </a:rPr>
              <a:t> </a:t>
            </a:r>
            <a:r>
              <a:rPr kumimoji="0" lang="en-US" altLang="ja-JP" sz="1300" kern="0" dirty="0">
                <a:solidFill>
                  <a:schemeClr val="tx1">
                    <a:lumMod val="65000"/>
                    <a:lumOff val="35000"/>
                  </a:schemeClr>
                </a:solidFill>
                <a:hlinkClick r:id="rId5"/>
              </a:rPr>
              <a:t>https://s.yimg.jp/images/listing/pdfs/listing_nyuukoukitei.pdf</a:t>
            </a:r>
            <a:endParaRPr kumimoji="0" lang="en-US" altLang="ja-JP" sz="1300" kern="0" dirty="0">
              <a:solidFill>
                <a:schemeClr val="tx1">
                  <a:lumMod val="65000"/>
                  <a:lumOff val="35000"/>
                </a:schemeClr>
              </a:solidFill>
            </a:endParaRPr>
          </a:p>
        </p:txBody>
      </p:sp>
    </p:spTree>
    <p:extLst>
      <p:ext uri="{BB962C8B-B14F-4D97-AF65-F5344CB8AC3E}">
        <p14:creationId xmlns:p14="http://schemas.microsoft.com/office/powerpoint/2010/main" val="266121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審査について</a:t>
            </a:r>
            <a:endParaRPr lang="ja-JP" altLang="en-US" dirty="0"/>
          </a:p>
        </p:txBody>
      </p:sp>
      <p:sp>
        <p:nvSpPr>
          <p:cNvPr id="5" name="スライド番号プレースホルダー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BD7636-22E7-4304-ABE2-16A3D163D5E1}" type="slidenum">
              <a:rPr kumimoji="1" lang="ja-JP" altLang="en-US" sz="1400" b="0" i="0" u="none" strike="noStrike" kern="1200" cap="none" spc="0" normalizeH="0" baseline="0" noProof="0" smtClean="0">
                <a:ln>
                  <a:noFill/>
                </a:ln>
                <a:solidFill>
                  <a:srgbClr val="999999"/>
                </a:solidFill>
                <a:effectLst/>
                <a:uLnTx/>
                <a:uFillTx/>
                <a:latin typeface="メイリオ"/>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400" b="0" i="0" u="none" strike="noStrike" kern="1200" cap="none" spc="0" normalizeH="0" baseline="0" noProof="0">
              <a:ln>
                <a:noFill/>
              </a:ln>
              <a:solidFill>
                <a:srgbClr val="999999"/>
              </a:solidFill>
              <a:effectLst/>
              <a:uLnTx/>
              <a:uFillTx/>
              <a:latin typeface="メイリオ"/>
              <a:ea typeface="メイリオ"/>
              <a:cs typeface="+mn-cs"/>
            </a:endParaRPr>
          </a:p>
        </p:txBody>
      </p:sp>
      <p:sp>
        <p:nvSpPr>
          <p:cNvPr id="26" name="正方形/長方形 25"/>
          <p:cNvSpPr/>
          <p:nvPr/>
        </p:nvSpPr>
        <p:spPr>
          <a:xfrm>
            <a:off x="263352" y="868651"/>
            <a:ext cx="11089232"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rPr>
              <a:t>入稿前審査が必要な項目をご確認ください。</a:t>
            </a:r>
            <a:endParaRPr kumimoji="1" lang="en-US" altLang="ja-JP" sz="2000" b="0" i="0" u="none" strike="noStrike" kern="1200" cap="none" spc="0" normalizeH="0" baseline="0" noProof="0" dirty="0">
              <a:ln>
                <a:noFill/>
              </a:ln>
              <a:solidFill>
                <a:srgbClr val="000000">
                  <a:lumMod val="65000"/>
                  <a:lumOff val="35000"/>
                </a:srgbClr>
              </a:solidFill>
              <a:effectLst/>
              <a:uLnTx/>
              <a:uFillTx/>
              <a:latin typeface="メイリオ"/>
              <a:ea typeface="メイリオ"/>
              <a:cs typeface="+mn-cs"/>
            </a:endParaRPr>
          </a:p>
        </p:txBody>
      </p:sp>
      <p:graphicFrame>
        <p:nvGraphicFramePr>
          <p:cNvPr id="6" name="表 5">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1873015416"/>
              </p:ext>
            </p:extLst>
          </p:nvPr>
        </p:nvGraphicFramePr>
        <p:xfrm>
          <a:off x="334965" y="1268761"/>
          <a:ext cx="11521677" cy="5336380"/>
        </p:xfrm>
        <a:graphic>
          <a:graphicData uri="http://schemas.openxmlformats.org/drawingml/2006/table">
            <a:tbl>
              <a:tblPr firstCol="1" bandRow="1">
                <a:tableStyleId>{21E4AEA4-8DFA-4A89-87EB-49C32662AFE0}</a:tableStyleId>
              </a:tblPr>
              <a:tblGrid>
                <a:gridCol w="792483">
                  <a:extLst>
                    <a:ext uri="{9D8B030D-6E8A-4147-A177-3AD203B41FA5}">
                      <a16:colId xmlns:a16="http://schemas.microsoft.com/office/drawing/2014/main" val="792911817"/>
                    </a:ext>
                  </a:extLst>
                </a:gridCol>
                <a:gridCol w="1080120">
                  <a:extLst>
                    <a:ext uri="{9D8B030D-6E8A-4147-A177-3AD203B41FA5}">
                      <a16:colId xmlns:a16="http://schemas.microsoft.com/office/drawing/2014/main" val="3608287535"/>
                    </a:ext>
                  </a:extLst>
                </a:gridCol>
                <a:gridCol w="1368152">
                  <a:extLst>
                    <a:ext uri="{9D8B030D-6E8A-4147-A177-3AD203B41FA5}">
                      <a16:colId xmlns:a16="http://schemas.microsoft.com/office/drawing/2014/main" val="135909385"/>
                    </a:ext>
                  </a:extLst>
                </a:gridCol>
                <a:gridCol w="4464496">
                  <a:extLst>
                    <a:ext uri="{9D8B030D-6E8A-4147-A177-3AD203B41FA5}">
                      <a16:colId xmlns:a16="http://schemas.microsoft.com/office/drawing/2014/main" val="2591893762"/>
                    </a:ext>
                  </a:extLst>
                </a:gridCol>
                <a:gridCol w="1368152">
                  <a:extLst>
                    <a:ext uri="{9D8B030D-6E8A-4147-A177-3AD203B41FA5}">
                      <a16:colId xmlns:a16="http://schemas.microsoft.com/office/drawing/2014/main" val="664908994"/>
                    </a:ext>
                  </a:extLst>
                </a:gridCol>
                <a:gridCol w="1224136">
                  <a:extLst>
                    <a:ext uri="{9D8B030D-6E8A-4147-A177-3AD203B41FA5}">
                      <a16:colId xmlns:a16="http://schemas.microsoft.com/office/drawing/2014/main" val="1931427765"/>
                    </a:ext>
                  </a:extLst>
                </a:gridCol>
                <a:gridCol w="1224138">
                  <a:extLst>
                    <a:ext uri="{9D8B030D-6E8A-4147-A177-3AD203B41FA5}">
                      <a16:colId xmlns:a16="http://schemas.microsoft.com/office/drawing/2014/main" val="2760754859"/>
                    </a:ext>
                  </a:extLst>
                </a:gridCol>
              </a:tblGrid>
              <a:tr h="393102">
                <a:tc>
                  <a:txBody>
                    <a:bodyPr/>
                    <a:lstStyle/>
                    <a:p>
                      <a:pPr marL="0" algn="ctr" defTabSz="914423" rtl="0" eaLnBrk="1" latinLnBrk="0" hangingPunct="1"/>
                      <a:r>
                        <a:rPr kumimoji="1" lang="ja-JP" altLang="en-US" sz="1400" b="1" kern="1200" dirty="0">
                          <a:solidFill>
                            <a:schemeClr val="bg1"/>
                          </a:solidFill>
                          <a:latin typeface="+mj-lt"/>
                          <a:ea typeface="+mj-ea"/>
                          <a:cs typeface="+mn-cs"/>
                        </a:rPr>
                        <a:t>項目</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問い合わせ内容</a:t>
                      </a:r>
                      <a:endParaRPr kumimoji="1" lang="en-US" altLang="ja-JP" sz="14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項目別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詳細</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必須</a:t>
                      </a:r>
                      <a:r>
                        <a:rPr kumimoji="1" lang="en-US" altLang="ja-JP" sz="1400" b="1" kern="1200" dirty="0">
                          <a:solidFill>
                            <a:schemeClr val="tx1">
                              <a:lumMod val="65000"/>
                              <a:lumOff val="35000"/>
                            </a:schemeClr>
                          </a:solidFill>
                          <a:latin typeface="+mn-lt"/>
                          <a:ea typeface="+mn-ea"/>
                          <a:cs typeface="+mn-cs"/>
                        </a:rPr>
                        <a:t>/</a:t>
                      </a:r>
                      <a:r>
                        <a:rPr kumimoji="1" lang="ja-JP" altLang="en-US" sz="1400" b="1" kern="1200" dirty="0">
                          <a:solidFill>
                            <a:schemeClr val="tx1">
                              <a:lumMod val="65000"/>
                              <a:lumOff val="35000"/>
                            </a:schemeClr>
                          </a:solidFill>
                          <a:latin typeface="+mn-lt"/>
                          <a:ea typeface="+mn-ea"/>
                          <a:cs typeface="+mn-cs"/>
                        </a:rPr>
                        <a:t>任意</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期日</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kern="1200" dirty="0">
                          <a:solidFill>
                            <a:schemeClr val="tx1">
                              <a:lumMod val="65000"/>
                              <a:lumOff val="35000"/>
                            </a:schemeClr>
                          </a:solidFill>
                          <a:latin typeface="+mn-lt"/>
                          <a:ea typeface="+mn-ea"/>
                          <a:cs typeface="+mn-cs"/>
                        </a:rPr>
                        <a:t>ツール</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1326555">
                <a:tc rowSpan="5">
                  <a:txBody>
                    <a:bodyPr/>
                    <a:lstStyle/>
                    <a:p>
                      <a:pPr algn="ctr"/>
                      <a:r>
                        <a:rPr kumimoji="1" lang="ja-JP" altLang="en-US" sz="1400" b="1" dirty="0">
                          <a:solidFill>
                            <a:schemeClr val="bg1"/>
                          </a:solidFill>
                          <a:latin typeface="+mj-lt"/>
                          <a:ea typeface="+mj-ea"/>
                        </a:rPr>
                        <a:t>入稿前審査</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広告掲載</a:t>
                      </a:r>
                      <a:endParaRPr kumimoji="1" lang="en-US" altLang="ja-JP" sz="1100" b="1" kern="1200" noProof="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基準</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広告</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フォーマット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1" dirty="0">
                          <a:solidFill>
                            <a:schemeClr val="tx1">
                              <a:lumMod val="65000"/>
                              <a:lumOff val="35000"/>
                            </a:schemeClr>
                          </a:solidFill>
                          <a:latin typeface="+mj-lt"/>
                          <a:ea typeface="+mj-ea"/>
                        </a:rPr>
                        <a:t>・ブランドパネル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スクエア（画像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クインティ（画像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p>
                    <a:p>
                      <a:pPr algn="l"/>
                      <a:r>
                        <a:rPr kumimoji="1" lang="ja-JP" altLang="en-US" sz="1100" b="1" dirty="0">
                          <a:solidFill>
                            <a:schemeClr val="tx1">
                              <a:lumMod val="65000"/>
                              <a:lumOff val="35000"/>
                            </a:schemeClr>
                          </a:solidFill>
                          <a:latin typeface="+mj-lt"/>
                          <a:ea typeface="+mj-ea"/>
                        </a:rPr>
                        <a:t>・トップインパクト パノラマ サイドビジョン </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r>
                        <a:rPr kumimoji="1" lang="en-US" altLang="ja-JP" sz="1100" b="1" dirty="0">
                          <a:solidFill>
                            <a:schemeClr val="tx1">
                              <a:lumMod val="65000"/>
                              <a:lumOff val="35000"/>
                            </a:schemeClr>
                          </a:solidFill>
                          <a:latin typeface="+mj-lt"/>
                          <a:ea typeface="+mj-ea"/>
                        </a:rPr>
                        <a:t>)</a:t>
                      </a:r>
                    </a:p>
                    <a:p>
                      <a:pPr algn="l"/>
                      <a:r>
                        <a:rPr kumimoji="1" lang="ja-JP" altLang="en-US" sz="1100" b="1" dirty="0">
                          <a:solidFill>
                            <a:schemeClr val="tx1">
                              <a:lumMod val="65000"/>
                              <a:lumOff val="35000"/>
                            </a:schemeClr>
                          </a:solidFill>
                          <a:latin typeface="+mj-lt"/>
                          <a:ea typeface="+mj-ea"/>
                        </a:rPr>
                        <a:t>・トップインパクト パノラマ サイドスイッチ</a:t>
                      </a:r>
                      <a:r>
                        <a:rPr kumimoji="1" lang="en-US" altLang="ja-JP" sz="1100" b="1" kern="1200" dirty="0">
                          <a:solidFill>
                            <a:schemeClr val="tx1">
                              <a:lumMod val="65000"/>
                              <a:lumOff val="35000"/>
                            </a:schemeClr>
                          </a:solidFill>
                          <a:latin typeface="+mn-lt"/>
                          <a:ea typeface="+mn-ea"/>
                          <a:cs typeface="+mn-cs"/>
                        </a:rPr>
                        <a:t>(</a:t>
                      </a:r>
                      <a:r>
                        <a:rPr kumimoji="1" lang="ja-JP" altLang="en-US" sz="1100" b="1" kern="1200" dirty="0">
                          <a:solidFill>
                            <a:schemeClr val="tx1">
                              <a:lumMod val="65000"/>
                              <a:lumOff val="35000"/>
                            </a:schemeClr>
                          </a:solidFill>
                          <a:latin typeface="+mn-lt"/>
                          <a:ea typeface="+mn-ea"/>
                          <a:cs typeface="+mn-cs"/>
                        </a:rPr>
                        <a:t>動画</a:t>
                      </a:r>
                      <a:r>
                        <a:rPr kumimoji="1" lang="en-US" altLang="ja-JP" sz="1100" b="1" kern="1200" dirty="0">
                          <a:solidFill>
                            <a:schemeClr val="tx1">
                              <a:lumMod val="65000"/>
                              <a:lumOff val="35000"/>
                            </a:schemeClr>
                          </a:solidFill>
                          <a:latin typeface="+mn-lt"/>
                          <a:ea typeface="+mn-ea"/>
                          <a:cs typeface="+mn-cs"/>
                        </a:rPr>
                        <a:t>)</a:t>
                      </a:r>
                      <a:endParaRPr kumimoji="1" lang="ja-JP" altLang="en-US" sz="1100" b="1" dirty="0">
                        <a:solidFill>
                          <a:schemeClr val="tx1">
                            <a:lumMod val="65000"/>
                            <a:lumOff val="35000"/>
                          </a:schemeClr>
                        </a:solidFill>
                        <a:latin typeface="+mj-lt"/>
                        <a:ea typeface="+mj-ea"/>
                      </a:endParaRPr>
                    </a:p>
                    <a:p>
                      <a:pPr algn="l"/>
                      <a:r>
                        <a:rPr kumimoji="1" lang="ja-JP" altLang="en-US" sz="1100" b="1" dirty="0">
                          <a:solidFill>
                            <a:schemeClr val="tx1">
                              <a:lumMod val="65000"/>
                              <a:lumOff val="35000"/>
                            </a:schemeClr>
                          </a:solidFill>
                          <a:latin typeface="+mj-lt"/>
                          <a:ea typeface="+mj-ea"/>
                        </a:rPr>
                        <a:t>・トップインパクト プライムディスプレイ ダブル（画像</a:t>
                      </a:r>
                      <a:r>
                        <a:rPr kumimoji="1" lang="en-US" altLang="ja-JP" sz="1100" b="1" dirty="0">
                          <a:solidFill>
                            <a:schemeClr val="tx1">
                              <a:lumMod val="65000"/>
                              <a:lumOff val="35000"/>
                            </a:schemeClr>
                          </a:solidFill>
                          <a:latin typeface="+mj-lt"/>
                          <a:ea typeface="+mj-ea"/>
                        </a:rPr>
                        <a:t>/</a:t>
                      </a:r>
                      <a:r>
                        <a:rPr kumimoji="1" lang="ja-JP" altLang="en-US" sz="1100" b="1" dirty="0">
                          <a:solidFill>
                            <a:schemeClr val="tx1">
                              <a:lumMod val="65000"/>
                              <a:lumOff val="35000"/>
                            </a:schemeClr>
                          </a:solidFill>
                          <a:latin typeface="+mj-lt"/>
                          <a:ea typeface="+mj-ea"/>
                        </a:rPr>
                        <a:t>動画）</a:t>
                      </a:r>
                      <a:endParaRPr kumimoji="1" lang="en-US" altLang="ja-JP" sz="1100" b="1"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endParaRPr kumimoji="1" lang="en-US" altLang="ja-JP" sz="1100" b="1" kern="1200" dirty="0">
                        <a:solidFill>
                          <a:schemeClr val="accent6"/>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0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「動画広告」は</a:t>
                      </a:r>
                      <a:endParaRPr kumimoji="1" lang="en-US" altLang="ja-JP" sz="10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tx1">
                              <a:lumMod val="65000"/>
                              <a:lumOff val="35000"/>
                            </a:schemeClr>
                          </a:solidFill>
                          <a:latin typeface="+mn-lt"/>
                          <a:ea typeface="+mn-ea"/>
                          <a:cs typeface="+mn-cs"/>
                        </a:rPr>
                        <a:t>任意</a:t>
                      </a:r>
                      <a:endParaRPr kumimoji="1" lang="en-US" altLang="ja-JP"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l"/>
                      <a:r>
                        <a:rPr kumimoji="1" lang="ja-JP" altLang="en-US" sz="1100" b="0" dirty="0">
                          <a:solidFill>
                            <a:schemeClr val="tx1">
                              <a:lumMod val="65000"/>
                              <a:lumOff val="35000"/>
                            </a:schemeClr>
                          </a:solidFill>
                          <a:latin typeface="+mj-lt"/>
                          <a:ea typeface="+mj-ea"/>
                        </a:rPr>
                        <a:t>掲載反映日の</a:t>
                      </a:r>
                      <a:r>
                        <a:rPr kumimoji="1" lang="en-US" altLang="ja-JP" sz="1100" b="1" dirty="0">
                          <a:solidFill>
                            <a:schemeClr val="accent6"/>
                          </a:solidFill>
                          <a:latin typeface="+mj-lt"/>
                          <a:ea typeface="+mj-ea"/>
                        </a:rPr>
                        <a:t>11</a:t>
                      </a:r>
                      <a:r>
                        <a:rPr kumimoji="1" lang="ja-JP" altLang="en-US" sz="1100" b="1" dirty="0">
                          <a:solidFill>
                            <a:schemeClr val="accent6"/>
                          </a:solidFill>
                          <a:latin typeface="+mj-lt"/>
                          <a:ea typeface="+mj-ea"/>
                        </a:rPr>
                        <a:t>営業日前</a:t>
                      </a:r>
                      <a:endParaRPr kumimoji="1" lang="en-US" altLang="ja-JP" sz="1100" b="1" dirty="0">
                        <a:solidFill>
                          <a:schemeClr val="accent6"/>
                        </a:solidFill>
                        <a:latin typeface="+mj-lt"/>
                        <a:ea typeface="+mj-ea"/>
                      </a:endParaRPr>
                    </a:p>
                    <a:p>
                      <a:pPr algn="l"/>
                      <a:r>
                        <a:rPr kumimoji="1" lang="ja-JP" altLang="en-US" sz="1100" b="0" dirty="0">
                          <a:solidFill>
                            <a:schemeClr val="tx1">
                              <a:lumMod val="65000"/>
                              <a:lumOff val="35000"/>
                            </a:schemeClr>
                          </a:solidFill>
                          <a:latin typeface="+mj-lt"/>
                          <a:ea typeface="+mj-ea"/>
                        </a:rPr>
                        <a:t>まで</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rowSpan="5">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tx1">
                              <a:lumMod val="65000"/>
                              <a:lumOff val="35000"/>
                            </a:schemeClr>
                          </a:solidFill>
                          <a:latin typeface="+mj-lt"/>
                          <a:ea typeface="+mj-ea"/>
                          <a:cs typeface="+mn-cs"/>
                        </a:rPr>
                        <a:t>■ディスプレイ広告（予約型）審査相談フォーム</a:t>
                      </a:r>
                    </a:p>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hlinkClick r:id="" action="ppaction://noaction"/>
                      </a:endParaRPr>
                    </a:p>
                    <a:p>
                      <a:pPr marL="179388"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hlinkClick r:id="" action="ppaction://noaction"/>
                        </a:rPr>
                        <a:t>https://form-business.yahoo.co.jp/claris/enqueteForm?inquiry_type=display_support</a:t>
                      </a:r>
                      <a:endParaRPr kumimoji="0" lang="en-US" altLang="ja-JP" sz="1100" b="0" i="0" u="none" strike="noStrike" kern="0" cap="none" spc="0" normalizeH="0" baseline="0" noProof="0" dirty="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809425">
                <a:tc vMerge="1">
                  <a:txBody>
                    <a:bodyPr/>
                    <a:lstStyle/>
                    <a:p>
                      <a:endParaRPr kumimoji="1" lang="ja-JP" altLang="en-US"/>
                    </a:p>
                  </a:txBody>
                  <a:tcPr/>
                </a:tc>
                <a:tc vMerge="1">
                  <a:txBody>
                    <a:bodyPr/>
                    <a:lstStyle/>
                    <a:p>
                      <a:endParaRPr kumimoji="1" lang="ja-JP" altLang="en-US" dirty="0"/>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広告種類</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・ブランドリフト調査（調査種別：</a:t>
                      </a:r>
                      <a:r>
                        <a:rPr kumimoji="1" lang="ja-JP" altLang="en-US" sz="1100" b="1" kern="1200" dirty="0">
                          <a:solidFill>
                            <a:schemeClr val="accent6"/>
                          </a:solidFill>
                          <a:latin typeface="+mn-lt"/>
                          <a:ea typeface="+mn-ea"/>
                          <a:cs typeface="+mn-cs"/>
                        </a:rPr>
                        <a:t>比較検討</a:t>
                      </a:r>
                      <a:r>
                        <a:rPr kumimoji="1" lang="ja-JP" altLang="en-US" sz="1100" b="1" kern="1200" dirty="0">
                          <a:solidFill>
                            <a:schemeClr val="tx1">
                              <a:lumMod val="65000"/>
                              <a:lumOff val="35000"/>
                            </a:schemeClr>
                          </a:solidFill>
                          <a:latin typeface="+mn-lt"/>
                          <a:ea typeface="+mn-ea"/>
                          <a:cs typeface="+mn-cs"/>
                        </a:rPr>
                        <a:t>）</a:t>
                      </a:r>
                      <a:endParaRPr kumimoji="1" lang="en-US" altLang="ja-JP" sz="1100" b="1" kern="120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紐づく広告が分からないと判断できない部分もあるため 、任意で一緒に設問文もつけてください。</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chemeClr val="accent6"/>
                          </a:solidFill>
                          <a:effectLst/>
                          <a:uLnTx/>
                          <a:uFillTx/>
                          <a:latin typeface="+mn-lt"/>
                          <a:ea typeface="+mn-ea"/>
                          <a:cs typeface="+mn-cs"/>
                        </a:rPr>
                        <a:t>必須</a:t>
                      </a:r>
                      <a:endParaRPr kumimoji="1" lang="en-US" altLang="ja-JP" sz="1100" b="1" i="0" u="none" strike="noStrike" kern="1200" cap="none" spc="0" normalizeH="0" baseline="0" noProof="0" dirty="0">
                        <a:ln>
                          <a:noFill/>
                        </a:ln>
                        <a:solidFill>
                          <a:schemeClr val="accent6"/>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「比較検討」</a:t>
                      </a:r>
                      <a:endParaRPr kumimoji="1" lang="en-US" altLang="ja-JP" sz="1000" b="0"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tx1">
                              <a:lumMod val="65000"/>
                              <a:lumOff val="35000"/>
                            </a:schemeClr>
                          </a:solidFill>
                          <a:latin typeface="+mn-lt"/>
                          <a:ea typeface="+mn-ea"/>
                          <a:cs typeface="+mn-cs"/>
                        </a:rPr>
                        <a:t>以外は任意</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rowSpan="4">
                  <a:txBody>
                    <a:bodyPr/>
                    <a:lstStyle/>
                    <a:p>
                      <a:pPr algn="l"/>
                      <a:r>
                        <a:rPr kumimoji="1" lang="ja-JP" altLang="en-US" sz="1100" b="0" dirty="0">
                          <a:solidFill>
                            <a:schemeClr val="tx1">
                              <a:lumMod val="65000"/>
                              <a:lumOff val="35000"/>
                            </a:schemeClr>
                          </a:solidFill>
                          <a:latin typeface="+mj-lt"/>
                          <a:ea typeface="+mj-ea"/>
                        </a:rPr>
                        <a:t>掲載に</a:t>
                      </a:r>
                      <a:endParaRPr kumimoji="1" lang="en-US" altLang="ja-JP" sz="1100" b="0" dirty="0">
                        <a:solidFill>
                          <a:schemeClr val="tx1">
                            <a:lumMod val="65000"/>
                            <a:lumOff val="35000"/>
                          </a:schemeClr>
                        </a:solidFill>
                        <a:latin typeface="+mj-lt"/>
                        <a:ea typeface="+mj-ea"/>
                      </a:endParaRPr>
                    </a:p>
                    <a:p>
                      <a:pPr algn="l"/>
                      <a:r>
                        <a:rPr kumimoji="1" lang="ja-JP" altLang="en-US" sz="1100" b="0" dirty="0">
                          <a:solidFill>
                            <a:schemeClr val="tx1">
                              <a:lumMod val="65000"/>
                              <a:lumOff val="35000"/>
                            </a:schemeClr>
                          </a:solidFill>
                          <a:latin typeface="+mj-lt"/>
                          <a:ea typeface="+mj-ea"/>
                        </a:rPr>
                        <a:t>間に合うよう適宜</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endParaRPr kumimoji="1" lang="ja-JP" altLang="en-US"/>
                    </a:p>
                  </a:txBody>
                  <a:tcPr/>
                </a:tc>
                <a:extLst>
                  <a:ext uri="{0D108BD9-81ED-4DB2-BD59-A6C34878D82A}">
                    <a16:rowId xmlns:a16="http://schemas.microsoft.com/office/drawing/2014/main" val="3015232818"/>
                  </a:ext>
                </a:extLst>
              </a:tr>
              <a:tr h="684949">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訴求する</a:t>
                      </a:r>
                      <a:endParaRPr kumimoji="1" lang="en-US" altLang="ja-JP" sz="1100" b="1"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p>
                      <a:pPr marL="0" marR="0" lvl="0" indent="0" algn="l" defTabSz="914423" rtl="0" eaLnBrk="1" fontAlgn="base"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b="1" i="0" u="none" strike="noStrike" kern="1200" cap="none" spc="0" normalizeH="0" baseline="0" noProof="0" dirty="0">
                          <a:ln>
                            <a:noFill/>
                          </a:ln>
                          <a:solidFill>
                            <a:srgbClr val="000000">
                              <a:lumMod val="65000"/>
                              <a:lumOff val="35000"/>
                            </a:srgbClr>
                          </a:solidFill>
                          <a:effectLst/>
                          <a:uLnTx/>
                          <a:uFillTx/>
                          <a:latin typeface="+mn-lt"/>
                          <a:ea typeface="+mn-ea"/>
                          <a:cs typeface="+mn-cs"/>
                        </a:rPr>
                        <a:t>商品・サービス</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endParaRPr kumimoji="1" lang="en-US" altLang="ja-JP" sz="1100" b="1" dirty="0">
                        <a:solidFill>
                          <a:schemeClr val="tx1">
                            <a:lumMod val="65000"/>
                            <a:lumOff val="35000"/>
                          </a:schemeClr>
                        </a:solidFill>
                        <a:latin typeface="+mj-lt"/>
                        <a:ea typeface="+mj-ea"/>
                      </a:endParaRPr>
                    </a:p>
                    <a:p>
                      <a:pPr algn="l"/>
                      <a:r>
                        <a:rPr kumimoji="1" lang="ja-JP" altLang="en-US" sz="1100" b="1" dirty="0">
                          <a:solidFill>
                            <a:schemeClr val="tx1">
                              <a:lumMod val="65000"/>
                              <a:lumOff val="35000"/>
                            </a:schemeClr>
                          </a:solidFill>
                          <a:latin typeface="+mj-lt"/>
                          <a:ea typeface="+mj-ea"/>
                        </a:rPr>
                        <a:t>薬機、医療、宗教・選挙・政党・意見広告・募金・寄付金の募集</a:t>
                      </a:r>
                      <a:endParaRPr kumimoji="1" lang="en-US" altLang="ja-JP" sz="1100" b="1" dirty="0">
                        <a:solidFill>
                          <a:schemeClr val="tx1">
                            <a:lumMod val="65000"/>
                            <a:lumOff val="35000"/>
                          </a:schemeClr>
                        </a:solidFill>
                        <a:latin typeface="+mj-lt"/>
                        <a:ea typeface="+mj-ea"/>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広告フォーマットを問わず、</a:t>
                      </a:r>
                      <a:r>
                        <a:rPr kumimoji="1" lang="ja-JP" altLang="en-US" sz="1000" b="0" kern="1200" dirty="0">
                          <a:solidFill>
                            <a:schemeClr val="accent6"/>
                          </a:solidFill>
                          <a:latin typeface="+mn-lt"/>
                          <a:ea typeface="+mn-ea"/>
                          <a:cs typeface="+mn-cs"/>
                        </a:rPr>
                        <a:t>リンク先・クリエイティブすべて審査対象</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dirty="0">
                          <a:solidFill>
                            <a:schemeClr val="accent6"/>
                          </a:solidFill>
                          <a:latin typeface="+mj-lt"/>
                          <a:ea typeface="+mj-ea"/>
                        </a:rPr>
                        <a:t>必須</a:t>
                      </a:r>
                      <a:endParaRPr kumimoji="1" lang="en-US" altLang="ja-JP" sz="1100" b="1" dirty="0">
                        <a:solidFill>
                          <a:schemeClr val="accent6"/>
                        </a:solidFill>
                        <a:latin typeface="+mj-lt"/>
                        <a:ea typeface="+mj-ea"/>
                      </a:endParaRPr>
                    </a:p>
                    <a:p>
                      <a:pPr algn="ctr"/>
                      <a:endParaRPr kumimoji="1" lang="en-US" altLang="ja-JP" sz="1000" b="0" dirty="0">
                        <a:solidFill>
                          <a:schemeClr val="tx1">
                            <a:lumMod val="65000"/>
                            <a:lumOff val="35000"/>
                          </a:schemeClr>
                        </a:solidFill>
                        <a:latin typeface="+mj-lt"/>
                        <a:ea typeface="+mj-ea"/>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対象外あり</a:t>
                      </a:r>
                      <a:endParaRPr kumimoji="1" lang="en-US" altLang="ja-JP" sz="10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l"/>
                      <a:endParaRPr kumimoji="1" lang="ja-JP" altLang="en-US" sz="1100" b="0" dirty="0">
                        <a:solidFill>
                          <a:schemeClr val="tx1">
                            <a:lumMod val="65000"/>
                            <a:lumOff val="35000"/>
                          </a:schemeClr>
                        </a:solidFill>
                        <a:latin typeface="+mj-lt"/>
                        <a:ea typeface="+mj-ea"/>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ct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979765">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公開前</a:t>
                      </a:r>
                      <a:endParaRPr kumimoji="1" lang="en-US" altLang="ja-JP" sz="11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サイト審査</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tx1">
                              <a:lumMod val="65000"/>
                              <a:lumOff val="35000"/>
                            </a:schemeClr>
                          </a:solidFill>
                          <a:latin typeface="+mn-lt"/>
                          <a:ea typeface="+mn-ea"/>
                          <a:cs typeface="+mn-cs"/>
                        </a:rPr>
                        <a:t>サイト状況</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l"/>
                      <a:endParaRPr kumimoji="1" lang="en-US" altLang="ja-JP" sz="1100" b="1" kern="1200" dirty="0">
                        <a:solidFill>
                          <a:schemeClr val="tx1">
                            <a:lumMod val="65000"/>
                            <a:lumOff val="35000"/>
                          </a:schemeClr>
                        </a:solidFill>
                        <a:latin typeface="+mn-lt"/>
                        <a:ea typeface="+mn-ea"/>
                        <a:cs typeface="+mn-cs"/>
                      </a:endParaRPr>
                    </a:p>
                    <a:p>
                      <a:pPr algn="l"/>
                      <a:r>
                        <a:rPr kumimoji="1" lang="ja-JP" altLang="en-US" sz="1100" b="1" kern="1200" dirty="0">
                          <a:solidFill>
                            <a:schemeClr val="tx1">
                              <a:lumMod val="65000"/>
                              <a:lumOff val="35000"/>
                            </a:schemeClr>
                          </a:solidFill>
                          <a:latin typeface="+mn-lt"/>
                          <a:ea typeface="+mn-ea"/>
                          <a:cs typeface="+mn-cs"/>
                        </a:rPr>
                        <a:t>公開前サイト</a:t>
                      </a:r>
                      <a:endParaRPr kumimoji="1" lang="en-US" altLang="ja-JP" sz="1100" b="1" kern="1200" dirty="0">
                        <a:solidFill>
                          <a:schemeClr val="tx1">
                            <a:lumMod val="65000"/>
                            <a:lumOff val="35000"/>
                          </a:schemeClr>
                        </a:solidFill>
                        <a:latin typeface="+mn-lt"/>
                        <a:ea typeface="+mn-ea"/>
                        <a:cs typeface="+mn-cs"/>
                      </a:endParaRPr>
                    </a:p>
                    <a:p>
                      <a:pPr algn="l"/>
                      <a:endParaRPr kumimoji="1" lang="en-US" altLang="ja-JP" sz="1100" b="0" kern="1200" dirty="0">
                        <a:solidFill>
                          <a:schemeClr val="tx1">
                            <a:lumMod val="65000"/>
                            <a:lumOff val="35000"/>
                          </a:schemeClr>
                        </a:solidFill>
                        <a:latin typeface="+mn-lt"/>
                        <a:ea typeface="+mn-ea"/>
                        <a:cs typeface="+mn-cs"/>
                      </a:endParaRPr>
                    </a:p>
                    <a:p>
                      <a:pPr algn="l"/>
                      <a:r>
                        <a:rPr kumimoji="1" lang="en-US" altLang="ja-JP" sz="1000" b="0" kern="1200" dirty="0">
                          <a:solidFill>
                            <a:schemeClr val="tx1">
                              <a:lumMod val="65000"/>
                              <a:lumOff val="35000"/>
                            </a:schemeClr>
                          </a:solidFill>
                          <a:latin typeface="+mn-lt"/>
                          <a:ea typeface="+mn-ea"/>
                          <a:cs typeface="+mn-cs"/>
                        </a:rPr>
                        <a:t>※</a:t>
                      </a:r>
                      <a:r>
                        <a:rPr kumimoji="1" lang="ja-JP" altLang="en-US" sz="1000" b="0" kern="1200" dirty="0">
                          <a:solidFill>
                            <a:schemeClr val="tx1">
                              <a:lumMod val="65000"/>
                              <a:lumOff val="35000"/>
                            </a:schemeClr>
                          </a:solidFill>
                          <a:latin typeface="+mn-lt"/>
                          <a:ea typeface="+mn-ea"/>
                          <a:cs typeface="+mn-cs"/>
                        </a:rPr>
                        <a:t>広告管理ツールに広告を入稿する時点で、リンク先</a:t>
                      </a:r>
                      <a:r>
                        <a:rPr kumimoji="1" lang="en-US" altLang="ja-JP" sz="1000" b="0" kern="1200" dirty="0">
                          <a:solidFill>
                            <a:schemeClr val="tx1">
                              <a:lumMod val="65000"/>
                              <a:lumOff val="35000"/>
                            </a:schemeClr>
                          </a:solidFill>
                          <a:latin typeface="+mn-lt"/>
                          <a:ea typeface="+mn-ea"/>
                          <a:cs typeface="+mn-cs"/>
                        </a:rPr>
                        <a:t>URL</a:t>
                      </a:r>
                      <a:r>
                        <a:rPr kumimoji="1" lang="ja-JP" altLang="en-US" sz="1000" b="0" kern="1200" dirty="0">
                          <a:solidFill>
                            <a:schemeClr val="tx1">
                              <a:lumMod val="65000"/>
                              <a:lumOff val="35000"/>
                            </a:schemeClr>
                          </a:solidFill>
                          <a:latin typeface="+mn-lt"/>
                          <a:ea typeface="+mn-ea"/>
                          <a:cs typeface="+mn-cs"/>
                        </a:rPr>
                        <a:t>が未公開または未完成の場合に必要な審査です。</a:t>
                      </a:r>
                      <a:r>
                        <a:rPr kumimoji="1" lang="ja-JP" altLang="en-US" sz="1000" b="0" kern="1200" dirty="0">
                          <a:solidFill>
                            <a:schemeClr val="accent6"/>
                          </a:solidFill>
                          <a:latin typeface="+mn-lt"/>
                          <a:ea typeface="+mn-ea"/>
                          <a:cs typeface="+mn-cs"/>
                        </a:rPr>
                        <a:t>審査には更新後のテストサイトまたはキャプチャ、掲載開始日とリンク先更新日時が必要</a:t>
                      </a:r>
                      <a:r>
                        <a:rPr kumimoji="1" lang="ja-JP" altLang="en-US" sz="1000" b="0" kern="1200" dirty="0">
                          <a:solidFill>
                            <a:schemeClr val="tx1">
                              <a:lumMod val="65000"/>
                              <a:lumOff val="35000"/>
                            </a:schemeClr>
                          </a:solidFill>
                          <a:latin typeface="+mn-lt"/>
                          <a:ea typeface="+mn-ea"/>
                          <a:cs typeface="+mn-cs"/>
                        </a:rPr>
                        <a:t>です。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dirty="0">
                          <a:solidFill>
                            <a:schemeClr val="accent6"/>
                          </a:solidFill>
                          <a:latin typeface="+mn-lt"/>
                          <a:ea typeface="+mn-ea"/>
                          <a:cs typeface="+mn-cs"/>
                        </a:rPr>
                        <a:t>必須</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841916">
                <a:tc vMerge="1">
                  <a:txBody>
                    <a:bodyPr/>
                    <a:lstStyle/>
                    <a:p>
                      <a:pPr algn="ctr"/>
                      <a:endParaRPr kumimoji="1" lang="ja-JP" altLang="en-US" sz="1400" b="1" kern="1200" dirty="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掲載制限</a:t>
                      </a:r>
                      <a:endParaRPr kumimoji="1" lang="en-US" altLang="ja-JP" sz="1100" b="1" kern="1200" noProof="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1" kern="1200" noProof="0" dirty="0">
                          <a:solidFill>
                            <a:schemeClr val="tx1">
                              <a:lumMod val="65000"/>
                              <a:lumOff val="35000"/>
                            </a:schemeClr>
                          </a:solidFill>
                          <a:latin typeface="+mn-lt"/>
                          <a:ea typeface="+mn-ea"/>
                          <a:cs typeface="+mn-cs"/>
                        </a:rPr>
                        <a:t>掲載制限</a:t>
                      </a:r>
                      <a:endParaRPr kumimoji="1" lang="en-US" altLang="ja-JP" sz="1100" b="1" kern="1200" noProof="0" dirty="0">
                        <a:solidFill>
                          <a:schemeClr val="tx1">
                            <a:lumMod val="65000"/>
                            <a:lumOff val="35000"/>
                          </a:schemeClr>
                        </a:solidFill>
                        <a:latin typeface="+mn-lt"/>
                        <a:ea typeface="+mn-ea"/>
                        <a:cs typeface="+mn-cs"/>
                      </a:endParaRPr>
                    </a:p>
                    <a:p>
                      <a:pPr algn="ctr"/>
                      <a:r>
                        <a:rPr kumimoji="1" lang="ja-JP" altLang="en-US" sz="1100" b="1" kern="1200" noProof="0" dirty="0">
                          <a:solidFill>
                            <a:schemeClr val="tx1">
                              <a:lumMod val="65000"/>
                              <a:lumOff val="35000"/>
                            </a:schemeClr>
                          </a:solidFill>
                          <a:latin typeface="+mn-lt"/>
                          <a:ea typeface="+mn-ea"/>
                          <a:cs typeface="+mn-cs"/>
                        </a:rPr>
                        <a:t>カテゴリー</a:t>
                      </a:r>
                      <a:endParaRPr kumimoji="1" lang="ja-JP" altLang="en-US" sz="11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1"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1" kern="1200" noProof="0" dirty="0">
                          <a:solidFill>
                            <a:schemeClr val="tx1">
                              <a:lumMod val="65000"/>
                              <a:lumOff val="35000"/>
                            </a:schemeClr>
                          </a:solidFill>
                          <a:latin typeface="+mn-lt"/>
                          <a:ea typeface="+mn-ea"/>
                          <a:cs typeface="+mn-cs"/>
                        </a:rPr>
                        <a:t>「掲載制限に該当する広告内容」の判断</a:t>
                      </a:r>
                      <a:endParaRPr kumimoji="1" lang="en-US" altLang="ja-JP" sz="1100" b="1"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kern="1200" noProof="0" dirty="0">
                          <a:solidFill>
                            <a:schemeClr val="tx1">
                              <a:lumMod val="65000"/>
                              <a:lumOff val="35000"/>
                            </a:schemeClr>
                          </a:solidFill>
                          <a:latin typeface="+mn-lt"/>
                          <a:ea typeface="+mn-ea"/>
                          <a:cs typeface="+mn-cs"/>
                        </a:rPr>
                        <a:t>※</a:t>
                      </a:r>
                      <a:r>
                        <a:rPr kumimoji="1" lang="ja-JP" altLang="en-US" sz="1000" b="0" kern="1200" noProof="0" dirty="0">
                          <a:solidFill>
                            <a:schemeClr val="tx1">
                              <a:lumMod val="65000"/>
                              <a:lumOff val="35000"/>
                            </a:schemeClr>
                          </a:solidFill>
                          <a:latin typeface="+mn-lt"/>
                          <a:ea typeface="+mn-ea"/>
                          <a:cs typeface="+mn-cs"/>
                        </a:rPr>
                        <a:t>掲載制限カテゴリーの確認の場合に選択。</a:t>
                      </a:r>
                      <a:r>
                        <a:rPr kumimoji="1" lang="ja-JP" altLang="en-US" sz="1000" b="0" kern="1200" noProof="0" dirty="0">
                          <a:solidFill>
                            <a:schemeClr val="accent6"/>
                          </a:solidFill>
                          <a:latin typeface="+mn-lt"/>
                          <a:ea typeface="+mn-ea"/>
                          <a:cs typeface="+mn-cs"/>
                        </a:rPr>
                        <a:t>判断にはリンク先サイトが必要</a:t>
                      </a:r>
                      <a:r>
                        <a:rPr kumimoji="1" lang="ja-JP" altLang="en-US" sz="1000" b="0" kern="1200" noProof="0" dirty="0">
                          <a:solidFill>
                            <a:schemeClr val="tx1">
                              <a:lumMod val="65000"/>
                              <a:lumOff val="35000"/>
                            </a:schemeClr>
                          </a:solidFill>
                          <a:latin typeface="+mn-lt"/>
                          <a:ea typeface="+mn-ea"/>
                          <a:cs typeface="+mn-cs"/>
                        </a:rPr>
                        <a:t>となり、クリエイティブのみでは判断できかねます。</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1100" b="0" kern="1200" dirty="0" err="1">
                          <a:solidFill>
                            <a:schemeClr val="tx1">
                              <a:lumMod val="65000"/>
                              <a:lumOff val="35000"/>
                            </a:schemeClr>
                          </a:solidFill>
                          <a:latin typeface="+mn-lt"/>
                          <a:ea typeface="+mn-ea"/>
                          <a:cs typeface="+mn-cs"/>
                        </a:rPr>
                        <a:t>任意</a:t>
                      </a:r>
                      <a:endParaRPr kumimoji="1" lang="ja-JP" altLang="en-US" sz="1100" b="0"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algn="ctr"/>
                      <a:endParaRPr kumimoji="1" lang="ja-JP" altLang="en-US" sz="105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bl>
          </a:graphicData>
        </a:graphic>
      </p:graphicFrame>
    </p:spTree>
    <p:extLst>
      <p:ext uri="{BB962C8B-B14F-4D97-AF65-F5344CB8AC3E}">
        <p14:creationId xmlns:p14="http://schemas.microsoft.com/office/powerpoint/2010/main" val="1600211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免責事項・注意事項</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7</a:t>
            </a:fld>
            <a:endParaRPr lang="ja-JP" altLang="en-US"/>
          </a:p>
        </p:txBody>
      </p:sp>
      <p:sp>
        <p:nvSpPr>
          <p:cNvPr id="6" name="テキスト ボックス 5"/>
          <p:cNvSpPr txBox="1"/>
          <p:nvPr/>
        </p:nvSpPr>
        <p:spPr>
          <a:xfrm>
            <a:off x="407368" y="1011733"/>
            <a:ext cx="11402265" cy="569386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zh-TW" altLang="en-US" sz="1400" b="0" i="0" u="none" strike="noStrike" kern="0" cap="none" spc="0" normalizeH="0" baseline="0" noProof="0" dirty="0">
                <a:ln>
                  <a:noFill/>
                </a:ln>
                <a:solidFill>
                  <a:schemeClr val="tx1">
                    <a:lumMod val="65000"/>
                    <a:lumOff val="35000"/>
                  </a:schemeClr>
                </a:solidFill>
                <a:effectLst/>
                <a:uLnTx/>
                <a:uFillTx/>
              </a:rPr>
              <a:t>広告取扱基本規定</a:t>
            </a:r>
            <a:r>
              <a:rPr kumimoji="0" lang="ja-JP" altLang="en-US" sz="1400" b="0" i="0" u="none" strike="noStrike" kern="0" cap="none" spc="0" normalizeH="0" baseline="0" noProof="0" dirty="0">
                <a:ln>
                  <a:noFill/>
                </a:ln>
                <a:solidFill>
                  <a:schemeClr val="tx1">
                    <a:lumMod val="65000"/>
                    <a:lumOff val="35000"/>
                  </a:schemeClr>
                </a:solidFill>
                <a:effectLst/>
                <a:uLnTx/>
                <a:uFillTx/>
              </a:rPr>
              <a:t>・入稿規定・商品資料をご参照ください。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　・広告取扱基本規定：</a:t>
            </a:r>
            <a:r>
              <a:rPr kumimoji="0" lang="en-US" altLang="ja-JP" sz="1400" kern="0" dirty="0">
                <a:solidFill>
                  <a:schemeClr val="tx1">
                    <a:lumMod val="65000"/>
                    <a:lumOff val="35000"/>
                  </a:schemeClr>
                </a:solidFill>
                <a:hlinkClick r:id="rId2"/>
              </a:rPr>
              <a:t>https://marketing.yahoo.co.jp/guidelines/terms.html</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lang="en-US" altLang="ja-JP" sz="1400" dirty="0">
                <a:solidFill>
                  <a:schemeClr val="tx1">
                    <a:lumMod val="65000"/>
                    <a:lumOff val="35000"/>
                  </a:schemeClr>
                </a:solidFill>
                <a:hlinkClick r:id="rId3"/>
              </a:rPr>
              <a:t>https://ads-help.yahoo.co.jp/yahooads/guideline/articledetail?lan=ja&amp;aid=1493&amp;o=default</a:t>
            </a:r>
            <a:endParaRPr kumimoji="0" lang="en-US" altLang="ja-JP" sz="1400" kern="0" dirty="0">
              <a:solidFill>
                <a:schemeClr val="tx1">
                  <a:lumMod val="65000"/>
                  <a:lumOff val="35000"/>
                </a:schemeClr>
              </a:solidFill>
            </a:endParaRPr>
          </a:p>
          <a:p>
            <a:pPr>
              <a:defRPr/>
            </a:pPr>
            <a:r>
              <a:rPr kumimoji="0" lang="ja-JP" altLang="en-US" sz="1400" kern="0" dirty="0">
                <a:solidFill>
                  <a:schemeClr val="tx1">
                    <a:lumMod val="65000"/>
                    <a:lumOff val="35000"/>
                  </a:schemeClr>
                </a:solidFill>
              </a:rPr>
              <a:t>　・入稿規定（</a:t>
            </a:r>
            <a:r>
              <a:rPr kumimoji="0" lang="en-US" altLang="ja-JP" sz="1400" kern="0" dirty="0">
                <a:solidFill>
                  <a:schemeClr val="tx1">
                    <a:lumMod val="65000"/>
                    <a:lumOff val="35000"/>
                  </a:schemeClr>
                </a:solidFill>
              </a:rPr>
              <a:t>PDF</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4"/>
              </a:rPr>
              <a:t>https://s.yimg.jp/images/listing/pdfs/listing_nyuukoukitei.pdf</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・商品資料：広告管理ツールで表示される、商品の詳細ページからダウンロードいただけます。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■一部の広告タイプやブランドリフト調査項目、訴求する商品・サービスによっては入稿前審査にて事前原稿確認が必須です。</a:t>
            </a:r>
          </a:p>
          <a:p>
            <a:pPr marL="179388"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ディスプレイ広告（予約型）審査相談フォームよりご依頼ください。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r>
              <a:rPr lang="ja-JP" altLang="en-US" sz="1400" b="1" dirty="0">
                <a:solidFill>
                  <a:schemeClr val="tx1">
                    <a:lumMod val="65000"/>
                    <a:lumOff val="35000"/>
                  </a:schemeClr>
                </a:solidFill>
              </a:rPr>
              <a:t>「</a:t>
            </a:r>
            <a:r>
              <a:rPr lang="en-US" altLang="ja-JP" sz="1400" b="1" dirty="0" err="1">
                <a:solidFill>
                  <a:schemeClr val="tx1">
                    <a:lumMod val="65000"/>
                    <a:lumOff val="35000"/>
                  </a:schemeClr>
                </a:solidFill>
              </a:rPr>
              <a:t>carview</a:t>
            </a:r>
            <a:r>
              <a:rPr lang="en-US" altLang="ja-JP" sz="1400" b="1" dirty="0">
                <a:solidFill>
                  <a:schemeClr val="tx1">
                    <a:lumMod val="65000"/>
                    <a:lumOff val="35000"/>
                  </a:schemeClr>
                </a:solidFill>
              </a:rPr>
              <a:t>!</a:t>
            </a:r>
            <a:r>
              <a:rPr lang="ja-JP" altLang="en-US" sz="1400" b="1" dirty="0">
                <a:solidFill>
                  <a:schemeClr val="tx1">
                    <a:lumMod val="65000"/>
                    <a:lumOff val="35000"/>
                  </a:schemeClr>
                </a:solidFill>
              </a:rPr>
              <a:t>　トップ　トップインパクト　プライムディスプレイダブルサイズ 　</a:t>
            </a:r>
            <a:r>
              <a:rPr lang="en-US" altLang="ja-JP" sz="1400" b="1" dirty="0">
                <a:solidFill>
                  <a:schemeClr val="tx1">
                    <a:lumMod val="65000"/>
                    <a:lumOff val="35000"/>
                  </a:schemeClr>
                </a:solidFill>
              </a:rPr>
              <a:t>PC</a:t>
            </a:r>
            <a:r>
              <a:rPr lang="ja-JP" altLang="en-US" sz="1400" b="1" dirty="0">
                <a:solidFill>
                  <a:schemeClr val="tx1">
                    <a:lumMod val="65000"/>
                    <a:lumOff val="35000"/>
                  </a:schemeClr>
                </a:solidFill>
              </a:rPr>
              <a:t>」商品は、入稿前審査にて事前原稿確認が必須です。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9388" marR="0" lvl="0" indent="0" defTabSz="91440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chemeClr val="tx1">
                    <a:lumMod val="65000"/>
                    <a:lumOff val="35000"/>
                  </a:schemeClr>
                </a:solidFill>
                <a:effectLst/>
                <a:uLnTx/>
                <a:uFillTx/>
                <a:hlinkClick r:id="rId5"/>
              </a:rPr>
              <a:t>https://form-business.yahoo.co.jp/claris/enqueteForm?inquiry_type=display_support</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177800" marR="0" lvl="0" indent="-17780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ページの内容・構成は、予告なく変更になる場合や、災害時、通信障害時、他プロモーション時等、特別編成になる場合があります。</a:t>
            </a:r>
          </a:p>
          <a:p>
            <a:pPr marL="0" marR="0" lvl="0" indent="179388" defTabSz="914400" eaLnBrk="1" fontAlgn="auto" latinLnBrk="0" hangingPunct="1">
              <a:lnSpc>
                <a:spcPct val="100000"/>
              </a:lnSpc>
              <a:spcBef>
                <a:spcPts val="0"/>
              </a:spcBef>
              <a:spcAft>
                <a:spcPts val="0"/>
              </a:spcAft>
              <a:buClrTx/>
              <a:buSzTx/>
              <a:buFontTx/>
              <a:buNone/>
              <a:tabLst/>
              <a:defRPr/>
            </a:pPr>
            <a:r>
              <a:rPr kumimoji="0" lang="ja-JP" altLang="ja-JP" sz="1400" b="0" i="0" u="none" strike="noStrike" kern="0" cap="none" spc="0" normalizeH="0" baseline="0" noProof="0" dirty="0">
                <a:ln>
                  <a:noFill/>
                </a:ln>
                <a:solidFill>
                  <a:schemeClr val="tx1">
                    <a:lumMod val="65000"/>
                    <a:lumOff val="35000"/>
                  </a:schemeClr>
                </a:solidFill>
                <a:effectLst/>
                <a:uLnTx/>
                <a:uFillTx/>
              </a:rPr>
              <a:t>また、それらに</a:t>
            </a:r>
            <a:r>
              <a:rPr kumimoji="0" lang="ja-JP" altLang="en-US" sz="1400" b="0" i="0" u="none" strike="noStrike" kern="0" cap="none" spc="0" normalizeH="0" baseline="0" noProof="0" dirty="0">
                <a:ln>
                  <a:noFill/>
                </a:ln>
                <a:solidFill>
                  <a:schemeClr val="tx1">
                    <a:lumMod val="65000"/>
                    <a:lumOff val="35000"/>
                  </a:schemeClr>
                </a:solidFill>
                <a:effectLst/>
                <a:uLnTx/>
                <a:uFillTx/>
              </a:rPr>
              <a:t>伴い</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ページ内での掲載箇所が変更になる場合があります。あらかじめご了承ください。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179388"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■弊社サービスによる特別演出に伴い、一部商品を売り止めする場合があります。あらかじめご了承ください。</a:t>
            </a:r>
            <a:endParaRPr kumimoji="0" lang="ja-JP"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■一部、広告掲載対象外となるページがあります。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■市区郡合併などでエリアが変更・廃止になる場合があります。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 商品によってはセールスシートに明示された「購入期間」より短期間で設定可能ですが、</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kern="0" dirty="0">
                <a:solidFill>
                  <a:schemeClr val="tx1">
                    <a:lumMod val="65000"/>
                    <a:lumOff val="35000"/>
                  </a:schemeClr>
                </a:solidFill>
              </a:rPr>
              <a:t>    </a:t>
            </a:r>
            <a:r>
              <a:rPr kumimoji="0" lang="ja-JP" altLang="en-US" sz="1400" b="0" i="0" u="none" strike="noStrike" kern="0" cap="none" spc="0" normalizeH="0" baseline="0" noProof="0" dirty="0">
                <a:ln>
                  <a:noFill/>
                </a:ln>
                <a:solidFill>
                  <a:schemeClr val="tx1">
                    <a:lumMod val="65000"/>
                    <a:lumOff val="35000"/>
                  </a:schemeClr>
                </a:solidFill>
                <a:effectLst/>
                <a:uLnTx/>
                <a:uFillTx/>
              </a:rPr>
              <a:t>指定したビューアブルインプレッション未達と</a:t>
            </a:r>
            <a:r>
              <a:rPr kumimoji="0" lang="ja-JP" altLang="ja-JP" sz="1400" b="0" i="0" u="none" strike="noStrike" kern="0" cap="none" spc="0" normalizeH="0" baseline="0" noProof="0" dirty="0">
                <a:ln>
                  <a:noFill/>
                </a:ln>
                <a:solidFill>
                  <a:schemeClr val="tx1">
                    <a:lumMod val="65000"/>
                    <a:lumOff val="35000"/>
                  </a:schemeClr>
                </a:solidFill>
                <a:effectLst/>
                <a:uLnTx/>
                <a:uFillTx/>
              </a:rPr>
              <a:t>なる場合があります。</a:t>
            </a:r>
            <a:r>
              <a:rPr kumimoji="0" lang="ja-JP" altLang="en-US" sz="1400" b="0" i="0" u="none" strike="noStrike" kern="0" cap="none" spc="0" normalizeH="0" baseline="0" noProof="0" dirty="0">
                <a:ln>
                  <a:noFill/>
                </a:ln>
                <a:solidFill>
                  <a:schemeClr val="tx1">
                    <a:lumMod val="65000"/>
                    <a:lumOff val="35000"/>
                  </a:schemeClr>
                </a:solidFill>
                <a:effectLst/>
                <a:uLnTx/>
                <a:uFillTx/>
              </a:rPr>
              <a:t>その際は補填対象外となりますので</a:t>
            </a:r>
            <a:r>
              <a:rPr kumimoji="0" lang="ja-JP" altLang="ja-JP" sz="1400" b="0" i="0" u="none" strike="noStrike" kern="0" cap="none" spc="0" normalizeH="0" baseline="0" noProof="0" dirty="0">
                <a:ln>
                  <a:noFill/>
                </a:ln>
                <a:solidFill>
                  <a:schemeClr val="tx1">
                    <a:lumMod val="65000"/>
                    <a:lumOff val="35000"/>
                  </a:schemeClr>
                </a:solidFill>
                <a:effectLst/>
                <a:uLnTx/>
                <a:uFillTx/>
              </a:rPr>
              <a:t>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■金額表示は、消費税を含みません。</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■金額表示は、代理店手数料を含みます。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p:txBody>
      </p:sp>
    </p:spTree>
    <p:extLst>
      <p:ext uri="{BB962C8B-B14F-4D97-AF65-F5344CB8AC3E}">
        <p14:creationId xmlns:p14="http://schemas.microsoft.com/office/powerpoint/2010/main" val="32227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79376" y="188640"/>
            <a:ext cx="9837401" cy="531751"/>
          </a:xfrm>
        </p:spPr>
        <p:txBody>
          <a:bodyPr>
            <a:normAutofit fontScale="90000"/>
          </a:bodyPr>
          <a:lstStyle/>
          <a:p>
            <a:r>
              <a:rPr kumimoji="1" lang="ja-JP" altLang="en-US" dirty="0"/>
              <a:t>免責事項・注意事項</a:t>
            </a:r>
          </a:p>
        </p:txBody>
      </p:sp>
      <p:sp>
        <p:nvSpPr>
          <p:cNvPr id="5" name="テキスト ボックス 4"/>
          <p:cNvSpPr txBox="1"/>
          <p:nvPr/>
        </p:nvSpPr>
        <p:spPr>
          <a:xfrm>
            <a:off x="454374" y="1124744"/>
            <a:ext cx="11571692" cy="2246769"/>
          </a:xfrm>
          <a:prstGeom prst="rect">
            <a:avLst/>
          </a:prstGeom>
          <a:noFill/>
        </p:spPr>
        <p:txBody>
          <a:bodyPr wrap="square" lIns="91440" tIns="45720" rIns="91440" bIns="45720" rtlCol="0" anchor="t">
            <a:spAutoFit/>
          </a:bodyPr>
          <a:lstStyle/>
          <a:p>
            <a:r>
              <a:rPr lang="ja-JP" altLang="en-US" sz="1400" dirty="0">
                <a:solidFill>
                  <a:schemeClr val="tx1">
                    <a:lumMod val="65000"/>
                    <a:lumOff val="35000"/>
                  </a:schemeClr>
                </a:solidFill>
              </a:rPr>
              <a:t>■在庫確認・シミュレーションの実行日から起算して</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日目以降の日付は指定できず、在庫は確認できません。</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また、</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日目以降の予約もできません。商品の掲載期間が半年の場合、</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在庫確認・シミュレーションと予約のタイミングにご注意ください。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■掲載不具合について</a:t>
            </a:r>
          </a:p>
          <a:p>
            <a:pPr lvl="0"/>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pPr lvl="0"/>
            <a:r>
              <a:rPr lang="ja-JP" altLang="en-US" sz="1400" dirty="0">
                <a:solidFill>
                  <a:schemeClr val="tx1">
                    <a:lumMod val="65000"/>
                    <a:lumOff val="35000"/>
                  </a:schemeClr>
                </a:solidFill>
              </a:rPr>
              <a:t>　（１）広告掲載開始日、及び広告内容の変更後の掲載開始日は、掲載開始から</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時間を広告掲載調整時間とします。</a:t>
            </a:r>
          </a:p>
          <a:p>
            <a:pPr lvl="0"/>
            <a:r>
              <a:rPr lang="ja-JP" altLang="en-US" sz="1400" dirty="0">
                <a:solidFill>
                  <a:schemeClr val="tx1">
                    <a:lumMod val="65000"/>
                    <a:lumOff val="35000"/>
                  </a:schemeClr>
                </a:solidFill>
              </a:rPr>
              <a:t>　　ただし、（２）、（３）に該当する場合は、その定めに従います。</a:t>
            </a:r>
          </a:p>
          <a:p>
            <a:pPr lvl="0"/>
            <a:r>
              <a:rPr lang="ja-JP" altLang="en-US" sz="1400" dirty="0">
                <a:solidFill>
                  <a:schemeClr val="tx1">
                    <a:lumMod val="65000"/>
                    <a:lumOff val="35000"/>
                  </a:schemeClr>
                </a:solidFill>
              </a:rPr>
              <a:t>　（２）広告掲載開始日が営業日以外の場合、当該広告掲載開始時間から翌営業日正午までを広告掲載調整時間とします。</a:t>
            </a:r>
          </a:p>
          <a:p>
            <a:pPr lvl="0"/>
            <a:r>
              <a:rPr lang="ja-JP" altLang="en-US" sz="1400" dirty="0">
                <a:solidFill>
                  <a:schemeClr val="tx1">
                    <a:lumMod val="65000"/>
                    <a:lumOff val="35000"/>
                  </a:schemeClr>
                </a:solidFill>
              </a:rPr>
              <a:t>　（３）広告の総掲載予定時間が</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時間未満の場合、総掲載予定時間の</a:t>
            </a:r>
            <a:r>
              <a:rPr lang="en-US" altLang="ja-JP" sz="1400" dirty="0">
                <a:solidFill>
                  <a:schemeClr val="tx1">
                    <a:lumMod val="65000"/>
                    <a:lumOff val="35000"/>
                  </a:schemeClr>
                </a:solidFill>
              </a:rPr>
              <a:t>10%</a:t>
            </a:r>
            <a:r>
              <a:rPr lang="ja-JP" altLang="en-US" sz="1400" dirty="0">
                <a:solidFill>
                  <a:schemeClr val="tx1">
                    <a:lumMod val="65000"/>
                    <a:lumOff val="35000"/>
                  </a:schemeClr>
                </a:solidFill>
              </a:rPr>
              <a:t>にあたる時間までを広告掲載調整時間とします。</a:t>
            </a:r>
          </a:p>
        </p:txBody>
      </p:sp>
    </p:spTree>
    <p:extLst>
      <p:ext uri="{BB962C8B-B14F-4D97-AF65-F5344CB8AC3E}">
        <p14:creationId xmlns:p14="http://schemas.microsoft.com/office/powerpoint/2010/main" val="2019855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79376" y="188640"/>
            <a:ext cx="9837401" cy="531751"/>
          </a:xfrm>
        </p:spPr>
        <p:txBody>
          <a:bodyPr>
            <a:normAutofit fontScale="90000"/>
          </a:bodyPr>
          <a:lstStyle/>
          <a:p>
            <a:r>
              <a:rPr lang="ja-JP" altLang="en-US" dirty="0"/>
              <a:t>更新・変更履歴</a:t>
            </a:r>
          </a:p>
        </p:txBody>
      </p:sp>
      <p:sp>
        <p:nvSpPr>
          <p:cNvPr id="5" name="テキスト ボックス 4"/>
          <p:cNvSpPr txBox="1"/>
          <p:nvPr/>
        </p:nvSpPr>
        <p:spPr>
          <a:xfrm>
            <a:off x="335360" y="980728"/>
            <a:ext cx="11571692" cy="954107"/>
          </a:xfrm>
          <a:prstGeom prst="rect">
            <a:avLst/>
          </a:prstGeom>
          <a:noFill/>
        </p:spPr>
        <p:txBody>
          <a:bodyPr wrap="square" lIns="91440" tIns="45720" rIns="91440" bIns="45720" rtlCol="0" anchor="t">
            <a:spAutoFit/>
          </a:bodyPr>
          <a:lstStyle/>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2021/9/7</a:t>
            </a:r>
          </a:p>
          <a:p>
            <a:r>
              <a:rPr lang="ja-JP" altLang="en-US" sz="1400" dirty="0">
                <a:solidFill>
                  <a:schemeClr val="tx1">
                    <a:lumMod val="65000"/>
                    <a:lumOff val="35000"/>
                  </a:schemeClr>
                </a:solidFill>
              </a:rPr>
              <a:t>・「免責事項・注意事項」入稿前審査についての記載を更新しました。</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2021/12/23</a:t>
            </a:r>
          </a:p>
          <a:p>
            <a:r>
              <a:rPr lang="ja-JP" altLang="en-US" sz="1400" dirty="0">
                <a:solidFill>
                  <a:schemeClr val="tx1">
                    <a:lumMod val="65000"/>
                    <a:lumOff val="35000"/>
                  </a:schemeClr>
                </a:solidFill>
              </a:rPr>
              <a:t>・</a:t>
            </a:r>
            <a:r>
              <a:rPr lang="en-US" altLang="ja-JP" sz="1400" dirty="0" err="1">
                <a:solidFill>
                  <a:srgbClr val="595959"/>
                </a:solidFill>
              </a:rPr>
              <a:t>carview</a:t>
            </a:r>
            <a:r>
              <a:rPr lang="en-US" altLang="ja-JP" sz="1400" dirty="0">
                <a:solidFill>
                  <a:srgbClr val="595959"/>
                </a:solidFill>
              </a:rPr>
              <a:t>!</a:t>
            </a:r>
            <a:r>
              <a:rPr lang="ja-JP" altLang="en-US" sz="1400" dirty="0">
                <a:solidFill>
                  <a:srgbClr val="595959"/>
                </a:solidFill>
              </a:rPr>
              <a:t>　トップパネル　</a:t>
            </a:r>
            <a:r>
              <a:rPr lang="en-US" altLang="ja-JP" sz="1400" dirty="0">
                <a:solidFill>
                  <a:srgbClr val="595959"/>
                </a:solidFill>
              </a:rPr>
              <a:t>SP</a:t>
            </a:r>
            <a:r>
              <a:rPr lang="ja-JP" altLang="en-US" sz="1400" dirty="0">
                <a:solidFill>
                  <a:schemeClr val="tx1">
                    <a:lumMod val="65000"/>
                    <a:lumOff val="35000"/>
                  </a:schemeClr>
                </a:solidFill>
              </a:rPr>
              <a:t>商品の画像</a:t>
            </a:r>
            <a:r>
              <a:rPr lang="en-US" altLang="ja-JP" sz="1400" dirty="0">
                <a:solidFill>
                  <a:schemeClr val="tx1">
                    <a:lumMod val="65000"/>
                    <a:lumOff val="35000"/>
                  </a:schemeClr>
                </a:solidFill>
              </a:rPr>
              <a:t> (16</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5)</a:t>
            </a:r>
            <a:r>
              <a:rPr lang="ja-JP" altLang="en-US" sz="1400" dirty="0">
                <a:solidFill>
                  <a:schemeClr val="tx1">
                    <a:lumMod val="65000"/>
                    <a:lumOff val="35000"/>
                  </a:schemeClr>
                </a:solidFill>
              </a:rPr>
              <a:t>を廃止</a:t>
            </a:r>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P2</a:t>
            </a:r>
            <a:r>
              <a:rPr lang="ja-JP" altLang="en-US" sz="1400" dirty="0" smtClean="0">
                <a:solidFill>
                  <a:schemeClr val="tx1">
                    <a:lumMod val="65000"/>
                    <a:lumOff val="35000"/>
                  </a:schemeClr>
                </a:solidFill>
              </a:rPr>
              <a:t>のスペック</a:t>
            </a:r>
            <a:r>
              <a:rPr lang="ja-JP" altLang="en-US" sz="1400" dirty="0">
                <a:solidFill>
                  <a:schemeClr val="tx1">
                    <a:lumMod val="65000"/>
                    <a:lumOff val="35000"/>
                  </a:schemeClr>
                </a:solidFill>
              </a:rPr>
              <a:t>を更新しました。</a:t>
            </a:r>
          </a:p>
        </p:txBody>
      </p:sp>
    </p:spTree>
    <p:extLst>
      <p:ext uri="{BB962C8B-B14F-4D97-AF65-F5344CB8AC3E}">
        <p14:creationId xmlns:p14="http://schemas.microsoft.com/office/powerpoint/2010/main" val="1685066841"/>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34289</TotalTime>
  <Words>2172</Words>
  <Application>Microsoft Office PowerPoint</Application>
  <PresentationFormat>ワイド画面</PresentationFormat>
  <Paragraphs>375</Paragraphs>
  <Slides>10</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10</vt:i4>
      </vt:variant>
    </vt:vector>
  </HeadingPairs>
  <TitlesOfParts>
    <vt:vector size="17" baseType="lpstr">
      <vt:lpstr>ＭＳ Ｐゴシック</vt:lpstr>
      <vt:lpstr>メイリオ</vt:lpstr>
      <vt:lpstr>游ゴシック</vt:lpstr>
      <vt:lpstr>Arial</vt:lpstr>
      <vt:lpstr>Calibri</vt:lpstr>
      <vt:lpstr>2_【社外秘】MSCテンプレート_2013</vt:lpstr>
      <vt:lpstr>コンテンツページ</vt:lpstr>
      <vt:lpstr>PowerPoint プレゼンテーション</vt:lpstr>
      <vt:lpstr>商品一覧　carview!</vt:lpstr>
      <vt:lpstr>ターゲティング設定</vt:lpstr>
      <vt:lpstr>掲載制限業種</vt:lpstr>
      <vt:lpstr>広告タイプ一覧</vt:lpstr>
      <vt:lpstr>PowerPoint プレゼンテーション</vt:lpstr>
      <vt:lpstr>PowerPoint プレゼンテーション</vt:lpstr>
      <vt:lpstr>免責事項・注意事項</vt:lpstr>
      <vt:lpstr>更新・変更履歴</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五十嵐 圭輔</cp:lastModifiedBy>
  <cp:revision>905</cp:revision>
  <dcterms:created xsi:type="dcterms:W3CDTF">2013-09-17T05:48:50Z</dcterms:created>
  <dcterms:modified xsi:type="dcterms:W3CDTF">2021-12-23T06:19:17Z</dcterms:modified>
</cp:coreProperties>
</file>