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0"/>
  </p:notesMasterIdLst>
  <p:handoutMasterIdLst>
    <p:handoutMasterId r:id="rId11"/>
  </p:handoutMasterIdLst>
  <p:sldIdLst>
    <p:sldId id="678" r:id="rId2"/>
    <p:sldId id="732" r:id="rId3"/>
    <p:sldId id="746" r:id="rId4"/>
    <p:sldId id="745" r:id="rId5"/>
    <p:sldId id="690" r:id="rId6"/>
    <p:sldId id="723" r:id="rId7"/>
    <p:sldId id="747" r:id="rId8"/>
    <p:sldId id="748" r:id="rId9"/>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C"/>
    <a:srgbClr val="FFCCD1"/>
    <a:srgbClr val="7F7F7F"/>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83" d="100"/>
          <a:sy n="83" d="100"/>
        </p:scale>
        <p:origin x="63"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839691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4770788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6456" y="4509817"/>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err="1">
                <a:latin typeface="メイリオ" panose="020B0604030504040204" pitchFamily="50" charset="-128"/>
                <a:ea typeface="メイリオ" panose="020B0604030504040204" pitchFamily="50" charset="-128"/>
                <a:cs typeface="メイリオ" panose="020B0604030504040204" pitchFamily="50" charset="-128"/>
              </a:rPr>
              <a:t>c</a:t>
            </a:r>
            <a:r>
              <a:rPr lang="en-US" altLang="ja-JP" sz="2600" dirty="0" err="1" smtClean="0">
                <a:latin typeface="メイリオ" panose="020B0604030504040204" pitchFamily="50" charset="-128"/>
                <a:ea typeface="メイリオ" panose="020B0604030504040204" pitchFamily="50" charset="-128"/>
                <a:cs typeface="メイリオ" panose="020B0604030504040204" pitchFamily="50" charset="-128"/>
              </a:rPr>
              <a:t>arview</a:t>
            </a:r>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1042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2</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a:solidFill>
                  <a:srgbClr val="454958"/>
                </a:solidFill>
                <a:latin typeface="メイリオ" pitchFamily="50" charset="-128"/>
                <a:ea typeface="メイリオ" pitchFamily="50" charset="-128"/>
                <a:cs typeface="メイリオ" pitchFamily="50" charset="-128"/>
              </a:rPr>
              <a:t>更新日：</a:t>
            </a:r>
            <a:r>
              <a:rPr lang="en-US" altLang="ja-JP" sz="1200" dirty="0">
                <a:solidFill>
                  <a:srgbClr val="454958"/>
                </a:solidFill>
                <a:latin typeface="メイリオ" pitchFamily="50" charset="-128"/>
                <a:ea typeface="メイリオ" pitchFamily="50" charset="-128"/>
                <a:cs typeface="メイリオ" pitchFamily="50" charset="-128"/>
              </a:rPr>
              <a:t>2021</a:t>
            </a:r>
            <a:r>
              <a:rPr lang="ja-JP" altLang="en-US" sz="1200" dirty="0">
                <a:solidFill>
                  <a:srgbClr val="454958"/>
                </a:solidFill>
                <a:latin typeface="メイリオ" pitchFamily="50" charset="-128"/>
                <a:ea typeface="メイリオ" pitchFamily="50" charset="-128"/>
                <a:cs typeface="メイリオ" pitchFamily="50" charset="-128"/>
              </a:rPr>
              <a:t>年</a:t>
            </a:r>
            <a:r>
              <a:rPr lang="en-US" altLang="ja-JP" sz="1200" dirty="0">
                <a:solidFill>
                  <a:srgbClr val="454958"/>
                </a:solidFill>
                <a:latin typeface="メイリオ" pitchFamily="50" charset="-128"/>
                <a:ea typeface="メイリオ" pitchFamily="50" charset="-128"/>
                <a:cs typeface="メイリオ" pitchFamily="50" charset="-128"/>
              </a:rPr>
              <a:t>3</a:t>
            </a:r>
            <a:r>
              <a:rPr lang="ja-JP" altLang="en-US" sz="1200" dirty="0">
                <a:solidFill>
                  <a:srgbClr val="454958"/>
                </a:solidFill>
                <a:latin typeface="メイリオ" pitchFamily="50" charset="-128"/>
                <a:ea typeface="メイリオ" pitchFamily="50" charset="-128"/>
                <a:cs typeface="メイリオ" pitchFamily="50" charset="-128"/>
              </a:rPr>
              <a:t>月</a:t>
            </a:r>
            <a:r>
              <a:rPr lang="en-US" altLang="ja-JP" sz="1200" dirty="0">
                <a:solidFill>
                  <a:srgbClr val="454958"/>
                </a:solidFill>
                <a:latin typeface="メイリオ" pitchFamily="50" charset="-128"/>
                <a:ea typeface="メイリオ" pitchFamily="50" charset="-128"/>
                <a:cs typeface="メイリオ" pitchFamily="50" charset="-128"/>
              </a:rPr>
              <a:t>26</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ja-JP" altLang="en-US"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077009443"/>
              </p:ext>
            </p:extLst>
          </p:nvPr>
        </p:nvGraphicFramePr>
        <p:xfrm>
          <a:off x="632520" y="982392"/>
          <a:ext cx="8784978" cy="5302125"/>
        </p:xfrm>
        <a:graphic>
          <a:graphicData uri="http://schemas.openxmlformats.org/drawingml/2006/table">
            <a:tbl>
              <a:tblPr/>
              <a:tblGrid>
                <a:gridCol w="1464163">
                  <a:extLst>
                    <a:ext uri="{9D8B030D-6E8A-4147-A177-3AD203B41FA5}">
                      <a16:colId xmlns:a16="http://schemas.microsoft.com/office/drawing/2014/main" val="3085811510"/>
                    </a:ext>
                  </a:extLst>
                </a:gridCol>
                <a:gridCol w="1464163">
                  <a:extLst>
                    <a:ext uri="{9D8B030D-6E8A-4147-A177-3AD203B41FA5}">
                      <a16:colId xmlns:a16="http://schemas.microsoft.com/office/drawing/2014/main" val="2095372965"/>
                    </a:ext>
                  </a:extLst>
                </a:gridCol>
                <a:gridCol w="1464163">
                  <a:extLst>
                    <a:ext uri="{9D8B030D-6E8A-4147-A177-3AD203B41FA5}">
                      <a16:colId xmlns:a16="http://schemas.microsoft.com/office/drawing/2014/main" val="2199409379"/>
                    </a:ext>
                  </a:extLst>
                </a:gridCol>
                <a:gridCol w="1464163">
                  <a:extLst>
                    <a:ext uri="{9D8B030D-6E8A-4147-A177-3AD203B41FA5}">
                      <a16:colId xmlns:a16="http://schemas.microsoft.com/office/drawing/2014/main" val="1600552296"/>
                    </a:ext>
                  </a:extLst>
                </a:gridCol>
                <a:gridCol w="1464163">
                  <a:extLst>
                    <a:ext uri="{9D8B030D-6E8A-4147-A177-3AD203B41FA5}">
                      <a16:colId xmlns:a16="http://schemas.microsoft.com/office/drawing/2014/main" val="93712891"/>
                    </a:ext>
                  </a:extLst>
                </a:gridCol>
                <a:gridCol w="1464163">
                  <a:extLst>
                    <a:ext uri="{9D8B030D-6E8A-4147-A177-3AD203B41FA5}">
                      <a16:colId xmlns:a16="http://schemas.microsoft.com/office/drawing/2014/main" val="2521146171"/>
                    </a:ext>
                  </a:extLst>
                </a:gridCol>
              </a:tblGrid>
              <a:tr h="574400">
                <a:tc>
                  <a:txBody>
                    <a:bodyPr/>
                    <a:lstStyle/>
                    <a:p>
                      <a:pPr algn="ctr" rtl="0" fontAlgn="ctr"/>
                      <a:r>
                        <a:rPr lang="ja-JP" altLang="en-US" sz="6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6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a:t>
                      </a:r>
                      <a:r>
                        <a:rPr lang="ja-JP" altLang="en-US" sz="600" b="1" i="0" u="none" strike="noStrike" dirty="0" smtClean="0">
                          <a:solidFill>
                            <a:srgbClr val="595959"/>
                          </a:solidFill>
                          <a:effectLst/>
                          <a:latin typeface="メイリオ" panose="020B0604030504040204" pitchFamily="50" charset="-128"/>
                          <a:ea typeface="メイリオ" panose="020B0604030504040204" pitchFamily="50" charset="-128"/>
                        </a:rPr>
                        <a:t>トップパネル</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3752" marR="3752" marT="3752"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トップ　</a:t>
                      </a:r>
                      <a:r>
                        <a:rPr lang="ja-JP" altLang="en-US" sz="600" b="1" i="0" u="none" strike="noStrike" dirty="0" smtClean="0">
                          <a:solidFill>
                            <a:srgbClr val="595959"/>
                          </a:solidFill>
                          <a:effectLst/>
                          <a:latin typeface="メイリオ" panose="020B0604030504040204" pitchFamily="50" charset="-128"/>
                          <a:ea typeface="メイリオ" panose="020B0604030504040204" pitchFamily="50" charset="-128"/>
                        </a:rPr>
                        <a:t>トップインパクト</a:t>
                      </a:r>
                      <a:endParaRPr lang="en-US" altLang="ja-JP" sz="600" b="1" i="0" u="none" strike="noStrike" dirty="0" smtClean="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600" b="1" i="0" u="none" strike="noStrike" dirty="0" smtClean="0">
                          <a:solidFill>
                            <a:srgbClr val="595959"/>
                          </a:solidFill>
                          <a:effectLst/>
                          <a:latin typeface="メイリオ" panose="020B0604030504040204" pitchFamily="50" charset="-128"/>
                          <a:ea typeface="メイリオ" panose="020B0604030504040204" pitchFamily="50" charset="-128"/>
                        </a:rPr>
                        <a:t>プライムディスプレイダブルサイズ</a:t>
                      </a:r>
                      <a:r>
                        <a:rPr lang="en-US" altLang="ja-JP" sz="600" b="1" i="0" u="none" strike="noStrike" dirty="0" smtClean="0">
                          <a:solidFill>
                            <a:srgbClr val="595959"/>
                          </a:solidFill>
                          <a:effectLst/>
                          <a:latin typeface="メイリオ" panose="020B0604030504040204" pitchFamily="50" charset="-128"/>
                          <a:ea typeface="メイリオ" panose="020B0604030504040204" pitchFamily="50" charset="-128"/>
                        </a:rPr>
                        <a:t> </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ニュース・編集</a:t>
                      </a:r>
                      <a:r>
                        <a:rPr lang="ja-JP" altLang="en-US" sz="600" b="1" i="0" u="none" strike="noStrike" dirty="0" smtClean="0">
                          <a:solidFill>
                            <a:srgbClr val="595959"/>
                          </a:solidFill>
                          <a:effectLst/>
                          <a:latin typeface="メイリオ" panose="020B0604030504040204" pitchFamily="50" charset="-128"/>
                          <a:ea typeface="メイリオ" panose="020B0604030504040204" pitchFamily="50" charset="-128"/>
                        </a:rPr>
                        <a:t>記事</a:t>
                      </a:r>
                      <a:endParaRPr lang="en-US" altLang="ja-JP" sz="600" b="1" i="0" u="none" strike="noStrike" dirty="0" smtClean="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600" b="1" i="0" u="none" strike="noStrike" dirty="0" smtClean="0">
                          <a:solidFill>
                            <a:srgbClr val="595959"/>
                          </a:solidFill>
                          <a:effectLst/>
                          <a:latin typeface="メイリオ" panose="020B0604030504040204" pitchFamily="50" charset="-128"/>
                          <a:ea typeface="メイリオ" panose="020B0604030504040204" pitchFamily="50" charset="-128"/>
                        </a:rPr>
                        <a:t>プライムディスプレイ</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600" b="1" i="0" u="none" strike="noStrike" dirty="0" smtClean="0">
                          <a:solidFill>
                            <a:srgbClr val="595959"/>
                          </a:solidFill>
                          <a:effectLst/>
                          <a:latin typeface="メイリオ" panose="020B0604030504040204" pitchFamily="50" charset="-128"/>
                          <a:ea typeface="メイリオ" panose="020B0604030504040204" pitchFamily="50" charset="-128"/>
                        </a:rPr>
                        <a:t>PC</a:t>
                      </a:r>
                      <a:endParaRPr lang="en-US" altLang="ja-JP" sz="600" b="1"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a:t>
                      </a:r>
                      <a:r>
                        <a:rPr lang="en-US" altLang="ja-JP" sz="600" b="1" i="0" u="none" strike="noStrike" dirty="0" smtClean="0">
                          <a:solidFill>
                            <a:srgbClr val="595959"/>
                          </a:solidFill>
                          <a:effectLst/>
                          <a:latin typeface="メイリオ" panose="020B0604030504040204" pitchFamily="50" charset="-128"/>
                          <a:ea typeface="メイリオ" panose="020B0604030504040204" pitchFamily="50" charset="-128"/>
                        </a:rPr>
                        <a:t>PC </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(500</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PC</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extLst>
                  <a:ext uri="{0D108BD9-81ED-4DB2-BD59-A6C34878D82A}">
                    <a16:rowId xmlns:a16="http://schemas.microsoft.com/office/drawing/2014/main" val="2930020699"/>
                  </a:ext>
                </a:extLst>
              </a:tr>
              <a:tr h="214591">
                <a:tc>
                  <a:txBody>
                    <a:bodyPr/>
                    <a:lstStyle/>
                    <a:p>
                      <a:pPr algn="ctr" rtl="0" fontAlgn="ctr"/>
                      <a:r>
                        <a:rPr lang="ja-JP" altLang="en-US" sz="600" b="0" i="0" u="none" strike="noStrike" dirty="0">
                          <a:solidFill>
                            <a:srgbClr val="FFFFFF"/>
                          </a:solidFill>
                          <a:effectLst/>
                          <a:latin typeface="メイリオ" panose="020B0604030504040204" pitchFamily="50" charset="-128"/>
                          <a:ea typeface="メイリオ" panose="020B0604030504040204" pitchFamily="50" charset="-128"/>
                        </a:rPr>
                        <a:t>商品</a:t>
                      </a:r>
                      <a:r>
                        <a:rPr lang="en-US" sz="600" b="0" i="0" u="none" strike="noStrike" dirty="0">
                          <a:solidFill>
                            <a:srgbClr val="FFFFFF"/>
                          </a:solidFill>
                          <a:effectLst/>
                          <a:latin typeface="メイリオ" panose="020B0604030504040204" pitchFamily="50" charset="-128"/>
                          <a:ea typeface="メイリオ" panose="020B0604030504040204" pitchFamily="50" charset="-128"/>
                        </a:rPr>
                        <a:t>ID</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kumimoji="1" lang="en-US" altLang="ja-JP" sz="600" b="0" i="0" kern="1200" dirty="0" smtClean="0">
                          <a:solidFill>
                            <a:schemeClr val="tx1"/>
                          </a:solidFill>
                          <a:effectLst/>
                          <a:latin typeface="+mn-lt"/>
                          <a:ea typeface="+mn-ea"/>
                          <a:cs typeface="+mn-cs"/>
                        </a:rPr>
                        <a:t>1000000844</a:t>
                      </a:r>
                      <a:endParaRPr lang="ja-JP" altLang="en-US" sz="2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600" b="0" i="0" kern="1200" dirty="0" smtClean="0">
                          <a:solidFill>
                            <a:schemeClr val="tx1"/>
                          </a:solidFill>
                          <a:effectLst/>
                          <a:latin typeface="+mn-lt"/>
                          <a:ea typeface="+mn-ea"/>
                          <a:cs typeface="+mn-cs"/>
                        </a:rPr>
                        <a:t>1000000843</a:t>
                      </a: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600" b="0" i="0" kern="1200" dirty="0" smtClean="0">
                          <a:solidFill>
                            <a:schemeClr val="tx1"/>
                          </a:solidFill>
                          <a:effectLst/>
                          <a:latin typeface="+mn-lt"/>
                          <a:ea typeface="+mn-ea"/>
                          <a:cs typeface="+mn-cs"/>
                        </a:rPr>
                        <a:t>1000000807</a:t>
                      </a:r>
                      <a:endParaRPr lang="ja-JP" altLang="en-US" sz="1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600" b="0" i="0" kern="1200" dirty="0" smtClean="0">
                          <a:solidFill>
                            <a:schemeClr val="tx1"/>
                          </a:solidFill>
                          <a:effectLst/>
                          <a:latin typeface="+mn-lt"/>
                          <a:ea typeface="+mn-ea"/>
                          <a:cs typeface="+mn-cs"/>
                        </a:rPr>
                        <a:t>1000000808</a:t>
                      </a:r>
                      <a:endParaRPr lang="ja-JP" altLang="en-US" sz="1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600" b="0" i="0" kern="1200" dirty="0" smtClean="0">
                          <a:solidFill>
                            <a:schemeClr val="tx1"/>
                          </a:solidFill>
                          <a:effectLst/>
                          <a:latin typeface="+mn-lt"/>
                          <a:ea typeface="+mn-ea"/>
                          <a:cs typeface="+mn-cs"/>
                        </a:rPr>
                        <a:t>1000000809</a:t>
                      </a:r>
                      <a:endParaRPr lang="ja-JP" altLang="en-US" sz="1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709035180"/>
                  </a:ext>
                </a:extLst>
              </a:tr>
              <a:tr h="214591">
                <a:tc>
                  <a:txBody>
                    <a:bodyPr/>
                    <a:lstStyle/>
                    <a:p>
                      <a:pPr algn="ctr" rtl="0" fontAlgn="ctr"/>
                      <a:r>
                        <a:rPr lang="ja-JP" altLang="en-US" sz="600" b="0" i="0" u="none" strike="noStrike" dirty="0" smtClean="0">
                          <a:solidFill>
                            <a:srgbClr val="FFFFFF"/>
                          </a:solidFill>
                          <a:effectLst/>
                          <a:latin typeface="メイリオ" panose="020B0604030504040204" pitchFamily="50" charset="-128"/>
                          <a:ea typeface="メイリオ" panose="020B0604030504040204" pitchFamily="50" charset="-128"/>
                        </a:rPr>
                        <a:t>予約開始日</a:t>
                      </a:r>
                      <a:endParaRPr lang="en-US" sz="600" b="0" i="0" u="none" strike="noStrike" dirty="0">
                        <a:solidFill>
                          <a:srgbClr val="FFFFFF"/>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gridSpan="5">
                  <a:txBody>
                    <a:bodyPr/>
                    <a:lstStyle/>
                    <a:p>
                      <a:pPr algn="ctr" rtl="0" fontAlgn="ctr"/>
                      <a:r>
                        <a:rPr lang="en-US" altLang="ja-JP" sz="600" b="0" i="0" u="none" strike="noStrike" dirty="0" smtClean="0">
                          <a:solidFill>
                            <a:srgbClr val="595959"/>
                          </a:solidFill>
                          <a:effectLst/>
                          <a:latin typeface="メイリオ" panose="020B0604030504040204" pitchFamily="50" charset="-128"/>
                          <a:ea typeface="メイリオ" panose="020B0604030504040204" pitchFamily="50" charset="-128"/>
                        </a:rPr>
                        <a:t>2021</a:t>
                      </a:r>
                      <a:r>
                        <a:rPr lang="ja-JP" altLang="en-US" sz="600" b="0" i="0" u="none" strike="noStrike" dirty="0" smtClean="0">
                          <a:solidFill>
                            <a:srgbClr val="595959"/>
                          </a:solidFill>
                          <a:effectLst/>
                          <a:latin typeface="メイリオ" panose="020B0604030504040204" pitchFamily="50" charset="-128"/>
                          <a:ea typeface="メイリオ" panose="020B0604030504040204" pitchFamily="50" charset="-128"/>
                        </a:rPr>
                        <a:t>年</a:t>
                      </a:r>
                      <a:r>
                        <a:rPr lang="en-US" altLang="ja-JP" sz="600" b="0" i="0" u="none" strike="noStrike" dirty="0" smtClean="0">
                          <a:solidFill>
                            <a:srgbClr val="595959"/>
                          </a:solidFill>
                          <a:effectLst/>
                          <a:latin typeface="メイリオ" panose="020B0604030504040204" pitchFamily="50" charset="-128"/>
                          <a:ea typeface="メイリオ" panose="020B0604030504040204" pitchFamily="50" charset="-128"/>
                        </a:rPr>
                        <a:t>2</a:t>
                      </a:r>
                      <a:r>
                        <a:rPr lang="ja-JP" altLang="en-US" sz="600" b="0" i="0" u="none" strike="noStrike" dirty="0" smtClean="0">
                          <a:solidFill>
                            <a:srgbClr val="595959"/>
                          </a:solidFill>
                          <a:effectLst/>
                          <a:latin typeface="メイリオ" panose="020B0604030504040204" pitchFamily="50" charset="-128"/>
                          <a:ea typeface="メイリオ" panose="020B0604030504040204" pitchFamily="50" charset="-128"/>
                        </a:rPr>
                        <a:t>月</a:t>
                      </a:r>
                      <a:r>
                        <a:rPr lang="en-US" altLang="ja-JP" sz="600" b="0" i="0" u="none" strike="noStrike" dirty="0" smtClean="0">
                          <a:solidFill>
                            <a:srgbClr val="595959"/>
                          </a:solidFill>
                          <a:effectLst/>
                          <a:latin typeface="メイリオ" panose="020B0604030504040204" pitchFamily="50" charset="-128"/>
                          <a:ea typeface="メイリオ" panose="020B0604030504040204" pitchFamily="50" charset="-128"/>
                        </a:rPr>
                        <a:t>24</a:t>
                      </a:r>
                      <a:r>
                        <a:rPr lang="ja-JP" altLang="en-US" sz="600" b="0" i="0" u="none" strike="noStrike" dirty="0" smtClean="0">
                          <a:solidFill>
                            <a:srgbClr val="595959"/>
                          </a:solidFill>
                          <a:effectLst/>
                          <a:latin typeface="メイリオ" panose="020B0604030504040204" pitchFamily="50" charset="-128"/>
                          <a:ea typeface="メイリオ" panose="020B0604030504040204" pitchFamily="50" charset="-128"/>
                        </a:rPr>
                        <a:t>日（水</a:t>
                      </a:r>
                      <a:r>
                        <a:rPr lang="en-US" altLang="ja-JP" sz="600" b="0" i="0" u="none" strike="noStrike" dirty="0" smtClean="0">
                          <a:solidFill>
                            <a:srgbClr val="595959"/>
                          </a:solidFill>
                          <a:effectLst/>
                          <a:latin typeface="メイリオ" panose="020B0604030504040204" pitchFamily="50" charset="-128"/>
                          <a:ea typeface="メイリオ" panose="020B0604030504040204" pitchFamily="50" charset="-128"/>
                        </a:rPr>
                        <a:t>)</a:t>
                      </a: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985566249"/>
                  </a:ext>
                </a:extLst>
              </a:tr>
              <a:tr h="1067257">
                <a:tc>
                  <a:txBody>
                    <a:bodyPr/>
                    <a:lstStyle/>
                    <a:p>
                      <a:pPr algn="ctr" rtl="0" fontAlgn="ctr"/>
                      <a:r>
                        <a:rPr lang="ja-JP" altLang="en-US" sz="600" b="0" i="0" u="none" strike="noStrike" dirty="0">
                          <a:solidFill>
                            <a:srgbClr val="FFFFFF"/>
                          </a:solidFill>
                          <a:effectLst/>
                          <a:latin typeface="メイリオ" panose="020B0604030504040204" pitchFamily="50" charset="-128"/>
                          <a:ea typeface="メイリオ" panose="020B0604030504040204" pitchFamily="50" charset="-128"/>
                        </a:rPr>
                        <a:t>掲載イメージ</a:t>
                      </a:r>
                    </a:p>
                  </a:txBody>
                  <a:tcPr marL="3752" marR="3752" marT="37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algn="l" rtl="0" fontAlgn="ctr"/>
                      <a:r>
                        <a:rPr lang="ja-JP" altLang="en-US" sz="12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12700" cap="flat" cmpd="sng" algn="ctr">
                      <a:solidFill>
                        <a:srgbClr val="FFFFFF"/>
                      </a:solidFill>
                      <a:prstDash val="solid"/>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l" rtl="0" fontAlgn="ctr"/>
                      <a:r>
                        <a:rPr lang="ja-JP" altLang="en-US" sz="12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gridSpan="2">
                  <a:txBody>
                    <a:bodyPr/>
                    <a:lstStyle/>
                    <a:p>
                      <a:pPr algn="ctr" rtl="0" fontAlgn="ctr"/>
                      <a:r>
                        <a:rPr lang="ja-JP" altLang="en-US" sz="12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a:txBody>
                    <a:bodyPr/>
                    <a:lstStyle/>
                    <a:p>
                      <a:pPr algn="l" rtl="0" fontAlgn="ctr"/>
                      <a:r>
                        <a:rPr lang="ja-JP" altLang="en-US" sz="12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6350" cap="flat" cmpd="sng" algn="ctr">
                      <a:solidFill>
                        <a:srgbClr val="595959"/>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889212089"/>
                  </a:ext>
                </a:extLst>
              </a:tr>
              <a:tr h="314139">
                <a:tc rowSpan="5">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3752" marR="3752" marT="3752" marB="0" anchor="ctr">
                    <a:lnL w="63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16</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2</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2</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6</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extLst>
                  <a:ext uri="{0D108BD9-81ED-4DB2-BD59-A6C34878D82A}">
                    <a16:rowId xmlns:a16="http://schemas.microsoft.com/office/drawing/2014/main" val="471279645"/>
                  </a:ext>
                </a:extLst>
              </a:tr>
              <a:tr h="314139">
                <a:tc vMerge="1">
                  <a:txBody>
                    <a:bodyPr/>
                    <a:lstStyle/>
                    <a:p>
                      <a:endParaRPr kumimoji="1" lang="ja-JP" altLang="en-US"/>
                    </a:p>
                  </a:txBody>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16</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9</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　動画</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2</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2</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FAFAFB"/>
                    </a:solidFill>
                  </a:tcPr>
                </a:tc>
                <a:extLst>
                  <a:ext uri="{0D108BD9-81ED-4DB2-BD59-A6C34878D82A}">
                    <a16:rowId xmlns:a16="http://schemas.microsoft.com/office/drawing/2014/main" val="1599811457"/>
                  </a:ext>
                </a:extLst>
              </a:tr>
              <a:tr h="314139">
                <a:tc vMerge="1">
                  <a:txBody>
                    <a:bodyPr/>
                    <a:lstStyle/>
                    <a:p>
                      <a:endParaRPr kumimoji="1" lang="ja-JP" altLang="en-US"/>
                    </a:p>
                  </a:txBody>
                  <a:tcPr/>
                </a:tc>
                <a:tc>
                  <a:txBody>
                    <a:bodyPr/>
                    <a:lstStyle/>
                    <a:p>
                      <a:pPr algn="ctr" rtl="0" fontAlgn="ctr"/>
                      <a:r>
                        <a:rPr lang="ja-JP" altLang="en-US" sz="600" b="0" i="0" u="none" strike="noStrike">
                          <a:solidFill>
                            <a:srgbClr val="000000"/>
                          </a:solidFill>
                          <a:effectLst/>
                          <a:latin typeface="メイリオ" panose="020B0604030504040204" pitchFamily="50" charset="-128"/>
                          <a:ea typeface="メイリオ" panose="020B0604030504040204" pitchFamily="50" charset="-128"/>
                        </a:rPr>
                        <a:t>動画（</a:t>
                      </a:r>
                      <a:r>
                        <a:rPr lang="en-US" altLang="ja-JP" sz="600" b="0" i="0" u="none" strike="noStrike">
                          <a:solidFill>
                            <a:srgbClr val="000000"/>
                          </a:solidFill>
                          <a:effectLst/>
                          <a:latin typeface="メイリオ" panose="020B0604030504040204" pitchFamily="50" charset="-128"/>
                          <a:ea typeface="メイリオ" panose="020B0604030504040204" pitchFamily="50" charset="-128"/>
                        </a:rPr>
                        <a:t>16</a:t>
                      </a:r>
                      <a:r>
                        <a:rPr lang="ja-JP" altLang="en-US" sz="600" b="0" i="0" u="none" strike="noStrike">
                          <a:solidFill>
                            <a:srgbClr val="000000"/>
                          </a:solidFill>
                          <a:effectLst/>
                          <a:latin typeface="メイリオ" panose="020B0604030504040204" pitchFamily="50" charset="-128"/>
                          <a:ea typeface="メイリオ" panose="020B0604030504040204" pitchFamily="50" charset="-128"/>
                        </a:rPr>
                        <a:t>：</a:t>
                      </a:r>
                      <a:r>
                        <a:rPr lang="en-US" altLang="ja-JP" sz="600" b="0" i="0" u="none" strike="noStrike">
                          <a:solidFill>
                            <a:srgbClr val="000000"/>
                          </a:solidFill>
                          <a:effectLst/>
                          <a:latin typeface="メイリオ" panose="020B0604030504040204" pitchFamily="50" charset="-128"/>
                          <a:ea typeface="メイリオ" panose="020B0604030504040204" pitchFamily="50" charset="-128"/>
                        </a:rPr>
                        <a:t>9</a:t>
                      </a:r>
                      <a:r>
                        <a:rPr lang="ja-JP" altLang="en-US" sz="600" b="0" i="0" u="none" strike="noStrike">
                          <a:solidFill>
                            <a:srgbClr val="000000"/>
                          </a:solidFill>
                          <a:effectLst/>
                          <a:latin typeface="メイリオ" panose="020B0604030504040204" pitchFamily="50" charset="-128"/>
                          <a:ea typeface="メイリオ" panose="020B0604030504040204" pitchFamily="50" charset="-128"/>
                        </a:rPr>
                        <a:t>）</a:t>
                      </a:r>
                    </a:p>
                  </a:txBody>
                  <a:tcPr marL="3752" marR="3752" marT="3752"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FAFAFB"/>
                    </a:solidFill>
                  </a:tcPr>
                </a:tc>
                <a:extLst>
                  <a:ext uri="{0D108BD9-81ED-4DB2-BD59-A6C34878D82A}">
                    <a16:rowId xmlns:a16="http://schemas.microsoft.com/office/drawing/2014/main" val="1257554105"/>
                  </a:ext>
                </a:extLst>
              </a:tr>
              <a:tr h="210421">
                <a:tc vMerge="1">
                  <a:txBody>
                    <a:bodyPr/>
                    <a:lstStyle/>
                    <a:p>
                      <a:endParaRPr kumimoji="1" lang="ja-JP" altLang="en-US"/>
                    </a:p>
                  </a:txBody>
                  <a:tcPr/>
                </a:tc>
                <a:tc>
                  <a:txBody>
                    <a:bodyPr/>
                    <a:lstStyle/>
                    <a:p>
                      <a:pPr algn="ctr" rtl="0"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a:txBody>
                    <a:bodyPr/>
                    <a:lstStyle/>
                    <a:p>
                      <a:pPr algn="ctr" rtl="0" fontAlgn="ctr"/>
                      <a:r>
                        <a:rPr lang="zh-CN"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6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600" b="0" i="0" u="none" strike="noStrike">
                          <a:solidFill>
                            <a:srgbClr val="595959"/>
                          </a:solidFill>
                          <a:effectLst/>
                          <a:latin typeface="メイリオ" panose="020B0604030504040204" pitchFamily="50" charset="-128"/>
                          <a:ea typeface="メイリオ" panose="020B0604030504040204" pitchFamily="50" charset="-128"/>
                        </a:rPr>
                        <a:t>：２）</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FAFAFB"/>
                    </a:solidFill>
                  </a:tcPr>
                </a:tc>
                <a:extLst>
                  <a:ext uri="{0D108BD9-81ED-4DB2-BD59-A6C34878D82A}">
                    <a16:rowId xmlns:a16="http://schemas.microsoft.com/office/drawing/2014/main" val="1003930018"/>
                  </a:ext>
                </a:extLst>
              </a:tr>
              <a:tr h="0">
                <a:tc vMerge="1">
                  <a:txBody>
                    <a:bodyPr/>
                    <a:lstStyle/>
                    <a:p>
                      <a:endParaRPr kumimoji="1" lang="ja-JP" altLang="en-US"/>
                    </a:p>
                  </a:txBody>
                  <a:tcPr/>
                </a:tc>
                <a:tc>
                  <a:txBody>
                    <a:bodyPr/>
                    <a:lstStyle/>
                    <a:p>
                      <a:pPr algn="ctr" rtl="0"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a:noFill/>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zh-CN" altLang="en-US" sz="6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6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600" b="0" i="0" u="none" strike="noStrike">
                          <a:solidFill>
                            <a:srgbClr val="595959"/>
                          </a:solidFill>
                          <a:effectLst/>
                          <a:latin typeface="メイリオ" panose="020B0604030504040204" pitchFamily="50" charset="-128"/>
                          <a:ea typeface="メイリオ" panose="020B0604030504040204" pitchFamily="50" charset="-128"/>
                        </a:rPr>
                        <a:t>：２）</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56956774"/>
                  </a:ext>
                </a:extLst>
              </a:tr>
              <a:tr h="214591">
                <a:tc>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スマートフォン</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gridSpan="4">
                  <a:txBody>
                    <a:bodyPr/>
                    <a:lstStyle/>
                    <a:p>
                      <a:pPr algn="ctr" rtl="0" fontAlgn="ctr"/>
                      <a:r>
                        <a:rPr lang="en-US" sz="600" b="0" i="0" u="none" strike="noStrike">
                          <a:solidFill>
                            <a:srgbClr val="595959"/>
                          </a:solidFill>
                          <a:effectLst/>
                          <a:latin typeface="メイリオ" panose="020B0604030504040204" pitchFamily="50" charset="-128"/>
                          <a:ea typeface="メイリオ" panose="020B0604030504040204" pitchFamily="50" charset="-128"/>
                        </a:rPr>
                        <a:t>PC</a:t>
                      </a:r>
                    </a:p>
                  </a:txBody>
                  <a:tcPr marL="3752" marR="3752" marT="3752" marB="0" anchor="ctr">
                    <a:lnL w="6350" cap="flat" cmpd="sng" algn="ctr">
                      <a:solidFill>
                        <a:srgbClr val="595959"/>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312451"/>
                  </a:ext>
                </a:extLst>
              </a:tr>
              <a:tr h="222377">
                <a:tc>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600" b="0" i="0" u="none" strike="noStrike" dirty="0" err="1">
                          <a:solidFill>
                            <a:srgbClr val="595959"/>
                          </a:solidFill>
                          <a:effectLst/>
                          <a:latin typeface="+mj-lt"/>
                          <a:ea typeface="メイリオ" panose="020B0604030504040204" pitchFamily="50" charset="-128"/>
                        </a:rPr>
                        <a:t>carview</a:t>
                      </a:r>
                      <a:r>
                        <a:rPr lang="en-US" altLang="ja-JP" sz="600" b="0" i="0" u="none" strike="noStrike" dirty="0">
                          <a:solidFill>
                            <a:srgbClr val="595959"/>
                          </a:solidFill>
                          <a:effectLst/>
                          <a:latin typeface="+mj-lt"/>
                          <a:ea typeface="メイリオ" panose="020B0604030504040204" pitchFamily="50" charset="-128"/>
                        </a:rPr>
                        <a:t>!</a:t>
                      </a:r>
                      <a:r>
                        <a:rPr lang="ja-JP" altLang="en-US" sz="600" b="0" i="0" u="none" strike="noStrike" dirty="0">
                          <a:solidFill>
                            <a:srgbClr val="595959"/>
                          </a:solidFill>
                          <a:effectLst/>
                          <a:latin typeface="+mj-lt"/>
                          <a:ea typeface="メイリオ" panose="020B0604030504040204" pitchFamily="50" charset="-128"/>
                        </a:rPr>
                        <a:t>　トップ・ニュース・編集記事</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sz="600" b="0" i="0" u="none" strike="noStrike" dirty="0" err="1">
                          <a:solidFill>
                            <a:srgbClr val="000000"/>
                          </a:solidFill>
                          <a:effectLst/>
                          <a:latin typeface="+mj-lt"/>
                          <a:ea typeface="+mn-ea"/>
                        </a:rPr>
                        <a:t>carview</a:t>
                      </a:r>
                      <a:r>
                        <a:rPr lang="en-US" sz="600" b="0" i="0" u="none" strike="noStrike" dirty="0">
                          <a:solidFill>
                            <a:srgbClr val="000000"/>
                          </a:solidFill>
                          <a:effectLst/>
                          <a:latin typeface="+mj-lt"/>
                          <a:ea typeface="+mn-ea"/>
                        </a:rPr>
                        <a:t>!　</a:t>
                      </a:r>
                      <a:r>
                        <a:rPr lang="ja-JP" altLang="en-US" sz="600" b="0" i="0" u="none" strike="noStrike" dirty="0">
                          <a:solidFill>
                            <a:srgbClr val="000000"/>
                          </a:solidFill>
                          <a:effectLst/>
                          <a:latin typeface="+mj-lt"/>
                          <a:ea typeface="+mn-ea"/>
                        </a:rPr>
                        <a:t>トップ</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gridSpan="2">
                  <a:txBody>
                    <a:bodyPr/>
                    <a:lstStyle/>
                    <a:p>
                      <a:pPr algn="ctr" rtl="0" fontAlgn="ctr"/>
                      <a:r>
                        <a:rPr lang="en-US" altLang="ja-JP" sz="600" b="0" i="0" u="none" strike="noStrike" dirty="0" err="1">
                          <a:solidFill>
                            <a:srgbClr val="000000"/>
                          </a:solidFill>
                          <a:effectLst/>
                          <a:latin typeface="+mj-lt"/>
                          <a:ea typeface="+mn-ea"/>
                        </a:rPr>
                        <a:t>carview</a:t>
                      </a:r>
                      <a:r>
                        <a:rPr lang="en-US" altLang="ja-JP" sz="600" b="0" i="0" u="none" strike="noStrike" dirty="0">
                          <a:solidFill>
                            <a:srgbClr val="000000"/>
                          </a:solidFill>
                          <a:effectLst/>
                          <a:latin typeface="+mj-lt"/>
                          <a:ea typeface="+mn-ea"/>
                        </a:rPr>
                        <a:t>!</a:t>
                      </a:r>
                      <a:r>
                        <a:rPr lang="ja-JP" altLang="en-US" sz="600" b="0" i="0" u="none" strike="noStrike" dirty="0">
                          <a:solidFill>
                            <a:srgbClr val="000000"/>
                          </a:solidFill>
                          <a:effectLst/>
                          <a:latin typeface="+mj-lt"/>
                          <a:ea typeface="+mn-ea"/>
                        </a:rPr>
                        <a:t>　ニュース・編集記事</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a:txBody>
                    <a:bodyPr/>
                    <a:lstStyle/>
                    <a:p>
                      <a:pPr algn="ctr" rtl="0" fontAlgn="ctr"/>
                      <a:r>
                        <a:rPr lang="en-US" sz="600" b="0" i="0" u="none" strike="noStrike" dirty="0" err="1">
                          <a:solidFill>
                            <a:srgbClr val="000000"/>
                          </a:solidFill>
                          <a:effectLst/>
                          <a:latin typeface="+mj-lt"/>
                          <a:ea typeface="+mn-ea"/>
                        </a:rPr>
                        <a:t>carview</a:t>
                      </a:r>
                      <a:r>
                        <a:rPr lang="en-US" sz="600" b="0" i="0" u="none" strike="noStrike" dirty="0">
                          <a:solidFill>
                            <a:srgbClr val="000000"/>
                          </a:solidFill>
                          <a:effectLst/>
                          <a:latin typeface="+mj-lt"/>
                          <a:ea typeface="+mn-ea"/>
                        </a:rPr>
                        <a:t>!　</a:t>
                      </a:r>
                      <a:r>
                        <a:rPr lang="ja-JP" altLang="en-US" sz="600" b="0" i="0" u="none" strike="noStrike" dirty="0">
                          <a:solidFill>
                            <a:srgbClr val="000000"/>
                          </a:solidFill>
                          <a:effectLst/>
                          <a:latin typeface="+mj-lt"/>
                          <a:ea typeface="+mn-ea"/>
                        </a:rPr>
                        <a:t>中古車</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981980225"/>
                  </a:ext>
                </a:extLst>
              </a:tr>
              <a:tr h="331715">
                <a:tc>
                  <a:txBody>
                    <a:bodyPr/>
                    <a:lstStyle/>
                    <a:p>
                      <a:pPr algn="ctr" rtl="0" fontAlgn="ctr"/>
                      <a:r>
                        <a:rPr lang="ja-JP" altLang="en-US" sz="600" b="0" i="0" u="none" strike="noStrike" dirty="0">
                          <a:solidFill>
                            <a:srgbClr val="FFFFFF"/>
                          </a:solidFill>
                          <a:effectLst/>
                          <a:latin typeface="メイリオ" panose="020B0604030504040204" pitchFamily="50" charset="-128"/>
                          <a:ea typeface="メイリオ" panose="020B0604030504040204" pitchFamily="50" charset="-128"/>
                        </a:rPr>
                        <a:t>掲載期間</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5">
                  <a:txBody>
                    <a:bodyPr/>
                    <a:lstStyle/>
                    <a:p>
                      <a:pPr algn="ctr" rtl="0" fontAlgn="ctr"/>
                      <a:r>
                        <a:rPr lang="en-US" altLang="ja-JP" sz="600" b="0" i="0" u="none" strike="noStrike" dirty="0">
                          <a:solidFill>
                            <a:srgbClr val="595959"/>
                          </a:solidFill>
                          <a:effectLst/>
                          <a:latin typeface="メイリオ" panose="020B0604030504040204" pitchFamily="50" charset="-128"/>
                          <a:ea typeface="メイリオ" panose="020B0604030504040204" pitchFamily="50" charset="-128"/>
                        </a:rPr>
                        <a:t>2021</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600" b="0" i="0" u="none" strike="noStrike" dirty="0">
                          <a:solidFill>
                            <a:srgbClr val="595959"/>
                          </a:solidFill>
                          <a:effectLst/>
                          <a:latin typeface="メイリオ" panose="020B0604030504040204" pitchFamily="50" charset="-128"/>
                          <a:ea typeface="メイリオ" panose="020B0604030504040204" pitchFamily="50" charset="-128"/>
                        </a:rPr>
                        <a:t>4</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6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日（木</a:t>
                      </a:r>
                      <a:r>
                        <a:rPr lang="ja-JP" altLang="en-US" sz="600" b="0" i="0" u="none" strike="noStrike" dirty="0" smtClean="0">
                          <a:solidFill>
                            <a:srgbClr val="595959"/>
                          </a:solidFill>
                          <a:effectLst/>
                          <a:latin typeface="メイリオ" panose="020B0604030504040204" pitchFamily="50" charset="-128"/>
                          <a:ea typeface="メイリオ" panose="020B0604030504040204" pitchFamily="50" charset="-128"/>
                        </a:rPr>
                        <a:t>）　～　</a:t>
                      </a:r>
                      <a:r>
                        <a:rPr lang="en-US" altLang="ja-JP" sz="600" b="0" i="0" u="none" strike="noStrike" dirty="0" smtClean="0">
                          <a:solidFill>
                            <a:srgbClr val="595959"/>
                          </a:solidFill>
                          <a:effectLst/>
                          <a:latin typeface="メイリオ" panose="020B0604030504040204" pitchFamily="50" charset="-128"/>
                          <a:ea typeface="メイリオ" panose="020B0604030504040204" pitchFamily="50" charset="-128"/>
                        </a:rPr>
                        <a:t>2021</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600" b="0" i="0" u="none" strike="noStrike" dirty="0">
                          <a:solidFill>
                            <a:srgbClr val="595959"/>
                          </a:solidFill>
                          <a:effectLst/>
                          <a:latin typeface="メイリオ" panose="020B0604030504040204" pitchFamily="50" charset="-128"/>
                          <a:ea typeface="メイリオ" panose="020B0604030504040204" pitchFamily="50" charset="-128"/>
                        </a:rPr>
                        <a:t>6</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600" b="0" i="0" u="none" strike="noStrike" dirty="0">
                          <a:solidFill>
                            <a:srgbClr val="595959"/>
                          </a:solidFill>
                          <a:effectLst/>
                          <a:latin typeface="メイリオ" panose="020B0604030504040204" pitchFamily="50" charset="-128"/>
                          <a:ea typeface="メイリオ" panose="020B0604030504040204" pitchFamily="50" charset="-128"/>
                        </a:rPr>
                        <a:t>30</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日（水）</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extLst>
                  <a:ext uri="{0D108BD9-81ED-4DB2-BD59-A6C34878D82A}">
                    <a16:rowId xmlns:a16="http://schemas.microsoft.com/office/drawing/2014/main" val="4139464278"/>
                  </a:ext>
                </a:extLst>
              </a:tr>
              <a:tr h="273009">
                <a:tc>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7</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日間</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gridSpan="3">
                  <a:txBody>
                    <a:bodyPr/>
                    <a:lstStyle/>
                    <a:p>
                      <a:pPr algn="ctr" rtl="0" fontAlgn="ctr"/>
                      <a:r>
                        <a:rPr lang="zh-TW" altLang="en-US" sz="600" b="0" i="0" u="none" strike="noStrike" dirty="0">
                          <a:solidFill>
                            <a:srgbClr val="595959"/>
                          </a:solidFill>
                          <a:effectLst/>
                          <a:latin typeface="メイリオ" panose="020B0604030504040204" pitchFamily="50" charset="-128"/>
                          <a:ea typeface="メイリオ" panose="020B0604030504040204" pitchFamily="50" charset="-128"/>
                        </a:rPr>
                        <a:t>５日間～</a:t>
                      </a:r>
                      <a:r>
                        <a:rPr lang="en-US" altLang="zh-TW" sz="600" b="0" i="0" u="none" strike="noStrike" dirty="0" smtClean="0">
                          <a:solidFill>
                            <a:srgbClr val="595959"/>
                          </a:solidFill>
                          <a:effectLst/>
                          <a:latin typeface="メイリオ" panose="020B0604030504040204" pitchFamily="50" charset="-128"/>
                          <a:ea typeface="メイリオ" panose="020B0604030504040204" pitchFamily="50" charset="-128"/>
                        </a:rPr>
                        <a:t>31</a:t>
                      </a:r>
                      <a:r>
                        <a:rPr lang="zh-TW" altLang="en-US" sz="600" b="0" i="0" u="none" strike="noStrike" dirty="0" smtClean="0">
                          <a:solidFill>
                            <a:srgbClr val="595959"/>
                          </a:solidFill>
                          <a:effectLst/>
                          <a:latin typeface="メイリオ" panose="020B0604030504040204" pitchFamily="50" charset="-128"/>
                          <a:ea typeface="メイリオ" panose="020B0604030504040204" pitchFamily="50" charset="-128"/>
                        </a:rPr>
                        <a:t>日間</a:t>
                      </a:r>
                      <a:endParaRPr lang="zh-TW"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600" b="0" i="0" u="none" strike="noStrike">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292280468"/>
                  </a:ext>
                </a:extLst>
              </a:tr>
              <a:tr h="214591">
                <a:tc>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5">
                  <a:txBody>
                    <a:bodyPr/>
                    <a:lstStyle/>
                    <a:p>
                      <a:pPr algn="ctr" rtl="0" fontAlgn="ctr"/>
                      <a:r>
                        <a:rPr lang="en-US" sz="600" b="0" i="0" u="none" strike="noStrike" dirty="0" err="1">
                          <a:solidFill>
                            <a:srgbClr val="595959"/>
                          </a:solidFill>
                          <a:effectLst/>
                          <a:latin typeface="メイリオ" panose="020B0604030504040204" pitchFamily="50" charset="-128"/>
                          <a:ea typeface="メイリオ" panose="020B0604030504040204" pitchFamily="50" charset="-128"/>
                        </a:rPr>
                        <a:t>Vimps</a:t>
                      </a:r>
                      <a:r>
                        <a:rPr lang="ja-JP" altLang="en-US" sz="600" b="0" i="0" u="none" strike="noStrike" dirty="0" smtClean="0">
                          <a:solidFill>
                            <a:srgbClr val="595959"/>
                          </a:solidFill>
                          <a:effectLst/>
                          <a:latin typeface="メイリオ" panose="020B0604030504040204" pitchFamily="50" charset="-128"/>
                          <a:ea typeface="メイリオ" panose="020B0604030504040204" pitchFamily="50" charset="-128"/>
                        </a:rPr>
                        <a:t>購入型</a:t>
                      </a: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a:noFill/>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600" b="0" i="0" u="none" strike="noStrike">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600" b="0" i="0" u="none" strike="noStrike">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600" b="0" i="0" u="none" strike="noStrike">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600" b="0" i="0" u="none" strike="noStrike" dirty="0">
                        <a:solidFill>
                          <a:srgbClr val="595959"/>
                        </a:solidFill>
                        <a:effectLst/>
                        <a:latin typeface="メイリオ" panose="020B0604030504040204" pitchFamily="50" charset="-128"/>
                        <a:ea typeface="メイリオ" panose="020B0604030504040204" pitchFamily="50" charset="-128"/>
                      </a:endParaRP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1696624815"/>
                  </a:ext>
                </a:extLst>
              </a:tr>
              <a:tr h="214591">
                <a:tc>
                  <a:txBody>
                    <a:bodyPr/>
                    <a:lstStyle/>
                    <a:p>
                      <a:pPr algn="ctr" rtl="0" fontAlgn="ctr"/>
                      <a:r>
                        <a:rPr lang="zh-TW" altLang="en-US" sz="6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1,000,000</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1,250,000</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1,000,000</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5,000,000</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600" b="0" i="0" u="none" strike="noStrike" dirty="0">
                          <a:solidFill>
                            <a:srgbClr val="595959"/>
                          </a:solidFill>
                          <a:effectLst/>
                          <a:latin typeface="メイリオ" panose="020B0604030504040204" pitchFamily="50" charset="-128"/>
                          <a:ea typeface="メイリオ" panose="020B0604030504040204" pitchFamily="50" charset="-128"/>
                        </a:rPr>
                        <a:t>250,000</a:t>
                      </a:r>
                      <a:r>
                        <a:rPr lang="ja-JP" altLang="en-US" sz="6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177377025"/>
                  </a:ext>
                </a:extLst>
              </a:tr>
              <a:tr h="165714">
                <a:tc rowSpan="3">
                  <a:txBody>
                    <a:bodyPr/>
                    <a:lstStyle/>
                    <a:p>
                      <a:pPr algn="ctr"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基本料金（</a:t>
                      </a:r>
                      <a:r>
                        <a:rPr lang="en-US" sz="600" b="0" i="0" u="none" strike="noStrike">
                          <a:solidFill>
                            <a:srgbClr val="FFFFFF"/>
                          </a:solidFill>
                          <a:effectLst/>
                          <a:latin typeface="メイリオ" panose="020B0604030504040204" pitchFamily="50" charset="-128"/>
                          <a:ea typeface="メイリオ" panose="020B0604030504040204" pitchFamily="50" charset="-128"/>
                        </a:rPr>
                        <a:t>vCPM）</a:t>
                      </a:r>
                    </a:p>
                  </a:txBody>
                  <a:tcPr marL="3752" marR="3752" marT="3752"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rowSpan="3">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560</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円　</a:t>
                      </a:r>
                    </a:p>
                  </a:txBody>
                  <a:tcPr marL="3752" marR="3752" marT="375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rowSpan="3">
                  <a:txBody>
                    <a:bodyPr/>
                    <a:lstStyle/>
                    <a:p>
                      <a:pPr algn="ctr" rtl="0" fontAlgn="ctr"/>
                      <a:r>
                        <a:rPr lang="en-US" altLang="ja-JP" sz="600" b="0" i="0" u="none" strike="noStrike">
                          <a:solidFill>
                            <a:srgbClr val="595959"/>
                          </a:solidFill>
                          <a:effectLst/>
                          <a:latin typeface="メイリオ" panose="020B0604030504040204" pitchFamily="50" charset="-128"/>
                          <a:ea typeface="メイリオ" panose="020B0604030504040204" pitchFamily="50" charset="-128"/>
                        </a:rPr>
                        <a:t>1,540</a:t>
                      </a: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5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a:txBody>
                    <a:bodyPr/>
                    <a:lstStyle/>
                    <a:p>
                      <a:pPr algn="ctr" rtl="0" fontAlgn="ctr"/>
                      <a:r>
                        <a:rPr lang="ja-JP" altLang="en-US" sz="5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a:txBody>
                    <a:bodyPr/>
                    <a:lstStyle/>
                    <a:p>
                      <a:pPr algn="ctr" rtl="0" fontAlgn="ct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6</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5</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280</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extLst>
                  <a:ext uri="{0D108BD9-81ED-4DB2-BD59-A6C34878D82A}">
                    <a16:rowId xmlns:a16="http://schemas.microsoft.com/office/drawing/2014/main" val="3344130367"/>
                  </a:ext>
                </a:extLst>
              </a:tr>
              <a:tr h="16571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altLang="ja-JP" sz="500" b="0" i="0" u="none" strike="noStrike">
                          <a:solidFill>
                            <a:srgbClr val="595959"/>
                          </a:solidFill>
                          <a:effectLst/>
                          <a:latin typeface="メイリオ" panose="020B0604030504040204" pitchFamily="50" charset="-128"/>
                          <a:ea typeface="メイリオ" panose="020B0604030504040204" pitchFamily="50" charset="-128"/>
                        </a:rPr>
                        <a:t>420</a:t>
                      </a:r>
                      <a:r>
                        <a:rPr lang="ja-JP" altLang="en-US" sz="5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5F5F8"/>
                    </a:solidFill>
                  </a:tcPr>
                </a:tc>
                <a:tc>
                  <a:txBody>
                    <a:bodyPr/>
                    <a:lstStyle/>
                    <a:p>
                      <a:pPr algn="ctr" rtl="0" fontAlgn="ctr"/>
                      <a:r>
                        <a:rPr lang="en-US" altLang="ja-JP" sz="500" b="0" i="0" u="none" strike="noStrike">
                          <a:solidFill>
                            <a:srgbClr val="595959"/>
                          </a:solidFill>
                          <a:effectLst/>
                          <a:latin typeface="メイリオ" panose="020B0604030504040204" pitchFamily="50" charset="-128"/>
                          <a:ea typeface="メイリオ" panose="020B0604030504040204" pitchFamily="50" charset="-128"/>
                        </a:rPr>
                        <a:t>336</a:t>
                      </a:r>
                      <a:r>
                        <a:rPr lang="ja-JP" altLang="en-US" sz="5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5F5F8"/>
                    </a:solidFill>
                  </a:tcPr>
                </a:tc>
                <a:tc>
                  <a:txBody>
                    <a:bodyPr/>
                    <a:lstStyle/>
                    <a:p>
                      <a:pPr algn="ctr" rtl="0" fontAlgn="ct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 </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 </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a:solidFill>
                            <a:srgbClr val="595959"/>
                          </a:solidFill>
                          <a:effectLst/>
                          <a:latin typeface="メイリオ" panose="020B0604030504040204" pitchFamily="50" charset="-128"/>
                          <a:ea typeface="メイリオ" panose="020B0604030504040204" pitchFamily="50" charset="-128"/>
                        </a:rPr>
                        <a:t>280</a:t>
                      </a:r>
                      <a:r>
                        <a:rPr lang="zh-CN" altLang="en-US" sz="500" b="0" i="0" u="none" strike="noStrike">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F5F5F8"/>
                    </a:solidFill>
                  </a:tcPr>
                </a:tc>
                <a:extLst>
                  <a:ext uri="{0D108BD9-81ED-4DB2-BD59-A6C34878D82A}">
                    <a16:rowId xmlns:a16="http://schemas.microsoft.com/office/drawing/2014/main" val="2624181541"/>
                  </a:ext>
                </a:extLst>
              </a:tr>
              <a:tr h="16571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ja-JP" altLang="en-US" sz="5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500" b="0" i="0" u="none" strike="noStrike">
                          <a:solidFill>
                            <a:srgbClr val="595959"/>
                          </a:solidFill>
                          <a:effectLst/>
                          <a:latin typeface="メイリオ" panose="020B0604030504040204" pitchFamily="50" charset="-128"/>
                          <a:ea typeface="メイリオ" panose="020B0604030504040204" pitchFamily="50" charset="-128"/>
                        </a:rPr>
                        <a:t>　</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2</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 </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2</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336</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752" marR="3752" marT="375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415165681"/>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47434" y="295087"/>
            <a:ext cx="7992888" cy="432048"/>
          </a:xfrm>
        </p:spPr>
        <p:txBody>
          <a:bodyPr>
            <a:normAutofit fontScale="90000"/>
          </a:bodyPr>
          <a:lstStyle/>
          <a:p>
            <a:r>
              <a:rPr kumimoji="1" lang="ja-JP" altLang="en-US" dirty="0"/>
              <a:t>商品一覧　</a:t>
            </a:r>
            <a:r>
              <a:rPr lang="en-US" altLang="ja-JP" sz="2200" dirty="0" err="1" smtClean="0"/>
              <a:t>carview</a:t>
            </a:r>
            <a:r>
              <a:rPr lang="en-US" altLang="ja-JP" sz="2200" dirty="0" smtClean="0"/>
              <a:t>!</a:t>
            </a:r>
            <a:endParaRPr kumimoji="1" lang="ja-JP" altLang="en-US" sz="2200" dirty="0"/>
          </a:p>
        </p:txBody>
      </p:sp>
      <p:sp>
        <p:nvSpPr>
          <p:cNvPr id="8" name="正方形/長方形 7"/>
          <p:cNvSpPr/>
          <p:nvPr/>
        </p:nvSpPr>
        <p:spPr>
          <a:xfrm>
            <a:off x="547434" y="6370306"/>
            <a:ext cx="1850186" cy="284693"/>
          </a:xfrm>
          <a:prstGeom prst="rect">
            <a:avLst/>
          </a:prstGeom>
        </p:spPr>
        <p:txBody>
          <a:bodyPr wrap="none">
            <a:spAutoFit/>
          </a:bodyPr>
          <a:lstStyle/>
          <a:p>
            <a:pPr>
              <a:lnSpc>
                <a:spcPts val="1460"/>
              </a:lnSpc>
            </a:pPr>
            <a:r>
              <a:rPr lang="en-US" altLang="ja-JP" sz="800" dirty="0">
                <a:latin typeface="+mn-ea"/>
              </a:rPr>
              <a:t>※SP</a:t>
            </a:r>
            <a:r>
              <a:rPr lang="ja-JP" altLang="en-US" sz="800" dirty="0">
                <a:latin typeface="+mn-ea"/>
              </a:rPr>
              <a:t>はスマートフォンの略称です</a:t>
            </a:r>
            <a:r>
              <a:rPr lang="ja-JP" altLang="en-US" sz="800" dirty="0" smtClean="0">
                <a:latin typeface="+mn-ea"/>
              </a:rPr>
              <a:t>。</a:t>
            </a:r>
            <a:endParaRPr lang="en-US" altLang="ja-JP" sz="800" dirty="0">
              <a:latin typeface="+mn-ea"/>
            </a:endParaRPr>
          </a:p>
        </p:txBody>
      </p:sp>
      <p:pic>
        <p:nvPicPr>
          <p:cNvPr id="21" name="図 20"/>
          <p:cNvPicPr>
            <a:picLocks noChangeAspect="1"/>
          </p:cNvPicPr>
          <p:nvPr/>
        </p:nvPicPr>
        <p:blipFill rotWithShape="1">
          <a:blip r:embed="rId2" cstate="print">
            <a:extLst>
              <a:ext uri="{28A0092B-C50C-407E-A947-70E740481C1C}">
                <a14:useLocalDpi xmlns:a14="http://schemas.microsoft.com/office/drawing/2010/main" val="0"/>
              </a:ext>
            </a:extLst>
          </a:blip>
          <a:srcRect r="19063" b="51082"/>
          <a:stretch/>
        </p:blipFill>
        <p:spPr>
          <a:xfrm>
            <a:off x="3839080" y="2060848"/>
            <a:ext cx="864096" cy="892152"/>
          </a:xfrm>
          <a:prstGeom prst="rect">
            <a:avLst/>
          </a:prstGeom>
        </p:spPr>
      </p:pic>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3120" y="2060848"/>
            <a:ext cx="864096" cy="867432"/>
          </a:xfrm>
          <a:prstGeom prst="rect">
            <a:avLst/>
          </a:prstGeom>
        </p:spPr>
      </p:pic>
      <p:pic>
        <p:nvPicPr>
          <p:cNvPr id="23" name="図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6736" y="2073208"/>
            <a:ext cx="470256" cy="867432"/>
          </a:xfrm>
          <a:prstGeom prst="rect">
            <a:avLst/>
          </a:prstGeom>
        </p:spPr>
      </p:pic>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03576" y="2060848"/>
            <a:ext cx="864096" cy="867432"/>
          </a:xfrm>
          <a:prstGeom prst="rect">
            <a:avLst/>
          </a:prstGeom>
        </p:spPr>
      </p:pic>
      <p:sp>
        <p:nvSpPr>
          <p:cNvPr id="5" name="テキスト ボックス 4"/>
          <p:cNvSpPr txBox="1"/>
          <p:nvPr/>
        </p:nvSpPr>
        <p:spPr>
          <a:xfrm>
            <a:off x="547434" y="6284517"/>
            <a:ext cx="9302110" cy="215444"/>
          </a:xfrm>
          <a:prstGeom prst="rect">
            <a:avLst/>
          </a:prstGeom>
          <a:noFill/>
        </p:spPr>
        <p:txBody>
          <a:bodyPr wrap="square" rtlCol="0">
            <a:spAutoFit/>
          </a:bodyPr>
          <a:lstStyle/>
          <a:p>
            <a:r>
              <a:rPr lang="en-US" altLang="ja-JP" sz="800" dirty="0" smtClean="0"/>
              <a:t>※</a:t>
            </a:r>
            <a:r>
              <a:rPr lang="ja-JP" altLang="en-US" sz="800" dirty="0" smtClean="0"/>
              <a:t>「</a:t>
            </a:r>
            <a:r>
              <a:rPr lang="en-US" altLang="ja-JP" sz="800" dirty="0" err="1"/>
              <a:t>carview</a:t>
            </a:r>
            <a:r>
              <a:rPr lang="en-US" altLang="ja-JP" sz="800" dirty="0"/>
              <a:t>!</a:t>
            </a:r>
            <a:r>
              <a:rPr lang="ja-JP" altLang="en-US" sz="800" dirty="0"/>
              <a:t>　トップ　トップインパクト　プライムディスプレイダブルサイズ 　</a:t>
            </a:r>
            <a:r>
              <a:rPr lang="en-US" altLang="ja-JP" sz="800" dirty="0"/>
              <a:t>PC</a:t>
            </a:r>
            <a:r>
              <a:rPr lang="ja-JP" altLang="en-US" sz="800" dirty="0"/>
              <a:t>」商品は</a:t>
            </a:r>
            <a:r>
              <a:rPr lang="ja-JP" altLang="en-US" sz="800" dirty="0" smtClean="0"/>
              <a:t>、入稿前</a:t>
            </a:r>
            <a:r>
              <a:rPr lang="ja-JP" altLang="en-US" sz="800" dirty="0"/>
              <a:t>審査にて事前原稿確認が必須です</a:t>
            </a:r>
            <a:r>
              <a:rPr lang="ja-JP" altLang="en-US" sz="800" dirty="0" smtClean="0"/>
              <a:t>。</a:t>
            </a:r>
            <a:endParaRPr lang="en-US" altLang="ja-JP" sz="800" dirty="0"/>
          </a:p>
        </p:txBody>
      </p:sp>
    </p:spTree>
    <p:extLst>
      <p:ext uri="{BB962C8B-B14F-4D97-AF65-F5344CB8AC3E}">
        <p14:creationId xmlns:p14="http://schemas.microsoft.com/office/powerpoint/2010/main" val="6411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1595046279"/>
              </p:ext>
            </p:extLst>
          </p:nvPr>
        </p:nvGraphicFramePr>
        <p:xfrm>
          <a:off x="344488" y="1052736"/>
          <a:ext cx="7848872" cy="3213786"/>
        </p:xfrm>
        <a:graphic>
          <a:graphicData uri="http://schemas.openxmlformats.org/drawingml/2006/table">
            <a:tbl>
              <a:tblPr firstCol="1" bandRow="1">
                <a:tableStyleId>{21E4AEA4-8DFA-4A89-87EB-49C32662AFE0}</a:tableStyleId>
              </a:tblPr>
              <a:tblGrid>
                <a:gridCol w="1567301">
                  <a:extLst>
                    <a:ext uri="{9D8B030D-6E8A-4147-A177-3AD203B41FA5}">
                      <a16:colId xmlns:a16="http://schemas.microsoft.com/office/drawing/2014/main" val="792911817"/>
                    </a:ext>
                  </a:extLst>
                </a:gridCol>
                <a:gridCol w="779791">
                  <a:extLst>
                    <a:ext uri="{9D8B030D-6E8A-4147-A177-3AD203B41FA5}">
                      <a16:colId xmlns:a16="http://schemas.microsoft.com/office/drawing/2014/main" val="2515137241"/>
                    </a:ext>
                  </a:extLst>
                </a:gridCol>
                <a:gridCol w="1100356">
                  <a:extLst>
                    <a:ext uri="{9D8B030D-6E8A-4147-A177-3AD203B41FA5}">
                      <a16:colId xmlns:a16="http://schemas.microsoft.com/office/drawing/2014/main" val="3608287535"/>
                    </a:ext>
                  </a:extLst>
                </a:gridCol>
                <a:gridCol w="1100356">
                  <a:extLst>
                    <a:ext uri="{9D8B030D-6E8A-4147-A177-3AD203B41FA5}">
                      <a16:colId xmlns:a16="http://schemas.microsoft.com/office/drawing/2014/main" val="135909385"/>
                    </a:ext>
                  </a:extLst>
                </a:gridCol>
                <a:gridCol w="1100356">
                  <a:extLst>
                    <a:ext uri="{9D8B030D-6E8A-4147-A177-3AD203B41FA5}">
                      <a16:colId xmlns:a16="http://schemas.microsoft.com/office/drawing/2014/main" val="2591893762"/>
                    </a:ext>
                  </a:extLst>
                </a:gridCol>
                <a:gridCol w="1100356">
                  <a:extLst>
                    <a:ext uri="{9D8B030D-6E8A-4147-A177-3AD203B41FA5}">
                      <a16:colId xmlns:a16="http://schemas.microsoft.com/office/drawing/2014/main" val="2760754859"/>
                    </a:ext>
                  </a:extLst>
                </a:gridCol>
                <a:gridCol w="1100356">
                  <a:extLst>
                    <a:ext uri="{9D8B030D-6E8A-4147-A177-3AD203B41FA5}">
                      <a16:colId xmlns:a16="http://schemas.microsoft.com/office/drawing/2014/main" val="3369822496"/>
                    </a:ext>
                  </a:extLst>
                </a:gridCol>
              </a:tblGrid>
              <a:tr h="569996">
                <a:tc>
                  <a:txBody>
                    <a:bodyPr/>
                    <a:lstStyle/>
                    <a:p>
                      <a:pPr algn="ctr"/>
                      <a:r>
                        <a:rPr kumimoji="1" lang="ja-JP" altLang="en-US" sz="80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rtl="0" fontAlgn="ct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a:t>
                      </a:r>
                      <a:r>
                        <a:rPr lang="ja-JP" altLang="en-US" sz="800" b="1" i="0" u="none" strike="noStrike" dirty="0" smtClean="0">
                          <a:solidFill>
                            <a:srgbClr val="595959"/>
                          </a:solidFill>
                          <a:effectLst/>
                          <a:latin typeface="メイリオ" panose="020B0604030504040204" pitchFamily="50" charset="-128"/>
                          <a:ea typeface="メイリオ" panose="020B0604030504040204" pitchFamily="50" charset="-128"/>
                        </a:rPr>
                        <a:t>トップパネル</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4763" marR="4763" marT="4763"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PDW </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4763" marR="4763" marT="4763"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4763" marR="4763" marT="4763"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4763" marR="4763" marT="4763"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1.56</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344488" y="4283256"/>
            <a:ext cx="8496944" cy="2362185"/>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00" b="1" dirty="0" smtClean="0">
                <a:solidFill>
                  <a:srgbClr val="FF0000"/>
                </a:solidFill>
                <a:latin typeface="+mn-ea"/>
              </a:rPr>
              <a:t>※</a:t>
            </a:r>
            <a:r>
              <a:rPr lang="en-US" altLang="ja-JP" sz="1000" b="1" dirty="0" err="1" smtClean="0">
                <a:solidFill>
                  <a:srgbClr val="FF0000"/>
                </a:solidFill>
                <a:latin typeface="+mn-ea"/>
              </a:rPr>
              <a:t>carview</a:t>
            </a:r>
            <a:r>
              <a:rPr lang="en-US" altLang="ja-JP" sz="1000" b="1" dirty="0" smtClean="0">
                <a:solidFill>
                  <a:srgbClr val="FF0000"/>
                </a:solidFill>
                <a:latin typeface="+mn-ea"/>
              </a:rPr>
              <a:t>!</a:t>
            </a:r>
            <a:r>
              <a:rPr lang="ja-JP" altLang="en-US" sz="1000" b="1" dirty="0" smtClean="0">
                <a:solidFill>
                  <a:srgbClr val="FF0000"/>
                </a:solidFill>
                <a:latin typeface="+mn-ea"/>
              </a:rPr>
              <a:t>商品はターゲティング不可となります。</a:t>
            </a:r>
            <a:endParaRPr lang="en-US" altLang="ja-JP" sz="1000" b="1" dirty="0" smtClean="0">
              <a:solidFill>
                <a:srgbClr val="FF0000"/>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14</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40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※SP</a:t>
            </a:r>
            <a:r>
              <a:rPr lang="ja-JP" altLang="en-US" sz="1000" dirty="0">
                <a:solidFill>
                  <a:schemeClr val="tx1">
                    <a:lumMod val="65000"/>
                    <a:lumOff val="35000"/>
                  </a:schemeClr>
                </a:solidFill>
                <a:latin typeface="+mn-ea"/>
              </a:rPr>
              <a:t>はスマートフォンの略称です</a:t>
            </a:r>
            <a:r>
              <a:rPr lang="ja-JP" altLang="en-US"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※MD</a:t>
            </a:r>
            <a:r>
              <a:rPr lang="ja-JP" altLang="en-US" sz="1000" dirty="0">
                <a:solidFill>
                  <a:schemeClr val="tx1">
                    <a:lumMod val="65000"/>
                    <a:lumOff val="35000"/>
                  </a:schemeClr>
                </a:solidFill>
                <a:latin typeface="+mn-ea"/>
              </a:rPr>
              <a:t>はマルチデバイスの略称です。</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4231997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sp>
        <p:nvSpPr>
          <p:cNvPr id="11" name="正方形/長方形 10"/>
          <p:cNvSpPr/>
          <p:nvPr/>
        </p:nvSpPr>
        <p:spPr>
          <a:xfrm>
            <a:off x="487707" y="6021288"/>
            <a:ext cx="3550972" cy="284693"/>
          </a:xfrm>
          <a:prstGeom prst="rect">
            <a:avLst/>
          </a:prstGeom>
        </p:spPr>
        <p:txBody>
          <a:bodyPr wrap="none" anchor="t">
            <a:spAutoFit/>
          </a:bodyPr>
          <a:lstStyle/>
          <a:p>
            <a:pPr>
              <a:lnSpc>
                <a:spcPts val="1460"/>
              </a:lnSpc>
            </a:pPr>
            <a:r>
              <a:rPr lang="en-US" altLang="ja-JP" sz="800" dirty="0">
                <a:latin typeface="+mn-ea"/>
              </a:rPr>
              <a:t>※SP</a:t>
            </a:r>
            <a:r>
              <a:rPr lang="ja-JP" altLang="en-US" sz="800" dirty="0">
                <a:latin typeface="+mn-ea"/>
              </a:rPr>
              <a:t>はスマートフォンの略称です。</a:t>
            </a:r>
            <a:r>
              <a:rPr lang="en-US" altLang="ja-JP" sz="800" dirty="0">
                <a:latin typeface="+mn-ea"/>
              </a:rPr>
              <a:t>※MD</a:t>
            </a:r>
            <a:r>
              <a:rPr lang="ja-JP" altLang="en-US" sz="800" dirty="0">
                <a:latin typeface="+mn-ea"/>
              </a:rPr>
              <a:t>はマルチデバイスの略称です。</a:t>
            </a:r>
            <a:endParaRPr lang="en-US" altLang="ja-JP" sz="800" dirty="0">
              <a:latin typeface="+mn-ea"/>
            </a:endParaRPr>
          </a:p>
        </p:txBody>
      </p:sp>
      <p:graphicFrame>
        <p:nvGraphicFramePr>
          <p:cNvPr id="6" name="表 5"/>
          <p:cNvGraphicFramePr>
            <a:graphicFrameLocks noGrp="1"/>
          </p:cNvGraphicFramePr>
          <p:nvPr>
            <p:extLst>
              <p:ext uri="{D42A27DB-BD31-4B8C-83A1-F6EECF244321}">
                <p14:modId xmlns:p14="http://schemas.microsoft.com/office/powerpoint/2010/main" val="132779581"/>
              </p:ext>
            </p:extLst>
          </p:nvPr>
        </p:nvGraphicFramePr>
        <p:xfrm>
          <a:off x="560512" y="943383"/>
          <a:ext cx="8539163" cy="5056756"/>
        </p:xfrm>
        <a:graphic>
          <a:graphicData uri="http://schemas.openxmlformats.org/drawingml/2006/table">
            <a:tbl>
              <a:tblPr/>
              <a:tblGrid>
                <a:gridCol w="1276473">
                  <a:extLst>
                    <a:ext uri="{9D8B030D-6E8A-4147-A177-3AD203B41FA5}">
                      <a16:colId xmlns:a16="http://schemas.microsoft.com/office/drawing/2014/main" val="636628284"/>
                    </a:ext>
                  </a:extLst>
                </a:gridCol>
                <a:gridCol w="1452538">
                  <a:extLst>
                    <a:ext uri="{9D8B030D-6E8A-4147-A177-3AD203B41FA5}">
                      <a16:colId xmlns:a16="http://schemas.microsoft.com/office/drawing/2014/main" val="2303049059"/>
                    </a:ext>
                  </a:extLst>
                </a:gridCol>
                <a:gridCol w="1452538">
                  <a:extLst>
                    <a:ext uri="{9D8B030D-6E8A-4147-A177-3AD203B41FA5}">
                      <a16:colId xmlns:a16="http://schemas.microsoft.com/office/drawing/2014/main" val="2924713069"/>
                    </a:ext>
                  </a:extLst>
                </a:gridCol>
                <a:gridCol w="1452538">
                  <a:extLst>
                    <a:ext uri="{9D8B030D-6E8A-4147-A177-3AD203B41FA5}">
                      <a16:colId xmlns:a16="http://schemas.microsoft.com/office/drawing/2014/main" val="2366520050"/>
                    </a:ext>
                  </a:extLst>
                </a:gridCol>
                <a:gridCol w="1452538">
                  <a:extLst>
                    <a:ext uri="{9D8B030D-6E8A-4147-A177-3AD203B41FA5}">
                      <a16:colId xmlns:a16="http://schemas.microsoft.com/office/drawing/2014/main" val="4055096270"/>
                    </a:ext>
                  </a:extLst>
                </a:gridCol>
                <a:gridCol w="1452538">
                  <a:extLst>
                    <a:ext uri="{9D8B030D-6E8A-4147-A177-3AD203B41FA5}">
                      <a16:colId xmlns:a16="http://schemas.microsoft.com/office/drawing/2014/main" val="3614658664"/>
                    </a:ext>
                  </a:extLst>
                </a:gridCol>
              </a:tblGrid>
              <a:tr h="326414">
                <a:tc>
                  <a:txBody>
                    <a:bodyPr/>
                    <a:lstStyle/>
                    <a:p>
                      <a:pPr algn="ctr" rtl="0" fontAlgn="ctr"/>
                      <a:r>
                        <a:rPr lang="ja-JP" altLang="en-US" sz="600" b="1" i="0" u="none" strike="noStrike">
                          <a:solidFill>
                            <a:srgbClr val="FFFFFF"/>
                          </a:solidFill>
                          <a:effectLst/>
                          <a:latin typeface="メイリオ" panose="020B0604030504040204" pitchFamily="50" charset="-128"/>
                          <a:ea typeface="メイリオ" panose="020B0604030504040204" pitchFamily="50" charset="-128"/>
                        </a:rPr>
                        <a:t>カテゴリー名</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6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トップ　</a:t>
                      </a:r>
                      <a:r>
                        <a:rPr lang="ja-JP" altLang="en-US" sz="600" b="1" i="0" u="none" strike="noStrike" dirty="0" smtClean="0">
                          <a:solidFill>
                            <a:srgbClr val="595959"/>
                          </a:solidFill>
                          <a:effectLst/>
                          <a:latin typeface="メイリオ" panose="020B0604030504040204" pitchFamily="50" charset="-128"/>
                          <a:ea typeface="メイリオ" panose="020B0604030504040204" pitchFamily="50" charset="-128"/>
                        </a:rPr>
                        <a:t>トップパネル</a:t>
                      </a:r>
                      <a:r>
                        <a:rPr lang="ja-JP" altLang="en-US" sz="6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6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PDW </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　</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PC</a:t>
                      </a:r>
                    </a:p>
                  </a:txBody>
                  <a:tcPr marL="3756" marR="3756" marT="3756"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PC</a:t>
                      </a:r>
                    </a:p>
                  </a:txBody>
                  <a:tcPr marL="3756" marR="3756" marT="3756"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PC (500</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万～</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a:t>
                      </a:r>
                    </a:p>
                  </a:txBody>
                  <a:tcPr marL="3756" marR="3756" marT="3756"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600" b="1" i="0" u="none" strike="noStrike">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600" b="1" i="0" u="none" strike="noStrike">
                          <a:solidFill>
                            <a:srgbClr val="595959"/>
                          </a:solidFill>
                          <a:effectLst/>
                          <a:latin typeface="メイリオ" panose="020B0604030504040204" pitchFamily="50" charset="-128"/>
                          <a:ea typeface="メイリオ" panose="020B0604030504040204" pitchFamily="50" charset="-128"/>
                        </a:rPr>
                        <a:t>PC</a:t>
                      </a:r>
                    </a:p>
                  </a:txBody>
                  <a:tcPr marL="3756" marR="3756" marT="3756"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extLst>
                  <a:ext uri="{0D108BD9-81ED-4DB2-BD59-A6C34878D82A}">
                    <a16:rowId xmlns:a16="http://schemas.microsoft.com/office/drawing/2014/main" val="732466969"/>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占い</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015514651"/>
                  </a:ext>
                </a:extLst>
              </a:tr>
              <a:tr h="377600">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消費者向無担保貸金業者（銀行グループ・上場企業を除く）、商工ローン</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1257052852"/>
                  </a:ext>
                </a:extLst>
              </a:tr>
              <a:tr h="310471">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出会い系サイト、結婚紹介</a:t>
                      </a:r>
                      <a:r>
                        <a:rPr lang="en-US" altLang="ja-JP" sz="600" b="0" i="0" u="none" strike="noStrike">
                          <a:solidFill>
                            <a:srgbClr val="FFFFFF"/>
                          </a:solidFill>
                          <a:effectLst/>
                          <a:latin typeface="メイリオ" panose="020B0604030504040204" pitchFamily="50" charset="-128"/>
                          <a:ea typeface="メイリオ" panose="020B0604030504040204" pitchFamily="50" charset="-128"/>
                        </a:rPr>
                        <a:t>(</a:t>
                      </a: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インターネット異性紹介業</a:t>
                      </a:r>
                      <a:r>
                        <a:rPr lang="en-US" altLang="ja-JP" sz="600" b="0" i="0" u="none" strike="noStrike">
                          <a:solidFill>
                            <a:srgbClr val="FFFFFF"/>
                          </a:solidFill>
                          <a:effectLst/>
                          <a:latin typeface="メイリオ" panose="020B0604030504040204" pitchFamily="50" charset="-128"/>
                          <a:ea typeface="メイリオ" panose="020B0604030504040204" pitchFamily="50" charset="-128"/>
                        </a:rPr>
                        <a:t>)</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933041103"/>
                  </a:ext>
                </a:extLst>
              </a:tr>
              <a:tr h="256209">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レーシック・美容整形・美容外科・美容皮膚科</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95720284"/>
                  </a:ext>
                </a:extLst>
              </a:tr>
              <a:tr h="256209">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786723610"/>
                  </a:ext>
                </a:extLst>
              </a:tr>
              <a:tr h="272990">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パチンコ・スロット</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719619155"/>
                  </a:ext>
                </a:extLst>
              </a:tr>
              <a:tr h="272990">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ギャンブル（その他）</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800" b="0" i="0" u="none" strike="noStrike">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830219581"/>
                  </a:ext>
                </a:extLst>
              </a:tr>
              <a:tr h="256209">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発毛・育毛・増毛・かつらサービス</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413682594"/>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妊娠・不妊情報</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234486553"/>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法務・税務</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17977463"/>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探偵</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601798028"/>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治験</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532032129"/>
                  </a:ext>
                </a:extLst>
              </a:tr>
              <a:tr h="201386">
                <a:tc>
                  <a:txBody>
                    <a:bodyPr/>
                    <a:lstStyle/>
                    <a:p>
                      <a:pPr algn="l" rtl="0" fontAlgn="ctr"/>
                      <a:r>
                        <a:rPr lang="zh-TW" altLang="en-US" sz="600" b="0" i="0" u="none" strike="noStrike">
                          <a:solidFill>
                            <a:srgbClr val="FFFFFF"/>
                          </a:solidFill>
                          <a:effectLst/>
                          <a:latin typeface="メイリオ" panose="020B0604030504040204" pitchFamily="50" charset="-128"/>
                          <a:ea typeface="メイリオ" panose="020B0604030504040204" pitchFamily="50" charset="-128"/>
                        </a:rPr>
                        <a:t>能力開発関連商品</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570781729"/>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性に関する内容</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131362077"/>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宗教団体</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663838414"/>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健康・美容食品</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492717859"/>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恋愛・結婚情報</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98556559"/>
                  </a:ext>
                </a:extLst>
              </a:tr>
              <a:tr h="201386">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健康器具・雑貨</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531223765"/>
                  </a:ext>
                </a:extLst>
              </a:tr>
              <a:tr h="256209">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美容エステティックサロン</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635225698"/>
                  </a:ext>
                </a:extLst>
              </a:tr>
              <a:tr h="256209">
                <a:tc>
                  <a:txBody>
                    <a:bodyPr/>
                    <a:lstStyle/>
                    <a:p>
                      <a:pPr algn="l" rtl="0" fontAlgn="ctr"/>
                      <a:r>
                        <a:rPr lang="ja-JP" altLang="en-US" sz="600" b="0" i="0" u="none" strike="noStrike">
                          <a:solidFill>
                            <a:srgbClr val="FFFFFF"/>
                          </a:solidFill>
                          <a:effectLst/>
                          <a:latin typeface="メイリオ" panose="020B0604030504040204" pitchFamily="50" charset="-128"/>
                          <a:ea typeface="メイリオ" panose="020B0604030504040204" pitchFamily="50" charset="-128"/>
                        </a:rPr>
                        <a:t>医療機関による保険外治療</a:t>
                      </a:r>
                    </a:p>
                  </a:txBody>
                  <a:tcPr marL="3756" marR="3756" marT="375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6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756" marR="3756" marT="3756"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45613338"/>
                  </a:ext>
                </a:extLst>
              </a:tr>
            </a:tbl>
          </a:graphicData>
        </a:graphic>
      </p:graphicFrame>
    </p:spTree>
    <p:extLst>
      <p:ext uri="{BB962C8B-B14F-4D97-AF65-F5344CB8AC3E}">
        <p14:creationId xmlns:p14="http://schemas.microsoft.com/office/powerpoint/2010/main" val="112280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8" name="テキスト ボックス 7">
            <a:extLst>
              <a:ext uri="{FF2B5EF4-FFF2-40B4-BE49-F238E27FC236}">
                <a16:creationId xmlns:a16="http://schemas.microsoft.com/office/drawing/2014/main" id="{105A310C-96BB-AD4C-AB58-A365BD4CA5F0}"/>
              </a:ext>
            </a:extLst>
          </p:cNvPr>
          <p:cNvSpPr txBox="1"/>
          <p:nvPr/>
        </p:nvSpPr>
        <p:spPr>
          <a:xfrm>
            <a:off x="1305609" y="997007"/>
            <a:ext cx="1157689" cy="477054"/>
          </a:xfrm>
          <a:prstGeom prst="rect">
            <a:avLst/>
          </a:prstGeom>
          <a:noFill/>
        </p:spPr>
        <p:txBody>
          <a:bodyPr wrap="none" rtlCol="0">
            <a:spAutoFit/>
          </a:bodyPr>
          <a:lstStyle/>
          <a:p>
            <a:pPr algn="ctr">
              <a:lnSpc>
                <a:spcPts val="1460"/>
              </a:lnSpc>
            </a:pPr>
            <a:r>
              <a:rPr lang="ja-JP" altLang="en-US" sz="1050" b="1" dirty="0"/>
              <a:t>画像（</a:t>
            </a:r>
            <a:r>
              <a:rPr lang="en-US" altLang="ja-JP" sz="1050" b="1" dirty="0"/>
              <a:t>16</a:t>
            </a:r>
            <a:r>
              <a:rPr lang="ja-JP" altLang="en-US" sz="1050" b="1" dirty="0"/>
              <a:t>：</a:t>
            </a:r>
            <a:r>
              <a:rPr lang="en-US" altLang="ja-JP" sz="1050" b="1" dirty="0"/>
              <a:t>9</a:t>
            </a:r>
            <a:r>
              <a:rPr lang="ja-JP" altLang="en-US" sz="1050" b="1" dirty="0"/>
              <a:t>）</a:t>
            </a:r>
            <a:endParaRPr lang="en-US" altLang="ja-JP" sz="1050" b="1" dirty="0"/>
          </a:p>
          <a:p>
            <a:pPr algn="ctr">
              <a:lnSpc>
                <a:spcPts val="1460"/>
              </a:lnSpc>
            </a:pPr>
            <a:r>
              <a:rPr lang="ja-JP" altLang="en-US" sz="1050" b="1" dirty="0"/>
              <a:t>動画（</a:t>
            </a:r>
            <a:r>
              <a:rPr lang="en-US" altLang="ja-JP" sz="1050" b="1" dirty="0"/>
              <a:t>16</a:t>
            </a:r>
            <a:r>
              <a:rPr lang="ja-JP" altLang="en-US" sz="1050" b="1" dirty="0"/>
              <a:t>：</a:t>
            </a:r>
            <a:r>
              <a:rPr lang="en-US" altLang="ja-JP" sz="1050" b="1" dirty="0"/>
              <a:t>9</a:t>
            </a:r>
            <a:r>
              <a:rPr lang="ja-JP" altLang="en-US" sz="1050" b="1" dirty="0"/>
              <a:t>）</a:t>
            </a:r>
            <a:endParaRPr lang="en-US" altLang="ja-JP" sz="1050" b="1"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3750642" y="997007"/>
            <a:ext cx="1175323" cy="284693"/>
          </a:xfrm>
          <a:prstGeom prst="rect">
            <a:avLst/>
          </a:prstGeom>
          <a:noFill/>
        </p:spPr>
        <p:txBody>
          <a:bodyPr wrap="none" rtlCol="0">
            <a:spAutoFit/>
          </a:bodyPr>
          <a:lstStyle/>
          <a:p>
            <a:pPr algn="ctr">
              <a:lnSpc>
                <a:spcPts val="1460"/>
              </a:lnSpc>
            </a:pPr>
            <a:r>
              <a:rPr lang="ja-JP" altLang="en-US" sz="1050" b="1" dirty="0"/>
              <a:t>画像（</a:t>
            </a:r>
            <a:r>
              <a:rPr lang="en-US" altLang="ja-JP" sz="1050" b="1" dirty="0"/>
              <a:t>16</a:t>
            </a:r>
            <a:r>
              <a:rPr lang="ja-JP" altLang="en-US" sz="1050" b="1" dirty="0" smtClean="0"/>
              <a:t>：</a:t>
            </a:r>
            <a:r>
              <a:rPr lang="en-US" altLang="ja-JP" sz="1050" b="1" dirty="0"/>
              <a:t>5</a:t>
            </a:r>
            <a:r>
              <a:rPr lang="ja-JP" altLang="en-US" sz="1050" b="1" dirty="0" smtClean="0"/>
              <a:t>）</a:t>
            </a:r>
            <a:endParaRPr lang="en-US" altLang="ja-JP" sz="1050" b="1" dirty="0"/>
          </a:p>
        </p:txBody>
      </p:sp>
      <p:pic>
        <p:nvPicPr>
          <p:cNvPr id="11" name="図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8864" y="1507232"/>
            <a:ext cx="1241667" cy="2056357"/>
          </a:xfrm>
          <a:prstGeom prst="rect">
            <a:avLst/>
          </a:prstGeom>
        </p:spPr>
      </p:pic>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1426" y="1507232"/>
            <a:ext cx="1241666" cy="2056357"/>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4569" y="1507232"/>
            <a:ext cx="2720267" cy="2056357"/>
          </a:xfrm>
          <a:prstGeom prst="rect">
            <a:avLst/>
          </a:prstGeom>
        </p:spPr>
      </p:pic>
      <p:pic>
        <p:nvPicPr>
          <p:cNvPr id="22" name="図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40753" y="4276338"/>
            <a:ext cx="2044695" cy="2056357"/>
          </a:xfrm>
          <a:prstGeom prst="rect">
            <a:avLst/>
          </a:prstGeom>
        </p:spPr>
      </p:pic>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65167" y="4253956"/>
            <a:ext cx="2044695" cy="2056357"/>
          </a:xfrm>
          <a:prstGeom prst="rect">
            <a:avLst/>
          </a:prstGeom>
        </p:spPr>
      </p:pic>
      <p:sp>
        <p:nvSpPr>
          <p:cNvPr id="25" name="テキスト ボックス 24">
            <a:extLst>
              <a:ext uri="{FF2B5EF4-FFF2-40B4-BE49-F238E27FC236}">
                <a16:creationId xmlns:a16="http://schemas.microsoft.com/office/drawing/2014/main" id="{105A310C-96BB-AD4C-AB58-A365BD4CA5F0}"/>
              </a:ext>
            </a:extLst>
          </p:cNvPr>
          <p:cNvSpPr txBox="1"/>
          <p:nvPr/>
        </p:nvSpPr>
        <p:spPr>
          <a:xfrm>
            <a:off x="5947067" y="973279"/>
            <a:ext cx="3416320" cy="284693"/>
          </a:xfrm>
          <a:prstGeom prst="rect">
            <a:avLst/>
          </a:prstGeom>
          <a:noFill/>
        </p:spPr>
        <p:txBody>
          <a:bodyPr wrap="none" rtlCol="0">
            <a:spAutoFit/>
          </a:bodyPr>
          <a:lstStyle/>
          <a:p>
            <a:pPr algn="ctr">
              <a:lnSpc>
                <a:spcPts val="1460"/>
              </a:lnSpc>
            </a:pPr>
            <a:r>
              <a:rPr lang="ja-JP" altLang="en-US" sz="1050" b="1" dirty="0" smtClean="0"/>
              <a:t>トップインパクトプライムディスプレイダブルサイズ</a:t>
            </a:r>
            <a:endParaRPr lang="en-US" altLang="ja-JP" sz="1050" b="1" dirty="0"/>
          </a:p>
        </p:txBody>
      </p:sp>
      <p:sp>
        <p:nvSpPr>
          <p:cNvPr id="26" name="テキスト ボックス 25">
            <a:extLst>
              <a:ext uri="{FF2B5EF4-FFF2-40B4-BE49-F238E27FC236}">
                <a16:creationId xmlns:a16="http://schemas.microsoft.com/office/drawing/2014/main" id="{105A310C-96BB-AD4C-AB58-A365BD4CA5F0}"/>
              </a:ext>
            </a:extLst>
          </p:cNvPr>
          <p:cNvSpPr txBox="1"/>
          <p:nvPr/>
        </p:nvSpPr>
        <p:spPr>
          <a:xfrm>
            <a:off x="5745088" y="1188310"/>
            <a:ext cx="3820277" cy="284693"/>
          </a:xfrm>
          <a:prstGeom prst="rect">
            <a:avLst/>
          </a:prstGeom>
          <a:noFill/>
        </p:spPr>
        <p:txBody>
          <a:bodyPr wrap="none" rtlCol="0">
            <a:spAutoFit/>
          </a:bodyPr>
          <a:lstStyle/>
          <a:p>
            <a:pPr algn="ctr">
              <a:lnSpc>
                <a:spcPts val="1460"/>
              </a:lnSpc>
            </a:pPr>
            <a:r>
              <a:rPr lang="ja-JP" altLang="en-US" sz="1050" b="1" dirty="0" smtClean="0"/>
              <a:t>トップインパクトプライムディスプレイダブルサイズ 動画</a:t>
            </a:r>
            <a:endParaRPr lang="en-US" altLang="ja-JP" sz="1050" b="1" dirty="0"/>
          </a:p>
        </p:txBody>
      </p:sp>
      <p:sp>
        <p:nvSpPr>
          <p:cNvPr id="27" name="テキスト ボックス 26">
            <a:extLst>
              <a:ext uri="{FF2B5EF4-FFF2-40B4-BE49-F238E27FC236}">
                <a16:creationId xmlns:a16="http://schemas.microsoft.com/office/drawing/2014/main" id="{105A310C-96BB-AD4C-AB58-A365BD4CA5F0}"/>
              </a:ext>
            </a:extLst>
          </p:cNvPr>
          <p:cNvSpPr txBox="1"/>
          <p:nvPr/>
        </p:nvSpPr>
        <p:spPr>
          <a:xfrm>
            <a:off x="1667178" y="3762442"/>
            <a:ext cx="1040670" cy="669414"/>
          </a:xfrm>
          <a:prstGeom prst="rect">
            <a:avLst/>
          </a:prstGeom>
          <a:noFill/>
        </p:spPr>
        <p:txBody>
          <a:bodyPr wrap="none" rtlCol="0">
            <a:spAutoFit/>
          </a:bodyPr>
          <a:lstStyle/>
          <a:p>
            <a:pPr algn="ctr">
              <a:lnSpc>
                <a:spcPts val="1460"/>
              </a:lnSpc>
            </a:pPr>
            <a:r>
              <a:rPr lang="ja-JP" altLang="en-US" sz="1050" b="1" dirty="0"/>
              <a:t>画像（</a:t>
            </a:r>
            <a:r>
              <a:rPr lang="en-US" altLang="ja-JP" sz="1050" b="1" dirty="0" smtClean="0"/>
              <a:t>1</a:t>
            </a:r>
            <a:r>
              <a:rPr lang="ja-JP" altLang="en-US" sz="1050" b="1" dirty="0" smtClean="0"/>
              <a:t>：</a:t>
            </a:r>
            <a:r>
              <a:rPr lang="en-US" altLang="ja-JP" sz="1050" b="1" dirty="0"/>
              <a:t>2</a:t>
            </a:r>
            <a:r>
              <a:rPr lang="ja-JP" altLang="en-US" sz="1050" b="1" dirty="0" smtClean="0"/>
              <a:t>）</a:t>
            </a:r>
            <a:endParaRPr lang="en-US" altLang="ja-JP" sz="1050" b="1" dirty="0"/>
          </a:p>
          <a:p>
            <a:pPr algn="ctr">
              <a:lnSpc>
                <a:spcPts val="1460"/>
              </a:lnSpc>
            </a:pPr>
            <a:r>
              <a:rPr lang="ja-JP" altLang="en-US" sz="1050" b="1" dirty="0"/>
              <a:t>動画（</a:t>
            </a:r>
            <a:r>
              <a:rPr lang="en-US" altLang="ja-JP" sz="1050" b="1" dirty="0"/>
              <a:t>1</a:t>
            </a:r>
            <a:r>
              <a:rPr lang="ja-JP" altLang="en-US" sz="1050" b="1" dirty="0"/>
              <a:t>：</a:t>
            </a:r>
            <a:r>
              <a:rPr lang="en-US" altLang="ja-JP" sz="1050" b="1" dirty="0"/>
              <a:t>2</a:t>
            </a:r>
            <a:r>
              <a:rPr lang="ja-JP" altLang="en-US" sz="1050" b="1" dirty="0"/>
              <a:t>）</a:t>
            </a:r>
            <a:endParaRPr lang="en-US" altLang="ja-JP" sz="1050" b="1" dirty="0"/>
          </a:p>
          <a:p>
            <a:pPr algn="ctr">
              <a:lnSpc>
                <a:spcPts val="1460"/>
              </a:lnSpc>
            </a:pPr>
            <a:endParaRPr lang="en-US" altLang="ja-JP" sz="1050" b="1" dirty="0"/>
          </a:p>
        </p:txBody>
      </p:sp>
      <p:pic>
        <p:nvPicPr>
          <p:cNvPr id="28" name="図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63726" y="4279650"/>
            <a:ext cx="2041402" cy="2053045"/>
          </a:xfrm>
          <a:prstGeom prst="rect">
            <a:avLst/>
          </a:prstGeom>
        </p:spPr>
      </p:pic>
      <p:sp>
        <p:nvSpPr>
          <p:cNvPr id="29" name="テキスト ボックス 28">
            <a:extLst>
              <a:ext uri="{FF2B5EF4-FFF2-40B4-BE49-F238E27FC236}">
                <a16:creationId xmlns:a16="http://schemas.microsoft.com/office/drawing/2014/main" id="{105A310C-96BB-AD4C-AB58-A365BD4CA5F0}"/>
              </a:ext>
            </a:extLst>
          </p:cNvPr>
          <p:cNvSpPr txBox="1"/>
          <p:nvPr/>
        </p:nvSpPr>
        <p:spPr>
          <a:xfrm>
            <a:off x="4627798" y="3787748"/>
            <a:ext cx="1040670" cy="669414"/>
          </a:xfrm>
          <a:prstGeom prst="rect">
            <a:avLst/>
          </a:prstGeom>
          <a:noFill/>
        </p:spPr>
        <p:txBody>
          <a:bodyPr wrap="none" rtlCol="0">
            <a:spAutoFit/>
          </a:bodyPr>
          <a:lstStyle/>
          <a:p>
            <a:pPr algn="ctr">
              <a:lnSpc>
                <a:spcPts val="1460"/>
              </a:lnSpc>
            </a:pPr>
            <a:r>
              <a:rPr lang="ja-JP" altLang="en-US" sz="1050" b="1" dirty="0"/>
              <a:t>画像（</a:t>
            </a:r>
            <a:r>
              <a:rPr lang="en-US" altLang="ja-JP" sz="1050" b="1" dirty="0" smtClean="0"/>
              <a:t>1</a:t>
            </a:r>
            <a:r>
              <a:rPr lang="ja-JP" altLang="en-US" sz="1050" b="1" dirty="0" smtClean="0"/>
              <a:t>：</a:t>
            </a:r>
            <a:r>
              <a:rPr lang="en-US" altLang="ja-JP" sz="1050" b="1" dirty="0" smtClean="0"/>
              <a:t>1</a:t>
            </a:r>
            <a:r>
              <a:rPr lang="ja-JP" altLang="en-US" sz="1050" b="1" dirty="0" smtClean="0"/>
              <a:t>）</a:t>
            </a:r>
            <a:endParaRPr lang="en-US" altLang="ja-JP" sz="1050" b="1" dirty="0"/>
          </a:p>
          <a:p>
            <a:pPr algn="ctr">
              <a:lnSpc>
                <a:spcPts val="1460"/>
              </a:lnSpc>
            </a:pPr>
            <a:r>
              <a:rPr lang="ja-JP" altLang="en-US" sz="1050" b="1" dirty="0"/>
              <a:t>動画（</a:t>
            </a:r>
            <a:r>
              <a:rPr lang="en-US" altLang="ja-JP" sz="1050" b="1" dirty="0"/>
              <a:t>1</a:t>
            </a:r>
            <a:r>
              <a:rPr lang="ja-JP" altLang="en-US" sz="1050" b="1" dirty="0" smtClean="0"/>
              <a:t>：</a:t>
            </a:r>
            <a:r>
              <a:rPr lang="en-US" altLang="ja-JP" sz="1050" b="1" dirty="0" smtClean="0"/>
              <a:t>1</a:t>
            </a:r>
            <a:r>
              <a:rPr lang="ja-JP" altLang="en-US" sz="1050" b="1" dirty="0" smtClean="0"/>
              <a:t>）</a:t>
            </a:r>
            <a:endParaRPr lang="en-US" altLang="ja-JP" sz="1050" b="1" dirty="0"/>
          </a:p>
          <a:p>
            <a:pPr algn="ctr">
              <a:lnSpc>
                <a:spcPts val="1460"/>
              </a:lnSpc>
            </a:pPr>
            <a:endParaRPr lang="en-US" altLang="ja-JP" sz="1050" b="1" dirty="0"/>
          </a:p>
        </p:txBody>
      </p:sp>
      <p:sp>
        <p:nvSpPr>
          <p:cNvPr id="30" name="テキスト ボックス 29">
            <a:extLst>
              <a:ext uri="{FF2B5EF4-FFF2-40B4-BE49-F238E27FC236}">
                <a16:creationId xmlns:a16="http://schemas.microsoft.com/office/drawing/2014/main" id="{105A310C-96BB-AD4C-AB58-A365BD4CA5F0}"/>
              </a:ext>
            </a:extLst>
          </p:cNvPr>
          <p:cNvSpPr txBox="1"/>
          <p:nvPr/>
        </p:nvSpPr>
        <p:spPr>
          <a:xfrm>
            <a:off x="7472844" y="3772820"/>
            <a:ext cx="1040670" cy="477054"/>
          </a:xfrm>
          <a:prstGeom prst="rect">
            <a:avLst/>
          </a:prstGeom>
          <a:noFill/>
        </p:spPr>
        <p:txBody>
          <a:bodyPr wrap="none" rtlCol="0">
            <a:spAutoFit/>
          </a:bodyPr>
          <a:lstStyle/>
          <a:p>
            <a:pPr algn="ctr">
              <a:lnSpc>
                <a:spcPts val="1460"/>
              </a:lnSpc>
            </a:pPr>
            <a:r>
              <a:rPr lang="ja-JP" altLang="en-US" sz="1050" b="1" dirty="0"/>
              <a:t>画像</a:t>
            </a:r>
            <a:r>
              <a:rPr lang="ja-JP" altLang="en-US" sz="1050" b="1" dirty="0" smtClean="0"/>
              <a:t>（</a:t>
            </a:r>
            <a:r>
              <a:rPr lang="en-US" altLang="ja-JP" sz="1050" b="1" dirty="0"/>
              <a:t>6</a:t>
            </a:r>
            <a:r>
              <a:rPr lang="ja-JP" altLang="en-US" sz="1050" b="1" dirty="0" smtClean="0"/>
              <a:t>：</a:t>
            </a:r>
            <a:r>
              <a:rPr lang="en-US" altLang="ja-JP" sz="1050" b="1" dirty="0"/>
              <a:t>5</a:t>
            </a:r>
            <a:r>
              <a:rPr lang="ja-JP" altLang="en-US" sz="1050" b="1" dirty="0" smtClean="0"/>
              <a:t>）</a:t>
            </a:r>
            <a:endParaRPr lang="en-US" altLang="ja-JP" sz="1050" b="1" dirty="0"/>
          </a:p>
          <a:p>
            <a:pPr algn="ctr">
              <a:lnSpc>
                <a:spcPts val="1460"/>
              </a:lnSpc>
            </a:pPr>
            <a:endParaRPr lang="en-US" altLang="ja-JP" sz="1050" b="1" dirty="0"/>
          </a:p>
        </p:txBody>
      </p:sp>
    </p:spTree>
    <p:extLst>
      <p:ext uri="{BB962C8B-B14F-4D97-AF65-F5344CB8AC3E}">
        <p14:creationId xmlns:p14="http://schemas.microsoft.com/office/powerpoint/2010/main" val="26612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63825" y="1124744"/>
            <a:ext cx="9201472" cy="5293757"/>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a:t>
            </a:r>
            <a:r>
              <a:rPr lang="ja-JP" altLang="en-US" sz="1400" b="1" dirty="0" smtClean="0">
                <a:solidFill>
                  <a:schemeClr val="tx1">
                    <a:lumMod val="65000"/>
                    <a:lumOff val="35000"/>
                  </a:schemeClr>
                </a:solidFill>
              </a:rPr>
              <a:t>「</a:t>
            </a:r>
            <a:r>
              <a:rPr lang="en-US" altLang="ja-JP" sz="1400" b="1" dirty="0" err="1" smtClean="0">
                <a:solidFill>
                  <a:schemeClr val="tx1">
                    <a:lumMod val="65000"/>
                    <a:lumOff val="35000"/>
                  </a:schemeClr>
                </a:solidFill>
              </a:rPr>
              <a:t>carview</a:t>
            </a:r>
            <a:r>
              <a:rPr lang="en-US" altLang="ja-JP" sz="1400" b="1" dirty="0">
                <a:solidFill>
                  <a:schemeClr val="tx1">
                    <a:lumMod val="65000"/>
                    <a:lumOff val="35000"/>
                  </a:schemeClr>
                </a:solidFill>
              </a:rPr>
              <a:t>!</a:t>
            </a:r>
            <a:r>
              <a:rPr lang="ja-JP" altLang="en-US" sz="1400" b="1" dirty="0">
                <a:solidFill>
                  <a:schemeClr val="tx1">
                    <a:lumMod val="65000"/>
                    <a:lumOff val="35000"/>
                  </a:schemeClr>
                </a:solidFill>
              </a:rPr>
              <a:t>　トップ　トップインパクト　プライムディスプレイダブルサイズ 　</a:t>
            </a:r>
            <a:r>
              <a:rPr lang="en-US" altLang="ja-JP" sz="1400" b="1" dirty="0" smtClean="0">
                <a:solidFill>
                  <a:schemeClr val="tx1">
                    <a:lumMod val="65000"/>
                    <a:lumOff val="35000"/>
                  </a:schemeClr>
                </a:solidFill>
              </a:rPr>
              <a:t>PC</a:t>
            </a:r>
            <a:r>
              <a:rPr lang="ja-JP" altLang="en-US" sz="1400" b="1" dirty="0" smtClean="0">
                <a:solidFill>
                  <a:schemeClr val="tx1">
                    <a:lumMod val="65000"/>
                    <a:lumOff val="35000"/>
                  </a:schemeClr>
                </a:solidFill>
              </a:rPr>
              <a:t>」商品は、</a:t>
            </a:r>
            <a:endParaRPr lang="en-US" altLang="ja-JP" sz="1400" b="1" dirty="0" smtClean="0">
              <a:solidFill>
                <a:schemeClr val="tx1">
                  <a:lumMod val="65000"/>
                  <a:lumOff val="35000"/>
                </a:schemeClr>
              </a:solidFill>
            </a:endParaRPr>
          </a:p>
          <a:p>
            <a:r>
              <a:rPr lang="ja-JP" altLang="en-US" sz="1400" b="1" dirty="0">
                <a:solidFill>
                  <a:schemeClr val="tx1">
                    <a:lumMod val="65000"/>
                    <a:lumOff val="35000"/>
                  </a:schemeClr>
                </a:solidFill>
              </a:rPr>
              <a:t>　</a:t>
            </a:r>
            <a:r>
              <a:rPr lang="ja-JP" altLang="en-US" sz="1400" b="1" dirty="0" smtClean="0">
                <a:solidFill>
                  <a:schemeClr val="tx1">
                    <a:lumMod val="65000"/>
                    <a:lumOff val="35000"/>
                  </a:schemeClr>
                </a:solidFill>
              </a:rPr>
              <a:t>入稿前審査にて事前原稿確認が必須です。</a:t>
            </a:r>
            <a:endParaRPr lang="en-US" altLang="ja-JP" sz="1400" b="1" dirty="0" smtClean="0">
              <a:solidFill>
                <a:schemeClr val="tx1">
                  <a:lumMod val="65000"/>
                  <a:lumOff val="35000"/>
                </a:schemeClr>
              </a:solidFill>
            </a:endParaRPr>
          </a:p>
          <a:p>
            <a:pPr marL="179388"/>
            <a:r>
              <a:rPr lang="ja-JP" altLang="en-US" sz="1400" dirty="0" smtClean="0">
                <a:solidFill>
                  <a:schemeClr val="tx1">
                    <a:lumMod val="65000"/>
                    <a:lumOff val="35000"/>
                  </a:schemeClr>
                </a:solidFill>
              </a:rPr>
              <a:t>ディスプレイ</a:t>
            </a:r>
            <a:r>
              <a:rPr lang="ja-JP" altLang="en-US" sz="1400" dirty="0">
                <a:solidFill>
                  <a:schemeClr val="tx1">
                    <a:lumMod val="65000"/>
                    <a:lumOff val="35000"/>
                  </a:schemeClr>
                </a:solidFill>
              </a:rPr>
              <a:t>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■金額表示は、消費税を含みません。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■金額表示は、代理店手数料を含みます。</a:t>
            </a:r>
            <a:endParaRPr lang="en-US" altLang="zh-TW" sz="16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201762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185214"/>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2019855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smtClean="0"/>
              <a:t>更新・変更履歴</a:t>
            </a:r>
            <a:endParaRPr kumimoji="1" lang="ja-JP" altLang="en-US" dirty="0"/>
          </a:p>
        </p:txBody>
      </p:sp>
      <p:sp>
        <p:nvSpPr>
          <p:cNvPr id="5" name="テキスト ボックス 4"/>
          <p:cNvSpPr txBox="1"/>
          <p:nvPr/>
        </p:nvSpPr>
        <p:spPr>
          <a:xfrm>
            <a:off x="272480" y="1124744"/>
            <a:ext cx="9433048" cy="1754326"/>
          </a:xfrm>
          <a:prstGeom prst="rect">
            <a:avLst/>
          </a:prstGeom>
          <a:noFill/>
        </p:spPr>
        <p:txBody>
          <a:bodyPr wrap="square" rtlCol="0">
            <a:spAutoFit/>
          </a:bodyPr>
          <a:lstStyle/>
          <a:p>
            <a:r>
              <a:rPr lang="ja-JP" altLang="en-US" dirty="0" smtClean="0">
                <a:solidFill>
                  <a:schemeClr val="tx1">
                    <a:lumMod val="65000"/>
                    <a:lumOff val="35000"/>
                  </a:schemeClr>
                </a:solidFill>
              </a:rPr>
              <a:t>■</a:t>
            </a:r>
            <a:r>
              <a:rPr lang="en-US" altLang="ja-JP" dirty="0" smtClean="0">
                <a:solidFill>
                  <a:schemeClr val="tx1">
                    <a:lumMod val="65000"/>
                    <a:lumOff val="35000"/>
                  </a:schemeClr>
                </a:solidFill>
              </a:rPr>
              <a:t>2021/3/26</a:t>
            </a:r>
            <a:r>
              <a:rPr lang="ja-JP" altLang="en-US" dirty="0" smtClean="0">
                <a:solidFill>
                  <a:schemeClr val="tx1">
                    <a:lumMod val="65000"/>
                    <a:lumOff val="35000"/>
                  </a:schemeClr>
                </a:solidFill>
              </a:rPr>
              <a:t>　</a:t>
            </a:r>
            <a:r>
              <a:rPr lang="en-US" altLang="ja-JP" dirty="0" smtClean="0">
                <a:solidFill>
                  <a:schemeClr val="tx1">
                    <a:lumMod val="65000"/>
                    <a:lumOff val="35000"/>
                  </a:schemeClr>
                </a:solidFill>
              </a:rPr>
              <a:t>P7</a:t>
            </a:r>
            <a:r>
              <a:rPr lang="ja-JP" altLang="en-US" dirty="0" smtClean="0">
                <a:solidFill>
                  <a:schemeClr val="tx1">
                    <a:lumMod val="65000"/>
                    <a:lumOff val="35000"/>
                  </a:schemeClr>
                </a:solidFill>
              </a:rPr>
              <a:t>「</a:t>
            </a:r>
            <a:r>
              <a:rPr lang="ja-JP" altLang="en-US" dirty="0">
                <a:solidFill>
                  <a:schemeClr val="tx1">
                    <a:lumMod val="65000"/>
                    <a:lumOff val="35000"/>
                  </a:schemeClr>
                </a:solidFill>
              </a:rPr>
              <a:t>免責事項・注意事項</a:t>
            </a:r>
            <a:r>
              <a:rPr lang="ja-JP" altLang="en-US" dirty="0" smtClean="0">
                <a:solidFill>
                  <a:schemeClr val="tx1">
                    <a:lumMod val="65000"/>
                    <a:lumOff val="35000"/>
                  </a:schemeClr>
                </a:solidFill>
              </a:rPr>
              <a:t>」</a:t>
            </a:r>
            <a:r>
              <a:rPr lang="ja-JP" altLang="en-US" dirty="0">
                <a:solidFill>
                  <a:schemeClr val="tx1">
                    <a:lumMod val="65000"/>
                    <a:lumOff val="35000"/>
                  </a:schemeClr>
                </a:solidFill>
              </a:rPr>
              <a:t>掲載不具合に</a:t>
            </a:r>
            <a:r>
              <a:rPr lang="ja-JP" altLang="en-US" dirty="0" smtClean="0">
                <a:solidFill>
                  <a:schemeClr val="tx1">
                    <a:lumMod val="65000"/>
                    <a:lumOff val="35000"/>
                  </a:schemeClr>
                </a:solidFill>
              </a:rPr>
              <a:t>ついて　追加</a:t>
            </a:r>
            <a:endParaRPr lang="en-US" altLang="ja-JP"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smtClean="0">
              <a:solidFill>
                <a:schemeClr val="tx1">
                  <a:lumMod val="65000"/>
                  <a:lumOff val="35000"/>
                </a:schemeClr>
              </a:solidFill>
            </a:endParaRPr>
          </a:p>
          <a:p>
            <a:endParaRPr lang="en-US" altLang="ja-JP" dirty="0">
              <a:solidFill>
                <a:schemeClr val="tx1">
                  <a:lumMod val="65000"/>
                  <a:lumOff val="35000"/>
                </a:schemeClr>
              </a:solidFill>
            </a:endParaRPr>
          </a:p>
          <a:p>
            <a:endParaRPr kumimoji="1" lang="ja-JP" altLang="en-US" dirty="0">
              <a:solidFill>
                <a:schemeClr val="tx1">
                  <a:lumMod val="65000"/>
                  <a:lumOff val="35000"/>
                </a:schemeClr>
              </a:solidFill>
            </a:endParaRPr>
          </a:p>
        </p:txBody>
      </p:sp>
    </p:spTree>
    <p:extLst>
      <p:ext uri="{BB962C8B-B14F-4D97-AF65-F5344CB8AC3E}">
        <p14:creationId xmlns:p14="http://schemas.microsoft.com/office/powerpoint/2010/main" val="401068154"/>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34010</TotalTime>
  <Words>1588</Words>
  <Application>Microsoft Office PowerPoint</Application>
  <PresentationFormat>A4 210 x 297 mm</PresentationFormat>
  <Paragraphs>264</Paragraphs>
  <Slides>8</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ＭＳ Ｐゴシック</vt:lpstr>
      <vt:lpstr>メイリオ</vt:lpstr>
      <vt:lpstr>游ゴシック</vt:lpstr>
      <vt:lpstr>Arial</vt:lpstr>
      <vt:lpstr>Calibri</vt:lpstr>
      <vt:lpstr>2_【社外秘】MSCテンプレート_2013</vt:lpstr>
      <vt:lpstr>PowerPoint プレゼンテーション</vt:lpstr>
      <vt:lpstr>商品一覧　carview!</vt:lpstr>
      <vt:lpstr>ターゲティング設定</vt:lpstr>
      <vt:lpstr>掲載制限業種</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861</cp:revision>
  <dcterms:created xsi:type="dcterms:W3CDTF">2013-09-17T05:48:50Z</dcterms:created>
  <dcterms:modified xsi:type="dcterms:W3CDTF">2021-03-23T17:27:57Z</dcterms:modified>
</cp:coreProperties>
</file>