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9" r:id="rId2"/>
  </p:sldMasterIdLst>
  <p:notesMasterIdLst>
    <p:notesMasterId r:id="rId23"/>
  </p:notesMasterIdLst>
  <p:sldIdLst>
    <p:sldId id="574" r:id="rId3"/>
    <p:sldId id="575" r:id="rId4"/>
    <p:sldId id="576" r:id="rId5"/>
    <p:sldId id="558" r:id="rId6"/>
    <p:sldId id="276" r:id="rId7"/>
    <p:sldId id="578" r:id="rId8"/>
    <p:sldId id="553" r:id="rId9"/>
    <p:sldId id="515" r:id="rId10"/>
    <p:sldId id="593" r:id="rId11"/>
    <p:sldId id="584" r:id="rId12"/>
    <p:sldId id="595" r:id="rId13"/>
    <p:sldId id="594" r:id="rId14"/>
    <p:sldId id="580" r:id="rId15"/>
    <p:sldId id="596" r:id="rId16"/>
    <p:sldId id="570" r:id="rId17"/>
    <p:sldId id="571" r:id="rId18"/>
    <p:sldId id="624" r:id="rId19"/>
    <p:sldId id="546" r:id="rId20"/>
    <p:sldId id="619" r:id="rId21"/>
    <p:sldId id="579"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9E9"/>
    <a:srgbClr val="ECECEC"/>
    <a:srgbClr val="FBFBFB"/>
    <a:srgbClr val="FFFFFF"/>
    <a:srgbClr val="F5F5F5"/>
    <a:srgbClr val="999999"/>
    <a:srgbClr val="FCEDED"/>
    <a:srgbClr val="FFDBDB"/>
    <a:srgbClr val="C9002C"/>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8" autoAdjust="0"/>
    <p:restoredTop sz="96048" autoAdjust="0"/>
  </p:normalViewPr>
  <p:slideViewPr>
    <p:cSldViewPr snapToGrid="0">
      <p:cViewPr varScale="1">
        <p:scale>
          <a:sx n="76" d="100"/>
          <a:sy n="76" d="100"/>
        </p:scale>
        <p:origin x="80" y="500"/>
      </p:cViewPr>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00" d="100"/>
        <a:sy n="100" d="100"/>
      </p:scale>
      <p:origin x="0" y="-52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2023/4/18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582544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34227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23802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1330522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3827860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2521833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1095811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695400"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456502" y="5931299"/>
            <a:ext cx="1295227"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  2022</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9</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12</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dirty="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dirty="0"/>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4004846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3313309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カーナビ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4</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4FCA1F18-4751-2AA1-33AC-3B9E2C4B2129}"/>
              </a:ext>
            </a:extLst>
          </p:cNvPr>
          <p:cNvSpPr txBox="1"/>
          <p:nvPr userDrawn="1"/>
        </p:nvSpPr>
        <p:spPr>
          <a:xfrm>
            <a:off x="607656" y="5710013"/>
            <a:ext cx="1700850" cy="600164"/>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2023/1/25</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2023/4/20</a:t>
            </a:r>
          </a:p>
        </p:txBody>
      </p:sp>
    </p:spTree>
    <p:extLst>
      <p:ext uri="{BB962C8B-B14F-4D97-AF65-F5344CB8AC3E}">
        <p14:creationId xmlns:p14="http://schemas.microsoft.com/office/powerpoint/2010/main" val="26533667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40368925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234762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482613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6339355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4645911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104261836"/>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548269996"/>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429150037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35311253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737" r:id="rId9"/>
    <p:sldLayoutId id="2147483850" r:id="rId10"/>
    <p:sldLayoutId id="2147483853" r:id="rId11"/>
    <p:sldLayoutId id="2147483851" r:id="rId12"/>
    <p:sldLayoutId id="2147483852" r:id="rId13"/>
    <p:sldLayoutId id="2147483760" r:id="rId14"/>
    <p:sldLayoutId id="2147483846" r:id="rId15"/>
    <p:sldLayoutId id="2147483847" r:id="rId16"/>
    <p:sldLayoutId id="2147483845" r:id="rId17"/>
    <p:sldLayoutId id="2147483849" r:id="rId18"/>
    <p:sldLayoutId id="2147483864" r:id="rId19"/>
    <p:sldLayoutId id="2147483820" r:id="rId20"/>
    <p:sldLayoutId id="2147483762" r:id="rId21"/>
    <p:sldLayoutId id="2147483782" r:id="rId22"/>
    <p:sldLayoutId id="2147483793" r:id="rId23"/>
    <p:sldLayoutId id="2147483799" r:id="rId24"/>
    <p:sldLayoutId id="2147483800" r:id="rId25"/>
    <p:sldLayoutId id="2147483794" r:id="rId26"/>
    <p:sldLayoutId id="2147483863" r:id="rId27"/>
    <p:sldLayoutId id="2147483865" r:id="rId28"/>
    <p:sldLayoutId id="2147483881" r:id="rId2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716533491"/>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3.xml"/><Relationship Id="rId5" Type="http://schemas.openxmlformats.org/officeDocument/2006/relationships/image" Target="../media/image25.png"/><Relationship Id="rId4" Type="http://schemas.openxmlformats.org/officeDocument/2006/relationships/hyperlink" Target="https://form-business.yahoo.co.jp/claris/enqueteForm?inquiry_type=placement_restrictions"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25.png"/><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3.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hyperlink" Target="https://portal.yadui.business.yahoo.co.jp/agencyportal/1052207/" TargetMode="External"/><Relationship Id="rId5" Type="http://schemas.openxmlformats.org/officeDocument/2006/relationships/hyperlink" Target="https://portal.yadui.business.yahoo.co.jp/agencyportal/30187098/" TargetMode="External"/><Relationship Id="rId4" Type="http://schemas.openxmlformats.org/officeDocument/2006/relationships/hyperlink" Target="https://portal.yadui.business.yahoo.co.jp/agencyportal/30335704/"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5CBB43-5B8D-D086-673E-91530AE5B03B}"/>
              </a:ext>
            </a:extLst>
          </p:cNvPr>
          <p:cNvSpPr>
            <a:spLocks noGrp="1"/>
          </p:cNvSpPr>
          <p:nvPr>
            <p:ph type="title"/>
          </p:nvPr>
        </p:nvSpPr>
        <p:spPr>
          <a:xfrm>
            <a:off x="1033450" y="2790694"/>
            <a:ext cx="5653968" cy="1325563"/>
          </a:xfrm>
        </p:spPr>
        <p:txBody>
          <a:bodyPr/>
          <a:lstStyle/>
          <a:p>
            <a:r>
              <a:rPr kumimoji="1" lang="ja-JP" altLang="en-US" dirty="0"/>
              <a:t>ディスプレイ広告 （予約型）</a:t>
            </a:r>
            <a:br>
              <a:rPr kumimoji="1" lang="en-US" altLang="ja-JP" dirty="0"/>
            </a:br>
            <a:r>
              <a:rPr kumimoji="1" lang="ja-JP" altLang="en-US" dirty="0"/>
              <a:t>セールスシート</a:t>
            </a:r>
          </a:p>
        </p:txBody>
      </p:sp>
    </p:spTree>
    <p:extLst>
      <p:ext uri="{BB962C8B-B14F-4D97-AF65-F5344CB8AC3E}">
        <p14:creationId xmlns:p14="http://schemas.microsoft.com/office/powerpoint/2010/main" val="3285236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graphicFrame>
        <p:nvGraphicFramePr>
          <p:cNvPr id="8" name="表 7">
            <a:extLst>
              <a:ext uri="{FF2B5EF4-FFF2-40B4-BE49-F238E27FC236}">
                <a16:creationId xmlns:a16="http://schemas.microsoft.com/office/drawing/2014/main" id="{AC179BBA-E93D-A94A-CDF1-3568F566151A}"/>
              </a:ext>
            </a:extLst>
          </p:cNvPr>
          <p:cNvGraphicFramePr>
            <a:graphicFrameLocks noGrp="1"/>
          </p:cNvGraphicFramePr>
          <p:nvPr>
            <p:extLst>
              <p:ext uri="{D42A27DB-BD31-4B8C-83A1-F6EECF244321}">
                <p14:modId xmlns:p14="http://schemas.microsoft.com/office/powerpoint/2010/main" val="3173728292"/>
              </p:ext>
            </p:extLst>
          </p:nvPr>
        </p:nvGraphicFramePr>
        <p:xfrm>
          <a:off x="479427" y="1089025"/>
          <a:ext cx="11233148" cy="3755885"/>
        </p:xfrm>
        <a:graphic>
          <a:graphicData uri="http://schemas.openxmlformats.org/drawingml/2006/table">
            <a:tbl>
              <a:tblPr firstCol="1" bandRow="1"/>
              <a:tblGrid>
                <a:gridCol w="2441390">
                  <a:extLst>
                    <a:ext uri="{9D8B030D-6E8A-4147-A177-3AD203B41FA5}">
                      <a16:colId xmlns:a16="http://schemas.microsoft.com/office/drawing/2014/main" val="3625256417"/>
                    </a:ext>
                  </a:extLst>
                </a:gridCol>
                <a:gridCol w="2458976">
                  <a:extLst>
                    <a:ext uri="{9D8B030D-6E8A-4147-A177-3AD203B41FA5}">
                      <a16:colId xmlns:a16="http://schemas.microsoft.com/office/drawing/2014/main" val="4121042629"/>
                    </a:ext>
                  </a:extLst>
                </a:gridCol>
                <a:gridCol w="3166391">
                  <a:extLst>
                    <a:ext uri="{9D8B030D-6E8A-4147-A177-3AD203B41FA5}">
                      <a16:colId xmlns:a16="http://schemas.microsoft.com/office/drawing/2014/main" val="181121602"/>
                    </a:ext>
                  </a:extLst>
                </a:gridCol>
                <a:gridCol w="3166391">
                  <a:extLst>
                    <a:ext uri="{9D8B030D-6E8A-4147-A177-3AD203B41FA5}">
                      <a16:colId xmlns:a16="http://schemas.microsoft.com/office/drawing/2014/main" val="1832039552"/>
                    </a:ext>
                  </a:extLst>
                </a:gridCol>
              </a:tblGrid>
              <a:tr h="52697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カーナビ　トップ　</a:t>
                      </a: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オープニングパネル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kern="1200" dirty="0">
                          <a:solidFill>
                            <a:schemeClr val="bg1"/>
                          </a:solidFill>
                          <a:latin typeface="Meiryo" panose="020B0604030504040204" pitchFamily="34" charset="-128"/>
                          <a:ea typeface="Meiryo" panose="020B0604030504040204" pitchFamily="34" charset="-128"/>
                          <a:cs typeface="+mn-cs"/>
                        </a:rPr>
                        <a:t>FQ1</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Yahoo! </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カーナビ　メニュー　トップパネル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SP</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426790394"/>
                  </a:ext>
                </a:extLst>
              </a:tr>
              <a:tr h="35358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dirty="0">
                          <a:solidFill>
                            <a:schemeClr val="bg1"/>
                          </a:solidFill>
                          <a:latin typeface="Meiryo" panose="020B0604030504040204" pitchFamily="34" charset="-128"/>
                          <a:ea typeface="Meiryo" panose="020B0604030504040204" pitchFamily="34" charset="-128"/>
                        </a:rPr>
                        <a:t>1.2</a:t>
                      </a:r>
                      <a:r>
                        <a:rPr kumimoji="1" lang="ja-JP" altLang="en-US" sz="1050" b="0" dirty="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29722955"/>
                  </a:ext>
                </a:extLst>
              </a:tr>
              <a:tr h="35358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10395592"/>
                  </a:ext>
                </a:extLst>
              </a:tr>
              <a:tr h="39641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1.3</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84184679"/>
                  </a:ext>
                </a:extLst>
              </a:tr>
              <a:tr h="39641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地域</a:t>
                      </a:r>
                      <a:endParaRPr kumimoji="1" lang="en-US" altLang="ja-JP" sz="1050" b="0" dirty="0">
                        <a:solidFill>
                          <a:schemeClr val="bg1"/>
                        </a:solidFill>
                        <a:latin typeface="Meiryo" panose="020B0604030504040204" pitchFamily="34" charset="-128"/>
                        <a:ea typeface="Meiryo" panose="020B0604030504040204" pitchFamily="34" charset="-128"/>
                      </a:endParaRPr>
                    </a:p>
                    <a:p>
                      <a:pPr algn="ctr"/>
                      <a:r>
                        <a:rPr kumimoji="1" lang="ja-JP" altLang="en-US" sz="1050" b="0" dirty="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dirty="0">
                          <a:solidFill>
                            <a:schemeClr val="bg1"/>
                          </a:solidFill>
                          <a:latin typeface="Meiryo" panose="020B0604030504040204" pitchFamily="34" charset="-128"/>
                          <a:ea typeface="Meiryo" panose="020B0604030504040204" pitchFamily="34" charset="-128"/>
                          <a:cs typeface="+mn-cs"/>
                        </a:rPr>
                        <a:t>1.56</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541384214"/>
                  </a:ext>
                </a:extLst>
              </a:tr>
              <a:tr h="35358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曜日・</a:t>
                      </a:r>
                      <a:r>
                        <a:rPr kumimoji="1" lang="ja-JP" altLang="en-US" sz="1050" b="0" dirty="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990599674"/>
                  </a:ext>
                </a:extLst>
              </a:tr>
              <a:tr h="549773">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1.8</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08796015"/>
                  </a:ext>
                </a:extLst>
              </a:tr>
              <a:tr h="396416">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オーディエンスリスト（ヤフー提供）</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（ヤフー提供）</a:t>
                      </a:r>
                      <a:r>
                        <a:rPr kumimoji="1" lang="en-US" altLang="ja-JP" sz="105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190680054"/>
                  </a:ext>
                </a:extLst>
              </a:tr>
              <a:tr h="35358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2.0</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23248079"/>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949CC099-A6CC-419A-2C33-494B0FBB0DA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6" name="テキスト ボックス 5">
            <a:extLst>
              <a:ext uri="{FF2B5EF4-FFF2-40B4-BE49-F238E27FC236}">
                <a16:creationId xmlns:a16="http://schemas.microsoft.com/office/drawing/2014/main" id="{0AF51EFD-A47B-3E1B-BFBD-40766250D3E0}"/>
              </a:ext>
            </a:extLst>
          </p:cNvPr>
          <p:cNvSpPr txBox="1"/>
          <p:nvPr/>
        </p:nvSpPr>
        <p:spPr>
          <a:xfrm>
            <a:off x="513056"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839339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55642" y="1773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スペシャル商品</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sp>
        <p:nvSpPr>
          <p:cNvPr id="3" name="片側の 2 つの角を丸めた四角形 17">
            <a:extLst>
              <a:ext uri="{FF2B5EF4-FFF2-40B4-BE49-F238E27FC236}">
                <a16:creationId xmlns:a16="http://schemas.microsoft.com/office/drawing/2014/main" id="{8F764AB3-C9D5-1726-3D7B-08CEA76ABC03}"/>
              </a:ext>
            </a:extLst>
          </p:cNvPr>
          <p:cNvSpPr/>
          <p:nvPr/>
        </p:nvSpPr>
        <p:spPr>
          <a:xfrm>
            <a:off x="479424" y="3290116"/>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ndParaRPr>
          </a:p>
        </p:txBody>
      </p:sp>
      <p:sp>
        <p:nvSpPr>
          <p:cNvPr id="6" name="正方形/長方形 5">
            <a:extLst>
              <a:ext uri="{FF2B5EF4-FFF2-40B4-BE49-F238E27FC236}">
                <a16:creationId xmlns:a16="http://schemas.microsoft.com/office/drawing/2014/main" id="{258D08A1-5A62-CD08-D337-D4CF82DD5CB4}"/>
              </a:ext>
            </a:extLst>
          </p:cNvPr>
          <p:cNvSpPr/>
          <p:nvPr/>
        </p:nvSpPr>
        <p:spPr>
          <a:xfrm>
            <a:off x="479425" y="1196681"/>
            <a:ext cx="11269662" cy="1902059"/>
          </a:xfrm>
          <a:prstGeom prst="rect">
            <a:avLst/>
          </a:prstGeom>
        </p:spPr>
        <p:txBody>
          <a:bodyPr wrap="square" lIns="0" tIns="0" rIns="0" bIns="0">
            <a:spAutoFit/>
          </a:bodyPr>
          <a:lstStyle/>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販売先を限定しないレギュラー商品に対し、スペシャル商品は提案可能な広告主様やプロモーションが限定されています。そのため、事前に弊社による出稿可否判断が必要となります。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9" name="片側の 2 つの角を丸めた四角形 19">
            <a:extLst>
              <a:ext uri="{FF2B5EF4-FFF2-40B4-BE49-F238E27FC236}">
                <a16:creationId xmlns:a16="http://schemas.microsoft.com/office/drawing/2014/main" id="{A2DAE246-3DB3-7537-B70F-E3B0DDD0AF6A}"/>
              </a:ext>
            </a:extLst>
          </p:cNvPr>
          <p:cNvSpPr/>
          <p:nvPr/>
        </p:nvSpPr>
        <p:spPr>
          <a:xfrm>
            <a:off x="479424" y="32901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0E5870E7-1040-8DDF-CD73-80443198E749}"/>
              </a:ext>
            </a:extLst>
          </p:cNvPr>
          <p:cNvSpPr/>
          <p:nvPr/>
        </p:nvSpPr>
        <p:spPr>
          <a:xfrm>
            <a:off x="1378913" y="44926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1" name="正方形/長方形 10">
            <a:extLst>
              <a:ext uri="{FF2B5EF4-FFF2-40B4-BE49-F238E27FC236}">
                <a16:creationId xmlns:a16="http://schemas.microsoft.com/office/drawing/2014/main" id="{B20B687C-1CC5-E450-03B5-6CFC9C37EDED}"/>
              </a:ext>
            </a:extLst>
          </p:cNvPr>
          <p:cNvSpPr/>
          <p:nvPr/>
        </p:nvSpPr>
        <p:spPr>
          <a:xfrm>
            <a:off x="1378913" y="50687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3" name="片側の 2 つの角を丸めた四角形 22">
            <a:extLst>
              <a:ext uri="{FF2B5EF4-FFF2-40B4-BE49-F238E27FC236}">
                <a16:creationId xmlns:a16="http://schemas.microsoft.com/office/drawing/2014/main" id="{719E6F01-C6E1-FE40-A4AA-7E8C497A466D}"/>
              </a:ext>
            </a:extLst>
          </p:cNvPr>
          <p:cNvSpPr/>
          <p:nvPr/>
        </p:nvSpPr>
        <p:spPr>
          <a:xfrm>
            <a:off x="6240463" y="3290116"/>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dirty="0">
              <a:solidFill>
                <a:srgbClr val="FFFFFF"/>
              </a:solidFill>
              <a:latin typeface="メイリオ"/>
            </a:endParaRPr>
          </a:p>
        </p:txBody>
      </p:sp>
      <p:sp>
        <p:nvSpPr>
          <p:cNvPr id="14" name="片側の 2 つの角を丸めた四角形 23">
            <a:extLst>
              <a:ext uri="{FF2B5EF4-FFF2-40B4-BE49-F238E27FC236}">
                <a16:creationId xmlns:a16="http://schemas.microsoft.com/office/drawing/2014/main" id="{2CB436A7-E5A5-DE54-C923-0FCDEC681BE3}"/>
              </a:ext>
            </a:extLst>
          </p:cNvPr>
          <p:cNvSpPr/>
          <p:nvPr/>
        </p:nvSpPr>
        <p:spPr>
          <a:xfrm>
            <a:off x="6240463" y="3290115"/>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endParaRPr kumimoji="0" lang="ja-JP" altLang="en-US" sz="18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5" name="正方形/長方形 14">
            <a:extLst>
              <a:ext uri="{FF2B5EF4-FFF2-40B4-BE49-F238E27FC236}">
                <a16:creationId xmlns:a16="http://schemas.microsoft.com/office/drawing/2014/main" id="{4CB64F27-9985-9D4E-5BE7-35D63C986A74}"/>
              </a:ext>
            </a:extLst>
          </p:cNvPr>
          <p:cNvSpPr/>
          <p:nvPr/>
        </p:nvSpPr>
        <p:spPr>
          <a:xfrm>
            <a:off x="7176463" y="3916585"/>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B6EE4742-DB55-5945-7118-CDA731E0F7E4}"/>
              </a:ext>
            </a:extLst>
          </p:cNvPr>
          <p:cNvSpPr/>
          <p:nvPr/>
        </p:nvSpPr>
        <p:spPr>
          <a:xfrm>
            <a:off x="7176463" y="44926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7" name="正方形/長方形 16">
            <a:extLst>
              <a:ext uri="{FF2B5EF4-FFF2-40B4-BE49-F238E27FC236}">
                <a16:creationId xmlns:a16="http://schemas.microsoft.com/office/drawing/2014/main" id="{D7A36DA5-9890-2B1E-56BB-E8D483E6BF18}"/>
              </a:ext>
            </a:extLst>
          </p:cNvPr>
          <p:cNvSpPr/>
          <p:nvPr/>
        </p:nvSpPr>
        <p:spPr>
          <a:xfrm>
            <a:off x="7176463" y="50687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8" name="正方形/長方形 17">
            <a:extLst>
              <a:ext uri="{FF2B5EF4-FFF2-40B4-BE49-F238E27FC236}">
                <a16:creationId xmlns:a16="http://schemas.microsoft.com/office/drawing/2014/main" id="{012FA274-5D63-0A16-781C-15899691FD7B}"/>
              </a:ext>
            </a:extLst>
          </p:cNvPr>
          <p:cNvSpPr/>
          <p:nvPr/>
        </p:nvSpPr>
        <p:spPr>
          <a:xfrm>
            <a:off x="7176463" y="56448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pic>
        <p:nvPicPr>
          <p:cNvPr id="20" name="図プレースホルダー 19" descr="アイコン&#10;&#10;自動的に生成された説明">
            <a:extLst>
              <a:ext uri="{FF2B5EF4-FFF2-40B4-BE49-F238E27FC236}">
                <a16:creationId xmlns:a16="http://schemas.microsoft.com/office/drawing/2014/main" id="{AC07B378-C7D2-41C6-98A2-64AE2AF437B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464342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dirty="0"/>
              <a:t>スマートフォン商品</a:t>
            </a:r>
          </a:p>
        </p:txBody>
      </p:sp>
      <p:sp>
        <p:nvSpPr>
          <p:cNvPr id="3" name="正方形/長方形 2">
            <a:extLst>
              <a:ext uri="{FF2B5EF4-FFF2-40B4-BE49-F238E27FC236}">
                <a16:creationId xmlns:a16="http://schemas.microsoft.com/office/drawing/2014/main" id="{20EF3FA6-101C-AFFF-3B62-81E70E9584D9}"/>
              </a:ext>
            </a:extLst>
          </p:cNvPr>
          <p:cNvSpPr/>
          <p:nvPr/>
        </p:nvSpPr>
        <p:spPr>
          <a:xfrm>
            <a:off x="479425" y="1160463"/>
            <a:ext cx="11269662" cy="866391"/>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スペシャル商品（事前提案可否必須商品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a:t>
            </a:r>
            <a:r>
              <a:rPr lang="ja-JP" altLang="en-US" sz="1600">
                <a:solidFill>
                  <a:srgbClr val="545454"/>
                </a:solidFill>
                <a:latin typeface="Meiryo" panose="020B0604030504040204" pitchFamily="34" charset="-128"/>
                <a:ea typeface="Meiryo" panose="020B0604030504040204" pitchFamily="34" charset="-128"/>
              </a:rPr>
              <a:t>は、弊社</a:t>
            </a:r>
            <a:r>
              <a:rPr lang="ja-JP" altLang="en-US" sz="1600" dirty="0">
                <a:solidFill>
                  <a:srgbClr val="545454"/>
                </a:solidFill>
                <a:latin typeface="Meiryo" panose="020B0604030504040204" pitchFamily="34" charset="-128"/>
                <a:ea typeface="Meiryo" panose="020B0604030504040204" pitchFamily="34" charset="-128"/>
              </a:rPr>
              <a:t>担当営業または</a:t>
            </a: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a:t>
            </a:r>
            <a:r>
              <a:rPr lang="ja-JP" altLang="en-US" sz="1600">
                <a:solidFill>
                  <a:srgbClr val="545454"/>
                </a:solidFill>
                <a:latin typeface="Meiryo" panose="020B0604030504040204" pitchFamily="34" charset="-128"/>
                <a:ea typeface="Meiryo" panose="020B0604030504040204" pitchFamily="34" charset="-128"/>
              </a:rPr>
              <a:t>パートナーサポート宛に以下</a:t>
            </a:r>
            <a:r>
              <a:rPr lang="ja-JP" altLang="en-US" sz="1600" dirty="0">
                <a:solidFill>
                  <a:srgbClr val="545454"/>
                </a:solidFill>
                <a:latin typeface="Meiryo" panose="020B0604030504040204" pitchFamily="34" charset="-128"/>
                <a:ea typeface="Meiryo" panose="020B0604030504040204" pitchFamily="34" charset="-128"/>
              </a:rPr>
              <a:t>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200" dirty="0">
                <a:solidFill>
                  <a:srgbClr val="545454"/>
                </a:solidFill>
                <a:latin typeface="Meiryo" panose="020B0604030504040204" pitchFamily="34" charset="-128"/>
                <a:ea typeface="Meiryo" panose="020B0604030504040204" pitchFamily="34" charset="-128"/>
              </a:rPr>
              <a:t>※</a:t>
            </a:r>
            <a:r>
              <a:rPr lang="ja-JP" altLang="en-US" sz="1200" dirty="0">
                <a:solidFill>
                  <a:srgbClr val="545454"/>
                </a:solidFill>
                <a:latin typeface="Meiryo" panose="020B0604030504040204" pitchFamily="34" charset="-128"/>
                <a:ea typeface="Meiryo" panose="020B0604030504040204" pitchFamily="34" charset="-128"/>
              </a:rPr>
              <a:t>商品名一例：ブランドパネルパノラマ </a:t>
            </a:r>
            <a:r>
              <a:rPr lang="en-US" altLang="ja-JP" sz="1200" dirty="0">
                <a:solidFill>
                  <a:srgbClr val="545454"/>
                </a:solidFill>
                <a:latin typeface="Meiryo" panose="020B0604030504040204" pitchFamily="34" charset="-128"/>
                <a:ea typeface="Meiryo" panose="020B0604030504040204" pitchFamily="34" charset="-128"/>
              </a:rPr>
              <a:t>PC</a:t>
            </a:r>
            <a:r>
              <a:rPr lang="ja-JP" altLang="en-US" sz="1200" dirty="0">
                <a:solidFill>
                  <a:srgbClr val="545454"/>
                </a:solidFill>
                <a:latin typeface="Meiryo" panose="020B0604030504040204" pitchFamily="34" charset="-128"/>
                <a:ea typeface="Meiryo" panose="020B0604030504040204" pitchFamily="34" charset="-128"/>
              </a:rPr>
              <a:t>（</a:t>
            </a:r>
            <a:r>
              <a:rPr lang="en-US" altLang="ja-JP" sz="1200" dirty="0">
                <a:solidFill>
                  <a:srgbClr val="545454"/>
                </a:solidFill>
                <a:latin typeface="Meiryo" panose="020B0604030504040204" pitchFamily="34" charset="-128"/>
                <a:ea typeface="Meiryo" panose="020B0604030504040204" pitchFamily="34" charset="-128"/>
              </a:rPr>
              <a:t>2000</a:t>
            </a:r>
            <a:r>
              <a:rPr lang="ja-JP" altLang="en-US" sz="1200" dirty="0">
                <a:solidFill>
                  <a:srgbClr val="545454"/>
                </a:solidFill>
                <a:latin typeface="Meiryo" panose="020B0604030504040204" pitchFamily="34" charset="-128"/>
                <a:ea typeface="Meiryo" panose="020B0604030504040204" pitchFamily="34" charset="-128"/>
              </a:rPr>
              <a:t>万円～）、ブランドパネルトップインパクトパノラマ </a:t>
            </a:r>
            <a:r>
              <a:rPr lang="en-US" altLang="ja-JP" sz="1200" dirty="0">
                <a:solidFill>
                  <a:srgbClr val="545454"/>
                </a:solidFill>
                <a:latin typeface="Meiryo" panose="020B0604030504040204" pitchFamily="34" charset="-128"/>
                <a:ea typeface="Meiryo" panose="020B0604030504040204" pitchFamily="34" charset="-128"/>
              </a:rPr>
              <a:t>PC</a:t>
            </a:r>
            <a:r>
              <a:rPr lang="ja-JP" altLang="en-US" sz="1200" dirty="0">
                <a:solidFill>
                  <a:srgbClr val="545454"/>
                </a:solidFill>
                <a:latin typeface="Meiryo" panose="020B0604030504040204" pitchFamily="34" charset="-128"/>
                <a:ea typeface="Meiryo" panose="020B0604030504040204" pitchFamily="34" charset="-128"/>
              </a:rPr>
              <a:t>（</a:t>
            </a:r>
            <a:r>
              <a:rPr lang="en-US" altLang="ja-JP" sz="1200" dirty="0">
                <a:solidFill>
                  <a:srgbClr val="545454"/>
                </a:solidFill>
                <a:latin typeface="Meiryo" panose="020B0604030504040204" pitchFamily="34" charset="-128"/>
                <a:ea typeface="Meiryo" panose="020B0604030504040204" pitchFamily="34" charset="-128"/>
              </a:rPr>
              <a:t>2000</a:t>
            </a:r>
            <a:r>
              <a:rPr lang="ja-JP" altLang="en-US" sz="1200" dirty="0">
                <a:solidFill>
                  <a:srgbClr val="545454"/>
                </a:solidFill>
                <a:latin typeface="Meiryo" panose="020B0604030504040204" pitchFamily="34" charset="-128"/>
                <a:ea typeface="Meiryo" panose="020B0604030504040204" pitchFamily="34" charset="-128"/>
              </a:rPr>
              <a:t>万円～）</a:t>
            </a:r>
          </a:p>
        </p:txBody>
      </p:sp>
      <p:sp>
        <p:nvSpPr>
          <p:cNvPr id="6" name="角丸四角形 7">
            <a:extLst>
              <a:ext uri="{FF2B5EF4-FFF2-40B4-BE49-F238E27FC236}">
                <a16:creationId xmlns:a16="http://schemas.microsoft.com/office/drawing/2014/main" id="{0CF0F0DB-149F-6FCD-020A-CCDEBEED3FBF}"/>
              </a:ext>
            </a:extLst>
          </p:cNvPr>
          <p:cNvSpPr/>
          <p:nvPr/>
        </p:nvSpPr>
        <p:spPr>
          <a:xfrm>
            <a:off x="479425" y="2248484"/>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endParaRPr kumimoji="0" lang="ja-JP" altLang="en-US" sz="16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9" name="表 5">
            <a:extLst>
              <a:ext uri="{FF2B5EF4-FFF2-40B4-BE49-F238E27FC236}">
                <a16:creationId xmlns:a16="http://schemas.microsoft.com/office/drawing/2014/main" id="{F12164AA-915D-6A2E-999D-872C0D6FAF76}"/>
              </a:ext>
            </a:extLst>
          </p:cNvPr>
          <p:cNvGraphicFramePr>
            <a:graphicFrameLocks noGrp="1"/>
          </p:cNvGraphicFramePr>
          <p:nvPr>
            <p:extLst>
              <p:ext uri="{D42A27DB-BD31-4B8C-83A1-F6EECF244321}">
                <p14:modId xmlns:p14="http://schemas.microsoft.com/office/powerpoint/2010/main" val="1749138490"/>
              </p:ext>
            </p:extLst>
          </p:nvPr>
        </p:nvGraphicFramePr>
        <p:xfrm>
          <a:off x="479425" y="278858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a:t>
                      </a:r>
                      <a:r>
                        <a:rPr kumimoji="1" lang="en" altLang="ja-JP" sz="1200" b="0" i="0" dirty="0">
                          <a:solidFill>
                            <a:schemeClr val="bg1"/>
                          </a:solidFill>
                          <a:latin typeface="Meiryo" panose="020B0604030504040204" pitchFamily="34" charset="-128"/>
                          <a:ea typeface="Meiryo" panose="020B0604030504040204" pitchFamily="34" charset="-128"/>
                        </a:rPr>
                        <a:t>vimps</a:t>
                      </a:r>
                      <a:r>
                        <a:rPr kumimoji="1" lang="en-US" altLang="ja-JP" sz="1200" b="0" i="0" dirty="0">
                          <a:solidFill>
                            <a:schemeClr val="bg1"/>
                          </a:solidFill>
                          <a:latin typeface="Meiryo" panose="020B0604030504040204" pitchFamily="34" charset="-128"/>
                          <a:ea typeface="Meiryo" panose="020B0604030504040204" pitchFamily="34" charset="-128"/>
                        </a:rPr>
                        <a:t>※</a:t>
                      </a:r>
                      <a:endParaRPr kumimoji="1" lang="ja-JP" altLang="en-US" sz="12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sp>
        <p:nvSpPr>
          <p:cNvPr id="10" name="正方形/長方形 9">
            <a:extLst>
              <a:ext uri="{FF2B5EF4-FFF2-40B4-BE49-F238E27FC236}">
                <a16:creationId xmlns:a16="http://schemas.microsoft.com/office/drawing/2014/main" id="{2EFD8091-DE65-D37A-5BBC-230A5A08ACE6}"/>
              </a:ext>
            </a:extLst>
          </p:cNvPr>
          <p:cNvSpPr/>
          <p:nvPr/>
        </p:nvSpPr>
        <p:spPr>
          <a:xfrm>
            <a:off x="479425" y="6343785"/>
            <a:ext cx="2359620" cy="270843"/>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枠購入型商品に関しては</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の記載は不要です</a:t>
            </a:r>
          </a:p>
          <a:p>
            <a:pPr>
              <a:lnSpc>
                <a:spcPct val="110000"/>
              </a:lnSpc>
              <a:defRPr/>
            </a:pP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13" name="角丸四角形 4">
            <a:extLst>
              <a:ext uri="{FF2B5EF4-FFF2-40B4-BE49-F238E27FC236}">
                <a16:creationId xmlns:a16="http://schemas.microsoft.com/office/drawing/2014/main" id="{D7ABC42B-1654-0BFD-8FCF-E4AB0172C8FD}"/>
              </a:ext>
            </a:extLst>
          </p:cNvPr>
          <p:cNvSpPr/>
          <p:nvPr/>
        </p:nvSpPr>
        <p:spPr>
          <a:xfrm>
            <a:off x="1755642" y="1773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スペシャル商品</a:t>
            </a:r>
          </a:p>
        </p:txBody>
      </p:sp>
      <p:pic>
        <p:nvPicPr>
          <p:cNvPr id="11" name="図プレースホルダー 10" descr="アイコン&#10;&#10;自動的に生成された説明">
            <a:extLst>
              <a:ext uri="{FF2B5EF4-FFF2-40B4-BE49-F238E27FC236}">
                <a16:creationId xmlns:a16="http://schemas.microsoft.com/office/drawing/2014/main" id="{690E916F-CE16-B64E-2A61-6C65B452C13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8400356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0735E41-A59A-13E6-1F9E-4511BAE3DBE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8DA02621-E6DB-2A90-B4D1-BF43B5F16B29}"/>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5" name="テキスト プレースホルダー 4">
            <a:extLst>
              <a:ext uri="{FF2B5EF4-FFF2-40B4-BE49-F238E27FC236}">
                <a16:creationId xmlns:a16="http://schemas.microsoft.com/office/drawing/2014/main" id="{76CFA4C1-1F79-FEB7-B8AD-CA060C7EE85D}"/>
              </a:ext>
            </a:extLst>
          </p:cNvPr>
          <p:cNvSpPr>
            <a:spLocks noGrp="1"/>
          </p:cNvSpPr>
          <p:nvPr>
            <p:ph type="body" sz="quarter" idx="19"/>
          </p:nvPr>
        </p:nvSpPr>
        <p:spPr/>
        <p:txBody>
          <a:bodyPr/>
          <a:lstStyle/>
          <a:p>
            <a:r>
              <a:rPr kumimoji="1" lang="ja-JP" altLang="en-US" dirty="0"/>
              <a:t>その他・注意事項</a:t>
            </a:r>
          </a:p>
          <a:p>
            <a:endParaRPr kumimoji="1" lang="ja-JP" altLang="en-US" dirty="0"/>
          </a:p>
        </p:txBody>
      </p:sp>
      <p:pic>
        <p:nvPicPr>
          <p:cNvPr id="19" name="図プレースホルダー 18" descr="アイコン&#10;&#10;自動的に生成された説明">
            <a:extLst>
              <a:ext uri="{FF2B5EF4-FFF2-40B4-BE49-F238E27FC236}">
                <a16:creationId xmlns:a16="http://schemas.microsoft.com/office/drawing/2014/main" id="{57ECB28C-BBAB-CB25-D126-908C292B8C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7246825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販売制限業種</a:t>
            </a:r>
            <a:endParaRPr kumimoji="1" lang="ja-JP" altLang="en-US" dirty="0"/>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38618" y="6236835"/>
            <a:ext cx="145205" cy="125865"/>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F877CD54-3D36-3702-B6DF-50126B691D3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5" name="テキスト ボックス 14">
            <a:extLst>
              <a:ext uri="{FF2B5EF4-FFF2-40B4-BE49-F238E27FC236}">
                <a16:creationId xmlns:a16="http://schemas.microsoft.com/office/drawing/2014/main" id="{0463809F-9BDC-E64C-E9DB-5C26B9A39809}"/>
              </a:ext>
            </a:extLst>
          </p:cNvPr>
          <p:cNvSpPr txBox="1"/>
          <p:nvPr/>
        </p:nvSpPr>
        <p:spPr>
          <a:xfrm>
            <a:off x="3536950" y="321360"/>
            <a:ext cx="60960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sp>
        <p:nvSpPr>
          <p:cNvPr id="3" name="Text Box 1031">
            <a:extLst>
              <a:ext uri="{FF2B5EF4-FFF2-40B4-BE49-F238E27FC236}">
                <a16:creationId xmlns:a16="http://schemas.microsoft.com/office/drawing/2014/main" id="{A3957AE1-55BE-5FB0-10D9-65A4EA4B6F90}"/>
              </a:ext>
            </a:extLst>
          </p:cNvPr>
          <p:cNvSpPr txBox="1">
            <a:spLocks noChangeArrowheads="1"/>
          </p:cNvSpPr>
          <p:nvPr/>
        </p:nvSpPr>
        <p:spPr bwMode="auto">
          <a:xfrm>
            <a:off x="368545" y="1089025"/>
            <a:ext cx="11344030" cy="557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以下に該当する業種、商品・サービスにつきましては、</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カーナビ商品の実施は原則不可となります。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ただし、以下に該当しない業種やサービスでも、プロモーション内容や取り上げるテーマ等によっては、</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 Yahoo!</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カーナビ商品を実施いただけない場合がありますので、必ず事前に掲載可否を弊社にお問い合わせください。</a:t>
            </a:r>
          </a:p>
          <a:p>
            <a:pPr>
              <a:spcBef>
                <a:spcPct val="0"/>
              </a:spcBef>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また、広告主様のサイトが弊社の広告掲載基準を満たすことが、</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 Yahoo!</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カーナビ商品実施の条件となります。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100" dirty="0">
                <a:solidFill>
                  <a:schemeClr val="tx1">
                    <a:lumMod val="65000"/>
                    <a:lumOff val="35000"/>
                  </a:schemeClr>
                </a:solidFill>
                <a:latin typeface="メイリオ" panose="020B0604030504040204" pitchFamily="50" charset="-128"/>
                <a:ea typeface="メイリオ" panose="020B0604030504040204" pitchFamily="50" charset="-128"/>
              </a:rPr>
              <a:t>消費者金融業（消費者向無担保貸金業）</a:t>
            </a:r>
            <a:r>
              <a:rPr lang="ja-JP" altLang="en-US" sz="1100" dirty="0" err="1">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商工ローン、手形割引、その他ハイリスク型の金融商品</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・パチンコ・パチスロの営業および機種、カジノ（企業広告含む）</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・レーシック、美容整形・美容外科・美容皮膚科、その他医療機関全般</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・美容エステティックサロン</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・あん摩業、マッサージ業、指圧業、はり業、きゅう業等</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・不妊治療</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・治験</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rPr>
              <a:t>ED</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（治療、医薬品、情報、啓蒙サイト等）</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・性的機能強化、改善を期待させる経口物</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・ダイエット効果を訴求する健康食品、器具、その他商品やサービス</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（ただし、医薬品の場合、その効果・効能の範囲内で疾患の啓発・対策という観点から掲載可とする場合あり）</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・発毛、育毛・増毛効果を訴求する商品・サービス全般（医薬品の発毛・育毛剤は除く）、かつら</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・薬機法上、商品の効果・効能の標榜が禁じられている健康食品、化粧品などで、含有成分の効果・効能を訴求するプロモーション</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100" dirty="0">
                <a:solidFill>
                  <a:schemeClr val="tx1">
                    <a:lumMod val="65000"/>
                    <a:lumOff val="35000"/>
                  </a:schemeClr>
                </a:solidFill>
                <a:latin typeface="メイリオ" panose="020B0604030504040204" pitchFamily="50" charset="-128"/>
                <a:ea typeface="メイリオ" panose="020B0604030504040204" pitchFamily="50" charset="-128"/>
              </a:rPr>
              <a:t>能力開発関連商品</a:t>
            </a:r>
            <a:endPar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・占い</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・国家資格を有する業種（弁護士、司法書士、行政書士、弁理士、公認会計士、税理士）</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・探偵業</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・葬儀社、斎場、墓石販売</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・ナイトワーク求人</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・出会い系サイト、結婚紹介（インターネット異性紹介事業）</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・代理店募集、フランチャイズ、起業支援、経営セミナー</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・団体による意見広告</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100" dirty="0">
                <a:solidFill>
                  <a:schemeClr val="tx1">
                    <a:lumMod val="65000"/>
                    <a:lumOff val="35000"/>
                  </a:schemeClr>
                </a:solidFill>
                <a:latin typeface="メイリオ" panose="020B0604030504040204" pitchFamily="50" charset="-128"/>
                <a:ea typeface="メイリオ" panose="020B0604030504040204" pitchFamily="50" charset="-128"/>
              </a:rPr>
              <a:t>宗教団体、活動</a:t>
            </a:r>
            <a:endParaRPr lang="en-US" altLang="zh-TW"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zh-TW"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en-US" altLang="ja-JP" sz="1100" dirty="0">
                <a:solidFill>
                  <a:schemeClr val="accent6"/>
                </a:solidFill>
              </a:rPr>
              <a:t>※</a:t>
            </a:r>
            <a:r>
              <a:rPr lang="ja-JP" altLang="en-US" sz="1100" dirty="0">
                <a:solidFill>
                  <a:schemeClr val="accent6"/>
                </a:solidFill>
              </a:rPr>
              <a:t>上記に加え、睡眠薬（睡眠導入剤）等の医薬品、生命保険、その他競合サービスは不可です。</a:t>
            </a:r>
            <a:br>
              <a:rPr lang="ja-JP" altLang="en-US" sz="1100" dirty="0">
                <a:solidFill>
                  <a:schemeClr val="accent6"/>
                </a:solidFill>
              </a:rPr>
            </a:br>
            <a:r>
              <a:rPr lang="en-US" altLang="ja-JP" sz="1100" dirty="0">
                <a:solidFill>
                  <a:schemeClr val="accent6"/>
                </a:solidFill>
              </a:rPr>
              <a:t>※</a:t>
            </a:r>
            <a:r>
              <a:rPr lang="ja-JP" altLang="en-US" sz="1100" dirty="0">
                <a:solidFill>
                  <a:schemeClr val="accent6"/>
                </a:solidFill>
              </a:rPr>
              <a:t>その他競合サービス</a:t>
            </a:r>
            <a:r>
              <a:rPr lang="en-US" altLang="ja-JP" sz="1100" dirty="0">
                <a:solidFill>
                  <a:schemeClr val="accent6"/>
                </a:solidFill>
              </a:rPr>
              <a:t>NG</a:t>
            </a:r>
            <a:r>
              <a:rPr lang="ja-JP" altLang="en-US" sz="1100" dirty="0">
                <a:solidFill>
                  <a:schemeClr val="accent6"/>
                </a:solidFill>
              </a:rPr>
              <a:t>：ドライブサポーター、カーナビタイム（株式会社ナビタイムジャパン）、いつも</a:t>
            </a:r>
            <a:r>
              <a:rPr lang="en-US" altLang="ja-JP" sz="1100" dirty="0">
                <a:solidFill>
                  <a:schemeClr val="accent6"/>
                </a:solidFill>
              </a:rPr>
              <a:t>NAVI</a:t>
            </a:r>
            <a:r>
              <a:rPr lang="ja-JP" altLang="en-US" sz="1100" dirty="0">
                <a:solidFill>
                  <a:schemeClr val="accent6"/>
                </a:solidFill>
              </a:rPr>
              <a:t>（株式会社ゼンリンデータコム）、</a:t>
            </a:r>
            <a:r>
              <a:rPr lang="en-US" altLang="ja-JP" sz="1100" dirty="0" err="1">
                <a:solidFill>
                  <a:schemeClr val="accent6"/>
                </a:solidFill>
              </a:rPr>
              <a:t>MapFan</a:t>
            </a:r>
            <a:r>
              <a:rPr lang="ja-JP" altLang="en-US" sz="1100" dirty="0">
                <a:solidFill>
                  <a:schemeClr val="accent6"/>
                </a:solidFill>
              </a:rPr>
              <a:t>（ジオテクノロジーズ株式会社）</a:t>
            </a:r>
            <a:endParaRPr lang="en-US" altLang="ja-JP" sz="1100" dirty="0">
              <a:solidFill>
                <a:schemeClr val="accent6"/>
              </a:solidFill>
              <a:latin typeface="+mn-ea"/>
            </a:endParaRPr>
          </a:p>
        </p:txBody>
      </p:sp>
    </p:spTree>
    <p:extLst>
      <p:ext uri="{BB962C8B-B14F-4D97-AF65-F5344CB8AC3E}">
        <p14:creationId xmlns:p14="http://schemas.microsoft.com/office/powerpoint/2010/main" val="21389109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839" y="6114658"/>
            <a:ext cx="4183422" cy="541687"/>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1" lang="en-US" altLang="ja-JP" sz="800" b="0" i="0" u="none" strike="noStrike" kern="1200" cap="none" spc="0" normalizeH="0" baseline="0" noProof="0" dirty="0">
                <a:ln>
                  <a:noFill/>
                </a:ln>
                <a:solidFill>
                  <a:prstClr val="black">
                    <a:lumMod val="50000"/>
                    <a:lumOff val="50000"/>
                  </a:prstClr>
                </a:solidFill>
                <a:effectLst/>
                <a:uLnTx/>
                <a:uFillTx/>
                <a:latin typeface="メイリオ" panose="020B0604030504040204" pitchFamily="50" charset="-128"/>
                <a:ea typeface="メイリオ" panose="020B0604030504040204" pitchFamily="50" charset="-128"/>
                <a:cs typeface="+mn-cs"/>
              </a:rPr>
              <a:t>※×</a:t>
            </a:r>
            <a:r>
              <a:rPr kumimoji="1" lang="ja-JP" altLang="en-US" sz="800" b="0" i="0" u="none" strike="noStrike" kern="1200" cap="none" spc="0" normalizeH="0" baseline="0" noProof="0" dirty="0">
                <a:ln>
                  <a:noFill/>
                </a:ln>
                <a:solidFill>
                  <a:prstClr val="black">
                    <a:lumMod val="50000"/>
                    <a:lumOff val="50000"/>
                  </a:prstClr>
                </a:solidFill>
                <a:effectLst/>
                <a:uLnTx/>
                <a:uFillTx/>
                <a:latin typeface="メイリオ" panose="020B0604030504040204" pitchFamily="50" charset="-128"/>
                <a:ea typeface="メイリオ" panose="020B0604030504040204" pitchFamily="50" charset="-128"/>
                <a:cs typeface="+mn-cs"/>
              </a:rPr>
              <a:t>のカテゴリーは、</a:t>
            </a:r>
            <a:r>
              <a:rPr kumimoji="1" lang="en-US" altLang="ja-JP" sz="800" b="0" i="0" u="none" strike="noStrike" kern="1200" cap="none" spc="0" normalizeH="0" baseline="0" noProof="0" dirty="0">
                <a:ln>
                  <a:noFill/>
                </a:ln>
                <a:solidFill>
                  <a:prstClr val="black">
                    <a:lumMod val="50000"/>
                    <a:lumOff val="50000"/>
                  </a:prstClr>
                </a:solidFill>
                <a:effectLst/>
                <a:uLnTx/>
                <a:uFillTx/>
                <a:latin typeface="メイリオ" panose="020B0604030504040204" pitchFamily="50" charset="-128"/>
                <a:ea typeface="メイリオ" panose="020B0604030504040204" pitchFamily="50" charset="-128"/>
                <a:cs typeface="+mn-cs"/>
              </a:rPr>
              <a:t>Yahoo!</a:t>
            </a:r>
            <a:r>
              <a:rPr kumimoji="1" lang="ja-JP" altLang="en-US" sz="800" b="0" i="0" u="none" strike="noStrike" kern="1200" cap="none" spc="0" normalizeH="0" baseline="0" noProof="0" dirty="0">
                <a:ln>
                  <a:noFill/>
                </a:ln>
                <a:solidFill>
                  <a:prstClr val="black">
                    <a:lumMod val="50000"/>
                    <a:lumOff val="50000"/>
                  </a:prstClr>
                </a:solidFill>
                <a:effectLst/>
                <a:uLnTx/>
                <a:uFillTx/>
                <a:latin typeface="メイリオ" panose="020B0604030504040204" pitchFamily="50" charset="-128"/>
                <a:ea typeface="メイリオ" panose="020B0604030504040204" pitchFamily="50" charset="-128"/>
                <a:cs typeface="+mn-cs"/>
              </a:rPr>
              <a:t>カーナビ面には掲載されません</a:t>
            </a:r>
            <a:endParaRPr kumimoji="0" lang="en-US" altLang="ja-JP" sz="800" b="0" i="0" u="none" strike="noStrike" kern="0" cap="none" spc="0" normalizeH="0" baseline="0" noProof="0" dirty="0">
              <a:ln>
                <a:noFill/>
              </a:ln>
              <a:solidFill>
                <a:prstClr val="black">
                  <a:lumMod val="50000"/>
                  <a:lumOff val="50000"/>
                </a:prstClr>
              </a:solidFill>
              <a:effectLst/>
              <a:uLnTx/>
              <a:uFillTx/>
              <a:latin typeface="メイリオ"/>
              <a:ea typeface="メイリオ"/>
              <a:cs typeface="+mn-cs"/>
            </a:endParaRPr>
          </a:p>
          <a:p>
            <a:pPr>
              <a:lnSpc>
                <a:spcPct val="110000"/>
              </a:lnSpc>
              <a:defRPr/>
            </a:pP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38618" y="6105165"/>
            <a:ext cx="145205" cy="125865"/>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B9939776-5D89-3803-52DB-1F3832472590}"/>
              </a:ext>
            </a:extLst>
          </p:cNvPr>
          <p:cNvSpPr txBox="1"/>
          <p:nvPr/>
        </p:nvSpPr>
        <p:spPr>
          <a:xfrm>
            <a:off x="425637" y="6219083"/>
            <a:ext cx="3742717" cy="227755"/>
          </a:xfrm>
          <a:prstGeom prst="rect">
            <a:avLst/>
          </a:prstGeom>
          <a:noFill/>
        </p:spPr>
        <p:txBody>
          <a:bodyPr wrap="square">
            <a:spAutoFit/>
          </a:bodyPr>
          <a:lstStyle/>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F877CD54-3D36-3702-B6DF-50126B691D3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13" name="表 12">
            <a:extLst>
              <a:ext uri="{FF2B5EF4-FFF2-40B4-BE49-F238E27FC236}">
                <a16:creationId xmlns:a16="http://schemas.microsoft.com/office/drawing/2014/main" id="{45E37D7D-EEB7-1193-9B08-D5066F662EF5}"/>
              </a:ext>
            </a:extLst>
          </p:cNvPr>
          <p:cNvGraphicFramePr>
            <a:graphicFrameLocks noGrp="1"/>
          </p:cNvGraphicFramePr>
          <p:nvPr>
            <p:extLst>
              <p:ext uri="{D42A27DB-BD31-4B8C-83A1-F6EECF244321}">
                <p14:modId xmlns:p14="http://schemas.microsoft.com/office/powerpoint/2010/main" val="4223262439"/>
              </p:ext>
            </p:extLst>
          </p:nvPr>
        </p:nvGraphicFramePr>
        <p:xfrm>
          <a:off x="479425" y="1089024"/>
          <a:ext cx="11233149" cy="4964479"/>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3491254">
                  <a:extLst>
                    <a:ext uri="{9D8B030D-6E8A-4147-A177-3AD203B41FA5}">
                      <a16:colId xmlns:a16="http://schemas.microsoft.com/office/drawing/2014/main" val="3057805663"/>
                    </a:ext>
                  </a:extLst>
                </a:gridCol>
                <a:gridCol w="3491254">
                  <a:extLst>
                    <a:ext uri="{9D8B030D-6E8A-4147-A177-3AD203B41FA5}">
                      <a16:colId xmlns:a16="http://schemas.microsoft.com/office/drawing/2014/main" val="4203260269"/>
                    </a:ext>
                  </a:extLst>
                </a:gridCol>
              </a:tblGrid>
              <a:tr h="3251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a:solidFill>
                            <a:schemeClr val="bg1"/>
                          </a:solidFill>
                        </a:rPr>
                        <a:t>Yahoo!</a:t>
                      </a:r>
                      <a:r>
                        <a:rPr kumimoji="1" lang="ja-JP" altLang="en-US" sz="800" b="1" kern="1200">
                          <a:solidFill>
                            <a:schemeClr val="bg1"/>
                          </a:solidFill>
                        </a:rPr>
                        <a:t>カーナビ　トップ　</a:t>
                      </a:r>
                    </a:p>
                    <a:p>
                      <a:pPr algn="ctr"/>
                      <a:r>
                        <a:rPr kumimoji="1" lang="ja-JP" altLang="en-US" sz="800" b="1" kern="1200">
                          <a:solidFill>
                            <a:schemeClr val="bg1"/>
                          </a:solidFill>
                        </a:rPr>
                        <a:t>オープニングパネル　</a:t>
                      </a:r>
                      <a:r>
                        <a:rPr kumimoji="1" lang="en-US" altLang="ja-JP" sz="800" b="1" kern="1200">
                          <a:solidFill>
                            <a:schemeClr val="bg1"/>
                          </a:solidFill>
                        </a:rPr>
                        <a:t>SP</a:t>
                      </a:r>
                      <a:r>
                        <a:rPr kumimoji="1" lang="ja-JP" altLang="en-US" sz="800" b="1" kern="1200">
                          <a:solidFill>
                            <a:schemeClr val="bg1"/>
                          </a:solidFill>
                        </a:rPr>
                        <a:t>（</a:t>
                      </a:r>
                      <a:r>
                        <a:rPr kumimoji="1" lang="en-US" altLang="ja-JP" sz="800" b="1" kern="1200">
                          <a:solidFill>
                            <a:schemeClr val="bg1"/>
                          </a:solidFill>
                        </a:rPr>
                        <a:t>FQ1</a:t>
                      </a:r>
                      <a:r>
                        <a:rPr kumimoji="1" lang="ja-JP" altLang="en-US" sz="800" b="1" kern="1200">
                          <a:solidFill>
                            <a:schemeClr val="bg1"/>
                          </a:solidFill>
                        </a:rPr>
                        <a:t>）</a:t>
                      </a:r>
                      <a:endParaRPr kumimoji="1" lang="ja-JP" altLang="en-US" sz="800" b="1" kern="1200" dirty="0">
                        <a:solidFill>
                          <a:schemeClr val="bg1"/>
                        </a:solidFill>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rPr>
                        <a:t>Yahoo! </a:t>
                      </a:r>
                      <a:r>
                        <a:rPr kumimoji="1" lang="ja-JP" altLang="en-US" sz="800" b="1" kern="1200" dirty="0">
                          <a:solidFill>
                            <a:schemeClr val="bg1"/>
                          </a:solidFill>
                        </a:rPr>
                        <a:t>カーナビ　メニュー　トップパネル　</a:t>
                      </a:r>
                      <a:r>
                        <a:rPr kumimoji="1" lang="en-US" altLang="ja-JP" sz="800" b="1" kern="1200" dirty="0">
                          <a:solidFill>
                            <a:schemeClr val="bg1"/>
                          </a:solidFill>
                        </a:rPr>
                        <a:t>SP</a:t>
                      </a: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1" u="none" strike="noStrike">
                          <a:solidFill>
                            <a:schemeClr val="accent3"/>
                          </a:solidFill>
                          <a:effectLst/>
                          <a:latin typeface="Meiryo" panose="020B0604030504040204" pitchFamily="34" charset="-128"/>
                          <a:ea typeface="Meiryo" panose="020B0604030504040204" pitchFamily="34" charset="-128"/>
                        </a:rPr>
                        <a:t>×</a:t>
                      </a: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767268695"/>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628964"/>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chemeClr val="accent3"/>
                          </a:solidFill>
                          <a:effectLst/>
                          <a:latin typeface="Meiryo" panose="020B0604030504040204" pitchFamily="34" charset="-128"/>
                          <a:ea typeface="Meiryo" panose="020B0604030504040204" pitchFamily="34" charset="-128"/>
                        </a:rPr>
                        <a:t>×</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914959637"/>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362951679"/>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chemeClr val="accent3"/>
                          </a:solidFill>
                          <a:effectLst/>
                          <a:latin typeface="Meiryo" panose="020B0604030504040204" pitchFamily="34" charset="-128"/>
                          <a:ea typeface="Meiryo" panose="020B0604030504040204" pitchFamily="34" charset="-128"/>
                        </a:rPr>
                        <a:t>×</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178296829"/>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327458966"/>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812486826"/>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chemeClr val="accent3"/>
                          </a:solidFill>
                          <a:effectLst/>
                          <a:latin typeface="Meiryo" panose="020B0604030504040204" pitchFamily="34" charset="-128"/>
                          <a:ea typeface="Meiryo" panose="020B0604030504040204" pitchFamily="34" charset="-128"/>
                        </a:rPr>
                        <a:t>×</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sp>
        <p:nvSpPr>
          <p:cNvPr id="15" name="テキスト ボックス 14">
            <a:extLst>
              <a:ext uri="{FF2B5EF4-FFF2-40B4-BE49-F238E27FC236}">
                <a16:creationId xmlns:a16="http://schemas.microsoft.com/office/drawing/2014/main" id="{0463809F-9BDC-E64C-E9DB-5C26B9A39809}"/>
              </a:ext>
            </a:extLst>
          </p:cNvPr>
          <p:cNvSpPr txBox="1"/>
          <p:nvPr/>
        </p:nvSpPr>
        <p:spPr>
          <a:xfrm>
            <a:off x="3536950" y="321360"/>
            <a:ext cx="60960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spTree>
    <p:extLst>
      <p:ext uri="{BB962C8B-B14F-4D97-AF65-F5344CB8AC3E}">
        <p14:creationId xmlns:p14="http://schemas.microsoft.com/office/powerpoint/2010/main" val="31106091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dirty="0"/>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審査について</a:t>
            </a:r>
            <a:endParaRPr kumimoji="1" lang="ja-JP" altLang="en-US" sz="1600">
              <a:solidFill>
                <a:schemeClr val="accent6"/>
              </a:solidFill>
            </a:endParaRPr>
          </a:p>
        </p:txBody>
      </p:sp>
      <p:sp>
        <p:nvSpPr>
          <p:cNvPr id="4" name="テキスト ボックス 3">
            <a:extLst>
              <a:ext uri="{FF2B5EF4-FFF2-40B4-BE49-F238E27FC236}">
                <a16:creationId xmlns:a16="http://schemas.microsoft.com/office/drawing/2014/main" id="{D4199445-C21E-0254-B2A3-CECFE4E29296}"/>
              </a:ext>
            </a:extLst>
          </p:cNvPr>
          <p:cNvSpPr txBox="1"/>
          <p:nvPr/>
        </p:nvSpPr>
        <p:spPr>
          <a:xfrm>
            <a:off x="3565134" y="306687"/>
            <a:ext cx="3411190" cy="236988"/>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入稿前審査が必要な項目をご確認ください</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7" y="1089025"/>
          <a:ext cx="11233149" cy="546228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4552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913451">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入稿前</a:t>
                      </a:r>
                      <a:endParaRPr kumimoji="1" lang="en-US" altLang="ja-JP" sz="1000" b="0" i="0"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審査</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ため 、任意</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ブランドリフト調査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2"/>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入稿前審査依頼フォーム</a:t>
                      </a: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612460">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00" b="0" dirty="0">
                          <a:solidFill>
                            <a:schemeClr val="accent6"/>
                          </a:solidFill>
                          <a:latin typeface="Meiryo" panose="020B0604030504040204" pitchFamily="34" charset="-128"/>
                          <a:ea typeface="Meiryo" panose="020B0604030504040204" pitchFamily="34" charset="-128"/>
                        </a:rPr>
                        <a:t>11</a:t>
                      </a:r>
                      <a:r>
                        <a:rPr kumimoji="1" lang="ja-JP" altLang="en-US" sz="1000" b="0">
                          <a:solidFill>
                            <a:schemeClr val="accent6"/>
                          </a:solidFill>
                          <a:latin typeface="Meiryo" panose="020B0604030504040204" pitchFamily="34" charset="-128"/>
                          <a:ea typeface="Meiryo" panose="020B0604030504040204" pitchFamily="34" charset="-128"/>
                        </a:rPr>
                        <a:t>営業日前</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まで</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ディスプレイ</a:t>
                      </a:r>
                      <a:r>
                        <a:rPr kumimoji="1" lang="ja-JP" altLang="en-US" sz="1000" b="0" u="none" dirty="0">
                          <a:solidFill>
                            <a:schemeClr val="tx1">
                              <a:lumMod val="65000"/>
                              <a:lumOff val="35000"/>
                            </a:schemeClr>
                          </a:solidFill>
                          <a:latin typeface="Meiryo" panose="020B0604030504040204" pitchFamily="34" charset="-128"/>
                          <a:ea typeface="Meiryo" panose="020B0604030504040204" pitchFamily="34" charset="-128"/>
                          <a:hlinkClick r:id="rId3"/>
                        </a:rPr>
                        <a:t>広告（予約型）入稿前審査</a:t>
                      </a: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依頼フォーム</a:t>
                      </a:r>
                      <a:endParaRPr kumimoji="1" lang="en-US" altLang="ja-JP" sz="100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chemeClr val="accent6"/>
                          </a:solidFill>
                          <a:latin typeface="Meiryo" panose="020B0604030504040204" pitchFamily="34" charset="-128"/>
                          <a:ea typeface="Meiryo" panose="020B0604030504040204" pitchFamily="34" charset="-128"/>
                        </a:rPr>
                        <a:t>必須</a:t>
                      </a:r>
                      <a:endParaRPr kumimoji="1" lang="en-US" altLang="ja-JP" sz="100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掲載に間</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1345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掲載</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制限カテゴリー確認　</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29D17F48-6666-58A3-B33D-231E14D986C8}"/>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0096807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289223"/>
            <a:ext cx="11233149" cy="5249881"/>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2"/>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https://ads-help.yahoo-net.jp/s/article/H000044930?language=ja</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4"/>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5"/>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商品によってはセールスシートに明示された「購入期間」より短期間で設定可能ですが、指定したビューアブルインプレッション未達と</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なる場合があります。</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その際は補填対象外となりますので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068533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811813"/>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r>
              <a:rPr kumimoji="0" lang="ja-JP"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lang="ja-JP" altLang="en-US" sz="1400" dirty="0">
                <a:solidFill>
                  <a:schemeClr val="tx1">
                    <a:lumMod val="65000"/>
                    <a:lumOff val="35000"/>
                  </a:schemeClr>
                </a:solidFill>
              </a:rPr>
              <a:t>枠購入型商品はビューアブルインプレッション保証の商品ではございません。想定に未達でも補填はございません。</a:t>
            </a:r>
            <a:endParaRPr lang="en-US" altLang="ja-JP" sz="1400" dirty="0">
              <a:solidFill>
                <a:schemeClr val="tx1">
                  <a:lumMod val="65000"/>
                  <a:lumOff val="35000"/>
                </a:schemeClr>
              </a:solidFill>
            </a:endParaRPr>
          </a:p>
          <a:p>
            <a:pPr>
              <a:lnSpc>
                <a:spcPct val="120000"/>
              </a:lnSpc>
              <a:spcAft>
                <a:spcPts val="600"/>
              </a:spcAft>
              <a:defRPr/>
            </a:pPr>
            <a:r>
              <a:rPr lang="ja-JP" altLang="en-US" sz="1400" dirty="0">
                <a:solidFill>
                  <a:schemeClr val="tx1">
                    <a:lumMod val="65000"/>
                    <a:lumOff val="35000"/>
                  </a:schemeClr>
                </a:solidFill>
              </a:rPr>
              <a:t>■   枠購入型、時間帯ジャック購入型（</a:t>
            </a:r>
            <a:r>
              <a:rPr lang="en-US" altLang="ja-JP" sz="1400" dirty="0">
                <a:solidFill>
                  <a:schemeClr val="tx1">
                    <a:lumMod val="65000"/>
                    <a:lumOff val="35000"/>
                  </a:schemeClr>
                </a:solidFill>
              </a:rPr>
              <a:t>SOV</a:t>
            </a:r>
            <a:r>
              <a:rPr lang="ja-JP" altLang="en-US" sz="1400" dirty="0">
                <a:solidFill>
                  <a:schemeClr val="tx1">
                    <a:lumMod val="65000"/>
                    <a:lumOff val="35000"/>
                  </a:schemeClr>
                </a:solidFill>
              </a:rPr>
              <a:t>）の商品について</a:t>
            </a:r>
            <a:br>
              <a:rPr lang="en-US" altLang="ja-JP" sz="1400" dirty="0">
                <a:solidFill>
                  <a:schemeClr val="tx1">
                    <a:lumMod val="65000"/>
                    <a:lumOff val="35000"/>
                  </a:schemeClr>
                </a:solidFill>
              </a:rPr>
            </a:br>
            <a:r>
              <a:rPr lang="ja-JP" altLang="en-US" sz="1400" dirty="0">
                <a:solidFill>
                  <a:schemeClr val="tx1">
                    <a:lumMod val="65000"/>
                    <a:lumOff val="35000"/>
                  </a:schemeClr>
                </a:solidFill>
              </a:rPr>
              <a:t>　   ユーザーが当該広告の非表示設定を実施した場合など、その他の広告配信設定の状況により、他社の広告が配信される場合があります。</a:t>
            </a:r>
          </a:p>
        </p:txBody>
      </p:sp>
      <p:pic>
        <p:nvPicPr>
          <p:cNvPr id="9" name="図プレースホルダー 8" descr="アイコン&#10;&#10;自動的に生成された説明">
            <a:extLst>
              <a:ext uri="{FF2B5EF4-FFF2-40B4-BE49-F238E27FC236}">
                <a16:creationId xmlns:a16="http://schemas.microsoft.com/office/drawing/2014/main" id="{53421E5A-81F3-D5D4-A9E9-3F68A9CCB83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929974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更新・変更履歴</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2365263"/>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2023/2/16</a:t>
            </a:r>
            <a:b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広告タイプの表記を変更いたしました。</a:t>
            </a: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2023/4/20</a:t>
            </a:r>
            <a:b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b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商品スペック＞ターゲティング設定ページの「オーディエンスリスト」関連の表記を変更いたしました。</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545454"/>
                </a:solidFill>
                <a:latin typeface="Meiryo" panose="020B0604030504040204" pitchFamily="34" charset="-128"/>
                <a:ea typeface="Meiryo" panose="020B0604030504040204" pitchFamily="34" charset="-128"/>
              </a:rPr>
              <a:t>     商品スペック＞商品イメージページ、および、その他・注意事項＞免責事項・注意事項ページの</a:t>
            </a:r>
            <a:br>
              <a:rPr kumimoji="0" lang="en-US" altLang="ja-JP" sz="1400" kern="0" dirty="0">
                <a:solidFill>
                  <a:srgbClr val="545454"/>
                </a:solidFill>
                <a:latin typeface="Meiryo" panose="020B0604030504040204" pitchFamily="34" charset="-128"/>
                <a:ea typeface="Meiryo" panose="020B0604030504040204" pitchFamily="34" charset="-128"/>
              </a:rPr>
            </a:br>
            <a:r>
              <a:rPr kumimoji="0" lang="ja-JP" altLang="en-US" sz="1400" kern="0" dirty="0">
                <a:solidFill>
                  <a:srgbClr val="545454"/>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URL</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」を変更いたしました。</a:t>
            </a: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endPar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96064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8EF11AB-41C0-2A04-2D99-7D33A744DD3E}"/>
              </a:ext>
            </a:extLst>
          </p:cNvPr>
          <p:cNvSpPr>
            <a:spLocks noGrp="1"/>
          </p:cNvSpPr>
          <p:nvPr>
            <p:ph type="body" sz="quarter" idx="14"/>
          </p:nvPr>
        </p:nvSpPr>
        <p:spPr/>
        <p:txBody>
          <a:bodyPr>
            <a:normAutofit lnSpcReduction="10000"/>
          </a:bodyPr>
          <a:lstStyle/>
          <a:p>
            <a:r>
              <a:rPr kumimoji="1" lang="ja-JP" altLang="en-US" dirty="0"/>
              <a:t>概要</a:t>
            </a:r>
          </a:p>
        </p:txBody>
      </p:sp>
      <p:sp>
        <p:nvSpPr>
          <p:cNvPr id="3" name="テキスト プレースホルダー 2">
            <a:extLst>
              <a:ext uri="{FF2B5EF4-FFF2-40B4-BE49-F238E27FC236}">
                <a16:creationId xmlns:a16="http://schemas.microsoft.com/office/drawing/2014/main" id="{0D585F98-3804-0150-507E-62E311397063}"/>
              </a:ext>
            </a:extLst>
          </p:cNvPr>
          <p:cNvSpPr>
            <a:spLocks noGrp="1"/>
          </p:cNvSpPr>
          <p:nvPr>
            <p:ph type="body" sz="quarter" idx="15"/>
          </p:nvPr>
        </p:nvSpPr>
        <p:spPr/>
        <p:txBody>
          <a:bodyPr>
            <a:normAutofit lnSpcReduction="10000"/>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31D38F06-6911-09B2-66C8-A887FE7C4DC6}"/>
              </a:ext>
            </a:extLst>
          </p:cNvPr>
          <p:cNvSpPr>
            <a:spLocks noGrp="1"/>
          </p:cNvSpPr>
          <p:nvPr>
            <p:ph type="body" sz="quarter" idx="16"/>
          </p:nvPr>
        </p:nvSpPr>
        <p:spPr/>
        <p:txBody>
          <a:bodyPr>
            <a:normAutofit lnSpcReduction="10000"/>
          </a:bodyPr>
          <a:lstStyle/>
          <a:p>
            <a:r>
              <a:rPr kumimoji="1" lang="ja-JP" altLang="en-US" dirty="0"/>
              <a:t>その他・注意事項</a:t>
            </a:r>
          </a:p>
        </p:txBody>
      </p:sp>
    </p:spTree>
    <p:extLst>
      <p:ext uri="{BB962C8B-B14F-4D97-AF65-F5344CB8AC3E}">
        <p14:creationId xmlns:p14="http://schemas.microsoft.com/office/powerpoint/2010/main" val="16012408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467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7" name="図プレースホルダー 6" descr="アイコン&#10;&#10;自動的に生成された説明">
            <a:extLst>
              <a:ext uri="{FF2B5EF4-FFF2-40B4-BE49-F238E27FC236}">
                <a16:creationId xmlns:a16="http://schemas.microsoft.com/office/drawing/2014/main" id="{36B2E8B5-27FE-4265-9507-3875E1FC696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4" name="テキスト プレースホルダー 3">
            <a:extLst>
              <a:ext uri="{FF2B5EF4-FFF2-40B4-BE49-F238E27FC236}">
                <a16:creationId xmlns:a16="http://schemas.microsoft.com/office/drawing/2014/main" id="{A3795343-FA86-E6FC-99F5-259D86161957}"/>
              </a:ext>
            </a:extLst>
          </p:cNvPr>
          <p:cNvSpPr>
            <a:spLocks noGrp="1"/>
          </p:cNvSpPr>
          <p:nvPr>
            <p:ph type="body" sz="quarter" idx="18"/>
          </p:nvPr>
        </p:nvSpPr>
        <p:spPr/>
        <p:txBody>
          <a:bodyPr/>
          <a:lstStyle/>
          <a:p>
            <a:endParaRPr kumimoji="1" lang="ja-JP" altLang="en-US"/>
          </a:p>
        </p:txBody>
      </p:sp>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概要</a:t>
            </a:r>
          </a:p>
        </p:txBody>
      </p:sp>
    </p:spTree>
    <p:extLst>
      <p:ext uri="{BB962C8B-B14F-4D97-AF65-F5344CB8AC3E}">
        <p14:creationId xmlns:p14="http://schemas.microsoft.com/office/powerpoint/2010/main" val="3437504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この資料について</a:t>
            </a:r>
          </a:p>
        </p:txBody>
      </p:sp>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p:txBody>
          <a:bodyPr/>
          <a:lstStyle/>
          <a:p>
            <a:r>
              <a:rPr lang="ja-JP" altLang="en-US"/>
              <a:t>概要</a:t>
            </a:r>
          </a:p>
        </p:txBody>
      </p:sp>
      <p:sp>
        <p:nvSpPr>
          <p:cNvPr id="3" name="テキスト ボックス 2">
            <a:extLst>
              <a:ext uri="{FF2B5EF4-FFF2-40B4-BE49-F238E27FC236}">
                <a16:creationId xmlns:a16="http://schemas.microsoft.com/office/drawing/2014/main" id="{15B1160C-9378-FEDF-025D-663F99958BC7}"/>
              </a:ext>
            </a:extLst>
          </p:cNvPr>
          <p:cNvSpPr txBox="1"/>
          <p:nvPr/>
        </p:nvSpPr>
        <p:spPr>
          <a:xfrm>
            <a:off x="479425" y="1241076"/>
            <a:ext cx="9505056"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本資料は</a:t>
            </a:r>
            <a:r>
              <a:rPr kumimoji="1" lang="en-US" altLang="ja-JP" sz="1600" b="0" i="0" dirty="0">
                <a:solidFill>
                  <a:schemeClr val="accent3"/>
                </a:solidFill>
                <a:latin typeface="Meiryo" panose="020B0604030504040204" pitchFamily="34" charset="-128"/>
                <a:ea typeface="Meiryo" panose="020B0604030504040204" pitchFamily="34" charset="-128"/>
              </a:rPr>
              <a:t>Yahoo!</a:t>
            </a:r>
            <a:r>
              <a:rPr kumimoji="1" lang="ja-JP" altLang="en-US" sz="1600" b="0" i="0" dirty="0">
                <a:solidFill>
                  <a:schemeClr val="accent3"/>
                </a:solidFill>
                <a:latin typeface="Meiryo" panose="020B0604030504040204" pitchFamily="34" charset="-128"/>
                <a:ea typeface="Meiryo" panose="020B0604030504040204" pitchFamily="34" charset="-128"/>
              </a:rPr>
              <a:t>カーナビ</a:t>
            </a: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のセールスシートです</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その他商品のセールスシートや販促資料は下記をご覧ください</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3311657293"/>
              </p:ext>
            </p:extLst>
          </p:nvPr>
        </p:nvGraphicFramePr>
        <p:xfrm>
          <a:off x="479425" y="2247857"/>
          <a:ext cx="11233150" cy="3955240"/>
        </p:xfrm>
        <a:graphic>
          <a:graphicData uri="http://schemas.openxmlformats.org/drawingml/2006/table">
            <a:tbl>
              <a:tblPr>
                <a:tableStyleId>{5C22544A-7EE6-4342-B048-85BDC9FD1C3A}</a:tableStyleId>
              </a:tblPr>
              <a:tblGrid>
                <a:gridCol w="4720283">
                  <a:extLst>
                    <a:ext uri="{9D8B030D-6E8A-4147-A177-3AD203B41FA5}">
                      <a16:colId xmlns:a16="http://schemas.microsoft.com/office/drawing/2014/main" val="606051176"/>
                    </a:ext>
                  </a:extLst>
                </a:gridCol>
                <a:gridCol w="6512867">
                  <a:extLst>
                    <a:ext uri="{9D8B030D-6E8A-4147-A177-3AD203B41FA5}">
                      <a16:colId xmlns:a16="http://schemas.microsoft.com/office/drawing/2014/main" val="687840856"/>
                    </a:ext>
                  </a:extLst>
                </a:gridCol>
              </a:tblGrid>
              <a:tr h="495343">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494271">
                <a:tc>
                  <a:txBody>
                    <a:bodyPr/>
                    <a:lstStyle/>
                    <a:p>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dirty="0">
                          <a:solidFill>
                            <a:schemeClr val="accent3"/>
                          </a:solidFill>
                          <a:latin typeface="Meiryo" panose="020B0604030504040204" pitchFamily="34" charset="-128"/>
                          <a:ea typeface="Meiryo" panose="020B0604030504040204" pitchFamily="34" charset="-128"/>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カーナビ　</a:t>
                      </a:r>
                      <a:r>
                        <a:rPr kumimoji="1" lang="en-US" altLang="ja-JP" sz="1000" b="1" i="0" dirty="0">
                          <a:solidFill>
                            <a:schemeClr val="accent3"/>
                          </a:solidFill>
                          <a:latin typeface="Meiryo" panose="020B0604030504040204" pitchFamily="34" charset="-128"/>
                          <a:ea typeface="Meiryo" panose="020B0604030504040204" pitchFamily="34" charset="-128"/>
                        </a:rPr>
                        <a:t> </a:t>
                      </a:r>
                      <a:r>
                        <a:rPr kumimoji="1" lang="ja-JP" altLang="en-US" sz="1000" b="1" i="0" dirty="0">
                          <a:solidFill>
                            <a:schemeClr val="accent3"/>
                          </a:solidFill>
                          <a:latin typeface="Meiryo" panose="020B0604030504040204" pitchFamily="34" charset="-128"/>
                          <a:ea typeface="Meiryo" panose="020B0604030504040204" pitchFamily="34" charset="-128"/>
                        </a:rPr>
                        <a:t>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dirty="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dirty="0">
                          <a:solidFill>
                            <a:schemeClr val="accent3"/>
                          </a:solidFill>
                          <a:latin typeface="Meiryo" panose="020B0604030504040204" pitchFamily="34" charset="-128"/>
                          <a:ea typeface="Meiryo" panose="020B0604030504040204" pitchFamily="34" charset="-128"/>
                          <a:hlinkClick r:id="rId3"/>
                        </a:rPr>
                        <a:t>https://portal.yadui.business.yahoo.co.jp/agencyportal/873240/</a:t>
                      </a:r>
                      <a:r>
                        <a:rPr kumimoji="1" lang="en-US" altLang="ja-JP" sz="1000" b="0" i="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商品カタログ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3">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4"/>
                        </a:rPr>
                        <a:t>https://portal.yadui.business.yahoo.co.jp/agencyportal/30335704/</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フォーマットガイド</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事例</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5"/>
                        </a:rPr>
                        <a:t>https://portal.yadui.business.yahoo.co.jp/agencyportal/30187098/</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サービス別媒体資料一覧（</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カーナビ　ほか）媒体資料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6"/>
                        </a:rPr>
                        <a:t>https://portal.yadui.business.yahoo.co.jp/agencyportal/1052207/</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B22FA871-11BC-E09B-D9F9-2A40E3D1AE42}"/>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84534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lang="en-US" altLang="ja-JP" sz="2000" b="1" i="0" u="none" strike="noStrike" dirty="0">
                <a:solidFill>
                  <a:srgbClr val="595959"/>
                </a:solidFill>
                <a:effectLst/>
                <a:latin typeface="メイリオ" panose="020B0604030504040204" pitchFamily="50" charset="-128"/>
                <a:ea typeface="メイリオ" panose="020B0604030504040204" pitchFamily="50" charset="-128"/>
              </a:rPr>
              <a:t>Yahoo!</a:t>
            </a:r>
            <a:r>
              <a:rPr lang="ja-JP" altLang="en-US" sz="2000" b="1" i="0" u="none" strike="noStrike" dirty="0">
                <a:solidFill>
                  <a:srgbClr val="595959"/>
                </a:solidFill>
                <a:effectLst/>
                <a:latin typeface="メイリオ" panose="020B0604030504040204" pitchFamily="50" charset="-128"/>
                <a:ea typeface="メイリオ" panose="020B0604030504040204" pitchFamily="50" charset="-128"/>
              </a:rPr>
              <a:t>カーナビ </a:t>
            </a:r>
            <a:r>
              <a:rPr kumimoji="1" lang="en-US" altLang="ja-JP" dirty="0">
                <a:latin typeface="Meiryo" panose="020B0604030504040204" pitchFamily="34" charset="-128"/>
                <a:ea typeface="Meiryo" panose="020B0604030504040204" pitchFamily="34" charset="-128"/>
              </a:rPr>
              <a:t>2023</a:t>
            </a:r>
            <a:r>
              <a:rPr kumimoji="1" lang="ja-JP" altLang="en-US" dirty="0">
                <a:latin typeface="Meiryo" panose="020B0604030504040204" pitchFamily="34" charset="-128"/>
                <a:ea typeface="Meiryo" panose="020B0604030504040204" pitchFamily="34" charset="-128"/>
              </a:rPr>
              <a:t>年</a:t>
            </a:r>
            <a:r>
              <a:rPr lang="en-US" altLang="ja-JP" dirty="0"/>
              <a:t>4</a:t>
            </a:r>
            <a:r>
              <a:rPr kumimoji="1" lang="ja-JP" altLang="en-US" dirty="0">
                <a:latin typeface="Meiryo" panose="020B0604030504040204" pitchFamily="34" charset="-128"/>
                <a:ea typeface="Meiryo" panose="020B0604030504040204" pitchFamily="34" charset="-128"/>
              </a:rPr>
              <a:t>月</a:t>
            </a:r>
            <a:r>
              <a:rPr kumimoji="1" lang="en-US" altLang="ja-JP" dirty="0">
                <a:latin typeface="Meiryo" panose="020B0604030504040204" pitchFamily="34" charset="-128"/>
                <a:ea typeface="Meiryo" panose="020B0604030504040204" pitchFamily="34" charset="-128"/>
              </a:rPr>
              <a:t>~9</a:t>
            </a:r>
            <a:r>
              <a:rPr kumimoji="1" lang="ja-JP" altLang="en-US" dirty="0">
                <a:latin typeface="Meiryo" panose="020B0604030504040204" pitchFamily="34" charset="-128"/>
                <a:ea typeface="Meiryo" panose="020B0604030504040204" pitchFamily="34" charset="-128"/>
              </a:rPr>
              <a:t>月商品 変更点</a:t>
            </a:r>
          </a:p>
        </p:txBody>
      </p:sp>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a:t>概要</a:t>
            </a:r>
          </a:p>
        </p:txBody>
      </p:sp>
      <p:sp>
        <p:nvSpPr>
          <p:cNvPr id="4" name="角丸四角形 3">
            <a:extLst>
              <a:ext uri="{FF2B5EF4-FFF2-40B4-BE49-F238E27FC236}">
                <a16:creationId xmlns:a16="http://schemas.microsoft.com/office/drawing/2014/main" id="{15E94F0F-5499-C26E-7689-D36EDF1D3724}"/>
              </a:ext>
            </a:extLst>
          </p:cNvPr>
          <p:cNvSpPr/>
          <p:nvPr/>
        </p:nvSpPr>
        <p:spPr>
          <a:xfrm>
            <a:off x="4246606" y="3681413"/>
            <a:ext cx="3834383" cy="32265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改定・変更点はございません</a:t>
            </a:r>
          </a:p>
        </p:txBody>
      </p:sp>
      <p:sp>
        <p:nvSpPr>
          <p:cNvPr id="7" name="テキスト ボックス 6">
            <a:extLst>
              <a:ext uri="{FF2B5EF4-FFF2-40B4-BE49-F238E27FC236}">
                <a16:creationId xmlns:a16="http://schemas.microsoft.com/office/drawing/2014/main" id="{79F344EB-7B61-5663-2977-957DCC8A02E9}"/>
              </a:ext>
            </a:extLst>
          </p:cNvPr>
          <p:cNvSpPr txBox="1"/>
          <p:nvPr/>
        </p:nvSpPr>
        <p:spPr>
          <a:xfrm>
            <a:off x="7363989" y="290611"/>
            <a:ext cx="2473434"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lang="en-US" altLang="ja-JP" sz="900" dirty="0">
                <a:solidFill>
                  <a:srgbClr val="000000"/>
                </a:solidFill>
                <a:latin typeface="Meiryo" panose="020B0604030504040204" pitchFamily="34" charset="-128"/>
                <a:ea typeface="Meiryo" panose="020B0604030504040204" pitchFamily="34" charset="-128"/>
              </a:rPr>
              <a:t>Yahoo!</a:t>
            </a:r>
            <a:r>
              <a:rPr lang="ja-JP" altLang="en-US" sz="900" dirty="0">
                <a:solidFill>
                  <a:srgbClr val="000000"/>
                </a:solidFill>
                <a:latin typeface="Meiryo" panose="020B0604030504040204" pitchFamily="34" charset="-128"/>
                <a:ea typeface="Meiryo" panose="020B0604030504040204" pitchFamily="34" charset="-128"/>
              </a:rPr>
              <a:t>カーナビ</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 (2022</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からの変更点</a:t>
            </a:r>
          </a:p>
        </p:txBody>
      </p:sp>
      <p:pic>
        <p:nvPicPr>
          <p:cNvPr id="10" name="図プレースホルダー 9" descr="アイコン&#10;&#10;自動的に生成された説明">
            <a:extLst>
              <a:ext uri="{FF2B5EF4-FFF2-40B4-BE49-F238E27FC236}">
                <a16:creationId xmlns:a16="http://schemas.microsoft.com/office/drawing/2014/main" id="{873DFE2E-B1D2-B9A6-C02B-8608362B7E7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7954620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A3795343-FA86-E6FC-99F5-259D86161957}"/>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商品スペック</a:t>
            </a:r>
          </a:p>
        </p:txBody>
      </p:sp>
      <p:pic>
        <p:nvPicPr>
          <p:cNvPr id="9" name="図プレースホルダー 8" descr="アイコン&#10;&#10;自動的に生成された説明">
            <a:extLst>
              <a:ext uri="{FF2B5EF4-FFF2-40B4-BE49-F238E27FC236}">
                <a16:creationId xmlns:a16="http://schemas.microsoft.com/office/drawing/2014/main" id="{72B93286-6787-DA5E-68E5-83CFF5080FF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40827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1272229697"/>
              </p:ext>
            </p:extLst>
          </p:nvPr>
        </p:nvGraphicFramePr>
        <p:xfrm>
          <a:off x="479425" y="1816674"/>
          <a:ext cx="11233150" cy="2533202"/>
        </p:xfrm>
        <a:graphic>
          <a:graphicData uri="http://schemas.openxmlformats.org/drawingml/2006/table">
            <a:tbl>
              <a:tblPr firstRow="1" bandRow="1">
                <a:tableStyleId>{21E4AEA4-8DFA-4A89-87EB-49C32662AFE0}</a:tableStyleId>
              </a:tblPr>
              <a:tblGrid>
                <a:gridCol w="2393084">
                  <a:extLst>
                    <a:ext uri="{9D8B030D-6E8A-4147-A177-3AD203B41FA5}">
                      <a16:colId xmlns:a16="http://schemas.microsoft.com/office/drawing/2014/main" val="984914608"/>
                    </a:ext>
                  </a:extLst>
                </a:gridCol>
                <a:gridCol w="6899203">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537246">
                <a:tc gridSpan="2">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商品区分</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ページ数</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997978">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chemeClr val="bg1"/>
                          </a:solidFill>
                          <a:latin typeface="Meiryo" panose="020B0604030504040204" pitchFamily="34" charset="-128"/>
                          <a:ea typeface="Meiryo" panose="020B0604030504040204" pitchFamily="34" charset="-128"/>
                        </a:rPr>
                        <a:t>スマートフォン</a:t>
                      </a:r>
                    </a:p>
                  </a:txBody>
                  <a:tcPr marL="1007999"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オープニングパネル　</a:t>
                      </a:r>
                      <a:r>
                        <a:rPr kumimoji="1" lang="en-US" altLang="ja-JP" sz="1050" b="1" i="0" dirty="0">
                          <a:solidFill>
                            <a:schemeClr val="accent3"/>
                          </a:solidFill>
                          <a:latin typeface="Meiryo" panose="020B0604030504040204" pitchFamily="34" charset="-128"/>
                          <a:ea typeface="Meiryo" panose="020B0604030504040204" pitchFamily="34" charset="-128"/>
                        </a:rPr>
                        <a:t>SP</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dirty="0">
                          <a:solidFill>
                            <a:schemeClr val="accent3"/>
                          </a:solidFill>
                          <a:latin typeface="Meiryo" panose="020B0604030504040204" pitchFamily="34" charset="-128"/>
                          <a:ea typeface="Meiryo" panose="020B0604030504040204" pitchFamily="34" charset="-128"/>
                        </a:rPr>
                        <a:t>P.8</a:t>
                      </a: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961695067"/>
                  </a:ext>
                </a:extLst>
              </a:tr>
              <a:tr h="997978">
                <a:tc vMerge="1">
                  <a:txBody>
                    <a:bodyPr/>
                    <a:lstStyle/>
                    <a:p>
                      <a:endParaRPr lang="ja-JP" altLang="en-US" dirty="0"/>
                    </a:p>
                  </a:txBody>
                  <a:tcPr marL="1007999"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6"/>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b="1" i="0" dirty="0">
                          <a:solidFill>
                            <a:schemeClr val="accent3"/>
                          </a:solidFill>
                          <a:latin typeface="Meiryo" panose="020B0604030504040204" pitchFamily="34" charset="-128"/>
                          <a:ea typeface="Meiryo" panose="020B0604030504040204" pitchFamily="34" charset="-128"/>
                        </a:rPr>
                        <a:t>メニュー　トップパネル　</a:t>
                      </a:r>
                      <a:r>
                        <a:rPr kumimoji="1" lang="en-US" altLang="ja-JP" sz="1050" b="1" i="0" dirty="0">
                          <a:solidFill>
                            <a:schemeClr val="accent3"/>
                          </a:solidFill>
                          <a:latin typeface="Meiryo" panose="020B0604030504040204" pitchFamily="34" charset="-128"/>
                          <a:ea typeface="Meiryo" panose="020B0604030504040204" pitchFamily="34" charset="-128"/>
                        </a:rPr>
                        <a:t>SP</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dirty="0">
                          <a:solidFill>
                            <a:schemeClr val="accent3"/>
                          </a:solidFill>
                          <a:latin typeface="Meiryo" panose="020B0604030504040204" pitchFamily="34" charset="-128"/>
                          <a:ea typeface="Meiryo" panose="020B0604030504040204" pitchFamily="34" charset="-128"/>
                        </a:rPr>
                        <a:t>P.8</a:t>
                      </a: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710127008"/>
                  </a:ext>
                </a:extLst>
              </a:tr>
            </a:tbl>
          </a:graphicData>
        </a:graphic>
      </p:graphicFrame>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52597" y="3090863"/>
            <a:ext cx="288000" cy="520176"/>
          </a:xfrm>
          <a:prstGeom prst="rect">
            <a:avLst/>
          </a:prstGeom>
        </p:spPr>
      </p:pic>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7A33482A-0821-5DD7-4B7D-8634B5746F77}"/>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84627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a:t>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580306"/>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9" name="図プレースホルダー 8" descr="アイコン&#10;&#10;自動的に生成された説明">
            <a:extLst>
              <a:ext uri="{FF2B5EF4-FFF2-40B4-BE49-F238E27FC236}">
                <a16:creationId xmlns:a16="http://schemas.microsoft.com/office/drawing/2014/main" id="{B8DFA681-777D-6A93-1ACE-E6CD96315A45}"/>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
        <p:nvSpPr>
          <p:cNvPr id="10" name="角丸四角形 37">
            <a:extLst>
              <a:ext uri="{FF2B5EF4-FFF2-40B4-BE49-F238E27FC236}">
                <a16:creationId xmlns:a16="http://schemas.microsoft.com/office/drawing/2014/main" id="{F8304ACF-417C-EC49-7902-095A57349816}"/>
              </a:ext>
            </a:extLst>
          </p:cNvPr>
          <p:cNvSpPr/>
          <p:nvPr/>
        </p:nvSpPr>
        <p:spPr>
          <a:xfrm>
            <a:off x="731425" y="3012588"/>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a:t>
            </a:r>
          </a:p>
        </p:txBody>
      </p:sp>
      <p:sp>
        <p:nvSpPr>
          <p:cNvPr id="11" name="円/楕円 38">
            <a:extLst>
              <a:ext uri="{FF2B5EF4-FFF2-40B4-BE49-F238E27FC236}">
                <a16:creationId xmlns:a16="http://schemas.microsoft.com/office/drawing/2014/main" id="{AA190F7D-228C-1DFF-36F6-B4D7CDF9E9CF}"/>
              </a:ext>
            </a:extLst>
          </p:cNvPr>
          <p:cNvSpPr>
            <a:spLocks noChangeAspect="1"/>
          </p:cNvSpPr>
          <p:nvPr/>
        </p:nvSpPr>
        <p:spPr>
          <a:xfrm>
            <a:off x="479425" y="3107040"/>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角丸四角形 47">
            <a:extLst>
              <a:ext uri="{FF2B5EF4-FFF2-40B4-BE49-F238E27FC236}">
                <a16:creationId xmlns:a16="http://schemas.microsoft.com/office/drawing/2014/main" id="{86F94E7B-636D-9BF9-D9F1-41FE5C9E0CAB}"/>
              </a:ext>
            </a:extLst>
          </p:cNvPr>
          <p:cNvSpPr/>
          <p:nvPr/>
        </p:nvSpPr>
        <p:spPr>
          <a:xfrm>
            <a:off x="547206" y="2384704"/>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pSp>
        <p:nvGrpSpPr>
          <p:cNvPr id="27" name="グループ化 26">
            <a:extLst>
              <a:ext uri="{FF2B5EF4-FFF2-40B4-BE49-F238E27FC236}">
                <a16:creationId xmlns:a16="http://schemas.microsoft.com/office/drawing/2014/main" id="{472422E6-2F35-A676-EAA4-91FBE196E076}"/>
              </a:ext>
            </a:extLst>
          </p:cNvPr>
          <p:cNvGrpSpPr/>
          <p:nvPr/>
        </p:nvGrpSpPr>
        <p:grpSpPr>
          <a:xfrm>
            <a:off x="3372584" y="1348563"/>
            <a:ext cx="2272565" cy="4491074"/>
            <a:chOff x="5036284" y="1347175"/>
            <a:chExt cx="2272565" cy="4491074"/>
          </a:xfrm>
        </p:grpSpPr>
        <p:pic>
          <p:nvPicPr>
            <p:cNvPr id="25" name="図 24">
              <a:extLst>
                <a:ext uri="{FF2B5EF4-FFF2-40B4-BE49-F238E27FC236}">
                  <a16:creationId xmlns:a16="http://schemas.microsoft.com/office/drawing/2014/main" id="{151699B3-76AF-8FE2-847B-F78275E80A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129" b="6355"/>
            <a:stretch/>
          </p:blipFill>
          <p:spPr>
            <a:xfrm>
              <a:off x="5126817" y="1468088"/>
              <a:ext cx="2016934" cy="4145312"/>
            </a:xfrm>
            <a:prstGeom prst="rect">
              <a:avLst/>
            </a:prstGeom>
          </p:spPr>
        </p:pic>
        <p:pic>
          <p:nvPicPr>
            <p:cNvPr id="26" name="図 25">
              <a:extLst>
                <a:ext uri="{FF2B5EF4-FFF2-40B4-BE49-F238E27FC236}">
                  <a16:creationId xmlns:a16="http://schemas.microsoft.com/office/drawing/2014/main" id="{FC6CD03E-0825-B0AE-9ECC-5D580DAAC21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1"/>
            <a:stretch/>
          </p:blipFill>
          <p:spPr>
            <a:xfrm>
              <a:off x="5036284" y="1347175"/>
              <a:ext cx="2272565" cy="4491074"/>
            </a:xfrm>
            <a:prstGeom prst="rect">
              <a:avLst/>
            </a:prstGeom>
          </p:spPr>
        </p:pic>
      </p:grpSp>
      <p:grpSp>
        <p:nvGrpSpPr>
          <p:cNvPr id="33" name="グループ化 32">
            <a:extLst>
              <a:ext uri="{FF2B5EF4-FFF2-40B4-BE49-F238E27FC236}">
                <a16:creationId xmlns:a16="http://schemas.microsoft.com/office/drawing/2014/main" id="{73DC71B4-4886-2F59-B038-CDC2F837DE9E}"/>
              </a:ext>
            </a:extLst>
          </p:cNvPr>
          <p:cNvGrpSpPr/>
          <p:nvPr/>
        </p:nvGrpSpPr>
        <p:grpSpPr>
          <a:xfrm>
            <a:off x="8903434" y="1366026"/>
            <a:ext cx="2272565" cy="4491074"/>
            <a:chOff x="6820634" y="1089025"/>
            <a:chExt cx="2272565" cy="4491074"/>
          </a:xfrm>
        </p:grpSpPr>
        <p:pic>
          <p:nvPicPr>
            <p:cNvPr id="34" name="図 33">
              <a:extLst>
                <a:ext uri="{FF2B5EF4-FFF2-40B4-BE49-F238E27FC236}">
                  <a16:creationId xmlns:a16="http://schemas.microsoft.com/office/drawing/2014/main" id="{F52DF37F-D716-E644-5B7A-9C7D3CE6E4D4}"/>
                </a:ext>
              </a:extLst>
            </p:cNvPr>
            <p:cNvPicPr>
              <a:picLocks noChangeAspect="1"/>
            </p:cNvPicPr>
            <p:nvPr/>
          </p:nvPicPr>
          <p:blipFill rotWithShape="1">
            <a:blip r:embed="rId7">
              <a:extLst>
                <a:ext uri="{28A0092B-C50C-407E-A947-70E740481C1C}">
                  <a14:useLocalDpi xmlns:a14="http://schemas.microsoft.com/office/drawing/2010/main" val="0"/>
                </a:ext>
              </a:extLst>
            </a:blip>
            <a:srcRect r="5839" b="8287"/>
            <a:stretch/>
          </p:blipFill>
          <p:spPr>
            <a:xfrm>
              <a:off x="6951316" y="1198848"/>
              <a:ext cx="1976784" cy="4160552"/>
            </a:xfrm>
            <a:prstGeom prst="rect">
              <a:avLst/>
            </a:prstGeom>
          </p:spPr>
        </p:pic>
        <p:pic>
          <p:nvPicPr>
            <p:cNvPr id="35" name="図 34">
              <a:extLst>
                <a:ext uri="{FF2B5EF4-FFF2-40B4-BE49-F238E27FC236}">
                  <a16:creationId xmlns:a16="http://schemas.microsoft.com/office/drawing/2014/main" id="{F0864866-F8DA-C221-0F04-018F25FA742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1"/>
            <a:stretch/>
          </p:blipFill>
          <p:spPr>
            <a:xfrm>
              <a:off x="6820634" y="1089025"/>
              <a:ext cx="2272565" cy="4491074"/>
            </a:xfrm>
            <a:prstGeom prst="rect">
              <a:avLst/>
            </a:prstGeom>
          </p:spPr>
        </p:pic>
      </p:grpSp>
      <p:sp>
        <p:nvSpPr>
          <p:cNvPr id="37" name="角丸四角形 47">
            <a:extLst>
              <a:ext uri="{FF2B5EF4-FFF2-40B4-BE49-F238E27FC236}">
                <a16:creationId xmlns:a16="http://schemas.microsoft.com/office/drawing/2014/main" id="{6537EDAE-639C-A27F-8CAC-593EF448A3AC}"/>
              </a:ext>
            </a:extLst>
          </p:cNvPr>
          <p:cNvSpPr/>
          <p:nvPr/>
        </p:nvSpPr>
        <p:spPr>
          <a:xfrm>
            <a:off x="6139573" y="2384703"/>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2" name="角丸四角形 37">
            <a:extLst>
              <a:ext uri="{FF2B5EF4-FFF2-40B4-BE49-F238E27FC236}">
                <a16:creationId xmlns:a16="http://schemas.microsoft.com/office/drawing/2014/main" id="{E5C4F709-38CF-A2BA-E94E-BB2B4BF77FFE}"/>
              </a:ext>
            </a:extLst>
          </p:cNvPr>
          <p:cNvSpPr/>
          <p:nvPr/>
        </p:nvSpPr>
        <p:spPr>
          <a:xfrm>
            <a:off x="6376303" y="3022800"/>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5</a:t>
            </a:r>
          </a:p>
        </p:txBody>
      </p:sp>
      <p:sp>
        <p:nvSpPr>
          <p:cNvPr id="43" name="円/楕円 38">
            <a:extLst>
              <a:ext uri="{FF2B5EF4-FFF2-40B4-BE49-F238E27FC236}">
                <a16:creationId xmlns:a16="http://schemas.microsoft.com/office/drawing/2014/main" id="{B07439F8-2578-E002-0ED3-049A85B92F37}"/>
              </a:ext>
            </a:extLst>
          </p:cNvPr>
          <p:cNvSpPr>
            <a:spLocks noChangeAspect="1"/>
          </p:cNvSpPr>
          <p:nvPr/>
        </p:nvSpPr>
        <p:spPr>
          <a:xfrm>
            <a:off x="6124303" y="3117252"/>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328203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graphicFrame>
        <p:nvGraphicFramePr>
          <p:cNvPr id="5" name="表 4">
            <a:extLst>
              <a:ext uri="{FF2B5EF4-FFF2-40B4-BE49-F238E27FC236}">
                <a16:creationId xmlns:a16="http://schemas.microsoft.com/office/drawing/2014/main" id="{5083C734-3F33-8858-D2DD-75D19D9CE605}"/>
              </a:ext>
            </a:extLst>
          </p:cNvPr>
          <p:cNvGraphicFramePr>
            <a:graphicFrameLocks noGrp="1"/>
          </p:cNvGraphicFramePr>
          <p:nvPr>
            <p:extLst>
              <p:ext uri="{D42A27DB-BD31-4B8C-83A1-F6EECF244321}">
                <p14:modId xmlns:p14="http://schemas.microsoft.com/office/powerpoint/2010/main" val="2803959925"/>
              </p:ext>
            </p:extLst>
          </p:nvPr>
        </p:nvGraphicFramePr>
        <p:xfrm>
          <a:off x="507761" y="1089025"/>
          <a:ext cx="11204815" cy="4759320"/>
        </p:xfrm>
        <a:graphic>
          <a:graphicData uri="http://schemas.openxmlformats.org/drawingml/2006/table">
            <a:tbl>
              <a:tblPr firstCol="1" bandRow="1"/>
              <a:tblGrid>
                <a:gridCol w="3419910">
                  <a:extLst>
                    <a:ext uri="{9D8B030D-6E8A-4147-A177-3AD203B41FA5}">
                      <a16:colId xmlns:a16="http://schemas.microsoft.com/office/drawing/2014/main" val="1561241157"/>
                    </a:ext>
                  </a:extLst>
                </a:gridCol>
                <a:gridCol w="1253929">
                  <a:extLst>
                    <a:ext uri="{9D8B030D-6E8A-4147-A177-3AD203B41FA5}">
                      <a16:colId xmlns:a16="http://schemas.microsoft.com/office/drawing/2014/main" val="3143174268"/>
                    </a:ext>
                  </a:extLst>
                </a:gridCol>
                <a:gridCol w="2740870">
                  <a:extLst>
                    <a:ext uri="{9D8B030D-6E8A-4147-A177-3AD203B41FA5}">
                      <a16:colId xmlns:a16="http://schemas.microsoft.com/office/drawing/2014/main" val="2033603892"/>
                    </a:ext>
                  </a:extLst>
                </a:gridCol>
                <a:gridCol w="969521">
                  <a:extLst>
                    <a:ext uri="{9D8B030D-6E8A-4147-A177-3AD203B41FA5}">
                      <a16:colId xmlns:a16="http://schemas.microsoft.com/office/drawing/2014/main" val="3581970469"/>
                    </a:ext>
                  </a:extLst>
                </a:gridCol>
                <a:gridCol w="2820585">
                  <a:extLst>
                    <a:ext uri="{9D8B030D-6E8A-4147-A177-3AD203B41FA5}">
                      <a16:colId xmlns:a16="http://schemas.microsoft.com/office/drawing/2014/main" val="3192316095"/>
                    </a:ext>
                  </a:extLst>
                </a:gridCol>
              </a:tblGrid>
              <a:tr h="4421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L="144000" marT="36000" marB="0" anchor="ctr">
                    <a:lnL w="6350" cap="flat" cmpd="sng" algn="ctr">
                      <a:noFill/>
                      <a:prstDash val="sysDot"/>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900" b="1" i="0"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カーナビ　トップ　オープニングパネル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SP</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FQ1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dirty="0"/>
                    </a:p>
                  </a:txBody>
                  <a:tcPr/>
                </a:tc>
                <a:tc gridSpan="2">
                  <a:txBody>
                    <a:bodyPr/>
                    <a:lstStyle/>
                    <a:p>
                      <a:pPr algn="ctr"/>
                      <a:r>
                        <a:rPr kumimoji="1" lang="en-US" altLang="ja-JP" sz="900" b="1" i="0" kern="1200" dirty="0">
                          <a:solidFill>
                            <a:schemeClr val="bg1"/>
                          </a:solidFill>
                          <a:latin typeface="Meiryo" panose="020B0604030504040204" pitchFamily="34" charset="-128"/>
                          <a:ea typeface="Meiryo" panose="020B0604030504040204" pitchFamily="34" charset="-128"/>
                          <a:cs typeface="+mn-cs"/>
                        </a:rPr>
                        <a:t>Yahoo! </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カーナビ　メニュー　トップパネル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SP</a:t>
                      </a:r>
                      <a:endParaRPr kumimoji="1" lang="ja-JP" altLang="en-US" dirty="0"/>
                    </a:p>
                  </a:txBody>
                  <a:tcPr marT="36000" marB="0" anchor="ctr">
                    <a:lnL w="28575" cap="flat" cmpd="sng" algn="ctr">
                      <a:solidFill>
                        <a:srgbClr val="FFFFFF"/>
                      </a:solidFill>
                      <a:prstDash val="solid"/>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a:p>
                  </a:txBody>
                  <a:tcPr/>
                </a:tc>
                <a:extLst>
                  <a:ext uri="{0D108BD9-81ED-4DB2-BD59-A6C34878D82A}">
                    <a16:rowId xmlns:a16="http://schemas.microsoft.com/office/drawing/2014/main" val="465779648"/>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継続</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1000001007</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継続</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1000000999</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527286411"/>
                  </a:ext>
                </a:extLst>
              </a:tr>
              <a:tr h="30320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年</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月</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8</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日（水）</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lnT w="28575"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2567404449"/>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292273510"/>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endParaRPr lang="zh-CN"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345378112"/>
                  </a:ext>
                </a:extLst>
              </a:tr>
              <a:tr h="303207">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lnT w="28575"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939873531"/>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スマートフォン（アプリ）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tc>
                <a:extLst>
                  <a:ext uri="{0D108BD9-81ED-4DB2-BD59-A6C34878D82A}">
                    <a16:rowId xmlns:a16="http://schemas.microsoft.com/office/drawing/2014/main" val="2324149503"/>
                  </a:ext>
                </a:extLst>
              </a:tr>
              <a:tr h="30320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カーナビ　</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一部対象外のページがあります。</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tc>
                <a:extLst>
                  <a:ext uri="{0D108BD9-81ED-4DB2-BD59-A6C34878D82A}">
                    <a16:rowId xmlns:a16="http://schemas.microsoft.com/office/drawing/2014/main" val="3224953594"/>
                  </a:ext>
                </a:extLst>
              </a:tr>
              <a:tr h="30320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カーナビ　オープニングパネル</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カーナビ　メニューパネル</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831948292"/>
                  </a:ext>
                </a:extLst>
              </a:tr>
              <a:tr h="30320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4</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日（土）～　</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日（土）</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lnT w="28575"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2812457507"/>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日間</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tc>
                <a:extLst>
                  <a:ext uri="{0D108BD9-81ED-4DB2-BD59-A6C34878D82A}">
                    <a16:rowId xmlns:a16="http://schemas.microsoft.com/office/drawing/2014/main" val="3643042046"/>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900" b="0" i="0" dirty="0">
                          <a:solidFill>
                            <a:schemeClr val="tx1">
                              <a:lumMod val="65000"/>
                              <a:lumOff val="35000"/>
                            </a:schemeClr>
                          </a:solidFill>
                          <a:effectLst/>
                          <a:latin typeface="Meiryo" panose="020B0604030504040204" pitchFamily="34" charset="-128"/>
                          <a:ea typeface="Meiryo" panose="020B0604030504040204" pitchFamily="34" charset="-128"/>
                        </a:rPr>
                        <a:t>枠購入型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tc>
                <a:extLst>
                  <a:ext uri="{0D108BD9-81ED-4DB2-BD59-A6C34878D82A}">
                    <a16:rowId xmlns:a16="http://schemas.microsoft.com/office/drawing/2014/main" val="928547160"/>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220,000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233050626"/>
                  </a:ext>
                </a:extLst>
              </a:tr>
              <a:tr h="3754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612332949"/>
                  </a:ext>
                </a:extLst>
              </a:tr>
              <a:tr h="30320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350,000vimps</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85,000vimps</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712372565"/>
                  </a:ext>
                </a:extLst>
              </a:tr>
            </a:tbl>
          </a:graphicData>
        </a:graphic>
      </p:graphicFrame>
      <p:sp>
        <p:nvSpPr>
          <p:cNvPr id="8" name="正方形/長方形 7">
            <a:extLst>
              <a:ext uri="{FF2B5EF4-FFF2-40B4-BE49-F238E27FC236}">
                <a16:creationId xmlns:a16="http://schemas.microsoft.com/office/drawing/2014/main" id="{AB2E8ABB-3E55-4DC4-287C-C4CA813D0471}"/>
              </a:ext>
            </a:extLst>
          </p:cNvPr>
          <p:cNvSpPr/>
          <p:nvPr/>
        </p:nvSpPr>
        <p:spPr>
          <a:xfrm>
            <a:off x="577861" y="5915841"/>
            <a:ext cx="4533292" cy="812530"/>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※Yahoo!</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カーナビ　トップ　オープニングパネル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FQ1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）商品は</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日の</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FQ</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が</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回の設定です。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endPar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10" name="円/楕円 19">
            <a:extLst>
              <a:ext uri="{FF2B5EF4-FFF2-40B4-BE49-F238E27FC236}">
                <a16:creationId xmlns:a16="http://schemas.microsoft.com/office/drawing/2014/main" id="{110919DB-BEC4-44AB-72A6-B659A1113D74}"/>
              </a:ext>
            </a:extLst>
          </p:cNvPr>
          <p:cNvSpPr>
            <a:spLocks noChangeAspect="1"/>
          </p:cNvSpPr>
          <p:nvPr/>
        </p:nvSpPr>
        <p:spPr>
          <a:xfrm>
            <a:off x="6518354" y="2476498"/>
            <a:ext cx="262678" cy="236817"/>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4" name="円/楕円 19">
            <a:extLst>
              <a:ext uri="{FF2B5EF4-FFF2-40B4-BE49-F238E27FC236}">
                <a16:creationId xmlns:a16="http://schemas.microsoft.com/office/drawing/2014/main" id="{5F77EE34-6F18-76EF-120F-8865E371E288}"/>
              </a:ext>
            </a:extLst>
          </p:cNvPr>
          <p:cNvSpPr>
            <a:spLocks noChangeAspect="1"/>
          </p:cNvSpPr>
          <p:nvPr/>
        </p:nvSpPr>
        <p:spPr>
          <a:xfrm>
            <a:off x="10405239" y="2476497"/>
            <a:ext cx="262678" cy="236817"/>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p>
        </p:txBody>
      </p:sp>
      <p:pic>
        <p:nvPicPr>
          <p:cNvPr id="17" name="図プレースホルダー 16" descr="アイコン&#10;&#10;自動的に生成された説明">
            <a:extLst>
              <a:ext uri="{FF2B5EF4-FFF2-40B4-BE49-F238E27FC236}">
                <a16:creationId xmlns:a16="http://schemas.microsoft.com/office/drawing/2014/main" id="{90E411C0-F508-963C-98C3-D88A698599B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001320176"/>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27337</TotalTime>
  <Words>3005</Words>
  <Application>Microsoft Office PowerPoint</Application>
  <PresentationFormat>ワイド画面</PresentationFormat>
  <Paragraphs>420</Paragraphs>
  <Slides>20</Slides>
  <Notes>9</Notes>
  <HiddenSlides>0</HiddenSlides>
  <MMClips>0</MMClips>
  <ScaleCrop>false</ScaleCrop>
  <HeadingPairs>
    <vt:vector size="6" baseType="variant">
      <vt:variant>
        <vt:lpstr>使用されているフォント</vt:lpstr>
      </vt:variant>
      <vt:variant>
        <vt:i4>9</vt:i4>
      </vt:variant>
      <vt:variant>
        <vt:lpstr>テーマ</vt:lpstr>
      </vt:variant>
      <vt:variant>
        <vt:i4>2</vt:i4>
      </vt:variant>
      <vt:variant>
        <vt:lpstr>スライド タイトル</vt:lpstr>
      </vt:variant>
      <vt:variant>
        <vt:i4>20</vt:i4>
      </vt:variant>
    </vt:vector>
  </HeadingPairs>
  <TitlesOfParts>
    <vt:vector size="31" baseType="lpstr">
      <vt:lpstr>A P-OTF UD Shin Go NT Pr6N U</vt:lpstr>
      <vt:lpstr>メイリオ</vt:lpstr>
      <vt:lpstr>メイリオ</vt:lpstr>
      <vt:lpstr>Yu Gothic</vt:lpstr>
      <vt:lpstr>Yu Gothic Medium</vt:lpstr>
      <vt:lpstr>Arial</vt:lpstr>
      <vt:lpstr>Calibri</vt:lpstr>
      <vt:lpstr>Segoe UI</vt:lpstr>
      <vt:lpstr>Wingdings</vt:lpstr>
      <vt:lpstr>表紙</vt:lpstr>
      <vt:lpstr>1_表紙</vt:lpstr>
      <vt:lpstr>ディスプレイ広告 （予約型）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大原 真由美</cp:lastModifiedBy>
  <cp:revision>535</cp:revision>
  <dcterms:created xsi:type="dcterms:W3CDTF">2020-02-26T07:28:11Z</dcterms:created>
  <dcterms:modified xsi:type="dcterms:W3CDTF">2023-04-18T06:39:25Z</dcterms:modified>
  <cp:category/>
</cp:coreProperties>
</file>