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74" r:id="rId2"/>
  </p:sldMasterIdLst>
  <p:notesMasterIdLst>
    <p:notesMasterId r:id="rId17"/>
  </p:notesMasterIdLst>
  <p:handoutMasterIdLst>
    <p:handoutMasterId r:id="rId18"/>
  </p:handoutMasterIdLst>
  <p:sldIdLst>
    <p:sldId id="755" r:id="rId3"/>
    <p:sldId id="749" r:id="rId4"/>
    <p:sldId id="750" r:id="rId5"/>
    <p:sldId id="732" r:id="rId6"/>
    <p:sldId id="328" r:id="rId7"/>
    <p:sldId id="762" r:id="rId8"/>
    <p:sldId id="748" r:id="rId9"/>
    <p:sldId id="690" r:id="rId10"/>
    <p:sldId id="352" r:id="rId11"/>
    <p:sldId id="753" r:id="rId12"/>
    <p:sldId id="754" r:id="rId13"/>
    <p:sldId id="763" r:id="rId14"/>
    <p:sldId id="760" r:id="rId15"/>
    <p:sldId id="759" r:id="rId16"/>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216"/>
    <a:srgbClr val="7F7F7F"/>
    <a:srgbClr val="E4E4EC"/>
    <a:srgbClr val="FFCCD1"/>
    <a:srgbClr val="FFE9EA"/>
    <a:srgbClr val="003399"/>
    <a:srgbClr val="FAFAFB"/>
    <a:srgbClr val="F5F5F9"/>
    <a:srgbClr val="333333"/>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73" d="100"/>
          <a:sy n="73" d="100"/>
        </p:scale>
        <p:origin x="236" y="36"/>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2023/2/6</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2023/2/6</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3601797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500018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706811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773622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41422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000875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28936436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480089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8435466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2023/2/6</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1231005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1256324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6241198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8" r:id="rId8"/>
    <p:sldLayoutId id="214748367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7" name="フッター プレースホルダー 4">
            <a:extLst>
              <a:ext uri="{FF2B5EF4-FFF2-40B4-BE49-F238E27FC236}">
                <a16:creationId xmlns:a16="http://schemas.microsoft.com/office/drawing/2014/main" id="{2DF00301-78AD-1A33-A984-D30929286B07}"/>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93062128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marketing.yahoo.co.jp/guidelines/terms.html" TargetMode="External"/><Relationship Id="rId7" Type="http://schemas.openxmlformats.org/officeDocument/2006/relationships/hyperlink" Target="https://form-business.yahoo.co.jp/claris/enqueteForm?inquiry_type=bls_revie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form-business.yahoo.co.jp/claris/enqueteForm?inquiry_type=guaranteed_review" TargetMode="External"/><Relationship Id="rId5" Type="http://schemas.openxmlformats.org/officeDocument/2006/relationships/hyperlink" Target="https://form-business.yahoo.co.jp/claris/enqueteForm?inquiry_type=placement_restrictions" TargetMode="External"/><Relationship Id="rId4" Type="http://schemas.openxmlformats.org/officeDocument/2006/relationships/hyperlink" Target="https://ads-help.yahoo.co.jp/yahooads/guideline/articledetail?lan=ja&amp;aid=1493&amp;o=default"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ads-help.yahoo.co.jp/yahooads/guideline/articledetail?lan=ja&amp;aid=1493&amp;o=defaul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hyperlink" Target="https://form-business.yahoo.co.jp/claris/enqueteForm?inquiry_type=bls_review" TargetMode="External"/><Relationship Id="rId1" Type="http://schemas.openxmlformats.org/officeDocument/2006/relationships/slideLayout" Target="../slideLayouts/slideLayout12.xml"/><Relationship Id="rId4" Type="http://schemas.openxmlformats.org/officeDocument/2006/relationships/hyperlink" Target="https://form-business.yahoo.co.jp/claris/enqueteForm?inquiry_type=placement_restrict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423986" y="545839"/>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621082" y="5733256"/>
            <a:ext cx="2522058" cy="698396"/>
          </a:xfrm>
          <a:prstGeom prst="rect">
            <a:avLst/>
          </a:prstGeom>
          <a:noFill/>
        </p:spPr>
        <p:txBody>
          <a:bodyPr wrap="square" lIns="91440" tIns="45720" rIns="91440" bIns="45720" rtlCol="0" anchor="t">
            <a:spAutoFit/>
          </a:bodyPr>
          <a:lstStyle/>
          <a:p>
            <a:pPr algn="r"/>
            <a:r>
              <a:rPr lang="ja-JP" altLang="en-US" sz="1969" dirty="0"/>
              <a:t>ヤフー株式会社</a:t>
            </a:r>
            <a:endParaRPr lang="en-US" altLang="ja-JP" sz="1969" dirty="0"/>
          </a:p>
          <a:p>
            <a:pPr algn="r"/>
            <a:r>
              <a:rPr lang="en-US" altLang="ja-JP" sz="1950" dirty="0">
                <a:cs typeface="メイリオ" pitchFamily="50" charset="-128"/>
              </a:rPr>
              <a:t>2022</a:t>
            </a:r>
            <a:r>
              <a:rPr lang="ja-JP" altLang="en-US" sz="1950" dirty="0">
                <a:cs typeface="メイリオ" pitchFamily="50" charset="-128"/>
              </a:rPr>
              <a:t>年</a:t>
            </a:r>
            <a:r>
              <a:rPr lang="en-US" altLang="ja-JP" sz="1950" dirty="0">
                <a:cs typeface="メイリオ" pitchFamily="50" charset="-128"/>
              </a:rPr>
              <a:t>7</a:t>
            </a:r>
            <a:r>
              <a:rPr lang="ja-JP" altLang="en-US" sz="1950" dirty="0">
                <a:cs typeface="メイリオ" pitchFamily="50" charset="-128"/>
              </a:rPr>
              <a:t>月</a:t>
            </a:r>
            <a:r>
              <a:rPr lang="en-US" altLang="ja-JP" sz="1950" dirty="0">
                <a:cs typeface="メイリオ" pitchFamily="50" charset="-128"/>
              </a:rPr>
              <a:t>27</a:t>
            </a:r>
            <a:r>
              <a:rPr lang="ja-JP" altLang="en-US" sz="1950"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777038" y="1865320"/>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05030" y="3933056"/>
            <a:ext cx="3806794" cy="420969"/>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767408" y="4005064"/>
            <a:ext cx="3745719" cy="443126"/>
          </a:xfrm>
          <a:prstGeom prst="rect">
            <a:avLst/>
          </a:prstGeom>
        </p:spPr>
        <p:txBody>
          <a:bodyPr vert="horz" lIns="0" tIns="56271" rIns="0" bIns="56271" rtlCol="0">
            <a:normAutofit fontScale="77500" lnSpcReduction="200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sz="1800" b="1" dirty="0">
                <a:latin typeface="メイリオ" panose="020B0604030504040204" pitchFamily="50" charset="-128"/>
                <a:ea typeface="メイリオ" panose="020B0604030504040204" pitchFamily="50" charset="-128"/>
                <a:cs typeface="メイリオ" panose="020B0604030504040204" pitchFamily="50" charset="-128"/>
              </a:rPr>
              <a:t>Yahoo! </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カーナビ（</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2023</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a:extLst>
              <a:ext uri="{FF2B5EF4-FFF2-40B4-BE49-F238E27FC236}">
                <a16:creationId xmlns:a16="http://schemas.microsoft.com/office/drawing/2014/main" id="{E8273C83-E773-B9F6-46AA-E37B6C3AFF59}"/>
              </a:ext>
            </a:extLst>
          </p:cNvPr>
          <p:cNvSpPr txBox="1"/>
          <p:nvPr/>
        </p:nvSpPr>
        <p:spPr>
          <a:xfrm>
            <a:off x="1919536" y="4509120"/>
            <a:ext cx="2664296" cy="392415"/>
          </a:xfrm>
          <a:prstGeom prst="rect">
            <a:avLst/>
          </a:prstGeom>
          <a:noFill/>
        </p:spPr>
        <p:txBody>
          <a:bodyPr wrap="square" lIns="91440" tIns="45720" rIns="91440" bIns="45720" rtlCol="0" anchor="t">
            <a:spAutoFit/>
          </a:bodyPr>
          <a:lstStyle/>
          <a:p>
            <a:pPr algn="r"/>
            <a:r>
              <a:rPr lang="ja-JP" altLang="en-US" sz="1950" dirty="0">
                <a:cs typeface="メイリオ" pitchFamily="50" charset="-128"/>
              </a:rPr>
              <a:t>更新：</a:t>
            </a:r>
            <a:r>
              <a:rPr lang="en-US" altLang="ja-JP" sz="1950" dirty="0">
                <a:cs typeface="メイリオ" pitchFamily="50" charset="-128"/>
              </a:rPr>
              <a:t>2022</a:t>
            </a:r>
            <a:r>
              <a:rPr lang="ja-JP" altLang="en-US" sz="1950" dirty="0">
                <a:cs typeface="メイリオ" pitchFamily="50" charset="-128"/>
              </a:rPr>
              <a:t>年</a:t>
            </a:r>
            <a:r>
              <a:rPr lang="en-US" altLang="ja-JP" sz="1950" dirty="0">
                <a:cs typeface="メイリオ" pitchFamily="50" charset="-128"/>
              </a:rPr>
              <a:t>9</a:t>
            </a:r>
            <a:r>
              <a:rPr lang="ja-JP" altLang="en-US" sz="1950" dirty="0">
                <a:cs typeface="メイリオ" pitchFamily="50" charset="-128"/>
              </a:rPr>
              <a:t>月</a:t>
            </a:r>
            <a:r>
              <a:rPr lang="en-US" altLang="ja-JP" sz="1950" dirty="0">
                <a:cs typeface="メイリオ" pitchFamily="50" charset="-128"/>
              </a:rPr>
              <a:t>5</a:t>
            </a:r>
            <a:r>
              <a:rPr lang="ja-JP" altLang="en-US" sz="1950" dirty="0">
                <a:cs typeface="メイリオ" pitchFamily="50" charset="-128"/>
              </a:rPr>
              <a:t>日</a:t>
            </a:r>
          </a:p>
        </p:txBody>
      </p:sp>
    </p:spTree>
    <p:extLst>
      <p:ext uri="{BB962C8B-B14F-4D97-AF65-F5344CB8AC3E}">
        <p14:creationId xmlns:p14="http://schemas.microsoft.com/office/powerpoint/2010/main" val="306795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51384" y="260648"/>
            <a:ext cx="9837401" cy="531751"/>
          </a:xfrm>
        </p:spPr>
        <p:txBody>
          <a:bodyPr>
            <a:normAutofit fontScale="90000"/>
          </a:bodyPr>
          <a:lstStyle/>
          <a:p>
            <a:r>
              <a:rPr kumimoji="1" lang="ja-JP" altLang="en-US" dirty="0"/>
              <a:t>免責事項・注意事項</a:t>
            </a:r>
          </a:p>
        </p:txBody>
      </p:sp>
      <p:sp>
        <p:nvSpPr>
          <p:cNvPr id="5" name="テキスト ボックス 4"/>
          <p:cNvSpPr txBox="1"/>
          <p:nvPr/>
        </p:nvSpPr>
        <p:spPr>
          <a:xfrm>
            <a:off x="394867" y="908720"/>
            <a:ext cx="11402265" cy="569386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zh-TW" altLang="en-US" sz="1400" b="0" i="0" u="none" strike="noStrike" kern="0" cap="none" spc="0" normalizeH="0" baseline="0" noProof="0" dirty="0">
                <a:ln>
                  <a:noFill/>
                </a:ln>
                <a:solidFill>
                  <a:schemeClr val="tx1">
                    <a:lumMod val="65000"/>
                    <a:lumOff val="35000"/>
                  </a:schemeClr>
                </a:solidFill>
                <a:effectLst/>
                <a:uLnTx/>
                <a:uFillTx/>
              </a:rPr>
              <a:t>広告取扱基本規定</a:t>
            </a:r>
            <a:r>
              <a:rPr kumimoji="0" lang="ja-JP" altLang="en-US" sz="1400" b="0" i="0" u="none" strike="noStrike" kern="0" cap="none" spc="0" normalizeH="0" baseline="0" noProof="0" dirty="0">
                <a:ln>
                  <a:noFill/>
                </a:ln>
                <a:solidFill>
                  <a:schemeClr val="tx1">
                    <a:lumMod val="65000"/>
                    <a:lumOff val="35000"/>
                  </a:schemeClr>
                </a:solidFill>
                <a:effectLst/>
                <a:uLnTx/>
                <a:uFillTx/>
              </a:rPr>
              <a:t>・入稿規定をご参照ください。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rgbClr val="000000">
                    <a:lumMod val="65000"/>
                    <a:lumOff val="35000"/>
                  </a:srgbClr>
                </a:solidFill>
              </a:rPr>
              <a:t>　・広告取扱基本規定：</a:t>
            </a:r>
            <a:r>
              <a:rPr kumimoji="0" lang="en-US" altLang="ja-JP" sz="1400" kern="0" dirty="0">
                <a:solidFill>
                  <a:srgbClr val="000000">
                    <a:lumMod val="65000"/>
                    <a:lumOff val="35000"/>
                  </a:srgbClr>
                </a:solidFill>
                <a:hlinkClick r:id="rId3"/>
              </a:rPr>
              <a:t>https://marketing.yahoo.co.jp/guidelines/terms.html</a:t>
            </a:r>
            <a:endParaRPr kumimoji="0" lang="en-US" altLang="ja-JP" sz="1400" kern="0" dirty="0">
              <a:solidFill>
                <a:srgbClr val="000000">
                  <a:lumMod val="65000"/>
                  <a:lumOff val="35000"/>
                </a:srgbClr>
              </a:solidFill>
            </a:endParaRPr>
          </a:p>
          <a:p>
            <a:pPr lvl="0">
              <a:defRPr/>
            </a:pPr>
            <a:r>
              <a:rPr kumimoji="0" lang="ja-JP" altLang="en-US" sz="1400" kern="0" dirty="0">
                <a:solidFill>
                  <a:srgbClr val="000000">
                    <a:lumMod val="65000"/>
                    <a:lumOff val="35000"/>
                  </a:srgbClr>
                </a:solidFill>
              </a:rPr>
              <a:t>　・入稿規定（</a:t>
            </a:r>
            <a:r>
              <a:rPr kumimoji="0" lang="en-US" altLang="ja-JP" sz="1400" kern="0" dirty="0">
                <a:solidFill>
                  <a:srgbClr val="000000">
                    <a:lumMod val="65000"/>
                    <a:lumOff val="35000"/>
                  </a:srgbClr>
                </a:solidFill>
              </a:rPr>
              <a:t>web</a:t>
            </a:r>
            <a:r>
              <a:rPr kumimoji="0" lang="ja-JP" altLang="en-US" sz="1400" kern="0" dirty="0">
                <a:solidFill>
                  <a:srgbClr val="000000">
                    <a:lumMod val="65000"/>
                    <a:lumOff val="35000"/>
                  </a:srgbClr>
                </a:solidFill>
              </a:rPr>
              <a:t>）：</a:t>
            </a:r>
            <a:r>
              <a:rPr kumimoji="0" lang="en-US" altLang="ja-JP" sz="1400" kern="0" dirty="0">
                <a:solidFill>
                  <a:srgbClr val="000000">
                    <a:lumMod val="65000"/>
                    <a:lumOff val="35000"/>
                  </a:srgbClr>
                </a:solidFill>
              </a:rPr>
              <a:t> </a:t>
            </a:r>
            <a:r>
              <a:rPr lang="en-US" altLang="ja-JP" sz="1400" dirty="0">
                <a:solidFill>
                  <a:srgbClr val="000000">
                    <a:lumMod val="65000"/>
                    <a:lumOff val="35000"/>
                  </a:srgbClr>
                </a:solidFill>
                <a:hlinkClick r:id="rId4"/>
              </a:rPr>
              <a:t>https://ads-help.yahoo.co.jp/yahooads/guideline/articledetail?lan=ja&amp;aid=1493&amp;o=default</a:t>
            </a:r>
            <a:endParaRPr kumimoji="0" lang="en-US" altLang="ja-JP" sz="1400" kern="0" dirty="0">
              <a:solidFill>
                <a:srgbClr val="000000">
                  <a:lumMod val="65000"/>
                  <a:lumOff val="35000"/>
                </a:srgbClr>
              </a:solidFill>
            </a:endParaRPr>
          </a:p>
          <a:p>
            <a:pPr lvl="0">
              <a:defRPr/>
            </a:pPr>
            <a:r>
              <a:rPr kumimoji="0" lang="ja-JP" altLang="en-US" sz="1400" kern="0" dirty="0">
                <a:solidFill>
                  <a:srgbClr val="000000">
                    <a:lumMod val="65000"/>
                    <a:lumOff val="35000"/>
                  </a:srgbClr>
                </a:solidFill>
              </a:rPr>
              <a:t>　</a:t>
            </a:r>
            <a:endParaRPr kumimoji="0" lang="en-US" altLang="ja-JP" sz="1400" kern="0" dirty="0">
              <a:solidFill>
                <a:srgbClr val="000000">
                  <a:lumMod val="65000"/>
                  <a:lumOff val="35000"/>
                </a:srgbClr>
              </a:solidFill>
            </a:endParaRPr>
          </a:p>
          <a:p>
            <a:pPr lvl="0">
              <a:defRPr/>
            </a:pPr>
            <a:r>
              <a:rPr kumimoji="0" lang="ja-JP" altLang="en-US" sz="1400" kern="0" dirty="0">
                <a:solidFill>
                  <a:schemeClr val="tx1">
                    <a:lumMod val="65000"/>
                    <a:lumOff val="35000"/>
                  </a:schemeClr>
                </a:solidFill>
              </a:rPr>
              <a:t>■一部の広告タイプやブランドリフト調査項目、訴求する商品・サービスによっては入稿前審査にて事前原稿確認が必須です。</a:t>
            </a:r>
          </a:p>
          <a:p>
            <a:pPr marL="179388" lvl="0">
              <a:defRPr/>
            </a:pPr>
            <a:r>
              <a:rPr kumimoji="0" lang="ja-JP" altLang="en-US" sz="1400" kern="0" dirty="0">
                <a:solidFill>
                  <a:schemeClr val="tx1">
                    <a:lumMod val="65000"/>
                    <a:lumOff val="35000"/>
                  </a:schemeClr>
                </a:solidFill>
              </a:rPr>
              <a:t>目的に応じた相談フォームよりご依頼ください。</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・掲載制限カテゴリー確認　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5"/>
              </a:rPr>
              <a:t>https://form-business.yahoo.co.jp/claris/enqueteForm?inquiry_type=placement_restrictions</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・ディスプレイ広告（予約型）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6"/>
              </a:rPr>
              <a:t>https://form-business.yahoo.co.jp/claris/enqueteForm?inquiry_type=guaranteed_review</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・ブランドリフト調査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7"/>
              </a:rPr>
              <a:t>https://form-business.yahoo.co.jp/claris/enqueteForm?inquiry_type=bls_review</a:t>
            </a:r>
            <a:endParaRPr kumimoji="0" lang="en-US" altLang="ja-JP" sz="1400" kern="0" dirty="0">
              <a:solidFill>
                <a:schemeClr val="tx1">
                  <a:lumMod val="65000"/>
                  <a:lumOff val="35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7800" marR="0" lvl="0" indent="-17780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ページの内容・構成は、予告なく変更になる場合や、災害時、通信障害時、他プロモーション時等、特別編成になる場合があります。</a:t>
            </a:r>
          </a:p>
          <a:p>
            <a:pPr marL="0" marR="0" lvl="0" indent="179388" defTabSz="914400" eaLnBrk="1" fontAlgn="auto" latinLnBrk="0" hangingPunct="1">
              <a:lnSpc>
                <a:spcPct val="100000"/>
              </a:lnSpc>
              <a:spcBef>
                <a:spcPts val="0"/>
              </a:spcBef>
              <a:spcAft>
                <a:spcPts val="0"/>
              </a:spcAft>
              <a:buClrTx/>
              <a:buSzTx/>
              <a:buFontTx/>
              <a:buNone/>
              <a:tabLst/>
              <a:defRPr/>
            </a:pPr>
            <a:r>
              <a:rPr kumimoji="0" lang="ja-JP" altLang="ja-JP" sz="1400" b="0" i="0" u="none" strike="noStrike" kern="0" cap="none" spc="0" normalizeH="0" baseline="0" noProof="0" dirty="0">
                <a:ln>
                  <a:noFill/>
                </a:ln>
                <a:solidFill>
                  <a:schemeClr val="tx1">
                    <a:lumMod val="65000"/>
                    <a:lumOff val="35000"/>
                  </a:schemeClr>
                </a:solidFill>
                <a:effectLst/>
                <a:uLnTx/>
                <a:uFillTx/>
              </a:rPr>
              <a:t>また、それらに</a:t>
            </a:r>
            <a:r>
              <a:rPr kumimoji="0" lang="ja-JP" altLang="en-US" sz="1400" b="0" i="0" u="none" strike="noStrike" kern="0" cap="none" spc="0" normalizeH="0" baseline="0" noProof="0" dirty="0">
                <a:ln>
                  <a:noFill/>
                </a:ln>
                <a:solidFill>
                  <a:schemeClr val="tx1">
                    <a:lumMod val="65000"/>
                    <a:lumOff val="35000"/>
                  </a:schemeClr>
                </a:solidFill>
                <a:effectLst/>
                <a:uLnTx/>
                <a:uFillTx/>
              </a:rPr>
              <a:t>伴い</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ページ内での掲載箇所が変更になる場合があります。あらかじめご了承ください。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179388"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■弊社サービスによる特別演出に伴い、一部商品を売り止めする場合があります。あらかじめご了承ください。</a:t>
            </a:r>
            <a:endParaRPr kumimoji="0" lang="ja-JP"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■一部、広告掲載対象外となるページがあります。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■市区郡合併などでエリアが変更・廃止になる場合があります。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 商品によってはセールスシートに明示された「購入期間」より短期間で設定可能ですが、</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kern="0" dirty="0">
                <a:solidFill>
                  <a:schemeClr val="tx1">
                    <a:lumMod val="65000"/>
                    <a:lumOff val="35000"/>
                  </a:schemeClr>
                </a:solidFill>
              </a:rPr>
              <a:t>    </a:t>
            </a:r>
            <a:r>
              <a:rPr kumimoji="0" lang="ja-JP" altLang="en-US" sz="1400" b="0" i="0" u="none" strike="noStrike" kern="0" cap="none" spc="0" normalizeH="0" baseline="0" noProof="0" dirty="0">
                <a:ln>
                  <a:noFill/>
                </a:ln>
                <a:solidFill>
                  <a:schemeClr val="tx1">
                    <a:lumMod val="65000"/>
                    <a:lumOff val="35000"/>
                  </a:schemeClr>
                </a:solidFill>
                <a:effectLst/>
                <a:uLnTx/>
                <a:uFillTx/>
              </a:rPr>
              <a:t>指定したビューアブルインプレッション未達と</a:t>
            </a:r>
            <a:r>
              <a:rPr kumimoji="0" lang="ja-JP" altLang="ja-JP" sz="1400" b="0" i="0" u="none" strike="noStrike" kern="0" cap="none" spc="0" normalizeH="0" baseline="0" noProof="0" dirty="0">
                <a:ln>
                  <a:noFill/>
                </a:ln>
                <a:solidFill>
                  <a:schemeClr val="tx1">
                    <a:lumMod val="65000"/>
                    <a:lumOff val="35000"/>
                  </a:schemeClr>
                </a:solidFill>
                <a:effectLst/>
                <a:uLnTx/>
                <a:uFillTx/>
              </a:rPr>
              <a:t>なる場合があります。</a:t>
            </a:r>
            <a:r>
              <a:rPr kumimoji="0" lang="ja-JP" altLang="en-US" sz="1400" b="0" i="0" u="none" strike="noStrike" kern="0" cap="none" spc="0" normalizeH="0" baseline="0" noProof="0" dirty="0">
                <a:ln>
                  <a:noFill/>
                </a:ln>
                <a:solidFill>
                  <a:schemeClr val="tx1">
                    <a:lumMod val="65000"/>
                    <a:lumOff val="35000"/>
                  </a:schemeClr>
                </a:solidFill>
                <a:effectLst/>
                <a:uLnTx/>
                <a:uFillTx/>
              </a:rPr>
              <a:t>その際は補填対象外となりますので</a:t>
            </a:r>
            <a:r>
              <a:rPr kumimoji="0" lang="ja-JP" altLang="ja-JP" sz="1400" b="0" i="0" u="none" strike="noStrike" kern="0" cap="none" spc="0" normalizeH="0" baseline="0" noProof="0" dirty="0">
                <a:ln>
                  <a:noFill/>
                </a:ln>
                <a:solidFill>
                  <a:schemeClr val="tx1">
                    <a:lumMod val="65000"/>
                    <a:lumOff val="35000"/>
                  </a:schemeClr>
                </a:solidFill>
                <a:effectLst/>
                <a:uLnTx/>
                <a:uFillTx/>
              </a:rPr>
              <a:t>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kern="0" dirty="0">
              <a:solidFill>
                <a:schemeClr val="tx1">
                  <a:lumMod val="65000"/>
                  <a:lumOff val="35000"/>
                </a:schemeClr>
              </a:solidFill>
            </a:endParaRPr>
          </a:p>
          <a:p>
            <a:pPr>
              <a:defRPr/>
            </a:pPr>
            <a:r>
              <a:rPr kumimoji="0" lang="ja-JP" altLang="en-US" sz="1400" b="0" i="0" u="none" strike="noStrike" kern="0" cap="none" spc="0" normalizeH="0" baseline="0" noProof="0" dirty="0">
                <a:ln>
                  <a:noFill/>
                </a:ln>
                <a:solidFill>
                  <a:schemeClr val="tx1">
                    <a:lumMod val="65000"/>
                    <a:lumOff val="35000"/>
                  </a:schemeClr>
                </a:solidFill>
                <a:effectLst/>
                <a:uLnTx/>
                <a:uFillTx/>
              </a:rPr>
              <a:t>■金額表示は、消費税を含みません。</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p:txBody>
      </p:sp>
    </p:spTree>
    <p:extLst>
      <p:ext uri="{BB962C8B-B14F-4D97-AF65-F5344CB8AC3E}">
        <p14:creationId xmlns:p14="http://schemas.microsoft.com/office/powerpoint/2010/main" val="3177909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260648"/>
            <a:ext cx="9837401" cy="531751"/>
          </a:xfrm>
        </p:spPr>
        <p:txBody>
          <a:bodyPr>
            <a:normAutofit fontScale="90000"/>
          </a:bodyPr>
          <a:lstStyle/>
          <a:p>
            <a:r>
              <a:rPr kumimoji="1" lang="ja-JP" altLang="en-US" dirty="0"/>
              <a:t>免責事項・注意事項</a:t>
            </a:r>
          </a:p>
        </p:txBody>
      </p:sp>
      <p:sp>
        <p:nvSpPr>
          <p:cNvPr id="7" name="テキスト ボックス 6">
            <a:extLst>
              <a:ext uri="{FF2B5EF4-FFF2-40B4-BE49-F238E27FC236}">
                <a16:creationId xmlns:a16="http://schemas.microsoft.com/office/drawing/2014/main" id="{602D9AA0-ADC3-3F6B-3B15-6AF33F287844}"/>
              </a:ext>
            </a:extLst>
          </p:cNvPr>
          <p:cNvSpPr txBox="1"/>
          <p:nvPr/>
        </p:nvSpPr>
        <p:spPr>
          <a:xfrm>
            <a:off x="263352" y="836712"/>
            <a:ext cx="11834518" cy="6124754"/>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■金額表示は、代理店手数料を含みます。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r>
              <a:rPr lang="ja-JP" altLang="en-US" sz="1400" dirty="0">
                <a:solidFill>
                  <a:schemeClr val="tx1">
                    <a:lumMod val="65000"/>
                    <a:lumOff val="35000"/>
                  </a:schemeClr>
                </a:solidFill>
              </a:rPr>
              <a:t>■在庫確認・シミュレーションの実行日から起算して</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日目以降の日付は指定できず、在庫は確認できません。</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また、</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日目以降の予約もできません。商品の掲載期間が半年の場合、</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在庫確認・シミュレーションと予約のタイミングにご注意ください。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■掲載不具合について</a:t>
            </a:r>
          </a:p>
          <a:p>
            <a:pPr lvl="0"/>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400" dirty="0">
                <a:solidFill>
                  <a:schemeClr val="tx1">
                    <a:lumMod val="65000"/>
                    <a:lumOff val="35000"/>
                  </a:schemeClr>
                </a:solidFill>
              </a:rPr>
              <a:t>　（１）広告掲載開始日、及び広告内容の変更後の掲載開始日は、掲載開始から</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時間を広告掲載調整時間とします。</a:t>
            </a:r>
          </a:p>
          <a:p>
            <a:pPr lvl="0"/>
            <a:r>
              <a:rPr lang="ja-JP" altLang="en-US" sz="1400" dirty="0">
                <a:solidFill>
                  <a:schemeClr val="tx1">
                    <a:lumMod val="65000"/>
                    <a:lumOff val="35000"/>
                  </a:schemeClr>
                </a:solidFill>
              </a:rPr>
              <a:t>　　ただし、（２）、（３）に該当する場合は、その定めに従います。</a:t>
            </a:r>
          </a:p>
          <a:p>
            <a:pPr lvl="0"/>
            <a:r>
              <a:rPr lang="ja-JP" altLang="en-US" sz="1400" dirty="0">
                <a:solidFill>
                  <a:schemeClr val="tx1">
                    <a:lumMod val="65000"/>
                    <a:lumOff val="35000"/>
                  </a:schemeClr>
                </a:solidFill>
              </a:rPr>
              <a:t>　（２）広告掲載開始日が営業日以外の場合、当該広告掲載開始時間から翌営業日正午までを広告掲載調整時間とします。</a:t>
            </a:r>
          </a:p>
          <a:p>
            <a:pPr lvl="0"/>
            <a:r>
              <a:rPr lang="ja-JP" altLang="en-US" sz="1400" dirty="0">
                <a:solidFill>
                  <a:schemeClr val="tx1">
                    <a:lumMod val="65000"/>
                    <a:lumOff val="35000"/>
                  </a:schemeClr>
                </a:solidFill>
              </a:rPr>
              <a:t>　（３）広告の総掲載予定時間が</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時間未満の場合、総掲載予定時間の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にあたる時間までを広告掲載調整時間とします。</a:t>
            </a:r>
            <a:endParaRPr lang="en-US" altLang="ja-JP" sz="1400" dirty="0">
              <a:solidFill>
                <a:schemeClr val="tx1">
                  <a:lumMod val="65000"/>
                  <a:lumOff val="35000"/>
                </a:schemeClr>
              </a:solidFill>
            </a:endParaRPr>
          </a:p>
          <a:p>
            <a:pPr lvl="0"/>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■本商品はビューアブルインプレッション保証の商品ではございません。想定に未達でも補填はございません。</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■オープニングパネル表示以前にメニューをタップした場合、デバイスによっては稀に広告表示が重なる場合がございます。予めご了承ください。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■ユーザの端末状況やアプリのアップデート状況によっては広告が表示されない場合があります。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■同一プロモーションにおける連続掲載は</a:t>
            </a:r>
            <a:r>
              <a:rPr lang="en-US" altLang="ja-JP" sz="1400" dirty="0">
                <a:solidFill>
                  <a:schemeClr val="tx1">
                    <a:lumMod val="65000"/>
                    <a:lumOff val="35000"/>
                  </a:schemeClr>
                </a:solidFill>
              </a:rPr>
              <a:t>3</a:t>
            </a:r>
            <a:r>
              <a:rPr lang="ja-JP" altLang="en-US" sz="1400" dirty="0">
                <a:solidFill>
                  <a:schemeClr val="tx1">
                    <a:lumMod val="65000"/>
                    <a:lumOff val="35000"/>
                  </a:schemeClr>
                </a:solidFill>
              </a:rPr>
              <a:t>週間までです。また、クリエイティブは</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週間ごとに変更が必要です。　同一プロモーションで改め掲載を行う場合は、前回の掲載期間と同等の期間をあけてから実施してください。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a:lnSpc>
                <a:spcPct val="150000"/>
              </a:lnSpc>
            </a:pPr>
            <a:r>
              <a:rPr lang="ja-JP" altLang="en-US" sz="1400" dirty="0">
                <a:solidFill>
                  <a:schemeClr val="tx1">
                    <a:lumMod val="65000"/>
                    <a:lumOff val="35000"/>
                  </a:schemeClr>
                </a:solidFill>
              </a:rPr>
              <a:t>■掲載開始・掲載終了時間は、ユーザーがアプリを起動したままその時刻を跨ぐなど、ユーザー挙動により多少前後する可能性があります。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a:lnSpc>
                <a:spcPct val="150000"/>
              </a:lnSpc>
            </a:pPr>
            <a:r>
              <a:rPr lang="en-US" altLang="ja-JP" sz="1400" dirty="0">
                <a:solidFill>
                  <a:schemeClr val="tx1">
                    <a:lumMod val="65000"/>
                    <a:lumOff val="35000"/>
                  </a:schemeClr>
                </a:solidFill>
              </a:rPr>
              <a:t>■Smart Device Link</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SDL</a:t>
            </a:r>
            <a:r>
              <a:rPr lang="ja-JP" altLang="en-US" sz="1400" dirty="0">
                <a:solidFill>
                  <a:schemeClr val="tx1">
                    <a:lumMod val="65000"/>
                    <a:lumOff val="35000"/>
                  </a:schemeClr>
                </a:solidFill>
              </a:rPr>
              <a:t>）設定時、またタブレット等には広告が表示されません。</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lvl="0"/>
            <a:endParaRPr lang="ja-JP" altLang="en-US" sz="1400" dirty="0">
              <a:solidFill>
                <a:schemeClr val="tx1">
                  <a:lumMod val="65000"/>
                  <a:lumOff val="35000"/>
                </a:schemeClr>
              </a:solidFill>
            </a:endParaRPr>
          </a:p>
        </p:txBody>
      </p:sp>
    </p:spTree>
    <p:extLst>
      <p:ext uri="{BB962C8B-B14F-4D97-AF65-F5344CB8AC3E}">
        <p14:creationId xmlns:p14="http://schemas.microsoft.com/office/powerpoint/2010/main" val="2915907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260648"/>
            <a:ext cx="9837401" cy="531751"/>
          </a:xfrm>
        </p:spPr>
        <p:txBody>
          <a:bodyPr>
            <a:normAutofit fontScale="90000"/>
          </a:bodyPr>
          <a:lstStyle/>
          <a:p>
            <a:r>
              <a:rPr kumimoji="1" lang="ja-JP" altLang="en-US" dirty="0"/>
              <a:t>免責事項・注意事項</a:t>
            </a:r>
          </a:p>
        </p:txBody>
      </p:sp>
      <p:sp>
        <p:nvSpPr>
          <p:cNvPr id="7" name="テキスト ボックス 6">
            <a:extLst>
              <a:ext uri="{FF2B5EF4-FFF2-40B4-BE49-F238E27FC236}">
                <a16:creationId xmlns:a16="http://schemas.microsoft.com/office/drawing/2014/main" id="{602D9AA0-ADC3-3F6B-3B15-6AF33F287844}"/>
              </a:ext>
            </a:extLst>
          </p:cNvPr>
          <p:cNvSpPr txBox="1"/>
          <p:nvPr/>
        </p:nvSpPr>
        <p:spPr>
          <a:xfrm>
            <a:off x="263352" y="836712"/>
            <a:ext cx="11834518" cy="523220"/>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■枠購入型、時間帯ジャック購入型（</a:t>
            </a:r>
            <a:r>
              <a:rPr kumimoji="0" lang="en-US" altLang="ja-JP" sz="1400" b="0" i="0" u="none" strike="noStrike" kern="0" cap="none" spc="0" normalizeH="0" baseline="0" noProof="0" dirty="0">
                <a:ln>
                  <a:noFill/>
                </a:ln>
                <a:solidFill>
                  <a:schemeClr val="tx1">
                    <a:lumMod val="65000"/>
                    <a:lumOff val="35000"/>
                  </a:schemeClr>
                </a:solidFill>
                <a:effectLst/>
                <a:uLnTx/>
                <a:uFillTx/>
              </a:rPr>
              <a:t>SOV</a:t>
            </a:r>
            <a:r>
              <a:rPr kumimoji="0" lang="ja-JP" altLang="en-US" sz="1400" b="0" i="0" u="none" strike="noStrike" kern="0" cap="none" spc="0" normalizeH="0" baseline="0" noProof="0" dirty="0">
                <a:ln>
                  <a:noFill/>
                </a:ln>
                <a:solidFill>
                  <a:schemeClr val="tx1">
                    <a:lumMod val="65000"/>
                    <a:lumOff val="35000"/>
                  </a:schemeClr>
                </a:solidFill>
                <a:effectLst/>
                <a:uLnTx/>
                <a:uFillTx/>
              </a:rPr>
              <a:t>）の商品について</a:t>
            </a: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ユーザーが当該広告の非表示設定を実施した場合など、その他の広告配信設定の状況により、他社の広告が配信される場合があります。</a:t>
            </a:r>
          </a:p>
        </p:txBody>
      </p:sp>
    </p:spTree>
    <p:extLst>
      <p:ext uri="{BB962C8B-B14F-4D97-AF65-F5344CB8AC3E}">
        <p14:creationId xmlns:p14="http://schemas.microsoft.com/office/powerpoint/2010/main" val="2317215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260648"/>
            <a:ext cx="9837401" cy="531751"/>
          </a:xfrm>
        </p:spPr>
        <p:txBody>
          <a:bodyPr>
            <a:normAutofit fontScale="90000"/>
          </a:bodyPr>
          <a:lstStyle/>
          <a:p>
            <a:r>
              <a:rPr lang="ja-JP" altLang="en-US" dirty="0"/>
              <a:t>更新・変更履歴</a:t>
            </a:r>
          </a:p>
        </p:txBody>
      </p:sp>
      <p:sp>
        <p:nvSpPr>
          <p:cNvPr id="7" name="テキスト ボックス 6">
            <a:extLst>
              <a:ext uri="{FF2B5EF4-FFF2-40B4-BE49-F238E27FC236}">
                <a16:creationId xmlns:a16="http://schemas.microsoft.com/office/drawing/2014/main" id="{06E56C1D-93F5-4395-4A2E-3718781A7241}"/>
              </a:ext>
            </a:extLst>
          </p:cNvPr>
          <p:cNvSpPr txBox="1"/>
          <p:nvPr/>
        </p:nvSpPr>
        <p:spPr>
          <a:xfrm>
            <a:off x="335360" y="1196752"/>
            <a:ext cx="11402265" cy="2246769"/>
          </a:xfrm>
          <a:prstGeom prst="rect">
            <a:avLst/>
          </a:prstGeom>
          <a:noFill/>
        </p:spPr>
        <p:txBody>
          <a:bodyPr wrap="square" rtlCol="0">
            <a:spAutoFit/>
          </a:bodyPr>
          <a:lstStyle/>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 2021/9/2</a:t>
            </a:r>
          </a:p>
          <a:p>
            <a:r>
              <a:rPr lang="ja-JP" altLang="en-US" sz="1400" dirty="0">
                <a:solidFill>
                  <a:schemeClr val="tx1">
                    <a:lumMod val="65000"/>
                    <a:lumOff val="35000"/>
                  </a:schemeClr>
                </a:solidFill>
              </a:rPr>
              <a:t>・「免責事項・注意事項」</a:t>
            </a:r>
            <a:r>
              <a:rPr kumimoji="0" lang="ja-JP" altLang="en-US" sz="1400" kern="0" dirty="0">
                <a:solidFill>
                  <a:schemeClr val="tx1">
                    <a:lumMod val="65000"/>
                    <a:lumOff val="35000"/>
                  </a:schemeClr>
                </a:solidFill>
              </a:rPr>
              <a:t>入稿前審査についての記載を更新しました。</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2022/1/24</a:t>
            </a:r>
          </a:p>
          <a:p>
            <a:r>
              <a:rPr lang="ja-JP" altLang="en-US" sz="1400" dirty="0">
                <a:solidFill>
                  <a:schemeClr val="tx1">
                    <a:lumMod val="65000"/>
                    <a:lumOff val="35000"/>
                  </a:schemeClr>
                </a:solidFill>
              </a:rPr>
              <a:t>・「免責事項・注意事項」</a:t>
            </a:r>
            <a:r>
              <a:rPr kumimoji="0" lang="ja-JP" altLang="en-US" sz="1400" kern="0" dirty="0">
                <a:solidFill>
                  <a:schemeClr val="tx1">
                    <a:lumMod val="65000"/>
                    <a:lumOff val="35000"/>
                  </a:schemeClr>
                </a:solidFill>
              </a:rPr>
              <a:t>枠商品の場合のみ追加する文言を記載しました。</a:t>
            </a:r>
            <a:endParaRPr kumimoji="0" lang="en-US" altLang="ja-JP" sz="1400" kern="0" dirty="0">
              <a:solidFill>
                <a:schemeClr val="tx1">
                  <a:lumMod val="65000"/>
                  <a:lumOff val="35000"/>
                </a:schemeClr>
              </a:solidFill>
            </a:endParaRPr>
          </a:p>
          <a:p>
            <a:endParaRPr kumimoji="0" lang="en-US" altLang="ja-JP" sz="1400" kern="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2022/9/5</a:t>
            </a:r>
          </a:p>
          <a:p>
            <a:r>
              <a:rPr lang="ja-JP" altLang="en-US" sz="1400" dirty="0">
                <a:solidFill>
                  <a:schemeClr val="tx1">
                    <a:lumMod val="65000"/>
                    <a:lumOff val="35000"/>
                  </a:schemeClr>
                </a:solidFill>
              </a:rPr>
              <a:t>・掲載制限業種ページの「掲載制限カテゴリー名」を更新いたしました。</a:t>
            </a:r>
          </a:p>
          <a:p>
            <a:endParaRPr kumimoji="0" lang="en-US" altLang="ja-JP" sz="1400" kern="0" dirty="0">
              <a:solidFill>
                <a:schemeClr val="tx1">
                  <a:lumMod val="65000"/>
                  <a:lumOff val="35000"/>
                </a:schemeClr>
              </a:solidFill>
            </a:endParaRPr>
          </a:p>
          <a:p>
            <a:endParaRPr kumimoji="0" lang="en-US" altLang="ja-JP" sz="1400" kern="0" dirty="0">
              <a:solidFill>
                <a:schemeClr val="tx1">
                  <a:lumMod val="65000"/>
                  <a:lumOff val="35000"/>
                </a:schemeClr>
              </a:solidFill>
            </a:endParaRPr>
          </a:p>
        </p:txBody>
      </p:sp>
    </p:spTree>
    <p:extLst>
      <p:ext uri="{BB962C8B-B14F-4D97-AF65-F5344CB8AC3E}">
        <p14:creationId xmlns:p14="http://schemas.microsoft.com/office/powerpoint/2010/main" val="131419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3082571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3077" dirty="0">
                <a:latin typeface="+mn-ea"/>
                <a:ea typeface="+mn-ea"/>
                <a:cs typeface="メイリオ" panose="020B0604030504040204" pitchFamily="50" charset="-128"/>
              </a:rPr>
              <a:t>スペシャル商品について</a:t>
            </a:r>
          </a:p>
        </p:txBody>
      </p:sp>
      <p:sp>
        <p:nvSpPr>
          <p:cNvPr id="5" name="正方形/長方形 4"/>
          <p:cNvSpPr/>
          <p:nvPr/>
        </p:nvSpPr>
        <p:spPr>
          <a:xfrm>
            <a:off x="479376" y="1124744"/>
            <a:ext cx="11556677" cy="2213555"/>
          </a:xfrm>
          <a:prstGeom prst="rect">
            <a:avLst/>
          </a:prstGeom>
        </p:spPr>
        <p:txBody>
          <a:bodyPr wrap="square">
            <a:spAutoFit/>
          </a:bodyPr>
          <a:lstStyle/>
          <a:p>
            <a:r>
              <a:rPr lang="ja-JP" altLang="en-US" sz="1969" dirty="0">
                <a:solidFill>
                  <a:schemeClr val="tx1">
                    <a:lumMod val="65000"/>
                    <a:lumOff val="35000"/>
                  </a:schemeClr>
                </a:solidFill>
                <a:latin typeface="+mn-ea"/>
              </a:rPr>
              <a:t>販売先を限定しないレギュラー商品に対し、スペシャル商品は提案可能な広告主様やプロモーションが限定されています。そのため、事前に弊社による出稿可否判断が必要となります。</a:t>
            </a:r>
            <a:endParaRPr lang="en-US" altLang="ja-JP" sz="1969" dirty="0">
              <a:solidFill>
                <a:schemeClr val="tx1">
                  <a:lumMod val="65000"/>
                  <a:lumOff val="35000"/>
                </a:schemeClr>
              </a:solidFill>
              <a:latin typeface="+mn-ea"/>
            </a:endParaRPr>
          </a:p>
          <a:p>
            <a:endParaRPr lang="en-US" altLang="ja-JP" sz="1969" dirty="0">
              <a:solidFill>
                <a:schemeClr val="tx1">
                  <a:lumMod val="65000"/>
                  <a:lumOff val="35000"/>
                </a:schemeClr>
              </a:solidFill>
              <a:latin typeface="+mn-ea"/>
            </a:endParaRPr>
          </a:p>
          <a:p>
            <a:r>
              <a:rPr lang="ja-JP" altLang="en-US" sz="1969" dirty="0">
                <a:solidFill>
                  <a:schemeClr val="tx1">
                    <a:lumMod val="65000"/>
                    <a:lumOff val="35000"/>
                  </a:schemeClr>
                </a:solidFill>
                <a:latin typeface="+mn-ea"/>
              </a:rPr>
              <a:t>事前提案可否申請で承認されたアカウントに対して、弊社内でシステム対応を行い、広告管理ツールの商品選択画面にて該当商品が予約購入できるようになります。（事前提案可否申請で承認されていないアカウントで予約することはできません。）</a:t>
            </a:r>
            <a:endParaRPr lang="en-US" altLang="ja-JP" sz="1969" dirty="0">
              <a:solidFill>
                <a:schemeClr val="tx1">
                  <a:lumMod val="65000"/>
                  <a:lumOff val="35000"/>
                </a:schemeClr>
              </a:solidFill>
              <a:latin typeface="+mn-ea"/>
            </a:endParaRPr>
          </a:p>
          <a:p>
            <a:endParaRPr lang="en-US" altLang="ja-JP" sz="1969" dirty="0">
              <a:solidFill>
                <a:schemeClr val="tx1">
                  <a:lumMod val="65000"/>
                  <a:lumOff val="35000"/>
                </a:schemeClr>
              </a:solidFill>
              <a:latin typeface="+mn-ea"/>
            </a:endParaRPr>
          </a:p>
        </p:txBody>
      </p:sp>
      <p:sp>
        <p:nvSpPr>
          <p:cNvPr id="7" name="正方形/長方形 6"/>
          <p:cNvSpPr/>
          <p:nvPr/>
        </p:nvSpPr>
        <p:spPr>
          <a:xfrm>
            <a:off x="833877" y="3129407"/>
            <a:ext cx="2767006" cy="239769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69" b="1" dirty="0">
                <a:latin typeface="+mn-ea"/>
              </a:rPr>
              <a:t>レギュラー商品</a:t>
            </a:r>
            <a:endParaRPr lang="en-US" altLang="ja-JP" sz="1969" b="1" dirty="0">
              <a:latin typeface="+mn-ea"/>
            </a:endParaRPr>
          </a:p>
        </p:txBody>
      </p:sp>
      <p:sp>
        <p:nvSpPr>
          <p:cNvPr id="9" name="正方形/長方形 8"/>
          <p:cNvSpPr/>
          <p:nvPr/>
        </p:nvSpPr>
        <p:spPr>
          <a:xfrm>
            <a:off x="6417266" y="3129406"/>
            <a:ext cx="2767006" cy="2397700"/>
          </a:xfrm>
          <a:prstGeom prst="rect">
            <a:avLst/>
          </a:prstGeom>
          <a:solidFill>
            <a:srgbClr val="FFCC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69" b="1" dirty="0">
                <a:solidFill>
                  <a:srgbClr val="C00000"/>
                </a:solidFill>
                <a:latin typeface="+mn-ea"/>
              </a:rPr>
              <a:t>スペシャル商品</a:t>
            </a:r>
          </a:p>
        </p:txBody>
      </p:sp>
      <p:sp>
        <p:nvSpPr>
          <p:cNvPr id="10" name="正方形/長方形 9"/>
          <p:cNvSpPr/>
          <p:nvPr/>
        </p:nvSpPr>
        <p:spPr>
          <a:xfrm>
            <a:off x="9363697" y="3780827"/>
            <a:ext cx="1971723"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期間限定特別商品</a:t>
            </a:r>
          </a:p>
        </p:txBody>
      </p:sp>
      <p:sp>
        <p:nvSpPr>
          <p:cNvPr id="11" name="正方形/長方形 10"/>
          <p:cNvSpPr/>
          <p:nvPr/>
        </p:nvSpPr>
        <p:spPr>
          <a:xfrm>
            <a:off x="9364471" y="4366111"/>
            <a:ext cx="1970950"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広告主様限定商品</a:t>
            </a:r>
          </a:p>
        </p:txBody>
      </p:sp>
      <p:sp>
        <p:nvSpPr>
          <p:cNvPr id="12" name="正方形/長方形 11"/>
          <p:cNvSpPr/>
          <p:nvPr/>
        </p:nvSpPr>
        <p:spPr>
          <a:xfrm>
            <a:off x="9363697" y="4974299"/>
            <a:ext cx="1971723"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その他特別対応商品</a:t>
            </a:r>
          </a:p>
        </p:txBody>
      </p:sp>
      <p:sp>
        <p:nvSpPr>
          <p:cNvPr id="24" name="正方形/長方形 23"/>
          <p:cNvSpPr/>
          <p:nvPr/>
        </p:nvSpPr>
        <p:spPr>
          <a:xfrm>
            <a:off x="3780307" y="3752985"/>
            <a:ext cx="1947071"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特集・企画</a:t>
            </a:r>
          </a:p>
        </p:txBody>
      </p:sp>
      <p:sp>
        <p:nvSpPr>
          <p:cNvPr id="25" name="正方形/長方形 24"/>
          <p:cNvSpPr/>
          <p:nvPr/>
        </p:nvSpPr>
        <p:spPr>
          <a:xfrm>
            <a:off x="3780307" y="3134749"/>
            <a:ext cx="1971723" cy="57420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通常商品</a:t>
            </a:r>
          </a:p>
        </p:txBody>
      </p:sp>
      <p:sp>
        <p:nvSpPr>
          <p:cNvPr id="35" name="正方形/長方形 34"/>
          <p:cNvSpPr/>
          <p:nvPr/>
        </p:nvSpPr>
        <p:spPr>
          <a:xfrm>
            <a:off x="9363698" y="3162593"/>
            <a:ext cx="1971723" cy="552807"/>
          </a:xfrm>
          <a:prstGeom prst="rect">
            <a:avLst/>
          </a:prstGeom>
          <a:solidFill>
            <a:srgbClr val="FFCCD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事前提案可否</a:t>
            </a:r>
            <a:endParaRPr lang="en-US" altLang="ja-JP" sz="1477" dirty="0">
              <a:solidFill>
                <a:schemeClr val="tx1">
                  <a:lumMod val="65000"/>
                  <a:lumOff val="35000"/>
                </a:schemeClr>
              </a:solidFill>
              <a:latin typeface="+mn-ea"/>
            </a:endParaRPr>
          </a:p>
          <a:p>
            <a:pPr algn="ctr"/>
            <a:r>
              <a:rPr lang="ja-JP" altLang="en-US" sz="1477" dirty="0">
                <a:solidFill>
                  <a:schemeClr val="tx1">
                    <a:lumMod val="65000"/>
                    <a:lumOff val="35000"/>
                  </a:schemeClr>
                </a:solidFill>
                <a:latin typeface="+mn-ea"/>
              </a:rPr>
              <a:t>判断必須商品</a:t>
            </a:r>
          </a:p>
        </p:txBody>
      </p:sp>
      <p:sp>
        <p:nvSpPr>
          <p:cNvPr id="4" name="正方形/長方形 3"/>
          <p:cNvSpPr/>
          <p:nvPr/>
        </p:nvSpPr>
        <p:spPr bwMode="auto">
          <a:xfrm>
            <a:off x="9333692" y="3145036"/>
            <a:ext cx="2003762" cy="579550"/>
          </a:xfrm>
          <a:prstGeom prst="rect">
            <a:avLst/>
          </a:prstGeom>
          <a:noFill/>
          <a:ln w="44450" algn="ctr">
            <a:solidFill>
              <a:srgbClr val="C00000"/>
            </a:solidFill>
            <a:prstDash val="sysDot"/>
            <a:miter lim="800000"/>
            <a:headEnd/>
            <a:tailEnd/>
          </a:ln>
        </p:spPr>
        <p:txBody>
          <a:bodyPr lIns="0" tIns="0" rIns="0" bIns="0" rtlCol="0" anchor="ctr"/>
          <a:lstStyle/>
          <a:p>
            <a:pPr algn="ctr" defTabSz="1125444"/>
            <a:endParaRPr kumimoji="0" lang="ja-JP" altLang="en-US" sz="1477" b="1" kern="0" dirty="0">
              <a:solidFill>
                <a:schemeClr val="tx1">
                  <a:lumMod val="65000"/>
                  <a:lumOff val="35000"/>
                </a:schemeClr>
              </a:solidFill>
              <a:latin typeface="+mn-ea"/>
              <a:cs typeface="Verdana" pitchFamily="34" charset="0"/>
            </a:endParaRPr>
          </a:p>
        </p:txBody>
      </p:sp>
    </p:spTree>
    <p:extLst>
      <p:ext uri="{BB962C8B-B14F-4D97-AF65-F5344CB8AC3E}">
        <p14:creationId xmlns:p14="http://schemas.microsoft.com/office/powerpoint/2010/main" val="2641371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スペシャル商品（事前提案可否必須商品）について</a:t>
            </a:r>
          </a:p>
        </p:txBody>
      </p:sp>
      <p:sp>
        <p:nvSpPr>
          <p:cNvPr id="5" name="正方形/長方形 4"/>
          <p:cNvSpPr/>
          <p:nvPr/>
        </p:nvSpPr>
        <p:spPr>
          <a:xfrm>
            <a:off x="734173" y="1145285"/>
            <a:ext cx="11346924" cy="1629184"/>
          </a:xfrm>
          <a:prstGeom prst="rect">
            <a:avLst/>
          </a:prstGeom>
        </p:spPr>
        <p:txBody>
          <a:bodyPr wrap="square" lIns="112542" tIns="56271" rIns="112542" bIns="56271" anchor="t">
            <a:spAutoFit/>
          </a:bodyPr>
          <a:lstStyle/>
          <a:p>
            <a:r>
              <a:rPr lang="ja-JP" altLang="en-US" sz="2462" u="sng" dirty="0">
                <a:solidFill>
                  <a:schemeClr val="tx1">
                    <a:lumMod val="65000"/>
                    <a:lumOff val="35000"/>
                  </a:schemeClr>
                </a:solidFill>
              </a:rPr>
              <a:t>スペシャル商品（事前提案可否必須商品</a:t>
            </a:r>
            <a:r>
              <a:rPr lang="en-US" altLang="ja-JP" sz="1231" u="sng" dirty="0">
                <a:solidFill>
                  <a:schemeClr val="tx1">
                    <a:lumMod val="65000"/>
                    <a:lumOff val="35000"/>
                  </a:schemeClr>
                </a:solidFill>
              </a:rPr>
              <a:t>※</a:t>
            </a:r>
            <a:r>
              <a:rPr lang="ja-JP" altLang="en-US" sz="2462" u="sng" dirty="0">
                <a:solidFill>
                  <a:schemeClr val="tx1">
                    <a:lumMod val="65000"/>
                    <a:lumOff val="35000"/>
                  </a:schemeClr>
                </a:solidFill>
              </a:rPr>
              <a:t>）</a:t>
            </a:r>
            <a:r>
              <a:rPr lang="ja-JP" altLang="en-US" sz="2462" dirty="0">
                <a:solidFill>
                  <a:schemeClr val="tx1">
                    <a:lumMod val="65000"/>
                    <a:lumOff val="35000"/>
                  </a:schemeClr>
                </a:solidFill>
              </a:rPr>
              <a:t>への掲載をご希望の場合は、</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弊社担当営業または</a:t>
            </a:r>
            <a:r>
              <a:rPr lang="en-US" altLang="ja-JP" sz="2462" dirty="0">
                <a:solidFill>
                  <a:schemeClr val="tx1">
                    <a:lumMod val="65000"/>
                    <a:lumOff val="35000"/>
                  </a:schemeClr>
                </a:solidFill>
              </a:rPr>
              <a:t>Yahoo!</a:t>
            </a:r>
            <a:r>
              <a:rPr lang="ja-JP" altLang="en-US" sz="2462" dirty="0">
                <a:solidFill>
                  <a:schemeClr val="tx1">
                    <a:lumMod val="65000"/>
                    <a:lumOff val="35000"/>
                  </a:schemeClr>
                </a:solidFill>
              </a:rPr>
              <a:t>広告パートナーサポート宛に</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以下の項目をご連絡ください。回答まで最大5営業日いただきます。</a:t>
            </a:r>
            <a:endParaRPr lang="ja-JP" altLang="en-US" sz="2462" b="1" dirty="0">
              <a:solidFill>
                <a:schemeClr val="tx1">
                  <a:lumMod val="65000"/>
                  <a:lumOff val="35000"/>
                </a:schemeClr>
              </a:solidFill>
            </a:endParaRPr>
          </a:p>
          <a:p>
            <a:endParaRPr lang="ja-JP" altLang="en-US" sz="2462" dirty="0">
              <a:solidFill>
                <a:schemeClr val="tx1">
                  <a:lumMod val="65000"/>
                  <a:lumOff val="35000"/>
                </a:schemeClr>
              </a:solidFill>
            </a:endParaRPr>
          </a:p>
        </p:txBody>
      </p:sp>
      <p:sp>
        <p:nvSpPr>
          <p:cNvPr id="8" name="正方形/長方形 7"/>
          <p:cNvSpPr/>
          <p:nvPr/>
        </p:nvSpPr>
        <p:spPr>
          <a:xfrm>
            <a:off x="839416" y="2572740"/>
            <a:ext cx="10723653" cy="3804311"/>
          </a:xfrm>
          <a:prstGeom prst="rect">
            <a:avLst/>
          </a:prstGeom>
        </p:spPr>
        <p:txBody>
          <a:bodyPr wrap="square">
            <a:spAutoFit/>
          </a:bodyPr>
          <a:lstStyle/>
          <a:p>
            <a:r>
              <a:rPr lang="ja-JP" altLang="en-US" sz="1969" u="sng" dirty="0">
                <a:solidFill>
                  <a:schemeClr val="tx1">
                    <a:lumMod val="65000"/>
                    <a:lumOff val="35000"/>
                  </a:schemeClr>
                </a:solidFill>
              </a:rPr>
              <a:t>▼ご連絡いただきたい項目</a:t>
            </a:r>
            <a:endParaRPr lang="en-US" altLang="ja-JP" sz="1969" u="sng" dirty="0">
              <a:solidFill>
                <a:schemeClr val="tx1">
                  <a:lumMod val="65000"/>
                  <a:lumOff val="35000"/>
                </a:schemeClr>
              </a:solidFill>
            </a:endParaRPr>
          </a:p>
          <a:p>
            <a:endParaRPr lang="en-US" altLang="ja-JP" sz="1477"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商品名：</a:t>
            </a:r>
          </a:p>
          <a:p>
            <a:pPr marL="211021" indent="-211021">
              <a:buFont typeface="Arial" panose="020B0604020202020204" pitchFamily="34" charset="0"/>
              <a:buChar char="•"/>
            </a:pPr>
            <a:r>
              <a:rPr lang="ja-JP" altLang="en-US" sz="1723" dirty="0">
                <a:solidFill>
                  <a:schemeClr val="tx1">
                    <a:lumMod val="65000"/>
                    <a:lumOff val="35000"/>
                  </a:schemeClr>
                </a:solidFill>
              </a:rPr>
              <a:t>広告主：</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リンク先</a:t>
            </a:r>
            <a:r>
              <a:rPr lang="en-US" altLang="ja-JP" sz="1723" dirty="0">
                <a:solidFill>
                  <a:schemeClr val="tx1">
                    <a:lumMod val="65000"/>
                    <a:lumOff val="35000"/>
                  </a:schemeClr>
                </a:solidFill>
              </a:rPr>
              <a:t>URL:</a:t>
            </a:r>
            <a:endParaRPr lang="ja-JP" altLang="en-US"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ヤフー営業担当者：</a:t>
            </a:r>
          </a:p>
          <a:p>
            <a:pPr marL="211021" indent="-211021">
              <a:buFont typeface="Arial" panose="020B0604020202020204" pitchFamily="34" charset="0"/>
              <a:buChar char="•"/>
            </a:pPr>
            <a:r>
              <a:rPr lang="ja-JP" altLang="en-US" sz="1723" dirty="0">
                <a:solidFill>
                  <a:schemeClr val="tx1">
                    <a:lumMod val="65000"/>
                    <a:lumOff val="35000"/>
                  </a:schemeClr>
                </a:solidFill>
              </a:rPr>
              <a:t>代理店：</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予約型対応アカウント</a:t>
            </a:r>
            <a:r>
              <a:rPr lang="en-US" altLang="ja-JP" sz="1723" dirty="0">
                <a:solidFill>
                  <a:schemeClr val="tx1">
                    <a:lumMod val="65000"/>
                    <a:lumOff val="35000"/>
                  </a:schemeClr>
                </a:solidFill>
              </a:rPr>
              <a:t>ID</a:t>
            </a:r>
            <a:r>
              <a:rPr lang="ja-JP" altLang="en-US" sz="1723" dirty="0">
                <a:solidFill>
                  <a:schemeClr val="tx1">
                    <a:lumMod val="65000"/>
                    <a:lumOff val="35000"/>
                  </a:schemeClr>
                </a:solidFill>
              </a:rPr>
              <a:t>（用意があれば）：</a:t>
            </a:r>
          </a:p>
          <a:p>
            <a:pPr marL="211021" indent="-211021">
              <a:buFont typeface="Arial" panose="020B0604020202020204" pitchFamily="34" charset="0"/>
              <a:buChar char="•"/>
            </a:pPr>
            <a:r>
              <a:rPr lang="ja-JP" altLang="en-US" sz="1723" dirty="0">
                <a:solidFill>
                  <a:schemeClr val="tx1">
                    <a:lumMod val="65000"/>
                    <a:lumOff val="35000"/>
                  </a:schemeClr>
                </a:solidFill>
              </a:rPr>
              <a:t>掲載期間：</a:t>
            </a:r>
          </a:p>
          <a:p>
            <a:pPr marL="211021" indent="-211021">
              <a:buFont typeface="Arial" panose="020B0604020202020204" pitchFamily="34" charset="0"/>
              <a:buChar char="•"/>
            </a:pPr>
            <a:r>
              <a:rPr lang="ja-JP" altLang="en-US" sz="1723" dirty="0">
                <a:solidFill>
                  <a:schemeClr val="tx1">
                    <a:lumMod val="65000"/>
                    <a:lumOff val="35000"/>
                  </a:schemeClr>
                </a:solidFill>
              </a:rPr>
              <a:t>プロモーション商品・内容：</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懸念点：</a:t>
            </a:r>
          </a:p>
          <a:p>
            <a:pPr marL="211021" indent="-211021">
              <a:buFont typeface="Arial" panose="020B0604020202020204" pitchFamily="34" charset="0"/>
              <a:buChar char="•"/>
            </a:pPr>
            <a:r>
              <a:rPr lang="ja-JP" altLang="en-US" sz="1723" dirty="0">
                <a:solidFill>
                  <a:schemeClr val="tx1">
                    <a:lumMod val="65000"/>
                    <a:lumOff val="35000"/>
                  </a:schemeClr>
                </a:solidFill>
              </a:rPr>
              <a:t>備考：</a:t>
            </a:r>
            <a:endParaRPr lang="en-US" altLang="ja-JP" sz="1723" dirty="0">
              <a:solidFill>
                <a:schemeClr val="tx1">
                  <a:lumMod val="65000"/>
                  <a:lumOff val="35000"/>
                </a:schemeClr>
              </a:solidFill>
            </a:endParaRPr>
          </a:p>
          <a:p>
            <a:pPr marL="211021" indent="-211021">
              <a:buFont typeface="Arial" panose="020B0604020202020204" pitchFamily="34" charset="0"/>
              <a:buChar char="•"/>
            </a:pPr>
            <a:endParaRPr lang="en-US" altLang="ja-JP" sz="1723" dirty="0">
              <a:solidFill>
                <a:schemeClr val="tx1">
                  <a:lumMod val="65000"/>
                  <a:lumOff val="35000"/>
                </a:schemeClr>
              </a:solidFill>
            </a:endParaRPr>
          </a:p>
          <a:p>
            <a:endParaRPr lang="en-US" altLang="ja-JP" sz="1723" dirty="0">
              <a:solidFill>
                <a:schemeClr val="tx1">
                  <a:lumMod val="65000"/>
                  <a:lumOff val="35000"/>
                </a:schemeClr>
              </a:solidFill>
            </a:endParaRPr>
          </a:p>
        </p:txBody>
      </p:sp>
    </p:spTree>
    <p:extLst>
      <p:ext uri="{BB962C8B-B14F-4D97-AF65-F5344CB8AC3E}">
        <p14:creationId xmlns:p14="http://schemas.microsoft.com/office/powerpoint/2010/main" val="929780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p:cNvGraphicFramePr>
            <a:graphicFrameLocks noGrp="1"/>
          </p:cNvGraphicFramePr>
          <p:nvPr>
            <p:extLst>
              <p:ext uri="{D42A27DB-BD31-4B8C-83A1-F6EECF244321}">
                <p14:modId xmlns:p14="http://schemas.microsoft.com/office/powerpoint/2010/main" val="3166612149"/>
              </p:ext>
            </p:extLst>
          </p:nvPr>
        </p:nvGraphicFramePr>
        <p:xfrm>
          <a:off x="673765" y="823379"/>
          <a:ext cx="6214324" cy="5643956"/>
        </p:xfrm>
        <a:graphic>
          <a:graphicData uri="http://schemas.openxmlformats.org/drawingml/2006/table">
            <a:tbl>
              <a:tblPr/>
              <a:tblGrid>
                <a:gridCol w="1454416">
                  <a:extLst>
                    <a:ext uri="{9D8B030D-6E8A-4147-A177-3AD203B41FA5}">
                      <a16:colId xmlns:a16="http://schemas.microsoft.com/office/drawing/2014/main" val="953233215"/>
                    </a:ext>
                  </a:extLst>
                </a:gridCol>
                <a:gridCol w="1189977">
                  <a:extLst>
                    <a:ext uri="{9D8B030D-6E8A-4147-A177-3AD203B41FA5}">
                      <a16:colId xmlns:a16="http://schemas.microsoft.com/office/drawing/2014/main" val="862358597"/>
                    </a:ext>
                  </a:extLst>
                </a:gridCol>
                <a:gridCol w="1189977">
                  <a:extLst>
                    <a:ext uri="{9D8B030D-6E8A-4147-A177-3AD203B41FA5}">
                      <a16:colId xmlns:a16="http://schemas.microsoft.com/office/drawing/2014/main" val="1342385685"/>
                    </a:ext>
                  </a:extLst>
                </a:gridCol>
                <a:gridCol w="1189977">
                  <a:extLst>
                    <a:ext uri="{9D8B030D-6E8A-4147-A177-3AD203B41FA5}">
                      <a16:colId xmlns:a16="http://schemas.microsoft.com/office/drawing/2014/main" val="2343790103"/>
                    </a:ext>
                  </a:extLst>
                </a:gridCol>
                <a:gridCol w="1189977">
                  <a:extLst>
                    <a:ext uri="{9D8B030D-6E8A-4147-A177-3AD203B41FA5}">
                      <a16:colId xmlns:a16="http://schemas.microsoft.com/office/drawing/2014/main" val="3083838778"/>
                    </a:ext>
                  </a:extLst>
                </a:gridCol>
              </a:tblGrid>
              <a:tr h="451314">
                <a:tc>
                  <a:txBody>
                    <a:bodyPr/>
                    <a:lstStyle/>
                    <a:p>
                      <a:pPr algn="ctr" rtl="0" fontAlgn="ctr"/>
                      <a:r>
                        <a:rPr lang="ja-JP" altLang="en-US" sz="1000" b="1" i="0" u="none" strike="noStrike">
                          <a:solidFill>
                            <a:srgbClr val="FFFFFF"/>
                          </a:solidFill>
                          <a:effectLst/>
                          <a:latin typeface="メイリオ" panose="020B0604030504040204" pitchFamily="50" charset="-128"/>
                          <a:ea typeface="メイリオ" panose="020B0604030504040204" pitchFamily="50" charset="-128"/>
                        </a:rPr>
                        <a:t>商品名</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1" i="0" u="none" strike="noStrike" dirty="0">
                          <a:solidFill>
                            <a:srgbClr val="595959"/>
                          </a:solidFill>
                          <a:effectLst/>
                          <a:latin typeface="メイリオ"/>
                          <a:ea typeface="メイリオ"/>
                        </a:rPr>
                        <a:t>Yahoo!</a:t>
                      </a:r>
                      <a:r>
                        <a:rPr lang="ja-JP" altLang="en-US" sz="1000" b="1" i="0" u="none" strike="noStrike" dirty="0">
                          <a:solidFill>
                            <a:srgbClr val="595959"/>
                          </a:solidFill>
                          <a:effectLst/>
                          <a:latin typeface="メイリオ"/>
                          <a:ea typeface="メイリオ"/>
                        </a:rPr>
                        <a:t>カーナビ　トップ　オープニングパネル　</a:t>
                      </a:r>
                      <a:r>
                        <a:rPr lang="en-US" altLang="ja-JP" sz="1000" b="1" i="0" u="none" strike="noStrike" dirty="0">
                          <a:solidFill>
                            <a:srgbClr val="595959"/>
                          </a:solidFill>
                          <a:effectLst/>
                          <a:latin typeface="メイリオ"/>
                          <a:ea typeface="メイリオ"/>
                        </a:rPr>
                        <a:t>SP</a:t>
                      </a:r>
                      <a:r>
                        <a:rPr lang="ja-JP" altLang="en-US" sz="1000" b="1" i="0" u="none" strike="noStrike" dirty="0">
                          <a:solidFill>
                            <a:srgbClr val="595959"/>
                          </a:solidFill>
                          <a:effectLst/>
                          <a:latin typeface="メイリオ"/>
                          <a:ea typeface="メイリオ"/>
                        </a:rPr>
                        <a:t>（</a:t>
                      </a:r>
                      <a:r>
                        <a:rPr lang="en-US" altLang="ja-JP" sz="1000" b="1" i="0" u="none" strike="noStrike" dirty="0">
                          <a:solidFill>
                            <a:srgbClr val="595959"/>
                          </a:solidFill>
                          <a:effectLst/>
                          <a:latin typeface="メイリオ"/>
                          <a:ea typeface="メイリオ"/>
                        </a:rPr>
                        <a:t>FQ1</a:t>
                      </a:r>
                      <a:r>
                        <a:rPr lang="ja-JP" altLang="en-US" sz="1000" b="1" i="0" u="none" strike="noStrike" dirty="0">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Yahoo! </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カーナビ　メニュー　トップパネル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2275118666"/>
                  </a:ext>
                </a:extLst>
              </a:tr>
              <a:tr h="262641">
                <a:tc>
                  <a:txBody>
                    <a:bodyPr/>
                    <a:lstStyle/>
                    <a:p>
                      <a:pPr algn="ctr" rtl="0" fontAlgn="ctr"/>
                      <a:r>
                        <a:rPr lang="ja-JP" altLang="en-US" sz="1000" b="0" i="0" u="none" strike="noStrike" dirty="0">
                          <a:solidFill>
                            <a:srgbClr val="FFFFFF"/>
                          </a:solidFill>
                          <a:effectLst/>
                          <a:latin typeface="+mn-lt"/>
                          <a:ea typeface="+mn-ea"/>
                        </a:rPr>
                        <a:t>リリース種別</a:t>
                      </a:r>
                      <a:r>
                        <a:rPr lang="en-US" altLang="ja-JP" sz="1000" b="0" i="0" u="none" strike="noStrike" dirty="0">
                          <a:solidFill>
                            <a:srgbClr val="FFFFFF"/>
                          </a:solidFill>
                          <a:effectLst/>
                          <a:latin typeface="+mn-lt"/>
                          <a:ea typeface="+mn-ea"/>
                        </a:rPr>
                        <a:t>/</a:t>
                      </a:r>
                      <a:r>
                        <a:rPr lang="ja-JP" altLang="en-US" sz="1000" b="0" i="0" u="none" strike="noStrike" dirty="0">
                          <a:solidFill>
                            <a:srgbClr val="FFFFFF"/>
                          </a:solidFill>
                          <a:effectLst/>
                          <a:latin typeface="+mn-lt"/>
                          <a:ea typeface="+mn-ea"/>
                        </a:rPr>
                        <a:t>商品</a:t>
                      </a:r>
                      <a:r>
                        <a:rPr lang="en-US" altLang="ja-JP" sz="1000" b="0" i="0" u="none" strike="noStrike" dirty="0">
                          <a:solidFill>
                            <a:srgbClr val="FFFFFF"/>
                          </a:solidFill>
                          <a:effectLst/>
                          <a:latin typeface="+mn-lt"/>
                          <a:ea typeface="+mn-ea"/>
                        </a:rPr>
                        <a:t>ID</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継続</a:t>
                      </a:r>
                    </a:p>
                  </a:txBody>
                  <a:tcPr marL="5525" marR="5525" marT="5525"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595959"/>
                          </a:solidFill>
                          <a:effectLst/>
                          <a:latin typeface="メイリオ"/>
                          <a:ea typeface="メイリオ"/>
                        </a:rPr>
                        <a:t>1000001007</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継続</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en-US" altLang="ja-JP" sz="700" b="0" i="0" u="none" strike="noStrike" dirty="0">
                          <a:solidFill>
                            <a:srgbClr val="000000"/>
                          </a:solidFill>
                          <a:effectLst/>
                          <a:latin typeface="メイリオ"/>
                          <a:ea typeface="メイリオ"/>
                        </a:rPr>
                        <a:t>1000000999</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478497317"/>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予約開始日</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2022</a:t>
                      </a:r>
                      <a:r>
                        <a:rPr lang="ja-JP" altLang="en-US" sz="1000" b="0" i="0" u="none" strike="noStrike" dirty="0">
                          <a:solidFill>
                            <a:srgbClr val="595959"/>
                          </a:solidFill>
                          <a:effectLst/>
                          <a:latin typeface="メイリオ"/>
                          <a:ea typeface="メイリオ"/>
                        </a:rPr>
                        <a:t>年</a:t>
                      </a:r>
                      <a:r>
                        <a:rPr lang="en-US" altLang="ja-JP" sz="1000" b="0" i="0" u="none" strike="noStrike" dirty="0">
                          <a:solidFill>
                            <a:srgbClr val="595959"/>
                          </a:solidFill>
                          <a:effectLst/>
                          <a:latin typeface="メイリオ"/>
                          <a:ea typeface="メイリオ"/>
                        </a:rPr>
                        <a:t>8</a:t>
                      </a:r>
                      <a:r>
                        <a:rPr lang="ja-JP" altLang="en-US" sz="1000" b="0" i="0" u="none" strike="noStrike" dirty="0">
                          <a:solidFill>
                            <a:srgbClr val="595959"/>
                          </a:solidFill>
                          <a:effectLst/>
                          <a:latin typeface="メイリオ"/>
                          <a:ea typeface="メイリオ"/>
                        </a:rPr>
                        <a:t>月</a:t>
                      </a:r>
                      <a:r>
                        <a:rPr lang="en-US" altLang="ja-JP" sz="1000" b="0" i="0" u="none" strike="noStrike" dirty="0">
                          <a:solidFill>
                            <a:srgbClr val="595959"/>
                          </a:solidFill>
                          <a:effectLst/>
                          <a:latin typeface="メイリオ"/>
                          <a:ea typeface="メイリオ"/>
                        </a:rPr>
                        <a:t>10</a:t>
                      </a:r>
                      <a:r>
                        <a:rPr lang="ja-JP" altLang="en-US" sz="1000" b="0" i="0" u="none" strike="noStrike" dirty="0">
                          <a:solidFill>
                            <a:srgbClr val="595959"/>
                          </a:solidFill>
                          <a:effectLst/>
                          <a:latin typeface="メイリオ"/>
                          <a:ea typeface="メイリオ"/>
                        </a:rPr>
                        <a:t>日（水）</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ap="flat" cmpd="sng" algn="ctr">
                      <a:solidFill>
                        <a:srgbClr val="FFFFFF"/>
                      </a:solidFill>
                      <a:prstDash val="solid"/>
                      <a:round/>
                      <a:headEnd type="none" w="med" len="med"/>
                      <a:tailEnd type="none" w="med" len="med"/>
                    </a:lnT>
                  </a:tcPr>
                </a:tc>
                <a:extLst>
                  <a:ext uri="{0D108BD9-81ED-4DB2-BD59-A6C34878D82A}">
                    <a16:rowId xmlns:a16="http://schemas.microsoft.com/office/drawing/2014/main" val="2981584254"/>
                  </a:ext>
                </a:extLst>
              </a:tr>
              <a:tr h="224703">
                <a:tc>
                  <a:txBody>
                    <a:bodyPr/>
                    <a:lstStyle/>
                    <a:p>
                      <a:pPr algn="ctr" rtl="0" fontAlgn="ctr"/>
                      <a:r>
                        <a:rPr lang="zh-TW" altLang="en-US" sz="1000" b="0" i="0" u="none" strike="noStrike">
                          <a:solidFill>
                            <a:srgbClr val="FFFFFF"/>
                          </a:solidFill>
                          <a:effectLst/>
                          <a:latin typeface="メイリオ" panose="020B0604030504040204" pitchFamily="50" charset="-128"/>
                          <a:ea typeface="メイリオ" panose="020B0604030504040204" pitchFamily="50" charset="-128"/>
                        </a:rPr>
                        <a:t>入稿前審査対象</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3183550588"/>
                  </a:ext>
                </a:extLst>
              </a:tr>
              <a:tr h="1138110">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掲載イメージ</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fontAlgn="ctr"/>
                      <a:r>
                        <a:rPr lang="ja-JP" altLang="en-US" sz="2100" b="0" i="0" u="none" strike="noStrike" dirty="0">
                          <a:solidFill>
                            <a:srgbClr val="000000"/>
                          </a:solidFill>
                          <a:effectLst/>
                          <a:latin typeface="Arial" panose="020B0604020202020204" pitchFamily="34" charset="0"/>
                          <a:ea typeface="游ゴシック" panose="020B0400000000000000" pitchFamily="50" charset="-128"/>
                        </a:rPr>
                        <a:t>　</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1500724859"/>
                  </a:ext>
                </a:extLst>
              </a:tr>
              <a:tr h="257533">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広告タイプ</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zh-CN" altLang="en-US" sz="1000" b="0" i="0" u="none" strike="noStrike">
                          <a:solidFill>
                            <a:srgbClr val="595959"/>
                          </a:solidFill>
                          <a:effectLst/>
                          <a:latin typeface="メイリオ"/>
                          <a:ea typeface="メイリオ"/>
                        </a:rPr>
                        <a:t>画像（</a:t>
                      </a:r>
                      <a:r>
                        <a:rPr lang="en-US" altLang="zh-CN" sz="1000" b="0" i="0" u="none" strike="noStrike" dirty="0">
                          <a:solidFill>
                            <a:srgbClr val="595959"/>
                          </a:solidFill>
                          <a:effectLst/>
                          <a:latin typeface="メイリオ"/>
                          <a:ea typeface="メイリオ"/>
                        </a:rPr>
                        <a:t>1</a:t>
                      </a:r>
                      <a:r>
                        <a:rPr lang="zh-CN" altLang="en-US" sz="1000" b="0" i="0" u="none" strike="noStrike">
                          <a:solidFill>
                            <a:srgbClr val="595959"/>
                          </a:solidFill>
                          <a:effectLst/>
                          <a:latin typeface="メイリオ"/>
                          <a:ea typeface="メイリオ"/>
                        </a:rPr>
                        <a:t>：１）</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16</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5</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1418768177"/>
                  </a:ext>
                </a:extLst>
              </a:tr>
              <a:tr h="451314">
                <a:tc>
                  <a:txBody>
                    <a:bodyPr/>
                    <a:lstStyle/>
                    <a:p>
                      <a:pPr algn="ctr" rtl="0" fontAlgn="ctr"/>
                      <a:r>
                        <a:rPr lang="ja-JP" altLang="en-US" sz="1000" b="0" i="0" u="none" strike="noStrike">
                          <a:solidFill>
                            <a:srgbClr val="FFFFFF"/>
                          </a:solidFill>
                          <a:effectLst/>
                          <a:latin typeface="メイリオ"/>
                          <a:ea typeface="メイリオ"/>
                        </a:rPr>
                        <a:t>動画（</a:t>
                      </a:r>
                      <a:r>
                        <a:rPr lang="en-US" altLang="ja-JP" sz="1000" b="0" i="0" u="none" strike="noStrike" dirty="0">
                          <a:solidFill>
                            <a:srgbClr val="FFFFFF"/>
                          </a:solidFill>
                          <a:effectLst/>
                          <a:latin typeface="メイリオ"/>
                          <a:ea typeface="メイリオ"/>
                        </a:rPr>
                        <a:t>16</a:t>
                      </a:r>
                      <a:r>
                        <a:rPr lang="ja-JP" altLang="en-US" sz="1000" b="0" i="0" u="none" strike="noStrike">
                          <a:solidFill>
                            <a:srgbClr val="FFFFFF"/>
                          </a:solidFill>
                          <a:effectLst/>
                          <a:latin typeface="メイリオ"/>
                          <a:ea typeface="メイリオ"/>
                        </a:rPr>
                        <a:t>：</a:t>
                      </a:r>
                      <a:r>
                        <a:rPr lang="en-US" altLang="ja-JP" sz="1000" b="0" i="0" u="none" strike="noStrike" dirty="0">
                          <a:solidFill>
                            <a:srgbClr val="FFFFFF"/>
                          </a:solidFill>
                          <a:effectLst/>
                          <a:latin typeface="メイリオ"/>
                          <a:ea typeface="メイリオ"/>
                        </a:rPr>
                        <a:t>9</a:t>
                      </a:r>
                      <a:r>
                        <a:rPr lang="ja-JP" altLang="en-US" sz="1000" b="0" i="0" u="none" strike="noStrike">
                          <a:solidFill>
                            <a:srgbClr val="FFFFFF"/>
                          </a:solidFill>
                          <a:effectLst/>
                          <a:latin typeface="メイリオ"/>
                          <a:ea typeface="メイリオ"/>
                        </a:rPr>
                        <a:t>）広告タップ後の動作</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2383937928"/>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ja-JP" altLang="en-US" sz="1000" b="0" i="0" u="none" strike="noStrike">
                          <a:solidFill>
                            <a:srgbClr val="595959"/>
                          </a:solidFill>
                          <a:effectLst/>
                          <a:latin typeface="メイリオ"/>
                          <a:ea typeface="メイリオ"/>
                        </a:rPr>
                        <a:t>スマートフォン</a:t>
                      </a:r>
                      <a:r>
                        <a:rPr lang="en-US" altLang="ja-JP" sz="1000" b="0" i="0" u="none" strike="noStrike" dirty="0">
                          <a:solidFill>
                            <a:srgbClr val="595959"/>
                          </a:solidFill>
                          <a:effectLst/>
                          <a:latin typeface="メイリオ"/>
                          <a:ea typeface="メイリオ"/>
                        </a:rPr>
                        <a:t>(</a:t>
                      </a:r>
                      <a:r>
                        <a:rPr lang="ja-JP" altLang="en-US" sz="1000" b="0" i="0" u="none" strike="noStrike">
                          <a:solidFill>
                            <a:srgbClr val="595959"/>
                          </a:solidFill>
                          <a:effectLst/>
                          <a:latin typeface="メイリオ"/>
                          <a:ea typeface="メイリオ"/>
                        </a:rPr>
                        <a:t>アプリ</a:t>
                      </a:r>
                      <a:r>
                        <a:rPr lang="en-US" altLang="ja-JP" sz="1000" b="0" i="0" u="none" strike="noStrike" dirty="0">
                          <a:solidFill>
                            <a:srgbClr val="595959"/>
                          </a:solidFill>
                          <a:effectLst/>
                          <a:latin typeface="メイリオ"/>
                          <a:ea typeface="メイリオ"/>
                        </a:rPr>
                        <a:t>)</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517976892"/>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掲載面</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Yahoo!</a:t>
                      </a:r>
                      <a:r>
                        <a:rPr lang="ja-JP" altLang="en-US" sz="1000" b="0" i="0" u="none" strike="noStrike">
                          <a:solidFill>
                            <a:srgbClr val="595959"/>
                          </a:solidFill>
                          <a:effectLst/>
                          <a:latin typeface="メイリオ"/>
                          <a:ea typeface="メイリオ"/>
                        </a:rPr>
                        <a:t>カーナビ　</a:t>
                      </a:r>
                      <a:r>
                        <a:rPr lang="en-US" altLang="ja-JP" sz="1000" b="0" i="0" u="none" strike="noStrike" dirty="0">
                          <a:solidFill>
                            <a:srgbClr val="595959"/>
                          </a:solidFill>
                          <a:effectLst/>
                          <a:latin typeface="メイリオ"/>
                          <a:ea typeface="メイリオ"/>
                        </a:rPr>
                        <a:t>※</a:t>
                      </a:r>
                      <a:r>
                        <a:rPr lang="ja-JP" altLang="en-US" sz="1000" b="0" i="0" u="none" strike="noStrike">
                          <a:solidFill>
                            <a:srgbClr val="595959"/>
                          </a:solidFill>
                          <a:effectLst/>
                          <a:latin typeface="メイリオ"/>
                          <a:ea typeface="メイリオ"/>
                        </a:rPr>
                        <a:t>一部対象外のページがあります。</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1605360600"/>
                  </a:ext>
                </a:extLst>
              </a:tr>
              <a:tr h="302700">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オープニングパネル</a:t>
                      </a:r>
                    </a:p>
                  </a:txBody>
                  <a:tcPr marL="5525" marR="5525" marT="5525"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メニューパネル</a:t>
                      </a:r>
                    </a:p>
                  </a:txBody>
                  <a:tcPr marL="5525" marR="5525" marT="5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lnL w="6350" cap="flat" cmpd="sng" algn="ctr">
                      <a:solidFill>
                        <a:srgbClr val="000000"/>
                      </a:solidFill>
                      <a:prstDash val="dot"/>
                      <a:round/>
                      <a:headEnd type="none" w="med" len="med"/>
                      <a:tailEnd type="none" w="med" len="med"/>
                    </a:lnL>
                  </a:tcPr>
                </a:tc>
                <a:extLst>
                  <a:ext uri="{0D108BD9-81ED-4DB2-BD59-A6C34878D82A}">
                    <a16:rowId xmlns:a16="http://schemas.microsoft.com/office/drawing/2014/main" val="1293444074"/>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掲載期間</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2022</a:t>
                      </a:r>
                      <a:r>
                        <a:rPr lang="ja-JP" altLang="en-US" sz="1000" b="0" i="0" u="none" strike="noStrike" dirty="0">
                          <a:solidFill>
                            <a:srgbClr val="595959"/>
                          </a:solidFill>
                          <a:effectLst/>
                          <a:latin typeface="メイリオ"/>
                          <a:ea typeface="メイリオ"/>
                        </a:rPr>
                        <a:t>年</a:t>
                      </a:r>
                      <a:r>
                        <a:rPr lang="en-US" altLang="ja-JP" sz="1000" b="0" i="0" u="none" strike="noStrike" dirty="0">
                          <a:solidFill>
                            <a:srgbClr val="595959"/>
                          </a:solidFill>
                          <a:effectLst/>
                          <a:latin typeface="メイリオ"/>
                          <a:ea typeface="メイリオ"/>
                        </a:rPr>
                        <a:t>10</a:t>
                      </a:r>
                      <a:r>
                        <a:rPr lang="ja-JP" altLang="en-US" sz="1000" b="0" i="0" u="none" strike="noStrike" dirty="0">
                          <a:solidFill>
                            <a:srgbClr val="595959"/>
                          </a:solidFill>
                          <a:effectLst/>
                          <a:latin typeface="メイリオ"/>
                          <a:ea typeface="メイリオ"/>
                        </a:rPr>
                        <a:t>月</a:t>
                      </a:r>
                      <a:r>
                        <a:rPr lang="en-US" altLang="ja-JP" sz="1000" b="0" i="0" u="none" strike="noStrike" dirty="0">
                          <a:solidFill>
                            <a:srgbClr val="595959"/>
                          </a:solidFill>
                          <a:effectLst/>
                          <a:latin typeface="メイリオ"/>
                          <a:ea typeface="メイリオ"/>
                        </a:rPr>
                        <a:t>1</a:t>
                      </a:r>
                      <a:r>
                        <a:rPr lang="ja-JP" altLang="en-US" sz="1000" b="0" i="0" u="none" strike="noStrike" dirty="0">
                          <a:solidFill>
                            <a:srgbClr val="595959"/>
                          </a:solidFill>
                          <a:effectLst/>
                          <a:latin typeface="メイリオ"/>
                          <a:ea typeface="メイリオ"/>
                        </a:rPr>
                        <a:t>日（土）～　</a:t>
                      </a:r>
                      <a:r>
                        <a:rPr lang="en-US" altLang="ja-JP" sz="1000" b="0" i="0" u="none" strike="noStrike" dirty="0">
                          <a:solidFill>
                            <a:srgbClr val="595959"/>
                          </a:solidFill>
                          <a:effectLst/>
                          <a:latin typeface="メイリオ"/>
                          <a:ea typeface="メイリオ"/>
                        </a:rPr>
                        <a:t>2023</a:t>
                      </a:r>
                      <a:r>
                        <a:rPr lang="ja-JP" altLang="en-US" sz="1000" b="0" i="0" u="none" strike="noStrike" dirty="0">
                          <a:solidFill>
                            <a:srgbClr val="595959"/>
                          </a:solidFill>
                          <a:effectLst/>
                          <a:latin typeface="メイリオ"/>
                          <a:ea typeface="メイリオ"/>
                        </a:rPr>
                        <a:t>年</a:t>
                      </a:r>
                      <a:r>
                        <a:rPr lang="en-US" altLang="ja-JP" sz="1000" b="0" i="0" u="none" strike="noStrike" dirty="0">
                          <a:solidFill>
                            <a:srgbClr val="595959"/>
                          </a:solidFill>
                          <a:effectLst/>
                          <a:latin typeface="メイリオ"/>
                          <a:ea typeface="メイリオ"/>
                        </a:rPr>
                        <a:t>3</a:t>
                      </a:r>
                      <a:r>
                        <a:rPr lang="ja-JP" altLang="en-US" sz="1000" b="0" i="0" u="none" strike="noStrike" dirty="0">
                          <a:solidFill>
                            <a:srgbClr val="595959"/>
                          </a:solidFill>
                          <a:effectLst/>
                          <a:latin typeface="メイリオ"/>
                          <a:ea typeface="メイリオ"/>
                        </a:rPr>
                        <a:t>月</a:t>
                      </a:r>
                      <a:r>
                        <a:rPr lang="en-US" altLang="ja-JP" sz="1000" b="0" i="0" u="none" strike="noStrike" dirty="0">
                          <a:solidFill>
                            <a:srgbClr val="595959"/>
                          </a:solidFill>
                          <a:effectLst/>
                          <a:latin typeface="メイリオ"/>
                          <a:ea typeface="メイリオ"/>
                        </a:rPr>
                        <a:t>31</a:t>
                      </a:r>
                      <a:r>
                        <a:rPr lang="ja-JP" altLang="en-US" sz="1000" b="0" i="0" u="none" strike="noStrike" dirty="0">
                          <a:solidFill>
                            <a:srgbClr val="595959"/>
                          </a:solidFill>
                          <a:effectLst/>
                          <a:latin typeface="メイリオ"/>
                          <a:ea typeface="メイリオ"/>
                        </a:rPr>
                        <a:t>日（金）</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361660290"/>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購入期間</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1</a:t>
                      </a:r>
                      <a:r>
                        <a:rPr lang="ja-JP" altLang="en-US" sz="1000" b="0" i="0" u="none" strike="noStrike">
                          <a:solidFill>
                            <a:srgbClr val="595959"/>
                          </a:solidFill>
                          <a:effectLst/>
                          <a:latin typeface="メイリオ"/>
                          <a:ea typeface="メイリオ"/>
                        </a:rPr>
                        <a:t>日間</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391045011"/>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料金タイプ</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枠購入型</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1664670700"/>
                  </a:ext>
                </a:extLst>
              </a:tr>
              <a:tr h="262641">
                <a:tc>
                  <a:txBody>
                    <a:bodyPr/>
                    <a:lstStyle/>
                    <a:p>
                      <a:pPr algn="ctr" rtl="0" fontAlgn="ctr"/>
                      <a:r>
                        <a:rPr lang="zh-TW" altLang="en-US" sz="1000" b="0" i="0" u="none" strike="noStrike">
                          <a:solidFill>
                            <a:srgbClr val="FFFFFF"/>
                          </a:solidFill>
                          <a:effectLst/>
                          <a:latin typeface="メイリオ" panose="020B0604030504040204" pitchFamily="50" charset="-128"/>
                          <a:ea typeface="メイリオ" panose="020B0604030504040204" pitchFamily="50" charset="-128"/>
                        </a:rPr>
                        <a:t>最低購入価格</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220,000</a:t>
                      </a:r>
                      <a:r>
                        <a:rPr lang="ja-JP" altLang="en-US" sz="1000" b="0" i="0" u="none" strike="noStrike">
                          <a:solidFill>
                            <a:srgbClr val="595959"/>
                          </a:solidFill>
                          <a:effectLst/>
                          <a:latin typeface="メイリオ"/>
                          <a:ea typeface="メイリオ"/>
                        </a:rPr>
                        <a:t>円</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100,000</a:t>
                      </a:r>
                      <a:r>
                        <a:rPr lang="ja-JP" altLang="en-US" sz="1000" b="0" i="0" u="none" strike="noStrike">
                          <a:solidFill>
                            <a:srgbClr val="595959"/>
                          </a:solidFill>
                          <a:effectLst/>
                          <a:latin typeface="メイリオ"/>
                          <a:ea typeface="メイリオ"/>
                        </a:rPr>
                        <a:t>円</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4057243356"/>
                  </a:ext>
                </a:extLst>
              </a:tr>
              <a:tr h="366966">
                <a:tc>
                  <a:txBody>
                    <a:bodyPr/>
                    <a:lstStyle/>
                    <a:p>
                      <a:pPr algn="ctr" rtl="0" fontAlgn="ctr"/>
                      <a:r>
                        <a:rPr lang="ja-JP" altLang="en-US" sz="1000" b="0" i="0" u="none" strike="noStrike">
                          <a:solidFill>
                            <a:srgbClr val="FFFFFF"/>
                          </a:solidFill>
                          <a:effectLst/>
                          <a:latin typeface="メイリオ"/>
                          <a:ea typeface="メイリオ"/>
                        </a:rPr>
                        <a:t>基本料金（</a:t>
                      </a:r>
                      <a:r>
                        <a:rPr lang="en-US" sz="1000" b="0" i="0" u="none" strike="noStrike" dirty="0" err="1">
                          <a:solidFill>
                            <a:srgbClr val="FFFFFF"/>
                          </a:solidFill>
                          <a:effectLst/>
                          <a:latin typeface="メイリオ"/>
                          <a:ea typeface="メイリオ"/>
                        </a:rPr>
                        <a:t>vCPM</a:t>
                      </a:r>
                      <a:r>
                        <a:rPr lang="en-US" sz="1000" b="0" i="0" u="none" strike="noStrike" dirty="0">
                          <a:solidFill>
                            <a:srgbClr val="FFFFFF"/>
                          </a:solidFill>
                          <a:effectLst/>
                          <a:latin typeface="メイリオ"/>
                          <a:ea typeface="メイリオ"/>
                        </a:rPr>
                        <a:t>）</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139220613"/>
                  </a:ext>
                </a:extLst>
              </a:tr>
              <a:tr h="350188">
                <a:tc>
                  <a:txBody>
                    <a:bodyPr/>
                    <a:lstStyle/>
                    <a:p>
                      <a:pPr algn="ctr" rtl="0" fontAlgn="ctr"/>
                      <a:r>
                        <a:rPr lang="ja-JP" altLang="en-US" sz="1000" b="0" i="0" u="none" strike="noStrike">
                          <a:solidFill>
                            <a:srgbClr val="FFFFFF"/>
                          </a:solidFill>
                          <a:effectLst/>
                          <a:latin typeface="メイリオ"/>
                          <a:ea typeface="メイリオ"/>
                        </a:rPr>
                        <a:t>想定</a:t>
                      </a:r>
                      <a:r>
                        <a:rPr lang="en-US" altLang="ja-JP" sz="1000" b="0" i="0" u="none" strike="noStrike" dirty="0" err="1">
                          <a:solidFill>
                            <a:srgbClr val="FFFFFF"/>
                          </a:solidFill>
                          <a:effectLst/>
                          <a:latin typeface="メイリオ"/>
                          <a:ea typeface="メイリオ"/>
                        </a:rPr>
                        <a:t>vimps</a:t>
                      </a:r>
                      <a:r>
                        <a:rPr lang="ja-JP" altLang="en-US" sz="900" b="0" i="0" u="none" strike="noStrike">
                          <a:solidFill>
                            <a:srgbClr val="FFFFFF"/>
                          </a:solidFill>
                          <a:effectLst/>
                          <a:latin typeface="メイリオ"/>
                          <a:ea typeface="メイリオ"/>
                        </a:rPr>
                        <a:t>（枠配信のみ）</a:t>
                      </a:r>
                      <a:endParaRPr lang="ja-JP" altLang="en-US" sz="1000" b="0" i="0" u="none" strike="noStrike">
                        <a:solidFill>
                          <a:srgbClr val="FFFFFF"/>
                        </a:solidFill>
                        <a:effectLst/>
                        <a:latin typeface="メイリオ"/>
                        <a:ea typeface="メイリオ"/>
                      </a:endParaRP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35</a:t>
                      </a:r>
                      <a:r>
                        <a:rPr lang="en-US" sz="1000" b="0" i="0" u="none" strike="noStrike" dirty="0">
                          <a:solidFill>
                            <a:srgbClr val="595959"/>
                          </a:solidFill>
                          <a:effectLst/>
                          <a:latin typeface="メイリオ" panose="020B0604030504040204" pitchFamily="50" charset="-128"/>
                          <a:ea typeface="メイリオ" panose="020B0604030504040204" pitchFamily="50" charset="-128"/>
                        </a:rPr>
                        <a:t>0,000Vimps</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85</a:t>
                      </a:r>
                      <a:r>
                        <a:rPr lang="en-US" sz="1000" b="0" i="0" u="none" strike="noStrike" dirty="0">
                          <a:solidFill>
                            <a:srgbClr val="595959"/>
                          </a:solidFill>
                          <a:effectLst/>
                          <a:latin typeface="メイリオ" panose="020B0604030504040204" pitchFamily="50" charset="-128"/>
                          <a:ea typeface="メイリオ" panose="020B0604030504040204" pitchFamily="50" charset="-128"/>
                        </a:rPr>
                        <a:t>,000Vimps</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lnL w="6350" cap="flat" cmpd="sng" algn="ctr">
                      <a:solidFill>
                        <a:srgbClr val="595959"/>
                      </a:solidFill>
                      <a:prstDash val="dot"/>
                      <a:round/>
                      <a:headEnd type="none" w="med" len="med"/>
                      <a:tailEnd type="none" w="med" len="med"/>
                    </a:lnL>
                  </a:tcPr>
                </a:tc>
                <a:extLst>
                  <a:ext uri="{0D108BD9-81ED-4DB2-BD59-A6C34878D82A}">
                    <a16:rowId xmlns:a16="http://schemas.microsoft.com/office/drawing/2014/main" val="1731154065"/>
                  </a:ext>
                </a:extLst>
              </a:tr>
            </a:tbl>
          </a:graphicData>
        </a:graphic>
      </p:graphicFrame>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204613"/>
            <a:ext cx="9837401" cy="531751"/>
          </a:xfrm>
        </p:spPr>
        <p:txBody>
          <a:bodyPr>
            <a:normAutofit fontScale="90000"/>
          </a:bodyPr>
          <a:lstStyle/>
          <a:p>
            <a:r>
              <a:rPr kumimoji="1" lang="ja-JP" altLang="en-US" dirty="0"/>
              <a:t>商品一覧　</a:t>
            </a:r>
            <a:r>
              <a:rPr lang="en-US" altLang="ja-JP" sz="2954"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スペシャル商品</a:t>
            </a:r>
            <a:r>
              <a:rPr lang="en-US" altLang="ja-JP" sz="2708" dirty="0"/>
              <a:t>(</a:t>
            </a:r>
            <a:r>
              <a:rPr lang="ja-JP" altLang="en-US" sz="2708" dirty="0"/>
              <a:t>事前掲載可否必須</a:t>
            </a:r>
            <a:r>
              <a:rPr lang="en-US" altLang="ja-JP" sz="2708" dirty="0"/>
              <a:t>)</a:t>
            </a:r>
            <a:endParaRPr lang="ja-JP" altLang="en-US" sz="2708" dirty="0"/>
          </a:p>
        </p:txBody>
      </p:sp>
      <p:sp>
        <p:nvSpPr>
          <p:cNvPr id="8" name="正方形/長方形 7"/>
          <p:cNvSpPr/>
          <p:nvPr/>
        </p:nvSpPr>
        <p:spPr>
          <a:xfrm>
            <a:off x="6888088" y="5877272"/>
            <a:ext cx="6427532" cy="529504"/>
          </a:xfrm>
          <a:prstGeom prst="rect">
            <a:avLst/>
          </a:prstGeom>
        </p:spPr>
        <p:txBody>
          <a:bodyPr wrap="square">
            <a:spAutoFit/>
          </a:bodyPr>
          <a:lstStyle/>
          <a:p>
            <a:pPr>
              <a:lnSpc>
                <a:spcPts val="1797"/>
              </a:lnSpc>
            </a:pPr>
            <a:r>
              <a:rPr lang="en-US" altLang="ja-JP" sz="862" dirty="0">
                <a:solidFill>
                  <a:schemeClr val="accent6">
                    <a:lumMod val="75000"/>
                    <a:lumOff val="25000"/>
                  </a:schemeClr>
                </a:solidFill>
                <a:latin typeface="+mn-ea"/>
              </a:rPr>
              <a:t>※SP</a:t>
            </a:r>
            <a:r>
              <a:rPr lang="ja-JP" altLang="en-US" sz="862" dirty="0">
                <a:solidFill>
                  <a:schemeClr val="accent6">
                    <a:lumMod val="75000"/>
                    <a:lumOff val="25000"/>
                  </a:schemeClr>
                </a:solidFill>
                <a:latin typeface="+mn-ea"/>
              </a:rPr>
              <a:t>はスマートフォンの略称です。</a:t>
            </a:r>
            <a:endParaRPr lang="en-US" altLang="ja-JP" sz="862" dirty="0">
              <a:solidFill>
                <a:schemeClr val="accent6">
                  <a:lumMod val="75000"/>
                  <a:lumOff val="25000"/>
                </a:schemeClr>
              </a:solidFill>
              <a:latin typeface="+mn-ea"/>
            </a:endParaRPr>
          </a:p>
          <a:p>
            <a:pPr>
              <a:lnSpc>
                <a:spcPts val="1797"/>
              </a:lnSpc>
            </a:pPr>
            <a:r>
              <a:rPr lang="en-US" altLang="ja-JP" sz="862" dirty="0">
                <a:solidFill>
                  <a:schemeClr val="accent6">
                    <a:lumMod val="75000"/>
                    <a:lumOff val="25000"/>
                  </a:schemeClr>
                </a:solidFill>
                <a:latin typeface="+mn-ea"/>
              </a:rPr>
              <a:t>※</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Yahoo!</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カーナビ　トップ　オープニングパネル　</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SP</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FQ1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）商品は</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日の</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FQ</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が</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回の設定です。</a:t>
            </a:r>
            <a:endParaRPr lang="en-US" altLang="ja-JP" sz="123" dirty="0">
              <a:solidFill>
                <a:schemeClr val="accent6">
                  <a:lumMod val="75000"/>
                  <a:lumOff val="25000"/>
                </a:schemeClr>
              </a:solidFill>
              <a:latin typeface="メイリオ" panose="020B0604030504040204" pitchFamily="50" charset="-128"/>
              <a:ea typeface="メイリオ" panose="020B0604030504040204" pitchFamily="50" charset="-128"/>
            </a:endParaRPr>
          </a:p>
        </p:txBody>
      </p:sp>
      <p:pic>
        <p:nvPicPr>
          <p:cNvPr id="12" name="図 11"/>
          <p:cNvPicPr>
            <a:picLocks noChangeAspect="1"/>
          </p:cNvPicPr>
          <p:nvPr/>
        </p:nvPicPr>
        <p:blipFill rotWithShape="1">
          <a:blip r:embed="rId2" cstate="print">
            <a:extLst>
              <a:ext uri="{28A0092B-C50C-407E-A947-70E740481C1C}">
                <a14:useLocalDpi xmlns:a14="http://schemas.microsoft.com/office/drawing/2010/main" val="0"/>
              </a:ext>
            </a:extLst>
          </a:blip>
          <a:srcRect l="52109"/>
          <a:stretch/>
        </p:blipFill>
        <p:spPr>
          <a:xfrm>
            <a:off x="4500746" y="2085265"/>
            <a:ext cx="519087" cy="983695"/>
          </a:xfrm>
          <a:prstGeom prst="rect">
            <a:avLst/>
          </a:prstGeom>
        </p:spPr>
      </p:pic>
      <p:grpSp>
        <p:nvGrpSpPr>
          <p:cNvPr id="7" name="グループ化 6"/>
          <p:cNvGrpSpPr/>
          <p:nvPr/>
        </p:nvGrpSpPr>
        <p:grpSpPr>
          <a:xfrm>
            <a:off x="2639616" y="2085265"/>
            <a:ext cx="540561" cy="983695"/>
            <a:chOff x="8193360" y="2276872"/>
            <a:chExt cx="1080120" cy="2177616"/>
          </a:xfrm>
        </p:grpSpPr>
        <p:grpSp>
          <p:nvGrpSpPr>
            <p:cNvPr id="4" name="グループ化 3"/>
            <p:cNvGrpSpPr/>
            <p:nvPr/>
          </p:nvGrpSpPr>
          <p:grpSpPr>
            <a:xfrm>
              <a:off x="8193360" y="2276872"/>
              <a:ext cx="1080120" cy="2177616"/>
              <a:chOff x="8193360" y="2354349"/>
              <a:chExt cx="1296144" cy="2671987"/>
            </a:xfrm>
          </p:grpSpPr>
          <p:pic>
            <p:nvPicPr>
              <p:cNvPr id="11" name="図 10"/>
              <p:cNvPicPr>
                <a:picLocks noChangeAspect="1"/>
              </p:cNvPicPr>
              <p:nvPr/>
            </p:nvPicPr>
            <p:blipFill rotWithShape="1">
              <a:blip r:embed="rId3" cstate="print">
                <a:extLst>
                  <a:ext uri="{28A0092B-C50C-407E-A947-70E740481C1C}">
                    <a14:useLocalDpi xmlns:a14="http://schemas.microsoft.com/office/drawing/2010/main" val="0"/>
                  </a:ext>
                </a:extLst>
              </a:blip>
              <a:srcRect r="52481"/>
              <a:stretch/>
            </p:blipFill>
            <p:spPr>
              <a:xfrm>
                <a:off x="8193360" y="2354349"/>
                <a:ext cx="1296144" cy="2671987"/>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64579" y="2618406"/>
                <a:ext cx="1080909" cy="2106738"/>
              </a:xfrm>
              <a:prstGeom prst="rect">
                <a:avLst/>
              </a:prstGeom>
            </p:spPr>
          </p:pic>
        </p:grpSp>
        <p:sp>
          <p:nvSpPr>
            <p:cNvPr id="5" name="正方形/長方形 4"/>
            <p:cNvSpPr/>
            <p:nvPr/>
          </p:nvSpPr>
          <p:spPr bwMode="auto">
            <a:xfrm>
              <a:off x="8415056" y="3060718"/>
              <a:ext cx="570392" cy="512298"/>
            </a:xfrm>
            <a:prstGeom prst="rect">
              <a:avLst/>
            </a:prstGeom>
            <a:solidFill>
              <a:schemeClr val="accent5"/>
            </a:solidFill>
            <a:ln w="3175" algn="ctr">
              <a:solidFill>
                <a:srgbClr val="292929"/>
              </a:solidFill>
              <a:prstDash val="solid"/>
              <a:miter lim="800000"/>
              <a:headEnd/>
              <a:tailEnd/>
            </a:ln>
          </p:spPr>
          <p:txBody>
            <a:bodyPr lIns="0" tIns="0" rIns="0" bIns="0" rtlCol="0" anchor="ctr"/>
            <a:lstStyle/>
            <a:p>
              <a:pPr algn="ctr" defTabSz="1125444"/>
              <a:endParaRPr kumimoji="0" lang="ja-JP" altLang="en-US" sz="1477" b="1" kern="0" dirty="0">
                <a:solidFill>
                  <a:schemeClr val="bg1"/>
                </a:solidFill>
                <a:latin typeface="+mn-ea"/>
                <a:cs typeface="Verdana" pitchFamily="34" charset="0"/>
              </a:endParaRPr>
            </a:p>
          </p:txBody>
        </p:sp>
      </p:grpSp>
      <p:sp>
        <p:nvSpPr>
          <p:cNvPr id="13" name="正方形/長方形 12"/>
          <p:cNvSpPr/>
          <p:nvPr/>
        </p:nvSpPr>
        <p:spPr>
          <a:xfrm>
            <a:off x="4500746" y="6460930"/>
            <a:ext cx="3367759" cy="224998"/>
          </a:xfrm>
          <a:prstGeom prst="rect">
            <a:avLst/>
          </a:prstGeom>
        </p:spPr>
        <p:txBody>
          <a:bodyPr wrap="square">
            <a:spAutoFit/>
          </a:bodyPr>
          <a:lstStyle/>
          <a:p>
            <a:r>
              <a:rPr lang="en-US" altLang="ja-JP" sz="862" dirty="0">
                <a:solidFill>
                  <a:srgbClr val="1D1C1D"/>
                </a:solidFill>
              </a:rPr>
              <a:t>Map data © </a:t>
            </a:r>
            <a:r>
              <a:rPr lang="en-US" altLang="ja-JP" sz="862" dirty="0" err="1">
                <a:solidFill>
                  <a:srgbClr val="1D1C1D"/>
                </a:solidFill>
              </a:rPr>
              <a:t>Mapbox</a:t>
            </a:r>
            <a:r>
              <a:rPr lang="en-US" altLang="ja-JP" sz="862" dirty="0">
                <a:solidFill>
                  <a:srgbClr val="1D1C1D"/>
                </a:solidFill>
              </a:rPr>
              <a:t> © </a:t>
            </a:r>
            <a:r>
              <a:rPr lang="en-US" altLang="ja-JP" sz="862" dirty="0" err="1">
                <a:solidFill>
                  <a:srgbClr val="1D1C1D"/>
                </a:solidFill>
              </a:rPr>
              <a:t>OpenStreetMap</a:t>
            </a:r>
            <a:r>
              <a:rPr lang="en-US" altLang="ja-JP" sz="862" dirty="0">
                <a:solidFill>
                  <a:srgbClr val="1D1C1D"/>
                </a:solidFill>
              </a:rPr>
              <a:t> © </a:t>
            </a:r>
            <a:r>
              <a:rPr lang="en-US" altLang="ja-JP" sz="862" dirty="0" err="1">
                <a:solidFill>
                  <a:srgbClr val="1D1C1D"/>
                </a:solidFill>
              </a:rPr>
              <a:t>Zenrin</a:t>
            </a:r>
            <a:r>
              <a:rPr lang="en-US" altLang="ja-JP" sz="862" dirty="0">
                <a:solidFill>
                  <a:srgbClr val="1D1C1D"/>
                </a:solidFill>
              </a:rPr>
              <a:t> Co., Ltd.</a:t>
            </a:r>
            <a:endParaRPr lang="ja-JP" altLang="en-US" sz="862" dirty="0"/>
          </a:p>
        </p:txBody>
      </p:sp>
    </p:spTree>
    <p:extLst>
      <p:ext uri="{BB962C8B-B14F-4D97-AF65-F5344CB8AC3E}">
        <p14:creationId xmlns:p14="http://schemas.microsoft.com/office/powerpoint/2010/main" val="6411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ターゲティング設定</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5</a:t>
            </a:fld>
            <a:endParaRPr lang="ja-JP" altLang="en-US"/>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2384155440"/>
              </p:ext>
            </p:extLst>
          </p:nvPr>
        </p:nvGraphicFramePr>
        <p:xfrm>
          <a:off x="335360" y="980728"/>
          <a:ext cx="5976664" cy="3682620"/>
        </p:xfrm>
        <a:graphic>
          <a:graphicData uri="http://schemas.openxmlformats.org/drawingml/2006/table">
            <a:tbl>
              <a:tblPr firstCol="1" bandRow="1">
                <a:tableStyleId>{21E4AEA4-8DFA-4A89-87EB-49C32662AFE0}</a:tableStyleId>
              </a:tblPr>
              <a:tblGrid>
                <a:gridCol w="1907566">
                  <a:extLst>
                    <a:ext uri="{9D8B030D-6E8A-4147-A177-3AD203B41FA5}">
                      <a16:colId xmlns:a16="http://schemas.microsoft.com/office/drawing/2014/main" val="792911817"/>
                    </a:ext>
                  </a:extLst>
                </a:gridCol>
                <a:gridCol w="1044762">
                  <a:extLst>
                    <a:ext uri="{9D8B030D-6E8A-4147-A177-3AD203B41FA5}">
                      <a16:colId xmlns:a16="http://schemas.microsoft.com/office/drawing/2014/main" val="2515137241"/>
                    </a:ext>
                  </a:extLst>
                </a:gridCol>
                <a:gridCol w="1512168">
                  <a:extLst>
                    <a:ext uri="{9D8B030D-6E8A-4147-A177-3AD203B41FA5}">
                      <a16:colId xmlns:a16="http://schemas.microsoft.com/office/drawing/2014/main" val="3608287535"/>
                    </a:ext>
                  </a:extLst>
                </a:gridCol>
                <a:gridCol w="1512168">
                  <a:extLst>
                    <a:ext uri="{9D8B030D-6E8A-4147-A177-3AD203B41FA5}">
                      <a16:colId xmlns:a16="http://schemas.microsoft.com/office/drawing/2014/main" val="25816770"/>
                    </a:ext>
                  </a:extLst>
                </a:gridCol>
              </a:tblGrid>
              <a:tr h="569996">
                <a:tc>
                  <a:txBody>
                    <a:bodyPr/>
                    <a:lstStyle/>
                    <a:p>
                      <a:pPr algn="ctr"/>
                      <a:r>
                        <a:rPr kumimoji="1" lang="ja-JP" altLang="en-US" sz="1050" b="1" dirty="0">
                          <a:solidFill>
                            <a:schemeClr val="bg1"/>
                          </a:solidFill>
                          <a:latin typeface="+mj-lt"/>
                          <a:ea typeface="+mj-ea"/>
                        </a:rPr>
                        <a:t>ターゲティング</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50" b="1" kern="1200" dirty="0" err="1">
                          <a:solidFill>
                            <a:schemeClr val="bg1"/>
                          </a:solidFill>
                          <a:latin typeface="+mn-ea"/>
                          <a:ea typeface="+mn-ea"/>
                          <a:cs typeface="+mn-cs"/>
                        </a:rPr>
                        <a:t>vCPM</a:t>
                      </a:r>
                      <a:endParaRPr kumimoji="1" lang="en-US" altLang="ja-JP" sz="1050" b="1" kern="1200" dirty="0">
                        <a:solidFill>
                          <a:schemeClr val="bg1"/>
                        </a:solidFill>
                        <a:latin typeface="+mn-ea"/>
                        <a:ea typeface="+mn-ea"/>
                        <a:cs typeface="+mn-cs"/>
                      </a:endParaRPr>
                    </a:p>
                    <a:p>
                      <a:pPr algn="ctr"/>
                      <a:r>
                        <a:rPr kumimoji="1" lang="ja-JP" altLang="en-US" sz="1050" b="1" kern="1200" dirty="0">
                          <a:solidFill>
                            <a:schemeClr val="bg1"/>
                          </a:solidFill>
                          <a:latin typeface="+mn-ea"/>
                          <a:ea typeface="+mn-ea"/>
                          <a:cs typeface="+mn-cs"/>
                        </a:rPr>
                        <a:t>掛け率</a:t>
                      </a:r>
                      <a:endParaRPr kumimoji="1" lang="en-US" altLang="ja-JP" sz="105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a:t>
                      </a:r>
                      <a:r>
                        <a:rPr kumimoji="1" lang="ja-JP" altLang="en-US" sz="800" b="1" kern="1200" dirty="0">
                          <a:solidFill>
                            <a:schemeClr val="tx1">
                              <a:lumMod val="65000"/>
                              <a:lumOff val="35000"/>
                            </a:schemeClr>
                          </a:solidFill>
                          <a:latin typeface="+mn-lt"/>
                          <a:ea typeface="+mn-ea"/>
                          <a:cs typeface="+mn-cs"/>
                        </a:rPr>
                        <a:t>カーナビ　トップ　</a:t>
                      </a:r>
                      <a:endParaRPr kumimoji="1" lang="en-US" altLang="ja-JP" sz="800" b="1" kern="1200" dirty="0">
                        <a:solidFill>
                          <a:schemeClr val="tx1">
                            <a:lumMod val="65000"/>
                            <a:lumOff val="35000"/>
                          </a:schemeClr>
                        </a:solidFill>
                        <a:latin typeface="+mn-lt"/>
                        <a:ea typeface="+mn-ea"/>
                        <a:cs typeface="+mn-cs"/>
                      </a:endParaRPr>
                    </a:p>
                    <a:p>
                      <a:pPr algn="ctr" fontAlgn="ctr"/>
                      <a:r>
                        <a:rPr kumimoji="1" lang="ja-JP" altLang="en-US" sz="800" b="1" kern="1200" dirty="0">
                          <a:solidFill>
                            <a:schemeClr val="tx1">
                              <a:lumMod val="65000"/>
                              <a:lumOff val="35000"/>
                            </a:schemeClr>
                          </a:solidFill>
                          <a:latin typeface="+mn-lt"/>
                          <a:ea typeface="+mn-ea"/>
                          <a:cs typeface="+mn-cs"/>
                        </a:rPr>
                        <a:t>オープニングパネル　</a:t>
                      </a:r>
                      <a:r>
                        <a:rPr kumimoji="1" lang="en-US" altLang="ja-JP" sz="800" b="1" kern="1200" dirty="0">
                          <a:solidFill>
                            <a:schemeClr val="tx1">
                              <a:lumMod val="65000"/>
                              <a:lumOff val="35000"/>
                            </a:schemeClr>
                          </a:solidFill>
                          <a:latin typeface="+mn-lt"/>
                          <a:ea typeface="+mn-ea"/>
                          <a:cs typeface="+mn-cs"/>
                        </a:rPr>
                        <a:t>SP</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FQ1</a:t>
                      </a:r>
                      <a:r>
                        <a:rPr kumimoji="1" lang="ja-JP" altLang="en-US" sz="800" b="1" kern="1200" dirty="0">
                          <a:solidFill>
                            <a:schemeClr val="tx1">
                              <a:lumMod val="65000"/>
                              <a:lumOff val="35000"/>
                            </a:schemeClr>
                          </a:solidFill>
                          <a:latin typeface="+mn-lt"/>
                          <a:ea typeface="+mn-ea"/>
                          <a:cs typeface="+mn-cs"/>
                        </a:rPr>
                        <a:t>）</a:t>
                      </a:r>
                    </a:p>
                  </a:txBody>
                  <a:tcPr marL="0" marR="0" marT="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 </a:t>
                      </a:r>
                      <a:r>
                        <a:rPr kumimoji="1" lang="ja-JP" altLang="en-US" sz="800" b="1" kern="1200" dirty="0">
                          <a:solidFill>
                            <a:schemeClr val="tx1">
                              <a:lumMod val="65000"/>
                              <a:lumOff val="35000"/>
                            </a:schemeClr>
                          </a:solidFill>
                          <a:latin typeface="+mn-lt"/>
                          <a:ea typeface="+mn-ea"/>
                          <a:cs typeface="+mn-cs"/>
                        </a:rPr>
                        <a:t>カーナビ　メニュー　トップパネル　</a:t>
                      </a:r>
                      <a:r>
                        <a:rPr kumimoji="1" lang="en-US" altLang="ja-JP" sz="800" b="1" kern="1200" dirty="0">
                          <a:solidFill>
                            <a:schemeClr val="tx1">
                              <a:lumMod val="65000"/>
                              <a:lumOff val="35000"/>
                            </a:schemeClr>
                          </a:solidFill>
                          <a:latin typeface="+mn-lt"/>
                          <a:ea typeface="+mn-ea"/>
                          <a:cs typeface="+mn-cs"/>
                        </a:rPr>
                        <a:t>SP</a:t>
                      </a:r>
                    </a:p>
                  </a:txBody>
                  <a:tcPr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105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50" b="0" dirty="0">
                          <a:solidFill>
                            <a:schemeClr val="bg1"/>
                          </a:solidFill>
                          <a:latin typeface="+mn-ea"/>
                          <a:ea typeface="+mn-ea"/>
                        </a:rPr>
                        <a:t>1.2</a:t>
                      </a:r>
                      <a:r>
                        <a:rPr kumimoji="1" lang="ja-JP" altLang="en-US" sz="105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105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1.2</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地域</a:t>
                      </a:r>
                      <a:endParaRPr kumimoji="1" lang="en-US" altLang="ja-JP" sz="105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1.3</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1050" b="0" dirty="0">
                          <a:solidFill>
                            <a:schemeClr val="bg1"/>
                          </a:solidFill>
                          <a:latin typeface="+mj-lt"/>
                          <a:ea typeface="+mj-ea"/>
                        </a:rPr>
                        <a:t>地域</a:t>
                      </a:r>
                      <a:endParaRPr kumimoji="1" lang="en-US" altLang="ja-JP" sz="1050" b="0" dirty="0">
                        <a:solidFill>
                          <a:schemeClr val="bg1"/>
                        </a:solidFill>
                        <a:latin typeface="+mj-lt"/>
                        <a:ea typeface="+mj-ea"/>
                      </a:endParaRPr>
                    </a:p>
                    <a:p>
                      <a:pPr algn="ctr"/>
                      <a:r>
                        <a:rPr kumimoji="1" lang="ja-JP" altLang="en-US" sz="105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1.56</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2463668774"/>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曜日・時間帯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1.2</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オーディエンスカテゴリー</a:t>
                      </a:r>
                      <a:r>
                        <a:rPr kumimoji="1" lang="ja-JP" altLang="en-US" sz="900" b="0" kern="1200" dirty="0">
                          <a:solidFill>
                            <a:schemeClr val="bg1"/>
                          </a:solidFill>
                          <a:latin typeface="+mj-lt"/>
                          <a:ea typeface="+mj-ea"/>
                          <a:cs typeface="+mn-cs"/>
                        </a:rPr>
                        <a:t>　</a:t>
                      </a:r>
                      <a:r>
                        <a:rPr kumimoji="1" lang="en-US" altLang="ja-JP" sz="900" b="0" kern="1200" dirty="0">
                          <a:solidFill>
                            <a:schemeClr val="bg1"/>
                          </a:solidFill>
                          <a:latin typeface="+mj-lt"/>
                          <a:ea typeface="+mj-ea"/>
                          <a:cs typeface="+mn-cs"/>
                        </a:rPr>
                        <a:t>※1</a:t>
                      </a:r>
                      <a:endParaRPr kumimoji="1" lang="ja-JP" altLang="en-US" sz="900" b="0"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1.8</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rtl="0" eaLnBrk="1" fontAlgn="auto" latinLnBrk="0" hangingPunct="1">
                        <a:lnSpc>
                          <a:spcPct val="100000"/>
                        </a:lnSpc>
                        <a:spcBef>
                          <a:spcPts val="0"/>
                        </a:spcBef>
                        <a:spcAft>
                          <a:spcPts val="0"/>
                        </a:spcAft>
                        <a:buClrTx/>
                        <a:buSzTx/>
                        <a:buFontTx/>
                        <a:buNone/>
                      </a:pPr>
                      <a:r>
                        <a:rPr kumimoji="1" lang="ja-JP" altLang="en-US" sz="1050" b="0" dirty="0">
                          <a:solidFill>
                            <a:schemeClr val="bg1"/>
                          </a:solidFill>
                          <a:latin typeface="+mj-lt"/>
                          <a:ea typeface="+mj-ea"/>
                        </a:rPr>
                        <a:t>オーディエンスリスト</a:t>
                      </a:r>
                      <a:endParaRPr lang="ja-JP" altLang="en-US" sz="1050" b="0" dirty="0">
                        <a:solidFill>
                          <a:schemeClr val="bg1"/>
                        </a:solidFill>
                        <a:latin typeface="+mj-lt"/>
                        <a:ea typeface="+mj-ea"/>
                      </a:endParaRPr>
                    </a:p>
                    <a:p>
                      <a:pPr marL="0" marR="0" lvl="0" indent="0" algn="ctr" defTabSz="914400">
                        <a:lnSpc>
                          <a:spcPct val="100000"/>
                        </a:lnSpc>
                        <a:spcBef>
                          <a:spcPts val="0"/>
                        </a:spcBef>
                        <a:spcAft>
                          <a:spcPts val="0"/>
                        </a:spcAft>
                        <a:buClrTx/>
                        <a:buSzTx/>
                        <a:buFontTx/>
                        <a:buNone/>
                        <a:tabLst/>
                        <a:defRPr/>
                      </a:pPr>
                      <a:r>
                        <a:rPr kumimoji="1" lang="ja-JP" altLang="en-US" sz="1050" b="0" dirty="0">
                          <a:solidFill>
                            <a:schemeClr val="bg1"/>
                          </a:solidFill>
                          <a:latin typeface="+mj-lt"/>
                          <a:ea typeface="+mj-ea"/>
                        </a:rPr>
                        <a:t>（</a:t>
                      </a:r>
                      <a:r>
                        <a:rPr lang="ja-JP" altLang="en-US" sz="1050" b="0" dirty="0">
                          <a:solidFill>
                            <a:schemeClr val="bg1"/>
                          </a:solidFill>
                          <a:latin typeface="+mj-lt"/>
                          <a:ea typeface="+mj-ea"/>
                        </a:rPr>
                        <a:t>ヤフー提供</a:t>
                      </a:r>
                      <a:r>
                        <a:rPr kumimoji="1" lang="ja-JP" altLang="en-US" sz="1050" b="0" dirty="0">
                          <a:solidFill>
                            <a:schemeClr val="bg1"/>
                          </a:solidFill>
                          <a:latin typeface="+mj-lt"/>
                          <a:ea typeface="+mj-ea"/>
                        </a:rPr>
                        <a:t>）</a:t>
                      </a:r>
                      <a:r>
                        <a:rPr kumimoji="1" lang="ja-JP" altLang="en-US" sz="900" b="0" dirty="0">
                          <a:solidFill>
                            <a:schemeClr val="bg1"/>
                          </a:solidFill>
                          <a:latin typeface="+mj-lt"/>
                          <a:ea typeface="+mj-ea"/>
                        </a:rPr>
                        <a:t>　</a:t>
                      </a:r>
                      <a:r>
                        <a:rPr kumimoji="1" lang="en-US" altLang="ja-JP" sz="900" b="0" dirty="0">
                          <a:solidFill>
                            <a:schemeClr val="bg1"/>
                          </a:solidFill>
                          <a:latin typeface="+mj-lt"/>
                          <a:ea typeface="+mj-ea"/>
                        </a:rPr>
                        <a:t>※2</a:t>
                      </a:r>
                      <a:endParaRPr kumimoji="1" lang="ja-JP" altLang="en-US" sz="105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ea"/>
                          <a:ea typeface="+mn-ea"/>
                          <a:cs typeface="+mn-cs"/>
                        </a:rPr>
                        <a:t>リスト参照</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3793186031"/>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2.0</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7" name="テキスト ボックス 5">
            <a:extLst>
              <a:ext uri="{FF2B5EF4-FFF2-40B4-BE49-F238E27FC236}">
                <a16:creationId xmlns:a16="http://schemas.microsoft.com/office/drawing/2014/main" id="{80B0730C-3B9E-4841-8DAD-6780CB507DD0}"/>
              </a:ext>
            </a:extLst>
          </p:cNvPr>
          <p:cNvSpPr txBox="1"/>
          <p:nvPr/>
        </p:nvSpPr>
        <p:spPr>
          <a:xfrm>
            <a:off x="263352" y="4677087"/>
            <a:ext cx="11593288" cy="2015936"/>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50" b="1" dirty="0">
                <a:solidFill>
                  <a:schemeClr val="tx1">
                    <a:lumMod val="65000"/>
                    <a:lumOff val="35000"/>
                  </a:schemeClr>
                </a:solidFill>
                <a:latin typeface="+mn-ea"/>
              </a:rPr>
              <a:t>【</a:t>
            </a:r>
            <a:r>
              <a:rPr lang="ja-JP" altLang="en-US" sz="1050" b="1" dirty="0">
                <a:solidFill>
                  <a:schemeClr val="tx1">
                    <a:lumMod val="65000"/>
                    <a:lumOff val="35000"/>
                  </a:schemeClr>
                </a:solidFill>
                <a:latin typeface="+mn-ea"/>
              </a:rPr>
              <a:t>注意事項</a:t>
            </a:r>
            <a:r>
              <a:rPr lang="en-US" altLang="ja-JP" sz="1050" b="1" dirty="0">
                <a:solidFill>
                  <a:schemeClr val="tx1">
                    <a:lumMod val="65000"/>
                    <a:lumOff val="35000"/>
                  </a:schemeClr>
                </a:solidFill>
                <a:latin typeface="+mn-ea"/>
              </a:rPr>
              <a:t>】</a:t>
            </a:r>
            <a:r>
              <a:rPr lang="ja-JP" altLang="en-US" sz="1050" b="1" dirty="0">
                <a:solidFill>
                  <a:schemeClr val="tx1">
                    <a:lumMod val="65000"/>
                    <a:lumOff val="35000"/>
                  </a:schemeClr>
                </a:solidFill>
                <a:latin typeface="+mn-ea"/>
              </a:rPr>
              <a:t>こちらの商品は、ターゲティング設定不可です。</a:t>
            </a:r>
            <a:br>
              <a:rPr lang="en-US" altLang="ja-JP" sz="1050" b="1" dirty="0">
                <a:solidFill>
                  <a:schemeClr val="tx1">
                    <a:lumMod val="65000"/>
                    <a:lumOff val="35000"/>
                  </a:schemeClr>
                </a:solidFill>
                <a:latin typeface="+mn-ea"/>
              </a:rPr>
            </a:br>
            <a:r>
              <a:rPr lang="en-US" altLang="ja-JP" sz="1050" dirty="0">
                <a:solidFill>
                  <a:schemeClr val="tx1">
                    <a:lumMod val="65000"/>
                    <a:lumOff val="35000"/>
                  </a:schemeClr>
                </a:solidFill>
              </a:rPr>
              <a:t>※SP</a:t>
            </a:r>
            <a:r>
              <a:rPr lang="ja-JP" altLang="en-US" sz="1050" dirty="0">
                <a:solidFill>
                  <a:schemeClr val="tx1">
                    <a:lumMod val="65000"/>
                    <a:lumOff val="35000"/>
                  </a:schemeClr>
                </a:solidFill>
              </a:rPr>
              <a:t>はスマートフォンの略称です。</a:t>
            </a:r>
            <a:endParaRPr lang="en-US" altLang="ja-JP" sz="1050" dirty="0">
              <a:solidFill>
                <a:schemeClr val="tx1">
                  <a:lumMod val="65000"/>
                  <a:lumOff val="35000"/>
                </a:schemeClr>
              </a:solidFill>
              <a:latin typeface="+mn-ea"/>
            </a:endParaRPr>
          </a:p>
          <a:p>
            <a:pPr>
              <a:lnSpc>
                <a:spcPts val="1460"/>
              </a:lnSpc>
            </a:pPr>
            <a:r>
              <a:rPr lang="en-US" altLang="ja-JP" sz="1050" dirty="0">
                <a:solidFill>
                  <a:schemeClr val="bg1">
                    <a:lumMod val="85000"/>
                  </a:schemeClr>
                </a:solidFill>
                <a:latin typeface="+mn-ea"/>
              </a:rPr>
              <a:t>※</a:t>
            </a:r>
            <a:r>
              <a:rPr lang="ja-JP" altLang="en-US" sz="1050" dirty="0">
                <a:solidFill>
                  <a:schemeClr val="bg1">
                    <a:lumMod val="85000"/>
                  </a:schemeClr>
                </a:solidFill>
                <a:latin typeface="+mn-ea"/>
              </a:rPr>
              <a:t>年齢は以下の区分で指定が可能です。</a:t>
            </a:r>
            <a:endParaRPr lang="en-US" altLang="ja-JP" sz="1050" dirty="0">
              <a:solidFill>
                <a:schemeClr val="bg1">
                  <a:lumMod val="85000"/>
                </a:schemeClr>
              </a:solidFill>
              <a:latin typeface="+mn-ea"/>
            </a:endParaRPr>
          </a:p>
          <a:p>
            <a:pPr>
              <a:lnSpc>
                <a:spcPts val="1460"/>
              </a:lnSpc>
            </a:pPr>
            <a:r>
              <a:rPr lang="en-US" altLang="ja-JP" sz="1050" dirty="0">
                <a:solidFill>
                  <a:schemeClr val="bg1">
                    <a:lumMod val="85000"/>
                  </a:schemeClr>
                </a:solidFill>
                <a:latin typeface="+mn-ea"/>
              </a:rPr>
              <a:t>18</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19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20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24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25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29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30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34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35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39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40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44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45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49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50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54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55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59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60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64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65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69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70</a:t>
            </a:r>
            <a:r>
              <a:rPr lang="ja-JP" altLang="en-US" sz="1050" dirty="0">
                <a:solidFill>
                  <a:schemeClr val="bg1">
                    <a:lumMod val="85000"/>
                  </a:schemeClr>
                </a:solidFill>
                <a:latin typeface="+mn-ea"/>
              </a:rPr>
              <a:t>歳以上</a:t>
            </a:r>
            <a:endParaRPr lang="en-US" altLang="ja-JP" sz="1050" dirty="0">
              <a:solidFill>
                <a:schemeClr val="bg1">
                  <a:lumMod val="85000"/>
                </a:schemeClr>
              </a:solidFill>
              <a:latin typeface="+mn-ea"/>
            </a:endParaRPr>
          </a:p>
          <a:p>
            <a:pPr>
              <a:lnSpc>
                <a:spcPts val="1460"/>
              </a:lnSpc>
            </a:pPr>
            <a:r>
              <a:rPr lang="en-US" altLang="ja-JP" sz="1050" dirty="0">
                <a:solidFill>
                  <a:schemeClr val="bg1">
                    <a:lumMod val="85000"/>
                  </a:schemeClr>
                </a:solidFill>
                <a:latin typeface="+mn-ea"/>
              </a:rPr>
              <a:t>※</a:t>
            </a:r>
            <a:r>
              <a:rPr lang="en-US" altLang="ja-JP" sz="1050" dirty="0" err="1">
                <a:solidFill>
                  <a:schemeClr val="bg1">
                    <a:lumMod val="85000"/>
                  </a:schemeClr>
                </a:solidFill>
                <a:latin typeface="+mn-ea"/>
              </a:rPr>
              <a:t>vCPM</a:t>
            </a:r>
            <a:r>
              <a:rPr lang="ja-JP" altLang="en-US" sz="1050" dirty="0">
                <a:solidFill>
                  <a:schemeClr val="bg1">
                    <a:lumMod val="85000"/>
                  </a:schemeClr>
                </a:solidFill>
                <a:latin typeface="+mn-ea"/>
              </a:rPr>
              <a:t>は「基本料金</a:t>
            </a:r>
            <a:r>
              <a:rPr lang="en-US" altLang="ja-JP" sz="1050" dirty="0">
                <a:solidFill>
                  <a:schemeClr val="bg1">
                    <a:lumMod val="85000"/>
                  </a:schemeClr>
                </a:solidFill>
                <a:latin typeface="+mn-ea"/>
              </a:rPr>
              <a:t>×</a:t>
            </a:r>
            <a:r>
              <a:rPr lang="ja-JP" altLang="en-US" sz="1050" dirty="0">
                <a:solidFill>
                  <a:schemeClr val="bg1">
                    <a:lumMod val="85000"/>
                  </a:schemeClr>
                </a:solidFill>
                <a:latin typeface="+mn-ea"/>
              </a:rPr>
              <a:t>ターゲティングごとに設定されている掛け率」（小数点以下切り捨て）によって決定されます。</a:t>
            </a:r>
            <a:br>
              <a:rPr lang="en-US" altLang="ja-JP" sz="1050" dirty="0">
                <a:solidFill>
                  <a:schemeClr val="bg1">
                    <a:lumMod val="85000"/>
                  </a:schemeClr>
                </a:solidFill>
                <a:latin typeface="+mn-ea"/>
              </a:rPr>
            </a:br>
            <a:r>
              <a:rPr lang="en-US" altLang="ja-JP" sz="1050" dirty="0">
                <a:solidFill>
                  <a:schemeClr val="bg1">
                    <a:lumMod val="85000"/>
                  </a:schemeClr>
                </a:solidFill>
                <a:latin typeface="+mn-ea"/>
              </a:rPr>
              <a:t>※</a:t>
            </a:r>
            <a:r>
              <a:rPr lang="en-US" altLang="ja-JP" sz="1050" dirty="0" err="1">
                <a:solidFill>
                  <a:schemeClr val="bg1">
                    <a:lumMod val="85000"/>
                  </a:schemeClr>
                </a:solidFill>
                <a:latin typeface="+mn-ea"/>
              </a:rPr>
              <a:t>vCPM</a:t>
            </a:r>
            <a:r>
              <a:rPr lang="ja-JP" altLang="en-US" sz="1050" dirty="0">
                <a:solidFill>
                  <a:schemeClr val="bg1">
                    <a:lumMod val="85000"/>
                  </a:schemeClr>
                </a:solidFill>
                <a:latin typeface="+mn-ea"/>
              </a:rPr>
              <a:t>掛け率の最大値は</a:t>
            </a:r>
            <a:r>
              <a:rPr lang="en-US" altLang="ja-JP" sz="1050" dirty="0">
                <a:solidFill>
                  <a:schemeClr val="bg1">
                    <a:lumMod val="85000"/>
                  </a:schemeClr>
                </a:solidFill>
                <a:latin typeface="+mn-ea"/>
              </a:rPr>
              <a:t>2.0</a:t>
            </a:r>
            <a:r>
              <a:rPr lang="ja-JP" altLang="en-US" sz="1050" dirty="0">
                <a:solidFill>
                  <a:schemeClr val="bg1">
                    <a:lumMod val="85000"/>
                  </a:schemeClr>
                </a:solidFill>
                <a:latin typeface="+mn-ea"/>
              </a:rPr>
              <a:t>倍になります。</a:t>
            </a:r>
            <a:endParaRPr lang="en-US" altLang="ja-JP" sz="1050" dirty="0">
              <a:solidFill>
                <a:schemeClr val="bg1">
                  <a:lumMod val="85000"/>
                </a:schemeClr>
              </a:solidFill>
              <a:latin typeface="+mn-ea"/>
            </a:endParaRPr>
          </a:p>
          <a:p>
            <a:pPr>
              <a:lnSpc>
                <a:spcPts val="1460"/>
              </a:lnSpc>
            </a:pPr>
            <a:r>
              <a:rPr lang="ja-JP" altLang="en-US" sz="1050" dirty="0">
                <a:solidFill>
                  <a:schemeClr val="bg1">
                    <a:lumMod val="85000"/>
                  </a:schemeClr>
                </a:solidFill>
                <a:latin typeface="+mn-ea"/>
              </a:rPr>
              <a:t>例：性別、年齢、オーディエンスカテゴリーを設定した場合、</a:t>
            </a:r>
            <a:r>
              <a:rPr lang="en-US" altLang="ja-JP" sz="1050" dirty="0">
                <a:solidFill>
                  <a:schemeClr val="bg1">
                    <a:lumMod val="85000"/>
                  </a:schemeClr>
                </a:solidFill>
                <a:latin typeface="+mn-ea"/>
              </a:rPr>
              <a:t>1.2</a:t>
            </a:r>
            <a:r>
              <a:rPr lang="ja-JP" altLang="en-US" sz="1050" dirty="0">
                <a:solidFill>
                  <a:schemeClr val="bg1">
                    <a:lumMod val="85000"/>
                  </a:schemeClr>
                </a:solidFill>
                <a:latin typeface="+mn-ea"/>
              </a:rPr>
              <a:t>倍</a:t>
            </a:r>
            <a:r>
              <a:rPr lang="en-US" altLang="ja-JP" sz="1050" dirty="0">
                <a:solidFill>
                  <a:schemeClr val="bg1">
                    <a:lumMod val="85000"/>
                  </a:schemeClr>
                </a:solidFill>
                <a:latin typeface="+mn-ea"/>
              </a:rPr>
              <a:t>× 1.2</a:t>
            </a:r>
            <a:r>
              <a:rPr lang="ja-JP" altLang="en-US" sz="1050" dirty="0">
                <a:solidFill>
                  <a:schemeClr val="bg1">
                    <a:lumMod val="85000"/>
                  </a:schemeClr>
                </a:solidFill>
                <a:latin typeface="+mn-ea"/>
              </a:rPr>
              <a:t>倍</a:t>
            </a:r>
            <a:r>
              <a:rPr lang="en-US" altLang="ja-JP" sz="1050" dirty="0">
                <a:solidFill>
                  <a:schemeClr val="bg1">
                    <a:lumMod val="85000"/>
                  </a:schemeClr>
                </a:solidFill>
                <a:latin typeface="+mn-ea"/>
              </a:rPr>
              <a:t>× 1.8</a:t>
            </a:r>
            <a:r>
              <a:rPr lang="ja-JP" altLang="en-US" sz="1050" dirty="0">
                <a:solidFill>
                  <a:schemeClr val="bg1">
                    <a:lumMod val="85000"/>
                  </a:schemeClr>
                </a:solidFill>
                <a:latin typeface="+mn-ea"/>
              </a:rPr>
              <a:t>倍</a:t>
            </a:r>
            <a:r>
              <a:rPr lang="en-US" altLang="ja-JP" sz="1050" dirty="0">
                <a:solidFill>
                  <a:schemeClr val="bg1">
                    <a:lumMod val="85000"/>
                  </a:schemeClr>
                </a:solidFill>
                <a:latin typeface="+mn-ea"/>
              </a:rPr>
              <a:t>=2.59</a:t>
            </a:r>
            <a:r>
              <a:rPr lang="ja-JP" altLang="en-US" sz="1050" dirty="0">
                <a:solidFill>
                  <a:schemeClr val="bg1">
                    <a:lumMod val="85000"/>
                  </a:schemeClr>
                </a:solidFill>
                <a:latin typeface="+mn-ea"/>
              </a:rPr>
              <a:t>倍となりますが、最大値が</a:t>
            </a:r>
            <a:r>
              <a:rPr lang="en-US" altLang="ja-JP" sz="1050" dirty="0">
                <a:solidFill>
                  <a:schemeClr val="bg1">
                    <a:lumMod val="85000"/>
                  </a:schemeClr>
                </a:solidFill>
                <a:latin typeface="+mn-ea"/>
              </a:rPr>
              <a:t>2.0</a:t>
            </a:r>
            <a:r>
              <a:rPr lang="ja-JP" altLang="en-US" sz="1050" dirty="0">
                <a:solidFill>
                  <a:schemeClr val="bg1">
                    <a:lumMod val="85000"/>
                  </a:schemeClr>
                </a:solidFill>
                <a:latin typeface="+mn-ea"/>
              </a:rPr>
              <a:t>倍のため、</a:t>
            </a:r>
            <a:r>
              <a:rPr lang="en-US" altLang="ja-JP" sz="1050" dirty="0">
                <a:solidFill>
                  <a:schemeClr val="bg1">
                    <a:lumMod val="85000"/>
                  </a:schemeClr>
                </a:solidFill>
                <a:latin typeface="+mn-ea"/>
              </a:rPr>
              <a:t>2.0</a:t>
            </a:r>
            <a:r>
              <a:rPr lang="ja-JP" altLang="en-US" sz="1050" dirty="0">
                <a:solidFill>
                  <a:schemeClr val="bg1">
                    <a:lumMod val="85000"/>
                  </a:schemeClr>
                </a:solidFill>
                <a:latin typeface="+mn-ea"/>
              </a:rPr>
              <a:t>倍で設定可能となります。</a:t>
            </a:r>
            <a:endParaRPr lang="en-US" altLang="ja-JP" sz="1050" dirty="0">
              <a:solidFill>
                <a:schemeClr val="bg1">
                  <a:lumMod val="85000"/>
                </a:schemeClr>
              </a:solidFill>
              <a:latin typeface="+mn-ea"/>
            </a:endParaRPr>
          </a:p>
          <a:p>
            <a:pPr>
              <a:lnSpc>
                <a:spcPts val="1460"/>
              </a:lnSpc>
            </a:pPr>
            <a:endParaRPr lang="en-US" altLang="ja-JP" sz="1050" dirty="0">
              <a:solidFill>
                <a:schemeClr val="bg1">
                  <a:lumMod val="85000"/>
                </a:schemeClr>
              </a:solidFill>
              <a:latin typeface="+mn-ea"/>
            </a:endParaRPr>
          </a:p>
          <a:p>
            <a:pPr>
              <a:lnSpc>
                <a:spcPts val="1460"/>
              </a:lnSpc>
            </a:pPr>
            <a:r>
              <a:rPr lang="en-US" altLang="ja-JP" sz="1050" dirty="0">
                <a:solidFill>
                  <a:schemeClr val="bg1">
                    <a:lumMod val="85000"/>
                  </a:schemeClr>
                </a:solidFill>
                <a:latin typeface="+mn-ea"/>
              </a:rPr>
              <a:t>※1</a:t>
            </a:r>
            <a:r>
              <a:rPr lang="ja-JP" altLang="en-US" sz="1050" dirty="0">
                <a:solidFill>
                  <a:schemeClr val="bg1">
                    <a:lumMod val="85000"/>
                  </a:schemeClr>
                </a:solidFill>
                <a:latin typeface="+mn-ea"/>
              </a:rPr>
              <a:t>オーディエンスカテゴリーの詳細は、</a:t>
            </a:r>
            <a:r>
              <a:rPr lang="en-US" altLang="ja-JP" sz="1050" dirty="0">
                <a:solidFill>
                  <a:schemeClr val="bg1">
                    <a:lumMod val="85000"/>
                  </a:schemeClr>
                </a:solidFill>
                <a:latin typeface="+mn-ea"/>
              </a:rPr>
              <a:t>Yahoo!</a:t>
            </a:r>
            <a:r>
              <a:rPr lang="ja-JP" altLang="en-US" sz="1050" dirty="0">
                <a:solidFill>
                  <a:schemeClr val="bg1">
                    <a:lumMod val="85000"/>
                  </a:schemeClr>
                </a:solidFill>
                <a:latin typeface="+mn-ea"/>
              </a:rPr>
              <a:t>広告ヘルプを参照してください。</a:t>
            </a:r>
            <a:r>
              <a:rPr lang="en-US" altLang="ja-JP" sz="1050" dirty="0">
                <a:solidFill>
                  <a:schemeClr val="bg1">
                    <a:lumMod val="85000"/>
                  </a:schemeClr>
                </a:solidFill>
                <a:latin typeface="+mn-ea"/>
              </a:rPr>
              <a:t>https://ads-help.yahoo.co.jp/yahooads/display/articledetail?lan=ja&amp;aid=71655</a:t>
            </a:r>
          </a:p>
          <a:p>
            <a:pPr>
              <a:lnSpc>
                <a:spcPts val="1460"/>
              </a:lnSpc>
            </a:pPr>
            <a:r>
              <a:rPr lang="en-US" altLang="ja-JP" sz="1050" dirty="0">
                <a:solidFill>
                  <a:schemeClr val="bg1">
                    <a:lumMod val="85000"/>
                  </a:schemeClr>
                </a:solidFill>
                <a:latin typeface="+mn-ea"/>
              </a:rPr>
              <a:t>※2</a:t>
            </a:r>
            <a:r>
              <a:rPr lang="ja-JP" altLang="en-US" sz="1050" dirty="0">
                <a:solidFill>
                  <a:schemeClr val="bg1">
                    <a:lumMod val="85000"/>
                  </a:schemeClr>
                </a:solidFill>
                <a:latin typeface="+mn-ea"/>
              </a:rPr>
              <a:t>オーディエンスリスト（ヤフー提供）の詳細は、こちらの表を参照してください。</a:t>
            </a:r>
            <a:r>
              <a:rPr lang="en-US" altLang="ja-JP" sz="1050" dirty="0">
                <a:solidFill>
                  <a:schemeClr val="bg1">
                    <a:lumMod val="85000"/>
                  </a:schemeClr>
                </a:solidFill>
                <a:latin typeface="+mn-ea"/>
              </a:rPr>
              <a:t>https://s.yimg.jp/dl/displayads-guarantee/audiencelist.zip</a:t>
            </a:r>
          </a:p>
        </p:txBody>
      </p:sp>
    </p:spTree>
    <p:extLst>
      <p:ext uri="{BB962C8B-B14F-4D97-AF65-F5344CB8AC3E}">
        <p14:creationId xmlns:p14="http://schemas.microsoft.com/office/powerpoint/2010/main" val="2544187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掲載制限業種</a:t>
            </a:r>
            <a:endParaRPr kumimoji="1" lang="ja-JP" altLang="en-US" dirty="0"/>
          </a:p>
        </p:txBody>
      </p:sp>
      <p:sp>
        <p:nvSpPr>
          <p:cNvPr id="5" name="スライド番号プレースホルダー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D7636-22E7-4304-ABE2-16A3D163D5E1}" type="slidenum">
              <a:rPr kumimoji="1" lang="ja-JP" altLang="en-US" sz="1400" b="0" i="0" u="none" strike="noStrike" kern="1200" cap="none" spc="0" normalizeH="0" baseline="0" noProof="0" smtClean="0">
                <a:ln>
                  <a:noFill/>
                </a:ln>
                <a:solidFill>
                  <a:srgbClr val="E4E4EC"/>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400" b="0" i="0" u="none" strike="noStrike" kern="1200" cap="none" spc="0" normalizeH="0" baseline="0" noProof="0">
              <a:ln>
                <a:noFill/>
              </a:ln>
              <a:solidFill>
                <a:srgbClr val="E4E4EC"/>
              </a:solidFill>
              <a:effectLst/>
              <a:uLnTx/>
              <a:uFillTx/>
              <a:latin typeface="メイリオ"/>
              <a:ea typeface="メイリオ"/>
              <a:cs typeface="+mn-cs"/>
            </a:endParaRPr>
          </a:p>
        </p:txBody>
      </p:sp>
      <p:sp>
        <p:nvSpPr>
          <p:cNvPr id="16" name="正方形/長方形 15"/>
          <p:cNvSpPr/>
          <p:nvPr/>
        </p:nvSpPr>
        <p:spPr>
          <a:xfrm>
            <a:off x="263352" y="6381328"/>
            <a:ext cx="3038011"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a:t>
            </a:r>
            <a:r>
              <a:rPr kumimoji="0" lang="ja-JP" altLang="en-US"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印のないカテゴリーは制限なしとなります。</a:t>
            </a:r>
            <a:endPar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※SP</a:t>
            </a:r>
            <a:r>
              <a:rPr kumimoji="0" lang="ja-JP" altLang="en-US"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はスマートフォン、 </a:t>
            </a:r>
            <a:r>
              <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PC</a:t>
            </a:r>
            <a:r>
              <a:rPr kumimoji="0" lang="ja-JP" altLang="en-US"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はパソコンの略称です。</a:t>
            </a:r>
            <a:endPar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lumMod val="50000"/>
                    <a:lumOff val="50000"/>
                  </a:prstClr>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noProof="0" dirty="0">
                <a:ln>
                  <a:noFill/>
                </a:ln>
                <a:solidFill>
                  <a:prstClr val="black">
                    <a:lumMod val="50000"/>
                    <a:lumOff val="50000"/>
                  </a:prstClr>
                </a:solidFill>
                <a:effectLst/>
                <a:uLnTx/>
                <a:uFillTx/>
                <a:latin typeface="メイリオ" panose="020B0604030504040204" pitchFamily="50" charset="-128"/>
                <a:ea typeface="メイリオ" panose="020B0604030504040204" pitchFamily="50" charset="-128"/>
                <a:cs typeface="+mn-cs"/>
              </a:rPr>
              <a:t>のカテゴリーは、</a:t>
            </a:r>
            <a:r>
              <a:rPr kumimoji="1" lang="en-US" altLang="ja-JP" sz="800" b="0" i="0" u="none" strike="noStrike" kern="1200" cap="none" spc="0" normalizeH="0" baseline="0" noProof="0" dirty="0">
                <a:ln>
                  <a:noFill/>
                </a:ln>
                <a:solidFill>
                  <a:prstClr val="black">
                    <a:lumMod val="50000"/>
                    <a:lumOff val="50000"/>
                  </a:prstClr>
                </a:solidFill>
                <a:effectLst/>
                <a:uLnTx/>
                <a:uFillTx/>
                <a:latin typeface="メイリオ" panose="020B0604030504040204" pitchFamily="50" charset="-128"/>
                <a:ea typeface="メイリオ" panose="020B0604030504040204" pitchFamily="50" charset="-128"/>
                <a:cs typeface="+mn-cs"/>
              </a:rPr>
              <a:t>Yahoo!</a:t>
            </a:r>
            <a:r>
              <a:rPr kumimoji="1" lang="ja-JP" altLang="en-US" sz="800" b="0" i="0" u="none" strike="noStrike" kern="1200" cap="none" spc="0" normalizeH="0" baseline="0" noProof="0" dirty="0">
                <a:ln>
                  <a:noFill/>
                </a:ln>
                <a:solidFill>
                  <a:prstClr val="black">
                    <a:lumMod val="50000"/>
                    <a:lumOff val="50000"/>
                  </a:prstClr>
                </a:solidFill>
                <a:effectLst/>
                <a:uLnTx/>
                <a:uFillTx/>
                <a:latin typeface="メイリオ" panose="020B0604030504040204" pitchFamily="50" charset="-128"/>
                <a:ea typeface="メイリオ" panose="020B0604030504040204" pitchFamily="50" charset="-128"/>
                <a:cs typeface="+mn-cs"/>
              </a:rPr>
              <a:t>カーナビ面には掲載されません</a:t>
            </a:r>
            <a:endPar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endParaRPr>
          </a:p>
        </p:txBody>
      </p:sp>
      <p:graphicFrame>
        <p:nvGraphicFramePr>
          <p:cNvPr id="17" name="表 16">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1051600781"/>
              </p:ext>
            </p:extLst>
          </p:nvPr>
        </p:nvGraphicFramePr>
        <p:xfrm>
          <a:off x="335360" y="908720"/>
          <a:ext cx="11233644" cy="5469397"/>
        </p:xfrm>
        <a:graphic>
          <a:graphicData uri="http://schemas.openxmlformats.org/drawingml/2006/table">
            <a:tbl>
              <a:tblPr firstCol="1" bandRow="1"/>
              <a:tblGrid>
                <a:gridCol w="3888828">
                  <a:extLst>
                    <a:ext uri="{9D8B030D-6E8A-4147-A177-3AD203B41FA5}">
                      <a16:colId xmlns:a16="http://schemas.microsoft.com/office/drawing/2014/main" val="792911817"/>
                    </a:ext>
                  </a:extLst>
                </a:gridCol>
                <a:gridCol w="4032448">
                  <a:extLst>
                    <a:ext uri="{9D8B030D-6E8A-4147-A177-3AD203B41FA5}">
                      <a16:colId xmlns:a16="http://schemas.microsoft.com/office/drawing/2014/main" val="3057805663"/>
                    </a:ext>
                  </a:extLst>
                </a:gridCol>
                <a:gridCol w="3312368">
                  <a:extLst>
                    <a:ext uri="{9D8B030D-6E8A-4147-A177-3AD203B41FA5}">
                      <a16:colId xmlns:a16="http://schemas.microsoft.com/office/drawing/2014/main" val="4203260269"/>
                    </a:ext>
                  </a:extLst>
                </a:gridCol>
              </a:tblGrid>
              <a:tr h="33513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latin typeface="+mj-lt"/>
                          <a:ea typeface="+mj-ea"/>
                        </a:rPr>
                        <a:t>カテゴリー名</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a:t>
                      </a:r>
                      <a:r>
                        <a:rPr kumimoji="1" lang="ja-JP" altLang="en-US" sz="800" b="1" kern="1200" dirty="0">
                          <a:solidFill>
                            <a:schemeClr val="tx1">
                              <a:lumMod val="65000"/>
                              <a:lumOff val="35000"/>
                            </a:schemeClr>
                          </a:solidFill>
                          <a:latin typeface="+mn-lt"/>
                          <a:ea typeface="+mn-ea"/>
                          <a:cs typeface="+mn-cs"/>
                        </a:rPr>
                        <a:t>カーナビ　トップ　</a:t>
                      </a:r>
                      <a:endParaRPr kumimoji="1" lang="en-US" altLang="ja-JP" sz="800" b="1" kern="1200" dirty="0">
                        <a:solidFill>
                          <a:schemeClr val="tx1">
                            <a:lumMod val="65000"/>
                            <a:lumOff val="35000"/>
                          </a:schemeClr>
                        </a:solidFill>
                        <a:latin typeface="+mn-lt"/>
                        <a:ea typeface="+mn-ea"/>
                        <a:cs typeface="+mn-cs"/>
                      </a:endParaRPr>
                    </a:p>
                    <a:p>
                      <a:pPr algn="ctr" fontAlgn="ctr"/>
                      <a:r>
                        <a:rPr kumimoji="1" lang="ja-JP" altLang="en-US" sz="800" b="1" kern="1200" dirty="0">
                          <a:solidFill>
                            <a:schemeClr val="tx1">
                              <a:lumMod val="65000"/>
                              <a:lumOff val="35000"/>
                            </a:schemeClr>
                          </a:solidFill>
                          <a:latin typeface="+mn-lt"/>
                          <a:ea typeface="+mn-ea"/>
                          <a:cs typeface="+mn-cs"/>
                        </a:rPr>
                        <a:t>オープニングパネル　</a:t>
                      </a:r>
                      <a:r>
                        <a:rPr kumimoji="1" lang="en-US" altLang="ja-JP" sz="800" b="1" kern="1200" dirty="0">
                          <a:solidFill>
                            <a:schemeClr val="tx1">
                              <a:lumMod val="65000"/>
                              <a:lumOff val="35000"/>
                            </a:schemeClr>
                          </a:solidFill>
                          <a:latin typeface="+mn-lt"/>
                          <a:ea typeface="+mn-ea"/>
                          <a:cs typeface="+mn-cs"/>
                        </a:rPr>
                        <a:t>SP</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FQ1</a:t>
                      </a:r>
                      <a:r>
                        <a:rPr kumimoji="1" lang="ja-JP" altLang="en-US" sz="800" b="1" kern="1200" dirty="0">
                          <a:solidFill>
                            <a:schemeClr val="tx1">
                              <a:lumMod val="65000"/>
                              <a:lumOff val="35000"/>
                            </a:schemeClr>
                          </a:solidFill>
                          <a:latin typeface="+mn-lt"/>
                          <a:ea typeface="+mn-ea"/>
                          <a:cs typeface="+mn-cs"/>
                        </a:rPr>
                        <a:t>）</a:t>
                      </a:r>
                    </a:p>
                  </a:txBody>
                  <a:tcPr marL="0" marR="0" marT="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 </a:t>
                      </a:r>
                      <a:r>
                        <a:rPr kumimoji="1" lang="ja-JP" altLang="en-US" sz="800" b="1" kern="1200" dirty="0">
                          <a:solidFill>
                            <a:schemeClr val="tx1">
                              <a:lumMod val="65000"/>
                              <a:lumOff val="35000"/>
                            </a:schemeClr>
                          </a:solidFill>
                          <a:latin typeface="+mn-lt"/>
                          <a:ea typeface="+mn-ea"/>
                          <a:cs typeface="+mn-cs"/>
                        </a:rPr>
                        <a:t>カーナビ　メニュー　トップパネル　</a:t>
                      </a:r>
                      <a:r>
                        <a:rPr kumimoji="1" lang="en-US" altLang="ja-JP" sz="800" b="1" kern="1200" dirty="0">
                          <a:solidFill>
                            <a:schemeClr val="tx1">
                              <a:lumMod val="65000"/>
                              <a:lumOff val="35000"/>
                            </a:schemeClr>
                          </a:solidFill>
                          <a:latin typeface="+mn-lt"/>
                          <a:ea typeface="+mn-ea"/>
                          <a:cs typeface="+mn-cs"/>
                        </a:rPr>
                        <a:t>SP</a:t>
                      </a:r>
                    </a:p>
                  </a:txBody>
                  <a:tcPr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アルコール飲料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09047038"/>
                  </a:ext>
                </a:extLst>
              </a:tr>
              <a:tr h="189632">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宝くじ（国内）</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205067978"/>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公営ギャンブル</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71656786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ギャンブル（公営競技除く）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67268695"/>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28964"/>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銀行</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50117590"/>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金融サービス・情報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541138105"/>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クレジットカード</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94366260"/>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ローン</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034750592"/>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消費者金融</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601219410"/>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mn-lt"/>
                          <a:ea typeface="+mn-ea"/>
                        </a:rPr>
                        <a:t>消費者向無担保貸金業者（銀行グループ・上場企業を除く）、商工ローン</a:t>
                      </a:r>
                      <a:endParaRPr lang="ja-JP" altLang="en-US" sz="900" b="0" i="0" u="none" strike="noStrike" dirty="0">
                        <a:solidFill>
                          <a:schemeClr val="bg1"/>
                        </a:solidFill>
                        <a:effectLst/>
                        <a:latin typeface="メイリオ"/>
                        <a:ea typeface="メイリオ"/>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197840892"/>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保険</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2025979"/>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証券・投資</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247669965"/>
                  </a:ext>
                </a:extLst>
              </a:tr>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751516483"/>
                  </a:ext>
                </a:extLst>
              </a:tr>
              <a:tr h="20654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医療（保険外治療）</a:t>
                      </a:r>
                      <a:endParaRPr lang="ja-JP" altLang="en-US" sz="9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251199972"/>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479615484"/>
                  </a:ext>
                </a:extLst>
              </a:tr>
              <a:tr h="20654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美容エステティックサロン（医療脱毛・増毛育毛サービス除く）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14959637"/>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36295167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94083045"/>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14585847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性に関する薬・商品・情報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079597813"/>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4516256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17829682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結婚情報・サービス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327458966"/>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恋愛・結婚情報（出会い系サイト、結婚紹介、インターネット異性紹介業</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3799200"/>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4434171"/>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12486826"/>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24464143"/>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葬祭</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49541065"/>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40608094"/>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2713118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51384" y="188640"/>
            <a:ext cx="9837401" cy="531751"/>
          </a:xfrm>
        </p:spPr>
        <p:txBody>
          <a:bodyPr>
            <a:normAutofit/>
          </a:bodyPr>
          <a:lstStyle/>
          <a:p>
            <a:r>
              <a:rPr lang="ja-JP" altLang="en-US" sz="2708" dirty="0"/>
              <a:t>販売制限</a:t>
            </a:r>
          </a:p>
        </p:txBody>
      </p:sp>
      <p:sp>
        <p:nvSpPr>
          <p:cNvPr id="4" name="Text Box 1031"/>
          <p:cNvSpPr txBox="1">
            <a:spLocks noChangeArrowheads="1"/>
          </p:cNvSpPr>
          <p:nvPr/>
        </p:nvSpPr>
        <p:spPr bwMode="auto">
          <a:xfrm>
            <a:off x="335360" y="836712"/>
            <a:ext cx="11344030" cy="6025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カーナビ商品の実施は原則不可となります。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カーナビ商品を実施いただけない場合がありますので、必ず事前に掲載可否を弊社にお問い合わせください。</a:t>
            </a: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1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en-US" altLang="ja-JP" sz="1100" dirty="0">
                <a:solidFill>
                  <a:srgbClr val="FF0000"/>
                </a:solidFill>
              </a:rPr>
              <a:t>※</a:t>
            </a:r>
            <a:r>
              <a:rPr lang="ja-JP" altLang="en-US" sz="1100" dirty="0">
                <a:solidFill>
                  <a:srgbClr val="FF0000"/>
                </a:solidFill>
              </a:rPr>
              <a:t>上記に加え、睡眠薬（睡眠導入剤）等の医薬品、生命保険、その他競合サービスは不可です。</a:t>
            </a:r>
            <a:br>
              <a:rPr lang="ja-JP" altLang="en-US" sz="1100" dirty="0">
                <a:solidFill>
                  <a:srgbClr val="FF0000"/>
                </a:solidFill>
              </a:rPr>
            </a:br>
            <a:r>
              <a:rPr lang="en-US" altLang="ja-JP" sz="1100" dirty="0">
                <a:solidFill>
                  <a:srgbClr val="FF0000"/>
                </a:solidFill>
              </a:rPr>
              <a:t>※</a:t>
            </a:r>
            <a:r>
              <a:rPr lang="ja-JP" altLang="en-US" sz="1100" dirty="0">
                <a:solidFill>
                  <a:srgbClr val="FF0000"/>
                </a:solidFill>
              </a:rPr>
              <a:t>その他競合サービス</a:t>
            </a:r>
            <a:r>
              <a:rPr lang="en-US" altLang="ja-JP" sz="1100" dirty="0">
                <a:solidFill>
                  <a:srgbClr val="FF0000"/>
                </a:solidFill>
              </a:rPr>
              <a:t>NG</a:t>
            </a:r>
            <a:r>
              <a:rPr lang="ja-JP" altLang="en-US" sz="1100" dirty="0">
                <a:solidFill>
                  <a:srgbClr val="FF0000"/>
                </a:solidFill>
              </a:rPr>
              <a:t>：ドライブサポーター、カーナビタイム（株式会社ナビタイムジャパン）、いつも</a:t>
            </a:r>
            <a:r>
              <a:rPr lang="en-US" altLang="ja-JP" sz="1100" dirty="0">
                <a:solidFill>
                  <a:srgbClr val="FF0000"/>
                </a:solidFill>
              </a:rPr>
              <a:t>NAVI</a:t>
            </a:r>
            <a:r>
              <a:rPr lang="ja-JP" altLang="en-US" sz="1100" dirty="0">
                <a:solidFill>
                  <a:srgbClr val="FF0000"/>
                </a:solidFill>
              </a:rPr>
              <a:t>（株式会社ゼンリンデータコム）、</a:t>
            </a:r>
            <a:r>
              <a:rPr lang="en-US" altLang="ja-JP" sz="1100" dirty="0" err="1">
                <a:solidFill>
                  <a:srgbClr val="FF0000"/>
                </a:solidFill>
              </a:rPr>
              <a:t>MapFan</a:t>
            </a:r>
            <a:r>
              <a:rPr lang="ja-JP" altLang="en-US" sz="1100" dirty="0">
                <a:solidFill>
                  <a:srgbClr val="FF0000"/>
                </a:solidFill>
              </a:rPr>
              <a:t>（ジオテクノロジーズ株式会社）</a:t>
            </a:r>
            <a:endParaRPr lang="en-US" altLang="ja-JP" sz="1100" dirty="0">
              <a:solidFill>
                <a:srgbClr val="FF0000"/>
              </a:solidFill>
              <a:latin typeface="+mn-ea"/>
            </a:endParaRPr>
          </a:p>
          <a:p>
            <a:pPr eaLnBrk="1" hangingPunct="1">
              <a:spcBef>
                <a:spcPct val="0"/>
              </a:spcBef>
              <a:buFontTx/>
              <a:buNone/>
            </a:pPr>
            <a:endParaRPr lang="en-US" altLang="zh-TW" sz="1477"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477"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6311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239355"/>
            <a:ext cx="10708364" cy="531751"/>
          </a:xfrm>
        </p:spPr>
        <p:txBody>
          <a:bodyPr>
            <a:normAutofit fontScale="90000"/>
          </a:bodyPr>
          <a:lstStyle/>
          <a:p>
            <a:r>
              <a:rPr lang="ja-JP" altLang="en-US" dirty="0"/>
              <a:t>広告タイプ一覧</a:t>
            </a:r>
            <a:endParaRPr lang="ja-JP" altLang="en-US" sz="1969" dirty="0"/>
          </a:p>
        </p:txBody>
      </p:sp>
      <p:sp>
        <p:nvSpPr>
          <p:cNvPr id="18" name="テキスト ボックス 17">
            <a:extLst>
              <a:ext uri="{FF2B5EF4-FFF2-40B4-BE49-F238E27FC236}">
                <a16:creationId xmlns:a16="http://schemas.microsoft.com/office/drawing/2014/main" id="{105A310C-96BB-AD4C-AB58-A365BD4CA5F0}"/>
              </a:ext>
            </a:extLst>
          </p:cNvPr>
          <p:cNvSpPr txBox="1"/>
          <p:nvPr/>
        </p:nvSpPr>
        <p:spPr>
          <a:xfrm>
            <a:off x="4378556" y="792851"/>
            <a:ext cx="1346843" cy="323165"/>
          </a:xfrm>
          <a:prstGeom prst="rect">
            <a:avLst/>
          </a:prstGeom>
          <a:noFill/>
        </p:spPr>
        <p:txBody>
          <a:bodyPr wrap="none" rtlCol="0">
            <a:spAutoFit/>
          </a:bodyPr>
          <a:lstStyle/>
          <a:p>
            <a:pPr algn="ctr">
              <a:lnSpc>
                <a:spcPts val="1797"/>
              </a:lnSpc>
            </a:pPr>
            <a:r>
              <a:rPr lang="ja-JP" altLang="en-US" sz="1292" b="1" dirty="0"/>
              <a:t>画像（</a:t>
            </a:r>
            <a:r>
              <a:rPr lang="en-US" altLang="ja-JP" sz="1292" b="1" dirty="0"/>
              <a:t>16</a:t>
            </a:r>
            <a:r>
              <a:rPr lang="ja-JP" altLang="en-US" sz="1292" b="1" dirty="0"/>
              <a:t>：</a:t>
            </a:r>
            <a:r>
              <a:rPr lang="en-US" altLang="ja-JP" sz="1292" b="1" dirty="0"/>
              <a:t>5</a:t>
            </a:r>
            <a:r>
              <a:rPr lang="ja-JP" altLang="en-US" sz="1292" b="1" dirty="0"/>
              <a:t>）</a:t>
            </a:r>
            <a:endParaRPr lang="en-US" altLang="ja-JP" sz="1292" b="1" dirty="0"/>
          </a:p>
        </p:txBody>
      </p:sp>
      <p:sp>
        <p:nvSpPr>
          <p:cNvPr id="29" name="テキスト ボックス 28">
            <a:extLst>
              <a:ext uri="{FF2B5EF4-FFF2-40B4-BE49-F238E27FC236}">
                <a16:creationId xmlns:a16="http://schemas.microsoft.com/office/drawing/2014/main" id="{105A310C-96BB-AD4C-AB58-A365BD4CA5F0}"/>
              </a:ext>
            </a:extLst>
          </p:cNvPr>
          <p:cNvSpPr txBox="1"/>
          <p:nvPr/>
        </p:nvSpPr>
        <p:spPr>
          <a:xfrm>
            <a:off x="1562854" y="786770"/>
            <a:ext cx="1234632" cy="553998"/>
          </a:xfrm>
          <a:prstGeom prst="rect">
            <a:avLst/>
          </a:prstGeom>
          <a:noFill/>
        </p:spPr>
        <p:txBody>
          <a:bodyPr wrap="none" rtlCol="0">
            <a:spAutoFit/>
          </a:bodyPr>
          <a:lstStyle/>
          <a:p>
            <a:pPr algn="ctr">
              <a:lnSpc>
                <a:spcPts val="1797"/>
              </a:lnSpc>
            </a:pPr>
            <a:r>
              <a:rPr lang="ja-JP" altLang="en-US" sz="1292" b="1" dirty="0"/>
              <a:t>画像（</a:t>
            </a:r>
            <a:r>
              <a:rPr lang="en-US" altLang="ja-JP" sz="1292" b="1" dirty="0"/>
              <a:t>1</a:t>
            </a:r>
            <a:r>
              <a:rPr lang="ja-JP" altLang="en-US" sz="1292" b="1" dirty="0"/>
              <a:t>：</a:t>
            </a:r>
            <a:r>
              <a:rPr lang="en-US" altLang="ja-JP" sz="1292" b="1" dirty="0"/>
              <a:t>1</a:t>
            </a:r>
            <a:r>
              <a:rPr lang="ja-JP" altLang="en-US" sz="1292" b="1" dirty="0"/>
              <a:t>）</a:t>
            </a:r>
            <a:endParaRPr lang="en-US" altLang="ja-JP" sz="1292" b="1" dirty="0"/>
          </a:p>
          <a:p>
            <a:pPr algn="ctr">
              <a:lnSpc>
                <a:spcPts val="1797"/>
              </a:lnSpc>
            </a:pPr>
            <a:endParaRPr lang="en-US" altLang="ja-JP" sz="1292" b="1"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363" y="1124744"/>
            <a:ext cx="2039967" cy="442665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7397" y="1124744"/>
            <a:ext cx="2099368" cy="4536504"/>
          </a:xfrm>
          <a:prstGeom prst="rect">
            <a:avLst/>
          </a:prstGeom>
        </p:spPr>
      </p:pic>
      <p:sp>
        <p:nvSpPr>
          <p:cNvPr id="6" name="正方形/長方形 5"/>
          <p:cNvSpPr/>
          <p:nvPr/>
        </p:nvSpPr>
        <p:spPr>
          <a:xfrm>
            <a:off x="4500744" y="6417006"/>
            <a:ext cx="3367759" cy="224998"/>
          </a:xfrm>
          <a:prstGeom prst="rect">
            <a:avLst/>
          </a:prstGeom>
        </p:spPr>
        <p:txBody>
          <a:bodyPr wrap="square">
            <a:spAutoFit/>
          </a:bodyPr>
          <a:lstStyle/>
          <a:p>
            <a:r>
              <a:rPr lang="en-US" altLang="ja-JP" sz="862" dirty="0">
                <a:solidFill>
                  <a:srgbClr val="1D1C1D"/>
                </a:solidFill>
              </a:rPr>
              <a:t>Map data © </a:t>
            </a:r>
            <a:r>
              <a:rPr lang="en-US" altLang="ja-JP" sz="862" dirty="0" err="1">
                <a:solidFill>
                  <a:srgbClr val="1D1C1D"/>
                </a:solidFill>
              </a:rPr>
              <a:t>Mapbox</a:t>
            </a:r>
            <a:r>
              <a:rPr lang="en-US" altLang="ja-JP" sz="862" dirty="0">
                <a:solidFill>
                  <a:srgbClr val="1D1C1D"/>
                </a:solidFill>
              </a:rPr>
              <a:t> © </a:t>
            </a:r>
            <a:r>
              <a:rPr lang="en-US" altLang="ja-JP" sz="862" dirty="0" err="1">
                <a:solidFill>
                  <a:srgbClr val="1D1C1D"/>
                </a:solidFill>
              </a:rPr>
              <a:t>OpenStreetMap</a:t>
            </a:r>
            <a:r>
              <a:rPr lang="en-US" altLang="ja-JP" sz="862" dirty="0">
                <a:solidFill>
                  <a:srgbClr val="1D1C1D"/>
                </a:solidFill>
              </a:rPr>
              <a:t> © </a:t>
            </a:r>
            <a:r>
              <a:rPr lang="en-US" altLang="ja-JP" sz="862" dirty="0" err="1">
                <a:solidFill>
                  <a:srgbClr val="1D1C1D"/>
                </a:solidFill>
              </a:rPr>
              <a:t>Zenrin</a:t>
            </a:r>
            <a:r>
              <a:rPr lang="en-US" altLang="ja-JP" sz="862" dirty="0">
                <a:solidFill>
                  <a:srgbClr val="1D1C1D"/>
                </a:solidFill>
              </a:rPr>
              <a:t> Co., Ltd.</a:t>
            </a:r>
            <a:endParaRPr lang="ja-JP" altLang="en-US" sz="862" dirty="0"/>
          </a:p>
        </p:txBody>
      </p:sp>
      <p:sp>
        <p:nvSpPr>
          <p:cNvPr id="7" name="テキスト ボックス 6"/>
          <p:cNvSpPr txBox="1"/>
          <p:nvPr/>
        </p:nvSpPr>
        <p:spPr>
          <a:xfrm>
            <a:off x="822798" y="6207710"/>
            <a:ext cx="10723653" cy="243913"/>
          </a:xfrm>
          <a:prstGeom prst="rect">
            <a:avLst/>
          </a:prstGeom>
          <a:noFill/>
        </p:spPr>
        <p:txBody>
          <a:bodyPr wrap="square" rtlCol="0">
            <a:spAutoFit/>
          </a:bodyPr>
          <a:lstStyle/>
          <a:p>
            <a:r>
              <a:rPr lang="en-US" altLang="ja-JP" sz="985" dirty="0"/>
              <a:t>※</a:t>
            </a:r>
            <a:r>
              <a:rPr lang="ja-JP" altLang="en-US" sz="985" dirty="0"/>
              <a:t>広告はイメージとなります。スマートフォンのデバイスや</a:t>
            </a:r>
            <a:r>
              <a:rPr lang="en-US" altLang="ja-JP" sz="985" dirty="0"/>
              <a:t>OS</a:t>
            </a:r>
            <a:r>
              <a:rPr lang="ja-JP" altLang="en-US" sz="985" dirty="0"/>
              <a:t>により掲出イメージがことなる場合がございます。</a:t>
            </a:r>
          </a:p>
        </p:txBody>
      </p:sp>
      <p:sp>
        <p:nvSpPr>
          <p:cNvPr id="10" name="テキスト ボックス 9"/>
          <p:cNvSpPr txBox="1"/>
          <p:nvPr/>
        </p:nvSpPr>
        <p:spPr>
          <a:xfrm>
            <a:off x="551384" y="5805264"/>
            <a:ext cx="9649072" cy="292388"/>
          </a:xfrm>
          <a:prstGeom prst="rect">
            <a:avLst/>
          </a:prstGeom>
          <a:noFill/>
        </p:spPr>
        <p:txBody>
          <a:bodyPr wrap="square" rtlCol="0">
            <a:spAutoFit/>
          </a:bodyPr>
          <a:lstStyle/>
          <a:p>
            <a:pPr lvl="0">
              <a:defRPr/>
            </a:pPr>
            <a:r>
              <a:rPr kumimoji="0" lang="ja-JP" altLang="en-US" sz="1300" kern="0" dirty="0">
                <a:solidFill>
                  <a:schemeClr val="tx1">
                    <a:lumMod val="65000"/>
                    <a:lumOff val="35000"/>
                  </a:schemeClr>
                </a:solidFill>
              </a:rPr>
              <a:t>　・入稿規定（</a:t>
            </a:r>
            <a:r>
              <a:rPr kumimoji="0" lang="en-US" altLang="ja-JP" sz="1300" kern="0" dirty="0">
                <a:solidFill>
                  <a:schemeClr val="tx1">
                    <a:lumMod val="65000"/>
                    <a:lumOff val="35000"/>
                  </a:schemeClr>
                </a:solidFill>
              </a:rPr>
              <a:t>web</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lang="en-US" altLang="ja-JP" sz="1300" dirty="0">
                <a:solidFill>
                  <a:schemeClr val="tx1">
                    <a:lumMod val="65000"/>
                    <a:lumOff val="35000"/>
                  </a:schemeClr>
                </a:solidFill>
                <a:hlinkClick r:id="rId4"/>
              </a:rPr>
              <a:t>https://ads-help.yahoo.co.jp/yahooads/guideline/articledetail?lan=ja&amp;aid=1493&amp;o=default</a:t>
            </a:r>
            <a:endParaRPr kumimoji="0" lang="en-US" altLang="ja-JP" sz="1300" kern="0" dirty="0">
              <a:solidFill>
                <a:schemeClr val="tx1">
                  <a:lumMod val="65000"/>
                  <a:lumOff val="35000"/>
                </a:schemeClr>
              </a:solidFill>
            </a:endParaRPr>
          </a:p>
        </p:txBody>
      </p:sp>
    </p:spTree>
    <p:extLst>
      <p:ext uri="{BB962C8B-B14F-4D97-AF65-F5344CB8AC3E}">
        <p14:creationId xmlns:p14="http://schemas.microsoft.com/office/powerpoint/2010/main" val="266121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審査について</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26" name="正方形/長方形 25"/>
          <p:cNvSpPr/>
          <p:nvPr/>
        </p:nvSpPr>
        <p:spPr>
          <a:xfrm>
            <a:off x="209215" y="785372"/>
            <a:ext cx="11089232" cy="369332"/>
          </a:xfrm>
          <a:prstGeom prst="rect">
            <a:avLst/>
          </a:prstGeom>
        </p:spPr>
        <p:txBody>
          <a:bodyPr wrap="square">
            <a:spAutoFit/>
          </a:bodyPr>
          <a:lstStyle/>
          <a:p>
            <a:r>
              <a:rPr lang="ja-JP" altLang="en-US" dirty="0">
                <a:solidFill>
                  <a:schemeClr val="tx1">
                    <a:lumMod val="65000"/>
                    <a:lumOff val="35000"/>
                  </a:schemeClr>
                </a:solidFill>
              </a:rPr>
              <a:t>入稿前審査が必要な項目をご確認ください。</a:t>
            </a:r>
            <a:endParaRPr lang="en-US" altLang="ja-JP" dirty="0">
              <a:solidFill>
                <a:schemeClr val="tx1">
                  <a:lumMod val="65000"/>
                  <a:lumOff val="35000"/>
                </a:schemeClr>
              </a:solidFill>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nvGraphicFramePr>
        <p:xfrm>
          <a:off x="263353" y="1154704"/>
          <a:ext cx="11665295" cy="5410200"/>
        </p:xfrm>
        <a:graphic>
          <a:graphicData uri="http://schemas.openxmlformats.org/drawingml/2006/table">
            <a:tbl>
              <a:tblPr firstCol="1" bandRow="1">
                <a:tableStyleId>{21E4AEA4-8DFA-4A89-87EB-49C32662AFE0}</a:tableStyleId>
              </a:tblPr>
              <a:tblGrid>
                <a:gridCol w="802362">
                  <a:extLst>
                    <a:ext uri="{9D8B030D-6E8A-4147-A177-3AD203B41FA5}">
                      <a16:colId xmlns:a16="http://schemas.microsoft.com/office/drawing/2014/main" val="792911817"/>
                    </a:ext>
                  </a:extLst>
                </a:gridCol>
                <a:gridCol w="874867">
                  <a:extLst>
                    <a:ext uri="{9D8B030D-6E8A-4147-A177-3AD203B41FA5}">
                      <a16:colId xmlns:a16="http://schemas.microsoft.com/office/drawing/2014/main" val="3608287535"/>
                    </a:ext>
                  </a:extLst>
                </a:gridCol>
                <a:gridCol w="1203091">
                  <a:extLst>
                    <a:ext uri="{9D8B030D-6E8A-4147-A177-3AD203B41FA5}">
                      <a16:colId xmlns:a16="http://schemas.microsoft.com/office/drawing/2014/main" val="135909385"/>
                    </a:ext>
                  </a:extLst>
                </a:gridCol>
                <a:gridCol w="4824536">
                  <a:extLst>
                    <a:ext uri="{9D8B030D-6E8A-4147-A177-3AD203B41FA5}">
                      <a16:colId xmlns:a16="http://schemas.microsoft.com/office/drawing/2014/main" val="2591893762"/>
                    </a:ext>
                  </a:extLst>
                </a:gridCol>
                <a:gridCol w="1029419">
                  <a:extLst>
                    <a:ext uri="{9D8B030D-6E8A-4147-A177-3AD203B41FA5}">
                      <a16:colId xmlns:a16="http://schemas.microsoft.com/office/drawing/2014/main" val="664908994"/>
                    </a:ext>
                  </a:extLst>
                </a:gridCol>
                <a:gridCol w="783332">
                  <a:extLst>
                    <a:ext uri="{9D8B030D-6E8A-4147-A177-3AD203B41FA5}">
                      <a16:colId xmlns:a16="http://schemas.microsoft.com/office/drawing/2014/main" val="1931427765"/>
                    </a:ext>
                  </a:extLst>
                </a:gridCol>
                <a:gridCol w="2147688">
                  <a:extLst>
                    <a:ext uri="{9D8B030D-6E8A-4147-A177-3AD203B41FA5}">
                      <a16:colId xmlns:a16="http://schemas.microsoft.com/office/drawing/2014/main" val="2760754859"/>
                    </a:ext>
                  </a:extLst>
                </a:gridCol>
              </a:tblGrid>
              <a:tr h="494245">
                <a:tc>
                  <a:txBody>
                    <a:bodyPr/>
                    <a:lstStyle/>
                    <a:p>
                      <a:pPr marL="0" algn="ctr" defTabSz="914423" rtl="0" eaLnBrk="1" latinLnBrk="0" hangingPunct="1"/>
                      <a:r>
                        <a:rPr kumimoji="1" lang="ja-JP" altLang="en-US" sz="1400" b="1" kern="1200" dirty="0">
                          <a:solidFill>
                            <a:schemeClr val="bg1"/>
                          </a:solidFill>
                          <a:latin typeface="+mj-lt"/>
                          <a:ea typeface="+mj-ea"/>
                          <a:cs typeface="+mn-cs"/>
                        </a:rPr>
                        <a:t>項目</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項目別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詳細</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必須</a:t>
                      </a:r>
                      <a:r>
                        <a:rPr kumimoji="1" lang="en-US" altLang="ja-JP" sz="1400" b="1" kern="1200" dirty="0">
                          <a:solidFill>
                            <a:schemeClr val="tx1">
                              <a:lumMod val="65000"/>
                              <a:lumOff val="35000"/>
                            </a:schemeClr>
                          </a:solidFill>
                          <a:latin typeface="+mn-lt"/>
                          <a:ea typeface="+mn-ea"/>
                          <a:cs typeface="+mn-cs"/>
                        </a:rPr>
                        <a:t>/</a:t>
                      </a:r>
                      <a:r>
                        <a:rPr kumimoji="1" lang="ja-JP" altLang="en-US" sz="1400" b="1" kern="1200" dirty="0">
                          <a:solidFill>
                            <a:schemeClr val="tx1">
                              <a:lumMod val="65000"/>
                              <a:lumOff val="35000"/>
                            </a:schemeClr>
                          </a:solidFill>
                          <a:latin typeface="+mn-lt"/>
                          <a:ea typeface="+mn-ea"/>
                          <a:cs typeface="+mn-cs"/>
                        </a:rPr>
                        <a:t>任意</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期日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ツール</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046636">
                <a:tc rowSpan="5">
                  <a:txBody>
                    <a:bodyPr/>
                    <a:lstStyle/>
                    <a:p>
                      <a:pPr algn="ctr"/>
                      <a:r>
                        <a:rPr kumimoji="1" lang="ja-JP" altLang="en-US" sz="1400" b="1" dirty="0">
                          <a:solidFill>
                            <a:schemeClr val="bg1"/>
                          </a:solidFill>
                          <a:latin typeface="+mj-lt"/>
                          <a:ea typeface="+mj-ea"/>
                        </a:rPr>
                        <a:t>入稿前審査</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広告</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掲載</a:t>
                      </a:r>
                      <a:endParaRPr kumimoji="1" lang="en-US" altLang="ja-JP" sz="1100" b="1" kern="1200" noProof="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基準</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種別</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・ブランドリフト調査（調査種別：</a:t>
                      </a:r>
                      <a:r>
                        <a:rPr kumimoji="1" lang="ja-JP" altLang="en-US" sz="1100" b="1" i="0" u="none" strike="noStrike" kern="1200" cap="none" spc="0" normalizeH="0" baseline="0" noProof="0" dirty="0">
                          <a:ln>
                            <a:noFill/>
                          </a:ln>
                          <a:solidFill>
                            <a:srgbClr val="C9002C"/>
                          </a:solidFill>
                          <a:effectLst/>
                          <a:uLnTx/>
                          <a:uFillTx/>
                          <a:latin typeface="+mn-lt"/>
                          <a:ea typeface="+mn-ea"/>
                          <a:cs typeface="+mn-cs"/>
                        </a:rPr>
                        <a:t>比較検討</a:t>
                      </a: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紐づく広告が分からないと判断できない部分もあるため 、</a:t>
                      </a:r>
                      <a:endPar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accent6"/>
                          </a:solidFill>
                          <a:effectLst/>
                          <a:uLnTx/>
                          <a:uFillTx/>
                          <a:latin typeface="+mn-lt"/>
                          <a:ea typeface="+mn-ea"/>
                          <a:cs typeface="+mn-cs"/>
                        </a:rPr>
                        <a:t>必須</a:t>
                      </a:r>
                      <a:endPar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kern="1200" dirty="0">
                          <a:solidFill>
                            <a:schemeClr val="tx1">
                              <a:lumMod val="65000"/>
                              <a:lumOff val="35000"/>
                            </a:schemeClr>
                          </a:solidFill>
                          <a:latin typeface="+mn-lt"/>
                          <a:ea typeface="+mn-ea"/>
                          <a:cs typeface="+mn-cs"/>
                        </a:rPr>
                        <a:t>※</a:t>
                      </a:r>
                      <a:r>
                        <a:rPr kumimoji="1" lang="ja-JP" altLang="en-US" sz="900" b="0" kern="1200" dirty="0">
                          <a:solidFill>
                            <a:schemeClr val="tx1">
                              <a:lumMod val="65000"/>
                              <a:lumOff val="35000"/>
                            </a:schemeClr>
                          </a:solidFill>
                          <a:latin typeface="+mn-lt"/>
                          <a:ea typeface="+mn-ea"/>
                          <a:cs typeface="+mn-cs"/>
                        </a:rPr>
                        <a:t>「比較検討」以外は</a:t>
                      </a:r>
                      <a:endParaRPr kumimoji="1" lang="en-US" altLang="ja-JP" sz="9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tx1">
                              <a:lumMod val="65000"/>
                              <a:lumOff val="35000"/>
                            </a:schemeClr>
                          </a:solidFill>
                          <a:latin typeface="+mn-lt"/>
                          <a:ea typeface="+mn-ea"/>
                          <a:cs typeface="+mn-cs"/>
                        </a:rPr>
                        <a:t>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l"/>
                      <a:r>
                        <a:rPr kumimoji="1" lang="ja-JP" altLang="en-US" sz="1100" b="0" kern="1200" dirty="0">
                          <a:solidFill>
                            <a:schemeClr val="tx1">
                              <a:lumMod val="65000"/>
                              <a:lumOff val="35000"/>
                            </a:schemeClr>
                          </a:solidFill>
                          <a:latin typeface="+mn-lt"/>
                          <a:ea typeface="+mn-ea"/>
                          <a:cs typeface="+mn-cs"/>
                        </a:rPr>
                        <a:t>掲載に</a:t>
                      </a:r>
                      <a:endParaRPr kumimoji="1" lang="en-US" altLang="ja-JP" sz="1100" b="0" kern="1200" dirty="0">
                        <a:solidFill>
                          <a:schemeClr val="tx1">
                            <a:lumMod val="65000"/>
                            <a:lumOff val="35000"/>
                          </a:schemeClr>
                        </a:solidFill>
                        <a:latin typeface="+mn-lt"/>
                        <a:ea typeface="+mn-ea"/>
                        <a:cs typeface="+mn-cs"/>
                      </a:endParaRPr>
                    </a:p>
                    <a:p>
                      <a:pPr algn="l"/>
                      <a:r>
                        <a:rPr kumimoji="1" lang="ja-JP" altLang="en-US" sz="1100" b="0" kern="1200" dirty="0">
                          <a:solidFill>
                            <a:schemeClr val="tx1">
                              <a:lumMod val="65000"/>
                              <a:lumOff val="35000"/>
                            </a:schemeClr>
                          </a:solidFill>
                          <a:latin typeface="+mn-lt"/>
                          <a:ea typeface="+mn-ea"/>
                          <a:cs typeface="+mn-cs"/>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t>■ブランドリフト調査　入稿前審査依頼フォーム</a:t>
                      </a:r>
                      <a:br>
                        <a:rPr kumimoji="1" lang="en-US" altLang="ja-JP" sz="1100" dirty="0"/>
                      </a:br>
                      <a:r>
                        <a:rPr kumimoji="1" lang="en-US" altLang="ja-JP" sz="1100" dirty="0">
                          <a:hlinkClick r:id="rId2"/>
                        </a:rPr>
                        <a:t>https://form-business.yahoo.co.jp/claris/enqueteForm?inquiry_type=bls_review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86591261"/>
                  </a:ext>
                </a:extLst>
              </a:tr>
              <a:tr h="1366442">
                <a:tc vMerge="1">
                  <a:txBody>
                    <a:bodyPr/>
                    <a:lstStyle/>
                    <a:p>
                      <a:pPr algn="ctr"/>
                      <a:endParaRPr kumimoji="1" lang="ja-JP" altLang="en-US" sz="14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広告</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フォーマット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a:solidFill>
                            <a:schemeClr val="tx1">
                              <a:lumMod val="65000"/>
                              <a:lumOff val="35000"/>
                            </a:schemeClr>
                          </a:solidFill>
                          <a:latin typeface="+mj-lt"/>
                          <a:ea typeface="+mj-ea"/>
                        </a:rPr>
                        <a:t>・ブランドパネル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スクエア（画像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クインティ（画像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 サイドビジョン </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r>
                        <a:rPr kumimoji="1" lang="en-US" altLang="ja-JP" sz="1100" b="1" dirty="0">
                          <a:solidFill>
                            <a:schemeClr val="tx1">
                              <a:lumMod val="65000"/>
                              <a:lumOff val="35000"/>
                            </a:schemeClr>
                          </a:solidFill>
                          <a:latin typeface="+mj-lt"/>
                          <a:ea typeface="+mj-ea"/>
                        </a:rPr>
                        <a:t>)</a:t>
                      </a:r>
                    </a:p>
                    <a:p>
                      <a:pPr algn="l"/>
                      <a:r>
                        <a:rPr kumimoji="1" lang="ja-JP" altLang="en-US" sz="1100" b="1" dirty="0">
                          <a:solidFill>
                            <a:schemeClr val="tx1">
                              <a:lumMod val="65000"/>
                              <a:lumOff val="35000"/>
                            </a:schemeClr>
                          </a:solidFill>
                          <a:latin typeface="+mj-lt"/>
                          <a:ea typeface="+mj-ea"/>
                        </a:rPr>
                        <a:t>・トップインパクト パノラマ サイドスイッチ</a:t>
                      </a:r>
                      <a:r>
                        <a:rPr kumimoji="1" lang="en-US" altLang="ja-JP" sz="1100" b="1" kern="1200" dirty="0">
                          <a:solidFill>
                            <a:schemeClr val="tx1">
                              <a:lumMod val="65000"/>
                              <a:lumOff val="35000"/>
                            </a:schemeClr>
                          </a:solidFill>
                          <a:latin typeface="+mn-lt"/>
                          <a:ea typeface="+mn-ea"/>
                          <a:cs typeface="+mn-cs"/>
                        </a:rPr>
                        <a:t>(</a:t>
                      </a:r>
                      <a:r>
                        <a:rPr kumimoji="1" lang="ja-JP" altLang="en-US" sz="1100" b="1" kern="1200" dirty="0">
                          <a:solidFill>
                            <a:schemeClr val="tx1">
                              <a:lumMod val="65000"/>
                              <a:lumOff val="35000"/>
                            </a:schemeClr>
                          </a:solidFill>
                          <a:latin typeface="+mn-lt"/>
                          <a:ea typeface="+mn-ea"/>
                          <a:cs typeface="+mn-cs"/>
                        </a:rPr>
                        <a:t>動画</a:t>
                      </a:r>
                      <a:r>
                        <a:rPr kumimoji="1" lang="en-US" altLang="ja-JP" sz="1100" b="1" kern="1200" dirty="0">
                          <a:solidFill>
                            <a:schemeClr val="tx1">
                              <a:lumMod val="65000"/>
                              <a:lumOff val="35000"/>
                            </a:schemeClr>
                          </a:solidFill>
                          <a:latin typeface="+mn-lt"/>
                          <a:ea typeface="+mn-ea"/>
                          <a:cs typeface="+mn-cs"/>
                        </a:rPr>
                        <a:t>)</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・トップインパクト パノラマ パネルスイッチ（画像）</a:t>
                      </a:r>
                      <a:endParaRPr kumimoji="1" lang="ja-JP" altLang="en-US"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・トップインパクト プライムディスプレイ ダブル（画像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endParaRPr kumimoji="1" lang="en-US" altLang="ja-JP" sz="1100" b="1"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a:solidFill>
                            <a:schemeClr val="tx1">
                              <a:lumMod val="65000"/>
                              <a:lumOff val="35000"/>
                            </a:schemeClr>
                          </a:solidFill>
                          <a:latin typeface="+mj-lt"/>
                          <a:ea typeface="+mj-ea"/>
                        </a:rPr>
                        <a:t>掲載反映日の</a:t>
                      </a:r>
                      <a:r>
                        <a:rPr kumimoji="1" lang="en-US" altLang="ja-JP" sz="1100" b="1" dirty="0">
                          <a:solidFill>
                            <a:schemeClr val="accent6"/>
                          </a:solidFill>
                          <a:latin typeface="+mj-lt"/>
                          <a:ea typeface="+mj-ea"/>
                        </a:rPr>
                        <a:t>11</a:t>
                      </a:r>
                      <a:r>
                        <a:rPr kumimoji="1" lang="ja-JP" altLang="en-US" sz="1100" b="1" dirty="0">
                          <a:solidFill>
                            <a:schemeClr val="accent6"/>
                          </a:solidFill>
                          <a:latin typeface="+mj-lt"/>
                          <a:ea typeface="+mj-ea"/>
                        </a:rPr>
                        <a:t>営業日前</a:t>
                      </a:r>
                      <a:endParaRPr kumimoji="1" lang="en-US" altLang="ja-JP" sz="1100" b="1" dirty="0">
                        <a:solidFill>
                          <a:schemeClr val="accent6"/>
                        </a:solidFill>
                        <a:latin typeface="+mj-lt"/>
                        <a:ea typeface="+mj-ea"/>
                      </a:endParaRPr>
                    </a:p>
                    <a:p>
                      <a:pPr algn="l"/>
                      <a:r>
                        <a:rPr kumimoji="1" lang="ja-JP" altLang="en-US" sz="1100" b="0" dirty="0">
                          <a:solidFill>
                            <a:schemeClr val="tx1">
                              <a:lumMod val="65000"/>
                              <a:lumOff val="35000"/>
                            </a:schemeClr>
                          </a:solidFill>
                          <a:latin typeface="+mj-lt"/>
                          <a:ea typeface="+mj-ea"/>
                        </a:rPr>
                        <a:t>まで</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3">
                  <a:txBody>
                    <a:bodyPr/>
                    <a:lstStyle/>
                    <a:p>
                      <a:pPr marL="0" indent="0">
                        <a:buFont typeface="+mj-lt"/>
                        <a:buNone/>
                      </a:pPr>
                      <a:r>
                        <a:rPr kumimoji="1" lang="ja-JP" altLang="en-US" sz="1100" dirty="0"/>
                        <a:t>■ディスプレイ広告（予約型）入稿前審査依頼フォーム</a:t>
                      </a:r>
                      <a:br>
                        <a:rPr kumimoji="1" lang="en-US" altLang="ja-JP" sz="1100" dirty="0"/>
                      </a:br>
                      <a:r>
                        <a:rPr kumimoji="1" lang="en-US" altLang="ja-JP" sz="1100" dirty="0">
                          <a:hlinkClick r:id="rId3"/>
                        </a:rPr>
                        <a:t>https://form-business.yahoo.co.jp/claris/enqueteForm?inquiry_type=guaranteed_review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566928">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商品・</a:t>
                      </a:r>
                      <a:br>
                        <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b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サービス</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dirty="0">
                          <a:solidFill>
                            <a:schemeClr val="tx1">
                              <a:lumMod val="65000"/>
                              <a:lumOff val="35000"/>
                            </a:schemeClr>
                          </a:solidFill>
                          <a:latin typeface="+mj-lt"/>
                          <a:ea typeface="+mj-ea"/>
                        </a:rPr>
                        <a:t>薬機、医療、宗教・選挙・政党・意見広告・募金・寄付金の募集</a:t>
                      </a:r>
                      <a:endParaRPr kumimoji="1" lang="en-US" altLang="ja-JP" sz="1100" b="1" dirty="0">
                        <a:solidFill>
                          <a:schemeClr val="tx1">
                            <a:lumMod val="65000"/>
                            <a:lumOff val="35000"/>
                          </a:schemeClr>
                        </a:solidFill>
                        <a:latin typeface="+mj-lt"/>
                        <a:ea typeface="+mj-ea"/>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広告フォーマットを問わず、</a:t>
                      </a:r>
                      <a:r>
                        <a:rPr kumimoji="1" lang="ja-JP" altLang="en-US" sz="1000" b="0" kern="1200" dirty="0">
                          <a:solidFill>
                            <a:schemeClr val="accent6"/>
                          </a:solidFill>
                          <a:latin typeface="+mn-lt"/>
                          <a:ea typeface="+mn-ea"/>
                          <a:cs typeface="+mn-cs"/>
                        </a:rPr>
                        <a:t>リンク先・クリエイティブすべて審査対象</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a:solidFill>
                            <a:schemeClr val="accent6"/>
                          </a:solidFill>
                          <a:latin typeface="+mj-lt"/>
                          <a:ea typeface="+mj-ea"/>
                        </a:rPr>
                        <a:t>必須</a:t>
                      </a:r>
                      <a:endParaRPr kumimoji="1" lang="en-US" altLang="ja-JP" sz="10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3">
                  <a:txBody>
                    <a:bodyPr/>
                    <a:lstStyle/>
                    <a:p>
                      <a:pPr algn="l"/>
                      <a:r>
                        <a:rPr kumimoji="1" lang="ja-JP" altLang="en-US" sz="1100" b="0" dirty="0">
                          <a:solidFill>
                            <a:schemeClr val="tx1">
                              <a:lumMod val="65000"/>
                              <a:lumOff val="35000"/>
                            </a:schemeClr>
                          </a:solidFill>
                          <a:latin typeface="+mj-lt"/>
                          <a:ea typeface="+mj-ea"/>
                        </a:rPr>
                        <a:t>掲載に</a:t>
                      </a:r>
                      <a:endParaRPr kumimoji="1" lang="en-US" altLang="ja-JP" sz="1100" b="0" dirty="0">
                        <a:solidFill>
                          <a:schemeClr val="tx1">
                            <a:lumMod val="65000"/>
                            <a:lumOff val="35000"/>
                          </a:schemeClr>
                        </a:solidFill>
                        <a:latin typeface="+mj-lt"/>
                        <a:ea typeface="+mj-ea"/>
                      </a:endParaRPr>
                    </a:p>
                    <a:p>
                      <a:pPr algn="l"/>
                      <a:r>
                        <a:rPr kumimoji="1" lang="ja-JP" altLang="en-US" sz="1100" b="0" dirty="0">
                          <a:solidFill>
                            <a:schemeClr val="tx1">
                              <a:lumMod val="65000"/>
                              <a:lumOff val="35000"/>
                            </a:schemeClr>
                          </a:solidFill>
                          <a:latin typeface="+mj-lt"/>
                          <a:ea typeface="+mj-ea"/>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683221">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公開前</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サイト状況</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kern="1200" dirty="0">
                          <a:solidFill>
                            <a:schemeClr val="tx1">
                              <a:lumMod val="65000"/>
                              <a:lumOff val="35000"/>
                            </a:schemeClr>
                          </a:solidFill>
                          <a:latin typeface="+mn-lt"/>
                          <a:ea typeface="+mn-ea"/>
                          <a:cs typeface="+mn-cs"/>
                        </a:rPr>
                        <a:t>公開前サイト</a:t>
                      </a:r>
                      <a:endParaRPr kumimoji="1" lang="en-US" altLang="ja-JP" sz="1100" b="0" kern="1200" dirty="0">
                        <a:solidFill>
                          <a:schemeClr val="tx1">
                            <a:lumMod val="65000"/>
                            <a:lumOff val="35000"/>
                          </a:schemeClr>
                        </a:solidFill>
                        <a:latin typeface="+mn-lt"/>
                        <a:ea typeface="+mn-ea"/>
                        <a:cs typeface="+mn-cs"/>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広告管理ツールに広告を入稿する時点で、リンク先</a:t>
                      </a:r>
                      <a:r>
                        <a:rPr kumimoji="1" lang="en-US" altLang="ja-JP" sz="1000" b="0" kern="1200" dirty="0">
                          <a:solidFill>
                            <a:schemeClr val="tx1">
                              <a:lumMod val="65000"/>
                              <a:lumOff val="35000"/>
                            </a:schemeClr>
                          </a:solidFill>
                          <a:latin typeface="+mn-lt"/>
                          <a:ea typeface="+mn-ea"/>
                          <a:cs typeface="+mn-cs"/>
                        </a:rPr>
                        <a:t>URL</a:t>
                      </a:r>
                      <a:r>
                        <a:rPr kumimoji="1" lang="ja-JP" altLang="en-US" sz="1000" b="0" kern="1200" dirty="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1003027">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制限</a:t>
                      </a:r>
                      <a:endParaRPr kumimoji="1" lang="en-US" altLang="ja-JP" sz="1100" b="1" kern="1200" noProof="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p>
                      <a:pPr algn="ctr"/>
                      <a:r>
                        <a:rPr kumimoji="1" lang="ja-JP" altLang="en-US" sz="1100" b="1" kern="1200" noProof="0" dirty="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「掲載制限に該当する広告内容」の判断</a:t>
                      </a:r>
                      <a:endParaRPr kumimoji="1" lang="en-US" altLang="ja-JP" sz="1100" b="0"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a:solidFill>
                            <a:schemeClr val="tx1">
                              <a:lumMod val="65000"/>
                              <a:lumOff val="35000"/>
                            </a:schemeClr>
                          </a:solidFill>
                          <a:latin typeface="+mn-lt"/>
                          <a:ea typeface="+mn-ea"/>
                          <a:cs typeface="+mn-cs"/>
                        </a:rPr>
                        <a:t>※</a:t>
                      </a:r>
                      <a:r>
                        <a:rPr kumimoji="1" lang="ja-JP" altLang="en-US" sz="1000" b="0" kern="1200" noProof="0" dirty="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a:solidFill>
                            <a:schemeClr val="accent6"/>
                          </a:solidFill>
                          <a:latin typeface="+mn-lt"/>
                          <a:ea typeface="+mn-ea"/>
                          <a:cs typeface="+mn-cs"/>
                        </a:rPr>
                        <a:t>判断にはリンク先サイトが必要</a:t>
                      </a:r>
                      <a:r>
                        <a:rPr kumimoji="1" lang="ja-JP" altLang="en-US" sz="1000" b="0" kern="1200" noProof="0" dirty="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t>■掲載制限カテゴリー確認　依頼フォーム</a:t>
                      </a:r>
                      <a:br>
                        <a:rPr kumimoji="1" lang="en-US" altLang="ja-JP" sz="1050" dirty="0"/>
                      </a:br>
                      <a:r>
                        <a:rPr lang="en-US" altLang="ja-JP" sz="1050" dirty="0">
                          <a:hlinkClick r:id="rId4"/>
                        </a:rPr>
                        <a:t>https://form-business.yahoo.co.jp/claris/enqueteForm?inquiry_type=placement_restrictions</a:t>
                      </a:r>
                      <a:endParaRPr lang="en-US" altLang="ja-JP" sz="105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228293650"/>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31723</TotalTime>
  <Words>3062</Words>
  <Application>Microsoft Office PowerPoint</Application>
  <PresentationFormat>ワイド画面</PresentationFormat>
  <Paragraphs>397</Paragraphs>
  <Slides>14</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14</vt:i4>
      </vt:variant>
    </vt:vector>
  </HeadingPairs>
  <TitlesOfParts>
    <vt:vector size="20" baseType="lpstr">
      <vt:lpstr>ＭＳ Ｐゴシック</vt:lpstr>
      <vt:lpstr>メイリオ</vt:lpstr>
      <vt:lpstr>Arial</vt:lpstr>
      <vt:lpstr>Calibri</vt:lpstr>
      <vt:lpstr>2_【社外秘】MSCテンプレート_2013</vt:lpstr>
      <vt:lpstr>コンテンツページ</vt:lpstr>
      <vt:lpstr>PowerPoint プレゼンテーション</vt:lpstr>
      <vt:lpstr>スペシャル商品について</vt:lpstr>
      <vt:lpstr>スペシャル商品（事前提案可否必須商品）について</vt:lpstr>
      <vt:lpstr>商品一覧　 スペシャル商品(事前掲載可否必須)</vt:lpstr>
      <vt:lpstr>PowerPoint プレゼンテーション</vt:lpstr>
      <vt:lpstr>PowerPoint プレゼンテーション</vt:lpstr>
      <vt:lpstr>販売制限</vt:lpstr>
      <vt:lpstr>広告タイプ一覧</vt:lpstr>
      <vt:lpstr>PowerPoint プレゼンテーション</vt:lpstr>
      <vt:lpstr>免責事項・注意事項</vt:lpstr>
      <vt:lpstr>免責事項・注意事項</vt:lpstr>
      <vt:lpstr>免責事項・注意事項</vt:lpstr>
      <vt:lpstr>更新・変更履歴</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菅原 彩</cp:lastModifiedBy>
  <cp:revision>929</cp:revision>
  <dcterms:created xsi:type="dcterms:W3CDTF">2013-09-17T05:48:50Z</dcterms:created>
  <dcterms:modified xsi:type="dcterms:W3CDTF">2023-02-06T07:00:48Z</dcterms:modified>
</cp:coreProperties>
</file>