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74" r:id="rId2"/>
  </p:sldMasterIdLst>
  <p:notesMasterIdLst>
    <p:notesMasterId r:id="rId14"/>
  </p:notesMasterIdLst>
  <p:handoutMasterIdLst>
    <p:handoutMasterId r:id="rId15"/>
  </p:handoutMasterIdLst>
  <p:sldIdLst>
    <p:sldId id="755" r:id="rId3"/>
    <p:sldId id="749" r:id="rId4"/>
    <p:sldId id="750" r:id="rId5"/>
    <p:sldId id="732" r:id="rId6"/>
    <p:sldId id="690" r:id="rId7"/>
    <p:sldId id="757" r:id="rId8"/>
    <p:sldId id="748" r:id="rId9"/>
    <p:sldId id="753" r:id="rId10"/>
    <p:sldId id="754" r:id="rId11"/>
    <p:sldId id="760" r:id="rId12"/>
    <p:sldId id="759" r:id="rId13"/>
  </p:sldIdLst>
  <p:sldSz cx="12192000" cy="6858000"/>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E4E4EC"/>
    <a:srgbClr val="FFCCD1"/>
    <a:srgbClr val="FFE9EA"/>
    <a:srgbClr val="003399"/>
    <a:srgbClr val="FAFAFB"/>
    <a:srgbClr val="F5F5F9"/>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5060E8-708A-44CB-9EEA-19916EAD60EE}" v="27" dt="2021-07-14T05:05:22.356"/>
    <p1510:client id="{7CA7F79C-84F6-476D-B8A6-699422EA7B24}" v="206" dt="2020-06-23T01:15:54.452"/>
    <p1510:client id="{CEAF8666-3763-49AB-8F82-2E024FB94C5C}" v="2" dt="2020-10-05T02:02:43.667"/>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70" d="100"/>
          <a:sy n="70" d="100"/>
        </p:scale>
        <p:origin x="69" y="693"/>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五十嵐圭輔" userId="3LfdoFKC8JXU3K3AF2drcqKYccr1SthGTtYKGv5KDrw=" providerId="None" clId="Web-{535060E8-708A-44CB-9EEA-19916EAD60EE}"/>
    <pc:docChg chg="modSld">
      <pc:chgData name="五十嵐圭輔" userId="3LfdoFKC8JXU3K3AF2drcqKYccr1SthGTtYKGv5KDrw=" providerId="None" clId="Web-{535060E8-708A-44CB-9EEA-19916EAD60EE}" dt="2021-07-14T05:05:20.372" v="3"/>
      <pc:docMkLst>
        <pc:docMk/>
      </pc:docMkLst>
      <pc:sldChg chg="modSp">
        <pc:chgData name="五十嵐圭輔" userId="3LfdoFKC8JXU3K3AF2drcqKYccr1SthGTtYKGv5KDrw=" providerId="None" clId="Web-{535060E8-708A-44CB-9EEA-19916EAD60EE}" dt="2021-07-14T05:05:20.372" v="3"/>
        <pc:sldMkLst>
          <pc:docMk/>
          <pc:sldMk cId="6411270" sldId="732"/>
        </pc:sldMkLst>
        <pc:graphicFrameChg chg="mod modGraphic">
          <ac:chgData name="五十嵐圭輔" userId="3LfdoFKC8JXU3K3AF2drcqKYccr1SthGTtYKGv5KDrw=" providerId="None" clId="Web-{535060E8-708A-44CB-9EEA-19916EAD60EE}" dt="2021-07-14T05:05:20.372" v="3"/>
          <ac:graphicFrameMkLst>
            <pc:docMk/>
            <pc:sldMk cId="6411270" sldId="732"/>
            <ac:graphicFrameMk id="10" creationId="{00000000-0000-0000-0000-000000000000}"/>
          </ac:graphicFrameMkLst>
        </pc:graphicFrameChg>
      </pc:sldChg>
    </pc:docChg>
  </pc:docChgLst>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2021/9/7</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2021/9/7</a:t>
            </a:fld>
            <a:endParaRPr kumimoji="1" lang="ja-JP" altLang="en-US" dirty="0"/>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3601797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500018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706811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773622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0008759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9480089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84354667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2021/9/7</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4038601" y="6552834"/>
            <a:ext cx="4114800" cy="365125"/>
          </a:xfrm>
          <a:prstGeom prst="rect">
            <a:avLst/>
          </a:prstGeom>
        </p:spPr>
        <p:txBody>
          <a:bodyPr vert="horz" lIns="91440" tIns="45720" rIns="91440" bIns="45720" rtlCol="0" anchor="ctr"/>
          <a:lstStyle>
            <a:lvl1pPr algn="ctr">
              <a:defRPr sz="80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1231005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2021 Yahoo Japan Corporation All rights reserved.</a:t>
            </a:r>
          </a:p>
          <a:p>
            <a:pPr algn="r"/>
            <a:endParaRPr kumimoji="1" lang="ja-JP" altLang="en-US" sz="800">
              <a:solidFill>
                <a:schemeClr val="accent2"/>
              </a:solidFill>
            </a:endParaRPr>
          </a:p>
        </p:txBody>
      </p:sp>
    </p:spTree>
    <p:extLst>
      <p:ext uri="{BB962C8B-B14F-4D97-AF65-F5344CB8AC3E}">
        <p14:creationId xmlns:p14="http://schemas.microsoft.com/office/powerpoint/2010/main" val="1256324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28936436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latin typeface="メイリオ"/>
                <a:ea typeface="メイリオ"/>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8" r:id="rId8"/>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1" name="テキスト ボックス 10">
            <a:extLst>
              <a:ext uri="{FF2B5EF4-FFF2-40B4-BE49-F238E27FC236}">
                <a16:creationId xmlns:a16="http://schemas.microsoft.com/office/drawing/2014/main" id="{11A38A5C-E752-6049-BC5D-45DD294F6751}"/>
              </a:ext>
            </a:extLst>
          </p:cNvPr>
          <p:cNvSpPr txBox="1"/>
          <p:nvPr userDrawn="1"/>
        </p:nvSpPr>
        <p:spPr>
          <a:xfrm>
            <a:off x="4688906" y="6597352"/>
            <a:ext cx="284725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2021 Yahoo Japan Corporation All rights reserved.</a:t>
            </a:r>
          </a:p>
          <a:p>
            <a:pPr algn="l"/>
            <a:endParaRPr kumimoji="1" lang="ja-JP" altLang="en-US" sz="800">
              <a:solidFill>
                <a:schemeClr val="accent2"/>
              </a:solidFill>
            </a:endParaRPr>
          </a:p>
        </p:txBody>
      </p:sp>
    </p:spTree>
    <p:extLst>
      <p:ext uri="{BB962C8B-B14F-4D97-AF65-F5344CB8AC3E}">
        <p14:creationId xmlns:p14="http://schemas.microsoft.com/office/powerpoint/2010/main" val="293062128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hyperlink" Target="https://s.yimg.jp/images/listing/pdfs/listing_nyuukoukitei.pdf" TargetMode="External"/><Relationship Id="rId4" Type="http://schemas.openxmlformats.org/officeDocument/2006/relationships/hyperlink" Target="https://ads-help.yahoo.co.jp/yahooads/guideline/articledetail?lan=ja&amp;aid=1493&amp;o=defaul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arketing.yahoo.co.jp/guidelines/terms.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form-business.yahoo.co.jp/claris/enqueteForm?inquiry_type=display_support" TargetMode="External"/><Relationship Id="rId5" Type="http://schemas.openxmlformats.org/officeDocument/2006/relationships/hyperlink" Target="https://s.yimg.jp/images/listing/pdfs/listing_nyuukoukitei.pdf" TargetMode="External"/><Relationship Id="rId4" Type="http://schemas.openxmlformats.org/officeDocument/2006/relationships/hyperlink" Target="https://ads-help.yahoo.co.jp/yahooads/guideline/articledetail?lan=ja&amp;aid=1493&amp;o=default"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9795B6C2-3926-E349-8345-F50B05F897C8}"/>
              </a:ext>
            </a:extLst>
          </p:cNvPr>
          <p:cNvPicPr>
            <a:picLocks noChangeAspect="1"/>
          </p:cNvPicPr>
          <p:nvPr/>
        </p:nvPicPr>
        <p:blipFill>
          <a:blip r:embed="rId3"/>
          <a:stretch>
            <a:fillRect/>
          </a:stretch>
        </p:blipFill>
        <p:spPr>
          <a:xfrm>
            <a:off x="423986" y="545839"/>
            <a:ext cx="2935868" cy="578905"/>
          </a:xfrm>
          <a:prstGeom prst="rect">
            <a:avLst/>
          </a:prstGeom>
        </p:spPr>
      </p:pic>
      <p:sp>
        <p:nvSpPr>
          <p:cNvPr id="14" name="テキスト ボックス 13">
            <a:extLst>
              <a:ext uri="{FF2B5EF4-FFF2-40B4-BE49-F238E27FC236}">
                <a16:creationId xmlns:a16="http://schemas.microsoft.com/office/drawing/2014/main" id="{ABB9CC9C-09B1-BB47-BD44-20EA92154E94}"/>
              </a:ext>
            </a:extLst>
          </p:cNvPr>
          <p:cNvSpPr txBox="1"/>
          <p:nvPr/>
        </p:nvSpPr>
        <p:spPr>
          <a:xfrm>
            <a:off x="9621082" y="5733256"/>
            <a:ext cx="2522058" cy="698396"/>
          </a:xfrm>
          <a:prstGeom prst="rect">
            <a:avLst/>
          </a:prstGeom>
          <a:noFill/>
        </p:spPr>
        <p:txBody>
          <a:bodyPr wrap="square" rtlCol="0">
            <a:spAutoFit/>
          </a:bodyPr>
          <a:lstStyle/>
          <a:p>
            <a:pPr algn="r"/>
            <a:r>
              <a:rPr lang="ja-JP" altLang="en-US" sz="1969" dirty="0"/>
              <a:t>ヤフー株式会社</a:t>
            </a:r>
            <a:endParaRPr lang="en-US" altLang="ja-JP" sz="1969" dirty="0"/>
          </a:p>
          <a:p>
            <a:pPr algn="r"/>
            <a:r>
              <a:rPr lang="en-US" altLang="ja-JP" sz="1969" dirty="0">
                <a:cs typeface="メイリオ" pitchFamily="50" charset="-128"/>
              </a:rPr>
              <a:t>2021</a:t>
            </a:r>
            <a:r>
              <a:rPr lang="ja-JP" altLang="en-US" sz="1969" dirty="0">
                <a:cs typeface="メイリオ" pitchFamily="50" charset="-128"/>
              </a:rPr>
              <a:t>年</a:t>
            </a:r>
            <a:r>
              <a:rPr lang="en-US" altLang="ja-JP" sz="1969" dirty="0">
                <a:cs typeface="メイリオ" pitchFamily="50" charset="-128"/>
              </a:rPr>
              <a:t>7</a:t>
            </a:r>
            <a:r>
              <a:rPr lang="ja-JP" altLang="en-US" sz="1969" dirty="0">
                <a:cs typeface="メイリオ" pitchFamily="50" charset="-128"/>
              </a:rPr>
              <a:t>月</a:t>
            </a:r>
            <a:r>
              <a:rPr lang="en-US" altLang="ja-JP" sz="1969" dirty="0">
                <a:cs typeface="メイリオ" pitchFamily="50" charset="-128"/>
              </a:rPr>
              <a:t>28</a:t>
            </a:r>
            <a:r>
              <a:rPr lang="ja-JP" altLang="en-US" sz="1969" dirty="0">
                <a:cs typeface="メイリオ" pitchFamily="50" charset="-128"/>
              </a:rPr>
              <a:t>日</a:t>
            </a:r>
          </a:p>
        </p:txBody>
      </p:sp>
      <p:sp>
        <p:nvSpPr>
          <p:cNvPr id="26" name="タイトル 1">
            <a:extLst>
              <a:ext uri="{FF2B5EF4-FFF2-40B4-BE49-F238E27FC236}">
                <a16:creationId xmlns:a16="http://schemas.microsoft.com/office/drawing/2014/main" id="{02AD875C-056B-0745-9310-853D4B598303}"/>
              </a:ext>
            </a:extLst>
          </p:cNvPr>
          <p:cNvSpPr txBox="1">
            <a:spLocks/>
          </p:cNvSpPr>
          <p:nvPr/>
        </p:nvSpPr>
        <p:spPr>
          <a:xfrm>
            <a:off x="777038" y="1865320"/>
            <a:ext cx="10397986" cy="1851712"/>
          </a:xfrm>
          <a:prstGeom prst="rect">
            <a:avLst/>
          </a:prstGeom>
        </p:spPr>
        <p:txBody>
          <a:bodyPr vert="horz" lIns="112542" tIns="56271" rIns="112542" bIns="56271" rtlCol="0" anchor="ctr">
            <a:noAutofit/>
          </a:bodyPr>
          <a:lstStyle>
            <a:lvl1pPr algn="l" defTabSz="914423" rtl="0" eaLnBrk="1" latinLnBrk="0" hangingPunct="1">
              <a:lnSpc>
                <a:spcPts val="5800"/>
              </a:lnSpc>
              <a:spcBef>
                <a:spcPct val="0"/>
              </a:spcBef>
              <a:buNone/>
              <a:defRPr kumimoji="1" sz="4401" kern="1200">
                <a:solidFill>
                  <a:schemeClr val="tx1"/>
                </a:solidFill>
                <a:latin typeface="+mj-lt"/>
                <a:ea typeface="+mj-ea"/>
                <a:cs typeface="+mj-cs"/>
              </a:defRPr>
            </a:lvl1pPr>
          </a:lstStyle>
          <a:p>
            <a:r>
              <a:rPr lang="en-US" altLang="ja-JP" sz="3939"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939"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939"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フッター プレースホルダー 1">
            <a:extLst>
              <a:ext uri="{FF2B5EF4-FFF2-40B4-BE49-F238E27FC236}">
                <a16:creationId xmlns:a16="http://schemas.microsoft.com/office/drawing/2014/main" id="{A2147ACC-F80E-4D43-B3E0-CA7E2B4A14CE}"/>
              </a:ext>
            </a:extLst>
          </p:cNvPr>
          <p:cNvSpPr txBox="1">
            <a:spLocks/>
          </p:cNvSpPr>
          <p:nvPr/>
        </p:nvSpPr>
        <p:spPr>
          <a:xfrm>
            <a:off x="8468954" y="6520586"/>
            <a:ext cx="3721019" cy="430059"/>
          </a:xfrm>
          <a:prstGeom prst="rect">
            <a:avLst/>
          </a:prstGeom>
        </p:spPr>
        <p:txBody>
          <a:bodyPr vert="horz" lIns="112542" tIns="56271" rIns="112542" bIns="56271" rtlCol="0" anchor="ctr"/>
          <a:lstStyle>
            <a:defPPr>
              <a:defRPr lang="ja-JP"/>
            </a:defPPr>
            <a:lvl1pPr marL="0" marR="0" indent="0" algn="r" defTabSz="914400" rtl="0" eaLnBrk="1" fontAlgn="auto" latinLnBrk="0" hangingPunct="1">
              <a:lnSpc>
                <a:spcPct val="100000"/>
              </a:lnSpc>
              <a:spcBef>
                <a:spcPts val="0"/>
              </a:spcBef>
              <a:spcAft>
                <a:spcPts val="0"/>
              </a:spcAft>
              <a:buClrTx/>
              <a:buSzTx/>
              <a:buFontTx/>
              <a:buNone/>
              <a:tabLst/>
              <a:defRPr kumimoji="1" lang="en-US" altLang="ja-JP" sz="800" b="0" i="0" kern="1200" baseline="0">
                <a:solidFill>
                  <a:schemeClr val="tx2"/>
                </a:solidFill>
                <a:effectLst/>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1125444">
              <a:defRPr/>
            </a:pPr>
            <a:r>
              <a:rPr lang="en" altLang="ja-JP" sz="985">
                <a:solidFill>
                  <a:srgbClr val="212121"/>
                </a:solidFill>
                <a:latin typeface="メイリオ"/>
                <a:ea typeface="メイリオ"/>
              </a:rPr>
              <a:t>© 2021 Yahoo Japan Corporation All rights reserved.</a:t>
            </a:r>
            <a:endParaRPr lang="en" altLang="ja-JP" sz="985" dirty="0">
              <a:solidFill>
                <a:srgbClr val="212121"/>
              </a:solidFill>
              <a:latin typeface="メイリオ"/>
              <a:ea typeface="メイリオ"/>
            </a:endParaRPr>
          </a:p>
        </p:txBody>
      </p:sp>
      <p:sp>
        <p:nvSpPr>
          <p:cNvPr id="31" name="正方形/長方形 30">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pic>
        <p:nvPicPr>
          <p:cNvPr id="9" name="図 8"/>
          <p:cNvPicPr>
            <a:picLocks noChangeAspect="1"/>
          </p:cNvPicPr>
          <p:nvPr/>
        </p:nvPicPr>
        <p:blipFill>
          <a:blip r:embed="rId4"/>
          <a:stretch>
            <a:fillRect/>
          </a:stretch>
        </p:blipFill>
        <p:spPr>
          <a:xfrm>
            <a:off x="705030" y="3933056"/>
            <a:ext cx="3806794" cy="420969"/>
          </a:xfrm>
          <a:prstGeom prst="rect">
            <a:avLst/>
          </a:prstGeom>
        </p:spPr>
      </p:pic>
      <p:sp>
        <p:nvSpPr>
          <p:cNvPr id="10" name="テキスト プレースホルダー 4">
            <a:extLst>
              <a:ext uri="{FF2B5EF4-FFF2-40B4-BE49-F238E27FC236}">
                <a16:creationId xmlns:a16="http://schemas.microsoft.com/office/drawing/2014/main" id="{8D6EB350-A61F-774C-9F9D-145FC8530B33}"/>
              </a:ext>
            </a:extLst>
          </p:cNvPr>
          <p:cNvSpPr txBox="1">
            <a:spLocks/>
          </p:cNvSpPr>
          <p:nvPr/>
        </p:nvSpPr>
        <p:spPr>
          <a:xfrm>
            <a:off x="911424" y="3990283"/>
            <a:ext cx="3745719" cy="443126"/>
          </a:xfrm>
          <a:prstGeom prst="rect">
            <a:avLst/>
          </a:prstGeom>
        </p:spPr>
        <p:txBody>
          <a:bodyPr vert="horz" lIns="0" tIns="56271" rIns="0" bIns="56271" rtlCol="0">
            <a:normAutofit fontScale="85000" lnSpcReduction="10000"/>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カーナビ（</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723"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プレースホルダー 9">
            <a:extLst>
              <a:ext uri="{FF2B5EF4-FFF2-40B4-BE49-F238E27FC236}">
                <a16:creationId xmlns:a16="http://schemas.microsoft.com/office/drawing/2014/main" id="{8B44CB5F-7856-4E4B-B334-A41DE115BBE1}"/>
              </a:ext>
            </a:extLst>
          </p:cNvPr>
          <p:cNvSpPr txBox="1">
            <a:spLocks/>
          </p:cNvSpPr>
          <p:nvPr/>
        </p:nvSpPr>
        <p:spPr>
          <a:xfrm>
            <a:off x="2635817" y="4411252"/>
            <a:ext cx="2088232" cy="360040"/>
          </a:xfrm>
          <a:prstGeom prst="rect">
            <a:avLst/>
          </a:prstGeom>
        </p:spPr>
        <p:txBody>
          <a:bodyPr vert="horz" lIns="0" tIns="45720" rIns="0" bIns="45720" rtlCol="0">
            <a:normAutofit/>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更新：</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9</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7</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a:t>
            </a:r>
            <a:endPar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67955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79376" y="260648"/>
            <a:ext cx="9837401" cy="531751"/>
          </a:xfrm>
        </p:spPr>
        <p:txBody>
          <a:bodyPr>
            <a:normAutofit fontScale="90000"/>
          </a:bodyPr>
          <a:lstStyle/>
          <a:p>
            <a:r>
              <a:rPr lang="ja-JP" altLang="en-US" dirty="0"/>
              <a:t>更新・変更履歴</a:t>
            </a:r>
            <a:endParaRPr lang="ja-JP" altLang="en-US" dirty="0"/>
          </a:p>
        </p:txBody>
      </p:sp>
      <p:sp>
        <p:nvSpPr>
          <p:cNvPr id="5" name="テキスト ボックス 4"/>
          <p:cNvSpPr txBox="1"/>
          <p:nvPr/>
        </p:nvSpPr>
        <p:spPr>
          <a:xfrm>
            <a:off x="454374" y="1124744"/>
            <a:ext cx="11571692" cy="523220"/>
          </a:xfrm>
          <a:prstGeom prst="rect">
            <a:avLst/>
          </a:prstGeom>
          <a:noFill/>
        </p:spPr>
        <p:txBody>
          <a:bodyPr wrap="square" lIns="91440" tIns="45720" rIns="91440" bIns="45720" rtlCol="0" anchor="t">
            <a:spAutoFit/>
          </a:bodyPr>
          <a:lstStyle/>
          <a:p>
            <a:r>
              <a:rPr lang="ja-JP" altLang="en-US" sz="1400" dirty="0">
                <a:solidFill>
                  <a:schemeClr val="tx1">
                    <a:lumMod val="65000"/>
                    <a:lumOff val="35000"/>
                  </a:schemeClr>
                </a:solidFill>
              </a:rPr>
              <a:t>■</a:t>
            </a:r>
            <a:r>
              <a:rPr lang="en-US" altLang="ja-JP" sz="1400" dirty="0">
                <a:solidFill>
                  <a:schemeClr val="tx1">
                    <a:lumMod val="65000"/>
                    <a:lumOff val="35000"/>
                  </a:schemeClr>
                </a:solidFill>
              </a:rPr>
              <a:t>2021/9/7</a:t>
            </a:r>
          </a:p>
          <a:p>
            <a:r>
              <a:rPr lang="ja-JP" altLang="en-US" sz="1400" dirty="0">
                <a:solidFill>
                  <a:schemeClr val="tx1">
                    <a:lumMod val="65000"/>
                    <a:lumOff val="35000"/>
                  </a:schemeClr>
                </a:solidFill>
              </a:rPr>
              <a:t>・「免責事項・注意事項」入稿前審査についての記載を更新しました。</a:t>
            </a:r>
            <a:endParaRPr lang="ja-JP" altLang="en-US" sz="1400" dirty="0">
              <a:solidFill>
                <a:schemeClr val="tx1">
                  <a:lumMod val="65000"/>
                  <a:lumOff val="35000"/>
                </a:schemeClr>
              </a:solidFill>
            </a:endParaRPr>
          </a:p>
        </p:txBody>
      </p:sp>
    </p:spTree>
    <p:extLst>
      <p:ext uri="{BB962C8B-B14F-4D97-AF65-F5344CB8AC3E}">
        <p14:creationId xmlns:p14="http://schemas.microsoft.com/office/powerpoint/2010/main" val="131419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3082571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latin typeface="+mn-ea"/>
                <a:ea typeface="+mn-ea"/>
              </a:rPr>
              <a:t>Copyright</a:t>
            </a:r>
            <a:r>
              <a:rPr lang="ja-JP" altLang="en-US" dirty="0">
                <a:solidFill>
                  <a:prstClr val="black"/>
                </a:solidFill>
                <a:latin typeface="+mn-ea"/>
                <a:ea typeface="+mn-ea"/>
              </a:rPr>
              <a:t>（</a:t>
            </a:r>
            <a:r>
              <a:rPr lang="en-US" altLang="ja-JP" dirty="0">
                <a:solidFill>
                  <a:prstClr val="black"/>
                </a:solidFill>
                <a:latin typeface="+mn-ea"/>
                <a:ea typeface="+mn-ea"/>
              </a:rPr>
              <a:t>C</a:t>
            </a:r>
            <a:r>
              <a:rPr lang="ja-JP" altLang="en-US" dirty="0">
                <a:solidFill>
                  <a:prstClr val="black"/>
                </a:solidFill>
                <a:latin typeface="+mn-ea"/>
                <a:ea typeface="+mn-ea"/>
              </a:rPr>
              <a:t>）</a:t>
            </a:r>
            <a:r>
              <a:rPr lang="en-US" altLang="ja-JP" dirty="0">
                <a:solidFill>
                  <a:prstClr val="black"/>
                </a:solidFill>
                <a:latin typeface="+mn-ea"/>
                <a:ea typeface="+mn-ea"/>
              </a:rPr>
              <a:t>2021 Yahoo Japan Corporation. All Rights Reserved. </a:t>
            </a:r>
            <a:r>
              <a:rPr lang="ja-JP" altLang="en-US" dirty="0">
                <a:solidFill>
                  <a:prstClr val="black"/>
                </a:solidFill>
                <a:latin typeface="+mn-ea"/>
                <a:ea typeface="+mn-ea"/>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3077" dirty="0">
                <a:latin typeface="+mn-ea"/>
                <a:ea typeface="+mn-ea"/>
                <a:cs typeface="メイリオ" panose="020B0604030504040204" pitchFamily="50" charset="-128"/>
              </a:rPr>
              <a:t>スペシャル商品について</a:t>
            </a:r>
          </a:p>
        </p:txBody>
      </p:sp>
      <p:sp>
        <p:nvSpPr>
          <p:cNvPr id="5" name="正方形/長方形 4"/>
          <p:cNvSpPr/>
          <p:nvPr/>
        </p:nvSpPr>
        <p:spPr>
          <a:xfrm>
            <a:off x="479376" y="1124744"/>
            <a:ext cx="11556677" cy="2213555"/>
          </a:xfrm>
          <a:prstGeom prst="rect">
            <a:avLst/>
          </a:prstGeom>
        </p:spPr>
        <p:txBody>
          <a:bodyPr wrap="square">
            <a:spAutoFit/>
          </a:bodyPr>
          <a:lstStyle/>
          <a:p>
            <a:r>
              <a:rPr lang="ja-JP" altLang="en-US" sz="1969" dirty="0">
                <a:solidFill>
                  <a:schemeClr val="tx1">
                    <a:lumMod val="65000"/>
                    <a:lumOff val="35000"/>
                  </a:schemeClr>
                </a:solidFill>
                <a:latin typeface="+mn-ea"/>
              </a:rPr>
              <a:t>販売先を限定しないレギュラー商品に対し、スペシャル商品は提案可能な広告主様やプロモーションが限定されています。そのため、事前に弊社による出稿可否判断が必要となります。</a:t>
            </a:r>
            <a:endParaRPr lang="en-US" altLang="ja-JP" sz="1969" dirty="0">
              <a:solidFill>
                <a:schemeClr val="tx1">
                  <a:lumMod val="65000"/>
                  <a:lumOff val="35000"/>
                </a:schemeClr>
              </a:solidFill>
              <a:latin typeface="+mn-ea"/>
            </a:endParaRPr>
          </a:p>
          <a:p>
            <a:endParaRPr lang="en-US" altLang="ja-JP" sz="1969" dirty="0">
              <a:solidFill>
                <a:schemeClr val="tx1">
                  <a:lumMod val="65000"/>
                  <a:lumOff val="35000"/>
                </a:schemeClr>
              </a:solidFill>
              <a:latin typeface="+mn-ea"/>
            </a:endParaRPr>
          </a:p>
          <a:p>
            <a:r>
              <a:rPr lang="ja-JP" altLang="en-US" sz="1969" dirty="0">
                <a:solidFill>
                  <a:schemeClr val="tx1">
                    <a:lumMod val="65000"/>
                    <a:lumOff val="35000"/>
                  </a:schemeClr>
                </a:solidFill>
                <a:latin typeface="+mn-ea"/>
              </a:rPr>
              <a:t>事前提案可否申請で承認されたアカウントに対して、弊社内でシステム対応を行い、広告管理ツールの商品選択画面にて該当商品が予約購入できるようになります。（事前提案可否申請で承認されていないアカウントで予約することはできません。）</a:t>
            </a:r>
            <a:endParaRPr lang="en-US" altLang="ja-JP" sz="1969" dirty="0">
              <a:solidFill>
                <a:schemeClr val="tx1">
                  <a:lumMod val="65000"/>
                  <a:lumOff val="35000"/>
                </a:schemeClr>
              </a:solidFill>
              <a:latin typeface="+mn-ea"/>
            </a:endParaRPr>
          </a:p>
          <a:p>
            <a:endParaRPr lang="en-US" altLang="ja-JP" sz="1969" dirty="0">
              <a:solidFill>
                <a:schemeClr val="tx1">
                  <a:lumMod val="65000"/>
                  <a:lumOff val="35000"/>
                </a:schemeClr>
              </a:solidFill>
              <a:latin typeface="+mn-ea"/>
            </a:endParaRPr>
          </a:p>
        </p:txBody>
      </p:sp>
      <p:sp>
        <p:nvSpPr>
          <p:cNvPr id="7" name="正方形/長方形 6"/>
          <p:cNvSpPr/>
          <p:nvPr/>
        </p:nvSpPr>
        <p:spPr>
          <a:xfrm>
            <a:off x="833877" y="3129407"/>
            <a:ext cx="2767006" cy="239769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969" b="1" dirty="0">
                <a:latin typeface="+mn-ea"/>
              </a:rPr>
              <a:t>レギュラー商品</a:t>
            </a:r>
            <a:endParaRPr lang="en-US" altLang="ja-JP" sz="1969" b="1" dirty="0">
              <a:latin typeface="+mn-ea"/>
            </a:endParaRPr>
          </a:p>
        </p:txBody>
      </p:sp>
      <p:sp>
        <p:nvSpPr>
          <p:cNvPr id="9" name="正方形/長方形 8"/>
          <p:cNvSpPr/>
          <p:nvPr/>
        </p:nvSpPr>
        <p:spPr>
          <a:xfrm>
            <a:off x="6417266" y="3129406"/>
            <a:ext cx="2767006" cy="2397700"/>
          </a:xfrm>
          <a:prstGeom prst="rect">
            <a:avLst/>
          </a:prstGeom>
          <a:solidFill>
            <a:srgbClr val="FFCC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969" b="1" dirty="0">
                <a:solidFill>
                  <a:srgbClr val="C00000"/>
                </a:solidFill>
                <a:latin typeface="+mn-ea"/>
              </a:rPr>
              <a:t>スペシャル商品</a:t>
            </a:r>
          </a:p>
        </p:txBody>
      </p:sp>
      <p:sp>
        <p:nvSpPr>
          <p:cNvPr id="10" name="正方形/長方形 9"/>
          <p:cNvSpPr/>
          <p:nvPr/>
        </p:nvSpPr>
        <p:spPr>
          <a:xfrm>
            <a:off x="9363697" y="3780827"/>
            <a:ext cx="1971723"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期間限定特別商品</a:t>
            </a:r>
          </a:p>
        </p:txBody>
      </p:sp>
      <p:sp>
        <p:nvSpPr>
          <p:cNvPr id="11" name="正方形/長方形 10"/>
          <p:cNvSpPr/>
          <p:nvPr/>
        </p:nvSpPr>
        <p:spPr>
          <a:xfrm>
            <a:off x="9364471" y="4366111"/>
            <a:ext cx="1970950"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広告主様限定商品</a:t>
            </a:r>
          </a:p>
        </p:txBody>
      </p:sp>
      <p:sp>
        <p:nvSpPr>
          <p:cNvPr id="12" name="正方形/長方形 11"/>
          <p:cNvSpPr/>
          <p:nvPr/>
        </p:nvSpPr>
        <p:spPr>
          <a:xfrm>
            <a:off x="9363697" y="4974299"/>
            <a:ext cx="1971723"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その他特別対応商品</a:t>
            </a:r>
          </a:p>
        </p:txBody>
      </p:sp>
      <p:sp>
        <p:nvSpPr>
          <p:cNvPr id="24" name="正方形/長方形 23"/>
          <p:cNvSpPr/>
          <p:nvPr/>
        </p:nvSpPr>
        <p:spPr>
          <a:xfrm>
            <a:off x="3780307" y="3752985"/>
            <a:ext cx="1947071" cy="552807"/>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特集・企画</a:t>
            </a:r>
          </a:p>
        </p:txBody>
      </p:sp>
      <p:sp>
        <p:nvSpPr>
          <p:cNvPr id="25" name="正方形/長方形 24"/>
          <p:cNvSpPr/>
          <p:nvPr/>
        </p:nvSpPr>
        <p:spPr>
          <a:xfrm>
            <a:off x="3780307" y="3134749"/>
            <a:ext cx="1971723" cy="57420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通常商品</a:t>
            </a:r>
          </a:p>
        </p:txBody>
      </p:sp>
      <p:sp>
        <p:nvSpPr>
          <p:cNvPr id="35" name="正方形/長方形 34"/>
          <p:cNvSpPr/>
          <p:nvPr/>
        </p:nvSpPr>
        <p:spPr>
          <a:xfrm>
            <a:off x="9363698" y="3162593"/>
            <a:ext cx="1971723" cy="552807"/>
          </a:xfrm>
          <a:prstGeom prst="rect">
            <a:avLst/>
          </a:prstGeom>
          <a:solidFill>
            <a:srgbClr val="FFCCD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ja-JP" altLang="en-US" sz="1477" dirty="0">
                <a:solidFill>
                  <a:schemeClr val="tx1">
                    <a:lumMod val="65000"/>
                    <a:lumOff val="35000"/>
                  </a:schemeClr>
                </a:solidFill>
                <a:latin typeface="+mn-ea"/>
              </a:rPr>
              <a:t>事前提案可否</a:t>
            </a:r>
            <a:endParaRPr lang="en-US" altLang="ja-JP" sz="1477" dirty="0">
              <a:solidFill>
                <a:schemeClr val="tx1">
                  <a:lumMod val="65000"/>
                  <a:lumOff val="35000"/>
                </a:schemeClr>
              </a:solidFill>
              <a:latin typeface="+mn-ea"/>
            </a:endParaRPr>
          </a:p>
          <a:p>
            <a:pPr algn="ctr"/>
            <a:r>
              <a:rPr lang="ja-JP" altLang="en-US" sz="1477" dirty="0">
                <a:solidFill>
                  <a:schemeClr val="tx1">
                    <a:lumMod val="65000"/>
                    <a:lumOff val="35000"/>
                  </a:schemeClr>
                </a:solidFill>
                <a:latin typeface="+mn-ea"/>
              </a:rPr>
              <a:t>判断必須商品</a:t>
            </a:r>
          </a:p>
        </p:txBody>
      </p:sp>
      <p:sp>
        <p:nvSpPr>
          <p:cNvPr id="4" name="正方形/長方形 3"/>
          <p:cNvSpPr/>
          <p:nvPr/>
        </p:nvSpPr>
        <p:spPr bwMode="auto">
          <a:xfrm>
            <a:off x="9333692" y="3145036"/>
            <a:ext cx="2003762" cy="579550"/>
          </a:xfrm>
          <a:prstGeom prst="rect">
            <a:avLst/>
          </a:prstGeom>
          <a:noFill/>
          <a:ln w="44450" algn="ctr">
            <a:solidFill>
              <a:srgbClr val="C00000"/>
            </a:solidFill>
            <a:prstDash val="sysDot"/>
            <a:miter lim="800000"/>
            <a:headEnd/>
            <a:tailEnd/>
          </a:ln>
        </p:spPr>
        <p:txBody>
          <a:bodyPr lIns="0" tIns="0" rIns="0" bIns="0" rtlCol="0" anchor="ctr"/>
          <a:lstStyle/>
          <a:p>
            <a:pPr algn="ctr" defTabSz="1125444"/>
            <a:endParaRPr kumimoji="0" lang="ja-JP" altLang="en-US" sz="1477" b="1" kern="0" dirty="0">
              <a:solidFill>
                <a:schemeClr val="tx1">
                  <a:lumMod val="65000"/>
                  <a:lumOff val="35000"/>
                </a:schemeClr>
              </a:solidFill>
              <a:latin typeface="+mn-ea"/>
              <a:cs typeface="Verdana" pitchFamily="34" charset="0"/>
            </a:endParaRPr>
          </a:p>
        </p:txBody>
      </p:sp>
    </p:spTree>
    <p:extLst>
      <p:ext uri="{BB962C8B-B14F-4D97-AF65-F5344CB8AC3E}">
        <p14:creationId xmlns:p14="http://schemas.microsoft.com/office/powerpoint/2010/main" val="2641371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sz="2954" dirty="0">
                <a:latin typeface="メイリオ" panose="020B0604030504040204" pitchFamily="50" charset="-128"/>
                <a:ea typeface="メイリオ" panose="020B0604030504040204" pitchFamily="50" charset="-128"/>
                <a:cs typeface="メイリオ" panose="020B0604030504040204" pitchFamily="50" charset="-128"/>
              </a:rPr>
              <a:t>スペシャル商品（事前提案可否必須商品）について</a:t>
            </a:r>
          </a:p>
        </p:txBody>
      </p:sp>
      <p:sp>
        <p:nvSpPr>
          <p:cNvPr id="5" name="正方形/長方形 4"/>
          <p:cNvSpPr/>
          <p:nvPr/>
        </p:nvSpPr>
        <p:spPr>
          <a:xfrm>
            <a:off x="734173" y="1145285"/>
            <a:ext cx="11346924" cy="1629184"/>
          </a:xfrm>
          <a:prstGeom prst="rect">
            <a:avLst/>
          </a:prstGeom>
        </p:spPr>
        <p:txBody>
          <a:bodyPr wrap="square" lIns="112542" tIns="56271" rIns="112542" bIns="56271" anchor="t">
            <a:spAutoFit/>
          </a:bodyPr>
          <a:lstStyle/>
          <a:p>
            <a:r>
              <a:rPr lang="ja-JP" altLang="en-US" sz="2462" u="sng" dirty="0">
                <a:solidFill>
                  <a:schemeClr val="tx1">
                    <a:lumMod val="65000"/>
                    <a:lumOff val="35000"/>
                  </a:schemeClr>
                </a:solidFill>
              </a:rPr>
              <a:t>スペシャル商品（事前提案可否必須商品</a:t>
            </a:r>
            <a:r>
              <a:rPr lang="en-US" altLang="ja-JP" sz="1231" u="sng" dirty="0">
                <a:solidFill>
                  <a:schemeClr val="tx1">
                    <a:lumMod val="65000"/>
                    <a:lumOff val="35000"/>
                  </a:schemeClr>
                </a:solidFill>
              </a:rPr>
              <a:t>※</a:t>
            </a:r>
            <a:r>
              <a:rPr lang="ja-JP" altLang="en-US" sz="2462" u="sng" dirty="0">
                <a:solidFill>
                  <a:schemeClr val="tx1">
                    <a:lumMod val="65000"/>
                    <a:lumOff val="35000"/>
                  </a:schemeClr>
                </a:solidFill>
              </a:rPr>
              <a:t>）</a:t>
            </a:r>
            <a:r>
              <a:rPr lang="ja-JP" altLang="en-US" sz="2462" dirty="0">
                <a:solidFill>
                  <a:schemeClr val="tx1">
                    <a:lumMod val="65000"/>
                    <a:lumOff val="35000"/>
                  </a:schemeClr>
                </a:solidFill>
              </a:rPr>
              <a:t>への掲載をご希望の場合は、</a:t>
            </a:r>
            <a:endParaRPr lang="en-US" altLang="ja-JP" sz="2462" dirty="0">
              <a:solidFill>
                <a:schemeClr val="tx1">
                  <a:lumMod val="65000"/>
                  <a:lumOff val="35000"/>
                </a:schemeClr>
              </a:solidFill>
            </a:endParaRPr>
          </a:p>
          <a:p>
            <a:r>
              <a:rPr lang="ja-JP" altLang="en-US" sz="2462" dirty="0">
                <a:solidFill>
                  <a:schemeClr val="tx1">
                    <a:lumMod val="65000"/>
                    <a:lumOff val="35000"/>
                  </a:schemeClr>
                </a:solidFill>
              </a:rPr>
              <a:t>弊社担当営業または</a:t>
            </a:r>
            <a:r>
              <a:rPr lang="en-US" altLang="ja-JP" sz="2462" dirty="0">
                <a:solidFill>
                  <a:schemeClr val="tx1">
                    <a:lumMod val="65000"/>
                    <a:lumOff val="35000"/>
                  </a:schemeClr>
                </a:solidFill>
              </a:rPr>
              <a:t>Yahoo!</a:t>
            </a:r>
            <a:r>
              <a:rPr lang="ja-JP" altLang="en-US" sz="2462" dirty="0">
                <a:solidFill>
                  <a:schemeClr val="tx1">
                    <a:lumMod val="65000"/>
                    <a:lumOff val="35000"/>
                  </a:schemeClr>
                </a:solidFill>
              </a:rPr>
              <a:t>広告パートナーサポート宛に</a:t>
            </a:r>
            <a:endParaRPr lang="en-US" altLang="ja-JP" sz="2462" dirty="0">
              <a:solidFill>
                <a:schemeClr val="tx1">
                  <a:lumMod val="65000"/>
                  <a:lumOff val="35000"/>
                </a:schemeClr>
              </a:solidFill>
            </a:endParaRPr>
          </a:p>
          <a:p>
            <a:r>
              <a:rPr lang="ja-JP" altLang="en-US" sz="2462" dirty="0">
                <a:solidFill>
                  <a:schemeClr val="tx1">
                    <a:lumMod val="65000"/>
                    <a:lumOff val="35000"/>
                  </a:schemeClr>
                </a:solidFill>
              </a:rPr>
              <a:t>以下の項目をご連絡ください。回答まで最大5営業日いただきます。</a:t>
            </a:r>
            <a:endParaRPr lang="ja-JP" altLang="en-US" sz="2462" b="1" dirty="0">
              <a:solidFill>
                <a:schemeClr val="tx1">
                  <a:lumMod val="65000"/>
                  <a:lumOff val="35000"/>
                </a:schemeClr>
              </a:solidFill>
            </a:endParaRPr>
          </a:p>
          <a:p>
            <a:endParaRPr lang="ja-JP" altLang="en-US" sz="2462" dirty="0">
              <a:solidFill>
                <a:schemeClr val="tx1">
                  <a:lumMod val="65000"/>
                  <a:lumOff val="35000"/>
                </a:schemeClr>
              </a:solidFill>
            </a:endParaRPr>
          </a:p>
        </p:txBody>
      </p:sp>
      <p:sp>
        <p:nvSpPr>
          <p:cNvPr id="8" name="正方形/長方形 7"/>
          <p:cNvSpPr/>
          <p:nvPr/>
        </p:nvSpPr>
        <p:spPr>
          <a:xfrm>
            <a:off x="839416" y="2572740"/>
            <a:ext cx="10723653" cy="3804311"/>
          </a:xfrm>
          <a:prstGeom prst="rect">
            <a:avLst/>
          </a:prstGeom>
        </p:spPr>
        <p:txBody>
          <a:bodyPr wrap="square">
            <a:spAutoFit/>
          </a:bodyPr>
          <a:lstStyle/>
          <a:p>
            <a:r>
              <a:rPr lang="ja-JP" altLang="en-US" sz="1969" u="sng" dirty="0">
                <a:solidFill>
                  <a:schemeClr val="tx1">
                    <a:lumMod val="65000"/>
                    <a:lumOff val="35000"/>
                  </a:schemeClr>
                </a:solidFill>
              </a:rPr>
              <a:t>▼ご連絡いただきたい項目</a:t>
            </a:r>
            <a:endParaRPr lang="en-US" altLang="ja-JP" sz="1969" u="sng" dirty="0">
              <a:solidFill>
                <a:schemeClr val="tx1">
                  <a:lumMod val="65000"/>
                  <a:lumOff val="35000"/>
                </a:schemeClr>
              </a:solidFill>
            </a:endParaRPr>
          </a:p>
          <a:p>
            <a:endParaRPr lang="en-US" altLang="ja-JP" sz="1477"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商品名：</a:t>
            </a:r>
          </a:p>
          <a:p>
            <a:pPr marL="211021" indent="-211021">
              <a:buFont typeface="Arial" panose="020B0604020202020204" pitchFamily="34" charset="0"/>
              <a:buChar char="•"/>
            </a:pPr>
            <a:r>
              <a:rPr lang="ja-JP" altLang="en-US" sz="1723" dirty="0">
                <a:solidFill>
                  <a:schemeClr val="tx1">
                    <a:lumMod val="65000"/>
                    <a:lumOff val="35000"/>
                  </a:schemeClr>
                </a:solidFill>
              </a:rPr>
              <a:t>広告主：</a:t>
            </a:r>
            <a:endParaRPr lang="en-US" altLang="ja-JP"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リンク先</a:t>
            </a:r>
            <a:r>
              <a:rPr lang="en-US" altLang="ja-JP" sz="1723" dirty="0">
                <a:solidFill>
                  <a:schemeClr val="tx1">
                    <a:lumMod val="65000"/>
                    <a:lumOff val="35000"/>
                  </a:schemeClr>
                </a:solidFill>
              </a:rPr>
              <a:t>URL:</a:t>
            </a:r>
            <a:endParaRPr lang="ja-JP" altLang="en-US"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ヤフー営業担当者：</a:t>
            </a:r>
          </a:p>
          <a:p>
            <a:pPr marL="211021" indent="-211021">
              <a:buFont typeface="Arial" panose="020B0604020202020204" pitchFamily="34" charset="0"/>
              <a:buChar char="•"/>
            </a:pPr>
            <a:r>
              <a:rPr lang="ja-JP" altLang="en-US" sz="1723" dirty="0">
                <a:solidFill>
                  <a:schemeClr val="tx1">
                    <a:lumMod val="65000"/>
                    <a:lumOff val="35000"/>
                  </a:schemeClr>
                </a:solidFill>
              </a:rPr>
              <a:t>代理店：</a:t>
            </a:r>
            <a:endParaRPr lang="en-US" altLang="ja-JP"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予約型対応アカウント</a:t>
            </a:r>
            <a:r>
              <a:rPr lang="en-US" altLang="ja-JP" sz="1723" dirty="0">
                <a:solidFill>
                  <a:schemeClr val="tx1">
                    <a:lumMod val="65000"/>
                    <a:lumOff val="35000"/>
                  </a:schemeClr>
                </a:solidFill>
              </a:rPr>
              <a:t>ID</a:t>
            </a:r>
            <a:r>
              <a:rPr lang="ja-JP" altLang="en-US" sz="1723" dirty="0">
                <a:solidFill>
                  <a:schemeClr val="tx1">
                    <a:lumMod val="65000"/>
                    <a:lumOff val="35000"/>
                  </a:schemeClr>
                </a:solidFill>
              </a:rPr>
              <a:t>（用意があれば）：</a:t>
            </a:r>
          </a:p>
          <a:p>
            <a:pPr marL="211021" indent="-211021">
              <a:buFont typeface="Arial" panose="020B0604020202020204" pitchFamily="34" charset="0"/>
              <a:buChar char="•"/>
            </a:pPr>
            <a:r>
              <a:rPr lang="ja-JP" altLang="en-US" sz="1723" dirty="0">
                <a:solidFill>
                  <a:schemeClr val="tx1">
                    <a:lumMod val="65000"/>
                    <a:lumOff val="35000"/>
                  </a:schemeClr>
                </a:solidFill>
              </a:rPr>
              <a:t>掲載期間：</a:t>
            </a:r>
          </a:p>
          <a:p>
            <a:pPr marL="211021" indent="-211021">
              <a:buFont typeface="Arial" panose="020B0604020202020204" pitchFamily="34" charset="0"/>
              <a:buChar char="•"/>
            </a:pPr>
            <a:r>
              <a:rPr lang="ja-JP" altLang="en-US" sz="1723" dirty="0">
                <a:solidFill>
                  <a:schemeClr val="tx1">
                    <a:lumMod val="65000"/>
                    <a:lumOff val="35000"/>
                  </a:schemeClr>
                </a:solidFill>
              </a:rPr>
              <a:t>プロモーション商品・内容：</a:t>
            </a:r>
            <a:endParaRPr lang="en-US" altLang="ja-JP" sz="1723" dirty="0">
              <a:solidFill>
                <a:schemeClr val="tx1">
                  <a:lumMod val="65000"/>
                  <a:lumOff val="35000"/>
                </a:schemeClr>
              </a:solidFill>
            </a:endParaRPr>
          </a:p>
          <a:p>
            <a:pPr marL="211021" indent="-211021">
              <a:buFont typeface="Arial" panose="020B0604020202020204" pitchFamily="34" charset="0"/>
              <a:buChar char="•"/>
            </a:pPr>
            <a:r>
              <a:rPr lang="ja-JP" altLang="en-US" sz="1723" dirty="0">
                <a:solidFill>
                  <a:schemeClr val="tx1">
                    <a:lumMod val="65000"/>
                    <a:lumOff val="35000"/>
                  </a:schemeClr>
                </a:solidFill>
              </a:rPr>
              <a:t>懸念点：</a:t>
            </a:r>
          </a:p>
          <a:p>
            <a:pPr marL="211021" indent="-211021">
              <a:buFont typeface="Arial" panose="020B0604020202020204" pitchFamily="34" charset="0"/>
              <a:buChar char="•"/>
            </a:pPr>
            <a:r>
              <a:rPr lang="ja-JP" altLang="en-US" sz="1723" dirty="0">
                <a:solidFill>
                  <a:schemeClr val="tx1">
                    <a:lumMod val="65000"/>
                    <a:lumOff val="35000"/>
                  </a:schemeClr>
                </a:solidFill>
              </a:rPr>
              <a:t>備考：</a:t>
            </a:r>
            <a:endParaRPr lang="en-US" altLang="ja-JP" sz="1723" dirty="0">
              <a:solidFill>
                <a:schemeClr val="tx1">
                  <a:lumMod val="65000"/>
                  <a:lumOff val="35000"/>
                </a:schemeClr>
              </a:solidFill>
            </a:endParaRPr>
          </a:p>
          <a:p>
            <a:pPr marL="211021" indent="-211021">
              <a:buFont typeface="Arial" panose="020B0604020202020204" pitchFamily="34" charset="0"/>
              <a:buChar char="•"/>
            </a:pPr>
            <a:endParaRPr lang="en-US" altLang="ja-JP" sz="1723" dirty="0">
              <a:solidFill>
                <a:schemeClr val="tx1">
                  <a:lumMod val="65000"/>
                  <a:lumOff val="35000"/>
                </a:schemeClr>
              </a:solidFill>
            </a:endParaRPr>
          </a:p>
          <a:p>
            <a:endParaRPr lang="en-US" altLang="ja-JP" sz="1723" dirty="0">
              <a:solidFill>
                <a:schemeClr val="tx1">
                  <a:lumMod val="65000"/>
                  <a:lumOff val="35000"/>
                </a:schemeClr>
              </a:solidFill>
            </a:endParaRPr>
          </a:p>
        </p:txBody>
      </p:sp>
    </p:spTree>
    <p:extLst>
      <p:ext uri="{BB962C8B-B14F-4D97-AF65-F5344CB8AC3E}">
        <p14:creationId xmlns:p14="http://schemas.microsoft.com/office/powerpoint/2010/main" val="929780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9"/>
          <p:cNvGraphicFramePr>
            <a:graphicFrameLocks noGrp="1"/>
          </p:cNvGraphicFramePr>
          <p:nvPr>
            <p:extLst>
              <p:ext uri="{D42A27DB-BD31-4B8C-83A1-F6EECF244321}">
                <p14:modId xmlns:p14="http://schemas.microsoft.com/office/powerpoint/2010/main" val="2212886148"/>
              </p:ext>
            </p:extLst>
          </p:nvPr>
        </p:nvGraphicFramePr>
        <p:xfrm>
          <a:off x="673765" y="823379"/>
          <a:ext cx="5211271" cy="5643956"/>
        </p:xfrm>
        <a:graphic>
          <a:graphicData uri="http://schemas.openxmlformats.org/drawingml/2006/table">
            <a:tbl>
              <a:tblPr/>
              <a:tblGrid>
                <a:gridCol w="1219659">
                  <a:extLst>
                    <a:ext uri="{9D8B030D-6E8A-4147-A177-3AD203B41FA5}">
                      <a16:colId xmlns:a16="http://schemas.microsoft.com/office/drawing/2014/main" val="953233215"/>
                    </a:ext>
                  </a:extLst>
                </a:gridCol>
                <a:gridCol w="997903">
                  <a:extLst>
                    <a:ext uri="{9D8B030D-6E8A-4147-A177-3AD203B41FA5}">
                      <a16:colId xmlns:a16="http://schemas.microsoft.com/office/drawing/2014/main" val="862358597"/>
                    </a:ext>
                  </a:extLst>
                </a:gridCol>
                <a:gridCol w="997903">
                  <a:extLst>
                    <a:ext uri="{9D8B030D-6E8A-4147-A177-3AD203B41FA5}">
                      <a16:colId xmlns:a16="http://schemas.microsoft.com/office/drawing/2014/main" val="1342385685"/>
                    </a:ext>
                  </a:extLst>
                </a:gridCol>
                <a:gridCol w="997903">
                  <a:extLst>
                    <a:ext uri="{9D8B030D-6E8A-4147-A177-3AD203B41FA5}">
                      <a16:colId xmlns:a16="http://schemas.microsoft.com/office/drawing/2014/main" val="2343790103"/>
                    </a:ext>
                  </a:extLst>
                </a:gridCol>
                <a:gridCol w="997903">
                  <a:extLst>
                    <a:ext uri="{9D8B030D-6E8A-4147-A177-3AD203B41FA5}">
                      <a16:colId xmlns:a16="http://schemas.microsoft.com/office/drawing/2014/main" val="3083838778"/>
                    </a:ext>
                  </a:extLst>
                </a:gridCol>
              </a:tblGrid>
              <a:tr h="451314">
                <a:tc>
                  <a:txBody>
                    <a:bodyPr/>
                    <a:lstStyle/>
                    <a:p>
                      <a:pPr algn="ctr" rtl="0" fontAlgn="ctr"/>
                      <a:r>
                        <a:rPr lang="ja-JP" altLang="en-US" sz="1000" b="1" i="0" u="none" strike="noStrike">
                          <a:solidFill>
                            <a:srgbClr val="FFFFFF"/>
                          </a:solidFill>
                          <a:effectLst/>
                          <a:latin typeface="メイリオ" panose="020B0604030504040204" pitchFamily="50" charset="-128"/>
                          <a:ea typeface="メイリオ" panose="020B0604030504040204" pitchFamily="50" charset="-128"/>
                        </a:rPr>
                        <a:t>商品名</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1" i="0" u="none" strike="noStrike" dirty="0">
                          <a:solidFill>
                            <a:srgbClr val="595959"/>
                          </a:solidFill>
                          <a:effectLst/>
                          <a:latin typeface="メイリオ"/>
                          <a:ea typeface="メイリオ"/>
                        </a:rPr>
                        <a:t>Yahoo!</a:t>
                      </a:r>
                      <a:r>
                        <a:rPr lang="ja-JP" altLang="en-US" sz="1000" b="1" i="0" u="none" strike="noStrike">
                          <a:solidFill>
                            <a:srgbClr val="595959"/>
                          </a:solidFill>
                          <a:effectLst/>
                          <a:latin typeface="メイリオ"/>
                          <a:ea typeface="メイリオ"/>
                        </a:rPr>
                        <a:t>カーナビ　トップ　オープニングパネル　</a:t>
                      </a:r>
                      <a:r>
                        <a:rPr lang="en-US" altLang="ja-JP" sz="1000" b="1" i="0" u="none" strike="noStrike" dirty="0">
                          <a:solidFill>
                            <a:srgbClr val="595959"/>
                          </a:solidFill>
                          <a:effectLst/>
                          <a:latin typeface="メイリオ"/>
                          <a:ea typeface="メイリオ"/>
                        </a:rPr>
                        <a:t>SP</a:t>
                      </a:r>
                      <a:r>
                        <a:rPr lang="ja-JP" altLang="en-US" sz="1000" b="1" i="0" u="none" strike="noStrike">
                          <a:solidFill>
                            <a:srgbClr val="595959"/>
                          </a:solidFill>
                          <a:effectLst/>
                          <a:latin typeface="メイリオ"/>
                          <a:ea typeface="メイリオ"/>
                        </a:rPr>
                        <a:t>（</a:t>
                      </a:r>
                      <a:r>
                        <a:rPr lang="en-US" altLang="ja-JP" sz="1000" b="1" i="0" u="none" strike="noStrike" dirty="0">
                          <a:solidFill>
                            <a:srgbClr val="595959"/>
                          </a:solidFill>
                          <a:effectLst/>
                          <a:latin typeface="メイリオ"/>
                          <a:ea typeface="メイリオ"/>
                        </a:rPr>
                        <a:t>FQ1</a:t>
                      </a:r>
                      <a:r>
                        <a:rPr lang="ja-JP" altLang="en-US" sz="1000" b="1" i="0" u="none" strike="noStrike">
                          <a:solidFill>
                            <a:srgbClr val="595959"/>
                          </a:solidFill>
                          <a:effectLst/>
                          <a:latin typeface="メイリオ"/>
                          <a:ea typeface="メイリオ"/>
                        </a:rPr>
                        <a:t>）</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Yahoo! </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カーナビ　メニュー　トップパネル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extLst>
                  <a:ext uri="{0D108BD9-81ED-4DB2-BD59-A6C34878D82A}">
                    <a16:rowId xmlns:a16="http://schemas.microsoft.com/office/drawing/2014/main" val="2275118666"/>
                  </a:ext>
                </a:extLst>
              </a:tr>
              <a:tr h="262641">
                <a:tc>
                  <a:txBody>
                    <a:bodyPr/>
                    <a:lstStyle/>
                    <a:p>
                      <a:pPr algn="ctr" rtl="0" fontAlgn="ctr"/>
                      <a:r>
                        <a:rPr lang="ja-JP" altLang="en-US" sz="1000" b="0" i="0" u="none" strike="noStrike">
                          <a:solidFill>
                            <a:srgbClr val="FFFFFF"/>
                          </a:solidFill>
                          <a:effectLst/>
                          <a:latin typeface="メイリオ"/>
                          <a:ea typeface="メイリオ"/>
                        </a:rPr>
                        <a:t>商品</a:t>
                      </a:r>
                      <a:r>
                        <a:rPr lang="en-US" sz="1000" b="0" i="0" u="none" strike="noStrike" dirty="0">
                          <a:solidFill>
                            <a:srgbClr val="FFFFFF"/>
                          </a:solidFill>
                          <a:effectLst/>
                          <a:latin typeface="メイリオ"/>
                          <a:ea typeface="メイリオ"/>
                        </a:rPr>
                        <a:t>ID</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継続</a:t>
                      </a:r>
                    </a:p>
                  </a:txBody>
                  <a:tcPr marL="5525" marR="5525" marT="5525" marB="0" anchor="ctr">
                    <a:lnL>
                      <a:noFill/>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dirty="0">
                          <a:solidFill>
                            <a:srgbClr val="595959"/>
                          </a:solidFill>
                          <a:effectLst/>
                          <a:latin typeface="メイリオ"/>
                          <a:ea typeface="メイリオ"/>
                        </a:rPr>
                        <a:t>1000001007</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継続</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FAFAFB"/>
                    </a:solidFill>
                  </a:tcPr>
                </a:tc>
                <a:tc>
                  <a:txBody>
                    <a:bodyPr/>
                    <a:lstStyle/>
                    <a:p>
                      <a:pPr algn="ctr" rtl="0" fontAlgn="ctr"/>
                      <a:r>
                        <a:rPr lang="en-US" altLang="ja-JP" sz="700" b="0" i="0" u="none" strike="noStrike" dirty="0">
                          <a:solidFill>
                            <a:srgbClr val="000000"/>
                          </a:solidFill>
                          <a:effectLst/>
                          <a:latin typeface="メイリオ"/>
                          <a:ea typeface="メイリオ"/>
                        </a:rPr>
                        <a:t>1000000999</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2478497317"/>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予約開始日</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2021</a:t>
                      </a: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年</a:t>
                      </a: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8</a:t>
                      </a: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月</a:t>
                      </a: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11</a:t>
                      </a: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日（水）</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981584254"/>
                  </a:ext>
                </a:extLst>
              </a:tr>
              <a:tr h="224703">
                <a:tc>
                  <a:txBody>
                    <a:bodyPr/>
                    <a:lstStyle/>
                    <a:p>
                      <a:pPr algn="ctr" rtl="0" fontAlgn="ctr"/>
                      <a:r>
                        <a:rPr lang="zh-TW" altLang="en-US" sz="1000" b="0" i="0" u="none" strike="noStrike">
                          <a:solidFill>
                            <a:srgbClr val="FFFFFF"/>
                          </a:solidFill>
                          <a:effectLst/>
                          <a:latin typeface="メイリオ" panose="020B0604030504040204" pitchFamily="50" charset="-128"/>
                          <a:ea typeface="メイリオ" panose="020B0604030504040204" pitchFamily="50" charset="-128"/>
                        </a:rPr>
                        <a:t>入稿前審査対象</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1000" b="0" i="0" u="none" strike="noStrike" dirty="0">
                          <a:solidFill>
                            <a:srgbClr val="595959"/>
                          </a:solidFill>
                          <a:effectLst/>
                          <a:latin typeface="メイリオ"/>
                          <a:ea typeface="メイリオ"/>
                        </a:rPr>
                        <a:t>　</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1000" b="0" i="0" u="none" strike="noStrike" dirty="0">
                          <a:solidFill>
                            <a:srgbClr val="595959"/>
                          </a:solidFill>
                          <a:effectLst/>
                          <a:latin typeface="メイリオ"/>
                          <a:ea typeface="メイリオ"/>
                        </a:rPr>
                        <a:t>　</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3183550588"/>
                  </a:ext>
                </a:extLst>
              </a:tr>
              <a:tr h="1138110">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掲載イメージ</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1000" b="0" i="0" u="none" strike="noStrike" dirty="0">
                          <a:solidFill>
                            <a:srgbClr val="595959"/>
                          </a:solidFill>
                          <a:effectLst/>
                          <a:latin typeface="メイリオ"/>
                          <a:ea typeface="メイリオ"/>
                        </a:rPr>
                        <a:t>　</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fontAlgn="ctr"/>
                      <a:r>
                        <a:rPr lang="ja-JP" altLang="en-US" sz="2100" b="0" i="0" u="none" strike="noStrike" dirty="0">
                          <a:solidFill>
                            <a:srgbClr val="000000"/>
                          </a:solidFill>
                          <a:effectLst/>
                          <a:latin typeface="Arial" panose="020B0604020202020204" pitchFamily="34" charset="0"/>
                          <a:ea typeface="游ゴシック" panose="020B0400000000000000" pitchFamily="50" charset="-128"/>
                        </a:rPr>
                        <a:t>　</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1500724859"/>
                  </a:ext>
                </a:extLst>
              </a:tr>
              <a:tr h="257533">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広告タイプ</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zh-CN" altLang="en-US" sz="1000" b="0" i="0" u="none" strike="noStrike">
                          <a:solidFill>
                            <a:srgbClr val="595959"/>
                          </a:solidFill>
                          <a:effectLst/>
                          <a:latin typeface="メイリオ"/>
                          <a:ea typeface="メイリオ"/>
                        </a:rPr>
                        <a:t>画像（</a:t>
                      </a:r>
                      <a:r>
                        <a:rPr lang="en-US" altLang="zh-CN" sz="1000" b="0" i="0" u="none" strike="noStrike" dirty="0">
                          <a:solidFill>
                            <a:srgbClr val="595959"/>
                          </a:solidFill>
                          <a:effectLst/>
                          <a:latin typeface="メイリオ"/>
                          <a:ea typeface="メイリオ"/>
                        </a:rPr>
                        <a:t>1</a:t>
                      </a:r>
                      <a:r>
                        <a:rPr lang="zh-CN" altLang="en-US" sz="1000" b="0" i="0" u="none" strike="noStrike">
                          <a:solidFill>
                            <a:srgbClr val="595959"/>
                          </a:solidFill>
                          <a:effectLst/>
                          <a:latin typeface="メイリオ"/>
                          <a:ea typeface="メイリオ"/>
                        </a:rPr>
                        <a:t>：１）</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16</a:t>
                      </a: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5</a:t>
                      </a: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1418768177"/>
                  </a:ext>
                </a:extLst>
              </a:tr>
              <a:tr h="451314">
                <a:tc>
                  <a:txBody>
                    <a:bodyPr/>
                    <a:lstStyle/>
                    <a:p>
                      <a:pPr algn="ctr" rtl="0" fontAlgn="ctr"/>
                      <a:r>
                        <a:rPr lang="ja-JP" altLang="en-US" sz="1000" b="0" i="0" u="none" strike="noStrike">
                          <a:solidFill>
                            <a:srgbClr val="FFFFFF"/>
                          </a:solidFill>
                          <a:effectLst/>
                          <a:latin typeface="メイリオ"/>
                          <a:ea typeface="メイリオ"/>
                        </a:rPr>
                        <a:t>動画（</a:t>
                      </a:r>
                      <a:r>
                        <a:rPr lang="en-US" altLang="ja-JP" sz="1000" b="0" i="0" u="none" strike="noStrike" dirty="0">
                          <a:solidFill>
                            <a:srgbClr val="FFFFFF"/>
                          </a:solidFill>
                          <a:effectLst/>
                          <a:latin typeface="メイリオ"/>
                          <a:ea typeface="メイリオ"/>
                        </a:rPr>
                        <a:t>16</a:t>
                      </a:r>
                      <a:r>
                        <a:rPr lang="ja-JP" altLang="en-US" sz="1000" b="0" i="0" u="none" strike="noStrike">
                          <a:solidFill>
                            <a:srgbClr val="FFFFFF"/>
                          </a:solidFill>
                          <a:effectLst/>
                          <a:latin typeface="メイリオ"/>
                          <a:ea typeface="メイリオ"/>
                        </a:rPr>
                        <a:t>：</a:t>
                      </a:r>
                      <a:r>
                        <a:rPr lang="en-US" altLang="ja-JP" sz="1000" b="0" i="0" u="none" strike="noStrike" dirty="0">
                          <a:solidFill>
                            <a:srgbClr val="FFFFFF"/>
                          </a:solidFill>
                          <a:effectLst/>
                          <a:latin typeface="メイリオ"/>
                          <a:ea typeface="メイリオ"/>
                        </a:rPr>
                        <a:t>9</a:t>
                      </a:r>
                      <a:r>
                        <a:rPr lang="ja-JP" altLang="en-US" sz="1000" b="0" i="0" u="none" strike="noStrike">
                          <a:solidFill>
                            <a:srgbClr val="FFFFFF"/>
                          </a:solidFill>
                          <a:effectLst/>
                          <a:latin typeface="メイリオ"/>
                          <a:ea typeface="メイリオ"/>
                        </a:rPr>
                        <a:t>）広告タップ後の動作</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dirty="0">
                          <a:solidFill>
                            <a:srgbClr val="595959"/>
                          </a:solidFill>
                          <a:effectLst/>
                          <a:latin typeface="メイリオ"/>
                          <a:ea typeface="メイリオ"/>
                        </a:rPr>
                        <a:t>-</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1000" b="0" i="0" u="none" strike="noStrike" dirty="0">
                          <a:solidFill>
                            <a:srgbClr val="595959"/>
                          </a:solidFill>
                          <a:effectLst/>
                          <a:latin typeface="メイリオ"/>
                          <a:ea typeface="メイリオ"/>
                        </a:rPr>
                        <a:t>-</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2383937928"/>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デバイス</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ja-JP" altLang="en-US" sz="1000" b="0" i="0" u="none" strike="noStrike">
                          <a:solidFill>
                            <a:srgbClr val="595959"/>
                          </a:solidFill>
                          <a:effectLst/>
                          <a:latin typeface="メイリオ"/>
                          <a:ea typeface="メイリオ"/>
                        </a:rPr>
                        <a:t>スマートフォン</a:t>
                      </a:r>
                      <a:r>
                        <a:rPr lang="en-US" altLang="ja-JP" sz="1000" b="0" i="0" u="none" strike="noStrike" dirty="0">
                          <a:solidFill>
                            <a:srgbClr val="595959"/>
                          </a:solidFill>
                          <a:effectLst/>
                          <a:latin typeface="メイリオ"/>
                          <a:ea typeface="メイリオ"/>
                        </a:rPr>
                        <a:t>(</a:t>
                      </a:r>
                      <a:r>
                        <a:rPr lang="ja-JP" altLang="en-US" sz="1000" b="0" i="0" u="none" strike="noStrike">
                          <a:solidFill>
                            <a:srgbClr val="595959"/>
                          </a:solidFill>
                          <a:effectLst/>
                          <a:latin typeface="メイリオ"/>
                          <a:ea typeface="メイリオ"/>
                        </a:rPr>
                        <a:t>アプリ</a:t>
                      </a:r>
                      <a:r>
                        <a:rPr lang="en-US" altLang="ja-JP" sz="1000" b="0" i="0" u="none" strike="noStrike" dirty="0">
                          <a:solidFill>
                            <a:srgbClr val="595959"/>
                          </a:solidFill>
                          <a:effectLst/>
                          <a:latin typeface="メイリオ"/>
                          <a:ea typeface="メイリオ"/>
                        </a:rPr>
                        <a:t>)</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17976892"/>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掲載面</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dirty="0">
                          <a:solidFill>
                            <a:srgbClr val="595959"/>
                          </a:solidFill>
                          <a:effectLst/>
                          <a:latin typeface="メイリオ"/>
                          <a:ea typeface="メイリオ"/>
                        </a:rPr>
                        <a:t>Yahoo!</a:t>
                      </a:r>
                      <a:r>
                        <a:rPr lang="ja-JP" altLang="en-US" sz="1000" b="0" i="0" u="none" strike="noStrike">
                          <a:solidFill>
                            <a:srgbClr val="595959"/>
                          </a:solidFill>
                          <a:effectLst/>
                          <a:latin typeface="メイリオ"/>
                          <a:ea typeface="メイリオ"/>
                        </a:rPr>
                        <a:t>カーナビ　</a:t>
                      </a:r>
                      <a:r>
                        <a:rPr lang="en-US" altLang="ja-JP" sz="1000" b="0" i="0" u="none" strike="noStrike" dirty="0">
                          <a:solidFill>
                            <a:srgbClr val="595959"/>
                          </a:solidFill>
                          <a:effectLst/>
                          <a:latin typeface="メイリオ"/>
                          <a:ea typeface="メイリオ"/>
                        </a:rPr>
                        <a:t>※</a:t>
                      </a:r>
                      <a:r>
                        <a:rPr lang="ja-JP" altLang="en-US" sz="1000" b="0" i="0" u="none" strike="noStrike">
                          <a:solidFill>
                            <a:srgbClr val="595959"/>
                          </a:solidFill>
                          <a:effectLst/>
                          <a:latin typeface="メイリオ"/>
                          <a:ea typeface="メイリオ"/>
                        </a:rPr>
                        <a:t>一部対象外のページがあります。</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05360600"/>
                  </a:ext>
                </a:extLst>
              </a:tr>
              <a:tr h="302700">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掲載場所</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カーナビ　オープニングパネル</a:t>
                      </a:r>
                    </a:p>
                  </a:txBody>
                  <a:tcPr marL="5525" marR="5525" marT="5525" marB="0" anchor="ctr">
                    <a:lnL>
                      <a:noFill/>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1000" b="0" i="0" u="none" strike="noStrike">
                          <a:solidFill>
                            <a:srgbClr val="595959"/>
                          </a:solidFill>
                          <a:effectLst/>
                          <a:latin typeface="メイリオ" panose="020B0604030504040204" pitchFamily="50" charset="-128"/>
                          <a:ea typeface="メイリオ" panose="020B0604030504040204" pitchFamily="50" charset="-128"/>
                        </a:rPr>
                        <a:t>カーナビ　メニューパネル</a:t>
                      </a:r>
                    </a:p>
                  </a:txBody>
                  <a:tcPr marL="5525" marR="5525" marT="5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1293444074"/>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掲載期間</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dirty="0">
                          <a:solidFill>
                            <a:srgbClr val="595959"/>
                          </a:solidFill>
                          <a:effectLst/>
                          <a:latin typeface="メイリオ"/>
                          <a:ea typeface="メイリオ"/>
                        </a:rPr>
                        <a:t>2021</a:t>
                      </a:r>
                      <a:r>
                        <a:rPr lang="ja-JP" altLang="en-US" sz="1000" b="0" i="0" u="none" strike="noStrike" dirty="0">
                          <a:solidFill>
                            <a:srgbClr val="595959"/>
                          </a:solidFill>
                          <a:effectLst/>
                          <a:latin typeface="メイリオ"/>
                          <a:ea typeface="メイリオ"/>
                        </a:rPr>
                        <a:t>年</a:t>
                      </a:r>
                      <a:r>
                        <a:rPr lang="en-US" altLang="ja-JP" sz="1000" b="0" i="0" u="none" strike="noStrike" dirty="0">
                          <a:solidFill>
                            <a:srgbClr val="595959"/>
                          </a:solidFill>
                          <a:effectLst/>
                          <a:latin typeface="メイリオ"/>
                          <a:ea typeface="メイリオ"/>
                        </a:rPr>
                        <a:t>10</a:t>
                      </a:r>
                      <a:r>
                        <a:rPr lang="ja-JP" altLang="en-US" sz="1000" b="0" i="0" u="none" strike="noStrike" dirty="0">
                          <a:solidFill>
                            <a:srgbClr val="595959"/>
                          </a:solidFill>
                          <a:effectLst/>
                          <a:latin typeface="メイリオ"/>
                          <a:ea typeface="メイリオ"/>
                        </a:rPr>
                        <a:t>月</a:t>
                      </a:r>
                      <a:r>
                        <a:rPr lang="en-US" altLang="ja-JP" sz="1000" b="0" i="0" u="none" strike="noStrike" dirty="0">
                          <a:solidFill>
                            <a:srgbClr val="595959"/>
                          </a:solidFill>
                          <a:effectLst/>
                          <a:latin typeface="メイリオ"/>
                          <a:ea typeface="メイリオ"/>
                        </a:rPr>
                        <a:t>1</a:t>
                      </a:r>
                      <a:r>
                        <a:rPr lang="ja-JP" altLang="en-US" sz="1000" b="0" i="0" u="none" strike="noStrike" dirty="0">
                          <a:solidFill>
                            <a:srgbClr val="595959"/>
                          </a:solidFill>
                          <a:effectLst/>
                          <a:latin typeface="メイリオ"/>
                          <a:ea typeface="メイリオ"/>
                        </a:rPr>
                        <a:t>日（金）～　</a:t>
                      </a:r>
                      <a:r>
                        <a:rPr lang="en-US" altLang="ja-JP" sz="1000" b="0" i="0" u="none" strike="noStrike" dirty="0">
                          <a:solidFill>
                            <a:srgbClr val="595959"/>
                          </a:solidFill>
                          <a:effectLst/>
                          <a:latin typeface="メイリオ"/>
                          <a:ea typeface="メイリオ"/>
                        </a:rPr>
                        <a:t>2022</a:t>
                      </a:r>
                      <a:r>
                        <a:rPr lang="ja-JP" altLang="en-US" sz="1000" b="0" i="0" u="none" strike="noStrike" dirty="0">
                          <a:solidFill>
                            <a:srgbClr val="595959"/>
                          </a:solidFill>
                          <a:effectLst/>
                          <a:latin typeface="メイリオ"/>
                          <a:ea typeface="メイリオ"/>
                        </a:rPr>
                        <a:t>年</a:t>
                      </a:r>
                      <a:r>
                        <a:rPr lang="en-US" altLang="ja-JP" sz="1000" b="0" i="0" u="none" strike="noStrike" dirty="0">
                          <a:solidFill>
                            <a:srgbClr val="595959"/>
                          </a:solidFill>
                          <a:effectLst/>
                          <a:latin typeface="メイリオ"/>
                          <a:ea typeface="メイリオ"/>
                        </a:rPr>
                        <a:t>3</a:t>
                      </a:r>
                      <a:r>
                        <a:rPr lang="ja-JP" altLang="en-US" sz="1000" b="0" i="0" u="none" strike="noStrike" dirty="0">
                          <a:solidFill>
                            <a:srgbClr val="595959"/>
                          </a:solidFill>
                          <a:effectLst/>
                          <a:latin typeface="メイリオ"/>
                          <a:ea typeface="メイリオ"/>
                        </a:rPr>
                        <a:t>月</a:t>
                      </a:r>
                      <a:r>
                        <a:rPr lang="en-US" altLang="ja-JP" sz="1000" b="0" i="0" u="none" strike="noStrike" dirty="0">
                          <a:solidFill>
                            <a:srgbClr val="595959"/>
                          </a:solidFill>
                          <a:effectLst/>
                          <a:latin typeface="メイリオ"/>
                          <a:ea typeface="メイリオ"/>
                        </a:rPr>
                        <a:t>31</a:t>
                      </a:r>
                      <a:r>
                        <a:rPr lang="ja-JP" altLang="en-US" sz="1000" b="0" i="0" u="none" strike="noStrike" dirty="0">
                          <a:solidFill>
                            <a:srgbClr val="595959"/>
                          </a:solidFill>
                          <a:effectLst/>
                          <a:latin typeface="メイリオ"/>
                          <a:ea typeface="メイリオ"/>
                        </a:rPr>
                        <a:t>日（木）</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1660290"/>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購入期間</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en-US" altLang="ja-JP" sz="1000" b="0" i="0" u="none" strike="noStrike" dirty="0">
                          <a:solidFill>
                            <a:srgbClr val="595959"/>
                          </a:solidFill>
                          <a:effectLst/>
                          <a:latin typeface="メイリオ"/>
                          <a:ea typeface="メイリオ"/>
                        </a:rPr>
                        <a:t>1</a:t>
                      </a:r>
                      <a:r>
                        <a:rPr lang="ja-JP" altLang="en-US" sz="1000" b="0" i="0" u="none" strike="noStrike">
                          <a:solidFill>
                            <a:srgbClr val="595959"/>
                          </a:solidFill>
                          <a:effectLst/>
                          <a:latin typeface="メイリオ"/>
                          <a:ea typeface="メイリオ"/>
                        </a:rPr>
                        <a:t>日間</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1045011"/>
                  </a:ext>
                </a:extLst>
              </a:tr>
              <a:tr h="262641">
                <a:tc>
                  <a:txBody>
                    <a:bodyPr/>
                    <a:lstStyle/>
                    <a:p>
                      <a:pPr algn="ctr" rtl="0" fontAlgn="ctr"/>
                      <a:r>
                        <a:rPr lang="ja-JP" altLang="en-US" sz="1000" b="0" i="0" u="none" strike="noStrike">
                          <a:solidFill>
                            <a:srgbClr val="FFFFFF"/>
                          </a:solidFill>
                          <a:effectLst/>
                          <a:latin typeface="メイリオ" panose="020B0604030504040204" pitchFamily="50" charset="-128"/>
                          <a:ea typeface="メイリオ" panose="020B0604030504040204" pitchFamily="50" charset="-128"/>
                        </a:rPr>
                        <a:t>料金タイプ</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4">
                  <a:txBody>
                    <a:bodyPr/>
                    <a:lstStyle/>
                    <a:p>
                      <a:pPr algn="ctr" rtl="0" fontAlgn="ctr"/>
                      <a:r>
                        <a:rPr lang="ja-JP" altLang="en-US" sz="1000" b="0" i="0" u="none" strike="noStrike" dirty="0">
                          <a:solidFill>
                            <a:srgbClr val="595959"/>
                          </a:solidFill>
                          <a:effectLst/>
                          <a:latin typeface="メイリオ" panose="020B0604030504040204" pitchFamily="50" charset="-128"/>
                          <a:ea typeface="メイリオ" panose="020B0604030504040204" pitchFamily="50" charset="-128"/>
                        </a:rPr>
                        <a:t>枠購入型</a:t>
                      </a:r>
                    </a:p>
                  </a:txBody>
                  <a:tcPr marL="5525" marR="5525" marT="5525"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64670700"/>
                  </a:ext>
                </a:extLst>
              </a:tr>
              <a:tr h="262641">
                <a:tc>
                  <a:txBody>
                    <a:bodyPr/>
                    <a:lstStyle/>
                    <a:p>
                      <a:pPr algn="ctr" rtl="0" fontAlgn="ctr"/>
                      <a:r>
                        <a:rPr lang="zh-TW" altLang="en-US" sz="1000" b="0" i="0" u="none" strike="noStrike">
                          <a:solidFill>
                            <a:srgbClr val="FFFFFF"/>
                          </a:solidFill>
                          <a:effectLst/>
                          <a:latin typeface="メイリオ" panose="020B0604030504040204" pitchFamily="50" charset="-128"/>
                          <a:ea typeface="メイリオ" panose="020B0604030504040204" pitchFamily="50" charset="-128"/>
                        </a:rPr>
                        <a:t>最低購入価格</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dirty="0">
                          <a:solidFill>
                            <a:srgbClr val="595959"/>
                          </a:solidFill>
                          <a:effectLst/>
                          <a:latin typeface="メイリオ"/>
                          <a:ea typeface="メイリオ"/>
                        </a:rPr>
                        <a:t>220,000</a:t>
                      </a:r>
                      <a:r>
                        <a:rPr lang="ja-JP" altLang="en-US" sz="1000" b="0" i="0" u="none" strike="noStrike">
                          <a:solidFill>
                            <a:srgbClr val="595959"/>
                          </a:solidFill>
                          <a:effectLst/>
                          <a:latin typeface="メイリオ"/>
                          <a:ea typeface="メイリオ"/>
                        </a:rPr>
                        <a:t>円</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1000" b="0" i="0" u="none" strike="noStrike" dirty="0">
                          <a:solidFill>
                            <a:srgbClr val="595959"/>
                          </a:solidFill>
                          <a:effectLst/>
                          <a:latin typeface="メイリオ"/>
                          <a:ea typeface="メイリオ"/>
                        </a:rPr>
                        <a:t>100,000</a:t>
                      </a:r>
                      <a:r>
                        <a:rPr lang="ja-JP" altLang="en-US" sz="1000" b="0" i="0" u="none" strike="noStrike">
                          <a:solidFill>
                            <a:srgbClr val="595959"/>
                          </a:solidFill>
                          <a:effectLst/>
                          <a:latin typeface="メイリオ"/>
                          <a:ea typeface="メイリオ"/>
                        </a:rPr>
                        <a:t>円</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4057243356"/>
                  </a:ext>
                </a:extLst>
              </a:tr>
              <a:tr h="366966">
                <a:tc>
                  <a:txBody>
                    <a:bodyPr/>
                    <a:lstStyle/>
                    <a:p>
                      <a:pPr algn="ctr" rtl="0" fontAlgn="ctr"/>
                      <a:r>
                        <a:rPr lang="ja-JP" altLang="en-US" sz="1000" b="0" i="0" u="none" strike="noStrike">
                          <a:solidFill>
                            <a:srgbClr val="FFFFFF"/>
                          </a:solidFill>
                          <a:effectLst/>
                          <a:latin typeface="メイリオ"/>
                          <a:ea typeface="メイリオ"/>
                        </a:rPr>
                        <a:t>基本料金（</a:t>
                      </a:r>
                      <a:r>
                        <a:rPr lang="en-US" sz="1000" b="0" i="0" u="none" strike="noStrike" dirty="0" err="1">
                          <a:solidFill>
                            <a:srgbClr val="FFFFFF"/>
                          </a:solidFill>
                          <a:effectLst/>
                          <a:latin typeface="メイリオ"/>
                          <a:ea typeface="メイリオ"/>
                        </a:rPr>
                        <a:t>vCPM</a:t>
                      </a:r>
                      <a:r>
                        <a:rPr lang="en-US" sz="1000" b="0" i="0" u="none" strike="noStrike" dirty="0">
                          <a:solidFill>
                            <a:srgbClr val="FFFFFF"/>
                          </a:solidFill>
                          <a:effectLst/>
                          <a:latin typeface="メイリオ"/>
                          <a:ea typeface="メイリオ"/>
                        </a:rPr>
                        <a:t>）</a:t>
                      </a: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dirty="0">
                          <a:solidFill>
                            <a:srgbClr val="595959"/>
                          </a:solidFill>
                          <a:effectLst/>
                          <a:latin typeface="メイリオ"/>
                          <a:ea typeface="メイリオ"/>
                        </a:rPr>
                        <a:t>-</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en-US" altLang="ja-JP" sz="1000" b="0" i="0" u="none" strike="noStrike" dirty="0">
                          <a:solidFill>
                            <a:srgbClr val="595959"/>
                          </a:solidFill>
                          <a:effectLst/>
                          <a:latin typeface="メイリオ"/>
                          <a:ea typeface="メイリオ"/>
                        </a:rPr>
                        <a:t>-</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139220613"/>
                  </a:ext>
                </a:extLst>
              </a:tr>
              <a:tr h="350188">
                <a:tc>
                  <a:txBody>
                    <a:bodyPr/>
                    <a:lstStyle/>
                    <a:p>
                      <a:pPr algn="ctr" rtl="0" fontAlgn="ctr"/>
                      <a:r>
                        <a:rPr lang="ja-JP" altLang="en-US" sz="1000" b="0" i="0" u="none" strike="noStrike">
                          <a:solidFill>
                            <a:srgbClr val="FFFFFF"/>
                          </a:solidFill>
                          <a:effectLst/>
                          <a:latin typeface="メイリオ"/>
                          <a:ea typeface="メイリオ"/>
                        </a:rPr>
                        <a:t>想定</a:t>
                      </a:r>
                      <a:r>
                        <a:rPr lang="en-US" altLang="ja-JP" sz="1000" b="0" i="0" u="none" strike="noStrike" dirty="0" err="1">
                          <a:solidFill>
                            <a:srgbClr val="FFFFFF"/>
                          </a:solidFill>
                          <a:effectLst/>
                          <a:latin typeface="メイリオ"/>
                          <a:ea typeface="メイリオ"/>
                        </a:rPr>
                        <a:t>vimps</a:t>
                      </a:r>
                      <a:r>
                        <a:rPr lang="ja-JP" altLang="en-US" sz="900" b="0" i="0" u="none" strike="noStrike">
                          <a:solidFill>
                            <a:srgbClr val="FFFFFF"/>
                          </a:solidFill>
                          <a:effectLst/>
                          <a:latin typeface="メイリオ"/>
                          <a:ea typeface="メイリオ"/>
                        </a:rPr>
                        <a:t>（枠配信のみ）</a:t>
                      </a:r>
                      <a:endParaRPr lang="ja-JP" altLang="en-US" sz="1000" b="0" i="0" u="none" strike="noStrike">
                        <a:solidFill>
                          <a:srgbClr val="FFFFFF"/>
                        </a:solidFill>
                        <a:effectLst/>
                        <a:latin typeface="メイリオ"/>
                        <a:ea typeface="メイリオ"/>
                      </a:endParaRPr>
                    </a:p>
                  </a:txBody>
                  <a:tcPr marL="5525" marR="5525" marT="5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35</a:t>
                      </a:r>
                      <a:r>
                        <a:rPr lang="en-US" sz="1000" b="0" i="0" u="none" strike="noStrike" dirty="0">
                          <a:solidFill>
                            <a:srgbClr val="595959"/>
                          </a:solidFill>
                          <a:effectLst/>
                          <a:latin typeface="メイリオ" panose="020B0604030504040204" pitchFamily="50" charset="-128"/>
                          <a:ea typeface="メイリオ" panose="020B0604030504040204" pitchFamily="50" charset="-128"/>
                        </a:rPr>
                        <a:t>0,000Vimps</a:t>
                      </a:r>
                    </a:p>
                  </a:txBody>
                  <a:tcPr marL="5525" marR="5525" marT="5525"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1000" b="0" i="0" u="none" strike="noStrike" dirty="0">
                          <a:solidFill>
                            <a:srgbClr val="595959"/>
                          </a:solidFill>
                          <a:effectLst/>
                          <a:latin typeface="メイリオ" panose="020B0604030504040204" pitchFamily="50" charset="-128"/>
                          <a:ea typeface="メイリオ" panose="020B0604030504040204" pitchFamily="50" charset="-128"/>
                        </a:rPr>
                        <a:t>85</a:t>
                      </a:r>
                      <a:r>
                        <a:rPr lang="en-US" sz="1000" b="0" i="0" u="none" strike="noStrike" dirty="0">
                          <a:solidFill>
                            <a:srgbClr val="595959"/>
                          </a:solidFill>
                          <a:effectLst/>
                          <a:latin typeface="メイリオ" panose="020B0604030504040204" pitchFamily="50" charset="-128"/>
                          <a:ea typeface="メイリオ" panose="020B0604030504040204" pitchFamily="50" charset="-128"/>
                        </a:rPr>
                        <a:t>,000Vimps</a:t>
                      </a:r>
                    </a:p>
                  </a:txBody>
                  <a:tcPr marL="5525" marR="5525" marT="5525"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1731154065"/>
                  </a:ext>
                </a:extLst>
              </a:tr>
            </a:tbl>
          </a:graphicData>
        </a:graphic>
      </p:graphicFrame>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a:xfrm>
            <a:off x="3473235" y="6573429"/>
            <a:ext cx="5317514" cy="365125"/>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51384" y="204613"/>
            <a:ext cx="9837401" cy="531751"/>
          </a:xfrm>
        </p:spPr>
        <p:txBody>
          <a:bodyPr>
            <a:normAutofit fontScale="90000"/>
          </a:bodyPr>
          <a:lstStyle/>
          <a:p>
            <a:r>
              <a:rPr kumimoji="1" lang="ja-JP" altLang="en-US" dirty="0"/>
              <a:t>商品一覧　</a:t>
            </a:r>
            <a:r>
              <a:rPr lang="en-US" altLang="ja-JP" sz="2954"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954" dirty="0">
                <a:latin typeface="メイリオ" panose="020B0604030504040204" pitchFamily="50" charset="-128"/>
                <a:ea typeface="メイリオ" panose="020B0604030504040204" pitchFamily="50" charset="-128"/>
                <a:cs typeface="メイリオ" panose="020B0604030504040204" pitchFamily="50" charset="-128"/>
              </a:rPr>
              <a:t>スペシャル商品</a:t>
            </a:r>
            <a:r>
              <a:rPr lang="en-US" altLang="ja-JP" sz="2708" dirty="0"/>
              <a:t>(</a:t>
            </a:r>
            <a:r>
              <a:rPr lang="ja-JP" altLang="en-US" sz="2708" dirty="0"/>
              <a:t>事前掲載可否必須</a:t>
            </a:r>
            <a:r>
              <a:rPr lang="en-US" altLang="ja-JP" sz="2708" dirty="0"/>
              <a:t>)</a:t>
            </a:r>
            <a:endParaRPr lang="ja-JP" altLang="en-US" sz="2708" dirty="0"/>
          </a:p>
        </p:txBody>
      </p:sp>
      <p:sp>
        <p:nvSpPr>
          <p:cNvPr id="8" name="正方形/長方形 7"/>
          <p:cNvSpPr/>
          <p:nvPr/>
        </p:nvSpPr>
        <p:spPr>
          <a:xfrm>
            <a:off x="6131992" y="5871747"/>
            <a:ext cx="6427532" cy="529504"/>
          </a:xfrm>
          <a:prstGeom prst="rect">
            <a:avLst/>
          </a:prstGeom>
        </p:spPr>
        <p:txBody>
          <a:bodyPr wrap="square">
            <a:spAutoFit/>
          </a:bodyPr>
          <a:lstStyle/>
          <a:p>
            <a:pPr>
              <a:lnSpc>
                <a:spcPts val="1797"/>
              </a:lnSpc>
            </a:pPr>
            <a:r>
              <a:rPr lang="en-US" altLang="ja-JP" sz="862" dirty="0">
                <a:solidFill>
                  <a:schemeClr val="accent6">
                    <a:lumMod val="75000"/>
                    <a:lumOff val="25000"/>
                  </a:schemeClr>
                </a:solidFill>
                <a:latin typeface="+mn-ea"/>
              </a:rPr>
              <a:t>※SP</a:t>
            </a:r>
            <a:r>
              <a:rPr lang="ja-JP" altLang="en-US" sz="862" dirty="0">
                <a:solidFill>
                  <a:schemeClr val="accent6">
                    <a:lumMod val="75000"/>
                    <a:lumOff val="25000"/>
                  </a:schemeClr>
                </a:solidFill>
                <a:latin typeface="+mn-ea"/>
              </a:rPr>
              <a:t>はスマートフォンの略称です。</a:t>
            </a:r>
            <a:endParaRPr lang="en-US" altLang="ja-JP" sz="862" dirty="0">
              <a:solidFill>
                <a:schemeClr val="accent6">
                  <a:lumMod val="75000"/>
                  <a:lumOff val="25000"/>
                </a:schemeClr>
              </a:solidFill>
              <a:latin typeface="+mn-ea"/>
            </a:endParaRPr>
          </a:p>
          <a:p>
            <a:pPr>
              <a:lnSpc>
                <a:spcPts val="1797"/>
              </a:lnSpc>
            </a:pPr>
            <a:r>
              <a:rPr lang="en-US" altLang="ja-JP" sz="862" dirty="0">
                <a:solidFill>
                  <a:schemeClr val="accent6">
                    <a:lumMod val="75000"/>
                    <a:lumOff val="25000"/>
                  </a:schemeClr>
                </a:solidFill>
                <a:latin typeface="+mn-ea"/>
              </a:rPr>
              <a:t>※</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Yahoo!</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カーナビ　トップ　オープニングパネル　</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SP</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FQ1</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）商品は</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1</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日の</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FQ</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が</a:t>
            </a:r>
            <a:r>
              <a:rPr lang="en-US" altLang="ja-JP" sz="862" dirty="0">
                <a:solidFill>
                  <a:schemeClr val="accent6">
                    <a:lumMod val="75000"/>
                    <a:lumOff val="25000"/>
                  </a:schemeClr>
                </a:solidFill>
                <a:latin typeface="メイリオ" panose="020B0604030504040204" pitchFamily="50" charset="-128"/>
                <a:ea typeface="メイリオ" panose="020B0604030504040204" pitchFamily="50" charset="-128"/>
              </a:rPr>
              <a:t>1</a:t>
            </a:r>
            <a:r>
              <a:rPr lang="ja-JP" altLang="en-US" sz="862" dirty="0">
                <a:solidFill>
                  <a:schemeClr val="accent6">
                    <a:lumMod val="75000"/>
                    <a:lumOff val="25000"/>
                  </a:schemeClr>
                </a:solidFill>
                <a:latin typeface="メイリオ" panose="020B0604030504040204" pitchFamily="50" charset="-128"/>
                <a:ea typeface="メイリオ" panose="020B0604030504040204" pitchFamily="50" charset="-128"/>
              </a:rPr>
              <a:t>回の設定です。</a:t>
            </a:r>
            <a:endParaRPr lang="en-US" altLang="ja-JP" sz="123" dirty="0">
              <a:solidFill>
                <a:schemeClr val="accent6">
                  <a:lumMod val="75000"/>
                  <a:lumOff val="25000"/>
                </a:schemeClr>
              </a:solidFill>
              <a:latin typeface="メイリオ" panose="020B0604030504040204" pitchFamily="50" charset="-128"/>
              <a:ea typeface="メイリオ" panose="020B0604030504040204" pitchFamily="50" charset="-128"/>
            </a:endParaRPr>
          </a:p>
        </p:txBody>
      </p:sp>
      <p:pic>
        <p:nvPicPr>
          <p:cNvPr id="12" name="図 11"/>
          <p:cNvPicPr>
            <a:picLocks noChangeAspect="1"/>
          </p:cNvPicPr>
          <p:nvPr/>
        </p:nvPicPr>
        <p:blipFill rotWithShape="1">
          <a:blip r:embed="rId2" cstate="print">
            <a:extLst>
              <a:ext uri="{28A0092B-C50C-407E-A947-70E740481C1C}">
                <a14:useLocalDpi xmlns:a14="http://schemas.microsoft.com/office/drawing/2010/main" val="0"/>
              </a:ext>
            </a:extLst>
          </a:blip>
          <a:srcRect l="52109"/>
          <a:stretch/>
        </p:blipFill>
        <p:spPr>
          <a:xfrm>
            <a:off x="4500746" y="2085265"/>
            <a:ext cx="519087" cy="983695"/>
          </a:xfrm>
          <a:prstGeom prst="rect">
            <a:avLst/>
          </a:prstGeom>
        </p:spPr>
      </p:pic>
      <p:grpSp>
        <p:nvGrpSpPr>
          <p:cNvPr id="7" name="グループ化 6"/>
          <p:cNvGrpSpPr/>
          <p:nvPr/>
        </p:nvGrpSpPr>
        <p:grpSpPr>
          <a:xfrm>
            <a:off x="2639616" y="2085265"/>
            <a:ext cx="540561" cy="983695"/>
            <a:chOff x="8193360" y="2276872"/>
            <a:chExt cx="1080120" cy="2177616"/>
          </a:xfrm>
        </p:grpSpPr>
        <p:grpSp>
          <p:nvGrpSpPr>
            <p:cNvPr id="4" name="グループ化 3"/>
            <p:cNvGrpSpPr/>
            <p:nvPr/>
          </p:nvGrpSpPr>
          <p:grpSpPr>
            <a:xfrm>
              <a:off x="8193360" y="2276872"/>
              <a:ext cx="1080120" cy="2177616"/>
              <a:chOff x="8193360" y="2354349"/>
              <a:chExt cx="1296144" cy="2671987"/>
            </a:xfrm>
          </p:grpSpPr>
          <p:pic>
            <p:nvPicPr>
              <p:cNvPr id="11" name="図 10"/>
              <p:cNvPicPr>
                <a:picLocks noChangeAspect="1"/>
              </p:cNvPicPr>
              <p:nvPr/>
            </p:nvPicPr>
            <p:blipFill rotWithShape="1">
              <a:blip r:embed="rId3" cstate="print">
                <a:extLst>
                  <a:ext uri="{28A0092B-C50C-407E-A947-70E740481C1C}">
                    <a14:useLocalDpi xmlns:a14="http://schemas.microsoft.com/office/drawing/2010/main" val="0"/>
                  </a:ext>
                </a:extLst>
              </a:blip>
              <a:srcRect r="52481"/>
              <a:stretch/>
            </p:blipFill>
            <p:spPr>
              <a:xfrm>
                <a:off x="8193360" y="2354349"/>
                <a:ext cx="1296144" cy="2671987"/>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64579" y="2618406"/>
                <a:ext cx="1080909" cy="2106738"/>
              </a:xfrm>
              <a:prstGeom prst="rect">
                <a:avLst/>
              </a:prstGeom>
            </p:spPr>
          </p:pic>
        </p:grpSp>
        <p:sp>
          <p:nvSpPr>
            <p:cNvPr id="5" name="正方形/長方形 4"/>
            <p:cNvSpPr/>
            <p:nvPr/>
          </p:nvSpPr>
          <p:spPr bwMode="auto">
            <a:xfrm>
              <a:off x="8415056" y="3060718"/>
              <a:ext cx="570392" cy="512298"/>
            </a:xfrm>
            <a:prstGeom prst="rect">
              <a:avLst/>
            </a:prstGeom>
            <a:solidFill>
              <a:schemeClr val="accent5"/>
            </a:solidFill>
            <a:ln w="3175" algn="ctr">
              <a:solidFill>
                <a:srgbClr val="292929"/>
              </a:solidFill>
              <a:prstDash val="solid"/>
              <a:miter lim="800000"/>
              <a:headEnd/>
              <a:tailEnd/>
            </a:ln>
          </p:spPr>
          <p:txBody>
            <a:bodyPr lIns="0" tIns="0" rIns="0" bIns="0" rtlCol="0" anchor="ctr"/>
            <a:lstStyle/>
            <a:p>
              <a:pPr algn="ctr" defTabSz="1125444"/>
              <a:endParaRPr kumimoji="0" lang="ja-JP" altLang="en-US" sz="1477" b="1" kern="0" dirty="0">
                <a:solidFill>
                  <a:schemeClr val="bg1"/>
                </a:solidFill>
                <a:latin typeface="+mn-ea"/>
                <a:cs typeface="Verdana" pitchFamily="34" charset="0"/>
              </a:endParaRPr>
            </a:p>
          </p:txBody>
        </p:sp>
      </p:grpSp>
      <p:sp>
        <p:nvSpPr>
          <p:cNvPr id="13" name="正方形/長方形 12"/>
          <p:cNvSpPr/>
          <p:nvPr/>
        </p:nvSpPr>
        <p:spPr>
          <a:xfrm>
            <a:off x="4500746" y="6460930"/>
            <a:ext cx="3367759" cy="224998"/>
          </a:xfrm>
          <a:prstGeom prst="rect">
            <a:avLst/>
          </a:prstGeom>
        </p:spPr>
        <p:txBody>
          <a:bodyPr wrap="square">
            <a:spAutoFit/>
          </a:bodyPr>
          <a:lstStyle/>
          <a:p>
            <a:r>
              <a:rPr lang="en-US" altLang="ja-JP" sz="862" dirty="0">
                <a:solidFill>
                  <a:srgbClr val="1D1C1D"/>
                </a:solidFill>
              </a:rPr>
              <a:t>Map data © </a:t>
            </a:r>
            <a:r>
              <a:rPr lang="en-US" altLang="ja-JP" sz="862" dirty="0" err="1">
                <a:solidFill>
                  <a:srgbClr val="1D1C1D"/>
                </a:solidFill>
              </a:rPr>
              <a:t>Mapbox</a:t>
            </a:r>
            <a:r>
              <a:rPr lang="en-US" altLang="ja-JP" sz="862" dirty="0">
                <a:solidFill>
                  <a:srgbClr val="1D1C1D"/>
                </a:solidFill>
              </a:rPr>
              <a:t> © </a:t>
            </a:r>
            <a:r>
              <a:rPr lang="en-US" altLang="ja-JP" sz="862" dirty="0" err="1">
                <a:solidFill>
                  <a:srgbClr val="1D1C1D"/>
                </a:solidFill>
              </a:rPr>
              <a:t>OpenStreetMap</a:t>
            </a:r>
            <a:r>
              <a:rPr lang="en-US" altLang="ja-JP" sz="862" dirty="0">
                <a:solidFill>
                  <a:srgbClr val="1D1C1D"/>
                </a:solidFill>
              </a:rPr>
              <a:t> © </a:t>
            </a:r>
            <a:r>
              <a:rPr lang="en-US" altLang="ja-JP" sz="862" dirty="0" err="1">
                <a:solidFill>
                  <a:srgbClr val="1D1C1D"/>
                </a:solidFill>
              </a:rPr>
              <a:t>Zenrin</a:t>
            </a:r>
            <a:r>
              <a:rPr lang="en-US" altLang="ja-JP" sz="862" dirty="0">
                <a:solidFill>
                  <a:srgbClr val="1D1C1D"/>
                </a:solidFill>
              </a:rPr>
              <a:t> Co., Ltd.</a:t>
            </a:r>
            <a:endParaRPr lang="ja-JP" altLang="en-US" sz="862" dirty="0"/>
          </a:p>
        </p:txBody>
      </p:sp>
    </p:spTree>
    <p:extLst>
      <p:ext uri="{BB962C8B-B14F-4D97-AF65-F5344CB8AC3E}">
        <p14:creationId xmlns:p14="http://schemas.microsoft.com/office/powerpoint/2010/main" val="6411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51384" y="239355"/>
            <a:ext cx="10708364" cy="531751"/>
          </a:xfrm>
        </p:spPr>
        <p:txBody>
          <a:bodyPr>
            <a:normAutofit fontScale="90000"/>
          </a:bodyPr>
          <a:lstStyle/>
          <a:p>
            <a:r>
              <a:rPr lang="ja-JP" altLang="en-US" dirty="0"/>
              <a:t>広告タイプ一覧</a:t>
            </a:r>
            <a:endParaRPr lang="ja-JP" altLang="en-US" sz="1969" dirty="0"/>
          </a:p>
        </p:txBody>
      </p:sp>
      <p:sp>
        <p:nvSpPr>
          <p:cNvPr id="18" name="テキスト ボックス 17">
            <a:extLst>
              <a:ext uri="{FF2B5EF4-FFF2-40B4-BE49-F238E27FC236}">
                <a16:creationId xmlns:a16="http://schemas.microsoft.com/office/drawing/2014/main" id="{105A310C-96BB-AD4C-AB58-A365BD4CA5F0}"/>
              </a:ext>
            </a:extLst>
          </p:cNvPr>
          <p:cNvSpPr txBox="1"/>
          <p:nvPr/>
        </p:nvSpPr>
        <p:spPr>
          <a:xfrm>
            <a:off x="4378556" y="792851"/>
            <a:ext cx="1346843" cy="323165"/>
          </a:xfrm>
          <a:prstGeom prst="rect">
            <a:avLst/>
          </a:prstGeom>
          <a:noFill/>
        </p:spPr>
        <p:txBody>
          <a:bodyPr wrap="none" rtlCol="0">
            <a:spAutoFit/>
          </a:bodyPr>
          <a:lstStyle/>
          <a:p>
            <a:pPr algn="ctr">
              <a:lnSpc>
                <a:spcPts val="1797"/>
              </a:lnSpc>
            </a:pPr>
            <a:r>
              <a:rPr lang="ja-JP" altLang="en-US" sz="1292" b="1" dirty="0"/>
              <a:t>画像（</a:t>
            </a:r>
            <a:r>
              <a:rPr lang="en-US" altLang="ja-JP" sz="1292" b="1" dirty="0"/>
              <a:t>16</a:t>
            </a:r>
            <a:r>
              <a:rPr lang="ja-JP" altLang="en-US" sz="1292" b="1" dirty="0"/>
              <a:t>：</a:t>
            </a:r>
            <a:r>
              <a:rPr lang="en-US" altLang="ja-JP" sz="1292" b="1" dirty="0"/>
              <a:t>5</a:t>
            </a:r>
            <a:r>
              <a:rPr lang="ja-JP" altLang="en-US" sz="1292" b="1" dirty="0"/>
              <a:t>）</a:t>
            </a:r>
            <a:endParaRPr lang="en-US" altLang="ja-JP" sz="1292" b="1" dirty="0"/>
          </a:p>
        </p:txBody>
      </p:sp>
      <p:sp>
        <p:nvSpPr>
          <p:cNvPr id="29" name="テキスト ボックス 28">
            <a:extLst>
              <a:ext uri="{FF2B5EF4-FFF2-40B4-BE49-F238E27FC236}">
                <a16:creationId xmlns:a16="http://schemas.microsoft.com/office/drawing/2014/main" id="{105A310C-96BB-AD4C-AB58-A365BD4CA5F0}"/>
              </a:ext>
            </a:extLst>
          </p:cNvPr>
          <p:cNvSpPr txBox="1"/>
          <p:nvPr/>
        </p:nvSpPr>
        <p:spPr>
          <a:xfrm>
            <a:off x="1562854" y="786770"/>
            <a:ext cx="1234632" cy="553998"/>
          </a:xfrm>
          <a:prstGeom prst="rect">
            <a:avLst/>
          </a:prstGeom>
          <a:noFill/>
        </p:spPr>
        <p:txBody>
          <a:bodyPr wrap="none" rtlCol="0">
            <a:spAutoFit/>
          </a:bodyPr>
          <a:lstStyle/>
          <a:p>
            <a:pPr algn="ctr">
              <a:lnSpc>
                <a:spcPts val="1797"/>
              </a:lnSpc>
            </a:pPr>
            <a:r>
              <a:rPr lang="ja-JP" altLang="en-US" sz="1292" b="1" dirty="0"/>
              <a:t>画像（</a:t>
            </a:r>
            <a:r>
              <a:rPr lang="en-US" altLang="ja-JP" sz="1292" b="1" dirty="0"/>
              <a:t>1</a:t>
            </a:r>
            <a:r>
              <a:rPr lang="ja-JP" altLang="en-US" sz="1292" b="1" dirty="0"/>
              <a:t>：</a:t>
            </a:r>
            <a:r>
              <a:rPr lang="en-US" altLang="ja-JP" sz="1292" b="1" dirty="0"/>
              <a:t>1</a:t>
            </a:r>
            <a:r>
              <a:rPr lang="ja-JP" altLang="en-US" sz="1292" b="1" dirty="0"/>
              <a:t>）</a:t>
            </a:r>
            <a:endParaRPr lang="en-US" altLang="ja-JP" sz="1292" b="1" dirty="0"/>
          </a:p>
          <a:p>
            <a:pPr algn="ctr">
              <a:lnSpc>
                <a:spcPts val="1797"/>
              </a:lnSpc>
            </a:pPr>
            <a:endParaRPr lang="en-US" altLang="ja-JP" sz="1292" b="1"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4363" y="1124744"/>
            <a:ext cx="2039967" cy="4426650"/>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7397" y="1124744"/>
            <a:ext cx="2099368" cy="4536504"/>
          </a:xfrm>
          <a:prstGeom prst="rect">
            <a:avLst/>
          </a:prstGeom>
        </p:spPr>
      </p:pic>
      <p:sp>
        <p:nvSpPr>
          <p:cNvPr id="6" name="正方形/長方形 5"/>
          <p:cNvSpPr/>
          <p:nvPr/>
        </p:nvSpPr>
        <p:spPr>
          <a:xfrm>
            <a:off x="4500744" y="6417006"/>
            <a:ext cx="3367759" cy="224998"/>
          </a:xfrm>
          <a:prstGeom prst="rect">
            <a:avLst/>
          </a:prstGeom>
        </p:spPr>
        <p:txBody>
          <a:bodyPr wrap="square">
            <a:spAutoFit/>
          </a:bodyPr>
          <a:lstStyle/>
          <a:p>
            <a:r>
              <a:rPr lang="en-US" altLang="ja-JP" sz="862" dirty="0">
                <a:solidFill>
                  <a:srgbClr val="1D1C1D"/>
                </a:solidFill>
              </a:rPr>
              <a:t>Map data © </a:t>
            </a:r>
            <a:r>
              <a:rPr lang="en-US" altLang="ja-JP" sz="862" dirty="0" err="1">
                <a:solidFill>
                  <a:srgbClr val="1D1C1D"/>
                </a:solidFill>
              </a:rPr>
              <a:t>Mapbox</a:t>
            </a:r>
            <a:r>
              <a:rPr lang="en-US" altLang="ja-JP" sz="862" dirty="0">
                <a:solidFill>
                  <a:srgbClr val="1D1C1D"/>
                </a:solidFill>
              </a:rPr>
              <a:t> © </a:t>
            </a:r>
            <a:r>
              <a:rPr lang="en-US" altLang="ja-JP" sz="862" dirty="0" err="1">
                <a:solidFill>
                  <a:srgbClr val="1D1C1D"/>
                </a:solidFill>
              </a:rPr>
              <a:t>OpenStreetMap</a:t>
            </a:r>
            <a:r>
              <a:rPr lang="en-US" altLang="ja-JP" sz="862" dirty="0">
                <a:solidFill>
                  <a:srgbClr val="1D1C1D"/>
                </a:solidFill>
              </a:rPr>
              <a:t> © </a:t>
            </a:r>
            <a:r>
              <a:rPr lang="en-US" altLang="ja-JP" sz="862" dirty="0" err="1">
                <a:solidFill>
                  <a:srgbClr val="1D1C1D"/>
                </a:solidFill>
              </a:rPr>
              <a:t>Zenrin</a:t>
            </a:r>
            <a:r>
              <a:rPr lang="en-US" altLang="ja-JP" sz="862" dirty="0">
                <a:solidFill>
                  <a:srgbClr val="1D1C1D"/>
                </a:solidFill>
              </a:rPr>
              <a:t> Co., Ltd.</a:t>
            </a:r>
            <a:endParaRPr lang="ja-JP" altLang="en-US" sz="862" dirty="0"/>
          </a:p>
        </p:txBody>
      </p:sp>
      <p:sp>
        <p:nvSpPr>
          <p:cNvPr id="7" name="テキスト ボックス 6"/>
          <p:cNvSpPr txBox="1"/>
          <p:nvPr/>
        </p:nvSpPr>
        <p:spPr>
          <a:xfrm>
            <a:off x="822798" y="6207710"/>
            <a:ext cx="10723653" cy="243913"/>
          </a:xfrm>
          <a:prstGeom prst="rect">
            <a:avLst/>
          </a:prstGeom>
          <a:noFill/>
        </p:spPr>
        <p:txBody>
          <a:bodyPr wrap="square" rtlCol="0">
            <a:spAutoFit/>
          </a:bodyPr>
          <a:lstStyle/>
          <a:p>
            <a:r>
              <a:rPr lang="en-US" altLang="ja-JP" sz="985" dirty="0"/>
              <a:t>※</a:t>
            </a:r>
            <a:r>
              <a:rPr lang="ja-JP" altLang="en-US" sz="985" dirty="0"/>
              <a:t>広告はイメージとなります。スマートフォンのデバイスや</a:t>
            </a:r>
            <a:r>
              <a:rPr lang="en-US" altLang="ja-JP" sz="985" dirty="0"/>
              <a:t>OS</a:t>
            </a:r>
            <a:r>
              <a:rPr lang="ja-JP" altLang="en-US" sz="985" dirty="0"/>
              <a:t>により掲出イメージがことなる場合がございます。</a:t>
            </a:r>
          </a:p>
        </p:txBody>
      </p:sp>
      <p:sp>
        <p:nvSpPr>
          <p:cNvPr id="10" name="テキスト ボックス 9"/>
          <p:cNvSpPr txBox="1"/>
          <p:nvPr/>
        </p:nvSpPr>
        <p:spPr>
          <a:xfrm>
            <a:off x="539268" y="5694413"/>
            <a:ext cx="9649072" cy="492443"/>
          </a:xfrm>
          <a:prstGeom prst="rect">
            <a:avLst/>
          </a:prstGeom>
          <a:noFill/>
        </p:spPr>
        <p:txBody>
          <a:bodyPr wrap="square" rtlCol="0">
            <a:spAutoFit/>
          </a:bodyPr>
          <a:lstStyle/>
          <a:p>
            <a:pPr lvl="0">
              <a:defRPr/>
            </a:pPr>
            <a:r>
              <a:rPr kumimoji="0" lang="ja-JP" altLang="en-US" sz="1300" kern="0" dirty="0">
                <a:solidFill>
                  <a:schemeClr val="tx1">
                    <a:lumMod val="65000"/>
                    <a:lumOff val="35000"/>
                  </a:schemeClr>
                </a:solidFill>
              </a:rPr>
              <a:t>　・入稿規定（</a:t>
            </a:r>
            <a:r>
              <a:rPr kumimoji="0" lang="en-US" altLang="ja-JP" sz="1300" kern="0" dirty="0">
                <a:solidFill>
                  <a:schemeClr val="tx1">
                    <a:lumMod val="65000"/>
                    <a:lumOff val="35000"/>
                  </a:schemeClr>
                </a:solidFill>
              </a:rPr>
              <a:t>web</a:t>
            </a:r>
            <a:r>
              <a:rPr kumimoji="0" lang="ja-JP" altLang="en-US" sz="1300" kern="0" dirty="0">
                <a:solidFill>
                  <a:schemeClr val="tx1">
                    <a:lumMod val="65000"/>
                    <a:lumOff val="35000"/>
                  </a:schemeClr>
                </a:solidFill>
              </a:rPr>
              <a:t>）：</a:t>
            </a:r>
            <a:r>
              <a:rPr kumimoji="0" lang="en-US" altLang="ja-JP" sz="1300" kern="0" dirty="0">
                <a:solidFill>
                  <a:schemeClr val="tx1">
                    <a:lumMod val="65000"/>
                    <a:lumOff val="35000"/>
                  </a:schemeClr>
                </a:solidFill>
              </a:rPr>
              <a:t> </a:t>
            </a:r>
            <a:r>
              <a:rPr lang="en-US" altLang="ja-JP" sz="1300" dirty="0">
                <a:solidFill>
                  <a:schemeClr val="tx1">
                    <a:lumMod val="65000"/>
                    <a:lumOff val="35000"/>
                  </a:schemeClr>
                </a:solidFill>
                <a:hlinkClick r:id="rId4"/>
              </a:rPr>
              <a:t>https://ads-help.yahoo.co.jp/yahooads/guideline/articledetail?lan=ja&amp;aid=1493&amp;o=default</a:t>
            </a:r>
            <a:endParaRPr kumimoji="0" lang="en-US" altLang="ja-JP" sz="1300" kern="0" dirty="0">
              <a:solidFill>
                <a:schemeClr val="tx1">
                  <a:lumMod val="65000"/>
                  <a:lumOff val="35000"/>
                </a:schemeClr>
              </a:solidFill>
            </a:endParaRPr>
          </a:p>
          <a:p>
            <a:pPr lvl="0">
              <a:defRPr/>
            </a:pPr>
            <a:r>
              <a:rPr kumimoji="0" lang="en-US" altLang="ja-JP" sz="1300" kern="0" dirty="0">
                <a:solidFill>
                  <a:schemeClr val="tx1">
                    <a:lumMod val="65000"/>
                    <a:lumOff val="35000"/>
                  </a:schemeClr>
                </a:solidFill>
              </a:rPr>
              <a:t>   </a:t>
            </a:r>
            <a:r>
              <a:rPr kumimoji="0" lang="ja-JP" altLang="en-US" sz="1300" kern="0" dirty="0">
                <a:solidFill>
                  <a:schemeClr val="tx1">
                    <a:lumMod val="65000"/>
                    <a:lumOff val="35000"/>
                  </a:schemeClr>
                </a:solidFill>
              </a:rPr>
              <a:t>・入稿規定（</a:t>
            </a:r>
            <a:r>
              <a:rPr kumimoji="0" lang="en-US" altLang="ja-JP" sz="1300" kern="0" dirty="0">
                <a:solidFill>
                  <a:schemeClr val="tx1">
                    <a:lumMod val="65000"/>
                    <a:lumOff val="35000"/>
                  </a:schemeClr>
                </a:solidFill>
              </a:rPr>
              <a:t>PDF</a:t>
            </a:r>
            <a:r>
              <a:rPr kumimoji="0" lang="ja-JP" altLang="en-US" sz="1300" kern="0" dirty="0">
                <a:solidFill>
                  <a:schemeClr val="tx1">
                    <a:lumMod val="65000"/>
                    <a:lumOff val="35000"/>
                  </a:schemeClr>
                </a:solidFill>
              </a:rPr>
              <a:t>）：</a:t>
            </a:r>
            <a:r>
              <a:rPr kumimoji="0" lang="en-US" altLang="ja-JP" sz="1300" kern="0" dirty="0">
                <a:solidFill>
                  <a:schemeClr val="tx1">
                    <a:lumMod val="65000"/>
                    <a:lumOff val="35000"/>
                  </a:schemeClr>
                </a:solidFill>
              </a:rPr>
              <a:t> </a:t>
            </a:r>
            <a:r>
              <a:rPr kumimoji="0" lang="en-US" altLang="ja-JP" sz="1300" kern="0" dirty="0">
                <a:solidFill>
                  <a:schemeClr val="tx1">
                    <a:lumMod val="65000"/>
                    <a:lumOff val="35000"/>
                  </a:schemeClr>
                </a:solidFill>
                <a:hlinkClick r:id="rId5"/>
              </a:rPr>
              <a:t>https://s.yimg.jp/images/listing/pdfs/listing_nyuukoukitei.pdf</a:t>
            </a:r>
            <a:endParaRPr kumimoji="0" lang="en-US" altLang="ja-JP" sz="1300" kern="0" dirty="0">
              <a:solidFill>
                <a:schemeClr val="tx1">
                  <a:lumMod val="65000"/>
                  <a:lumOff val="35000"/>
                </a:schemeClr>
              </a:solidFill>
            </a:endParaRPr>
          </a:p>
        </p:txBody>
      </p:sp>
    </p:spTree>
    <p:extLst>
      <p:ext uri="{BB962C8B-B14F-4D97-AF65-F5344CB8AC3E}">
        <p14:creationId xmlns:p14="http://schemas.microsoft.com/office/powerpoint/2010/main" val="266121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審査について</a:t>
            </a:r>
            <a:endParaRPr lang="ja-JP" altLang="en-US" dirty="0"/>
          </a:p>
        </p:txBody>
      </p:sp>
      <p:sp>
        <p:nvSpPr>
          <p:cNvPr id="5" name="スライド番号プレースホルダー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BD7636-22E7-4304-ABE2-16A3D163D5E1}" type="slidenum">
              <a:rPr kumimoji="1" lang="ja-JP" altLang="en-US" sz="1400" b="0" i="0" u="none" strike="noStrike" kern="1200" cap="none" spc="0" normalizeH="0" baseline="0" noProof="0" smtClean="0">
                <a:ln>
                  <a:noFill/>
                </a:ln>
                <a:solidFill>
                  <a:srgbClr val="999999"/>
                </a:solidFill>
                <a:effectLst/>
                <a:uLnTx/>
                <a:uFillTx/>
                <a:latin typeface="メイリオ"/>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400" b="0" i="0" u="none" strike="noStrike" kern="1200" cap="none" spc="0" normalizeH="0" baseline="0" noProof="0">
              <a:ln>
                <a:noFill/>
              </a:ln>
              <a:solidFill>
                <a:srgbClr val="999999"/>
              </a:solidFill>
              <a:effectLst/>
              <a:uLnTx/>
              <a:uFillTx/>
              <a:latin typeface="メイリオ"/>
              <a:ea typeface="メイリオ"/>
              <a:cs typeface="+mn-cs"/>
            </a:endParaRPr>
          </a:p>
        </p:txBody>
      </p:sp>
      <p:sp>
        <p:nvSpPr>
          <p:cNvPr id="26" name="正方形/長方形 25"/>
          <p:cNvSpPr/>
          <p:nvPr/>
        </p:nvSpPr>
        <p:spPr>
          <a:xfrm>
            <a:off x="263352" y="868651"/>
            <a:ext cx="11089232"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入稿前審査が必要な項目をご確認ください。</a:t>
            </a:r>
            <a:endParaRPr kumimoji="1" lang="en-US" altLang="ja-JP" sz="20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p:txBody>
      </p:sp>
      <p:graphicFrame>
        <p:nvGraphicFramePr>
          <p:cNvPr id="6" name="表 5">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342435365"/>
              </p:ext>
            </p:extLst>
          </p:nvPr>
        </p:nvGraphicFramePr>
        <p:xfrm>
          <a:off x="334965" y="1268761"/>
          <a:ext cx="11521677" cy="5336380"/>
        </p:xfrm>
        <a:graphic>
          <a:graphicData uri="http://schemas.openxmlformats.org/drawingml/2006/table">
            <a:tbl>
              <a:tblPr firstCol="1" bandRow="1">
                <a:tableStyleId>{21E4AEA4-8DFA-4A89-87EB-49C32662AFE0}</a:tableStyleId>
              </a:tblPr>
              <a:tblGrid>
                <a:gridCol w="792483">
                  <a:extLst>
                    <a:ext uri="{9D8B030D-6E8A-4147-A177-3AD203B41FA5}">
                      <a16:colId xmlns:a16="http://schemas.microsoft.com/office/drawing/2014/main" val="792911817"/>
                    </a:ext>
                  </a:extLst>
                </a:gridCol>
                <a:gridCol w="1080120">
                  <a:extLst>
                    <a:ext uri="{9D8B030D-6E8A-4147-A177-3AD203B41FA5}">
                      <a16:colId xmlns:a16="http://schemas.microsoft.com/office/drawing/2014/main" val="3608287535"/>
                    </a:ext>
                  </a:extLst>
                </a:gridCol>
                <a:gridCol w="1368152">
                  <a:extLst>
                    <a:ext uri="{9D8B030D-6E8A-4147-A177-3AD203B41FA5}">
                      <a16:colId xmlns:a16="http://schemas.microsoft.com/office/drawing/2014/main" val="135909385"/>
                    </a:ext>
                  </a:extLst>
                </a:gridCol>
                <a:gridCol w="4464496">
                  <a:extLst>
                    <a:ext uri="{9D8B030D-6E8A-4147-A177-3AD203B41FA5}">
                      <a16:colId xmlns:a16="http://schemas.microsoft.com/office/drawing/2014/main" val="2591893762"/>
                    </a:ext>
                  </a:extLst>
                </a:gridCol>
                <a:gridCol w="1368152">
                  <a:extLst>
                    <a:ext uri="{9D8B030D-6E8A-4147-A177-3AD203B41FA5}">
                      <a16:colId xmlns:a16="http://schemas.microsoft.com/office/drawing/2014/main" val="664908994"/>
                    </a:ext>
                  </a:extLst>
                </a:gridCol>
                <a:gridCol w="1224136">
                  <a:extLst>
                    <a:ext uri="{9D8B030D-6E8A-4147-A177-3AD203B41FA5}">
                      <a16:colId xmlns:a16="http://schemas.microsoft.com/office/drawing/2014/main" val="1931427765"/>
                    </a:ext>
                  </a:extLst>
                </a:gridCol>
                <a:gridCol w="1224138">
                  <a:extLst>
                    <a:ext uri="{9D8B030D-6E8A-4147-A177-3AD203B41FA5}">
                      <a16:colId xmlns:a16="http://schemas.microsoft.com/office/drawing/2014/main" val="2760754859"/>
                    </a:ext>
                  </a:extLst>
                </a:gridCol>
              </a:tblGrid>
              <a:tr h="393102">
                <a:tc>
                  <a:txBody>
                    <a:bodyPr/>
                    <a:lstStyle/>
                    <a:p>
                      <a:pPr marL="0" algn="ctr" defTabSz="914423" rtl="0" eaLnBrk="1" latinLnBrk="0" hangingPunct="1"/>
                      <a:r>
                        <a:rPr kumimoji="1" lang="ja-JP" altLang="en-US" sz="1400" b="1" kern="1200" dirty="0">
                          <a:solidFill>
                            <a:schemeClr val="bg1"/>
                          </a:solidFill>
                          <a:latin typeface="+mj-lt"/>
                          <a:ea typeface="+mj-ea"/>
                          <a:cs typeface="+mn-cs"/>
                        </a:rPr>
                        <a:t>項目</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問い合わせ内容</a:t>
                      </a:r>
                      <a:endParaRPr kumimoji="1" lang="en-US" altLang="ja-JP" sz="14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項目別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詳細</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必須</a:t>
                      </a:r>
                      <a:r>
                        <a:rPr kumimoji="1" lang="en-US" altLang="ja-JP" sz="1400" b="1" kern="1200" dirty="0">
                          <a:solidFill>
                            <a:schemeClr val="tx1">
                              <a:lumMod val="65000"/>
                              <a:lumOff val="35000"/>
                            </a:schemeClr>
                          </a:solidFill>
                          <a:latin typeface="+mn-lt"/>
                          <a:ea typeface="+mn-ea"/>
                          <a:cs typeface="+mn-cs"/>
                        </a:rPr>
                        <a:t>/</a:t>
                      </a:r>
                      <a:r>
                        <a:rPr kumimoji="1" lang="ja-JP" altLang="en-US" sz="1400" b="1" kern="1200" dirty="0">
                          <a:solidFill>
                            <a:schemeClr val="tx1">
                              <a:lumMod val="65000"/>
                              <a:lumOff val="35000"/>
                            </a:schemeClr>
                          </a:solidFill>
                          <a:latin typeface="+mn-lt"/>
                          <a:ea typeface="+mn-ea"/>
                          <a:cs typeface="+mn-cs"/>
                        </a:rPr>
                        <a:t>任意</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期日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ツール</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1326555">
                <a:tc rowSpan="5">
                  <a:txBody>
                    <a:bodyPr/>
                    <a:lstStyle/>
                    <a:p>
                      <a:pPr algn="ctr"/>
                      <a:r>
                        <a:rPr kumimoji="1" lang="ja-JP" altLang="en-US" sz="1400" b="1" dirty="0">
                          <a:solidFill>
                            <a:schemeClr val="bg1"/>
                          </a:solidFill>
                          <a:latin typeface="+mj-lt"/>
                          <a:ea typeface="+mj-ea"/>
                        </a:rPr>
                        <a:t>入稿前審査</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広告掲載</a:t>
                      </a:r>
                      <a:endParaRPr kumimoji="1" lang="en-US" altLang="ja-JP" sz="1100" b="1" kern="1200" noProof="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基準</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広告</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フォーマット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1" dirty="0">
                          <a:solidFill>
                            <a:schemeClr val="tx1">
                              <a:lumMod val="65000"/>
                              <a:lumOff val="35000"/>
                            </a:schemeClr>
                          </a:solidFill>
                          <a:latin typeface="+mj-lt"/>
                          <a:ea typeface="+mj-ea"/>
                        </a:rPr>
                        <a:t>・ブランドパネル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スクエア（画像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クインティ（画像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 サイドビジョン </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r>
                        <a:rPr kumimoji="1" lang="en-US" altLang="ja-JP" sz="1100" b="1" dirty="0">
                          <a:solidFill>
                            <a:schemeClr val="tx1">
                              <a:lumMod val="65000"/>
                              <a:lumOff val="35000"/>
                            </a:schemeClr>
                          </a:solidFill>
                          <a:latin typeface="+mj-lt"/>
                          <a:ea typeface="+mj-ea"/>
                        </a:rPr>
                        <a:t>)</a:t>
                      </a:r>
                    </a:p>
                    <a:p>
                      <a:pPr algn="l"/>
                      <a:r>
                        <a:rPr kumimoji="1" lang="ja-JP" altLang="en-US" sz="1100" b="1" dirty="0">
                          <a:solidFill>
                            <a:schemeClr val="tx1">
                              <a:lumMod val="65000"/>
                              <a:lumOff val="35000"/>
                            </a:schemeClr>
                          </a:solidFill>
                          <a:latin typeface="+mj-lt"/>
                          <a:ea typeface="+mj-ea"/>
                        </a:rPr>
                        <a:t>・トップインパクト パノラマ サイドスイッチ</a:t>
                      </a:r>
                      <a:r>
                        <a:rPr kumimoji="1" lang="en-US" altLang="ja-JP" sz="1100" b="1" kern="1200" dirty="0">
                          <a:solidFill>
                            <a:schemeClr val="tx1">
                              <a:lumMod val="65000"/>
                              <a:lumOff val="35000"/>
                            </a:schemeClr>
                          </a:solidFill>
                          <a:latin typeface="+mn-lt"/>
                          <a:ea typeface="+mn-ea"/>
                          <a:cs typeface="+mn-cs"/>
                        </a:rPr>
                        <a:t>(</a:t>
                      </a:r>
                      <a:r>
                        <a:rPr kumimoji="1" lang="ja-JP" altLang="en-US" sz="1100" b="1" kern="1200" dirty="0">
                          <a:solidFill>
                            <a:schemeClr val="tx1">
                              <a:lumMod val="65000"/>
                              <a:lumOff val="35000"/>
                            </a:schemeClr>
                          </a:solidFill>
                          <a:latin typeface="+mn-lt"/>
                          <a:ea typeface="+mn-ea"/>
                          <a:cs typeface="+mn-cs"/>
                        </a:rPr>
                        <a:t>動画</a:t>
                      </a:r>
                      <a:r>
                        <a:rPr kumimoji="1" lang="en-US" altLang="ja-JP" sz="1100" b="1" kern="1200" dirty="0">
                          <a:solidFill>
                            <a:schemeClr val="tx1">
                              <a:lumMod val="65000"/>
                              <a:lumOff val="35000"/>
                            </a:schemeClr>
                          </a:solidFill>
                          <a:latin typeface="+mn-lt"/>
                          <a:ea typeface="+mn-ea"/>
                          <a:cs typeface="+mn-cs"/>
                        </a:rPr>
                        <a:t>)</a:t>
                      </a:r>
                      <a:endParaRPr kumimoji="1" lang="ja-JP" altLang="en-US" sz="1100" b="1" dirty="0">
                        <a:solidFill>
                          <a:schemeClr val="tx1">
                            <a:lumMod val="65000"/>
                            <a:lumOff val="35000"/>
                          </a:schemeClr>
                        </a:solidFill>
                        <a:latin typeface="+mj-lt"/>
                        <a:ea typeface="+mj-ea"/>
                      </a:endParaRPr>
                    </a:p>
                    <a:p>
                      <a:pPr algn="l"/>
                      <a:r>
                        <a:rPr kumimoji="1" lang="ja-JP" altLang="en-US" sz="1100" b="1" dirty="0">
                          <a:solidFill>
                            <a:schemeClr val="tx1">
                              <a:lumMod val="65000"/>
                              <a:lumOff val="35000"/>
                            </a:schemeClr>
                          </a:solidFill>
                          <a:latin typeface="+mj-lt"/>
                          <a:ea typeface="+mj-ea"/>
                        </a:rPr>
                        <a:t>・トップインパクト プライムディスプレイ ダブル（画像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endParaRPr kumimoji="1" lang="en-US" altLang="ja-JP" sz="1100" b="1"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endParaRPr kumimoji="1" lang="en-US" altLang="ja-JP" sz="1100" b="1" kern="1200" dirty="0">
                        <a:solidFill>
                          <a:schemeClr val="accent6"/>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000" b="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「動画広告」は</a:t>
                      </a:r>
                      <a:endParaRPr kumimoji="1" lang="en-US" altLang="ja-JP" sz="1000" b="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tx1">
                              <a:lumMod val="65000"/>
                              <a:lumOff val="35000"/>
                            </a:schemeClr>
                          </a:solidFill>
                          <a:latin typeface="+mn-lt"/>
                          <a:ea typeface="+mn-ea"/>
                          <a:cs typeface="+mn-cs"/>
                        </a:rPr>
                        <a:t>任意</a:t>
                      </a:r>
                      <a:endParaRPr kumimoji="1" lang="en-US" altLang="ja-JP" sz="10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0" dirty="0">
                          <a:solidFill>
                            <a:schemeClr val="tx1">
                              <a:lumMod val="65000"/>
                              <a:lumOff val="35000"/>
                            </a:schemeClr>
                          </a:solidFill>
                          <a:latin typeface="+mj-lt"/>
                          <a:ea typeface="+mj-ea"/>
                        </a:rPr>
                        <a:t>掲載反映日の</a:t>
                      </a:r>
                      <a:r>
                        <a:rPr kumimoji="1" lang="en-US" altLang="ja-JP" sz="1100" b="1" dirty="0">
                          <a:solidFill>
                            <a:schemeClr val="accent6"/>
                          </a:solidFill>
                          <a:latin typeface="+mj-lt"/>
                          <a:ea typeface="+mj-ea"/>
                        </a:rPr>
                        <a:t>11</a:t>
                      </a:r>
                      <a:r>
                        <a:rPr kumimoji="1" lang="ja-JP" altLang="en-US" sz="1100" b="1" dirty="0">
                          <a:solidFill>
                            <a:schemeClr val="accent6"/>
                          </a:solidFill>
                          <a:latin typeface="+mj-lt"/>
                          <a:ea typeface="+mj-ea"/>
                        </a:rPr>
                        <a:t>営業日前</a:t>
                      </a:r>
                      <a:endParaRPr kumimoji="1" lang="en-US" altLang="ja-JP" sz="1100" b="1" dirty="0">
                        <a:solidFill>
                          <a:schemeClr val="accent6"/>
                        </a:solidFill>
                        <a:latin typeface="+mj-lt"/>
                        <a:ea typeface="+mj-ea"/>
                      </a:endParaRPr>
                    </a:p>
                    <a:p>
                      <a:pPr algn="l"/>
                      <a:r>
                        <a:rPr kumimoji="1" lang="ja-JP" altLang="en-US" sz="1100" b="0" dirty="0">
                          <a:solidFill>
                            <a:schemeClr val="tx1">
                              <a:lumMod val="65000"/>
                              <a:lumOff val="35000"/>
                            </a:schemeClr>
                          </a:solidFill>
                          <a:latin typeface="+mj-lt"/>
                          <a:ea typeface="+mj-ea"/>
                        </a:rPr>
                        <a:t>まで</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rowSpan="5">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tx1">
                              <a:lumMod val="65000"/>
                              <a:lumOff val="35000"/>
                            </a:schemeClr>
                          </a:solidFill>
                          <a:latin typeface="+mj-lt"/>
                          <a:ea typeface="+mj-ea"/>
                          <a:cs typeface="+mn-cs"/>
                        </a:rPr>
                        <a:t>■ディスプレイ広告（予約型）審査相談フォーム</a:t>
                      </a:r>
                    </a:p>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srgbClr val="000000">
                            <a:lumMod val="65000"/>
                            <a:lumOff val="35000"/>
                          </a:srgbClr>
                        </a:solidFill>
                        <a:effectLst/>
                        <a:uLnTx/>
                        <a:uFillTx/>
                        <a:latin typeface="+mn-lt"/>
                        <a:ea typeface="+mn-ea"/>
                        <a:cs typeface="+mn-cs"/>
                        <a:hlinkClick r:id="" action="ppaction://noaction"/>
                      </a:endParaRPr>
                    </a:p>
                    <a:p>
                      <a:pPr marL="179388"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000000">
                              <a:lumMod val="65000"/>
                              <a:lumOff val="35000"/>
                            </a:srgbClr>
                          </a:solidFill>
                          <a:effectLst/>
                          <a:uLnTx/>
                          <a:uFillTx/>
                          <a:latin typeface="+mn-lt"/>
                          <a:ea typeface="+mn-ea"/>
                          <a:cs typeface="+mn-cs"/>
                          <a:hlinkClick r:id="" action="ppaction://noaction"/>
                        </a:rPr>
                        <a:t>https://form-business.yahoo.co.jp/claris/enqueteForm?inquiry_type=display_support</a:t>
                      </a:r>
                      <a:endParaRPr kumimoji="0" lang="en-US" altLang="ja-JP" sz="1100" b="0" i="0" u="none" strike="noStrike" kern="0" cap="none" spc="0" normalizeH="0" baseline="0" noProof="0" dirty="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809425">
                <a:tc vMerge="1">
                  <a:txBody>
                    <a:bodyPr/>
                    <a:lstStyle/>
                    <a:p>
                      <a:endParaRPr kumimoji="1" lang="ja-JP" altLang="en-US"/>
                    </a:p>
                  </a:txBody>
                  <a:tcPr/>
                </a:tc>
                <a:tc vMerge="1">
                  <a:txBody>
                    <a:bodyPr/>
                    <a:lstStyle/>
                    <a:p>
                      <a:endParaRPr kumimoji="1" lang="ja-JP" altLang="en-US" dirty="0"/>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広告種類</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・ブランドリフト調査（調査種別：</a:t>
                      </a:r>
                      <a:r>
                        <a:rPr kumimoji="1" lang="ja-JP" altLang="en-US" sz="1100" b="1" kern="1200" dirty="0">
                          <a:solidFill>
                            <a:schemeClr val="accent6"/>
                          </a:solidFill>
                          <a:latin typeface="+mn-lt"/>
                          <a:ea typeface="+mn-ea"/>
                          <a:cs typeface="+mn-cs"/>
                        </a:rPr>
                        <a:t>比較検討</a:t>
                      </a:r>
                      <a:r>
                        <a:rPr kumimoji="1" lang="ja-JP" altLang="en-US" sz="1100" b="1" kern="1200" dirty="0">
                          <a:solidFill>
                            <a:schemeClr val="tx1">
                              <a:lumMod val="65000"/>
                              <a:lumOff val="35000"/>
                            </a:schemeClr>
                          </a:solidFill>
                          <a:latin typeface="+mn-lt"/>
                          <a:ea typeface="+mn-ea"/>
                          <a:cs typeface="+mn-cs"/>
                        </a:rPr>
                        <a:t>）</a:t>
                      </a:r>
                      <a:endParaRPr kumimoji="1" lang="en-US" altLang="ja-JP" sz="1100" b="1" kern="120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紐づく広告が分からないと判断できない部分もあるため 、任意で一緒に設問文もつけてください。</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chemeClr val="accent6"/>
                          </a:solidFill>
                          <a:effectLst/>
                          <a:uLnTx/>
                          <a:uFillTx/>
                          <a:latin typeface="+mn-lt"/>
                          <a:ea typeface="+mn-ea"/>
                          <a:cs typeface="+mn-cs"/>
                        </a:rPr>
                        <a:t>必須</a:t>
                      </a:r>
                      <a:endParaRPr kumimoji="1" lang="en-US" altLang="ja-JP" sz="1100" b="1" i="0" u="none" strike="noStrike" kern="1200" cap="none" spc="0" normalizeH="0" baseline="0" noProof="0" dirty="0">
                        <a:ln>
                          <a:noFill/>
                        </a:ln>
                        <a:solidFill>
                          <a:schemeClr val="accent6"/>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「比較検討」</a:t>
                      </a:r>
                      <a:endParaRPr kumimoji="1" lang="en-US" altLang="ja-JP" sz="1000" b="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tx1">
                              <a:lumMod val="65000"/>
                              <a:lumOff val="35000"/>
                            </a:schemeClr>
                          </a:solidFill>
                          <a:latin typeface="+mn-lt"/>
                          <a:ea typeface="+mn-ea"/>
                          <a:cs typeface="+mn-cs"/>
                        </a:rPr>
                        <a:t>以外は任意</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rowSpan="4">
                  <a:txBody>
                    <a:bodyPr/>
                    <a:lstStyle/>
                    <a:p>
                      <a:pPr algn="l"/>
                      <a:r>
                        <a:rPr kumimoji="1" lang="ja-JP" altLang="en-US" sz="1100" b="0" dirty="0">
                          <a:solidFill>
                            <a:schemeClr val="tx1">
                              <a:lumMod val="65000"/>
                              <a:lumOff val="35000"/>
                            </a:schemeClr>
                          </a:solidFill>
                          <a:latin typeface="+mj-lt"/>
                          <a:ea typeface="+mj-ea"/>
                        </a:rPr>
                        <a:t>掲載に</a:t>
                      </a:r>
                      <a:endParaRPr kumimoji="1" lang="en-US" altLang="ja-JP" sz="1100" b="0" dirty="0">
                        <a:solidFill>
                          <a:schemeClr val="tx1">
                            <a:lumMod val="65000"/>
                            <a:lumOff val="35000"/>
                          </a:schemeClr>
                        </a:solidFill>
                        <a:latin typeface="+mj-lt"/>
                        <a:ea typeface="+mj-ea"/>
                      </a:endParaRPr>
                    </a:p>
                    <a:p>
                      <a:pPr algn="l"/>
                      <a:r>
                        <a:rPr kumimoji="1" lang="ja-JP" altLang="en-US" sz="1100" b="0" dirty="0">
                          <a:solidFill>
                            <a:schemeClr val="tx1">
                              <a:lumMod val="65000"/>
                              <a:lumOff val="35000"/>
                            </a:schemeClr>
                          </a:solidFill>
                          <a:latin typeface="+mj-lt"/>
                          <a:ea typeface="+mj-ea"/>
                        </a:rPr>
                        <a:t>間に合うよう適宜</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endParaRPr kumimoji="1" lang="ja-JP" altLang="en-US"/>
                    </a:p>
                  </a:txBody>
                  <a:tcPr/>
                </a:tc>
                <a:extLst>
                  <a:ext uri="{0D108BD9-81ED-4DB2-BD59-A6C34878D82A}">
                    <a16:rowId xmlns:a16="http://schemas.microsoft.com/office/drawing/2014/main" val="3015232818"/>
                  </a:ext>
                </a:extLst>
              </a:tr>
              <a:tr h="684949">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訴求する</a:t>
                      </a:r>
                      <a:endPar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l"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商品・サービス</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endParaRPr kumimoji="1" lang="en-US" altLang="ja-JP" sz="1100" b="1" dirty="0">
                        <a:solidFill>
                          <a:schemeClr val="tx1">
                            <a:lumMod val="65000"/>
                            <a:lumOff val="35000"/>
                          </a:schemeClr>
                        </a:solidFill>
                        <a:latin typeface="+mj-lt"/>
                        <a:ea typeface="+mj-ea"/>
                      </a:endParaRPr>
                    </a:p>
                    <a:p>
                      <a:pPr algn="l"/>
                      <a:r>
                        <a:rPr kumimoji="1" lang="ja-JP" altLang="en-US" sz="1100" b="1" dirty="0">
                          <a:solidFill>
                            <a:schemeClr val="tx1">
                              <a:lumMod val="65000"/>
                              <a:lumOff val="35000"/>
                            </a:schemeClr>
                          </a:solidFill>
                          <a:latin typeface="+mj-lt"/>
                          <a:ea typeface="+mj-ea"/>
                        </a:rPr>
                        <a:t>薬機、医療、宗教・選挙・政党・意見広告・募金・寄付金の募集</a:t>
                      </a:r>
                      <a:endParaRPr kumimoji="1" lang="en-US" altLang="ja-JP" sz="1100" b="1" dirty="0">
                        <a:solidFill>
                          <a:schemeClr val="tx1">
                            <a:lumMod val="65000"/>
                            <a:lumOff val="35000"/>
                          </a:schemeClr>
                        </a:solidFill>
                        <a:latin typeface="+mj-lt"/>
                        <a:ea typeface="+mj-ea"/>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広告フォーマットを問わず、</a:t>
                      </a:r>
                      <a:r>
                        <a:rPr kumimoji="1" lang="ja-JP" altLang="en-US" sz="1000" b="0" kern="1200" dirty="0">
                          <a:solidFill>
                            <a:schemeClr val="accent6"/>
                          </a:solidFill>
                          <a:latin typeface="+mn-lt"/>
                          <a:ea typeface="+mn-ea"/>
                          <a:cs typeface="+mn-cs"/>
                        </a:rPr>
                        <a:t>リンク先・クリエイティブすべて審査対象</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dirty="0">
                          <a:solidFill>
                            <a:schemeClr val="accent6"/>
                          </a:solidFill>
                          <a:latin typeface="+mj-lt"/>
                          <a:ea typeface="+mj-ea"/>
                        </a:rPr>
                        <a:t>必須</a:t>
                      </a:r>
                      <a:endParaRPr kumimoji="1" lang="en-US" altLang="ja-JP" sz="1100" b="1" dirty="0">
                        <a:solidFill>
                          <a:schemeClr val="accent6"/>
                        </a:solidFill>
                        <a:latin typeface="+mj-lt"/>
                        <a:ea typeface="+mj-ea"/>
                      </a:endParaRPr>
                    </a:p>
                    <a:p>
                      <a:pPr algn="ctr"/>
                      <a:endParaRPr kumimoji="1" lang="en-US" altLang="ja-JP" sz="1000" b="0" dirty="0">
                        <a:solidFill>
                          <a:schemeClr val="tx1">
                            <a:lumMod val="65000"/>
                            <a:lumOff val="35000"/>
                          </a:schemeClr>
                        </a:solidFill>
                        <a:latin typeface="+mj-lt"/>
                        <a:ea typeface="+mj-ea"/>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対象外あり</a:t>
                      </a:r>
                      <a:endParaRPr kumimoji="1" lang="en-US" altLang="ja-JP" sz="10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algn="l"/>
                      <a:endParaRPr kumimoji="1" lang="ja-JP" altLang="en-US" sz="11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algn="ct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979765">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公開前</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サイト審査</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サイト状況</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endParaRPr kumimoji="1" lang="en-US" altLang="ja-JP" sz="1100" b="1" kern="1200" dirty="0">
                        <a:solidFill>
                          <a:schemeClr val="tx1">
                            <a:lumMod val="65000"/>
                            <a:lumOff val="35000"/>
                          </a:schemeClr>
                        </a:solidFill>
                        <a:latin typeface="+mn-lt"/>
                        <a:ea typeface="+mn-ea"/>
                        <a:cs typeface="+mn-cs"/>
                      </a:endParaRPr>
                    </a:p>
                    <a:p>
                      <a:pPr algn="l"/>
                      <a:r>
                        <a:rPr kumimoji="1" lang="ja-JP" altLang="en-US" sz="1100" b="1" kern="1200" dirty="0">
                          <a:solidFill>
                            <a:schemeClr val="tx1">
                              <a:lumMod val="65000"/>
                              <a:lumOff val="35000"/>
                            </a:schemeClr>
                          </a:solidFill>
                          <a:latin typeface="+mn-lt"/>
                          <a:ea typeface="+mn-ea"/>
                          <a:cs typeface="+mn-cs"/>
                        </a:rPr>
                        <a:t>公開前サイト</a:t>
                      </a:r>
                      <a:endParaRPr kumimoji="1" lang="en-US" altLang="ja-JP" sz="1100" b="1" kern="1200" dirty="0">
                        <a:solidFill>
                          <a:schemeClr val="tx1">
                            <a:lumMod val="65000"/>
                            <a:lumOff val="35000"/>
                          </a:schemeClr>
                        </a:solidFill>
                        <a:latin typeface="+mn-lt"/>
                        <a:ea typeface="+mn-ea"/>
                        <a:cs typeface="+mn-cs"/>
                      </a:endParaRPr>
                    </a:p>
                    <a:p>
                      <a:pPr algn="l"/>
                      <a:endParaRPr kumimoji="1" lang="en-US" altLang="ja-JP" sz="1100" b="0" kern="1200" dirty="0">
                        <a:solidFill>
                          <a:schemeClr val="tx1">
                            <a:lumMod val="65000"/>
                            <a:lumOff val="35000"/>
                          </a:schemeClr>
                        </a:solidFill>
                        <a:latin typeface="+mn-lt"/>
                        <a:ea typeface="+mn-ea"/>
                        <a:cs typeface="+mn-cs"/>
                      </a:endParaRPr>
                    </a:p>
                    <a:p>
                      <a:pPr algn="l"/>
                      <a:r>
                        <a:rPr kumimoji="1" lang="en-US" altLang="ja-JP" sz="1000" b="0" kern="1200" dirty="0" smtClean="0">
                          <a:solidFill>
                            <a:schemeClr val="tx1">
                              <a:lumMod val="65000"/>
                              <a:lumOff val="35000"/>
                            </a:schemeClr>
                          </a:solidFill>
                          <a:latin typeface="+mn-lt"/>
                          <a:ea typeface="+mn-ea"/>
                          <a:cs typeface="+mn-cs"/>
                        </a:rPr>
                        <a:t>※</a:t>
                      </a:r>
                      <a:r>
                        <a:rPr kumimoji="1" lang="ja-JP" altLang="en-US" sz="1000" b="0" kern="1200" dirty="0" smtClean="0">
                          <a:solidFill>
                            <a:schemeClr val="tx1">
                              <a:lumMod val="65000"/>
                              <a:lumOff val="35000"/>
                            </a:schemeClr>
                          </a:solidFill>
                          <a:latin typeface="+mn-lt"/>
                          <a:ea typeface="+mn-ea"/>
                          <a:cs typeface="+mn-cs"/>
                        </a:rPr>
                        <a:t>広告管理</a:t>
                      </a:r>
                      <a:r>
                        <a:rPr kumimoji="1" lang="ja-JP" altLang="en-US" sz="1000" b="0" kern="1200" dirty="0">
                          <a:solidFill>
                            <a:schemeClr val="tx1">
                              <a:lumMod val="65000"/>
                              <a:lumOff val="35000"/>
                            </a:schemeClr>
                          </a:solidFill>
                          <a:latin typeface="+mn-lt"/>
                          <a:ea typeface="+mn-ea"/>
                          <a:cs typeface="+mn-cs"/>
                        </a:rPr>
                        <a:t>ツールに広告を入稿する時点で、リンク先</a:t>
                      </a:r>
                      <a:r>
                        <a:rPr kumimoji="1" lang="en-US" altLang="ja-JP" sz="1000" b="0" kern="1200" dirty="0">
                          <a:solidFill>
                            <a:schemeClr val="tx1">
                              <a:lumMod val="65000"/>
                              <a:lumOff val="35000"/>
                            </a:schemeClr>
                          </a:solidFill>
                          <a:latin typeface="+mn-lt"/>
                          <a:ea typeface="+mn-ea"/>
                          <a:cs typeface="+mn-cs"/>
                        </a:rPr>
                        <a:t>URL</a:t>
                      </a:r>
                      <a:r>
                        <a:rPr kumimoji="1" lang="ja-JP" altLang="en-US" sz="1000" b="0" kern="1200" dirty="0">
                          <a:solidFill>
                            <a:schemeClr val="tx1">
                              <a:lumMod val="65000"/>
                              <a:lumOff val="35000"/>
                            </a:schemeClr>
                          </a:solidFill>
                          <a:latin typeface="+mn-lt"/>
                          <a:ea typeface="+mn-ea"/>
                          <a:cs typeface="+mn-cs"/>
                        </a:rPr>
                        <a:t>が未公開または未完成の場合に必要な審査です。</a:t>
                      </a:r>
                      <a:r>
                        <a:rPr kumimoji="1" lang="ja-JP" altLang="en-US" sz="1000" b="0" kern="1200" dirty="0">
                          <a:solidFill>
                            <a:schemeClr val="accent6"/>
                          </a:solidFill>
                          <a:latin typeface="+mn-lt"/>
                          <a:ea typeface="+mn-ea"/>
                          <a:cs typeface="+mn-cs"/>
                        </a:rPr>
                        <a:t>審査には更新後のテストサイトまたはキャプチャ、掲載開始日とリンク先更新日時が必要</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841916">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掲載制限</a:t>
                      </a:r>
                      <a:endParaRPr kumimoji="1" lang="en-US" altLang="ja-JP" sz="1100" b="1" kern="1200" noProof="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kern="1200" noProof="0" dirty="0">
                          <a:solidFill>
                            <a:schemeClr val="tx1">
                              <a:lumMod val="65000"/>
                              <a:lumOff val="35000"/>
                            </a:schemeClr>
                          </a:solidFill>
                          <a:latin typeface="+mn-lt"/>
                          <a:ea typeface="+mn-ea"/>
                          <a:cs typeface="+mn-cs"/>
                        </a:rPr>
                        <a:t>掲載制限</a:t>
                      </a:r>
                      <a:endParaRPr kumimoji="1" lang="en-US" altLang="ja-JP" sz="1100" b="1" kern="1200" noProof="0" dirty="0">
                        <a:solidFill>
                          <a:schemeClr val="tx1">
                            <a:lumMod val="65000"/>
                            <a:lumOff val="35000"/>
                          </a:schemeClr>
                        </a:solidFill>
                        <a:latin typeface="+mn-lt"/>
                        <a:ea typeface="+mn-ea"/>
                        <a:cs typeface="+mn-cs"/>
                      </a:endParaRPr>
                    </a:p>
                    <a:p>
                      <a:pPr algn="ctr"/>
                      <a:r>
                        <a:rPr kumimoji="1" lang="ja-JP" altLang="en-US" sz="1100" b="1" kern="1200" noProof="0" dirty="0">
                          <a:solidFill>
                            <a:schemeClr val="tx1">
                              <a:lumMod val="65000"/>
                              <a:lumOff val="35000"/>
                            </a:schemeClr>
                          </a:solidFill>
                          <a:latin typeface="+mn-lt"/>
                          <a:ea typeface="+mn-ea"/>
                          <a:cs typeface="+mn-cs"/>
                        </a:rPr>
                        <a:t>カテゴリー</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1" kern="1200" noProof="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「掲載制限に該当する広告内容」の判断</a:t>
                      </a:r>
                      <a:endParaRPr kumimoji="1" lang="en-US" altLang="ja-JP" sz="1100" b="1" kern="1200" noProof="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noProof="0" dirty="0">
                          <a:solidFill>
                            <a:schemeClr val="tx1">
                              <a:lumMod val="65000"/>
                              <a:lumOff val="35000"/>
                            </a:schemeClr>
                          </a:solidFill>
                          <a:latin typeface="+mn-lt"/>
                          <a:ea typeface="+mn-ea"/>
                          <a:cs typeface="+mn-cs"/>
                        </a:rPr>
                        <a:t>※</a:t>
                      </a:r>
                      <a:r>
                        <a:rPr kumimoji="1" lang="ja-JP" altLang="en-US" sz="1000" b="0" kern="1200" noProof="0" dirty="0">
                          <a:solidFill>
                            <a:schemeClr val="tx1">
                              <a:lumMod val="65000"/>
                              <a:lumOff val="35000"/>
                            </a:schemeClr>
                          </a:solidFill>
                          <a:latin typeface="+mn-lt"/>
                          <a:ea typeface="+mn-ea"/>
                          <a:cs typeface="+mn-cs"/>
                        </a:rPr>
                        <a:t>掲載制限カテゴリーの確認の場合に選択。</a:t>
                      </a:r>
                      <a:r>
                        <a:rPr kumimoji="1" lang="ja-JP" altLang="en-US" sz="1000" b="0" kern="1200" noProof="0" dirty="0">
                          <a:solidFill>
                            <a:schemeClr val="accent6"/>
                          </a:solidFill>
                          <a:latin typeface="+mn-lt"/>
                          <a:ea typeface="+mn-ea"/>
                          <a:cs typeface="+mn-cs"/>
                        </a:rPr>
                        <a:t>判断にはリンク先サイトが必要</a:t>
                      </a:r>
                      <a:r>
                        <a:rPr kumimoji="1" lang="ja-JP" altLang="en-US" sz="1000" b="0" kern="1200" noProof="0" dirty="0">
                          <a:solidFill>
                            <a:schemeClr val="tx1">
                              <a:lumMod val="65000"/>
                              <a:lumOff val="35000"/>
                            </a:schemeClr>
                          </a:solidFill>
                          <a:latin typeface="+mn-lt"/>
                          <a:ea typeface="+mn-ea"/>
                          <a:cs typeface="+mn-cs"/>
                        </a:rPr>
                        <a:t>となり、クリエイティブのみでは判断できかねます。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0" kern="1200" dirty="0" err="1">
                          <a:solidFill>
                            <a:schemeClr val="tx1">
                              <a:lumMod val="65000"/>
                              <a:lumOff val="35000"/>
                            </a:schemeClr>
                          </a:solidFill>
                          <a:latin typeface="+mn-lt"/>
                          <a:ea typeface="+mn-ea"/>
                          <a:cs typeface="+mn-cs"/>
                        </a:rPr>
                        <a:t>任意</a:t>
                      </a: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algn="ct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bl>
          </a:graphicData>
        </a:graphic>
      </p:graphicFrame>
    </p:spTree>
    <p:extLst>
      <p:ext uri="{BB962C8B-B14F-4D97-AF65-F5344CB8AC3E}">
        <p14:creationId xmlns:p14="http://schemas.microsoft.com/office/powerpoint/2010/main" val="2336361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551384" y="188640"/>
            <a:ext cx="9837401" cy="531751"/>
          </a:xfrm>
        </p:spPr>
        <p:txBody>
          <a:bodyPr>
            <a:normAutofit/>
          </a:bodyPr>
          <a:lstStyle/>
          <a:p>
            <a:r>
              <a:rPr lang="ja-JP" altLang="en-US" sz="2708" dirty="0"/>
              <a:t>販売制限</a:t>
            </a:r>
          </a:p>
        </p:txBody>
      </p:sp>
      <p:sp>
        <p:nvSpPr>
          <p:cNvPr id="5" name="フッター プレースホルダー 1"/>
          <p:cNvSpPr>
            <a:spLocks noGrp="1"/>
          </p:cNvSpPr>
          <p:nvPr>
            <p:ph type="ftr" sz="quarter" idx="3"/>
          </p:nvPr>
        </p:nvSpPr>
        <p:spPr>
          <a:xfrm>
            <a:off x="3143672" y="6592124"/>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423985" y="980728"/>
            <a:ext cx="11344030" cy="6194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以下に該当する業種、商品・サービスにつきましては、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カーナビ商品の実施は原則不可となります。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ただし、以下に該当しない業種やサービスでも、プロモーション内容や取り上げるテーマ等によっては、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 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カーナビ商品を実施いただけない場合がありますので、必ず事前に掲載可否を弊社にお問い合わせください。</a:t>
            </a: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また、広告主様のサイトが弊社の広告掲載基準を満たすことが、</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 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カーナビ商品実施の条件となります。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消費者金融業（消費者向無担保貸金業）</a:t>
            </a:r>
            <a:r>
              <a:rPr lang="ja-JP" altLang="en-US" sz="1100" dirty="0" err="1">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・パチンコ・パチスロの営業および機種、カジノ（企業広告含む）</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・レーシック、美容整形・美容外科・美容皮膚科、その他医療機関全般</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・美容エステティックサロン</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・あん摩業、マッサージ業、指圧業、はり業、きゅう業等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・不妊治療</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・治験</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rPr>
              <a:t>ED</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（治療、医薬品、情報、啓蒙サイト等）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・性的機能強化、改善を期待させる経口物</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・ダイエット効果を訴求する健康食品、器具、その他商品やサービス</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　（ただし、医薬品の場合、その効果・効能の範囲内で疾患の啓発・対策という観点から掲載可とする場合あり）</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・発毛、育毛・増毛効果を訴求する商品・サービス全般（医薬品の発毛・育毛剤は除く）、かつら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・薬機法上、商品の効果・効能の標榜が禁じられている健康食品、化粧品などで、含有成分の効果・効能を訴求するプロモーション</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能力開発関連商品</a:t>
            </a:r>
            <a:endPar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・占い</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・国家資格を有する業種（弁護士、司法書士、行政書士、弁理士、公認会計士、税理士）</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・探偵業</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・葬儀社、斎場、墓石販売</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・ナイトワーク求人</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・出会い系サイト、結婚紹介（インターネット異性紹介事業）</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・代理店募集、フランチャイズ、起業支援、経営セミナー</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・団体による意見広告</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宗教団体、活動</a:t>
            </a:r>
            <a:endParaRPr lang="en-US" altLang="zh-TW"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zh-TW"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r>
              <a:rPr lang="en-US" altLang="ja-JP" sz="1100" dirty="0">
                <a:solidFill>
                  <a:srgbClr val="FF0000"/>
                </a:solidFill>
              </a:rPr>
              <a:t>※</a:t>
            </a:r>
            <a:r>
              <a:rPr lang="ja-JP" altLang="en-US" sz="1100" dirty="0">
                <a:solidFill>
                  <a:srgbClr val="FF0000"/>
                </a:solidFill>
              </a:rPr>
              <a:t>上記に加え、アルコール飲料、葬儀に関するもの、睡眠薬（睡眠導入剤）等の医薬品、生命保険、その他競合サービスは不可です。</a:t>
            </a:r>
            <a:br>
              <a:rPr lang="ja-JP" altLang="en-US" sz="1100" dirty="0">
                <a:solidFill>
                  <a:srgbClr val="FF0000"/>
                </a:solidFill>
              </a:rPr>
            </a:br>
            <a:r>
              <a:rPr lang="en-US" altLang="ja-JP" sz="1100" dirty="0">
                <a:solidFill>
                  <a:srgbClr val="FF0000"/>
                </a:solidFill>
              </a:rPr>
              <a:t>※</a:t>
            </a:r>
            <a:r>
              <a:rPr lang="ja-JP" altLang="en-US" sz="1100" dirty="0">
                <a:solidFill>
                  <a:srgbClr val="FF0000"/>
                </a:solidFill>
              </a:rPr>
              <a:t>その他競合サービス</a:t>
            </a:r>
            <a:r>
              <a:rPr lang="en-US" altLang="ja-JP" sz="1100" dirty="0">
                <a:solidFill>
                  <a:srgbClr val="FF0000"/>
                </a:solidFill>
              </a:rPr>
              <a:t>NG</a:t>
            </a:r>
            <a:r>
              <a:rPr lang="ja-JP" altLang="en-US" sz="1100" dirty="0">
                <a:solidFill>
                  <a:srgbClr val="FF0000"/>
                </a:solidFill>
              </a:rPr>
              <a:t>：ドライブサポーター、カーナビタイム（株式会社ナビタイムジャパン）、いつも</a:t>
            </a:r>
            <a:r>
              <a:rPr lang="en-US" altLang="ja-JP" sz="1100" dirty="0">
                <a:solidFill>
                  <a:srgbClr val="FF0000"/>
                </a:solidFill>
              </a:rPr>
              <a:t>NAVI</a:t>
            </a:r>
            <a:r>
              <a:rPr lang="ja-JP" altLang="en-US" sz="1100" dirty="0">
                <a:solidFill>
                  <a:srgbClr val="FF0000"/>
                </a:solidFill>
              </a:rPr>
              <a:t>（株式会社ゼンリンデータコム）、</a:t>
            </a:r>
            <a:r>
              <a:rPr lang="en-US" altLang="ja-JP" sz="1100" dirty="0" err="1">
                <a:solidFill>
                  <a:srgbClr val="FF0000"/>
                </a:solidFill>
              </a:rPr>
              <a:t>MapFan</a:t>
            </a:r>
            <a:r>
              <a:rPr lang="ja-JP" altLang="en-US" sz="1100" dirty="0">
                <a:solidFill>
                  <a:srgbClr val="FF0000"/>
                </a:solidFill>
              </a:rPr>
              <a:t>（インクリメント・ピー株式会社）</a:t>
            </a:r>
            <a:endParaRPr lang="en-US" altLang="ja-JP" sz="1100" dirty="0">
              <a:solidFill>
                <a:srgbClr val="FF0000"/>
              </a:solidFill>
              <a:latin typeface="+mn-ea"/>
            </a:endParaRPr>
          </a:p>
          <a:p>
            <a:pPr eaLnBrk="1" hangingPunct="1">
              <a:spcBef>
                <a:spcPct val="0"/>
              </a:spcBef>
              <a:buFontTx/>
              <a:buNone/>
            </a:pPr>
            <a:endParaRPr lang="en-US" altLang="zh-TW" sz="1477"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zh-TW" sz="1477"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6311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551384" y="260648"/>
            <a:ext cx="9837401" cy="531751"/>
          </a:xfrm>
        </p:spPr>
        <p:txBody>
          <a:bodyPr>
            <a:normAutofit fontScale="90000"/>
          </a:bodyPr>
          <a:lstStyle/>
          <a:p>
            <a:r>
              <a:rPr kumimoji="1" lang="ja-JP" altLang="en-US" dirty="0"/>
              <a:t>免責事項・注意事項</a:t>
            </a:r>
          </a:p>
        </p:txBody>
      </p:sp>
      <p:sp>
        <p:nvSpPr>
          <p:cNvPr id="5" name="テキスト ボックス 4"/>
          <p:cNvSpPr txBox="1"/>
          <p:nvPr/>
        </p:nvSpPr>
        <p:spPr>
          <a:xfrm>
            <a:off x="454374" y="1124744"/>
            <a:ext cx="11402265" cy="569386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zh-TW" altLang="en-US" sz="1400" b="0" i="0" u="none" strike="noStrike" kern="0" cap="none" spc="0" normalizeH="0" baseline="0" noProof="0" dirty="0">
                <a:ln>
                  <a:noFill/>
                </a:ln>
                <a:solidFill>
                  <a:schemeClr val="tx1">
                    <a:lumMod val="65000"/>
                    <a:lumOff val="35000"/>
                  </a:schemeClr>
                </a:solidFill>
                <a:effectLst/>
                <a:uLnTx/>
                <a:uFillTx/>
              </a:rPr>
              <a:t>広告取扱基本規定</a:t>
            </a:r>
            <a:r>
              <a:rPr kumimoji="0" lang="ja-JP" altLang="en-US" sz="1400" b="0" i="0" u="none" strike="noStrike" kern="0" cap="none" spc="0" normalizeH="0" baseline="0" noProof="0" dirty="0">
                <a:ln>
                  <a:noFill/>
                </a:ln>
                <a:solidFill>
                  <a:schemeClr val="tx1">
                    <a:lumMod val="65000"/>
                    <a:lumOff val="35000"/>
                  </a:schemeClr>
                </a:solidFill>
                <a:effectLst/>
                <a:uLnTx/>
                <a:uFillTx/>
              </a:rPr>
              <a:t>・入稿規定・商品資料をご参照ください。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400" kern="0" dirty="0">
                <a:solidFill>
                  <a:schemeClr val="tx1">
                    <a:lumMod val="65000"/>
                    <a:lumOff val="35000"/>
                  </a:schemeClr>
                </a:solidFill>
              </a:rPr>
              <a:t>　・広告取扱基本規定：</a:t>
            </a:r>
            <a:r>
              <a:rPr kumimoji="0" lang="en-US" altLang="ja-JP" sz="1400" kern="0" dirty="0">
                <a:solidFill>
                  <a:schemeClr val="tx1">
                    <a:lumMod val="65000"/>
                    <a:lumOff val="35000"/>
                  </a:schemeClr>
                </a:solidFill>
                <a:hlinkClick r:id="rId3"/>
              </a:rPr>
              <a:t>https://marketing.yahoo.co.jp/guidelines/terms.html</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　・入稿規定（</a:t>
            </a:r>
            <a:r>
              <a:rPr kumimoji="0" lang="en-US" altLang="ja-JP" sz="1400" kern="0" dirty="0">
                <a:solidFill>
                  <a:schemeClr val="tx1">
                    <a:lumMod val="65000"/>
                    <a:lumOff val="35000"/>
                  </a:schemeClr>
                </a:solidFill>
              </a:rPr>
              <a:t>web</a:t>
            </a:r>
            <a:r>
              <a:rPr kumimoji="0" lang="ja-JP" altLang="en-US" sz="1400" kern="0" dirty="0">
                <a:solidFill>
                  <a:schemeClr val="tx1">
                    <a:lumMod val="65000"/>
                    <a:lumOff val="35000"/>
                  </a:schemeClr>
                </a:solidFill>
              </a:rPr>
              <a:t>）：</a:t>
            </a:r>
            <a:r>
              <a:rPr kumimoji="0" lang="en-US" altLang="ja-JP" sz="1400" kern="0" dirty="0">
                <a:solidFill>
                  <a:schemeClr val="tx1">
                    <a:lumMod val="65000"/>
                    <a:lumOff val="35000"/>
                  </a:schemeClr>
                </a:solidFill>
              </a:rPr>
              <a:t> </a:t>
            </a:r>
            <a:r>
              <a:rPr lang="en-US" altLang="ja-JP" sz="1400" dirty="0">
                <a:solidFill>
                  <a:schemeClr val="tx1">
                    <a:lumMod val="65000"/>
                    <a:lumOff val="35000"/>
                  </a:schemeClr>
                </a:solidFill>
                <a:hlinkClick r:id="rId4"/>
              </a:rPr>
              <a:t>https://ads-help.yahoo.co.jp/yahooads/guideline/articledetail?lan=ja&amp;aid=1493&amp;o=default</a:t>
            </a:r>
            <a:endParaRPr kumimoji="0" lang="en-US" altLang="ja-JP" sz="1400" kern="0" dirty="0">
              <a:solidFill>
                <a:schemeClr val="tx1">
                  <a:lumMod val="65000"/>
                  <a:lumOff val="35000"/>
                </a:schemeClr>
              </a:solidFill>
            </a:endParaRPr>
          </a:p>
          <a:p>
            <a:pPr>
              <a:defRPr/>
            </a:pPr>
            <a:r>
              <a:rPr kumimoji="0" lang="ja-JP" altLang="en-US" sz="1400" kern="0" dirty="0">
                <a:solidFill>
                  <a:schemeClr val="tx1">
                    <a:lumMod val="65000"/>
                    <a:lumOff val="35000"/>
                  </a:schemeClr>
                </a:solidFill>
              </a:rPr>
              <a:t>　・入稿規定（</a:t>
            </a:r>
            <a:r>
              <a:rPr kumimoji="0" lang="en-US" altLang="ja-JP" sz="1400" kern="0" dirty="0">
                <a:solidFill>
                  <a:schemeClr val="tx1">
                    <a:lumMod val="65000"/>
                    <a:lumOff val="35000"/>
                  </a:schemeClr>
                </a:solidFill>
              </a:rPr>
              <a:t>PDF</a:t>
            </a:r>
            <a:r>
              <a:rPr kumimoji="0" lang="ja-JP" altLang="en-US" sz="1400" kern="0" dirty="0">
                <a:solidFill>
                  <a:schemeClr val="tx1">
                    <a:lumMod val="65000"/>
                    <a:lumOff val="35000"/>
                  </a:schemeClr>
                </a:solidFill>
              </a:rPr>
              <a:t>）：</a:t>
            </a:r>
            <a:r>
              <a:rPr kumimoji="0" lang="en-US" altLang="ja-JP"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5"/>
              </a:rPr>
              <a:t>https://s.yimg.jp/images/listing/pdfs/listing_nyuukoukitei.pdf</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　・商品資料：広告管理ツールで表示される、商品の詳細ページからダウンロードいただけます。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400" kern="0" dirty="0">
                <a:solidFill>
                  <a:schemeClr val="tx1">
                    <a:lumMod val="65000"/>
                    <a:lumOff val="35000"/>
                  </a:schemeClr>
                </a:solidFill>
              </a:rPr>
              <a:t>■一部の広告タイプやブランドリフト調査項目、訴求する商品・サービスによっては入稿前審査にて事前原稿確認が必須です。</a:t>
            </a:r>
          </a:p>
          <a:p>
            <a:pPr marL="179388"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smtClean="0">
                <a:ln>
                  <a:noFill/>
                </a:ln>
                <a:solidFill>
                  <a:schemeClr val="tx1">
                    <a:lumMod val="65000"/>
                    <a:lumOff val="35000"/>
                  </a:schemeClr>
                </a:solidFill>
                <a:effectLst/>
                <a:uLnTx/>
                <a:uFillTx/>
              </a:rPr>
              <a:t>ディスプレイ</a:t>
            </a:r>
            <a:r>
              <a:rPr kumimoji="0" lang="ja-JP" altLang="en-US" sz="1400" b="0" i="0" u="none" strike="noStrike" kern="0" cap="none" spc="0" normalizeH="0" baseline="0" noProof="0" dirty="0">
                <a:ln>
                  <a:noFill/>
                </a:ln>
                <a:solidFill>
                  <a:schemeClr val="tx1">
                    <a:lumMod val="65000"/>
                    <a:lumOff val="35000"/>
                  </a:schemeClr>
                </a:solidFill>
                <a:effectLst/>
                <a:uLnTx/>
                <a:uFillTx/>
              </a:rPr>
              <a:t>広告（予約型）審査相談フォームよりご依頼ください。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179388"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chemeClr val="tx1">
                    <a:lumMod val="65000"/>
                    <a:lumOff val="35000"/>
                  </a:schemeClr>
                </a:solidFill>
                <a:effectLst/>
                <a:uLnTx/>
                <a:uFillTx/>
                <a:hlinkClick r:id="rId6"/>
              </a:rPr>
              <a:t>https://form-business.yahoo.co.jp/claris/enqueteForm?inquiry_type=display_support</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177800" marR="0" lvl="0" indent="-17780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ページの内容・構成は、予告なく変更になる場合や、災害時、通信障害時、他プロモーション時等、特別編成になる場合があります。</a:t>
            </a:r>
          </a:p>
          <a:p>
            <a:pPr marL="0" marR="0" lvl="0" indent="179388" defTabSz="914400" eaLnBrk="1" fontAlgn="auto" latinLnBrk="0" hangingPunct="1">
              <a:lnSpc>
                <a:spcPct val="100000"/>
              </a:lnSpc>
              <a:spcBef>
                <a:spcPts val="0"/>
              </a:spcBef>
              <a:spcAft>
                <a:spcPts val="0"/>
              </a:spcAft>
              <a:buClrTx/>
              <a:buSzTx/>
              <a:buFontTx/>
              <a:buNone/>
              <a:tabLst/>
              <a:defRPr/>
            </a:pPr>
            <a:r>
              <a:rPr kumimoji="0" lang="ja-JP" altLang="ja-JP" sz="1400" b="0" i="0" u="none" strike="noStrike" kern="0" cap="none" spc="0" normalizeH="0" baseline="0" noProof="0" dirty="0">
                <a:ln>
                  <a:noFill/>
                </a:ln>
                <a:solidFill>
                  <a:schemeClr val="tx1">
                    <a:lumMod val="65000"/>
                    <a:lumOff val="35000"/>
                  </a:schemeClr>
                </a:solidFill>
                <a:effectLst/>
                <a:uLnTx/>
                <a:uFillTx/>
              </a:rPr>
              <a:t>また、それらに</a:t>
            </a:r>
            <a:r>
              <a:rPr kumimoji="0" lang="ja-JP" altLang="en-US" sz="1400" b="0" i="0" u="none" strike="noStrike" kern="0" cap="none" spc="0" normalizeH="0" baseline="0" noProof="0" dirty="0">
                <a:ln>
                  <a:noFill/>
                </a:ln>
                <a:solidFill>
                  <a:schemeClr val="tx1">
                    <a:lumMod val="65000"/>
                    <a:lumOff val="35000"/>
                  </a:schemeClr>
                </a:solidFill>
                <a:effectLst/>
                <a:uLnTx/>
                <a:uFillTx/>
              </a:rPr>
              <a:t>伴い</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ページ内での掲載箇所が変更になる場合があります。あらかじめご了承ください。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179388"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■弊社サービスによる特別演出に伴い、一部商品を売り止めする場合があります。あらかじめご了承ください。</a:t>
            </a:r>
            <a:endParaRPr kumimoji="0" lang="ja-JP"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■一部、広告掲載対象外となるページがあります。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■市区郡合併などでエリアが変更・廃止になる場合があります。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 商品によってはセールスシートに明示された「購入期間」より短期間で設定可能ですが、</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kern="0" dirty="0">
                <a:solidFill>
                  <a:schemeClr val="tx1">
                    <a:lumMod val="65000"/>
                    <a:lumOff val="35000"/>
                  </a:schemeClr>
                </a:solidFill>
              </a:rPr>
              <a:t>    </a:t>
            </a:r>
            <a:r>
              <a:rPr kumimoji="0" lang="ja-JP" altLang="en-US" sz="1400" b="0" i="0" u="none" strike="noStrike" kern="0" cap="none" spc="0" normalizeH="0" baseline="0" noProof="0" dirty="0">
                <a:ln>
                  <a:noFill/>
                </a:ln>
                <a:solidFill>
                  <a:schemeClr val="tx1">
                    <a:lumMod val="65000"/>
                    <a:lumOff val="35000"/>
                  </a:schemeClr>
                </a:solidFill>
                <a:effectLst/>
                <a:uLnTx/>
                <a:uFillTx/>
              </a:rPr>
              <a:t>指定したビューアブルインプレッション未達と</a:t>
            </a:r>
            <a:r>
              <a:rPr kumimoji="0" lang="ja-JP" altLang="ja-JP" sz="1400" b="0" i="0" u="none" strike="noStrike" kern="0" cap="none" spc="0" normalizeH="0" baseline="0" noProof="0" dirty="0">
                <a:ln>
                  <a:noFill/>
                </a:ln>
                <a:solidFill>
                  <a:schemeClr val="tx1">
                    <a:lumMod val="65000"/>
                    <a:lumOff val="35000"/>
                  </a:schemeClr>
                </a:solidFill>
                <a:effectLst/>
                <a:uLnTx/>
                <a:uFillTx/>
              </a:rPr>
              <a:t>なる場合があります。</a:t>
            </a:r>
            <a:r>
              <a:rPr kumimoji="0" lang="ja-JP" altLang="en-US" sz="1400" b="0" i="0" u="none" strike="noStrike" kern="0" cap="none" spc="0" normalizeH="0" baseline="0" noProof="0" dirty="0">
                <a:ln>
                  <a:noFill/>
                </a:ln>
                <a:solidFill>
                  <a:schemeClr val="tx1">
                    <a:lumMod val="65000"/>
                    <a:lumOff val="35000"/>
                  </a:schemeClr>
                </a:solidFill>
                <a:effectLst/>
                <a:uLnTx/>
                <a:uFillTx/>
              </a:rPr>
              <a:t>その際は補填対象外となりますので</a:t>
            </a:r>
            <a:r>
              <a:rPr kumimoji="0" lang="ja-JP" altLang="ja-JP" sz="1400" b="0" i="0" u="none" strike="noStrike" kern="0" cap="none" spc="0" normalizeH="0" baseline="0" noProof="0" dirty="0">
                <a:ln>
                  <a:noFill/>
                </a:ln>
                <a:solidFill>
                  <a:schemeClr val="tx1">
                    <a:lumMod val="65000"/>
                    <a:lumOff val="35000"/>
                  </a:schemeClr>
                </a:solidFill>
                <a:effectLst/>
                <a:uLnTx/>
                <a:uFillTx/>
              </a:rPr>
              <a:t>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■金額表示は、消費税を含みません。</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■金額表示は、代理店手数料を含みます。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p:txBody>
      </p:sp>
    </p:spTree>
    <p:extLst>
      <p:ext uri="{BB962C8B-B14F-4D97-AF65-F5344CB8AC3E}">
        <p14:creationId xmlns:p14="http://schemas.microsoft.com/office/powerpoint/2010/main" val="3177909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79376" y="260648"/>
            <a:ext cx="9837401" cy="531751"/>
          </a:xfrm>
        </p:spPr>
        <p:txBody>
          <a:bodyPr>
            <a:normAutofit fontScale="90000"/>
          </a:bodyPr>
          <a:lstStyle/>
          <a:p>
            <a:r>
              <a:rPr kumimoji="1" lang="ja-JP" altLang="en-US" dirty="0"/>
              <a:t>免責事項・注意事項</a:t>
            </a:r>
          </a:p>
        </p:txBody>
      </p:sp>
      <p:sp>
        <p:nvSpPr>
          <p:cNvPr id="4" name="テキスト ボックス 3"/>
          <p:cNvSpPr txBox="1"/>
          <p:nvPr/>
        </p:nvSpPr>
        <p:spPr>
          <a:xfrm>
            <a:off x="479376" y="3501008"/>
            <a:ext cx="11621138" cy="2593018"/>
          </a:xfrm>
          <a:prstGeom prst="rect">
            <a:avLst/>
          </a:prstGeom>
          <a:noFill/>
        </p:spPr>
        <p:txBody>
          <a:bodyPr wrap="square" rtlCol="0">
            <a:spAutoFit/>
          </a:bodyPr>
          <a:lstStyle/>
          <a:p>
            <a:r>
              <a:rPr lang="ja-JP" altLang="en-US" sz="1354" dirty="0">
                <a:solidFill>
                  <a:schemeClr val="tx1">
                    <a:lumMod val="65000"/>
                    <a:lumOff val="35000"/>
                  </a:schemeClr>
                </a:solidFill>
              </a:rPr>
              <a:t>■オープニングパネル表示以前にメニューをタップした場合、デバイスによっては稀に広告表示が重なる場合がございます。予めご了承ください。</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r>
              <a:rPr lang="ja-JP" altLang="en-US" sz="1354" dirty="0">
                <a:solidFill>
                  <a:schemeClr val="tx1">
                    <a:lumMod val="65000"/>
                    <a:lumOff val="35000"/>
                  </a:schemeClr>
                </a:solidFill>
              </a:rPr>
              <a:t>■ユーザの端末状況やアプリのアップデート状況によっては広告が表示されない場合があります。</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pPr>
              <a:lnSpc>
                <a:spcPct val="150000"/>
              </a:lnSpc>
            </a:pPr>
            <a:r>
              <a:rPr lang="ja-JP" altLang="en-US" sz="1354" dirty="0">
                <a:solidFill>
                  <a:schemeClr val="tx1">
                    <a:lumMod val="65000"/>
                    <a:lumOff val="35000"/>
                  </a:schemeClr>
                </a:solidFill>
              </a:rPr>
              <a:t>■同一プロモーションにおける連続掲載は</a:t>
            </a:r>
            <a:r>
              <a:rPr lang="en-US" altLang="ja-JP" sz="1354" dirty="0">
                <a:solidFill>
                  <a:schemeClr val="tx1">
                    <a:lumMod val="65000"/>
                    <a:lumOff val="35000"/>
                  </a:schemeClr>
                </a:solidFill>
              </a:rPr>
              <a:t>3</a:t>
            </a:r>
            <a:r>
              <a:rPr lang="ja-JP" altLang="en-US" sz="1354" dirty="0">
                <a:solidFill>
                  <a:schemeClr val="tx1">
                    <a:lumMod val="65000"/>
                    <a:lumOff val="35000"/>
                  </a:schemeClr>
                </a:solidFill>
              </a:rPr>
              <a:t>週間までです。また、クリエイティブは</a:t>
            </a:r>
            <a:r>
              <a:rPr lang="en-US" altLang="ja-JP" sz="1354" dirty="0">
                <a:solidFill>
                  <a:schemeClr val="tx1">
                    <a:lumMod val="65000"/>
                    <a:lumOff val="35000"/>
                  </a:schemeClr>
                </a:solidFill>
              </a:rPr>
              <a:t>1</a:t>
            </a:r>
            <a:r>
              <a:rPr lang="ja-JP" altLang="en-US" sz="1354" dirty="0">
                <a:solidFill>
                  <a:schemeClr val="tx1">
                    <a:lumMod val="65000"/>
                    <a:lumOff val="35000"/>
                  </a:schemeClr>
                </a:solidFill>
              </a:rPr>
              <a:t>週間ごとに変更が必要です。　同一プロモーションで改めて掲載を行う場合は、前回の掲載期間と同等の期間をあけてから実施してください。</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pPr>
              <a:lnSpc>
                <a:spcPct val="150000"/>
              </a:lnSpc>
            </a:pPr>
            <a:r>
              <a:rPr lang="ja-JP" altLang="en-US" sz="1354" dirty="0">
                <a:solidFill>
                  <a:schemeClr val="tx1">
                    <a:lumMod val="65000"/>
                    <a:lumOff val="35000"/>
                  </a:schemeClr>
                </a:solidFill>
              </a:rPr>
              <a:t>■掲載開始・掲載終了時間は、ユーザーがアプリを起動したままその時刻を跨ぐなど、ユーザー挙動により多少前後する可能性があります。</a:t>
            </a:r>
            <a:endParaRPr lang="en-US" altLang="ja-JP" sz="1354" dirty="0">
              <a:solidFill>
                <a:schemeClr val="tx1">
                  <a:lumMod val="65000"/>
                  <a:lumOff val="35000"/>
                </a:schemeClr>
              </a:solidFill>
            </a:endParaRPr>
          </a:p>
          <a:p>
            <a:endParaRPr lang="en-US" altLang="ja-JP" sz="1354" dirty="0">
              <a:solidFill>
                <a:schemeClr val="tx1">
                  <a:lumMod val="65000"/>
                  <a:lumOff val="35000"/>
                </a:schemeClr>
              </a:solidFill>
            </a:endParaRPr>
          </a:p>
          <a:p>
            <a:pPr>
              <a:lnSpc>
                <a:spcPct val="150000"/>
              </a:lnSpc>
            </a:pPr>
            <a:r>
              <a:rPr lang="en-US" altLang="ja-JP" sz="1354" dirty="0">
                <a:solidFill>
                  <a:schemeClr val="tx1">
                    <a:lumMod val="65000"/>
                    <a:lumOff val="35000"/>
                  </a:schemeClr>
                </a:solidFill>
              </a:rPr>
              <a:t>■Smart Device Link</a:t>
            </a:r>
            <a:r>
              <a:rPr lang="ja-JP" altLang="en-US" sz="1354" dirty="0">
                <a:solidFill>
                  <a:schemeClr val="tx1">
                    <a:lumMod val="65000"/>
                    <a:lumOff val="35000"/>
                  </a:schemeClr>
                </a:solidFill>
              </a:rPr>
              <a:t>（</a:t>
            </a:r>
            <a:r>
              <a:rPr lang="en-US" altLang="ja-JP" sz="1354" dirty="0">
                <a:solidFill>
                  <a:schemeClr val="tx1">
                    <a:lumMod val="65000"/>
                    <a:lumOff val="35000"/>
                  </a:schemeClr>
                </a:solidFill>
              </a:rPr>
              <a:t>SDL</a:t>
            </a:r>
            <a:r>
              <a:rPr lang="ja-JP" altLang="en-US" sz="1354" dirty="0">
                <a:solidFill>
                  <a:schemeClr val="tx1">
                    <a:lumMod val="65000"/>
                    <a:lumOff val="35000"/>
                  </a:schemeClr>
                </a:solidFill>
              </a:rPr>
              <a:t>）設定時、またタブレット等には広告が表示されません。</a:t>
            </a:r>
            <a:endParaRPr lang="en-US" altLang="ja-JP" sz="1354" dirty="0">
              <a:solidFill>
                <a:schemeClr val="tx1">
                  <a:lumMod val="65000"/>
                  <a:lumOff val="35000"/>
                </a:schemeClr>
              </a:solidFill>
            </a:endParaRPr>
          </a:p>
        </p:txBody>
      </p:sp>
      <p:sp>
        <p:nvSpPr>
          <p:cNvPr id="5" name="テキスト ボックス 4"/>
          <p:cNvSpPr txBox="1"/>
          <p:nvPr/>
        </p:nvSpPr>
        <p:spPr>
          <a:xfrm>
            <a:off x="454374" y="1124744"/>
            <a:ext cx="11571692" cy="2246769"/>
          </a:xfrm>
          <a:prstGeom prst="rect">
            <a:avLst/>
          </a:prstGeom>
          <a:noFill/>
        </p:spPr>
        <p:txBody>
          <a:bodyPr wrap="square" lIns="91440" tIns="45720" rIns="91440" bIns="45720" rtlCol="0" anchor="t">
            <a:spAutoFit/>
          </a:bodyPr>
          <a:lstStyle/>
          <a:p>
            <a:r>
              <a:rPr lang="ja-JP" altLang="en-US" sz="1400" dirty="0">
                <a:solidFill>
                  <a:schemeClr val="tx1">
                    <a:lumMod val="65000"/>
                    <a:lumOff val="35000"/>
                  </a:schemeClr>
                </a:solidFill>
              </a:rPr>
              <a:t>■在庫確認・シミュレーションの実行日から起算して</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日目以降の日付は指定できず、在庫は確認できません。</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また、</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日目以降の予約もできません。商品の掲載期間が半年の場合、</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在庫確認・シミュレーションと予約のタイミングにご注意ください。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lvl="0"/>
            <a:r>
              <a:rPr lang="ja-JP" altLang="en-US" sz="1400" dirty="0">
                <a:solidFill>
                  <a:schemeClr val="tx1">
                    <a:lumMod val="65000"/>
                    <a:lumOff val="35000"/>
                  </a:schemeClr>
                </a:solidFill>
              </a:rPr>
              <a:t>■掲載不具合について</a:t>
            </a:r>
          </a:p>
          <a:p>
            <a:pPr lvl="0"/>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pPr lvl="0"/>
            <a:r>
              <a:rPr lang="ja-JP" altLang="en-US" sz="1400" dirty="0">
                <a:solidFill>
                  <a:schemeClr val="tx1">
                    <a:lumMod val="65000"/>
                    <a:lumOff val="35000"/>
                  </a:schemeClr>
                </a:solidFill>
              </a:rPr>
              <a:t>　（１）広告掲載開始日、及び広告内容の変更後の掲載開始日は、掲載開始から</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時間を広告掲載調整時間とします。</a:t>
            </a:r>
          </a:p>
          <a:p>
            <a:pPr lvl="0"/>
            <a:r>
              <a:rPr lang="ja-JP" altLang="en-US" sz="1400" dirty="0">
                <a:solidFill>
                  <a:schemeClr val="tx1">
                    <a:lumMod val="65000"/>
                    <a:lumOff val="35000"/>
                  </a:schemeClr>
                </a:solidFill>
              </a:rPr>
              <a:t>　　ただし、（２）、（３）に該当する場合は、その定めに従います。</a:t>
            </a:r>
          </a:p>
          <a:p>
            <a:pPr lvl="0"/>
            <a:r>
              <a:rPr lang="ja-JP" altLang="en-US" sz="1400" dirty="0">
                <a:solidFill>
                  <a:schemeClr val="tx1">
                    <a:lumMod val="65000"/>
                    <a:lumOff val="35000"/>
                  </a:schemeClr>
                </a:solidFill>
              </a:rPr>
              <a:t>　（２）広告掲載開始日が営業日以外の場合、当該広告掲載開始時間から翌営業日正午までを広告掲載調整時間とします。</a:t>
            </a:r>
          </a:p>
          <a:p>
            <a:pPr lvl="0"/>
            <a:r>
              <a:rPr lang="ja-JP" altLang="en-US" sz="1400" dirty="0">
                <a:solidFill>
                  <a:schemeClr val="tx1">
                    <a:lumMod val="65000"/>
                    <a:lumOff val="35000"/>
                  </a:schemeClr>
                </a:solidFill>
              </a:rPr>
              <a:t>　（３）広告の総掲載予定時間が</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時間未満の場合、総掲載予定時間の</a:t>
            </a:r>
            <a:r>
              <a:rPr lang="en-US" altLang="ja-JP" sz="1400" dirty="0">
                <a:solidFill>
                  <a:schemeClr val="tx1">
                    <a:lumMod val="65000"/>
                    <a:lumOff val="35000"/>
                  </a:schemeClr>
                </a:solidFill>
              </a:rPr>
              <a:t>10%</a:t>
            </a:r>
            <a:r>
              <a:rPr lang="ja-JP" altLang="en-US" sz="1400" dirty="0">
                <a:solidFill>
                  <a:schemeClr val="tx1">
                    <a:lumMod val="65000"/>
                    <a:lumOff val="35000"/>
                  </a:schemeClr>
                </a:solidFill>
              </a:rPr>
              <a:t>にあたる時間までを広告掲載調整時間とします。</a:t>
            </a:r>
          </a:p>
        </p:txBody>
      </p:sp>
    </p:spTree>
    <p:extLst>
      <p:ext uri="{BB962C8B-B14F-4D97-AF65-F5344CB8AC3E}">
        <p14:creationId xmlns:p14="http://schemas.microsoft.com/office/powerpoint/2010/main" val="2915907373"/>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31673</TotalTime>
  <Words>2252</Words>
  <Application>Microsoft Office PowerPoint</Application>
  <PresentationFormat>ワイド画面</PresentationFormat>
  <Paragraphs>261</Paragraphs>
  <Slides>11</Slides>
  <Notes>5</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11</vt:i4>
      </vt:variant>
    </vt:vector>
  </HeadingPairs>
  <TitlesOfParts>
    <vt:vector size="19" baseType="lpstr">
      <vt:lpstr>ＭＳ Ｐゴシック</vt:lpstr>
      <vt:lpstr>メイリオ</vt:lpstr>
      <vt:lpstr>游ゴシック</vt:lpstr>
      <vt:lpstr>Arial</vt:lpstr>
      <vt:lpstr>Calibri</vt:lpstr>
      <vt:lpstr>Verdana</vt:lpstr>
      <vt:lpstr>2_【社外秘】MSCテンプレート_2013</vt:lpstr>
      <vt:lpstr>コンテンツページ</vt:lpstr>
      <vt:lpstr>PowerPoint プレゼンテーション</vt:lpstr>
      <vt:lpstr>スペシャル商品について</vt:lpstr>
      <vt:lpstr>スペシャル商品（事前提案可否必須商品）について</vt:lpstr>
      <vt:lpstr>商品一覧　 スペシャル商品(事前掲載可否必須)</vt:lpstr>
      <vt:lpstr>広告タイプ一覧</vt:lpstr>
      <vt:lpstr>PowerPoint プレゼンテーション</vt:lpstr>
      <vt:lpstr>販売制限</vt:lpstr>
      <vt:lpstr>免責事項・注意事項</vt:lpstr>
      <vt:lpstr>免責事項・注意事項</vt:lpstr>
      <vt:lpstr>更新・変更履歴</vt:lpstr>
      <vt:lpstr>PowerPoint プレゼンテーション</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菅原 彩</cp:lastModifiedBy>
  <cp:revision>908</cp:revision>
  <dcterms:created xsi:type="dcterms:W3CDTF">2013-09-17T05:48:50Z</dcterms:created>
  <dcterms:modified xsi:type="dcterms:W3CDTF">2021-09-07T06:04:21Z</dcterms:modified>
</cp:coreProperties>
</file>