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1"/>
  </p:notesMasterIdLst>
  <p:handoutMasterIdLst>
    <p:handoutMasterId r:id="rId12"/>
  </p:handoutMasterIdLst>
  <p:sldIdLst>
    <p:sldId id="678" r:id="rId2"/>
    <p:sldId id="749" r:id="rId3"/>
    <p:sldId id="750" r:id="rId4"/>
    <p:sldId id="732" r:id="rId5"/>
    <p:sldId id="690" r:id="rId6"/>
    <p:sldId id="748" r:id="rId7"/>
    <p:sldId id="753" r:id="rId8"/>
    <p:sldId id="754" r:id="rId9"/>
    <p:sldId id="752" r:id="rId10"/>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E4E4EC"/>
    <a:srgbClr val="FFCCD1"/>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500018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70681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3773622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14116924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a:solidFill>
                  <a:srgbClr val="454958"/>
                </a:solidFill>
                <a:latin typeface="メイリオ" pitchFamily="50" charset="-128"/>
                <a:ea typeface="メイリオ" pitchFamily="50" charset="-128"/>
                <a:cs typeface="メイリオ" pitchFamily="50" charset="-128"/>
              </a:rPr>
              <a:t>広告主・代理店限定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56456" y="4509817"/>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カーナビ（</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0529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3</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400" dirty="0">
                <a:solidFill>
                  <a:srgbClr val="454958"/>
                </a:solidFill>
                <a:latin typeface="メイリオ" pitchFamily="50" charset="-128"/>
                <a:ea typeface="メイリオ" pitchFamily="50" charset="-128"/>
                <a:cs typeface="メイリオ" pitchFamily="50" charset="-128"/>
              </a:rPr>
              <a:t>更新日：</a:t>
            </a:r>
            <a:r>
              <a:rPr lang="en-US" altLang="ja-JP" sz="1400" dirty="0" smtClean="0">
                <a:solidFill>
                  <a:srgbClr val="454958"/>
                </a:solidFill>
                <a:latin typeface="メイリオ" pitchFamily="50" charset="-128"/>
                <a:ea typeface="メイリオ" pitchFamily="50" charset="-128"/>
                <a:cs typeface="メイリオ" pitchFamily="50" charset="-128"/>
              </a:rPr>
              <a:t>2021</a:t>
            </a:r>
            <a:r>
              <a:rPr lang="ja-JP" altLang="en-US" sz="1400" dirty="0" smtClean="0">
                <a:solidFill>
                  <a:srgbClr val="454958"/>
                </a:solidFill>
                <a:latin typeface="メイリオ" pitchFamily="50" charset="-128"/>
                <a:ea typeface="メイリオ" pitchFamily="50" charset="-128"/>
                <a:cs typeface="メイリオ" pitchFamily="50" charset="-128"/>
              </a:rPr>
              <a:t>年</a:t>
            </a:r>
            <a:r>
              <a:rPr lang="en-US" altLang="ja-JP" sz="1400" dirty="0">
                <a:solidFill>
                  <a:srgbClr val="454958"/>
                </a:solidFill>
                <a:latin typeface="メイリオ" pitchFamily="50" charset="-128"/>
                <a:ea typeface="メイリオ" pitchFamily="50" charset="-128"/>
                <a:cs typeface="メイリオ" pitchFamily="50" charset="-128"/>
              </a:rPr>
              <a:t>3</a:t>
            </a:r>
            <a:r>
              <a:rPr lang="ja-JP" altLang="en-US" sz="1400" dirty="0" smtClean="0">
                <a:solidFill>
                  <a:srgbClr val="454958"/>
                </a:solidFill>
                <a:latin typeface="メイリオ" pitchFamily="50" charset="-128"/>
                <a:ea typeface="メイリオ" pitchFamily="50" charset="-128"/>
                <a:cs typeface="メイリオ" pitchFamily="50" charset="-128"/>
              </a:rPr>
              <a:t>月</a:t>
            </a:r>
            <a:r>
              <a:rPr lang="en-US" altLang="ja-JP" sz="1400" dirty="0">
                <a:solidFill>
                  <a:srgbClr val="454958"/>
                </a:solidFill>
                <a:latin typeface="メイリオ" pitchFamily="50" charset="-128"/>
                <a:ea typeface="メイリオ" pitchFamily="50" charset="-128"/>
                <a:cs typeface="メイリオ" pitchFamily="50" charset="-128"/>
              </a:rPr>
              <a:t>26</a:t>
            </a:r>
            <a:r>
              <a:rPr lang="ja-JP" altLang="en-US" sz="1400" dirty="0" smtClean="0">
                <a:solidFill>
                  <a:srgbClr val="454958"/>
                </a:solidFill>
                <a:latin typeface="メイリオ" pitchFamily="50" charset="-128"/>
                <a:ea typeface="メイリオ" pitchFamily="50" charset="-128"/>
                <a:cs typeface="メイリオ" pitchFamily="50" charset="-128"/>
              </a:rPr>
              <a:t>日</a:t>
            </a:r>
            <a:endParaRPr lang="ja-JP" altLang="en-US"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latin typeface="+mn-ea"/>
                <a:ea typeface="+mn-ea"/>
              </a:rPr>
              <a:t>Copyright</a:t>
            </a:r>
            <a:r>
              <a:rPr lang="ja-JP" altLang="en-US" dirty="0">
                <a:solidFill>
                  <a:prstClr val="black"/>
                </a:solidFill>
                <a:latin typeface="+mn-ea"/>
                <a:ea typeface="+mn-ea"/>
              </a:rPr>
              <a:t>（</a:t>
            </a:r>
            <a:r>
              <a:rPr lang="en-US" altLang="ja-JP" dirty="0">
                <a:solidFill>
                  <a:prstClr val="black"/>
                </a:solidFill>
                <a:latin typeface="+mn-ea"/>
                <a:ea typeface="+mn-ea"/>
              </a:rPr>
              <a:t>C</a:t>
            </a:r>
            <a:r>
              <a:rPr lang="ja-JP" altLang="en-US" dirty="0">
                <a:solidFill>
                  <a:prstClr val="black"/>
                </a:solidFill>
                <a:latin typeface="+mn-ea"/>
                <a:ea typeface="+mn-ea"/>
              </a:rPr>
              <a:t>）</a:t>
            </a:r>
            <a:r>
              <a:rPr lang="en-US" altLang="ja-JP" dirty="0">
                <a:solidFill>
                  <a:prstClr val="black"/>
                </a:solidFill>
                <a:latin typeface="+mn-ea"/>
                <a:ea typeface="+mn-ea"/>
              </a:rPr>
              <a:t>2021 Yahoo Japan Corporation. All Rights Reserved. </a:t>
            </a:r>
            <a:r>
              <a:rPr lang="ja-JP" altLang="en-US" dirty="0">
                <a:solidFill>
                  <a:prstClr val="black"/>
                </a:solidFill>
                <a:latin typeface="+mn-ea"/>
                <a:ea typeface="+mn-ea"/>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Autofit/>
          </a:bodyPr>
          <a:lstStyle/>
          <a:p>
            <a:r>
              <a:rPr lang="ja-JP" altLang="en-US" sz="2500" dirty="0">
                <a:latin typeface="+mn-ea"/>
                <a:ea typeface="+mn-ea"/>
                <a:cs typeface="メイリオ" panose="020B0604030504040204" pitchFamily="50" charset="-128"/>
              </a:rPr>
              <a:t>スペシャル商品について</a:t>
            </a:r>
          </a:p>
        </p:txBody>
      </p:sp>
      <p:sp>
        <p:nvSpPr>
          <p:cNvPr id="5" name="正方形/長方形 4"/>
          <p:cNvSpPr/>
          <p:nvPr/>
        </p:nvSpPr>
        <p:spPr>
          <a:xfrm>
            <a:off x="344488" y="936117"/>
            <a:ext cx="9389800" cy="1815882"/>
          </a:xfrm>
          <a:prstGeom prst="rect">
            <a:avLst/>
          </a:prstGeom>
        </p:spPr>
        <p:txBody>
          <a:bodyPr wrap="square">
            <a:spAutoFit/>
          </a:bodyPr>
          <a:lstStyle/>
          <a:p>
            <a:r>
              <a:rPr lang="ja-JP" altLang="en-US" sz="1600" dirty="0">
                <a:solidFill>
                  <a:schemeClr val="tx1">
                    <a:lumMod val="65000"/>
                    <a:lumOff val="35000"/>
                  </a:schemeClr>
                </a:solidFill>
                <a:latin typeface="+mn-ea"/>
              </a:rPr>
              <a:t>販売先を限定しないレギュラー商品に対し、スペシャル商品は提案可能な広告主様やプロモーションが限定されています。そのため、事前に弊社による出稿可否判断が必要となります。</a:t>
            </a:r>
            <a:endParaRPr lang="en-US" altLang="ja-JP" sz="1600" dirty="0">
              <a:solidFill>
                <a:schemeClr val="tx1">
                  <a:lumMod val="65000"/>
                  <a:lumOff val="35000"/>
                </a:schemeClr>
              </a:solidFill>
              <a:latin typeface="+mn-ea"/>
            </a:endParaRPr>
          </a:p>
          <a:p>
            <a:endParaRPr lang="en-US" altLang="ja-JP" sz="1600" dirty="0">
              <a:solidFill>
                <a:schemeClr val="tx1">
                  <a:lumMod val="65000"/>
                  <a:lumOff val="35000"/>
                </a:schemeClr>
              </a:solidFill>
              <a:latin typeface="+mn-ea"/>
            </a:endParaRPr>
          </a:p>
          <a:p>
            <a:r>
              <a:rPr lang="ja-JP" altLang="en-US" sz="1600" dirty="0">
                <a:solidFill>
                  <a:schemeClr val="tx1">
                    <a:lumMod val="65000"/>
                    <a:lumOff val="35000"/>
                  </a:schemeClr>
                </a:solidFill>
                <a:latin typeface="+mn-ea"/>
              </a:rPr>
              <a:t>事前提案可否申請で承認されたアカウントに対して、弊社内でシステム対応を行い、広告管理ツールの商品選択画面にて該当商品が予約購入できるようになります。（事前提案可否申請で承認されていないアカウントで予約することはできません。）</a:t>
            </a:r>
            <a:endParaRPr lang="en-US" altLang="ja-JP" sz="1600" dirty="0">
              <a:solidFill>
                <a:schemeClr val="tx1">
                  <a:lumMod val="65000"/>
                  <a:lumOff val="35000"/>
                </a:schemeClr>
              </a:solidFill>
              <a:latin typeface="+mn-ea"/>
            </a:endParaRPr>
          </a:p>
          <a:p>
            <a:endParaRPr lang="en-US" altLang="ja-JP" sz="1600" dirty="0">
              <a:solidFill>
                <a:schemeClr val="tx1">
                  <a:lumMod val="65000"/>
                  <a:lumOff val="35000"/>
                </a:schemeClr>
              </a:solidFill>
              <a:latin typeface="+mn-ea"/>
            </a:endParaRPr>
          </a:p>
        </p:txBody>
      </p:sp>
      <p:sp>
        <p:nvSpPr>
          <p:cNvPr id="7" name="正方形/長方形 6"/>
          <p:cNvSpPr/>
          <p:nvPr/>
        </p:nvSpPr>
        <p:spPr>
          <a:xfrm>
            <a:off x="632520" y="2564905"/>
            <a:ext cx="2248192" cy="1948130"/>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latin typeface="+mn-ea"/>
              </a:rPr>
              <a:t>レギュラー商品</a:t>
            </a:r>
            <a:endParaRPr lang="en-US" altLang="ja-JP" sz="1600" b="1" dirty="0">
              <a:latin typeface="+mn-ea"/>
            </a:endParaRPr>
          </a:p>
        </p:txBody>
      </p:sp>
      <p:sp>
        <p:nvSpPr>
          <p:cNvPr id="9" name="正方形/長方形 8"/>
          <p:cNvSpPr/>
          <p:nvPr/>
        </p:nvSpPr>
        <p:spPr>
          <a:xfrm>
            <a:off x="5169024" y="2564904"/>
            <a:ext cx="2248192" cy="1948131"/>
          </a:xfrm>
          <a:prstGeom prst="rect">
            <a:avLst/>
          </a:prstGeom>
          <a:solidFill>
            <a:srgbClr val="FFCC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a:solidFill>
                  <a:srgbClr val="C00000"/>
                </a:solidFill>
                <a:latin typeface="+mn-ea"/>
              </a:rPr>
              <a:t>スペシャル商品</a:t>
            </a:r>
          </a:p>
        </p:txBody>
      </p:sp>
      <p:sp>
        <p:nvSpPr>
          <p:cNvPr id="10" name="正方形/長方形 9"/>
          <p:cNvSpPr/>
          <p:nvPr/>
        </p:nvSpPr>
        <p:spPr>
          <a:xfrm>
            <a:off x="7562998" y="3094184"/>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期間限定特別商品</a:t>
            </a:r>
          </a:p>
        </p:txBody>
      </p:sp>
      <p:sp>
        <p:nvSpPr>
          <p:cNvPr id="11" name="正方形/長方形 10"/>
          <p:cNvSpPr/>
          <p:nvPr/>
        </p:nvSpPr>
        <p:spPr>
          <a:xfrm>
            <a:off x="7563627" y="3569727"/>
            <a:ext cx="1601397"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広告主様限定商品</a:t>
            </a:r>
          </a:p>
        </p:txBody>
      </p:sp>
      <p:sp>
        <p:nvSpPr>
          <p:cNvPr id="12" name="正方形/長方形 11"/>
          <p:cNvSpPr/>
          <p:nvPr/>
        </p:nvSpPr>
        <p:spPr>
          <a:xfrm>
            <a:off x="7562998" y="4063880"/>
            <a:ext cx="160202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その他特別対応商品</a:t>
            </a:r>
          </a:p>
        </p:txBody>
      </p:sp>
      <p:sp>
        <p:nvSpPr>
          <p:cNvPr id="24" name="正方形/長方形 23"/>
          <p:cNvSpPr/>
          <p:nvPr/>
        </p:nvSpPr>
        <p:spPr>
          <a:xfrm>
            <a:off x="3026494" y="3071562"/>
            <a:ext cx="1581995" cy="449156"/>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特集・企画</a:t>
            </a:r>
          </a:p>
        </p:txBody>
      </p:sp>
      <p:sp>
        <p:nvSpPr>
          <p:cNvPr id="25" name="正方形/長方形 24"/>
          <p:cNvSpPr/>
          <p:nvPr/>
        </p:nvSpPr>
        <p:spPr>
          <a:xfrm>
            <a:off x="3026494" y="2569246"/>
            <a:ext cx="1602025" cy="466542"/>
          </a:xfrm>
          <a:prstGeom prst="rect">
            <a:avLst/>
          </a:prstGeom>
          <a:solidFill>
            <a:schemeClr val="bg1">
              <a:lumMod val="9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通常商品</a:t>
            </a:r>
          </a:p>
        </p:txBody>
      </p:sp>
      <p:sp>
        <p:nvSpPr>
          <p:cNvPr id="35" name="正方形/長方形 34"/>
          <p:cNvSpPr/>
          <p:nvPr/>
        </p:nvSpPr>
        <p:spPr>
          <a:xfrm>
            <a:off x="7562999" y="2591869"/>
            <a:ext cx="1602025" cy="449156"/>
          </a:xfrm>
          <a:prstGeom prst="rect">
            <a:avLst/>
          </a:prstGeom>
          <a:solidFill>
            <a:srgbClr val="FFCCD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ja-JP" altLang="en-US" sz="1200" dirty="0">
                <a:solidFill>
                  <a:schemeClr val="tx1">
                    <a:lumMod val="65000"/>
                    <a:lumOff val="35000"/>
                  </a:schemeClr>
                </a:solidFill>
                <a:latin typeface="+mn-ea"/>
              </a:rPr>
              <a:t>事前提案可否</a:t>
            </a:r>
            <a:endParaRPr lang="en-US" altLang="ja-JP" sz="1200" dirty="0">
              <a:solidFill>
                <a:schemeClr val="tx1">
                  <a:lumMod val="65000"/>
                  <a:lumOff val="35000"/>
                </a:schemeClr>
              </a:solidFill>
              <a:latin typeface="+mn-ea"/>
            </a:endParaRPr>
          </a:p>
          <a:p>
            <a:pPr algn="ctr"/>
            <a:r>
              <a:rPr lang="ja-JP" altLang="en-US" sz="1200" dirty="0">
                <a:solidFill>
                  <a:schemeClr val="tx1">
                    <a:lumMod val="65000"/>
                    <a:lumOff val="35000"/>
                  </a:schemeClr>
                </a:solidFill>
                <a:latin typeface="+mn-ea"/>
              </a:rPr>
              <a:t>判断必須商品</a:t>
            </a:r>
          </a:p>
        </p:txBody>
      </p:sp>
      <p:sp>
        <p:nvSpPr>
          <p:cNvPr id="4" name="正方形/長方形 3"/>
          <p:cNvSpPr/>
          <p:nvPr/>
        </p:nvSpPr>
        <p:spPr bwMode="auto">
          <a:xfrm>
            <a:off x="7538619" y="2577604"/>
            <a:ext cx="1628057" cy="470884"/>
          </a:xfrm>
          <a:prstGeom prst="rect">
            <a:avLst/>
          </a:prstGeom>
          <a:noFill/>
          <a:ln w="44450" algn="ctr">
            <a:solidFill>
              <a:srgbClr val="C00000"/>
            </a:solidFill>
            <a:prstDash val="sysDot"/>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a:ln>
                <a:noFill/>
              </a:ln>
              <a:solidFill>
                <a:schemeClr val="tx1">
                  <a:lumMod val="65000"/>
                  <a:lumOff val="35000"/>
                </a:schemeClr>
              </a:solidFill>
              <a:effectLst/>
              <a:uLnTx/>
              <a:uFillTx/>
              <a:latin typeface="+mn-ea"/>
              <a:cs typeface="Verdana" pitchFamily="34" charset="0"/>
            </a:endParaRPr>
          </a:p>
        </p:txBody>
      </p:sp>
    </p:spTree>
    <p:extLst>
      <p:ext uri="{BB962C8B-B14F-4D97-AF65-F5344CB8AC3E}">
        <p14:creationId xmlns:p14="http://schemas.microsoft.com/office/powerpoint/2010/main" val="2641371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スペシャル商品（事前提案可否必須商品）について</a:t>
            </a:r>
          </a:p>
        </p:txBody>
      </p:sp>
      <p:sp>
        <p:nvSpPr>
          <p:cNvPr id="5" name="正方形/長方形 4"/>
          <p:cNvSpPr/>
          <p:nvPr/>
        </p:nvSpPr>
        <p:spPr>
          <a:xfrm>
            <a:off x="486795" y="1070136"/>
            <a:ext cx="9219376" cy="1323439"/>
          </a:xfrm>
          <a:prstGeom prst="rect">
            <a:avLst/>
          </a:prstGeom>
        </p:spPr>
        <p:txBody>
          <a:bodyPr wrap="square" lIns="91440" tIns="45720" rIns="91440" bIns="45720" anchor="t">
            <a:spAutoFit/>
          </a:bodyPr>
          <a:lstStyle/>
          <a:p>
            <a:r>
              <a:rPr lang="ja-JP" altLang="en-US" sz="2000" u="sng" dirty="0">
                <a:solidFill>
                  <a:schemeClr val="tx1">
                    <a:lumMod val="65000"/>
                    <a:lumOff val="35000"/>
                  </a:schemeClr>
                </a:solidFill>
              </a:rPr>
              <a:t>スペシャル商品（事前提案可否必須商品</a:t>
            </a:r>
            <a:r>
              <a:rPr lang="en-US" altLang="ja-JP" sz="1000" u="sng" dirty="0">
                <a:solidFill>
                  <a:schemeClr val="tx1">
                    <a:lumMod val="65000"/>
                    <a:lumOff val="35000"/>
                  </a:schemeClr>
                </a:solidFill>
              </a:rPr>
              <a:t>※</a:t>
            </a:r>
            <a:r>
              <a:rPr lang="ja-JP" altLang="en-US" sz="2000" u="sng" dirty="0">
                <a:solidFill>
                  <a:schemeClr val="tx1">
                    <a:lumMod val="65000"/>
                    <a:lumOff val="35000"/>
                  </a:schemeClr>
                </a:solidFill>
              </a:rPr>
              <a:t>）</a:t>
            </a:r>
            <a:r>
              <a:rPr lang="ja-JP" altLang="en-US" sz="2000" dirty="0">
                <a:solidFill>
                  <a:schemeClr val="tx1">
                    <a:lumMod val="65000"/>
                    <a:lumOff val="35000"/>
                  </a:schemeClr>
                </a:solidFill>
              </a:rPr>
              <a:t>への掲載をご希望の場合は、</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弊社担当営業または</a:t>
            </a:r>
            <a:r>
              <a:rPr lang="en-US" altLang="ja-JP" sz="2000" dirty="0">
                <a:solidFill>
                  <a:schemeClr val="tx1">
                    <a:lumMod val="65000"/>
                    <a:lumOff val="35000"/>
                  </a:schemeClr>
                </a:solidFill>
              </a:rPr>
              <a:t>Yahoo!</a:t>
            </a:r>
            <a:r>
              <a:rPr lang="ja-JP" altLang="en-US" sz="2000" dirty="0">
                <a:solidFill>
                  <a:schemeClr val="tx1">
                    <a:lumMod val="65000"/>
                    <a:lumOff val="35000"/>
                  </a:schemeClr>
                </a:solidFill>
              </a:rPr>
              <a:t>広告パートナーサポート宛に</a:t>
            </a:r>
            <a:endParaRPr lang="en-US" altLang="ja-JP" sz="2000" dirty="0">
              <a:solidFill>
                <a:schemeClr val="tx1">
                  <a:lumMod val="65000"/>
                  <a:lumOff val="35000"/>
                </a:schemeClr>
              </a:solidFill>
            </a:endParaRPr>
          </a:p>
          <a:p>
            <a:r>
              <a:rPr lang="ja-JP" altLang="en-US" sz="2000" dirty="0">
                <a:solidFill>
                  <a:schemeClr val="tx1">
                    <a:lumMod val="65000"/>
                    <a:lumOff val="35000"/>
                  </a:schemeClr>
                </a:solidFill>
              </a:rPr>
              <a:t>以下の項目をご連絡ください。回答まで最大5営業日いただきます</a:t>
            </a:r>
            <a:r>
              <a:rPr lang="ja-JP" altLang="en-US" sz="2000" dirty="0" smtClean="0">
                <a:solidFill>
                  <a:schemeClr val="tx1">
                    <a:lumMod val="65000"/>
                    <a:lumOff val="35000"/>
                  </a:schemeClr>
                </a:solidFill>
              </a:rPr>
              <a:t>。</a:t>
            </a:r>
            <a:endParaRPr lang="ja-JP" altLang="en-US" sz="2000" b="1" dirty="0">
              <a:solidFill>
                <a:schemeClr val="tx1">
                  <a:lumMod val="65000"/>
                  <a:lumOff val="35000"/>
                </a:schemeClr>
              </a:solidFill>
            </a:endParaRPr>
          </a:p>
          <a:p>
            <a:endParaRPr lang="ja-JP" altLang="en-US" sz="2000" dirty="0">
              <a:solidFill>
                <a:schemeClr val="tx1">
                  <a:lumMod val="65000"/>
                  <a:lumOff val="35000"/>
                </a:schemeClr>
              </a:solidFill>
            </a:endParaRPr>
          </a:p>
        </p:txBody>
      </p:sp>
      <p:sp>
        <p:nvSpPr>
          <p:cNvPr id="8" name="正方形/長方形 7"/>
          <p:cNvSpPr/>
          <p:nvPr/>
        </p:nvSpPr>
        <p:spPr>
          <a:xfrm>
            <a:off x="632520" y="2348880"/>
            <a:ext cx="8712968" cy="3323987"/>
          </a:xfrm>
          <a:prstGeom prst="rect">
            <a:avLst/>
          </a:prstGeom>
        </p:spPr>
        <p:txBody>
          <a:bodyPr wrap="square">
            <a:spAutoFit/>
          </a:bodyPr>
          <a:lstStyle/>
          <a:p>
            <a:r>
              <a:rPr lang="ja-JP" altLang="en-US" sz="1600" u="sng" dirty="0">
                <a:solidFill>
                  <a:schemeClr val="tx1">
                    <a:lumMod val="65000"/>
                    <a:lumOff val="35000"/>
                  </a:schemeClr>
                </a:solidFill>
              </a:rPr>
              <a:t>▼ご連絡いただきたい項目</a:t>
            </a:r>
            <a:endParaRPr lang="en-US" altLang="ja-JP" sz="1600" u="sng" dirty="0">
              <a:solidFill>
                <a:schemeClr val="tx1">
                  <a:lumMod val="65000"/>
                  <a:lumOff val="35000"/>
                </a:schemeClr>
              </a:solidFill>
            </a:endParaRPr>
          </a:p>
          <a:p>
            <a:endParaRPr lang="en-US" altLang="ja-JP" sz="12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商品名：</a:t>
            </a:r>
          </a:p>
          <a:p>
            <a:pPr marL="171450" indent="-171450">
              <a:buFont typeface="Arial" panose="020B0604020202020204" pitchFamily="34" charset="0"/>
              <a:buChar char="•"/>
            </a:pPr>
            <a:r>
              <a:rPr lang="ja-JP" altLang="en-US" sz="1400" dirty="0">
                <a:solidFill>
                  <a:schemeClr val="tx1">
                    <a:lumMod val="65000"/>
                    <a:lumOff val="35000"/>
                  </a:schemeClr>
                </a:solidFill>
              </a:rPr>
              <a:t>広告主</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リンク先</a:t>
            </a:r>
            <a:r>
              <a:rPr lang="en-US" altLang="ja-JP" sz="1400" dirty="0">
                <a:solidFill>
                  <a:schemeClr val="tx1">
                    <a:lumMod val="65000"/>
                    <a:lumOff val="35000"/>
                  </a:schemeClr>
                </a:solidFill>
              </a:rPr>
              <a:t>URL:</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ヤフー営業担当者：</a:t>
            </a:r>
          </a:p>
          <a:p>
            <a:pPr marL="171450" indent="-171450">
              <a:buFont typeface="Arial" panose="020B0604020202020204" pitchFamily="34" charset="0"/>
              <a:buChar char="•"/>
            </a:pPr>
            <a:r>
              <a:rPr lang="ja-JP" altLang="en-US" sz="1400" dirty="0">
                <a:solidFill>
                  <a:schemeClr val="tx1">
                    <a:lumMod val="65000"/>
                    <a:lumOff val="35000"/>
                  </a:schemeClr>
                </a:solidFill>
              </a:rPr>
              <a:t>代理店</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予約型対応アカウント</a:t>
            </a:r>
            <a:r>
              <a:rPr lang="en-US" altLang="ja-JP" sz="1400" dirty="0">
                <a:solidFill>
                  <a:schemeClr val="tx1">
                    <a:lumMod val="65000"/>
                    <a:lumOff val="35000"/>
                  </a:schemeClr>
                </a:solidFill>
              </a:rPr>
              <a:t>ID</a:t>
            </a:r>
            <a:r>
              <a:rPr lang="ja-JP" altLang="en-US" sz="1400" dirty="0">
                <a:solidFill>
                  <a:schemeClr val="tx1">
                    <a:lumMod val="65000"/>
                    <a:lumOff val="35000"/>
                  </a:schemeClr>
                </a:solidFill>
              </a:rPr>
              <a:t>（用意があれば）</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a:solidFill>
                  <a:schemeClr val="tx1">
                    <a:lumMod val="65000"/>
                    <a:lumOff val="35000"/>
                  </a:schemeClr>
                </a:solidFill>
              </a:rPr>
              <a:t>掲載期間：</a:t>
            </a:r>
          </a:p>
          <a:p>
            <a:pPr marL="171450" indent="-171450">
              <a:buFont typeface="Arial" panose="020B0604020202020204" pitchFamily="34" charset="0"/>
              <a:buChar char="•"/>
            </a:pPr>
            <a:r>
              <a:rPr lang="ja-JP" altLang="en-US" sz="1400" dirty="0">
                <a:solidFill>
                  <a:schemeClr val="tx1">
                    <a:lumMod val="65000"/>
                    <a:lumOff val="35000"/>
                  </a:schemeClr>
                </a:solidFill>
              </a:rPr>
              <a:t>掲載</a:t>
            </a:r>
            <a:r>
              <a:rPr lang="en-US" altLang="ja-JP" sz="1400" dirty="0" err="1" smtClean="0">
                <a:solidFill>
                  <a:schemeClr val="tx1">
                    <a:lumMod val="65000"/>
                    <a:lumOff val="35000"/>
                  </a:schemeClr>
                </a:solidFill>
              </a:rPr>
              <a:t>vimps</a:t>
            </a:r>
            <a:r>
              <a:rPr lang="ja-JP" altLang="en-US" sz="1400" dirty="0" smtClean="0">
                <a:solidFill>
                  <a:schemeClr val="tx1">
                    <a:lumMod val="65000"/>
                    <a:lumOff val="35000"/>
                  </a:schemeClr>
                </a:solidFill>
              </a:rPr>
              <a:t>：</a:t>
            </a:r>
            <a:endParaRPr lang="ja-JP" altLang="en-US" sz="1400" dirty="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プロモーション商品・内容：</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r>
              <a:rPr lang="ja-JP" altLang="en-US" sz="1400" dirty="0" smtClean="0">
                <a:solidFill>
                  <a:schemeClr val="tx1">
                    <a:lumMod val="65000"/>
                    <a:lumOff val="35000"/>
                  </a:schemeClr>
                </a:solidFill>
              </a:rPr>
              <a:t>懸念点</a:t>
            </a:r>
            <a:r>
              <a:rPr lang="ja-JP" altLang="en-US" sz="1400" dirty="0">
                <a:solidFill>
                  <a:schemeClr val="tx1">
                    <a:lumMod val="65000"/>
                    <a:lumOff val="35000"/>
                  </a:schemeClr>
                </a:solidFill>
              </a:rPr>
              <a:t>：</a:t>
            </a:r>
          </a:p>
          <a:p>
            <a:pPr marL="171450" indent="-171450">
              <a:buFont typeface="Arial" panose="020B0604020202020204" pitchFamily="34" charset="0"/>
              <a:buChar char="•"/>
            </a:pPr>
            <a:r>
              <a:rPr lang="ja-JP" altLang="en-US" sz="1400" dirty="0">
                <a:solidFill>
                  <a:schemeClr val="tx1">
                    <a:lumMod val="65000"/>
                    <a:lumOff val="35000"/>
                  </a:schemeClr>
                </a:solidFill>
              </a:rPr>
              <a:t>備考</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pPr marL="171450" indent="-171450">
              <a:buFont typeface="Arial" panose="020B0604020202020204" pitchFamily="34" charset="0"/>
              <a:buChar char="•"/>
            </a:pP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p:txBody>
      </p:sp>
    </p:spTree>
    <p:extLst>
      <p:ext uri="{BB962C8B-B14F-4D97-AF65-F5344CB8AC3E}">
        <p14:creationId xmlns:p14="http://schemas.microsoft.com/office/powerpoint/2010/main" val="929780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239295946"/>
              </p:ext>
            </p:extLst>
          </p:nvPr>
        </p:nvGraphicFramePr>
        <p:xfrm>
          <a:off x="643983" y="968321"/>
          <a:ext cx="6696744" cy="5098466"/>
        </p:xfrm>
        <a:graphic>
          <a:graphicData uri="http://schemas.openxmlformats.org/drawingml/2006/table">
            <a:tbl>
              <a:tblPr/>
              <a:tblGrid>
                <a:gridCol w="2232248">
                  <a:extLst>
                    <a:ext uri="{9D8B030D-6E8A-4147-A177-3AD203B41FA5}">
                      <a16:colId xmlns:a16="http://schemas.microsoft.com/office/drawing/2014/main" val="1384705731"/>
                    </a:ext>
                  </a:extLst>
                </a:gridCol>
                <a:gridCol w="2232248">
                  <a:extLst>
                    <a:ext uri="{9D8B030D-6E8A-4147-A177-3AD203B41FA5}">
                      <a16:colId xmlns:a16="http://schemas.microsoft.com/office/drawing/2014/main" val="1820631218"/>
                    </a:ext>
                  </a:extLst>
                </a:gridCol>
                <a:gridCol w="2232248">
                  <a:extLst>
                    <a:ext uri="{9D8B030D-6E8A-4147-A177-3AD203B41FA5}">
                      <a16:colId xmlns:a16="http://schemas.microsoft.com/office/drawing/2014/main" val="715831317"/>
                    </a:ext>
                  </a:extLst>
                </a:gridCol>
              </a:tblGrid>
              <a:tr h="461718">
                <a:tc>
                  <a:txBody>
                    <a:bodyPr/>
                    <a:lstStyle/>
                    <a:p>
                      <a:pPr algn="ctr"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商品名</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kumimoji="1" lang="en-US" altLang="ja-JP"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Yahoo!</a:t>
                      </a:r>
                      <a:r>
                        <a:rPr kumimoji="1" lang="ja-JP" altLang="en-US"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カーナビ　トップ　オープニングパネル　</a:t>
                      </a:r>
                      <a:r>
                        <a:rPr kumimoji="1" lang="en-US" altLang="ja-JP"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SP</a:t>
                      </a:r>
                      <a:r>
                        <a:rPr kumimoji="1" lang="ja-JP" altLang="en-US"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a:t>
                      </a:r>
                      <a:r>
                        <a:rPr kumimoji="1" lang="en-US" altLang="ja-JP"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FQ1</a:t>
                      </a:r>
                      <a:r>
                        <a:rPr kumimoji="1" lang="ja-JP" altLang="en-US" sz="800" b="1" i="0" kern="1200" dirty="0" smtClean="0">
                          <a:solidFill>
                            <a:schemeClr val="tx1">
                              <a:lumMod val="65000"/>
                              <a:lumOff val="35000"/>
                            </a:schemeClr>
                          </a:solidFill>
                          <a:effectLst/>
                          <a:latin typeface="メイリオ" panose="020B0604030504040204" pitchFamily="50" charset="-128"/>
                          <a:ea typeface="メイリオ" panose="020B0604030504040204" pitchFamily="50" charset="-128"/>
                          <a:cs typeface="+mn-cs"/>
                        </a:rPr>
                        <a:t>）</a:t>
                      </a:r>
                      <a:endParaRPr lang="en-US" altLang="ja-JP" sz="100" b="1"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tc>
                  <a:txBody>
                    <a:bodyPr/>
                    <a:lstStyle/>
                    <a:p>
                      <a:pPr algn="ctr" rtl="0" fontAlgn="ctr"/>
                      <a:r>
                        <a:rPr lang="en-US" altLang="ja-JP" sz="800" b="1"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Yahoo! </a:t>
                      </a:r>
                      <a:r>
                        <a:rPr lang="ja-JP" altLang="en-US" sz="800" b="1"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カーナビ　</a:t>
                      </a:r>
                      <a:r>
                        <a:rPr lang="ja-JP" altLang="en-US" sz="800" b="1"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メニュー　トップパネル</a:t>
                      </a:r>
                      <a:r>
                        <a:rPr lang="ja-JP" altLang="en-US" sz="800" b="1"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　</a:t>
                      </a:r>
                      <a:r>
                        <a:rPr lang="en-US" altLang="ja-JP" sz="800" b="1"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SP</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FFE9EA"/>
                    </a:solidFill>
                  </a:tcPr>
                </a:tc>
                <a:extLst>
                  <a:ext uri="{0D108BD9-81ED-4DB2-BD59-A6C34878D82A}">
                    <a16:rowId xmlns:a16="http://schemas.microsoft.com/office/drawing/2014/main" val="1644990136"/>
                  </a:ext>
                </a:extLst>
              </a:tr>
              <a:tr h="239705">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商品</a:t>
                      </a:r>
                      <a:r>
                        <a:rPr lang="en-US" sz="800" b="0" i="0" u="none" strike="noStrike" dirty="0">
                          <a:solidFill>
                            <a:srgbClr val="FFFFFF"/>
                          </a:solidFill>
                          <a:effectLst/>
                          <a:latin typeface="メイリオ" panose="020B0604030504040204" pitchFamily="50" charset="-128"/>
                          <a:ea typeface="メイリオ" panose="020B0604030504040204" pitchFamily="50" charset="-128"/>
                        </a:rPr>
                        <a:t>ID</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kumimoji="1" lang="en-US" altLang="ja-JP" sz="800" b="0" i="0" kern="1200" dirty="0" smtClean="0">
                          <a:solidFill>
                            <a:schemeClr val="tx1">
                              <a:lumMod val="65000"/>
                              <a:lumOff val="35000"/>
                            </a:schemeClr>
                          </a:solidFill>
                          <a:effectLst/>
                          <a:latin typeface="+mn-lt"/>
                          <a:ea typeface="+mn-ea"/>
                          <a:cs typeface="+mn-cs"/>
                        </a:rPr>
                        <a:t>1000001007</a:t>
                      </a:r>
                      <a:endParaRPr lang="ja-JP" altLang="en-US" sz="1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kumimoji="1" lang="en-US" altLang="ja-JP" sz="800" b="0" i="0" kern="1200" dirty="0" smtClean="0">
                          <a:solidFill>
                            <a:schemeClr val="tx1">
                              <a:lumMod val="65000"/>
                              <a:lumOff val="35000"/>
                            </a:schemeClr>
                          </a:solidFill>
                          <a:effectLst/>
                          <a:latin typeface="+mn-lt"/>
                          <a:ea typeface="+mn-ea"/>
                          <a:cs typeface="+mn-cs"/>
                        </a:rPr>
                        <a:t>1000000999</a:t>
                      </a:r>
                      <a:endParaRPr lang="ja-JP" altLang="en-US" sz="1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63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141424295"/>
                  </a:ext>
                </a:extLst>
              </a:tr>
              <a:tr h="18635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marL="4763" marR="4763" marT="4763" marB="0" anchor="ctr">
                    <a:lnL w="63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2021</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年</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3</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月</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17</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日</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水</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a:t>
                      </a:r>
                      <a:endParaRPr kumimoji="1" lang="ja-JP" altLang="en-US" sz="800" kern="1200" dirty="0" smtClean="0">
                        <a:solidFill>
                          <a:schemeClr val="tx1">
                            <a:lumMod val="65000"/>
                            <a:lumOff val="35000"/>
                          </a:schemeClr>
                        </a:solidFill>
                        <a:latin typeface="+mn-lt"/>
                        <a:ea typeface="+mn-ea"/>
                        <a:cs typeface="+mn-cs"/>
                      </a:endParaRP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2021</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年</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3</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月</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17</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日</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水</a:t>
                      </a: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a:t>
                      </a:r>
                      <a:endParaRPr kumimoji="1" lang="ja-JP" altLang="en-US" sz="800" kern="1200" dirty="0" smtClean="0">
                        <a:solidFill>
                          <a:schemeClr val="tx1">
                            <a:lumMod val="65000"/>
                            <a:lumOff val="35000"/>
                          </a:schemeClr>
                        </a:solidFill>
                        <a:latin typeface="+mn-lt"/>
                        <a:ea typeface="+mn-ea"/>
                        <a:cs typeface="+mn-cs"/>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50351273"/>
                  </a:ext>
                </a:extLst>
              </a:tr>
              <a:tr h="1440160">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掲載イメージ</a:t>
                      </a:r>
                    </a:p>
                  </a:txBody>
                  <a:tcPr marL="4763" marR="4763" marT="476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F7F7F"/>
                    </a:solidFill>
                  </a:tcPr>
                </a:tc>
                <a:tc>
                  <a:txBody>
                    <a:bodyPr/>
                    <a:lstStyle/>
                    <a:p>
                      <a:pPr algn="l" fontAlgn="ctr"/>
                      <a:r>
                        <a:rPr lang="ja-JP" altLang="en-US" sz="1800" b="0" i="0" u="none" strike="noStrike" dirty="0">
                          <a:solidFill>
                            <a:schemeClr val="tx1">
                              <a:lumMod val="65000"/>
                              <a:lumOff val="35000"/>
                            </a:schemeClr>
                          </a:solidFill>
                          <a:effectLst/>
                          <a:latin typeface="Arial" panose="020B0604020202020204" pitchFamily="34" charset="0"/>
                          <a:ea typeface="游ゴシック" panose="020B0400000000000000" pitchFamily="50" charset="-128"/>
                        </a:rPr>
                        <a:t>　</a:t>
                      </a:r>
                    </a:p>
                  </a:txBody>
                  <a:tcPr marL="4763" marR="4763" marT="4763" marB="0" anchor="ctr">
                    <a:lnL w="12700" cap="flat" cmpd="sng" algn="ctr">
                      <a:solidFill>
                        <a:srgbClr val="FFFFFF"/>
                      </a:solidFill>
                      <a:prstDash val="solid"/>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l" fontAlgn="ctr"/>
                      <a:r>
                        <a:rPr lang="ja-JP" altLang="en-US" sz="1800" b="0" i="0" u="none" strike="noStrike">
                          <a:solidFill>
                            <a:schemeClr val="tx1">
                              <a:lumMod val="65000"/>
                              <a:lumOff val="35000"/>
                            </a:schemeClr>
                          </a:solidFill>
                          <a:effectLst/>
                          <a:latin typeface="Arial" panose="020B0604020202020204" pitchFamily="34" charset="0"/>
                          <a:ea typeface="游ゴシック" panose="020B0400000000000000" pitchFamily="50" charset="-128"/>
                        </a:rPr>
                        <a:t>　</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311715509"/>
                  </a:ext>
                </a:extLst>
              </a:tr>
              <a:tr h="424567">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広告タイプ</a:t>
                      </a:r>
                    </a:p>
                  </a:txBody>
                  <a:tcPr marL="4763" marR="4763" marT="4763" marB="0" anchor="ctr">
                    <a:lnL w="635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zh-CN"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画像（</a:t>
                      </a:r>
                      <a:r>
                        <a:rPr lang="en-US" altLang="zh-CN"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1</a:t>
                      </a:r>
                      <a:r>
                        <a:rPr lang="zh-CN"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：１）</a:t>
                      </a: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画像（</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16</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5</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106507677"/>
                  </a:ext>
                </a:extLst>
              </a:tr>
              <a:tr h="295513">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デバイス</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800" b="0" i="0" u="none" strike="noStrike">
                          <a:solidFill>
                            <a:schemeClr val="tx1">
                              <a:lumMod val="65000"/>
                              <a:lumOff val="35000"/>
                            </a:schemeClr>
                          </a:solidFill>
                          <a:effectLst/>
                          <a:latin typeface="メイリオ" panose="020B0604030504040204" pitchFamily="50" charset="-128"/>
                          <a:ea typeface="メイリオ" panose="020B0604030504040204" pitchFamily="50" charset="-128"/>
                        </a:rPr>
                        <a:t>スマートフォン</a:t>
                      </a: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スマートフォン</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4284495493"/>
                  </a:ext>
                </a:extLst>
              </a:tr>
              <a:tr h="314776">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掲載場所</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カーナビ　オープニングパネル</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　</a:t>
                      </a: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a:txBody>
                    <a:bodyPr/>
                    <a:lstStyle/>
                    <a:p>
                      <a:pPr algn="ctr" rtl="0" fontAlgn="ct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カーナビ　メニューパネル</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　</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2390944078"/>
                  </a:ext>
                </a:extLst>
              </a:tr>
              <a:tr h="583545">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掲載期間</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2021</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年</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4</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月</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1</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日（木）～</a:t>
                      </a:r>
                    </a:p>
                    <a:p>
                      <a:pPr algn="ctr" rtl="0" fontAlgn="ct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2021</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年</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6</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月</a:t>
                      </a:r>
                      <a:r>
                        <a:rPr lang="en-US" altLang="ja-JP"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30</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日（水</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a:t>
                      </a:r>
                      <a:endPar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8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a:noFill/>
                    </a:lnB>
                    <a:solidFill>
                      <a:srgbClr val="F5F5F8"/>
                    </a:solidFill>
                  </a:tcPr>
                </a:tc>
                <a:extLst>
                  <a:ext uri="{0D108BD9-81ED-4DB2-BD59-A6C34878D82A}">
                    <a16:rowId xmlns:a16="http://schemas.microsoft.com/office/drawing/2014/main" val="1385299503"/>
                  </a:ext>
                </a:extLst>
              </a:tr>
              <a:tr h="288032">
                <a:tc>
                  <a:txBody>
                    <a:bodyPr/>
                    <a:lstStyle/>
                    <a:p>
                      <a:pPr algn="ctr" rtl="0" fontAlgn="ctr"/>
                      <a:r>
                        <a:rPr lang="ja-JP" altLang="en-US" sz="800" b="0" i="0" u="none" strike="noStrike">
                          <a:solidFill>
                            <a:srgbClr val="FFFFFF"/>
                          </a:solidFill>
                          <a:effectLst/>
                          <a:latin typeface="メイリオ" panose="020B0604030504040204" pitchFamily="50" charset="-128"/>
                          <a:ea typeface="メイリオ" panose="020B0604030504040204" pitchFamily="50" charset="-128"/>
                        </a:rPr>
                        <a:t>購入期間</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1</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日間</a:t>
                      </a:r>
                      <a:endPar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hMerge="1">
                  <a:txBody>
                    <a:bodyPr/>
                    <a:lstStyle/>
                    <a:p>
                      <a:pPr algn="ctr" rtl="0" fontAlgn="ctr"/>
                      <a:endParaRPr lang="ja-JP" altLang="en-US" sz="8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2060842619"/>
                  </a:ext>
                </a:extLst>
              </a:tr>
              <a:tr h="288032">
                <a:tc>
                  <a:txBody>
                    <a:bodyPr/>
                    <a:lstStyle/>
                    <a:p>
                      <a:pPr algn="ctr" rtl="0" fontAlgn="ctr"/>
                      <a:r>
                        <a:rPr lang="ja-JP" altLang="en-US" sz="800" b="0" i="0" u="none" strike="noStrike" dirty="0">
                          <a:solidFill>
                            <a:srgbClr val="FFFFFF"/>
                          </a:solidFill>
                          <a:effectLst/>
                          <a:latin typeface="メイリオ" panose="020B0604030504040204" pitchFamily="50" charset="-128"/>
                          <a:ea typeface="メイリオ" panose="020B0604030504040204" pitchFamily="50" charset="-128"/>
                        </a:rPr>
                        <a:t>料金タイプ</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gridSpan="2">
                  <a:txBody>
                    <a:bodyPr/>
                    <a:lstStyle/>
                    <a:p>
                      <a:pPr algn="ctr" rtl="0" fontAlgn="ct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枠</a:t>
                      </a:r>
                      <a:r>
                        <a:rPr lang="ja-JP" altLang="en-US"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購入型</a:t>
                      </a:r>
                      <a:endPar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tc hMerge="1">
                  <a:txBody>
                    <a:bodyPr/>
                    <a:lstStyle/>
                    <a:p>
                      <a:pPr algn="ctr" rtl="0" fontAlgn="ctr"/>
                      <a:endParaRPr lang="ja-JP" altLang="en-US" sz="800" b="0" i="0" u="none" strike="noStrike" dirty="0">
                        <a:solidFill>
                          <a:srgbClr val="595959"/>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5F5F8"/>
                    </a:solidFill>
                  </a:tcPr>
                </a:tc>
                <a:extLst>
                  <a:ext uri="{0D108BD9-81ED-4DB2-BD59-A6C34878D82A}">
                    <a16:rowId xmlns:a16="http://schemas.microsoft.com/office/drawing/2014/main" val="1275068425"/>
                  </a:ext>
                </a:extLst>
              </a:tr>
              <a:tr h="288032">
                <a:tc>
                  <a:txBody>
                    <a:bodyPr/>
                    <a:lstStyle/>
                    <a:p>
                      <a:pPr algn="ctr" rtl="0" fontAlgn="ctr"/>
                      <a:r>
                        <a:rPr lang="zh-TW" altLang="en-US" sz="800" b="0" i="0" u="none" strike="noStrike" dirty="0" smtClean="0">
                          <a:solidFill>
                            <a:srgbClr val="FFFFFF"/>
                          </a:solidFill>
                          <a:effectLst/>
                          <a:latin typeface="メイリオ" panose="020B0604030504040204" pitchFamily="50" charset="-128"/>
                          <a:ea typeface="メイリオ" panose="020B0604030504040204" pitchFamily="50" charset="-128"/>
                        </a:rPr>
                        <a:t>購入</a:t>
                      </a:r>
                      <a:r>
                        <a:rPr lang="zh-TW" altLang="en-US" sz="800" b="0" i="0" u="none" strike="noStrike" dirty="0">
                          <a:solidFill>
                            <a:srgbClr val="FFFFFF"/>
                          </a:solidFill>
                          <a:effectLst/>
                          <a:latin typeface="メイリオ" panose="020B0604030504040204" pitchFamily="50" charset="-128"/>
                          <a:ea typeface="メイリオ" panose="020B0604030504040204" pitchFamily="50" charset="-128"/>
                        </a:rPr>
                        <a:t>価格</a:t>
                      </a: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220,000</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円</a:t>
                      </a: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100,000</a:t>
                      </a:r>
                      <a:r>
                        <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rPr>
                        <a:t>円</a:t>
                      </a: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190417908"/>
                  </a:ext>
                </a:extLst>
              </a:tr>
              <a:tr h="288032">
                <a:tc>
                  <a:txBody>
                    <a:bodyPr/>
                    <a:lstStyle/>
                    <a:p>
                      <a:pPr algn="ctr" rtl="0" fontAlgn="ctr"/>
                      <a:r>
                        <a:rPr lang="ja-JP" altLang="en-US" sz="800" b="0" i="0" u="none" strike="noStrike" dirty="0" smtClean="0">
                          <a:solidFill>
                            <a:srgbClr val="FFFFFF"/>
                          </a:solidFill>
                          <a:effectLst/>
                          <a:latin typeface="メイリオ" panose="020B0604030504040204" pitchFamily="50" charset="-128"/>
                          <a:ea typeface="メイリオ" panose="020B0604030504040204" pitchFamily="50" charset="-128"/>
                        </a:rPr>
                        <a:t>想定</a:t>
                      </a:r>
                      <a:r>
                        <a:rPr lang="en-US" altLang="ja-JP" sz="800" b="0" i="0" u="none" strike="noStrike" dirty="0" err="1" smtClean="0">
                          <a:solidFill>
                            <a:srgbClr val="FFFFFF"/>
                          </a:solidFill>
                          <a:effectLst/>
                          <a:latin typeface="メイリオ" panose="020B0604030504040204" pitchFamily="50" charset="-128"/>
                          <a:ea typeface="メイリオ" panose="020B0604030504040204" pitchFamily="50" charset="-128"/>
                        </a:rPr>
                        <a:t>Vimps</a:t>
                      </a:r>
                      <a:endParaRPr lang="zh-TW" altLang="en-US" sz="800" b="0" i="0" u="none" strike="noStrike" dirty="0">
                        <a:solidFill>
                          <a:srgbClr val="FFFFFF"/>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7F7F7F"/>
                    </a:solidFill>
                  </a:tcPr>
                </a:tc>
                <a:tc>
                  <a:txBody>
                    <a:bodyPr/>
                    <a:lstStyle/>
                    <a:p>
                      <a:pPr algn="ctr" rtl="0" fontAlgn="ct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450,000Vimps</a:t>
                      </a:r>
                      <a:endPar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a:noFill/>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tc>
                  <a:txBody>
                    <a:bodyPr/>
                    <a:lstStyle/>
                    <a:p>
                      <a:pPr algn="ctr" rtl="0" fontAlgn="ctr"/>
                      <a:r>
                        <a:rPr lang="en-US" altLang="ja-JP" sz="800" b="0" i="0" u="none" strike="noStrike" dirty="0" smtClean="0">
                          <a:solidFill>
                            <a:schemeClr val="tx1">
                              <a:lumMod val="65000"/>
                              <a:lumOff val="35000"/>
                            </a:schemeClr>
                          </a:solidFill>
                          <a:effectLst/>
                          <a:latin typeface="メイリオ" panose="020B0604030504040204" pitchFamily="50" charset="-128"/>
                          <a:ea typeface="メイリオ" panose="020B0604030504040204" pitchFamily="50" charset="-128"/>
                        </a:rPr>
                        <a:t>150,000Vimps</a:t>
                      </a:r>
                      <a:endParaRPr lang="ja-JP" altLang="en-US" sz="800" b="0" i="0" u="none" strike="noStrike" dirty="0">
                        <a:solidFill>
                          <a:schemeClr val="tx1">
                            <a:lumMod val="65000"/>
                            <a:lumOff val="35000"/>
                          </a:schemeClr>
                        </a:solidFill>
                        <a:effectLst/>
                        <a:latin typeface="メイリオ" panose="020B0604030504040204" pitchFamily="50" charset="-128"/>
                        <a:ea typeface="メイリオ" panose="020B0604030504040204" pitchFamily="50" charset="-128"/>
                      </a:endParaRPr>
                    </a:p>
                  </a:txBody>
                  <a:tcPr marL="4763" marR="4763" marT="4763" marB="0" anchor="ctr">
                    <a:lnL w="6350" cap="flat" cmpd="sng" algn="ctr">
                      <a:solidFill>
                        <a:srgbClr val="595959"/>
                      </a:solidFill>
                      <a:prstDash val="dot"/>
                      <a:round/>
                      <a:headEnd type="none" w="med" len="med"/>
                      <a:tailEnd type="none" w="med" len="med"/>
                    </a:lnL>
                    <a:lnR w="6350" cap="flat" cmpd="sng" algn="ctr">
                      <a:solidFill>
                        <a:srgbClr val="595959"/>
                      </a:solidFill>
                      <a:prstDash val="dot"/>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AFAFB"/>
                    </a:solidFill>
                  </a:tcPr>
                </a:tc>
                <a:extLst>
                  <a:ext uri="{0D108BD9-81ED-4DB2-BD59-A6C34878D82A}">
                    <a16:rowId xmlns:a16="http://schemas.microsoft.com/office/drawing/2014/main" val="577424276"/>
                  </a:ext>
                </a:extLst>
              </a:tr>
            </a:tbl>
          </a:graphicData>
        </a:graphic>
      </p:graphicFrame>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47434" y="295087"/>
            <a:ext cx="7992888" cy="432048"/>
          </a:xfrm>
        </p:spPr>
        <p:txBody>
          <a:bodyPr>
            <a:normAutofit fontScale="90000"/>
          </a:bodyPr>
          <a:lstStyle/>
          <a:p>
            <a:r>
              <a:rPr kumimoji="1" lang="ja-JP" altLang="en-US" dirty="0"/>
              <a:t>商品一覧　</a:t>
            </a:r>
            <a:r>
              <a:rPr lang="en-US" altLang="ja-JP"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スペシャル商品</a:t>
            </a:r>
            <a:r>
              <a:rPr lang="en-US" altLang="ja-JP" sz="2200" dirty="0" smtClean="0"/>
              <a:t>(</a:t>
            </a:r>
            <a:r>
              <a:rPr lang="ja-JP" altLang="en-US" sz="2200" dirty="0" smtClean="0"/>
              <a:t>事前掲載可否必須</a:t>
            </a:r>
            <a:r>
              <a:rPr lang="en-US" altLang="ja-JP" sz="2200" dirty="0" smtClean="0"/>
              <a:t>)</a:t>
            </a:r>
            <a:endParaRPr kumimoji="1" lang="ja-JP" altLang="en-US" sz="2200" dirty="0"/>
          </a:p>
        </p:txBody>
      </p:sp>
      <p:sp>
        <p:nvSpPr>
          <p:cNvPr id="8" name="正方形/長方形 7"/>
          <p:cNvSpPr/>
          <p:nvPr/>
        </p:nvSpPr>
        <p:spPr>
          <a:xfrm>
            <a:off x="574825" y="6066787"/>
            <a:ext cx="5222370" cy="669414"/>
          </a:xfrm>
          <a:prstGeom prst="rect">
            <a:avLst/>
          </a:prstGeom>
        </p:spPr>
        <p:txBody>
          <a:bodyPr wrap="square">
            <a:spAutoFit/>
          </a:bodyPr>
          <a:lstStyle/>
          <a:p>
            <a:pPr>
              <a:lnSpc>
                <a:spcPts val="1460"/>
              </a:lnSpc>
            </a:pPr>
            <a:r>
              <a:rPr lang="en-US" altLang="ja-JP" sz="800" dirty="0">
                <a:solidFill>
                  <a:schemeClr val="accent6">
                    <a:lumMod val="75000"/>
                    <a:lumOff val="25000"/>
                  </a:schemeClr>
                </a:solidFill>
                <a:latin typeface="+mn-ea"/>
              </a:rPr>
              <a:t>※SP</a:t>
            </a:r>
            <a:r>
              <a:rPr lang="ja-JP" altLang="en-US" sz="800" dirty="0">
                <a:solidFill>
                  <a:schemeClr val="accent6">
                    <a:lumMod val="75000"/>
                    <a:lumOff val="25000"/>
                  </a:schemeClr>
                </a:solidFill>
                <a:latin typeface="+mn-ea"/>
              </a:rPr>
              <a:t>はスマートフォンの略称です</a:t>
            </a:r>
            <a:r>
              <a:rPr lang="ja-JP" altLang="en-US" sz="800" dirty="0" smtClean="0">
                <a:solidFill>
                  <a:schemeClr val="accent6">
                    <a:lumMod val="75000"/>
                    <a:lumOff val="25000"/>
                  </a:schemeClr>
                </a:solidFill>
                <a:latin typeface="+mn-ea"/>
              </a:rPr>
              <a:t>。</a:t>
            </a:r>
            <a:endParaRPr lang="en-US" altLang="ja-JP" sz="800" dirty="0" smtClean="0">
              <a:solidFill>
                <a:schemeClr val="accent6">
                  <a:lumMod val="75000"/>
                  <a:lumOff val="25000"/>
                </a:schemeClr>
              </a:solidFill>
              <a:latin typeface="+mn-ea"/>
            </a:endParaRPr>
          </a:p>
          <a:p>
            <a:pPr>
              <a:lnSpc>
                <a:spcPts val="1460"/>
              </a:lnSpc>
            </a:pPr>
            <a:r>
              <a:rPr lang="en-US" altLang="ja-JP" sz="800" dirty="0" smtClean="0">
                <a:solidFill>
                  <a:schemeClr val="accent6">
                    <a:lumMod val="75000"/>
                    <a:lumOff val="25000"/>
                  </a:schemeClr>
                </a:solidFill>
                <a:latin typeface="メイリオ" panose="020B0604030504040204" pitchFamily="50" charset="-128"/>
                <a:ea typeface="メイリオ" panose="020B0604030504040204" pitchFamily="50" charset="-128"/>
              </a:rPr>
              <a:t>※Yahoo</a:t>
            </a:r>
            <a:r>
              <a:rPr lang="en-US" altLang="ja-JP" sz="800" dirty="0">
                <a:solidFill>
                  <a:schemeClr val="accent6">
                    <a:lumMod val="75000"/>
                    <a:lumOff val="25000"/>
                  </a:schemeClr>
                </a:solidFill>
                <a:latin typeface="メイリオ" panose="020B0604030504040204" pitchFamily="50" charset="-128"/>
                <a:ea typeface="メイリオ" panose="020B0604030504040204" pitchFamily="50" charset="-128"/>
              </a:rPr>
              <a:t>!</a:t>
            </a:r>
            <a:r>
              <a:rPr lang="ja-JP" altLang="en-US" sz="800" dirty="0">
                <a:solidFill>
                  <a:schemeClr val="accent6">
                    <a:lumMod val="75000"/>
                    <a:lumOff val="25000"/>
                  </a:schemeClr>
                </a:solidFill>
                <a:latin typeface="メイリオ" panose="020B0604030504040204" pitchFamily="50" charset="-128"/>
                <a:ea typeface="メイリオ" panose="020B0604030504040204" pitchFamily="50" charset="-128"/>
              </a:rPr>
              <a:t>カーナビ　トップ　オープニングパネル　</a:t>
            </a:r>
            <a:r>
              <a:rPr lang="en-US" altLang="ja-JP" sz="800" dirty="0">
                <a:solidFill>
                  <a:schemeClr val="accent6">
                    <a:lumMod val="75000"/>
                    <a:lumOff val="25000"/>
                  </a:schemeClr>
                </a:solidFill>
                <a:latin typeface="メイリオ" panose="020B0604030504040204" pitchFamily="50" charset="-128"/>
                <a:ea typeface="メイリオ" panose="020B0604030504040204" pitchFamily="50" charset="-128"/>
              </a:rPr>
              <a:t>SP</a:t>
            </a:r>
            <a:r>
              <a:rPr lang="ja-JP" altLang="en-US" sz="800" dirty="0">
                <a:solidFill>
                  <a:schemeClr val="accent6">
                    <a:lumMod val="75000"/>
                    <a:lumOff val="25000"/>
                  </a:schemeClr>
                </a:solidFill>
                <a:latin typeface="メイリオ" panose="020B0604030504040204" pitchFamily="50" charset="-128"/>
                <a:ea typeface="メイリオ" panose="020B0604030504040204" pitchFamily="50" charset="-128"/>
              </a:rPr>
              <a:t>（</a:t>
            </a:r>
            <a:r>
              <a:rPr lang="en-US" altLang="ja-JP" sz="800" dirty="0">
                <a:solidFill>
                  <a:schemeClr val="accent6">
                    <a:lumMod val="75000"/>
                    <a:lumOff val="25000"/>
                  </a:schemeClr>
                </a:solidFill>
                <a:latin typeface="メイリオ" panose="020B0604030504040204" pitchFamily="50" charset="-128"/>
                <a:ea typeface="メイリオ" panose="020B0604030504040204" pitchFamily="50" charset="-128"/>
              </a:rPr>
              <a:t>FQ1</a:t>
            </a:r>
            <a:r>
              <a:rPr lang="ja-JP" altLang="en-US" sz="800" dirty="0">
                <a:solidFill>
                  <a:schemeClr val="accent6">
                    <a:lumMod val="75000"/>
                    <a:lumOff val="25000"/>
                  </a:schemeClr>
                </a:solidFill>
                <a:latin typeface="メイリオ" panose="020B0604030504040204" pitchFamily="50" charset="-128"/>
                <a:ea typeface="メイリオ" panose="020B0604030504040204" pitchFamily="50" charset="-128"/>
              </a:rPr>
              <a:t>）商品</a:t>
            </a:r>
            <a:r>
              <a:rPr lang="ja-JP" altLang="en-US" sz="800" dirty="0" smtClean="0">
                <a:solidFill>
                  <a:schemeClr val="accent6">
                    <a:lumMod val="75000"/>
                    <a:lumOff val="25000"/>
                  </a:schemeClr>
                </a:solidFill>
                <a:latin typeface="メイリオ" panose="020B0604030504040204" pitchFamily="50" charset="-128"/>
                <a:ea typeface="メイリオ" panose="020B0604030504040204" pitchFamily="50" charset="-128"/>
              </a:rPr>
              <a:t>は</a:t>
            </a:r>
            <a:r>
              <a:rPr lang="en-US" altLang="ja-JP" sz="800" dirty="0" smtClean="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00" dirty="0" smtClean="0">
                <a:solidFill>
                  <a:schemeClr val="accent6">
                    <a:lumMod val="75000"/>
                    <a:lumOff val="25000"/>
                  </a:schemeClr>
                </a:solidFill>
                <a:latin typeface="メイリオ" panose="020B0604030504040204" pitchFamily="50" charset="-128"/>
                <a:ea typeface="メイリオ" panose="020B0604030504040204" pitchFamily="50" charset="-128"/>
              </a:rPr>
              <a:t>日の</a:t>
            </a:r>
            <a:r>
              <a:rPr lang="en-US" altLang="ja-JP" sz="800" dirty="0" smtClean="0">
                <a:solidFill>
                  <a:schemeClr val="accent6">
                    <a:lumMod val="75000"/>
                    <a:lumOff val="25000"/>
                  </a:schemeClr>
                </a:solidFill>
                <a:latin typeface="メイリオ" panose="020B0604030504040204" pitchFamily="50" charset="-128"/>
                <a:ea typeface="メイリオ" panose="020B0604030504040204" pitchFamily="50" charset="-128"/>
              </a:rPr>
              <a:t>FQ</a:t>
            </a:r>
            <a:r>
              <a:rPr lang="ja-JP" altLang="en-US" sz="800" dirty="0" smtClean="0">
                <a:solidFill>
                  <a:schemeClr val="accent6">
                    <a:lumMod val="75000"/>
                    <a:lumOff val="25000"/>
                  </a:schemeClr>
                </a:solidFill>
                <a:latin typeface="メイリオ" panose="020B0604030504040204" pitchFamily="50" charset="-128"/>
                <a:ea typeface="メイリオ" panose="020B0604030504040204" pitchFamily="50" charset="-128"/>
              </a:rPr>
              <a:t>が</a:t>
            </a:r>
            <a:r>
              <a:rPr lang="en-US" altLang="ja-JP" sz="800" dirty="0" smtClean="0">
                <a:solidFill>
                  <a:schemeClr val="accent6">
                    <a:lumMod val="75000"/>
                    <a:lumOff val="25000"/>
                  </a:schemeClr>
                </a:solidFill>
                <a:latin typeface="メイリオ" panose="020B0604030504040204" pitchFamily="50" charset="-128"/>
                <a:ea typeface="メイリオ" panose="020B0604030504040204" pitchFamily="50" charset="-128"/>
              </a:rPr>
              <a:t>1</a:t>
            </a:r>
            <a:r>
              <a:rPr lang="ja-JP" altLang="en-US" sz="800" dirty="0" smtClean="0">
                <a:solidFill>
                  <a:schemeClr val="accent6">
                    <a:lumMod val="75000"/>
                    <a:lumOff val="25000"/>
                  </a:schemeClr>
                </a:solidFill>
                <a:latin typeface="メイリオ" panose="020B0604030504040204" pitchFamily="50" charset="-128"/>
                <a:ea typeface="メイリオ" panose="020B0604030504040204" pitchFamily="50" charset="-128"/>
              </a:rPr>
              <a:t>回の設定です。</a:t>
            </a:r>
            <a:endParaRPr lang="en-US" altLang="ja-JP" sz="100" dirty="0">
              <a:solidFill>
                <a:schemeClr val="accent6">
                  <a:lumMod val="75000"/>
                  <a:lumOff val="25000"/>
                </a:schemeClr>
              </a:solidFill>
              <a:latin typeface="メイリオ" panose="020B0604030504040204" pitchFamily="50" charset="-128"/>
              <a:ea typeface="メイリオ" panose="020B0604030504040204" pitchFamily="50" charset="-128"/>
            </a:endParaRPr>
          </a:p>
          <a:p>
            <a:pPr>
              <a:lnSpc>
                <a:spcPts val="1460"/>
              </a:lnSpc>
            </a:pPr>
            <a:endParaRPr lang="en-US" altLang="ja-JP" sz="800" dirty="0">
              <a:latin typeface="+mn-ea"/>
            </a:endParaRPr>
          </a:p>
        </p:txBody>
      </p:sp>
      <p:pic>
        <p:nvPicPr>
          <p:cNvPr id="12" name="図 11"/>
          <p:cNvPicPr>
            <a:picLocks noChangeAspect="1"/>
          </p:cNvPicPr>
          <p:nvPr/>
        </p:nvPicPr>
        <p:blipFill rotWithShape="1">
          <a:blip r:embed="rId2" cstate="print">
            <a:extLst>
              <a:ext uri="{28A0092B-C50C-407E-A947-70E740481C1C}">
                <a14:useLocalDpi xmlns:a14="http://schemas.microsoft.com/office/drawing/2010/main" val="0"/>
              </a:ext>
            </a:extLst>
          </a:blip>
          <a:srcRect l="52109"/>
          <a:stretch/>
        </p:blipFill>
        <p:spPr>
          <a:xfrm>
            <a:off x="5925108" y="1952749"/>
            <a:ext cx="580582" cy="1100230"/>
          </a:xfrm>
          <a:prstGeom prst="rect">
            <a:avLst/>
          </a:prstGeom>
        </p:spPr>
      </p:pic>
      <p:grpSp>
        <p:nvGrpSpPr>
          <p:cNvPr id="7" name="グループ化 6"/>
          <p:cNvGrpSpPr/>
          <p:nvPr/>
        </p:nvGrpSpPr>
        <p:grpSpPr>
          <a:xfrm>
            <a:off x="3728864" y="1952749"/>
            <a:ext cx="526982" cy="1100230"/>
            <a:chOff x="8193360" y="2276872"/>
            <a:chExt cx="1080120" cy="2177616"/>
          </a:xfrm>
        </p:grpSpPr>
        <p:grpSp>
          <p:nvGrpSpPr>
            <p:cNvPr id="4" name="グループ化 3"/>
            <p:cNvGrpSpPr/>
            <p:nvPr/>
          </p:nvGrpSpPr>
          <p:grpSpPr>
            <a:xfrm>
              <a:off x="8193360" y="2276872"/>
              <a:ext cx="1080120" cy="2177616"/>
              <a:chOff x="8193360" y="2354349"/>
              <a:chExt cx="1296144" cy="2671987"/>
            </a:xfrm>
          </p:grpSpPr>
          <p:pic>
            <p:nvPicPr>
              <p:cNvPr id="11" name="図 10"/>
              <p:cNvPicPr>
                <a:picLocks noChangeAspect="1"/>
              </p:cNvPicPr>
              <p:nvPr/>
            </p:nvPicPr>
            <p:blipFill rotWithShape="1">
              <a:blip r:embed="rId3" cstate="print">
                <a:extLst>
                  <a:ext uri="{28A0092B-C50C-407E-A947-70E740481C1C}">
                    <a14:useLocalDpi xmlns:a14="http://schemas.microsoft.com/office/drawing/2010/main" val="0"/>
                  </a:ext>
                </a:extLst>
              </a:blip>
              <a:srcRect r="52481"/>
              <a:stretch/>
            </p:blipFill>
            <p:spPr>
              <a:xfrm>
                <a:off x="8193360" y="2354349"/>
                <a:ext cx="1296144" cy="2671987"/>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64579" y="2618406"/>
                <a:ext cx="1080909" cy="2106738"/>
              </a:xfrm>
              <a:prstGeom prst="rect">
                <a:avLst/>
              </a:prstGeom>
            </p:spPr>
          </p:pic>
        </p:grpSp>
        <p:sp>
          <p:nvSpPr>
            <p:cNvPr id="5" name="正方形/長方形 4"/>
            <p:cNvSpPr/>
            <p:nvPr/>
          </p:nvSpPr>
          <p:spPr bwMode="auto">
            <a:xfrm>
              <a:off x="8415056" y="3060718"/>
              <a:ext cx="570392" cy="512298"/>
            </a:xfrm>
            <a:prstGeom prst="rect">
              <a:avLst/>
            </a:prstGeom>
            <a:solidFill>
              <a:schemeClr val="accent5"/>
            </a:solidFill>
            <a:ln w="3175" algn="ctr">
              <a:solidFill>
                <a:srgbClr val="292929"/>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dirty="0" smtClean="0">
                <a:ln>
                  <a:noFill/>
                </a:ln>
                <a:solidFill>
                  <a:schemeClr val="bg1"/>
                </a:solidFill>
                <a:effectLst/>
                <a:uLnTx/>
                <a:uFillTx/>
                <a:latin typeface="+mn-ea"/>
                <a:cs typeface="Verdana" pitchFamily="34" charset="0"/>
              </a:endParaRPr>
            </a:p>
          </p:txBody>
        </p:sp>
      </p:grpSp>
      <p:sp>
        <p:nvSpPr>
          <p:cNvPr id="13" name="正方形/長方形 12"/>
          <p:cNvSpPr/>
          <p:nvPr/>
        </p:nvSpPr>
        <p:spPr>
          <a:xfrm>
            <a:off x="3656856" y="6443098"/>
            <a:ext cx="2736304" cy="200055"/>
          </a:xfrm>
          <a:prstGeom prst="rect">
            <a:avLst/>
          </a:prstGeom>
        </p:spPr>
        <p:txBody>
          <a:bodyPr wrap="square">
            <a:spAutoFit/>
          </a:bodyPr>
          <a:lstStyle/>
          <a:p>
            <a:r>
              <a:rPr lang="en-US" altLang="ja-JP" sz="700" dirty="0">
                <a:solidFill>
                  <a:srgbClr val="1D1C1D"/>
                </a:solidFill>
              </a:rPr>
              <a:t>Map data © </a:t>
            </a:r>
            <a:r>
              <a:rPr lang="en-US" altLang="ja-JP" sz="700" dirty="0" err="1">
                <a:solidFill>
                  <a:srgbClr val="1D1C1D"/>
                </a:solidFill>
              </a:rPr>
              <a:t>Mapbox</a:t>
            </a:r>
            <a:r>
              <a:rPr lang="en-US" altLang="ja-JP" sz="700" dirty="0">
                <a:solidFill>
                  <a:srgbClr val="1D1C1D"/>
                </a:solidFill>
              </a:rPr>
              <a:t> © </a:t>
            </a:r>
            <a:r>
              <a:rPr lang="en-US" altLang="ja-JP" sz="700" dirty="0" err="1">
                <a:solidFill>
                  <a:srgbClr val="1D1C1D"/>
                </a:solidFill>
              </a:rPr>
              <a:t>OpenStreetMap</a:t>
            </a:r>
            <a:r>
              <a:rPr lang="en-US" altLang="ja-JP" sz="700" dirty="0">
                <a:solidFill>
                  <a:srgbClr val="1D1C1D"/>
                </a:solidFill>
              </a:rPr>
              <a:t> © </a:t>
            </a:r>
            <a:r>
              <a:rPr lang="en-US" altLang="ja-JP" sz="700" dirty="0" err="1">
                <a:solidFill>
                  <a:srgbClr val="1D1C1D"/>
                </a:solidFill>
              </a:rPr>
              <a:t>Zenrin</a:t>
            </a:r>
            <a:r>
              <a:rPr lang="en-US" altLang="ja-JP" sz="700" dirty="0">
                <a:solidFill>
                  <a:srgbClr val="1D1C1D"/>
                </a:solidFill>
              </a:rPr>
              <a:t> Co., Ltd</a:t>
            </a:r>
            <a:r>
              <a:rPr lang="en-US" altLang="ja-JP" sz="700" dirty="0" smtClean="0">
                <a:solidFill>
                  <a:srgbClr val="1D1C1D"/>
                </a:solidFill>
              </a:rPr>
              <a:t>.</a:t>
            </a:r>
            <a:endParaRPr lang="ja-JP" altLang="en-US" sz="700" dirty="0"/>
          </a:p>
        </p:txBody>
      </p:sp>
    </p:spTree>
    <p:extLst>
      <p:ext uri="{BB962C8B-B14F-4D97-AF65-F5344CB8AC3E}">
        <p14:creationId xmlns:p14="http://schemas.microsoft.com/office/powerpoint/2010/main" val="6411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18" name="テキスト ボックス 17">
            <a:extLst>
              <a:ext uri="{FF2B5EF4-FFF2-40B4-BE49-F238E27FC236}">
                <a16:creationId xmlns:a16="http://schemas.microsoft.com/office/drawing/2014/main" id="{105A310C-96BB-AD4C-AB58-A365BD4CA5F0}"/>
              </a:ext>
            </a:extLst>
          </p:cNvPr>
          <p:cNvSpPr txBox="1"/>
          <p:nvPr/>
        </p:nvSpPr>
        <p:spPr>
          <a:xfrm>
            <a:off x="3517070" y="1159566"/>
            <a:ext cx="1175323" cy="284693"/>
          </a:xfrm>
          <a:prstGeom prst="rect">
            <a:avLst/>
          </a:prstGeom>
          <a:noFill/>
        </p:spPr>
        <p:txBody>
          <a:bodyPr wrap="none" rtlCol="0">
            <a:spAutoFit/>
          </a:bodyPr>
          <a:lstStyle/>
          <a:p>
            <a:pPr algn="ctr">
              <a:lnSpc>
                <a:spcPts val="1460"/>
              </a:lnSpc>
            </a:pPr>
            <a:r>
              <a:rPr lang="ja-JP" altLang="en-US" sz="1050" b="1" dirty="0"/>
              <a:t>画像（</a:t>
            </a:r>
            <a:r>
              <a:rPr lang="en-US" altLang="ja-JP" sz="1050" b="1" dirty="0"/>
              <a:t>16</a:t>
            </a:r>
            <a:r>
              <a:rPr lang="ja-JP" altLang="en-US" sz="1050" b="1" dirty="0" smtClean="0"/>
              <a:t>：</a:t>
            </a:r>
            <a:r>
              <a:rPr lang="en-US" altLang="ja-JP" sz="1050" b="1" dirty="0"/>
              <a:t>5</a:t>
            </a:r>
            <a:r>
              <a:rPr lang="ja-JP" altLang="en-US" sz="1050" b="1" dirty="0" smtClean="0"/>
              <a:t>）</a:t>
            </a:r>
            <a:endParaRPr lang="en-US" altLang="ja-JP" sz="1050" b="1" dirty="0"/>
          </a:p>
        </p:txBody>
      </p:sp>
      <p:sp>
        <p:nvSpPr>
          <p:cNvPr id="29" name="テキスト ボックス 28">
            <a:extLst>
              <a:ext uri="{FF2B5EF4-FFF2-40B4-BE49-F238E27FC236}">
                <a16:creationId xmlns:a16="http://schemas.microsoft.com/office/drawing/2014/main" id="{105A310C-96BB-AD4C-AB58-A365BD4CA5F0}"/>
              </a:ext>
            </a:extLst>
          </p:cNvPr>
          <p:cNvSpPr txBox="1"/>
          <p:nvPr/>
        </p:nvSpPr>
        <p:spPr>
          <a:xfrm>
            <a:off x="1251052" y="1154626"/>
            <a:ext cx="1040670" cy="477054"/>
          </a:xfrm>
          <a:prstGeom prst="rect">
            <a:avLst/>
          </a:prstGeom>
          <a:noFill/>
        </p:spPr>
        <p:txBody>
          <a:bodyPr wrap="none" rtlCol="0">
            <a:spAutoFit/>
          </a:bodyPr>
          <a:lstStyle/>
          <a:p>
            <a:pPr algn="ctr">
              <a:lnSpc>
                <a:spcPts val="1460"/>
              </a:lnSpc>
            </a:pPr>
            <a:r>
              <a:rPr lang="ja-JP" altLang="en-US" sz="1050" b="1" dirty="0"/>
              <a:t>画像（</a:t>
            </a:r>
            <a:r>
              <a:rPr lang="en-US" altLang="ja-JP" sz="1050" b="1" dirty="0" smtClean="0"/>
              <a:t>1</a:t>
            </a:r>
            <a:r>
              <a:rPr lang="ja-JP" altLang="en-US" sz="1050" b="1" dirty="0" smtClean="0"/>
              <a:t>：</a:t>
            </a:r>
            <a:r>
              <a:rPr lang="en-US" altLang="ja-JP" sz="1050" b="1" dirty="0" smtClean="0"/>
              <a:t>1</a:t>
            </a:r>
            <a:r>
              <a:rPr lang="ja-JP" altLang="en-US" sz="1050" b="1" dirty="0" smtClean="0"/>
              <a:t>）</a:t>
            </a:r>
            <a:endParaRPr lang="en-US" altLang="ja-JP" sz="1050" b="1" dirty="0"/>
          </a:p>
          <a:p>
            <a:pPr algn="ctr">
              <a:lnSpc>
                <a:spcPts val="1460"/>
              </a:lnSpc>
            </a:pPr>
            <a:endParaRPr lang="en-US" altLang="ja-JP" sz="1050" b="1"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544" y="1556792"/>
            <a:ext cx="1845685" cy="4005064"/>
          </a:xfrm>
          <a:prstGeom prst="rect">
            <a:avLst/>
          </a:prstGeom>
        </p:spPr>
      </p:pic>
      <p:pic>
        <p:nvPicPr>
          <p:cNvPr id="5"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7260" y="1556792"/>
            <a:ext cx="1899428" cy="4104456"/>
          </a:xfrm>
          <a:prstGeom prst="rect">
            <a:avLst/>
          </a:prstGeom>
        </p:spPr>
      </p:pic>
      <p:sp>
        <p:nvSpPr>
          <p:cNvPr id="6" name="正方形/長方形 5"/>
          <p:cNvSpPr/>
          <p:nvPr/>
        </p:nvSpPr>
        <p:spPr>
          <a:xfrm>
            <a:off x="3656856" y="6443098"/>
            <a:ext cx="2736304" cy="200055"/>
          </a:xfrm>
          <a:prstGeom prst="rect">
            <a:avLst/>
          </a:prstGeom>
        </p:spPr>
        <p:txBody>
          <a:bodyPr wrap="square">
            <a:spAutoFit/>
          </a:bodyPr>
          <a:lstStyle/>
          <a:p>
            <a:r>
              <a:rPr lang="en-US" altLang="ja-JP" sz="700" dirty="0">
                <a:solidFill>
                  <a:srgbClr val="1D1C1D"/>
                </a:solidFill>
              </a:rPr>
              <a:t>Map data © </a:t>
            </a:r>
            <a:r>
              <a:rPr lang="en-US" altLang="ja-JP" sz="700" dirty="0" err="1">
                <a:solidFill>
                  <a:srgbClr val="1D1C1D"/>
                </a:solidFill>
              </a:rPr>
              <a:t>Mapbox</a:t>
            </a:r>
            <a:r>
              <a:rPr lang="en-US" altLang="ja-JP" sz="700" dirty="0">
                <a:solidFill>
                  <a:srgbClr val="1D1C1D"/>
                </a:solidFill>
              </a:rPr>
              <a:t> © </a:t>
            </a:r>
            <a:r>
              <a:rPr lang="en-US" altLang="ja-JP" sz="700" dirty="0" err="1">
                <a:solidFill>
                  <a:srgbClr val="1D1C1D"/>
                </a:solidFill>
              </a:rPr>
              <a:t>OpenStreetMap</a:t>
            </a:r>
            <a:r>
              <a:rPr lang="en-US" altLang="ja-JP" sz="700" dirty="0">
                <a:solidFill>
                  <a:srgbClr val="1D1C1D"/>
                </a:solidFill>
              </a:rPr>
              <a:t> © </a:t>
            </a:r>
            <a:r>
              <a:rPr lang="en-US" altLang="ja-JP" sz="700" dirty="0" err="1">
                <a:solidFill>
                  <a:srgbClr val="1D1C1D"/>
                </a:solidFill>
              </a:rPr>
              <a:t>Zenrin</a:t>
            </a:r>
            <a:r>
              <a:rPr lang="en-US" altLang="ja-JP" sz="700" dirty="0">
                <a:solidFill>
                  <a:srgbClr val="1D1C1D"/>
                </a:solidFill>
              </a:rPr>
              <a:t> Co., Ltd</a:t>
            </a:r>
            <a:r>
              <a:rPr lang="en-US" altLang="ja-JP" sz="700" dirty="0" smtClean="0">
                <a:solidFill>
                  <a:srgbClr val="1D1C1D"/>
                </a:solidFill>
              </a:rPr>
              <a:t>.</a:t>
            </a:r>
            <a:endParaRPr lang="ja-JP" altLang="en-US" sz="700" dirty="0"/>
          </a:p>
        </p:txBody>
      </p:sp>
      <p:sp>
        <p:nvSpPr>
          <p:cNvPr id="7" name="テキスト ボックス 6"/>
          <p:cNvSpPr txBox="1"/>
          <p:nvPr/>
        </p:nvSpPr>
        <p:spPr>
          <a:xfrm>
            <a:off x="668524" y="5811225"/>
            <a:ext cx="8712968" cy="215444"/>
          </a:xfrm>
          <a:prstGeom prst="rect">
            <a:avLst/>
          </a:prstGeom>
          <a:noFill/>
        </p:spPr>
        <p:txBody>
          <a:bodyPr wrap="square" rtlCol="0">
            <a:spAutoFit/>
          </a:bodyPr>
          <a:lstStyle/>
          <a:p>
            <a:r>
              <a:rPr kumimoji="1" lang="en-US" altLang="ja-JP" sz="800" dirty="0" smtClean="0"/>
              <a:t>※</a:t>
            </a:r>
            <a:r>
              <a:rPr kumimoji="1" lang="ja-JP" altLang="en-US" sz="800" dirty="0" smtClean="0"/>
              <a:t>広告はイメージとなります。スマートフォンのデバイスや</a:t>
            </a:r>
            <a:r>
              <a:rPr kumimoji="1" lang="en-US" altLang="ja-JP" sz="800" dirty="0" smtClean="0"/>
              <a:t>OS</a:t>
            </a:r>
            <a:r>
              <a:rPr kumimoji="1" lang="ja-JP" altLang="en-US" sz="800" dirty="0" smtClean="0"/>
              <a:t>により掲出イメージがことなる場合がございます。</a:t>
            </a:r>
            <a:endParaRPr kumimoji="1" lang="ja-JP" altLang="en-US" sz="800" dirty="0"/>
          </a:p>
        </p:txBody>
      </p:sp>
    </p:spTree>
    <p:extLst>
      <p:ext uri="{BB962C8B-B14F-4D97-AF65-F5344CB8AC3E}">
        <p14:creationId xmlns:p14="http://schemas.microsoft.com/office/powerpoint/2010/main" val="266121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88504" y="260648"/>
            <a:ext cx="7992888" cy="432048"/>
          </a:xfrm>
        </p:spPr>
        <p:txBody>
          <a:bodyPr>
            <a:normAutofit/>
          </a:bodyPr>
          <a:lstStyle/>
          <a:p>
            <a:r>
              <a:rPr kumimoji="1" lang="ja-JP" altLang="en-US" sz="2200" dirty="0" smtClean="0"/>
              <a:t>販売制限</a:t>
            </a:r>
            <a:endParaRPr kumimoji="1" lang="ja-JP" altLang="en-US" sz="2200" dirty="0"/>
          </a:p>
        </p:txBody>
      </p:sp>
      <p:sp>
        <p:nvSpPr>
          <p:cNvPr id="5" name="フッター プレースホルダー 1"/>
          <p:cNvSpPr>
            <a:spLocks noGrp="1"/>
          </p:cNvSpPr>
          <p:nvPr>
            <p:ph type="ftr" sz="quarter" idx="3"/>
          </p:nvPr>
        </p:nvSpPr>
        <p:spPr>
          <a:xfrm>
            <a:off x="2684748" y="6597352"/>
            <a:ext cx="4536504" cy="216024"/>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344488" y="908720"/>
            <a:ext cx="9217024" cy="610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以下に該当する業種、商品・サービスにつきましては、</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カーナビ商品の</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実施は原則不可となります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ただし</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、以下に該当しない業種やサービスでも、プロモーション内容や取り上げるテーマ等によっては</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実施いただけない場合がありますので、必ず事前に掲載可否を弊社にお問い合わせください。</a:t>
            </a:r>
          </a:p>
          <a:p>
            <a:pPr>
              <a:spcBef>
                <a:spcPct val="0"/>
              </a:spcBef>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また</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、広告主様</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のサイトが弊社の広告掲載基準を満たすことが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rPr>
              <a:t> Yahoo!</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カーナビ商品</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実施</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の条件となります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消費者金融業（消費者向無担保貸金業）</a:t>
            </a:r>
            <a:r>
              <a:rPr lang="ja-JP" altLang="en-US" sz="1100" dirty="0" err="1">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商工ローン、手形割引、その他ハイリスク型の金融商品</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・パチンコ・パチスロの営業および機種、カジノ（企業広告含む）</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・レーシック、美容整形・美容外科・美容皮膚科、その他医療機関全般</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・美容エステティックサロン</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・あん摩業、マッサージ業、指圧業、はり業、きゅう業等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・不妊治療</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・治験</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rPr>
              <a:t>ED</a:t>
            </a: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（治療、医薬品、情報、啓蒙サイト等）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・性的機能強化、改善を期待させる経口物</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・ダイエット効果を訴求する健康食品、器具、その他商品やサービス</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　（ただし、医薬品の場合、その効果・効能の範囲内で疾患の啓発・対策という観点から掲載可とする場合あり）</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・発毛、育毛・増毛効果を訴求する商品・サービス全般（医薬品の発毛・育毛剤は除く）、かつら</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・薬機法上、商品の効果・効能の標榜が禁じられている健康食品、化粧品などで、含有成分の効果・効能を訴求するプロモーション</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能力開発関連商品</a:t>
            </a:r>
            <a:endPar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・占い</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・国家資格を有する業種（弁護士、司法書士、行政書士、弁理士、公認会計士、税理士）</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・探偵業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・葬儀社、斎場、墓石販売</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・ナイトワーク求人</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・出会い系サイト、結婚紹介（インターネット異性紹介事業）</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・代理店募集、フランチャイズ、起業支援、経営セミナー</a:t>
            </a: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・団体による意見広告</a:t>
            </a:r>
            <a:endParaRPr lang="en-US" altLang="ja-JP" sz="11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100" dirty="0">
                <a:solidFill>
                  <a:schemeClr val="tx1">
                    <a:lumMod val="65000"/>
                    <a:lumOff val="35000"/>
                  </a:schemeClr>
                </a:solidFill>
                <a:latin typeface="メイリオ" panose="020B0604030504040204" pitchFamily="50" charset="-128"/>
                <a:ea typeface="メイリオ" panose="020B0604030504040204" pitchFamily="50" charset="-128"/>
              </a:rPr>
              <a:t>・</a:t>
            </a:r>
            <a:r>
              <a:rPr lang="zh-TW" altLang="en-US" sz="1100" dirty="0">
                <a:solidFill>
                  <a:schemeClr val="tx1">
                    <a:lumMod val="65000"/>
                    <a:lumOff val="35000"/>
                  </a:schemeClr>
                </a:solidFill>
                <a:latin typeface="メイリオ" panose="020B0604030504040204" pitchFamily="50" charset="-128"/>
                <a:ea typeface="メイリオ" panose="020B0604030504040204" pitchFamily="50" charset="-128"/>
              </a:rPr>
              <a:t>宗教団体、</a:t>
            </a:r>
            <a:r>
              <a:rPr lang="zh-TW" altLang="en-US" sz="1100" dirty="0" smtClean="0">
                <a:solidFill>
                  <a:schemeClr val="tx1">
                    <a:lumMod val="65000"/>
                    <a:lumOff val="35000"/>
                  </a:schemeClr>
                </a:solidFill>
                <a:latin typeface="メイリオ" panose="020B0604030504040204" pitchFamily="50" charset="-128"/>
                <a:ea typeface="メイリオ" panose="020B0604030504040204" pitchFamily="50" charset="-128"/>
              </a:rPr>
              <a:t>活動</a:t>
            </a:r>
            <a:endParaRPr lang="en-US" altLang="zh-TW" sz="11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1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a:spcBef>
                <a:spcPct val="0"/>
              </a:spcBef>
            </a:pPr>
            <a:r>
              <a:rPr lang="en-US" altLang="ja-JP" sz="1100" dirty="0">
                <a:solidFill>
                  <a:srgbClr val="FF0000"/>
                </a:solidFill>
              </a:rPr>
              <a:t>※</a:t>
            </a:r>
            <a:r>
              <a:rPr lang="ja-JP" altLang="en-US" sz="1100" dirty="0">
                <a:solidFill>
                  <a:srgbClr val="FF0000"/>
                </a:solidFill>
              </a:rPr>
              <a:t>上記に加え、アルコール飲料、葬儀に関するもの、睡眠薬（睡眠導入剤）等の医薬品、生命保険、その他競合サービスは不可です。</a:t>
            </a:r>
            <a:br>
              <a:rPr lang="ja-JP" altLang="en-US" sz="1100" dirty="0">
                <a:solidFill>
                  <a:srgbClr val="FF0000"/>
                </a:solidFill>
              </a:rPr>
            </a:br>
            <a:r>
              <a:rPr lang="en-US" altLang="ja-JP" sz="1100" dirty="0">
                <a:solidFill>
                  <a:srgbClr val="FF0000"/>
                </a:solidFill>
              </a:rPr>
              <a:t>※</a:t>
            </a:r>
            <a:r>
              <a:rPr lang="ja-JP" altLang="en-US" sz="1100" dirty="0">
                <a:solidFill>
                  <a:srgbClr val="FF0000"/>
                </a:solidFill>
              </a:rPr>
              <a:t>その他競合</a:t>
            </a:r>
            <a:r>
              <a:rPr lang="ja-JP" altLang="en-US" sz="1100" dirty="0" smtClean="0">
                <a:solidFill>
                  <a:srgbClr val="FF0000"/>
                </a:solidFill>
              </a:rPr>
              <a:t>サービス</a:t>
            </a:r>
            <a:r>
              <a:rPr lang="en-US" altLang="ja-JP" sz="1100" dirty="0" smtClean="0">
                <a:solidFill>
                  <a:srgbClr val="FF0000"/>
                </a:solidFill>
              </a:rPr>
              <a:t>NG</a:t>
            </a:r>
            <a:r>
              <a:rPr lang="ja-JP" altLang="en-US" sz="1100" dirty="0" smtClean="0">
                <a:solidFill>
                  <a:srgbClr val="FF0000"/>
                </a:solidFill>
              </a:rPr>
              <a:t>：</a:t>
            </a:r>
            <a:r>
              <a:rPr lang="ja-JP" altLang="en-US" sz="1100" dirty="0">
                <a:solidFill>
                  <a:srgbClr val="FF0000"/>
                </a:solidFill>
              </a:rPr>
              <a:t>ドライブサポーター、カーナビタイム（株式会社ナビタイムジャパン）、いつも</a:t>
            </a:r>
            <a:r>
              <a:rPr lang="en-US" altLang="ja-JP" sz="1100" dirty="0">
                <a:solidFill>
                  <a:srgbClr val="FF0000"/>
                </a:solidFill>
              </a:rPr>
              <a:t>NAVI</a:t>
            </a:r>
            <a:r>
              <a:rPr lang="ja-JP" altLang="en-US" sz="1100" dirty="0">
                <a:solidFill>
                  <a:srgbClr val="FF0000"/>
                </a:solidFill>
              </a:rPr>
              <a:t>（株式会社ゼンリンデータコム）、</a:t>
            </a:r>
            <a:r>
              <a:rPr lang="en-US" altLang="ja-JP" sz="1100" dirty="0" err="1">
                <a:solidFill>
                  <a:srgbClr val="FF0000"/>
                </a:solidFill>
              </a:rPr>
              <a:t>MapFan</a:t>
            </a:r>
            <a:r>
              <a:rPr lang="ja-JP" altLang="en-US" sz="1100" dirty="0">
                <a:solidFill>
                  <a:srgbClr val="FF0000"/>
                </a:solidFill>
              </a:rPr>
              <a:t>（インクリメント・ピー株式会社</a:t>
            </a:r>
            <a:r>
              <a:rPr lang="ja-JP" altLang="en-US" sz="1100" dirty="0" smtClean="0">
                <a:solidFill>
                  <a:srgbClr val="FF0000"/>
                </a:solidFill>
              </a:rPr>
              <a:t>）</a:t>
            </a:r>
            <a:endParaRPr lang="en-US" altLang="ja-JP" sz="1100" dirty="0">
              <a:solidFill>
                <a:srgbClr val="FF0000"/>
              </a:solidFill>
              <a:latin typeface="+mn-ea"/>
            </a:endParaRPr>
          </a:p>
          <a:p>
            <a:pPr eaLnBrk="1" hangingPunct="1">
              <a:spcBef>
                <a:spcPct val="0"/>
              </a:spcBef>
              <a:buFontTx/>
              <a:buNone/>
            </a:pP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zh-TW" sz="120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6311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052736"/>
            <a:ext cx="9442175" cy="4662815"/>
          </a:xfrm>
          <a:prstGeom prst="rect">
            <a:avLst/>
          </a:prstGeom>
          <a:noFill/>
        </p:spPr>
        <p:txBody>
          <a:bodyPr wrap="square" rtlCol="0">
            <a:spAutoFit/>
          </a:bodyPr>
          <a:lstStyle/>
          <a:p>
            <a:r>
              <a:rPr lang="ja-JP" altLang="en-US" sz="1100" dirty="0">
                <a:solidFill>
                  <a:schemeClr val="tx1">
                    <a:lumMod val="65000"/>
                    <a:lumOff val="35000"/>
                  </a:schemeClr>
                </a:solidFill>
              </a:rPr>
              <a:t>■</a:t>
            </a:r>
            <a:r>
              <a:rPr lang="zh-TW" altLang="en-US" sz="1100" dirty="0">
                <a:solidFill>
                  <a:schemeClr val="tx1">
                    <a:lumMod val="65000"/>
                    <a:lumOff val="35000"/>
                  </a:schemeClr>
                </a:solidFill>
              </a:rPr>
              <a:t>広告取扱基本規定</a:t>
            </a:r>
            <a:r>
              <a:rPr lang="ja-JP" altLang="en-US" sz="1100" dirty="0">
                <a:solidFill>
                  <a:schemeClr val="tx1">
                    <a:lumMod val="65000"/>
                    <a:lumOff val="35000"/>
                  </a:schemeClr>
                </a:solidFill>
              </a:rPr>
              <a:t>・入稿規定・商品資料をご参照ください。</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100" dirty="0" smtClean="0">
                <a:solidFill>
                  <a:schemeClr val="tx1">
                    <a:lumMod val="65000"/>
                    <a:lumOff val="35000"/>
                  </a:schemeClr>
                </a:solidFill>
              </a:rPr>
              <a:t>■</a:t>
            </a:r>
            <a:r>
              <a:rPr lang="ja-JP" altLang="en-US" sz="1100" dirty="0">
                <a:solidFill>
                  <a:schemeClr val="tx1">
                    <a:lumMod val="65000"/>
                    <a:lumOff val="35000"/>
                  </a:schemeClr>
                </a:solidFill>
              </a:rPr>
              <a:t>購入する広告タイプ・アスペクト比によっては、入稿前審査にて事前原稿確認が必須です。ディスプレイ広告（予約型）審査相談フォームよりご依頼ください</a:t>
            </a:r>
            <a:r>
              <a:rPr lang="ja-JP" altLang="en-US" sz="1100" dirty="0" smtClean="0">
                <a:solidFill>
                  <a:schemeClr val="tx1">
                    <a:lumMod val="65000"/>
                    <a:lumOff val="35000"/>
                  </a:schemeClr>
                </a:solidFill>
              </a:rPr>
              <a:t>。</a:t>
            </a:r>
            <a:endParaRPr lang="en-US" altLang="ja-JP" sz="1000" dirty="0" smtClean="0">
              <a:solidFill>
                <a:schemeClr val="tx1">
                  <a:lumMod val="65000"/>
                  <a:lumOff val="35000"/>
                </a:schemeClr>
              </a:solidFill>
            </a:endParaRPr>
          </a:p>
          <a:p>
            <a:pPr marL="179388"/>
            <a:r>
              <a:rPr lang="en-US" altLang="ja-JP" sz="1100" dirty="0" smtClean="0">
                <a:solidFill>
                  <a:schemeClr val="tx1">
                    <a:lumMod val="65000"/>
                    <a:lumOff val="35000"/>
                  </a:schemeClr>
                </a:solidFill>
                <a:hlinkClick r:id="rId3"/>
              </a:rPr>
              <a:t>https</a:t>
            </a:r>
            <a:r>
              <a:rPr lang="en-US" altLang="ja-JP" sz="1100" dirty="0">
                <a:solidFill>
                  <a:schemeClr val="tx1">
                    <a:lumMod val="65000"/>
                    <a:lumOff val="35000"/>
                  </a:schemeClr>
                </a:solidFill>
                <a:hlinkClick r:id="rId3"/>
              </a:rPr>
              <a:t>://form-business.yahoo.co.jp/claris/enqueteForm?inquiry_type=display_support</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pPr marL="177800" indent="-177800"/>
            <a:r>
              <a:rPr lang="ja-JP" altLang="en-US" sz="1100" dirty="0">
                <a:solidFill>
                  <a:schemeClr val="tx1">
                    <a:lumMod val="65000"/>
                    <a:lumOff val="35000"/>
                  </a:schemeClr>
                </a:solidFill>
              </a:rPr>
              <a:t>■</a:t>
            </a:r>
            <a:r>
              <a:rPr lang="ja-JP" altLang="ja-JP" sz="11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100" dirty="0">
                <a:solidFill>
                  <a:schemeClr val="tx1">
                    <a:lumMod val="65000"/>
                    <a:lumOff val="35000"/>
                  </a:schemeClr>
                </a:solidFill>
              </a:rPr>
              <a:t>また、それらに</a:t>
            </a:r>
            <a:r>
              <a:rPr lang="ja-JP" altLang="en-US" sz="1100" dirty="0">
                <a:solidFill>
                  <a:schemeClr val="tx1">
                    <a:lumMod val="65000"/>
                    <a:lumOff val="35000"/>
                  </a:schemeClr>
                </a:solidFill>
              </a:rPr>
              <a:t>伴い</a:t>
            </a:r>
            <a:r>
              <a:rPr lang="ja-JP" altLang="ja-JP" sz="1100" dirty="0">
                <a:solidFill>
                  <a:schemeClr val="tx1">
                    <a:lumMod val="65000"/>
                    <a:lumOff val="35000"/>
                  </a:schemeClr>
                </a:solidFill>
              </a:rPr>
              <a:t>ページ内での掲載箇所が変更になる場合があります。あらかじめご了承ください。</a:t>
            </a:r>
            <a:endParaRPr lang="en-US" altLang="ja-JP" sz="1100" dirty="0">
              <a:solidFill>
                <a:schemeClr val="tx1">
                  <a:lumMod val="65000"/>
                  <a:lumOff val="35000"/>
                </a:schemeClr>
              </a:solidFill>
            </a:endParaRPr>
          </a:p>
          <a:p>
            <a:pPr indent="179388"/>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■弊社サービスによる特別演出に伴い、一部商品を売り止めする場合があります。あらかじめご了承ください</a:t>
            </a:r>
            <a:r>
              <a:rPr lang="ja-JP" altLang="en-US" sz="1100" dirty="0" smtClean="0">
                <a:solidFill>
                  <a:schemeClr val="tx1">
                    <a:lumMod val="65000"/>
                    <a:lumOff val="35000"/>
                  </a:schemeClr>
                </a:solidFill>
              </a:rPr>
              <a:t>。</a:t>
            </a:r>
            <a:endParaRPr lang="en-US" altLang="ja-JP" sz="1100" dirty="0" smtClean="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100" dirty="0" smtClean="0">
                <a:solidFill>
                  <a:schemeClr val="tx1">
                    <a:lumMod val="65000"/>
                    <a:lumOff val="35000"/>
                  </a:schemeClr>
                </a:solidFill>
              </a:rPr>
              <a:t>■ </a:t>
            </a:r>
            <a:r>
              <a:rPr lang="ja-JP" altLang="en-US" sz="1100" dirty="0">
                <a:solidFill>
                  <a:schemeClr val="tx1">
                    <a:lumMod val="65000"/>
                    <a:lumOff val="35000"/>
                  </a:schemeClr>
                </a:solidFill>
              </a:rPr>
              <a:t>商品によってはセールスシートに明示された「購入期間」より短期間で設定可能ですが、指定したビューアブルインプレッション未達と</a:t>
            </a:r>
            <a:r>
              <a:rPr lang="ja-JP" altLang="ja-JP" sz="1100" dirty="0">
                <a:solidFill>
                  <a:schemeClr val="tx1">
                    <a:lumMod val="65000"/>
                    <a:lumOff val="35000"/>
                  </a:schemeClr>
                </a:solidFill>
              </a:rPr>
              <a:t>なる場合があります。</a:t>
            </a:r>
            <a:r>
              <a:rPr lang="ja-JP" altLang="en-US" sz="1100" dirty="0">
                <a:solidFill>
                  <a:schemeClr val="tx1">
                    <a:lumMod val="65000"/>
                    <a:lumOff val="35000"/>
                  </a:schemeClr>
                </a:solidFill>
              </a:rPr>
              <a:t>その際は補填対象外となりますので</a:t>
            </a:r>
            <a:r>
              <a:rPr lang="ja-JP" altLang="ja-JP" sz="1100" dirty="0">
                <a:solidFill>
                  <a:schemeClr val="tx1">
                    <a:lumMod val="65000"/>
                    <a:lumOff val="35000"/>
                  </a:schemeClr>
                </a:solidFill>
              </a:rPr>
              <a:t>あらかじめご了承ください。</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■金額表示は、消費税を含みません。</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■金額表示は、代理店手数料を含みます</a:t>
            </a:r>
            <a:r>
              <a:rPr lang="ja-JP" altLang="en-US" sz="1100" dirty="0" smtClean="0">
                <a:solidFill>
                  <a:schemeClr val="tx1">
                    <a:lumMod val="65000"/>
                    <a:lumOff val="35000"/>
                  </a:schemeClr>
                </a:solidFill>
              </a:rPr>
              <a:t>。</a:t>
            </a:r>
            <a:endParaRPr lang="en-US" altLang="ja-JP" sz="1100" dirty="0" smtClean="0">
              <a:solidFill>
                <a:schemeClr val="tx1">
                  <a:lumMod val="65000"/>
                  <a:lumOff val="35000"/>
                </a:schemeClr>
              </a:solidFill>
            </a:endParaRPr>
          </a:p>
          <a:p>
            <a:endParaRPr lang="en-US" altLang="ja-JP" sz="1100" dirty="0" smtClean="0">
              <a:solidFill>
                <a:schemeClr val="tx1">
                  <a:lumMod val="65000"/>
                  <a:lumOff val="35000"/>
                </a:schemeClr>
              </a:solidFill>
            </a:endParaRPr>
          </a:p>
          <a:p>
            <a:r>
              <a:rPr lang="ja-JP" altLang="en-US" sz="1100" dirty="0" smtClean="0">
                <a:solidFill>
                  <a:schemeClr val="tx1">
                    <a:lumMod val="65000"/>
                    <a:lumOff val="35000"/>
                  </a:schemeClr>
                </a:solidFill>
              </a:rPr>
              <a:t>■</a:t>
            </a:r>
            <a:r>
              <a:rPr lang="ja-JP" altLang="en-US" sz="1100" dirty="0">
                <a:solidFill>
                  <a:schemeClr val="tx1">
                    <a:lumMod val="65000"/>
                    <a:lumOff val="35000"/>
                  </a:schemeClr>
                </a:solidFill>
              </a:rPr>
              <a:t>掲載不具合に</a:t>
            </a:r>
            <a:r>
              <a:rPr lang="ja-JP" altLang="en-US" sz="1100" dirty="0" smtClean="0">
                <a:solidFill>
                  <a:schemeClr val="tx1">
                    <a:lumMod val="65000"/>
                    <a:lumOff val="35000"/>
                  </a:schemeClr>
                </a:solidFill>
              </a:rPr>
              <a:t>ついて</a:t>
            </a:r>
            <a:endParaRPr lang="ja-JP" altLang="en-US" sz="1100" dirty="0">
              <a:solidFill>
                <a:schemeClr val="tx1">
                  <a:lumMod val="65000"/>
                  <a:lumOff val="35000"/>
                </a:schemeClr>
              </a:solidFill>
            </a:endParaRPr>
          </a:p>
          <a:p>
            <a:r>
              <a:rPr lang="ja-JP" altLang="en-US" sz="11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100" dirty="0">
                <a:solidFill>
                  <a:schemeClr val="tx1">
                    <a:lumMod val="65000"/>
                    <a:lumOff val="35000"/>
                  </a:schemeClr>
                </a:solidFill>
              </a:rPr>
              <a:t>　（１）広告掲載開始日、及び広告内容の変更後の掲載開始日は、掲載開始から</a:t>
            </a:r>
            <a:r>
              <a:rPr lang="en-US" altLang="ja-JP" sz="1100" dirty="0">
                <a:solidFill>
                  <a:schemeClr val="tx1">
                    <a:lumMod val="65000"/>
                    <a:lumOff val="35000"/>
                  </a:schemeClr>
                </a:solidFill>
              </a:rPr>
              <a:t>12</a:t>
            </a:r>
            <a:r>
              <a:rPr lang="ja-JP" altLang="en-US" sz="1100" dirty="0">
                <a:solidFill>
                  <a:schemeClr val="tx1">
                    <a:lumMod val="65000"/>
                    <a:lumOff val="35000"/>
                  </a:schemeClr>
                </a:solidFill>
              </a:rPr>
              <a:t>時間を広告掲載調整時間とします。</a:t>
            </a:r>
          </a:p>
          <a:p>
            <a:r>
              <a:rPr lang="ja-JP" altLang="en-US" sz="1100" dirty="0">
                <a:solidFill>
                  <a:schemeClr val="tx1">
                    <a:lumMod val="65000"/>
                    <a:lumOff val="35000"/>
                  </a:schemeClr>
                </a:solidFill>
              </a:rPr>
              <a:t>　　ただし、（２）、（３）に該当する場合は、その定めに従います。</a:t>
            </a:r>
          </a:p>
          <a:p>
            <a:r>
              <a:rPr lang="ja-JP" altLang="en-US" sz="11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100" dirty="0">
                <a:solidFill>
                  <a:schemeClr val="tx1">
                    <a:lumMod val="65000"/>
                    <a:lumOff val="35000"/>
                  </a:schemeClr>
                </a:solidFill>
              </a:rPr>
              <a:t>　（３）広告の総掲載予定時間が</a:t>
            </a:r>
            <a:r>
              <a:rPr lang="en-US" altLang="ja-JP" sz="1100" dirty="0">
                <a:solidFill>
                  <a:schemeClr val="tx1">
                    <a:lumMod val="65000"/>
                    <a:lumOff val="35000"/>
                  </a:schemeClr>
                </a:solidFill>
              </a:rPr>
              <a:t>12</a:t>
            </a:r>
            <a:r>
              <a:rPr lang="ja-JP" altLang="en-US" sz="1100" dirty="0">
                <a:solidFill>
                  <a:schemeClr val="tx1">
                    <a:lumMod val="65000"/>
                    <a:lumOff val="35000"/>
                  </a:schemeClr>
                </a:solidFill>
              </a:rPr>
              <a:t>時間未満の場合、総掲載予定時間の</a:t>
            </a:r>
            <a:r>
              <a:rPr lang="en-US" altLang="ja-JP" sz="1100" dirty="0">
                <a:solidFill>
                  <a:schemeClr val="tx1">
                    <a:lumMod val="65000"/>
                    <a:lumOff val="35000"/>
                  </a:schemeClr>
                </a:solidFill>
              </a:rPr>
              <a:t>10%</a:t>
            </a:r>
            <a:r>
              <a:rPr lang="ja-JP" altLang="en-US" sz="1100" dirty="0">
                <a:solidFill>
                  <a:schemeClr val="tx1">
                    <a:lumMod val="65000"/>
                    <a:lumOff val="35000"/>
                  </a:schemeClr>
                </a:solidFill>
              </a:rPr>
              <a:t>にあたる時間までを広告掲載調整時間とします。</a:t>
            </a:r>
            <a:endParaRPr lang="en-US" altLang="ja-JP" sz="1100" dirty="0">
              <a:solidFill>
                <a:schemeClr val="tx1">
                  <a:lumMod val="65000"/>
                  <a:lumOff val="35000"/>
                </a:schemeClr>
              </a:solidFill>
            </a:endParaRPr>
          </a:p>
          <a:p>
            <a:endParaRPr lang="en-US" altLang="ja-JP" sz="1100" dirty="0" smtClean="0">
              <a:solidFill>
                <a:schemeClr val="tx1">
                  <a:lumMod val="65000"/>
                  <a:lumOff val="35000"/>
                </a:schemeClr>
              </a:solidFill>
            </a:endParaRPr>
          </a:p>
          <a:p>
            <a:endParaRPr kumimoji="1" lang="en-US" altLang="ja-JP" sz="1100" dirty="0">
              <a:solidFill>
                <a:schemeClr val="tx1">
                  <a:lumMod val="65000"/>
                  <a:lumOff val="35000"/>
                </a:schemeClr>
              </a:solidFill>
            </a:endParaRPr>
          </a:p>
        </p:txBody>
      </p:sp>
    </p:spTree>
    <p:extLst>
      <p:ext uri="{BB962C8B-B14F-4D97-AF65-F5344CB8AC3E}">
        <p14:creationId xmlns:p14="http://schemas.microsoft.com/office/powerpoint/2010/main" val="3177909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052736"/>
            <a:ext cx="9442175" cy="2462213"/>
          </a:xfrm>
          <a:prstGeom prst="rect">
            <a:avLst/>
          </a:prstGeom>
          <a:noFill/>
        </p:spPr>
        <p:txBody>
          <a:bodyPr wrap="square" rtlCol="0">
            <a:spAutoFit/>
          </a:bodyPr>
          <a:lstStyle/>
          <a:p>
            <a:r>
              <a:rPr lang="ja-JP" altLang="en-US" sz="1100" dirty="0">
                <a:solidFill>
                  <a:schemeClr val="tx1">
                    <a:lumMod val="65000"/>
                    <a:lumOff val="35000"/>
                  </a:schemeClr>
                </a:solidFill>
              </a:rPr>
              <a:t>■オープニングパネル表示以前にメニューをタップした場合、デバイスによっては稀に広告表示が重なる場合がございます。予めご了承ください。</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r>
              <a:rPr lang="ja-JP" altLang="en-US" sz="1100" dirty="0">
                <a:solidFill>
                  <a:schemeClr val="tx1">
                    <a:lumMod val="65000"/>
                    <a:lumOff val="35000"/>
                  </a:schemeClr>
                </a:solidFill>
              </a:rPr>
              <a:t>■ユーザの端末状況やアプリのアップデート状況によっては広告が表示されない場合があります。</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pPr>
              <a:lnSpc>
                <a:spcPct val="150000"/>
              </a:lnSpc>
            </a:pPr>
            <a:r>
              <a:rPr lang="ja-JP" altLang="en-US" sz="1100" dirty="0">
                <a:solidFill>
                  <a:schemeClr val="tx1">
                    <a:lumMod val="65000"/>
                    <a:lumOff val="35000"/>
                  </a:schemeClr>
                </a:solidFill>
              </a:rPr>
              <a:t>■同一プロモーションにおける連続掲載は</a:t>
            </a:r>
            <a:r>
              <a:rPr lang="en-US" altLang="ja-JP" sz="1100" dirty="0">
                <a:solidFill>
                  <a:schemeClr val="tx1">
                    <a:lumMod val="65000"/>
                    <a:lumOff val="35000"/>
                  </a:schemeClr>
                </a:solidFill>
              </a:rPr>
              <a:t>3</a:t>
            </a:r>
            <a:r>
              <a:rPr lang="ja-JP" altLang="en-US" sz="1100" dirty="0">
                <a:solidFill>
                  <a:schemeClr val="tx1">
                    <a:lumMod val="65000"/>
                    <a:lumOff val="35000"/>
                  </a:schemeClr>
                </a:solidFill>
              </a:rPr>
              <a:t>週間までです。また、クリエイティブは</a:t>
            </a:r>
            <a:r>
              <a:rPr lang="en-US" altLang="ja-JP" sz="1100" dirty="0">
                <a:solidFill>
                  <a:schemeClr val="tx1">
                    <a:lumMod val="65000"/>
                    <a:lumOff val="35000"/>
                  </a:schemeClr>
                </a:solidFill>
              </a:rPr>
              <a:t>1</a:t>
            </a:r>
            <a:r>
              <a:rPr lang="ja-JP" altLang="en-US" sz="1100" dirty="0">
                <a:solidFill>
                  <a:schemeClr val="tx1">
                    <a:lumMod val="65000"/>
                    <a:lumOff val="35000"/>
                  </a:schemeClr>
                </a:solidFill>
              </a:rPr>
              <a:t>週間ごとに変更が必要です。　同一プロモーションで改めて掲載を行う場合は、前回の掲載期間と同等の期間をあけてから実施してください。</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pPr>
              <a:lnSpc>
                <a:spcPct val="150000"/>
              </a:lnSpc>
            </a:pPr>
            <a:r>
              <a:rPr lang="ja-JP" altLang="en-US" sz="1100" dirty="0">
                <a:solidFill>
                  <a:schemeClr val="tx1">
                    <a:lumMod val="65000"/>
                    <a:lumOff val="35000"/>
                  </a:schemeClr>
                </a:solidFill>
              </a:rPr>
              <a:t>■掲載開始・掲載終了時間は、ユーザーがアプリを起動したままその時刻を跨ぐなど、ユーザー挙動により多少前後する可能性があります。</a:t>
            </a:r>
            <a:endParaRPr lang="en-US" altLang="ja-JP" sz="1100" dirty="0">
              <a:solidFill>
                <a:schemeClr val="tx1">
                  <a:lumMod val="65000"/>
                  <a:lumOff val="35000"/>
                </a:schemeClr>
              </a:solidFill>
            </a:endParaRPr>
          </a:p>
          <a:p>
            <a:endParaRPr lang="en-US" altLang="ja-JP" sz="1100" dirty="0">
              <a:solidFill>
                <a:schemeClr val="tx1">
                  <a:lumMod val="65000"/>
                  <a:lumOff val="35000"/>
                </a:schemeClr>
              </a:solidFill>
            </a:endParaRPr>
          </a:p>
          <a:p>
            <a:pPr>
              <a:lnSpc>
                <a:spcPct val="150000"/>
              </a:lnSpc>
            </a:pPr>
            <a:r>
              <a:rPr lang="en-US" altLang="ja-JP" sz="1100" dirty="0">
                <a:solidFill>
                  <a:schemeClr val="tx1">
                    <a:lumMod val="65000"/>
                    <a:lumOff val="35000"/>
                  </a:schemeClr>
                </a:solidFill>
              </a:rPr>
              <a:t>■Smart Device Link</a:t>
            </a:r>
            <a:r>
              <a:rPr lang="ja-JP" altLang="en-US" sz="1100" dirty="0">
                <a:solidFill>
                  <a:schemeClr val="tx1">
                    <a:lumMod val="65000"/>
                    <a:lumOff val="35000"/>
                  </a:schemeClr>
                </a:solidFill>
              </a:rPr>
              <a:t>（</a:t>
            </a:r>
            <a:r>
              <a:rPr lang="en-US" altLang="ja-JP" sz="1100" dirty="0">
                <a:solidFill>
                  <a:schemeClr val="tx1">
                    <a:lumMod val="65000"/>
                    <a:lumOff val="35000"/>
                  </a:schemeClr>
                </a:solidFill>
              </a:rPr>
              <a:t>SDL</a:t>
            </a:r>
            <a:r>
              <a:rPr lang="ja-JP" altLang="en-US" sz="1100" dirty="0">
                <a:solidFill>
                  <a:schemeClr val="tx1">
                    <a:lumMod val="65000"/>
                    <a:lumOff val="35000"/>
                  </a:schemeClr>
                </a:solidFill>
              </a:rPr>
              <a:t>）設定時、またタブレット等には広告が表示されません。</a:t>
            </a:r>
          </a:p>
          <a:p>
            <a:endParaRPr lang="en-US" altLang="ja-JP" sz="1100" dirty="0" smtClean="0">
              <a:solidFill>
                <a:schemeClr val="tx1">
                  <a:lumMod val="65000"/>
                  <a:lumOff val="35000"/>
                </a:schemeClr>
              </a:solidFill>
            </a:endParaRPr>
          </a:p>
          <a:p>
            <a:endParaRPr kumimoji="1" lang="en-US" altLang="ja-JP" sz="1100" dirty="0">
              <a:solidFill>
                <a:schemeClr val="tx1">
                  <a:lumMod val="65000"/>
                  <a:lumOff val="35000"/>
                </a:schemeClr>
              </a:solidFill>
            </a:endParaRPr>
          </a:p>
        </p:txBody>
      </p:sp>
    </p:spTree>
    <p:extLst>
      <p:ext uri="{BB962C8B-B14F-4D97-AF65-F5344CB8AC3E}">
        <p14:creationId xmlns:p14="http://schemas.microsoft.com/office/powerpoint/2010/main" val="29159073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smtClean="0"/>
              <a:t>更新・変更履歴</a:t>
            </a:r>
            <a:endParaRPr kumimoji="1" lang="ja-JP" altLang="en-US" dirty="0"/>
          </a:p>
        </p:txBody>
      </p:sp>
      <p:sp>
        <p:nvSpPr>
          <p:cNvPr id="5" name="テキスト ボックス 4"/>
          <p:cNvSpPr txBox="1"/>
          <p:nvPr/>
        </p:nvSpPr>
        <p:spPr>
          <a:xfrm>
            <a:off x="272480" y="1124744"/>
            <a:ext cx="9433048" cy="1646605"/>
          </a:xfrm>
          <a:prstGeom prst="rect">
            <a:avLst/>
          </a:prstGeom>
          <a:noFill/>
        </p:spPr>
        <p:txBody>
          <a:bodyPr wrap="square" rtlCol="0">
            <a:spAutoFit/>
          </a:bodyPr>
          <a:lstStyle/>
          <a:p>
            <a:r>
              <a:rPr lang="ja-JP" altLang="en-US" sz="1100" dirty="0" smtClean="0">
                <a:solidFill>
                  <a:schemeClr val="tx1">
                    <a:lumMod val="65000"/>
                    <a:lumOff val="35000"/>
                  </a:schemeClr>
                </a:solidFill>
              </a:rPr>
              <a:t>■</a:t>
            </a:r>
            <a:r>
              <a:rPr lang="en-US" altLang="ja-JP" sz="1100" dirty="0">
                <a:solidFill>
                  <a:schemeClr val="tx1">
                    <a:lumMod val="65000"/>
                    <a:lumOff val="35000"/>
                  </a:schemeClr>
                </a:solidFill>
              </a:rPr>
              <a:t>2021/3/26</a:t>
            </a:r>
            <a:r>
              <a:rPr lang="ja-JP" altLang="en-US" sz="1100" dirty="0">
                <a:solidFill>
                  <a:schemeClr val="tx1">
                    <a:lumMod val="65000"/>
                    <a:lumOff val="35000"/>
                  </a:schemeClr>
                </a:solidFill>
              </a:rPr>
              <a:t>　</a:t>
            </a:r>
            <a:r>
              <a:rPr lang="en-US" altLang="ja-JP" sz="1100" dirty="0" smtClean="0">
                <a:solidFill>
                  <a:schemeClr val="tx1">
                    <a:lumMod val="65000"/>
                    <a:lumOff val="35000"/>
                  </a:schemeClr>
                </a:solidFill>
              </a:rPr>
              <a:t>P8</a:t>
            </a:r>
            <a:r>
              <a:rPr lang="ja-JP" altLang="en-US" sz="1100" dirty="0" smtClean="0">
                <a:solidFill>
                  <a:schemeClr val="tx1">
                    <a:lumMod val="65000"/>
                    <a:lumOff val="35000"/>
                  </a:schemeClr>
                </a:solidFill>
              </a:rPr>
              <a:t>「</a:t>
            </a:r>
            <a:r>
              <a:rPr lang="ja-JP" altLang="en-US" sz="1100" dirty="0">
                <a:solidFill>
                  <a:schemeClr val="tx1">
                    <a:lumMod val="65000"/>
                    <a:lumOff val="35000"/>
                  </a:schemeClr>
                </a:solidFill>
              </a:rPr>
              <a:t>免責事項・注意事項」掲載不具合について　追加</a:t>
            </a:r>
          </a:p>
          <a:p>
            <a:endParaRPr lang="en-US" altLang="ja-JP" dirty="0" smtClean="0">
              <a:solidFill>
                <a:schemeClr val="tx1">
                  <a:lumMod val="65000"/>
                  <a:lumOff val="35000"/>
                </a:schemeClr>
              </a:solidFill>
            </a:endParaRPr>
          </a:p>
          <a:p>
            <a:endParaRPr lang="en-US" altLang="ja-JP" dirty="0">
              <a:solidFill>
                <a:schemeClr val="tx1">
                  <a:lumMod val="65000"/>
                  <a:lumOff val="35000"/>
                </a:schemeClr>
              </a:solidFill>
            </a:endParaRPr>
          </a:p>
          <a:p>
            <a:endParaRPr lang="en-US" altLang="ja-JP" dirty="0" smtClean="0">
              <a:solidFill>
                <a:schemeClr val="tx1">
                  <a:lumMod val="65000"/>
                  <a:lumOff val="35000"/>
                </a:schemeClr>
              </a:solidFill>
            </a:endParaRPr>
          </a:p>
          <a:p>
            <a:endParaRPr lang="en-US" altLang="ja-JP" dirty="0">
              <a:solidFill>
                <a:schemeClr val="tx1">
                  <a:lumMod val="65000"/>
                  <a:lumOff val="35000"/>
                </a:schemeClr>
              </a:solidFill>
            </a:endParaRPr>
          </a:p>
          <a:p>
            <a:endParaRPr kumimoji="1" lang="ja-JP" altLang="en-US" dirty="0">
              <a:solidFill>
                <a:schemeClr val="tx1">
                  <a:lumMod val="65000"/>
                  <a:lumOff val="35000"/>
                </a:schemeClr>
              </a:solidFill>
            </a:endParaRPr>
          </a:p>
        </p:txBody>
      </p:sp>
    </p:spTree>
    <p:extLst>
      <p:ext uri="{BB962C8B-B14F-4D97-AF65-F5344CB8AC3E}">
        <p14:creationId xmlns:p14="http://schemas.microsoft.com/office/powerpoint/2010/main" val="1095769810"/>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31483</TotalTime>
  <Words>1744</Words>
  <Application>Microsoft Office PowerPoint</Application>
  <PresentationFormat>A4 210 x 297 mm</PresentationFormat>
  <Paragraphs>176</Paragraphs>
  <Slides>9</Slides>
  <Notes>5</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9</vt:i4>
      </vt:variant>
    </vt:vector>
  </HeadingPairs>
  <TitlesOfParts>
    <vt:vector size="16" baseType="lpstr">
      <vt:lpstr>ＭＳ Ｐゴシック</vt:lpstr>
      <vt:lpstr>メイリオ</vt:lpstr>
      <vt:lpstr>游ゴシック</vt:lpstr>
      <vt:lpstr>Arial</vt:lpstr>
      <vt:lpstr>Calibri</vt:lpstr>
      <vt:lpstr>Verdana</vt:lpstr>
      <vt:lpstr>2_【社外秘】MSCテンプレート_2013</vt:lpstr>
      <vt:lpstr>PowerPoint プレゼンテーション</vt:lpstr>
      <vt:lpstr>スペシャル商品について</vt:lpstr>
      <vt:lpstr>スペシャル商品（事前提案可否必須商品）について</vt:lpstr>
      <vt:lpstr>商品一覧　 スペシャル商品(事前掲載可否必須)</vt:lpstr>
      <vt:lpstr>広告タイプ一覧</vt:lpstr>
      <vt:lpstr>販売制限</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885</cp:revision>
  <dcterms:created xsi:type="dcterms:W3CDTF">2013-09-17T05:48:50Z</dcterms:created>
  <dcterms:modified xsi:type="dcterms:W3CDTF">2021-03-23T17:22:07Z</dcterms:modified>
</cp:coreProperties>
</file>