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 id="2147483695" r:id="rId2"/>
  </p:sldMasterIdLst>
  <p:notesMasterIdLst>
    <p:notesMasterId r:id="rId24"/>
  </p:notesMasterIdLst>
  <p:sldIdLst>
    <p:sldId id="2615" r:id="rId3"/>
    <p:sldId id="2709" r:id="rId4"/>
    <p:sldId id="2711" r:id="rId5"/>
    <p:sldId id="2712" r:id="rId6"/>
    <p:sldId id="2716" r:id="rId7"/>
    <p:sldId id="2706" r:id="rId8"/>
    <p:sldId id="2686" r:id="rId9"/>
    <p:sldId id="2717" r:id="rId10"/>
    <p:sldId id="2718" r:id="rId11"/>
    <p:sldId id="2654" r:id="rId12"/>
    <p:sldId id="2708" r:id="rId13"/>
    <p:sldId id="2636" r:id="rId14"/>
    <p:sldId id="2635" r:id="rId15"/>
    <p:sldId id="2693" r:id="rId16"/>
    <p:sldId id="2694" r:id="rId17"/>
    <p:sldId id="2696" r:id="rId18"/>
    <p:sldId id="2719" r:id="rId19"/>
    <p:sldId id="2697" r:id="rId20"/>
    <p:sldId id="2698" r:id="rId21"/>
    <p:sldId id="2699" r:id="rId22"/>
    <p:sldId id="2715"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404000"/>
    <a:srgbClr val="FFEAEB"/>
    <a:srgbClr val="06C755"/>
    <a:srgbClr val="C9C9D9"/>
    <a:srgbClr val="8D8D8D"/>
    <a:srgbClr val="403F40"/>
    <a:srgbClr val="CDCDCD"/>
    <a:srgbClr val="FF0033"/>
    <a:srgbClr val="00CB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DA0476-832F-41C0-B4F8-B88F73D212B8}" v="5" dt="2021-08-11T01:26:06.004"/>
    <p1510:client id="{A936F63C-F6CD-403C-A081-4AEA9E186B79}" v="66" dt="2021-06-15T05:26:16.786"/>
    <p1510:client id="{C7F4745A-3A91-40C3-AC36-150ABF25F815}" v="2" dt="2021-07-15T10:28:38.821"/>
    <p1510:client id="{D8DFB49E-8A45-4A8F-8F41-37F2C8ED99E7}" v="23" dt="2021-11-10T07:44:07.043"/>
    <p1510:client id="{E1DEB383-4099-4361-B596-1338ADBBD74C}" v="141" dt="2021-07-13T10:55:00.015"/>
    <p1510:client id="{EAB9114E-661B-44A8-A8EF-0FAD531F5668}" v="2" dt="2021-07-13T11:08:38.82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687" autoAdjust="0"/>
    <p:restoredTop sz="96539" autoAdjust="0"/>
  </p:normalViewPr>
  <p:slideViewPr>
    <p:cSldViewPr snapToGrid="0" snapToObjects="1">
      <p:cViewPr varScale="1">
        <p:scale>
          <a:sx n="102" d="100"/>
          <a:sy n="102" d="100"/>
        </p:scale>
        <p:origin x="112" y="132"/>
      </p:cViewPr>
      <p:guideLst/>
    </p:cSldViewPr>
  </p:slideViewPr>
  <p:notesTextViewPr>
    <p:cViewPr>
      <p:scale>
        <a:sx n="1" d="1"/>
        <a:sy n="1" d="1"/>
      </p:scale>
      <p:origin x="0" y="0"/>
    </p:cViewPr>
  </p:notesTextViewPr>
  <p:notesViewPr>
    <p:cSldViewPr snapToGrid="0" snapToObjects="1">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fudono" userId="hFt0BDuwqkFKrxy7TJ5qnFN2FMBlW4jQHFnW3EvbFAw=" providerId="None" clId="Web-{87DA0476-832F-41C0-B4F8-B88F73D212B8}"/>
    <pc:docChg chg="modSld">
      <pc:chgData name="rfudono" userId="hFt0BDuwqkFKrxy7TJ5qnFN2FMBlW4jQHFnW3EvbFAw=" providerId="None" clId="Web-{87DA0476-832F-41C0-B4F8-B88F73D212B8}" dt="2021-08-11T01:26:06.004" v="4" actId="20577"/>
      <pc:docMkLst>
        <pc:docMk/>
      </pc:docMkLst>
      <pc:sldChg chg="modSp">
        <pc:chgData name="rfudono" userId="hFt0BDuwqkFKrxy7TJ5qnFN2FMBlW4jQHFnW3EvbFAw=" providerId="None" clId="Web-{87DA0476-832F-41C0-B4F8-B88F73D212B8}" dt="2021-08-11T01:26:06.004" v="4" actId="20577"/>
        <pc:sldMkLst>
          <pc:docMk/>
          <pc:sldMk cId="615745915" sldId="2703"/>
        </pc:sldMkLst>
        <pc:spChg chg="mod">
          <ac:chgData name="rfudono" userId="hFt0BDuwqkFKrxy7TJ5qnFN2FMBlW4jQHFnW3EvbFAw=" providerId="None" clId="Web-{87DA0476-832F-41C0-B4F8-B88F73D212B8}" dt="2021-08-11T01:26:06.004" v="4" actId="20577"/>
          <ac:spMkLst>
            <pc:docMk/>
            <pc:sldMk cId="615745915" sldId="2703"/>
            <ac:spMk id="7" creationId="{C5B5C4E7-483A-AA45-9C04-1A2412F02AB9}"/>
          </ac:spMkLst>
        </pc:spChg>
      </pc:sldChg>
    </pc:docChg>
  </pc:docChgLst>
  <pc:docChgLst>
    <pc:chgData name="rfudono" userId="hFt0BDuwqkFKrxy7TJ5qnFN2FMBlW4jQHFnW3EvbFAw=" providerId="None" clId="Web-{D8DFB49E-8A45-4A8F-8F41-37F2C8ED99E7}"/>
    <pc:docChg chg="modSld">
      <pc:chgData name="rfudono" userId="hFt0BDuwqkFKrxy7TJ5qnFN2FMBlW4jQHFnW3EvbFAw=" providerId="None" clId="Web-{D8DFB49E-8A45-4A8F-8F41-37F2C8ED99E7}" dt="2021-11-10T07:44:04.168" v="11"/>
      <pc:docMkLst>
        <pc:docMk/>
      </pc:docMkLst>
      <pc:sldChg chg="modSp">
        <pc:chgData name="rfudono" userId="hFt0BDuwqkFKrxy7TJ5qnFN2FMBlW4jQHFnW3EvbFAw=" providerId="None" clId="Web-{D8DFB49E-8A45-4A8F-8F41-37F2C8ED99E7}" dt="2021-11-10T07:44:04.168" v="11"/>
        <pc:sldMkLst>
          <pc:docMk/>
          <pc:sldMk cId="2238628000" sldId="2694"/>
        </pc:sldMkLst>
        <pc:graphicFrameChg chg="mod modGraphic">
          <ac:chgData name="rfudono" userId="hFt0BDuwqkFKrxy7TJ5qnFN2FMBlW4jQHFnW3EvbFAw=" providerId="None" clId="Web-{D8DFB49E-8A45-4A8F-8F41-37F2C8ED99E7}" dt="2021-11-10T07:44:04.168" v="11"/>
          <ac:graphicFrameMkLst>
            <pc:docMk/>
            <pc:sldMk cId="2238628000" sldId="2694"/>
            <ac:graphicFrameMk id="244" creationId="{8D6FD0B5-1C48-2E4A-A909-7ABA89B39DE9}"/>
          </ac:graphicFrameMkLst>
        </pc:graphicFrameChg>
      </pc:sldChg>
    </pc:docChg>
  </pc:docChgLst>
  <pc:docChgLst>
    <pc:chgData name="rfudono" userId="hFt0BDuwqkFKrxy7TJ5qnFN2FMBlW4jQHFnW3EvbFAw=" providerId="None" clId="Web-{C7F4745A-3A91-40C3-AC36-150ABF25F815}"/>
    <pc:docChg chg="modSld">
      <pc:chgData name="rfudono" userId="hFt0BDuwqkFKrxy7TJ5qnFN2FMBlW4jQHFnW3EvbFAw=" providerId="None" clId="Web-{C7F4745A-3A91-40C3-AC36-150ABF25F815}" dt="2021-07-15T10:28:16.962" v="0" actId="20577"/>
      <pc:docMkLst>
        <pc:docMk/>
      </pc:docMkLst>
      <pc:sldChg chg="modSp">
        <pc:chgData name="rfudono" userId="hFt0BDuwqkFKrxy7TJ5qnFN2FMBlW4jQHFnW3EvbFAw=" providerId="None" clId="Web-{C7F4745A-3A91-40C3-AC36-150ABF25F815}" dt="2021-07-15T10:28:16.962" v="0" actId="20577"/>
        <pc:sldMkLst>
          <pc:docMk/>
          <pc:sldMk cId="1422343424" sldId="2615"/>
        </pc:sldMkLst>
        <pc:spChg chg="mod">
          <ac:chgData name="rfudono" userId="hFt0BDuwqkFKrxy7TJ5qnFN2FMBlW4jQHFnW3EvbFAw=" providerId="None" clId="Web-{C7F4745A-3A91-40C3-AC36-150ABF25F815}" dt="2021-07-15T10:28:16.962" v="0" actId="20577"/>
          <ac:spMkLst>
            <pc:docMk/>
            <pc:sldMk cId="1422343424" sldId="2615"/>
            <ac:spMk id="2" creationId="{BEB0DB84-6036-5B4F-BEEC-7194BC3AB68E}"/>
          </ac:spMkLst>
        </pc:spChg>
      </pc:sldChg>
    </pc:docChg>
  </pc:docChgLst>
  <pc:docChgLst>
    <pc:chgData name="rfudono" userId="hFt0BDuwqkFKrxy7TJ5qnFN2FMBlW4jQHFnW3EvbFAw=" providerId="None" clId="Web-{E1DEB383-4099-4361-B596-1338ADBBD74C}"/>
    <pc:docChg chg="modSld">
      <pc:chgData name="rfudono" userId="hFt0BDuwqkFKrxy7TJ5qnFN2FMBlW4jQHFnW3EvbFAw=" providerId="None" clId="Web-{E1DEB383-4099-4361-B596-1338ADBBD74C}" dt="2021-07-13T10:55:00.015" v="94" actId="20577"/>
      <pc:docMkLst>
        <pc:docMk/>
      </pc:docMkLst>
      <pc:sldChg chg="modSp">
        <pc:chgData name="rfudono" userId="hFt0BDuwqkFKrxy7TJ5qnFN2FMBlW4jQHFnW3EvbFAw=" providerId="None" clId="Web-{E1DEB383-4099-4361-B596-1338ADBBD74C}" dt="2021-07-13T10:55:00.015" v="94" actId="20577"/>
        <pc:sldMkLst>
          <pc:docMk/>
          <pc:sldMk cId="1367001722" sldId="2688"/>
        </pc:sldMkLst>
        <pc:spChg chg="mod">
          <ac:chgData name="rfudono" userId="hFt0BDuwqkFKrxy7TJ5qnFN2FMBlW4jQHFnW3EvbFAw=" providerId="None" clId="Web-{E1DEB383-4099-4361-B596-1338ADBBD74C}" dt="2021-07-13T10:55:00.015" v="94" actId="20577"/>
          <ac:spMkLst>
            <pc:docMk/>
            <pc:sldMk cId="1367001722" sldId="2688"/>
            <ac:spMk id="14" creationId="{00000000-0000-0000-0000-000000000000}"/>
          </ac:spMkLst>
        </pc:spChg>
      </pc:sldChg>
    </pc:docChg>
  </pc:docChgLst>
  <pc:docChgLst>
    <pc:chgData name="rfudono" clId="Web-{A936F63C-F6CD-403C-A081-4AEA9E186B79}"/>
    <pc:docChg chg="modSld">
      <pc:chgData name="rfudono" userId="" providerId="" clId="Web-{A936F63C-F6CD-403C-A081-4AEA9E186B79}" dt="2021-06-15T05:26:16.786" v="64" actId="14100"/>
      <pc:docMkLst>
        <pc:docMk/>
      </pc:docMkLst>
      <pc:sldChg chg="modSp">
        <pc:chgData name="rfudono" userId="" providerId="" clId="Web-{A936F63C-F6CD-403C-A081-4AEA9E186B79}" dt="2021-06-15T05:26:16.786" v="64" actId="14100"/>
        <pc:sldMkLst>
          <pc:docMk/>
          <pc:sldMk cId="4268624369" sldId="2622"/>
        </pc:sldMkLst>
        <pc:spChg chg="mod">
          <ac:chgData name="rfudono" userId="" providerId="" clId="Web-{A936F63C-F6CD-403C-A081-4AEA9E186B79}" dt="2021-06-15T05:26:16.786" v="64" actId="14100"/>
          <ac:spMkLst>
            <pc:docMk/>
            <pc:sldMk cId="4268624369" sldId="2622"/>
            <ac:spMk id="15" creationId="{00000000-0000-0000-0000-000000000000}"/>
          </ac:spMkLst>
        </pc:spChg>
      </pc:sldChg>
      <pc:sldChg chg="modSp">
        <pc:chgData name="rfudono" userId="" providerId="" clId="Web-{A936F63C-F6CD-403C-A081-4AEA9E186B79}" dt="2021-06-15T05:25:58.083" v="63" actId="20577"/>
        <pc:sldMkLst>
          <pc:docMk/>
          <pc:sldMk cId="1899749012" sldId="2626"/>
        </pc:sldMkLst>
        <pc:spChg chg="mod">
          <ac:chgData name="rfudono" userId="" providerId="" clId="Web-{A936F63C-F6CD-403C-A081-4AEA9E186B79}" dt="2021-06-15T05:25:58.083" v="63" actId="20577"/>
          <ac:spMkLst>
            <pc:docMk/>
            <pc:sldMk cId="1899749012" sldId="2626"/>
            <ac:spMk id="3" creationId="{00000000-0000-0000-0000-000000000000}"/>
          </ac:spMkLst>
        </pc:spChg>
      </pc:sldChg>
      <pc:sldChg chg="modSp">
        <pc:chgData name="rfudono" userId="" providerId="" clId="Web-{A936F63C-F6CD-403C-A081-4AEA9E186B79}" dt="2021-06-15T05:15:59.133" v="48" actId="14100"/>
        <pc:sldMkLst>
          <pc:docMk/>
          <pc:sldMk cId="1317618874" sldId="2629"/>
        </pc:sldMkLst>
        <pc:spChg chg="mod">
          <ac:chgData name="rfudono" userId="" providerId="" clId="Web-{A936F63C-F6CD-403C-A081-4AEA9E186B79}" dt="2021-06-15T05:15:59.133" v="48" actId="14100"/>
          <ac:spMkLst>
            <pc:docMk/>
            <pc:sldMk cId="1317618874" sldId="2629"/>
            <ac:spMk id="7" creationId="{00000000-0000-0000-0000-000000000000}"/>
          </ac:spMkLst>
        </pc:spChg>
        <pc:spChg chg="mod">
          <ac:chgData name="rfudono" userId="" providerId="" clId="Web-{A936F63C-F6CD-403C-A081-4AEA9E186B79}" dt="2021-06-15T05:14:49.163" v="9" actId="20577"/>
          <ac:spMkLst>
            <pc:docMk/>
            <pc:sldMk cId="1317618874" sldId="2629"/>
            <ac:spMk id="11" creationId="{00000000-0000-0000-0000-000000000000}"/>
          </ac:spMkLst>
        </pc:spChg>
      </pc:sldChg>
    </pc:docChg>
  </pc:docChgLst>
  <pc:docChgLst>
    <pc:chgData name="rfudono" userId="hFt0BDuwqkFKrxy7TJ5qnFN2FMBlW4jQHFnW3EvbFAw=" providerId="None" clId="Web-{EAB9114E-661B-44A8-A8EF-0FAD531F5668}"/>
    <pc:docChg chg="modSld">
      <pc:chgData name="rfudono" userId="hFt0BDuwqkFKrxy7TJ5qnFN2FMBlW4jQHFnW3EvbFAw=" providerId="None" clId="Web-{EAB9114E-661B-44A8-A8EF-0FAD531F5668}" dt="2021-07-13T11:08:38.822" v="1" actId="20577"/>
      <pc:docMkLst>
        <pc:docMk/>
      </pc:docMkLst>
      <pc:sldChg chg="modSp">
        <pc:chgData name="rfudono" userId="hFt0BDuwqkFKrxy7TJ5qnFN2FMBlW4jQHFnW3EvbFAw=" providerId="None" clId="Web-{EAB9114E-661B-44A8-A8EF-0FAD531F5668}" dt="2021-07-13T11:08:38.822" v="1" actId="20577"/>
        <pc:sldMkLst>
          <pc:docMk/>
          <pc:sldMk cId="2252492940" sldId="2702"/>
        </pc:sldMkLst>
        <pc:spChg chg="mod">
          <ac:chgData name="rfudono" userId="hFt0BDuwqkFKrxy7TJ5qnFN2FMBlW4jQHFnW3EvbFAw=" providerId="None" clId="Web-{EAB9114E-661B-44A8-A8EF-0FAD531F5668}" dt="2021-07-13T11:08:38.822" v="1" actId="20577"/>
          <ac:spMkLst>
            <pc:docMk/>
            <pc:sldMk cId="2252492940" sldId="2702"/>
            <ac:spMk id="32" creationId="{12032FC1-2BFD-4D06-B2CA-E0B0687DCA0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___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07B53B"/>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1-4DD6-5748-9884-F631FD5738EB}"/>
              </c:ext>
            </c:extLst>
          </c:dPt>
          <c:dPt>
            <c:idx val="1"/>
            <c:bubble3D val="0"/>
            <c:spPr>
              <a:solidFill>
                <a:srgbClr val="07B53B"/>
              </a:solidFill>
              <a:ln w="19050">
                <a:solidFill>
                  <a:schemeClr val="lt1"/>
                </a:solidFill>
              </a:ln>
              <a:effectLst/>
            </c:spPr>
            <c:extLst>
              <c:ext xmlns:c16="http://schemas.microsoft.com/office/drawing/2014/chart" uri="{C3380CC4-5D6E-409C-BE32-E72D297353CC}">
                <c16:uniqueId val="{00000003-4DD6-5748-9884-F631FD5738EB}"/>
              </c:ext>
            </c:extLst>
          </c:dPt>
          <c:cat>
            <c:strRef>
              <c:f>Sheet1!$A$2:$A$3</c:f>
              <c:strCache>
                <c:ptCount val="2"/>
                <c:pt idx="0">
                  <c:v>第 1 四半期</c:v>
                </c:pt>
                <c:pt idx="1">
                  <c:v>第 2 四半期</c:v>
                </c:pt>
              </c:strCache>
            </c:strRef>
          </c:cat>
          <c:val>
            <c:numRef>
              <c:f>Sheet1!$B$2:$B$3</c:f>
              <c:numCache>
                <c:formatCode>General</c:formatCode>
                <c:ptCount val="2"/>
                <c:pt idx="0">
                  <c:v>15</c:v>
                </c:pt>
                <c:pt idx="1">
                  <c:v>85</c:v>
                </c:pt>
              </c:numCache>
            </c:numRef>
          </c:val>
          <c:extLst>
            <c:ext xmlns:c16="http://schemas.microsoft.com/office/drawing/2014/chart" uri="{C3380CC4-5D6E-409C-BE32-E72D297353CC}">
              <c16:uniqueId val="{00000004-4DD6-5748-9884-F631FD5738E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割合</c:v>
                </c:pt>
              </c:strCache>
            </c:strRef>
          </c:tx>
          <c:dPt>
            <c:idx val="0"/>
            <c:bubble3D val="0"/>
            <c:spPr>
              <a:solidFill>
                <a:srgbClr val="07B53B"/>
              </a:solidFill>
              <a:ln w="19050">
                <a:solidFill>
                  <a:schemeClr val="lt1"/>
                </a:solidFill>
              </a:ln>
              <a:effectLst/>
            </c:spPr>
            <c:extLst>
              <c:ext xmlns:c16="http://schemas.microsoft.com/office/drawing/2014/chart" uri="{C3380CC4-5D6E-409C-BE32-E72D297353CC}">
                <c16:uniqueId val="{00000001-8D46-0347-9036-878E28D6B1FA}"/>
              </c:ext>
            </c:extLst>
          </c:dPt>
          <c:dPt>
            <c:idx val="1"/>
            <c:bubble3D val="0"/>
            <c:spPr>
              <a:solidFill>
                <a:srgbClr val="03BF3F">
                  <a:alpha val="84706"/>
                </a:srgbClr>
              </a:solidFill>
              <a:ln w="19050">
                <a:solidFill>
                  <a:schemeClr val="lt1"/>
                </a:solidFill>
              </a:ln>
              <a:effectLst/>
            </c:spPr>
            <c:extLst>
              <c:ext xmlns:c16="http://schemas.microsoft.com/office/drawing/2014/chart" uri="{C3380CC4-5D6E-409C-BE32-E72D297353CC}">
                <c16:uniqueId val="{00000003-8D46-0347-9036-878E28D6B1FA}"/>
              </c:ext>
            </c:extLst>
          </c:dPt>
          <c:dPt>
            <c:idx val="2"/>
            <c:bubble3D val="0"/>
            <c:spPr>
              <a:solidFill>
                <a:srgbClr val="03BF3F">
                  <a:alpha val="70000"/>
                </a:srgbClr>
              </a:solidFill>
              <a:ln w="19050">
                <a:solidFill>
                  <a:schemeClr val="lt1"/>
                </a:solidFill>
              </a:ln>
              <a:effectLst/>
            </c:spPr>
            <c:extLst>
              <c:ext xmlns:c16="http://schemas.microsoft.com/office/drawing/2014/chart" uri="{C3380CC4-5D6E-409C-BE32-E72D297353CC}">
                <c16:uniqueId val="{00000005-8D46-0347-9036-878E28D6B1FA}"/>
              </c:ext>
            </c:extLst>
          </c:dPt>
          <c:dPt>
            <c:idx val="3"/>
            <c:bubble3D val="0"/>
            <c:spPr>
              <a:solidFill>
                <a:srgbClr val="03BF3F">
                  <a:alpha val="45000"/>
                </a:srgbClr>
              </a:solidFill>
              <a:ln w="19050">
                <a:solidFill>
                  <a:schemeClr val="lt1"/>
                </a:solidFill>
              </a:ln>
              <a:effectLst/>
            </c:spPr>
            <c:extLst>
              <c:ext xmlns:c16="http://schemas.microsoft.com/office/drawing/2014/chart" uri="{C3380CC4-5D6E-409C-BE32-E72D297353CC}">
                <c16:uniqueId val="{00000007-8D46-0347-9036-878E28D6B1FA}"/>
              </c:ext>
            </c:extLst>
          </c:dPt>
          <c:dPt>
            <c:idx val="4"/>
            <c:bubble3D val="0"/>
            <c:spPr>
              <a:solidFill>
                <a:srgbClr val="03BF3F">
                  <a:alpha val="60000"/>
                </a:srgbClr>
              </a:solidFill>
              <a:ln w="19050">
                <a:solidFill>
                  <a:schemeClr val="lt1"/>
                </a:solidFill>
              </a:ln>
              <a:effectLst/>
            </c:spPr>
            <c:extLst>
              <c:ext xmlns:c16="http://schemas.microsoft.com/office/drawing/2014/chart" uri="{C3380CC4-5D6E-409C-BE32-E72D297353CC}">
                <c16:uniqueId val="{00000009-8D46-0347-9036-878E28D6B1F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A2BE-3A40-90E6-9F0244FB60D0}"/>
              </c:ext>
            </c:extLst>
          </c:dPt>
          <c:cat>
            <c:strRef>
              <c:f>Sheet1!$A$2:$A$7</c:f>
              <c:strCache>
                <c:ptCount val="6"/>
                <c:pt idx="0">
                  <c:v>15〜19</c:v>
                </c:pt>
                <c:pt idx="1">
                  <c:v>20-29</c:v>
                </c:pt>
                <c:pt idx="2">
                  <c:v>30-39</c:v>
                </c:pt>
                <c:pt idx="3">
                  <c:v>40-49</c:v>
                </c:pt>
                <c:pt idx="4">
                  <c:v>50-59</c:v>
                </c:pt>
                <c:pt idx="5">
                  <c:v>60〜</c:v>
                </c:pt>
              </c:strCache>
            </c:strRef>
          </c:cat>
          <c:val>
            <c:numRef>
              <c:f>Sheet1!$B$2:$B$7</c:f>
              <c:numCache>
                <c:formatCode>0_ </c:formatCode>
                <c:ptCount val="6"/>
                <c:pt idx="0" formatCode="0.0_ ">
                  <c:v>7.9</c:v>
                </c:pt>
                <c:pt idx="1">
                  <c:v>16</c:v>
                </c:pt>
                <c:pt idx="2" formatCode="0.0_ ">
                  <c:v>18.600000000000001</c:v>
                </c:pt>
                <c:pt idx="3" formatCode="0.0_ ">
                  <c:v>22.2</c:v>
                </c:pt>
                <c:pt idx="4" formatCode="0.0_ ">
                  <c:v>19.3</c:v>
                </c:pt>
                <c:pt idx="5" formatCode="0.0_ ">
                  <c:v>16</c:v>
                </c:pt>
              </c:numCache>
            </c:numRef>
          </c:val>
          <c:extLst>
            <c:ext xmlns:c16="http://schemas.microsoft.com/office/drawing/2014/chart" uri="{C3380CC4-5D6E-409C-BE32-E72D297353CC}">
              <c16:uniqueId val="{0000000A-8D46-0347-9036-878E28D6B1F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07B53B"/>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1-0061-0243-BA46-AD9B3EBD33EC}"/>
              </c:ext>
            </c:extLst>
          </c:dPt>
          <c:dPt>
            <c:idx val="1"/>
            <c:bubble3D val="0"/>
            <c:spPr>
              <a:solidFill>
                <a:srgbClr val="07B53B"/>
              </a:solidFill>
              <a:ln w="19050">
                <a:solidFill>
                  <a:schemeClr val="lt1"/>
                </a:solidFill>
              </a:ln>
              <a:effectLst/>
            </c:spPr>
            <c:extLst>
              <c:ext xmlns:c16="http://schemas.microsoft.com/office/drawing/2014/chart" uri="{C3380CC4-5D6E-409C-BE32-E72D297353CC}">
                <c16:uniqueId val="{00000003-0061-0243-BA46-AD9B3EBD33EC}"/>
              </c:ext>
            </c:extLst>
          </c:dPt>
          <c:cat>
            <c:strRef>
              <c:f>Sheet1!$A$2:$A$3</c:f>
              <c:strCache>
                <c:ptCount val="2"/>
                <c:pt idx="0">
                  <c:v>第 1 四半期</c:v>
                </c:pt>
                <c:pt idx="1">
                  <c:v>第 2 四半期</c:v>
                </c:pt>
              </c:strCache>
            </c:strRef>
          </c:cat>
          <c:val>
            <c:numRef>
              <c:f>Sheet1!$B$2:$B$3</c:f>
              <c:numCache>
                <c:formatCode>General</c:formatCode>
                <c:ptCount val="2"/>
                <c:pt idx="0">
                  <c:v>10</c:v>
                </c:pt>
                <c:pt idx="1">
                  <c:v>90</c:v>
                </c:pt>
              </c:numCache>
            </c:numRef>
          </c:val>
          <c:extLst>
            <c:ext xmlns:c16="http://schemas.microsoft.com/office/drawing/2014/chart" uri="{C3380CC4-5D6E-409C-BE32-E72D297353CC}">
              <c16:uniqueId val="{00000004-0061-0243-BA46-AD9B3EBD33E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86BA16-D7F8-204B-914E-8DBFFDCCA32D}" type="datetimeFigureOut">
              <a:rPr kumimoji="1" lang="ja-JP" altLang="en-US" smtClean="0"/>
              <a:t>2022/8/31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9BC4BB-905C-004E-81B3-2884BDADAB97}" type="slidenum">
              <a:rPr kumimoji="1" lang="ja-JP" altLang="en-US" smtClean="0"/>
              <a:t>‹#›</a:t>
            </a:fld>
            <a:endParaRPr kumimoji="1" lang="ja-JP" altLang="en-US"/>
          </a:p>
        </p:txBody>
      </p:sp>
    </p:spTree>
    <p:extLst>
      <p:ext uri="{BB962C8B-B14F-4D97-AF65-F5344CB8AC3E}">
        <p14:creationId xmlns:p14="http://schemas.microsoft.com/office/powerpoint/2010/main" val="1652933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ja-JP"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a:t>
            </a:fld>
            <a:endParaRPr kumimoji="1" lang="ja-JP" altLang="en-US"/>
          </a:p>
        </p:txBody>
      </p:sp>
    </p:spTree>
    <p:extLst>
      <p:ext uri="{BB962C8B-B14F-4D97-AF65-F5344CB8AC3E}">
        <p14:creationId xmlns:p14="http://schemas.microsoft.com/office/powerpoint/2010/main" val="119427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en-US"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10</a:t>
            </a:fld>
            <a:endParaRPr kumimoji="1" lang="ja-JP" altLang="en-US"/>
          </a:p>
        </p:txBody>
      </p:sp>
    </p:spTree>
    <p:extLst>
      <p:ext uri="{BB962C8B-B14F-4D97-AF65-F5344CB8AC3E}">
        <p14:creationId xmlns:p14="http://schemas.microsoft.com/office/powerpoint/2010/main" val="1102330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12</a:t>
            </a:fld>
            <a:endParaRPr kumimoji="1" lang="ja-JP" altLang="en-US"/>
          </a:p>
        </p:txBody>
      </p:sp>
    </p:spTree>
    <p:extLst>
      <p:ext uri="{BB962C8B-B14F-4D97-AF65-F5344CB8AC3E}">
        <p14:creationId xmlns:p14="http://schemas.microsoft.com/office/powerpoint/2010/main" val="2321249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13</a:t>
            </a:fld>
            <a:endParaRPr kumimoji="1" lang="ja-JP" altLang="en-US"/>
          </a:p>
        </p:txBody>
      </p:sp>
    </p:spTree>
    <p:extLst>
      <p:ext uri="{BB962C8B-B14F-4D97-AF65-F5344CB8AC3E}">
        <p14:creationId xmlns:p14="http://schemas.microsoft.com/office/powerpoint/2010/main" val="1764213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14</a:t>
            </a:fld>
            <a:endParaRPr kumimoji="1" lang="ja-JP" altLang="en-US"/>
          </a:p>
        </p:txBody>
      </p:sp>
    </p:spTree>
    <p:extLst>
      <p:ext uri="{BB962C8B-B14F-4D97-AF65-F5344CB8AC3E}">
        <p14:creationId xmlns:p14="http://schemas.microsoft.com/office/powerpoint/2010/main" val="512177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15</a:t>
            </a:fld>
            <a:endParaRPr kumimoji="1" lang="ja-JP" altLang="en-US"/>
          </a:p>
        </p:txBody>
      </p:sp>
    </p:spTree>
    <p:extLst>
      <p:ext uri="{BB962C8B-B14F-4D97-AF65-F5344CB8AC3E}">
        <p14:creationId xmlns:p14="http://schemas.microsoft.com/office/powerpoint/2010/main" val="1559761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16</a:t>
            </a:fld>
            <a:endParaRPr kumimoji="1" lang="ja-JP" altLang="en-US"/>
          </a:p>
        </p:txBody>
      </p:sp>
    </p:spTree>
    <p:extLst>
      <p:ext uri="{BB962C8B-B14F-4D97-AF65-F5344CB8AC3E}">
        <p14:creationId xmlns:p14="http://schemas.microsoft.com/office/powerpoint/2010/main" val="1344416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17</a:t>
            </a:fld>
            <a:endParaRPr kumimoji="1" lang="ja-JP" altLang="en-US"/>
          </a:p>
        </p:txBody>
      </p:sp>
    </p:spTree>
    <p:extLst>
      <p:ext uri="{BB962C8B-B14F-4D97-AF65-F5344CB8AC3E}">
        <p14:creationId xmlns:p14="http://schemas.microsoft.com/office/powerpoint/2010/main" val="1111170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panose="020B0400000000000000" pitchFamily="34" charset="-128"/>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2</a:t>
            </a:fld>
            <a:endParaRPr kumimoji="1" lang="ja-JP" altLang="en-US"/>
          </a:p>
        </p:txBody>
      </p:sp>
    </p:spTree>
    <p:extLst>
      <p:ext uri="{BB962C8B-B14F-4D97-AF65-F5344CB8AC3E}">
        <p14:creationId xmlns:p14="http://schemas.microsoft.com/office/powerpoint/2010/main" val="2364298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3</a:t>
            </a:fld>
            <a:endParaRPr kumimoji="1" lang="ja-JP" altLang="en-US"/>
          </a:p>
        </p:txBody>
      </p:sp>
    </p:spTree>
    <p:extLst>
      <p:ext uri="{BB962C8B-B14F-4D97-AF65-F5344CB8AC3E}">
        <p14:creationId xmlns:p14="http://schemas.microsoft.com/office/powerpoint/2010/main" val="176898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4</a:t>
            </a:fld>
            <a:endParaRPr kumimoji="1" lang="ja-JP" altLang="en-US"/>
          </a:p>
        </p:txBody>
      </p:sp>
    </p:spTree>
    <p:extLst>
      <p:ext uri="{BB962C8B-B14F-4D97-AF65-F5344CB8AC3E}">
        <p14:creationId xmlns:p14="http://schemas.microsoft.com/office/powerpoint/2010/main" val="4056670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5</a:t>
            </a:fld>
            <a:endParaRPr lang="en-US"/>
          </a:p>
        </p:txBody>
      </p:sp>
    </p:spTree>
    <p:extLst>
      <p:ext uri="{BB962C8B-B14F-4D97-AF65-F5344CB8AC3E}">
        <p14:creationId xmlns:p14="http://schemas.microsoft.com/office/powerpoint/2010/main" val="245116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6</a:t>
            </a:fld>
            <a:endParaRPr lang="en-US"/>
          </a:p>
        </p:txBody>
      </p:sp>
    </p:spTree>
    <p:extLst>
      <p:ext uri="{BB962C8B-B14F-4D97-AF65-F5344CB8AC3E}">
        <p14:creationId xmlns:p14="http://schemas.microsoft.com/office/powerpoint/2010/main" val="1372808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7</a:t>
            </a:fld>
            <a:endParaRPr kumimoji="1" lang="ja-JP" altLang="en-US"/>
          </a:p>
        </p:txBody>
      </p:sp>
    </p:spTree>
    <p:extLst>
      <p:ext uri="{BB962C8B-B14F-4D97-AF65-F5344CB8AC3E}">
        <p14:creationId xmlns:p14="http://schemas.microsoft.com/office/powerpoint/2010/main" val="36329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8</a:t>
            </a:fld>
            <a:endParaRPr kumimoji="1" lang="ja-JP" altLang="en-US"/>
          </a:p>
        </p:txBody>
      </p:sp>
    </p:spTree>
    <p:extLst>
      <p:ext uri="{BB962C8B-B14F-4D97-AF65-F5344CB8AC3E}">
        <p14:creationId xmlns:p14="http://schemas.microsoft.com/office/powerpoint/2010/main" val="2647051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9</a:t>
            </a:fld>
            <a:endParaRPr kumimoji="1" lang="ja-JP" altLang="en-US"/>
          </a:p>
        </p:txBody>
      </p:sp>
    </p:spTree>
    <p:extLst>
      <p:ext uri="{BB962C8B-B14F-4D97-AF65-F5344CB8AC3E}">
        <p14:creationId xmlns:p14="http://schemas.microsoft.com/office/powerpoint/2010/main" val="1555158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6" name="テキスト ボックス 5">
            <a:extLst>
              <a:ext uri="{FF2B5EF4-FFF2-40B4-BE49-F238E27FC236}">
                <a16:creationId xmlns:a16="http://schemas.microsoft.com/office/drawing/2014/main" id="{7E44134E-39BD-6A48-A3F4-51F48B11EA98}"/>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4260643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87219464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11179582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62979698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87873752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0636175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7082190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4005663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7210183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8" name="テキスト ボックス 7">
            <a:extLst>
              <a:ext uri="{FF2B5EF4-FFF2-40B4-BE49-F238E27FC236}">
                <a16:creationId xmlns:a16="http://schemas.microsoft.com/office/drawing/2014/main" id="{378A7E2B-CD57-7C4B-BC5E-7B3CEB024BC2}"/>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712853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631250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229894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35984313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line logo w/o page num">
    <p:bg>
      <p:bgPr>
        <a:solidFill>
          <a:schemeClr val="bg1"/>
        </a:solidFill>
        <a:effectLst/>
      </p:bgPr>
    </p:bg>
    <p:spTree>
      <p:nvGrpSpPr>
        <p:cNvPr id="1" name=""/>
        <p:cNvGrpSpPr/>
        <p:nvPr/>
      </p:nvGrpSpPr>
      <p:grpSpPr>
        <a:xfrm>
          <a:off x="0" y="0"/>
          <a:ext cx="0" cy="0"/>
          <a:chOff x="0" y="0"/>
          <a:chExt cx="0" cy="0"/>
        </a:xfrm>
      </p:grpSpPr>
      <p:sp>
        <p:nvSpPr>
          <p:cNvPr id="3" name="スライド番号プレースホルダー 9">
            <a:extLst>
              <a:ext uri="{FF2B5EF4-FFF2-40B4-BE49-F238E27FC236}">
                <a16:creationId xmlns:a16="http://schemas.microsoft.com/office/drawing/2014/main" id="{018DA00C-2A11-D647-BA4E-FE1A3B008CAB}"/>
              </a:ext>
            </a:extLst>
          </p:cNvPr>
          <p:cNvSpPr>
            <a:spLocks noGrp="1"/>
          </p:cNvSpPr>
          <p:nvPr>
            <p:ph type="sldNum" sz="quarter" idx="14"/>
          </p:nvPr>
        </p:nvSpPr>
        <p:spPr>
          <a:xfrm>
            <a:off x="9100709" y="6267421"/>
            <a:ext cx="2743200" cy="365125"/>
          </a:xfrm>
        </p:spPr>
        <p:txBody>
          <a:bodyPr/>
          <a:lstStyle>
            <a:lvl1pPr>
              <a:defRPr sz="1050">
                <a:solidFill>
                  <a:schemeClr val="bg1">
                    <a:lumMod val="50000"/>
                  </a:schemeClr>
                </a:solidFill>
              </a:defRPr>
            </a:lvl1pPr>
          </a:lstStyle>
          <a:p>
            <a:fld id="{1019A082-3594-4464-A93F-6504B2F2124C}" type="slidenum">
              <a:rPr kumimoji="1" lang="ja-JP" altLang="en-US" smtClean="0"/>
              <a:pPr/>
              <a:t>‹#›</a:t>
            </a:fld>
            <a:endParaRPr kumimoji="1" lang="ja-JP" altLang="en-US"/>
          </a:p>
        </p:txBody>
      </p:sp>
      <p:sp>
        <p:nvSpPr>
          <p:cNvPr id="4" name="テキスト ボックス 3">
            <a:extLst>
              <a:ext uri="{FF2B5EF4-FFF2-40B4-BE49-F238E27FC236}">
                <a16:creationId xmlns:a16="http://schemas.microsoft.com/office/drawing/2014/main" id="{0FD6FAA3-6160-114C-8D1A-C15A1CFCB154}"/>
              </a:ext>
            </a:extLst>
          </p:cNvPr>
          <p:cNvSpPr txBox="1"/>
          <p:nvPr userDrawn="1"/>
        </p:nvSpPr>
        <p:spPr>
          <a:xfrm>
            <a:off x="195298" y="6447925"/>
            <a:ext cx="2038944"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1100" b="0" i="0" kern="1200" dirty="0">
                <a:solidFill>
                  <a:srgbClr val="CDCDCD"/>
                </a:solidFill>
                <a:effectLst/>
                <a:latin typeface="+mn-lt"/>
                <a:ea typeface="+mn-ea"/>
                <a:cs typeface="Arial" panose="020B0604020202020204" pitchFamily="34" charset="0"/>
              </a:rPr>
              <a:t>© LINE</a:t>
            </a:r>
            <a:r>
              <a:rPr kumimoji="1" lang="ja-JP" altLang="en-US" sz="1100" b="0" i="0" kern="1200" dirty="0">
                <a:solidFill>
                  <a:srgbClr val="CDCDCD"/>
                </a:solidFill>
                <a:effectLst/>
                <a:latin typeface="+mn-lt"/>
                <a:ea typeface="+mn-ea"/>
                <a:cs typeface="Arial" panose="020B0604020202020204" pitchFamily="34" charset="0"/>
              </a:rPr>
              <a:t>　</a:t>
            </a:r>
            <a:r>
              <a:rPr kumimoji="1" lang="en" altLang="ja-JP" sz="1100" b="0" i="0" kern="1200" dirty="0">
                <a:solidFill>
                  <a:srgbClr val="CDCDCD"/>
                </a:solidFill>
                <a:effectLst/>
                <a:latin typeface="+mj-lt"/>
                <a:ea typeface="+mn-ea"/>
                <a:cs typeface="Arial" panose="020B0604020202020204" pitchFamily="34" charset="0"/>
              </a:rPr>
              <a:t>© Yahoo Japan</a:t>
            </a:r>
            <a:endParaRPr kumimoji="1" lang="ja-JP" altLang="en-US" sz="1100" b="0" i="0" dirty="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927347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Tree>
    <p:extLst>
      <p:ext uri="{BB962C8B-B14F-4D97-AF65-F5344CB8AC3E}">
        <p14:creationId xmlns:p14="http://schemas.microsoft.com/office/powerpoint/2010/main" val="190381756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F8C4C1D-3CD4-4040-9D7B-500BAA72ECD9}"/>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3912346618"/>
      </p:ext>
    </p:extLst>
  </p:cSld>
  <p:clrMap bg1="lt1" tx1="dk1" bg2="lt2" tx2="dk2" accent1="accent1" accent2="accent2" accent3="accent3" accent4="accent4" accent5="accent5" accent6="accent6" hlink="hlink" folHlink="folHlink"/>
  <p:sldLayoutIdLst>
    <p:sldLayoutId id="2147483676" r:id="rId1"/>
    <p:sldLayoutId id="2147483680" r:id="rId2"/>
    <p:sldLayoutId id="2147483666" r:id="rId3"/>
    <p:sldLayoutId id="2147483678" r:id="rId4"/>
    <p:sldLayoutId id="2147483681" r:id="rId5"/>
    <p:sldLayoutId id="2147483682" r:id="rId6"/>
    <p:sldLayoutId id="2147483679" r:id="rId7"/>
    <p:sldLayoutId id="2147483703" r:id="rId8"/>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99429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hyperlink" Target="https://form-business.yahoo.co.jp/claris/enqueteForm?inquiry_type=display_support" TargetMode="Externa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image" Target="../media/image2.png"/><Relationship Id="rId7"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tiff"/><Relationship Id="rId11" Type="http://schemas.openxmlformats.org/officeDocument/2006/relationships/image" Target="../media/image10.png"/><Relationship Id="rId5" Type="http://schemas.openxmlformats.org/officeDocument/2006/relationships/image" Target="../media/image4.tiff"/><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tiff"/></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hyperlink" Target="https://ads-help.yahoo.co.jp/yahooads/guideline/articledetail?lan=ja&amp;aid=1493&amp;o=default" TargetMode="External"/><Relationship Id="rId2" Type="http://schemas.openxmlformats.org/officeDocument/2006/relationships/image" Target="../media/image36.png"/><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23.png"/><Relationship Id="rId7"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chart" Target="../charts/chart1.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B0DB84-6036-5B4F-BEEC-7194BC3AB68E}"/>
              </a:ext>
            </a:extLst>
          </p:cNvPr>
          <p:cNvSpPr>
            <a:spLocks noGrp="1"/>
          </p:cNvSpPr>
          <p:nvPr>
            <p:ph type="title"/>
          </p:nvPr>
        </p:nvSpPr>
        <p:spPr>
          <a:xfrm>
            <a:off x="971549" y="1992108"/>
            <a:ext cx="8758783" cy="1714500"/>
          </a:xfrm>
        </p:spPr>
        <p:txBody>
          <a:bodyPr lIns="91440" tIns="45720" rIns="91440" bIns="45720" anchor="t"/>
          <a:lstStyle/>
          <a:p>
            <a:r>
              <a:rPr lang="en-US" altLang="ja-JP" dirty="0" smtClean="0"/>
              <a:t>Yahoo! JAPAN</a:t>
            </a:r>
            <a:r>
              <a:rPr lang="ja-JP" altLang="en-US" dirty="0" smtClean="0"/>
              <a:t>・</a:t>
            </a:r>
            <a:r>
              <a:rPr lang="en-US" altLang="ja-JP" dirty="0" smtClean="0"/>
              <a:t>LINE</a:t>
            </a:r>
            <a:r>
              <a:rPr lang="ja-JP" altLang="en-US" dirty="0" smtClean="0"/>
              <a:t>共同</a:t>
            </a:r>
            <a:r>
              <a:rPr lang="ja-JP" altLang="en-US" dirty="0"/>
              <a:t>パッケージ商品</a:t>
            </a:r>
          </a:p>
        </p:txBody>
      </p:sp>
      <p:sp>
        <p:nvSpPr>
          <p:cNvPr id="3" name="字幕 2">
            <a:extLst>
              <a:ext uri="{FF2B5EF4-FFF2-40B4-BE49-F238E27FC236}">
                <a16:creationId xmlns:a16="http://schemas.microsoft.com/office/drawing/2014/main" id="{5E10DA53-C5DE-DB47-AAE4-A400FD23ABB5}"/>
              </a:ext>
            </a:extLst>
          </p:cNvPr>
          <p:cNvSpPr>
            <a:spLocks noGrp="1"/>
          </p:cNvSpPr>
          <p:nvPr>
            <p:ph type="subTitle" idx="1"/>
          </p:nvPr>
        </p:nvSpPr>
        <p:spPr>
          <a:xfrm>
            <a:off x="7600545" y="5388984"/>
            <a:ext cx="4704856" cy="524215"/>
          </a:xfrm>
        </p:spPr>
        <p:txBody>
          <a:bodyPr/>
          <a:lstStyle/>
          <a:p>
            <a:r>
              <a:rPr lang="ja-JP" altLang="en-US" dirty="0"/>
              <a:t>有効期限：</a:t>
            </a:r>
            <a:r>
              <a:rPr lang="en-US" altLang="ja-JP" dirty="0"/>
              <a:t>2022</a:t>
            </a:r>
            <a:r>
              <a:rPr lang="ja-JP" altLang="en-US" dirty="0" smtClean="0"/>
              <a:t>年</a:t>
            </a:r>
            <a:r>
              <a:rPr lang="en-US" altLang="ja-JP" dirty="0" smtClean="0"/>
              <a:t>7</a:t>
            </a:r>
            <a:r>
              <a:rPr lang="ja-JP" altLang="en-US" dirty="0" smtClean="0"/>
              <a:t>月</a:t>
            </a:r>
            <a:r>
              <a:rPr lang="en-US" altLang="ja-JP" dirty="0"/>
              <a:t>1</a:t>
            </a:r>
            <a:r>
              <a:rPr lang="ja-JP" altLang="en-US" dirty="0"/>
              <a:t>日～</a:t>
            </a:r>
            <a:r>
              <a:rPr lang="en-US" altLang="ja-JP" dirty="0"/>
              <a:t>2022</a:t>
            </a:r>
            <a:r>
              <a:rPr lang="ja-JP" altLang="en-US" dirty="0" smtClean="0"/>
              <a:t>年</a:t>
            </a:r>
            <a:r>
              <a:rPr lang="en-US" altLang="ja-JP" dirty="0" smtClean="0"/>
              <a:t>9</a:t>
            </a:r>
            <a:r>
              <a:rPr lang="ja-JP" altLang="en-US" dirty="0" smtClean="0"/>
              <a:t>月</a:t>
            </a:r>
            <a:r>
              <a:rPr lang="en-US" altLang="ja-JP" dirty="0"/>
              <a:t>30</a:t>
            </a:r>
            <a:r>
              <a:rPr lang="ja-JP" altLang="en-US" dirty="0"/>
              <a:t>日</a:t>
            </a:r>
          </a:p>
        </p:txBody>
      </p:sp>
    </p:spTree>
    <p:extLst>
      <p:ext uri="{BB962C8B-B14F-4D97-AF65-F5344CB8AC3E}">
        <p14:creationId xmlns:p14="http://schemas.microsoft.com/office/powerpoint/2010/main" val="14223434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r>
              <a:rPr kumimoji="1" lang="en-US" altLang="ja-JP" dirty="0"/>
              <a:t/>
            </a:r>
            <a:br>
              <a:rPr kumimoji="1" lang="en-US" altLang="ja-JP" dirty="0"/>
            </a:br>
            <a:r>
              <a:rPr lang="en-US" altLang="ja-JP" dirty="0"/>
              <a:t/>
            </a:r>
            <a:br>
              <a:rPr lang="en-US" altLang="ja-JP" dirty="0"/>
            </a:br>
            <a:r>
              <a:rPr lang="en-US" altLang="ja-JP" dirty="0"/>
              <a:t/>
            </a:r>
            <a:br>
              <a:rPr lang="en-US" altLang="ja-JP" dirty="0"/>
            </a:br>
            <a:r>
              <a:rPr lang="en-US" altLang="ja-JP" dirty="0"/>
              <a:t/>
            </a:r>
            <a:br>
              <a:rPr lang="en-US" altLang="ja-JP" dirty="0"/>
            </a:br>
            <a:endParaRPr kumimoji="1" lang="ja-JP" altLang="en-US" dirty="0"/>
          </a:p>
        </p:txBody>
      </p:sp>
      <p:sp>
        <p:nvSpPr>
          <p:cNvPr id="3" name="テキスト プレースホルダー 2"/>
          <p:cNvSpPr>
            <a:spLocks noGrp="1"/>
          </p:cNvSpPr>
          <p:nvPr>
            <p:ph type="body" sz="quarter" idx="10"/>
          </p:nvPr>
        </p:nvSpPr>
        <p:spPr/>
        <p:txBody>
          <a:bodyPr/>
          <a:lstStyle/>
          <a:p>
            <a:r>
              <a:rPr lang="ja-JP" altLang="en-US" sz="1600" b="1" dirty="0"/>
              <a:t>■プロモーション内容</a:t>
            </a:r>
            <a:endParaRPr lang="en-US" altLang="ja-JP" sz="1600" dirty="0"/>
          </a:p>
          <a:p>
            <a:r>
              <a:rPr lang="ja-JP" altLang="en-US" sz="1600" dirty="0"/>
              <a:t>各商品において掲載可能なプロモーションが異なります。両商品で掲載可能なプロモーションの場合のみ本パッケージの適用が可能です。</a:t>
            </a:r>
            <a:endParaRPr lang="en-US" altLang="ja-JP" sz="1600" dirty="0"/>
          </a:p>
          <a:p>
            <a:endParaRPr lang="en-US" altLang="ja-JP" sz="1600" dirty="0"/>
          </a:p>
          <a:p>
            <a:r>
              <a:rPr lang="ja-JP" altLang="en-US" sz="1600" b="1" dirty="0"/>
              <a:t>■キャンセル</a:t>
            </a:r>
            <a:endParaRPr lang="en-US" altLang="ja-JP" sz="1600" dirty="0"/>
          </a:p>
          <a:p>
            <a:r>
              <a:rPr lang="ja-JP" altLang="en-US" sz="1600" dirty="0"/>
              <a:t>各商品のキャンセルポリシーに準じます。</a:t>
            </a:r>
            <a:endParaRPr lang="en-US" altLang="ja-JP" sz="1600" dirty="0"/>
          </a:p>
          <a:p>
            <a:endParaRPr lang="ja-JP" altLang="en-US" sz="1600" dirty="0"/>
          </a:p>
          <a:p>
            <a:r>
              <a:rPr lang="ja-JP" altLang="en-US" sz="1600" b="1" dirty="0"/>
              <a:t>■掲載開始終了時刻</a:t>
            </a:r>
            <a:endParaRPr lang="en-US" altLang="ja-JP" sz="1600" b="1" dirty="0"/>
          </a:p>
          <a:p>
            <a:r>
              <a:rPr lang="ja-JP" altLang="en-US" sz="1600" dirty="0"/>
              <a:t>広告配信プラットフォームが異なるため、掲載開始時間が異なります。</a:t>
            </a:r>
            <a:endParaRPr lang="en-US" altLang="ja-JP" sz="1600" dirty="0"/>
          </a:p>
          <a:p>
            <a:r>
              <a:rPr lang="en-US" altLang="ja-JP" sz="1600" dirty="0"/>
              <a:t>Yahoo! JAPAN</a:t>
            </a:r>
            <a:r>
              <a:rPr lang="ja-JP" altLang="en-US" sz="1600" dirty="0"/>
              <a:t>　掲載開始日　</a:t>
            </a:r>
            <a:r>
              <a:rPr lang="en-US" altLang="ja-JP" sz="1600" dirty="0"/>
              <a:t>0</a:t>
            </a:r>
            <a:r>
              <a:rPr lang="ja-JP" altLang="en-US" sz="1600" dirty="0"/>
              <a:t>：</a:t>
            </a:r>
            <a:r>
              <a:rPr lang="en-US" altLang="ja-JP" sz="1600" dirty="0"/>
              <a:t>00</a:t>
            </a:r>
            <a:r>
              <a:rPr lang="ja-JP" altLang="en-US" sz="1600" dirty="0"/>
              <a:t>～</a:t>
            </a:r>
            <a:r>
              <a:rPr lang="en-US" altLang="ja-JP" sz="1600" dirty="0"/>
              <a:t>23</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r>
              <a:rPr lang="en-US" altLang="ja-JP" sz="1600" dirty="0"/>
              <a:t>LINE</a:t>
            </a:r>
            <a:r>
              <a:rPr lang="ja-JP" altLang="en-US" sz="1600" dirty="0"/>
              <a:t>　　　　 　掲載開始日　</a:t>
            </a:r>
            <a:r>
              <a:rPr lang="en-US" altLang="ja-JP" sz="1600" dirty="0"/>
              <a:t>11</a:t>
            </a:r>
            <a:r>
              <a:rPr lang="ja-JP" altLang="en-US" sz="1600" dirty="0"/>
              <a:t>：</a:t>
            </a:r>
            <a:r>
              <a:rPr lang="en-US" altLang="ja-JP" sz="1600" dirty="0"/>
              <a:t>00</a:t>
            </a:r>
            <a:r>
              <a:rPr lang="ja-JP" altLang="en-US" sz="1600" dirty="0"/>
              <a:t>～翌日</a:t>
            </a:r>
            <a:r>
              <a:rPr lang="en-US" altLang="ja-JP" sz="1600" dirty="0"/>
              <a:t>10</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endParaRPr lang="en-US" altLang="ja-JP" sz="1600" dirty="0"/>
          </a:p>
          <a:p>
            <a:r>
              <a:rPr lang="ja-JP" altLang="en-US" sz="1600" b="1" dirty="0"/>
              <a:t>■販売商流</a:t>
            </a:r>
            <a:endParaRPr lang="en-US" altLang="ja-JP" sz="1600" b="1" dirty="0"/>
          </a:p>
          <a:p>
            <a:r>
              <a:rPr lang="ja-JP" altLang="en-US" sz="1600" dirty="0"/>
              <a:t>本パッケージ商品に含まれる各商品の商流は同一としてください。</a:t>
            </a:r>
            <a:endParaRPr lang="en-US" altLang="ja-JP" sz="1600" dirty="0"/>
          </a:p>
          <a:p>
            <a:endParaRPr lang="en-US" altLang="ja-JP" sz="1600" dirty="0"/>
          </a:p>
          <a:p>
            <a:r>
              <a:rPr lang="ja-JP" altLang="en-US" sz="1600" b="1" dirty="0"/>
              <a:t>■お取り扱い代理店様</a:t>
            </a:r>
            <a:endParaRPr lang="en-US" altLang="ja-JP" sz="1600" b="1" dirty="0"/>
          </a:p>
          <a:p>
            <a:r>
              <a:rPr lang="en-US" altLang="ja-JP" sz="1600" dirty="0"/>
              <a:t>LINE</a:t>
            </a:r>
            <a:r>
              <a:rPr lang="ja-JP" altLang="en-US" sz="1600" dirty="0"/>
              <a:t>　および、</a:t>
            </a:r>
            <a:r>
              <a:rPr lang="en-US" altLang="ja-JP" sz="1600" dirty="0"/>
              <a:t>Yahoo! JAPAN YDA</a:t>
            </a:r>
            <a:r>
              <a:rPr lang="ja-JP" altLang="en-US" sz="1600" dirty="0"/>
              <a:t>予約型の取り扱い契約済みの代理店様に限ります。</a:t>
            </a:r>
          </a:p>
        </p:txBody>
      </p:sp>
    </p:spTree>
    <p:extLst>
      <p:ext uri="{BB962C8B-B14F-4D97-AF65-F5344CB8AC3E}">
        <p14:creationId xmlns:p14="http://schemas.microsoft.com/office/powerpoint/2010/main" val="10077370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p>
        </p:txBody>
      </p:sp>
      <p:sp>
        <p:nvSpPr>
          <p:cNvPr id="5" name="テキスト プレースホルダー 2"/>
          <p:cNvSpPr>
            <a:spLocks noGrp="1"/>
          </p:cNvSpPr>
          <p:nvPr>
            <p:ph type="body" sz="quarter" idx="10"/>
          </p:nvPr>
        </p:nvSpPr>
        <p:spPr>
          <a:xfrm>
            <a:off x="877215" y="1098189"/>
            <a:ext cx="10438785" cy="792088"/>
          </a:xfrm>
        </p:spPr>
        <p:txBody>
          <a:bodyPr/>
          <a:lstStyle/>
          <a:p>
            <a:r>
              <a:rPr lang="ja-JP" altLang="en-US" sz="1600" b="1" dirty="0"/>
              <a:t>■掲載レポート</a:t>
            </a:r>
            <a:endParaRPr lang="en-US" altLang="ja-JP" sz="1600" b="1" dirty="0"/>
          </a:p>
          <a:p>
            <a:r>
              <a:rPr lang="ja-JP" altLang="en-US" sz="1600" dirty="0"/>
              <a:t>各メディアより、それぞれのレポートをご提出いたします。</a:t>
            </a:r>
            <a:endParaRPr lang="en-US" altLang="ja-JP" sz="1600" dirty="0"/>
          </a:p>
          <a:p>
            <a:endParaRPr lang="en-US" altLang="ja-JP" sz="1600" dirty="0">
              <a:solidFill>
                <a:schemeClr val="tx1"/>
              </a:solidFill>
            </a:endParaRPr>
          </a:p>
          <a:p>
            <a:r>
              <a:rPr lang="ja-JP" altLang="en-US" sz="1600" b="1" dirty="0">
                <a:solidFill>
                  <a:schemeClr val="tx1"/>
                </a:solidFill>
              </a:rPr>
              <a:t>■ブランドリフト調査</a:t>
            </a:r>
            <a:endParaRPr lang="en-US" altLang="ja-JP" sz="1600" b="1" dirty="0">
              <a:solidFill>
                <a:schemeClr val="tx1"/>
              </a:solidFill>
            </a:endParaRPr>
          </a:p>
          <a:p>
            <a:r>
              <a:rPr lang="ja-JP" altLang="en-US" sz="1600" dirty="0">
                <a:solidFill>
                  <a:schemeClr val="tx1"/>
                </a:solidFill>
              </a:rPr>
              <a:t>クロスメディア調査をご希望の場合は、弊社営業までお問い合せください。それぞれ単体商品での調査につきましては、調査基準をクリアしているもののみ実施可能です。</a:t>
            </a:r>
            <a:endParaRPr lang="en-US" altLang="ja-JP" sz="1600" dirty="0">
              <a:solidFill>
                <a:schemeClr val="tx1"/>
              </a:solidFill>
            </a:endParaRPr>
          </a:p>
          <a:p>
            <a:endParaRPr lang="en-US" altLang="ja-JP" sz="1600" dirty="0">
              <a:solidFill>
                <a:schemeClr val="tx1"/>
              </a:solidFill>
            </a:endParaRPr>
          </a:p>
          <a:p>
            <a:r>
              <a:rPr lang="ja-JP" altLang="en-US" sz="1600" b="1" dirty="0">
                <a:solidFill>
                  <a:schemeClr val="tx1"/>
                </a:solidFill>
              </a:rPr>
              <a:t>■その他</a:t>
            </a:r>
            <a:endParaRPr lang="en-US" altLang="ja-JP" sz="1600" b="1" dirty="0">
              <a:solidFill>
                <a:schemeClr val="tx1"/>
              </a:solidFill>
            </a:endParaRPr>
          </a:p>
          <a:p>
            <a:r>
              <a:rPr lang="ja-JP" altLang="en-US" sz="1600" dirty="0">
                <a:solidFill>
                  <a:schemeClr val="tx1"/>
                </a:solidFill>
              </a:rPr>
              <a:t>・</a:t>
            </a:r>
            <a:r>
              <a:rPr lang="en-US" altLang="ja-JP" sz="1600" dirty="0">
                <a:solidFill>
                  <a:schemeClr val="tx1"/>
                </a:solidFill>
              </a:rPr>
              <a:t>Yahoo!</a:t>
            </a:r>
            <a:r>
              <a:rPr lang="ja-JP" altLang="en-US" sz="1600" dirty="0">
                <a:solidFill>
                  <a:schemeClr val="tx1"/>
                </a:solidFill>
              </a:rPr>
              <a:t> </a:t>
            </a:r>
            <a:r>
              <a:rPr lang="en-US" altLang="ja-JP" sz="1600" dirty="0">
                <a:solidFill>
                  <a:schemeClr val="tx1"/>
                </a:solidFill>
              </a:rPr>
              <a:t>JAPAN</a:t>
            </a:r>
            <a:r>
              <a:rPr lang="ja-JP" altLang="en-US" sz="1600" dirty="0">
                <a:solidFill>
                  <a:schemeClr val="tx1"/>
                </a:solidFill>
              </a:rPr>
              <a:t>は広告管理ツールでの予約、</a:t>
            </a:r>
            <a:r>
              <a:rPr lang="en-US" altLang="ja-JP" sz="1600" dirty="0">
                <a:solidFill>
                  <a:schemeClr val="tx1"/>
                </a:solidFill>
              </a:rPr>
              <a:t>LINE</a:t>
            </a:r>
            <a:r>
              <a:rPr lang="ja-JP" altLang="en-US" sz="1600" dirty="0">
                <a:solidFill>
                  <a:schemeClr val="tx1"/>
                </a:solidFill>
              </a:rPr>
              <a:t>は仮押さえにより、両方の商品の在庫が抑えられた時点でパッケージ商品が実施できます。</a:t>
            </a:r>
            <a:endParaRPr lang="en-US" altLang="ja-JP" sz="1600" dirty="0">
              <a:solidFill>
                <a:schemeClr val="tx1"/>
              </a:solidFill>
            </a:endParaRPr>
          </a:p>
          <a:p>
            <a:r>
              <a:rPr lang="ja-JP" altLang="en-US" sz="1600" dirty="0">
                <a:solidFill>
                  <a:schemeClr val="tx1"/>
                </a:solidFill>
              </a:rPr>
              <a:t>・</a:t>
            </a:r>
            <a:r>
              <a:rPr lang="en-US" altLang="ja-JP" sz="1600" dirty="0">
                <a:solidFill>
                  <a:schemeClr val="tx1"/>
                </a:solidFill>
              </a:rPr>
              <a:t>1</a:t>
            </a:r>
            <a:r>
              <a:rPr lang="ja-JP" altLang="en-US" sz="1600" dirty="0">
                <a:solidFill>
                  <a:schemeClr val="tx1"/>
                </a:solidFill>
              </a:rPr>
              <a:t>日</a:t>
            </a:r>
            <a:r>
              <a:rPr lang="en-US" altLang="ja-JP" sz="1600" dirty="0">
                <a:solidFill>
                  <a:schemeClr val="tx1"/>
                </a:solidFill>
              </a:rPr>
              <a:t>1</a:t>
            </a:r>
            <a:r>
              <a:rPr lang="ja-JP" altLang="en-US" sz="1600" dirty="0">
                <a:solidFill>
                  <a:schemeClr val="tx1"/>
                </a:solidFill>
              </a:rPr>
              <a:t>社限定パッケージ商品のため、仮押さえ、発注、予約などのタイミングにより実施できない可能性があるのでご注意ください。</a:t>
            </a:r>
            <a:endParaRPr lang="en-US" altLang="ja-JP" sz="1600" dirty="0">
              <a:solidFill>
                <a:schemeClr val="tx1"/>
              </a:solidFill>
            </a:endParaRPr>
          </a:p>
          <a:p>
            <a:r>
              <a:rPr lang="ja-JP" altLang="en-US" sz="1600" dirty="0">
                <a:solidFill>
                  <a:schemeClr val="tx1"/>
                </a:solidFill>
              </a:rPr>
              <a:t>・ 両社が個別で設定している割引施策との併用は不可です。</a:t>
            </a:r>
            <a:endParaRPr lang="en-US" altLang="ja-JP" sz="1600" dirty="0">
              <a:solidFill>
                <a:schemeClr val="tx1"/>
              </a:solidFill>
            </a:endParaRPr>
          </a:p>
        </p:txBody>
      </p:sp>
    </p:spTree>
    <p:extLst>
      <p:ext uri="{BB962C8B-B14F-4D97-AF65-F5344CB8AC3E}">
        <p14:creationId xmlns:p14="http://schemas.microsoft.com/office/powerpoint/2010/main" val="27026163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指標の定義</a:t>
            </a:r>
            <a:endParaRPr kumimoji="1" lang="ja-JP" altLang="en-US" dirty="0"/>
          </a:p>
        </p:txBody>
      </p:sp>
      <p:sp>
        <p:nvSpPr>
          <p:cNvPr id="4" name="テキスト プレースホルダー 2"/>
          <p:cNvSpPr>
            <a:spLocks noGrp="1"/>
          </p:cNvSpPr>
          <p:nvPr>
            <p:ph type="body" sz="quarter" idx="10"/>
          </p:nvPr>
        </p:nvSpPr>
        <p:spPr>
          <a:xfrm>
            <a:off x="877215" y="1098189"/>
            <a:ext cx="10438785" cy="792088"/>
          </a:xfrm>
        </p:spPr>
        <p:txBody>
          <a:bodyPr/>
          <a:lstStyle/>
          <a:p>
            <a:r>
              <a:rPr lang="ja-JP" altLang="en-US" sz="1600" dirty="0"/>
              <a:t>各商品の指標の定義は以下になります。</a:t>
            </a:r>
            <a:endParaRPr lang="en-US" altLang="ja-JP" sz="1600" dirty="0"/>
          </a:p>
          <a:p>
            <a:endParaRPr lang="en-US" altLang="ja-JP" sz="1600" dirty="0"/>
          </a:p>
          <a:p>
            <a:r>
              <a:rPr lang="en-US" altLang="ja-JP" sz="1600" dirty="0"/>
              <a:t>【</a:t>
            </a:r>
            <a:r>
              <a:rPr lang="ja-JP" altLang="en-US" sz="1600" dirty="0"/>
              <a:t>ブランドパネル</a:t>
            </a:r>
            <a:r>
              <a:rPr lang="en-US" altLang="ja-JP" sz="1600" dirty="0"/>
              <a:t>】</a:t>
            </a:r>
          </a:p>
          <a:p>
            <a:r>
              <a:rPr lang="ja-JP" altLang="en-US" sz="1600" dirty="0"/>
              <a:t>「ビューアブルインプレッション（</a:t>
            </a:r>
            <a:r>
              <a:rPr lang="en-US" altLang="ja-JP" sz="1600" dirty="0" err="1"/>
              <a:t>Vimps</a:t>
            </a:r>
            <a:r>
              <a:rPr lang="ja-JP" altLang="en-US" sz="1600" dirty="0"/>
              <a:t>）」に対して課金、掲載保証をしています。</a:t>
            </a:r>
            <a:endParaRPr lang="en-US" altLang="ja-JP" sz="1600" dirty="0"/>
          </a:p>
          <a:p>
            <a:r>
              <a:rPr lang="ja-JP" altLang="en-US" sz="1600" dirty="0"/>
              <a:t>インターネットユーザーの視認領域に広告が表示された際のインプレッションを指し、広告の</a:t>
            </a:r>
            <a:r>
              <a:rPr lang="en-US" altLang="ja-JP" sz="1600" dirty="0"/>
              <a:t>50%</a:t>
            </a:r>
            <a:r>
              <a:rPr lang="ja-JP" altLang="en-US" sz="1600" dirty="0"/>
              <a:t>以上の範囲が</a:t>
            </a:r>
            <a:r>
              <a:rPr lang="en-US" altLang="ja-JP" sz="1600" dirty="0"/>
              <a:t>1</a:t>
            </a:r>
            <a:r>
              <a:rPr lang="ja-JP" altLang="en-US" sz="1600" dirty="0"/>
              <a:t>秒以上連続して表示された場合です。</a:t>
            </a:r>
            <a:r>
              <a:rPr lang="en-US" altLang="ja-JP" sz="1600" dirty="0"/>
              <a:t>※※IAB</a:t>
            </a:r>
            <a:r>
              <a:rPr lang="ja-JP" altLang="en-US" sz="1600" dirty="0"/>
              <a:t>（</a:t>
            </a:r>
            <a:r>
              <a:rPr lang="en-US" altLang="ja-JP" sz="1600" dirty="0"/>
              <a:t>Interactive Advertising Bureau</a:t>
            </a:r>
            <a:r>
              <a:rPr lang="ja-JP" altLang="en-US" sz="1600" dirty="0"/>
              <a:t>）が定めたガイドラインの定義に準拠</a:t>
            </a:r>
            <a:endParaRPr lang="en-US" altLang="ja-JP" sz="1600" dirty="0"/>
          </a:p>
          <a:p>
            <a:endParaRPr lang="en-US" altLang="ja-JP" sz="1600" dirty="0"/>
          </a:p>
          <a:p>
            <a:r>
              <a:rPr lang="en-US" altLang="ja-JP" sz="1600" dirty="0">
                <a:solidFill>
                  <a:schemeClr val="tx1"/>
                </a:solidFill>
                <a:latin typeface="+mn-ea"/>
                <a:cs typeface="Meiryo"/>
                <a:sym typeface="Meiryo"/>
              </a:rPr>
              <a:t>【Talk Head View</a:t>
            </a:r>
            <a:r>
              <a:rPr lang="en-US" altLang="ja-JP" sz="1600" dirty="0"/>
              <a:t>】</a:t>
            </a:r>
          </a:p>
          <a:p>
            <a:r>
              <a:rPr lang="ja-JP" altLang="en-US" sz="1600" dirty="0"/>
              <a:t>当日</a:t>
            </a:r>
            <a:r>
              <a:rPr lang="en-US" altLang="ja-JP" sz="1600" dirty="0"/>
              <a:t>11:00</a:t>
            </a:r>
            <a:r>
              <a:rPr lang="ja-JP" altLang="en-US" sz="1600" dirty="0"/>
              <a:t>～翌日</a:t>
            </a:r>
            <a:r>
              <a:rPr lang="en-US" altLang="ja-JP" sz="1600" dirty="0"/>
              <a:t>10:59</a:t>
            </a:r>
            <a:r>
              <a:rPr lang="ja-JP" altLang="en-US" sz="1600" dirty="0" err="1"/>
              <a:t>までの</a:t>
            </a:r>
            <a:r>
              <a:rPr lang="en-US" altLang="ja-JP" sz="1600" dirty="0"/>
              <a:t>1</a:t>
            </a:r>
            <a:r>
              <a:rPr lang="ja-JP" altLang="en-US" sz="1600" dirty="0"/>
              <a:t>日（</a:t>
            </a:r>
            <a:r>
              <a:rPr lang="en-US" altLang="ja-JP" sz="1600" dirty="0"/>
              <a:t>24</a:t>
            </a:r>
            <a:r>
              <a:rPr lang="ja-JP" altLang="en-US" sz="1600" dirty="0"/>
              <a:t>時間）掲載保証となります</a:t>
            </a:r>
            <a:endParaRPr lang="en-US" altLang="ja-JP" sz="1600" dirty="0"/>
          </a:p>
          <a:p>
            <a:r>
              <a:rPr lang="en-US" altLang="ja-JP" sz="1600" dirty="0"/>
              <a:t>Imps</a:t>
            </a:r>
            <a:r>
              <a:rPr lang="ja-JP" altLang="en-US" sz="1600" dirty="0"/>
              <a:t>（</a:t>
            </a:r>
            <a:r>
              <a:rPr lang="en-US" altLang="ja-JP" sz="1600" dirty="0"/>
              <a:t>UU</a:t>
            </a:r>
            <a:r>
              <a:rPr lang="ja-JP" altLang="en-US" sz="1600" dirty="0"/>
              <a:t>）数は想定となります。想定割れについては免責となります</a:t>
            </a:r>
            <a:endParaRPr lang="en-US" altLang="ja-JP" sz="1600" dirty="0"/>
          </a:p>
          <a:p>
            <a:r>
              <a:rPr lang="en-US" altLang="ja-JP" sz="1600" dirty="0"/>
              <a:t>100</a:t>
            </a:r>
            <a:r>
              <a:rPr lang="ja-JP" altLang="en-US" sz="1600" dirty="0"/>
              <a:t>％ゼロ秒表示で表示カウントとなります</a:t>
            </a:r>
            <a:endParaRPr lang="en-US" altLang="ja-JP" sz="1600" dirty="0"/>
          </a:p>
          <a:p>
            <a:r>
              <a:rPr lang="en-US" altLang="ja-JP" sz="1600" dirty="0"/>
              <a:t>※</a:t>
            </a:r>
            <a:r>
              <a:rPr lang="ja-JP" altLang="en-US" sz="1600" dirty="0"/>
              <a:t>案件業種</a:t>
            </a:r>
            <a:r>
              <a:rPr lang="en-US" altLang="ja-JP" sz="1600" dirty="0"/>
              <a:t>/</a:t>
            </a:r>
            <a:r>
              <a:rPr lang="ja-JP" altLang="en-US" sz="1600" dirty="0"/>
              <a:t>商材により</a:t>
            </a:r>
            <a:r>
              <a:rPr lang="en-US" altLang="ja-JP" sz="1600" dirty="0"/>
              <a:t>10</a:t>
            </a:r>
            <a:r>
              <a:rPr lang="ja-JP" altLang="en-US" sz="1600" dirty="0"/>
              <a:t>代の配信除外対応をさせていただく場合がございます。</a:t>
            </a:r>
          </a:p>
        </p:txBody>
      </p:sp>
    </p:spTree>
    <p:extLst>
      <p:ext uri="{BB962C8B-B14F-4D97-AF65-F5344CB8AC3E}">
        <p14:creationId xmlns:p14="http://schemas.microsoft.com/office/powerpoint/2010/main" val="27684120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パッケージ商品</a:t>
            </a:r>
            <a:r>
              <a:rPr kumimoji="1" lang="ja-JP" altLang="en-US" dirty="0"/>
              <a:t>　販売制限</a:t>
            </a:r>
          </a:p>
        </p:txBody>
      </p:sp>
      <p:sp>
        <p:nvSpPr>
          <p:cNvPr id="5" name="テキスト ボックス 4"/>
          <p:cNvSpPr txBox="1"/>
          <p:nvPr/>
        </p:nvSpPr>
        <p:spPr>
          <a:xfrm>
            <a:off x="551384" y="980728"/>
            <a:ext cx="11377264" cy="338554"/>
          </a:xfrm>
          <a:prstGeom prst="rect">
            <a:avLst/>
          </a:prstGeom>
          <a:noFill/>
        </p:spPr>
        <p:txBody>
          <a:bodyPr wrap="square" rtlCol="0">
            <a:spAutoFit/>
          </a:bodyPr>
          <a:lstStyle/>
          <a:p>
            <a:r>
              <a:rPr lang="ja-JP" altLang="en-US" sz="1600" dirty="0"/>
              <a:t>以下の業種・業態、商品・サービスのプロモーションでは、当パッケージ商品をご利用いただくことができません。</a:t>
            </a:r>
            <a:endParaRPr lang="en-US" altLang="ja-JP" sz="1600" dirty="0"/>
          </a:p>
        </p:txBody>
      </p:sp>
      <p:sp>
        <p:nvSpPr>
          <p:cNvPr id="6" name="テキスト ボックス 5"/>
          <p:cNvSpPr txBox="1"/>
          <p:nvPr/>
        </p:nvSpPr>
        <p:spPr>
          <a:xfrm>
            <a:off x="407368" y="1484784"/>
            <a:ext cx="6120680" cy="5509200"/>
          </a:xfrm>
          <a:prstGeom prst="rect">
            <a:avLst/>
          </a:prstGeom>
          <a:noFill/>
        </p:spPr>
        <p:txBody>
          <a:bodyPr wrap="square" rtlCol="0">
            <a:spAutoFit/>
          </a:bodyPr>
          <a:lstStyle/>
          <a:p>
            <a:r>
              <a:rPr lang="ja-JP" altLang="en-US" sz="1100" dirty="0"/>
              <a:t>・宗教関連（魔除け関連、霊感商法霊視商法、神社仏閣等） </a:t>
            </a:r>
            <a:endParaRPr lang="en-US" altLang="ja-JP" sz="1100" dirty="0"/>
          </a:p>
          <a:p>
            <a:r>
              <a:rPr lang="ja-JP" altLang="en-US" sz="1100" dirty="0"/>
              <a:t>・コンプレックス商材</a:t>
            </a:r>
            <a:endParaRPr lang="en-US" altLang="ja-JP" sz="1100" dirty="0"/>
          </a:p>
          <a:p>
            <a:r>
              <a:rPr lang="ja-JP" altLang="en-US" sz="1100" dirty="0"/>
              <a:t>・健康食品</a:t>
            </a:r>
            <a:endParaRPr lang="en-US" altLang="ja-JP" sz="1100" dirty="0"/>
          </a:p>
          <a:p>
            <a:r>
              <a:rPr lang="ja-JP" altLang="en-US" sz="1100" dirty="0"/>
              <a:t>・エステ（一部当社が両メディア場合を除く）</a:t>
            </a:r>
            <a:endParaRPr lang="en-US" altLang="ja-JP" sz="1100" dirty="0"/>
          </a:p>
          <a:p>
            <a:r>
              <a:rPr lang="ja-JP" altLang="en-US" sz="1100" dirty="0"/>
              <a:t>・通販コスメ</a:t>
            </a:r>
            <a:endParaRPr lang="en-US" altLang="ja-JP" sz="1100" dirty="0"/>
          </a:p>
          <a:p>
            <a:r>
              <a:rPr lang="ja-JP" altLang="en-US" sz="1100" dirty="0"/>
              <a:t>・パチンコ、スロット、ギャンブル関連（一部両メディアが認めた場合を除く）</a:t>
            </a:r>
            <a:endParaRPr lang="en-US" altLang="ja-JP" sz="1100" dirty="0"/>
          </a:p>
          <a:p>
            <a:r>
              <a:rPr lang="ja-JP" altLang="en-US" sz="1100" dirty="0"/>
              <a:t>・アダルト関連（成人対象の性的な商品サービス等のアダルト全般、性的表現が</a:t>
            </a:r>
            <a:endParaRPr lang="en-US" altLang="ja-JP" sz="1100" dirty="0"/>
          </a:p>
          <a:p>
            <a:r>
              <a:rPr lang="ja-JP" altLang="en-US" sz="1100" dirty="0"/>
              <a:t>　扱われている作品サービス、児童ポルノを連想させるもの等の青少年保護育成上</a:t>
            </a:r>
            <a:endParaRPr lang="en-US" altLang="ja-JP" sz="1100" dirty="0"/>
          </a:p>
          <a:p>
            <a:r>
              <a:rPr lang="ja-JP" altLang="en-US" sz="1100" dirty="0"/>
              <a:t>　好ましくない商品 サービス、精力剤、合法ドラッグ等）</a:t>
            </a:r>
            <a:endParaRPr lang="en-US" altLang="ja-JP" sz="1100" dirty="0"/>
          </a:p>
          <a:p>
            <a:r>
              <a:rPr lang="ja-JP" altLang="en-US" sz="1100" dirty="0"/>
              <a:t>・恋愛、結婚関連</a:t>
            </a:r>
            <a:endParaRPr lang="en-US" altLang="ja-JP" sz="1100" dirty="0"/>
          </a:p>
          <a:p>
            <a:r>
              <a:rPr lang="ja-JP" altLang="en-US" sz="1100" dirty="0"/>
              <a:t>・出会い系、マッチングサイト等（インターネット異性紹介事業、結婚相談、</a:t>
            </a:r>
            <a:endParaRPr lang="en-US" altLang="ja-JP" sz="1100" dirty="0"/>
          </a:p>
          <a:p>
            <a:r>
              <a:rPr lang="ja-JP" altLang="en-US" sz="1100" dirty="0"/>
              <a:t>　お見合いパーティー等）</a:t>
            </a:r>
          </a:p>
          <a:p>
            <a:r>
              <a:rPr lang="ja-JP" altLang="en-US" sz="1100" dirty="0"/>
              <a:t>・無限連鎖講、連鎖販売取引等</a:t>
            </a:r>
          </a:p>
          <a:p>
            <a:r>
              <a:rPr lang="ja-JP" altLang="en-US" sz="1100" dirty="0"/>
              <a:t>・探偵業</a:t>
            </a:r>
          </a:p>
          <a:p>
            <a:r>
              <a:rPr lang="ja-JP" altLang="en-US" sz="1100" dirty="0"/>
              <a:t>・家政婦、介護サービス</a:t>
            </a:r>
          </a:p>
          <a:p>
            <a:r>
              <a:rPr lang="ja-JP" altLang="en-US" sz="1100" dirty="0"/>
              <a:t>・たばこ、電子タバコ</a:t>
            </a:r>
          </a:p>
          <a:p>
            <a:r>
              <a:rPr lang="ja-JP" altLang="en-US" sz="1100" dirty="0"/>
              <a:t>・アルコール類</a:t>
            </a:r>
            <a:r>
              <a:rPr lang="en-US" altLang="ja-JP" sz="1100" dirty="0"/>
              <a:t>/</a:t>
            </a:r>
            <a:r>
              <a:rPr lang="ja-JP" altLang="en-US" sz="1100" dirty="0"/>
              <a:t>ノンアルコール飲料（</a:t>
            </a:r>
            <a:r>
              <a:rPr lang="en-US" altLang="ja-JP" sz="1100" dirty="0"/>
              <a:t>10</a:t>
            </a:r>
            <a:r>
              <a:rPr lang="ja-JP" altLang="en-US" sz="1100" dirty="0"/>
              <a:t>代除外配信のみ可）</a:t>
            </a:r>
          </a:p>
          <a:p>
            <a:r>
              <a:rPr lang="ja-JP" altLang="en-US" sz="1100" dirty="0"/>
              <a:t>・武器全般、毒物劇物</a:t>
            </a:r>
          </a:p>
          <a:p>
            <a:r>
              <a:rPr lang="ja-JP" altLang="en-US" sz="1100" dirty="0"/>
              <a:t>・政党及び政治団体</a:t>
            </a:r>
          </a:p>
          <a:p>
            <a:r>
              <a:rPr lang="ja-JP" altLang="en-US" sz="1100" dirty="0"/>
              <a:t>・公益法人、</a:t>
            </a:r>
            <a:r>
              <a:rPr lang="en-US" altLang="ja-JP" sz="1100" dirty="0"/>
              <a:t>NPO/NGO</a:t>
            </a:r>
            <a:r>
              <a:rPr lang="ja-JP" altLang="en-US" sz="1100" dirty="0" err="1"/>
              <a:t>、</a:t>
            </a:r>
            <a:r>
              <a:rPr lang="ja-JP" altLang="en-US" sz="1100" dirty="0"/>
              <a:t>社団法人（一部両メディアが認めた場合を除く）</a:t>
            </a:r>
            <a:endParaRPr lang="en-US" altLang="ja-JP" sz="1100" dirty="0"/>
          </a:p>
          <a:p>
            <a:r>
              <a:rPr lang="ja-JP" altLang="en-US" sz="1100" dirty="0"/>
              <a:t>・団体による意見広告</a:t>
            </a:r>
            <a:r>
              <a:rPr lang="en-US" altLang="ja-JP" sz="1100" dirty="0"/>
              <a:t>､</a:t>
            </a:r>
            <a:r>
              <a:rPr lang="ja-JP" altLang="en-US" sz="1100" dirty="0"/>
              <a:t>主観的な意見を強く伝えるもの</a:t>
            </a:r>
          </a:p>
          <a:p>
            <a:r>
              <a:rPr lang="ja-JP" altLang="en-US" sz="1100" dirty="0"/>
              <a:t>・生体販売</a:t>
            </a:r>
          </a:p>
          <a:p>
            <a:r>
              <a:rPr lang="ja-JP" altLang="en-US" sz="1100" dirty="0"/>
              <a:t>・葬儀葬祭業</a:t>
            </a:r>
          </a:p>
          <a:p>
            <a:r>
              <a:rPr lang="ja-JP" altLang="en-US" sz="1100" dirty="0"/>
              <a:t>・レーシック、美容整形、美容外科、美容皮膚科</a:t>
            </a:r>
            <a:endParaRPr lang="en-US" altLang="ja-JP" sz="1100" dirty="0"/>
          </a:p>
          <a:p>
            <a:r>
              <a:rPr lang="ja-JP" altLang="en-US" sz="1100" dirty="0"/>
              <a:t>・ホワイトニングなどを含む医療関連、クリニック、疾患啓蒙サイト等</a:t>
            </a:r>
            <a:endParaRPr lang="en-US" altLang="ja-JP" sz="1100" dirty="0"/>
          </a:p>
          <a:p>
            <a:r>
              <a:rPr lang="ja-JP" altLang="en-US" sz="1100" dirty="0"/>
              <a:t>・医療機関</a:t>
            </a:r>
            <a:endParaRPr lang="en-US" altLang="ja-JP" sz="1100" dirty="0"/>
          </a:p>
          <a:p>
            <a:r>
              <a:rPr lang="ja-JP" altLang="en-US" sz="1100" dirty="0"/>
              <a:t>・発毛、育毛、増毛、かつらサービス</a:t>
            </a:r>
            <a:endParaRPr lang="en-US" altLang="ja-JP" sz="1100" dirty="0"/>
          </a:p>
          <a:p>
            <a:r>
              <a:rPr lang="ja-JP" altLang="en-US" sz="1100" dirty="0"/>
              <a:t>・あん摩指圧、鍼灸院、柔道整復等</a:t>
            </a:r>
          </a:p>
          <a:p>
            <a:r>
              <a:rPr lang="ja-JP" altLang="en-US" sz="1100" dirty="0"/>
              <a:t>・募金、寄付、クラウドファンディング等の資金調達（一部両メディアが認めた場合を除く）</a:t>
            </a:r>
          </a:p>
          <a:p>
            <a:r>
              <a:rPr lang="ja-JP" altLang="en-US" sz="1100" dirty="0"/>
              <a:t>・ネット関連ビジネス（情報商材、自己啓発セミナー等）</a:t>
            </a:r>
          </a:p>
          <a:p>
            <a:endParaRPr lang="en-US" altLang="ja-JP" sz="1100" dirty="0"/>
          </a:p>
        </p:txBody>
      </p:sp>
      <p:sp>
        <p:nvSpPr>
          <p:cNvPr id="7" name="正方形/長方形 6"/>
          <p:cNvSpPr/>
          <p:nvPr/>
        </p:nvSpPr>
        <p:spPr>
          <a:xfrm>
            <a:off x="6240016" y="1484784"/>
            <a:ext cx="5424459" cy="3770263"/>
          </a:xfrm>
          <a:prstGeom prst="rect">
            <a:avLst/>
          </a:prstGeom>
        </p:spPr>
        <p:txBody>
          <a:bodyPr wrap="square">
            <a:spAutoFit/>
          </a:bodyPr>
          <a:lstStyle/>
          <a:p>
            <a:r>
              <a:rPr lang="ja-JP" altLang="en-US" sz="1100" dirty="0"/>
              <a:t>・消費者金融などの貸金業、質屋</a:t>
            </a:r>
            <a:r>
              <a:rPr lang="en-US" altLang="ja-JP" sz="1100" dirty="0"/>
              <a:t>/</a:t>
            </a:r>
            <a:r>
              <a:rPr lang="ja-JP" altLang="en-US" sz="1100" dirty="0"/>
              <a:t>個人向け融資（カードローン）、商工ローン等</a:t>
            </a:r>
          </a:p>
          <a:p>
            <a:r>
              <a:rPr lang="ja-JP" altLang="en-US" sz="1100" dirty="0"/>
              <a:t>・不動産投資</a:t>
            </a:r>
            <a:r>
              <a:rPr lang="en-US" altLang="ja-JP" sz="1100" dirty="0"/>
              <a:t>/</a:t>
            </a:r>
            <a:r>
              <a:rPr lang="ja-JP" altLang="en-US" sz="1100" dirty="0"/>
              <a:t>金融投資</a:t>
            </a:r>
            <a:r>
              <a:rPr lang="en-US" altLang="ja-JP" sz="1100" dirty="0"/>
              <a:t>/FX/</a:t>
            </a:r>
            <a:r>
              <a:rPr lang="ja-JP" altLang="en-US" sz="1100" dirty="0"/>
              <a:t>仮想通貨交換業等</a:t>
            </a:r>
          </a:p>
          <a:p>
            <a:r>
              <a:rPr lang="ja-JP" altLang="en-US" sz="1100" dirty="0"/>
              <a:t>・ネット関連ビジネス（情報商材、自己啓発セミナー等）</a:t>
            </a:r>
            <a:endParaRPr lang="en-US" altLang="ja-JP" sz="1100" dirty="0"/>
          </a:p>
          <a:p>
            <a:r>
              <a:rPr lang="ja-JP" altLang="en-US" sz="1100" dirty="0"/>
              <a:t>・占い</a:t>
            </a:r>
            <a:endParaRPr lang="en-US" altLang="ja-JP" sz="1100" dirty="0"/>
          </a:p>
          <a:p>
            <a:r>
              <a:rPr lang="ja-JP" altLang="en-US" sz="1100" dirty="0"/>
              <a:t>・映画（</a:t>
            </a:r>
            <a:r>
              <a:rPr lang="en-US" altLang="ja-JP" sz="1100" dirty="0"/>
              <a:t>R18</a:t>
            </a:r>
            <a:r>
              <a:rPr lang="ja-JP" altLang="en-US" sz="1100" dirty="0"/>
              <a:t>＋指定の作品）</a:t>
            </a:r>
            <a:r>
              <a:rPr lang="en-US" altLang="ja-JP" sz="1100" dirty="0"/>
              <a:t>/</a:t>
            </a:r>
            <a:r>
              <a:rPr lang="ja-JP" altLang="en-US" sz="1100" dirty="0"/>
              <a:t>ゲーム（</a:t>
            </a:r>
            <a:r>
              <a:rPr lang="en-US" altLang="ja-JP" sz="1100" dirty="0"/>
              <a:t>CERO Z</a:t>
            </a:r>
            <a:r>
              <a:rPr lang="ja-JP" altLang="en-US" sz="1100" dirty="0"/>
              <a:t>）</a:t>
            </a:r>
            <a:endParaRPr lang="en-US" altLang="ja-JP" sz="1100" dirty="0"/>
          </a:p>
          <a:p>
            <a:r>
              <a:rPr lang="ja-JP" altLang="en-US" sz="1100" dirty="0"/>
              <a:t>・妊娠、不妊治療</a:t>
            </a:r>
            <a:endParaRPr lang="en-US" altLang="ja-JP" sz="1100" dirty="0"/>
          </a:p>
          <a:p>
            <a:r>
              <a:rPr lang="ja-JP" altLang="en-US" sz="1100" dirty="0"/>
              <a:t>・治験</a:t>
            </a:r>
            <a:endParaRPr lang="en-US" altLang="ja-JP" sz="1100" dirty="0"/>
          </a:p>
          <a:p>
            <a:r>
              <a:rPr lang="ja-JP" altLang="en-US" sz="1100" dirty="0"/>
              <a:t>・能力開発関連商品</a:t>
            </a:r>
            <a:endParaRPr lang="en-US" altLang="ja-JP" sz="1100" dirty="0"/>
          </a:p>
          <a:p>
            <a:r>
              <a:rPr lang="ja-JP" altLang="en-US" sz="1100" dirty="0"/>
              <a:t>・医薬品</a:t>
            </a:r>
            <a:endParaRPr lang="en-US" altLang="ja-JP" sz="1100" dirty="0"/>
          </a:p>
          <a:p>
            <a:r>
              <a:rPr lang="ja-JP" altLang="en-US" sz="1100" dirty="0"/>
              <a:t>・健康器具、健康雑貨</a:t>
            </a:r>
            <a:endParaRPr lang="en-US" altLang="ja-JP" sz="1100" dirty="0"/>
          </a:p>
          <a:p>
            <a:r>
              <a:rPr lang="ja-JP" altLang="en-US" sz="1100" dirty="0"/>
              <a:t>・薬機法上の広告表示規制および個別の掲載基準があるもの</a:t>
            </a:r>
            <a:br>
              <a:rPr lang="ja-JP" altLang="en-US" sz="1100" dirty="0"/>
            </a:br>
            <a:r>
              <a:rPr lang="ja-JP" altLang="en-US" sz="1100" dirty="0"/>
              <a:t>・通販サイト（販売制限に該当する商品が掲載されていない場合は掲載可）</a:t>
            </a:r>
            <a:endParaRPr lang="en-US" altLang="ja-JP" sz="1100" dirty="0"/>
          </a:p>
          <a:p>
            <a:r>
              <a:rPr lang="ja-JP" altLang="en-US" sz="1100" dirty="0"/>
              <a:t>・中古車</a:t>
            </a:r>
            <a:br>
              <a:rPr lang="ja-JP" altLang="en-US" sz="1100" dirty="0"/>
            </a:br>
            <a:r>
              <a:rPr lang="ja-JP" altLang="en-US" sz="1100" dirty="0"/>
              <a:t>・中古スマホ</a:t>
            </a:r>
            <a:br>
              <a:rPr lang="ja-JP" altLang="en-US" sz="1100" dirty="0"/>
            </a:br>
            <a:r>
              <a:rPr lang="ja-JP" altLang="en-US" sz="1100" dirty="0"/>
              <a:t>・下着、水着</a:t>
            </a:r>
            <a:endParaRPr lang="en-US" altLang="ja-JP" sz="1100" dirty="0"/>
          </a:p>
          <a:p>
            <a:r>
              <a:rPr lang="ja-JP" altLang="en-US" sz="1100" dirty="0"/>
              <a:t>・グロテスクなコンテンツ</a:t>
            </a:r>
            <a:br>
              <a:rPr lang="ja-JP" altLang="en-US" sz="1100" dirty="0"/>
            </a:br>
            <a:r>
              <a:rPr lang="ja-JP" altLang="en-US" sz="1100" dirty="0"/>
              <a:t>・商品画像</a:t>
            </a:r>
            <a:r>
              <a:rPr lang="en-US" altLang="ja-JP" sz="1100" dirty="0"/>
              <a:t>URL</a:t>
            </a:r>
            <a:r>
              <a:rPr lang="ja-JP" altLang="en-US" sz="1100" dirty="0"/>
              <a:t>が設定されていない商品リスト</a:t>
            </a:r>
            <a:br>
              <a:rPr lang="ja-JP" altLang="en-US" sz="1100" dirty="0"/>
            </a:br>
            <a:r>
              <a:rPr lang="ja-JP" altLang="en-US" sz="1100" dirty="0"/>
              <a:t>・成功報酬型広告契約またはアフィリエイト・プログラムに基づくサイト</a:t>
            </a:r>
          </a:p>
          <a:p>
            <a:r>
              <a:rPr lang="ja-JP" altLang="en-US" sz="1100" dirty="0"/>
              <a:t>・</a:t>
            </a:r>
            <a:r>
              <a:rPr lang="en-US" altLang="ja-JP" sz="1100" dirty="0"/>
              <a:t>LINE</a:t>
            </a:r>
            <a:r>
              <a:rPr lang="ja-JP" altLang="en-US" sz="1100" dirty="0"/>
              <a:t>社競合サービス</a:t>
            </a:r>
          </a:p>
          <a:p>
            <a:r>
              <a:rPr lang="ja-JP" altLang="en-US" sz="1100" dirty="0"/>
              <a:t>・一部ユーザーのみをターゲットとした商材（エリア、年齢等）</a:t>
            </a:r>
          </a:p>
          <a:p>
            <a:r>
              <a:rPr lang="ja-JP" altLang="en-US" sz="1100" dirty="0"/>
              <a:t>・その他両メディアが不適合と判断した業種・業態、商品・サービス</a:t>
            </a:r>
          </a:p>
        </p:txBody>
      </p:sp>
    </p:spTree>
    <p:extLst>
      <p:ext uri="{BB962C8B-B14F-4D97-AF65-F5344CB8AC3E}">
        <p14:creationId xmlns:p14="http://schemas.microsoft.com/office/powerpoint/2010/main" val="26881006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2"/>
          <p:cNvSpPr>
            <a:spLocks noGrp="1"/>
          </p:cNvSpPr>
          <p:nvPr>
            <p:ph type="body" sz="quarter" idx="10"/>
          </p:nvPr>
        </p:nvSpPr>
        <p:spPr>
          <a:xfrm>
            <a:off x="2214761" y="2954421"/>
            <a:ext cx="7050633" cy="792088"/>
          </a:xfrm>
        </p:spPr>
        <p:txBody>
          <a:bodyPr/>
          <a:lstStyle/>
          <a:p>
            <a:pPr algn="ctr"/>
            <a:r>
              <a:rPr lang="ja-JP" altLang="en-US" sz="3600" b="1" dirty="0"/>
              <a:t>商品詳細</a:t>
            </a:r>
            <a:endParaRPr kumimoji="1" lang="en-US" altLang="ja-JP" sz="3600" b="1" dirty="0"/>
          </a:p>
        </p:txBody>
      </p:sp>
    </p:spTree>
    <p:extLst>
      <p:ext uri="{BB962C8B-B14F-4D97-AF65-F5344CB8AC3E}">
        <p14:creationId xmlns:p14="http://schemas.microsoft.com/office/powerpoint/2010/main" val="32319740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商品一覧</a:t>
            </a:r>
            <a:endParaRPr lang="ja-JP" altLang="en-US" dirty="0"/>
          </a:p>
        </p:txBody>
      </p:sp>
      <p:sp>
        <p:nvSpPr>
          <p:cNvPr id="2" name="テキスト プレースホルダー 1"/>
          <p:cNvSpPr>
            <a:spLocks noGrp="1"/>
          </p:cNvSpPr>
          <p:nvPr>
            <p:ph type="body" sz="quarter" idx="10"/>
          </p:nvPr>
        </p:nvSpPr>
        <p:spPr/>
        <p:txBody>
          <a:bodyPr/>
          <a:lstStyle/>
          <a:p>
            <a:endParaRPr kumimoji="1" lang="ja-JP" altLang="en-US"/>
          </a:p>
        </p:txBody>
      </p:sp>
      <p:graphicFrame>
        <p:nvGraphicFramePr>
          <p:cNvPr id="244" name="表 243">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478837981"/>
              </p:ext>
            </p:extLst>
          </p:nvPr>
        </p:nvGraphicFramePr>
        <p:xfrm>
          <a:off x="810638" y="1098190"/>
          <a:ext cx="11033628" cy="5341520"/>
        </p:xfrm>
        <a:graphic>
          <a:graphicData uri="http://schemas.openxmlformats.org/drawingml/2006/table">
            <a:tbl>
              <a:tblPr firstCol="1" bandRow="1"/>
              <a:tblGrid>
                <a:gridCol w="1097280">
                  <a:extLst>
                    <a:ext uri="{9D8B030D-6E8A-4147-A177-3AD203B41FA5}">
                      <a16:colId xmlns:a16="http://schemas.microsoft.com/office/drawing/2014/main" val="792911817"/>
                    </a:ext>
                  </a:extLst>
                </a:gridCol>
                <a:gridCol w="3474720">
                  <a:extLst>
                    <a:ext uri="{9D8B030D-6E8A-4147-A177-3AD203B41FA5}">
                      <a16:colId xmlns:a16="http://schemas.microsoft.com/office/drawing/2014/main" val="1598988926"/>
                    </a:ext>
                  </a:extLst>
                </a:gridCol>
                <a:gridCol w="3149512">
                  <a:extLst>
                    <a:ext uri="{9D8B030D-6E8A-4147-A177-3AD203B41FA5}">
                      <a16:colId xmlns:a16="http://schemas.microsoft.com/office/drawing/2014/main" val="2266069156"/>
                    </a:ext>
                  </a:extLst>
                </a:gridCol>
                <a:gridCol w="3312116">
                  <a:extLst>
                    <a:ext uri="{9D8B030D-6E8A-4147-A177-3AD203B41FA5}">
                      <a16:colId xmlns:a16="http://schemas.microsoft.com/office/drawing/2014/main" val="1152127690"/>
                    </a:ext>
                  </a:extLst>
                </a:gridCol>
              </a:tblGrid>
              <a:tr h="478161">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SP</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ja-JP" altLang="en-US" sz="800" b="1" kern="1200" dirty="0">
                        <a:solidFill>
                          <a:schemeClr val="tx1">
                            <a:lumMod val="65000"/>
                            <a:lumOff val="35000"/>
                          </a:schemeClr>
                        </a:solidFill>
                        <a:latin typeface="+mn-ea"/>
                        <a:ea typeface="+mn-ea"/>
                        <a:cs typeface="+mn-cs"/>
                      </a:endParaRPr>
                    </a:p>
                  </a:txBody>
                  <a:tcPr marL="0" marR="0" marT="0" marB="0"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リッチフォーマット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r>
                        <a:rPr kumimoji="1" lang="ja-JP" altLang="en-US" sz="800" b="1" kern="1200" dirty="0">
                          <a:solidFill>
                            <a:schemeClr val="tx1">
                              <a:lumMod val="65000"/>
                              <a:lumOff val="35000"/>
                            </a:schemeClr>
                          </a:solidFill>
                          <a:latin typeface="+mn-ea"/>
                          <a:ea typeface="+mn-ea"/>
                          <a:cs typeface="+mn-cs"/>
                        </a:rPr>
                        <a:t>　</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1000001542</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1000001546</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1000001545</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予約開始日</a:t>
                      </a:r>
                      <a:endParaRPr kumimoji="1" lang="en-US" altLang="ja-JP" sz="800" b="0"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2022</a:t>
                      </a:r>
                      <a:r>
                        <a:rPr kumimoji="1" lang="ja-JP" altLang="en-US" sz="800" dirty="0" smtClean="0">
                          <a:solidFill>
                            <a:schemeClr val="tx1">
                              <a:lumMod val="65000"/>
                              <a:lumOff val="35000"/>
                            </a:schemeClr>
                          </a:solidFill>
                          <a:latin typeface="+mj-lt"/>
                          <a:ea typeface="+mj-ea"/>
                        </a:rPr>
                        <a:t>年</a:t>
                      </a: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月</a:t>
                      </a:r>
                      <a:r>
                        <a:rPr kumimoji="1" lang="en-US" altLang="ja-JP" sz="800" dirty="0" smtClean="0">
                          <a:solidFill>
                            <a:schemeClr val="tx1">
                              <a:lumMod val="65000"/>
                              <a:lumOff val="35000"/>
                            </a:schemeClr>
                          </a:solidFill>
                          <a:latin typeface="+mj-lt"/>
                          <a:ea typeface="+mj-ea"/>
                        </a:rPr>
                        <a:t>25</a:t>
                      </a:r>
                      <a:r>
                        <a:rPr kumimoji="1" lang="ja-JP" altLang="en-US" sz="800" dirty="0" smtClean="0">
                          <a:solidFill>
                            <a:schemeClr val="tx1">
                              <a:lumMod val="65000"/>
                              <a:lumOff val="35000"/>
                            </a:schemeClr>
                          </a:solidFill>
                          <a:latin typeface="+mj-lt"/>
                          <a:ea typeface="+mj-ea"/>
                        </a:rPr>
                        <a:t>日</a:t>
                      </a:r>
                      <a:r>
                        <a:rPr kumimoji="1" lang="ja-JP" altLang="en-US" sz="800" dirty="0">
                          <a:solidFill>
                            <a:schemeClr val="tx1">
                              <a:lumMod val="65000"/>
                              <a:lumOff val="35000"/>
                            </a:schemeClr>
                          </a:solidFill>
                          <a:latin typeface="+mj-lt"/>
                          <a:ea typeface="+mj-ea"/>
                        </a:rPr>
                        <a:t>（水）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2022</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5</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25</a:t>
                      </a:r>
                      <a:r>
                        <a:rPr kumimoji="1" lang="ja-JP" altLang="en-US" sz="800" kern="1200" dirty="0" smtClean="0">
                          <a:solidFill>
                            <a:schemeClr val="tx1">
                              <a:lumMod val="65000"/>
                              <a:lumOff val="35000"/>
                            </a:schemeClr>
                          </a:solidFill>
                          <a:latin typeface="メイリオ"/>
                          <a:ea typeface="メイリオ"/>
                          <a:cs typeface="+mn-cs"/>
                        </a:rPr>
                        <a:t>日（水）</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2022</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5</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25</a:t>
                      </a:r>
                      <a:r>
                        <a:rPr kumimoji="1" lang="ja-JP" altLang="en-US" sz="800" kern="1200" dirty="0" smtClean="0">
                          <a:solidFill>
                            <a:schemeClr val="tx1">
                              <a:lumMod val="65000"/>
                              <a:lumOff val="35000"/>
                            </a:schemeClr>
                          </a:solidFill>
                          <a:latin typeface="メイリオ"/>
                          <a:ea typeface="メイリオ"/>
                          <a:cs typeface="+mn-cs"/>
                        </a:rPr>
                        <a:t>日（水）</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10207372"/>
                  </a:ext>
                </a:extLst>
              </a:tr>
              <a:tr h="958288">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掲載イメージ</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658556097"/>
                  </a:ext>
                </a:extLst>
              </a:tr>
              <a:tr h="58553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スマートフォン：画像（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ブランドパネル　クインティ動画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画像（</a:t>
                      </a:r>
                      <a:r>
                        <a:rPr kumimoji="1" lang="en-US" altLang="ja-JP" sz="800" dirty="0">
                          <a:solidFill>
                            <a:schemeClr val="tx1">
                              <a:lumMod val="65000"/>
                              <a:lumOff val="35000"/>
                            </a:schemeClr>
                          </a:solidFill>
                          <a:latin typeface="+mn-ea"/>
                          <a:ea typeface="+mn-ea"/>
                        </a:rPr>
                        <a:t>16</a:t>
                      </a:r>
                      <a:r>
                        <a:rPr kumimoji="1" lang="ja-JP" altLang="en-US" sz="800" dirty="0">
                          <a:solidFill>
                            <a:schemeClr val="tx1">
                              <a:lumMod val="65000"/>
                              <a:lumOff val="35000"/>
                            </a:schemeClr>
                          </a:solidFill>
                          <a:latin typeface="+mn-ea"/>
                          <a:ea typeface="+mn-ea"/>
                        </a:rPr>
                        <a:t>：</a:t>
                      </a:r>
                      <a:r>
                        <a:rPr kumimoji="1" lang="en-US" altLang="ja-JP" sz="800" dirty="0">
                          <a:solidFill>
                            <a:schemeClr val="tx1">
                              <a:lumMod val="65000"/>
                              <a:lumOff val="35000"/>
                            </a:schemeClr>
                          </a:solidFill>
                          <a:latin typeface="+mn-ea"/>
                          <a:ea typeface="+mn-ea"/>
                        </a:rPr>
                        <a:t>9</a:t>
                      </a:r>
                      <a:r>
                        <a:rPr kumimoji="1" lang="ja-JP" altLang="en-US" sz="800" dirty="0">
                          <a:solidFill>
                            <a:schemeClr val="tx1">
                              <a:lumMod val="65000"/>
                              <a:lumOff val="35000"/>
                            </a:schemeClr>
                          </a:solidFill>
                          <a:latin typeface="+mn-ea"/>
                          <a:ea typeface="+mn-ea"/>
                        </a:rPr>
                        <a:t>）　</a:t>
                      </a:r>
                      <a:r>
                        <a:rPr kumimoji="1" lang="en-US" altLang="ja-JP" sz="800" dirty="0">
                          <a:solidFill>
                            <a:schemeClr val="tx1">
                              <a:lumMod val="65000"/>
                              <a:lumOff val="35000"/>
                            </a:schemeClr>
                          </a:solidFill>
                          <a:latin typeface="+mn-ea"/>
                          <a:ea typeface="+mn-ea"/>
                        </a:rPr>
                        <a:t>/</a:t>
                      </a:r>
                      <a:r>
                        <a:rPr kumimoji="1" lang="ja-JP" altLang="en-US" sz="800" dirty="0">
                          <a:solidFill>
                            <a:schemeClr val="tx1">
                              <a:lumMod val="65000"/>
                              <a:lumOff val="35000"/>
                            </a:schemeClr>
                          </a:solidFill>
                          <a:latin typeface="+mn-ea"/>
                          <a:ea typeface="+mn-ea"/>
                        </a:rPr>
                        <a:t>　動画</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ea"/>
                          <a:ea typeface="+mn-ea"/>
                          <a:cs typeface="+mn-cs"/>
                        </a:rPr>
                        <a:t>スマートフォン：画像（</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動画（</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a:solidFill>
                            <a:schemeClr val="tx1">
                              <a:lumMod val="65000"/>
                              <a:lumOff val="35000"/>
                            </a:schemeClr>
                          </a:solidFill>
                          <a:latin typeface="+mn-ea"/>
                          <a:ea typeface="+mn-ea"/>
                          <a:cs typeface="+mn-cs"/>
                        </a:rPr>
                        <a:t>PC</a:t>
                      </a: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60574233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en-US" altLang="ja-JP" sz="800" dirty="0">
                          <a:solidFill>
                            <a:schemeClr val="tx1">
                              <a:lumMod val="65000"/>
                              <a:lumOff val="35000"/>
                            </a:schemeClr>
                          </a:solidFill>
                          <a:latin typeface="+mn-ea"/>
                          <a:ea typeface="+mn-ea"/>
                        </a:rPr>
                        <a:t>PC</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Yahoo! JAPAN</a:t>
                      </a:r>
                      <a:r>
                        <a:rPr kumimoji="1" lang="ja-JP" altLang="en-US" sz="800" dirty="0">
                          <a:solidFill>
                            <a:schemeClr val="tx1">
                              <a:lumMod val="65000"/>
                              <a:lumOff val="35000"/>
                            </a:schemeClr>
                          </a:solidFill>
                          <a:latin typeface="+mj-lt"/>
                          <a:ea typeface="+mj-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（金）</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日（金）～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日（金）</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日（金）～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日（金）</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63668774"/>
                  </a:ext>
                </a:extLst>
              </a:tr>
              <a:tr h="66942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日間</a:t>
                      </a:r>
                      <a:endParaRPr kumimoji="1" lang="en-US" altLang="ja-JP" sz="800" baseline="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967014782"/>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38995">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最低購入価格</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5,000,000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37322884"/>
                  </a:ext>
                </a:extLst>
              </a:tr>
              <a:tr h="97226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a:solidFill>
                            <a:schemeClr val="bg1"/>
                          </a:solidFill>
                          <a:latin typeface="+mj-lt"/>
                          <a:ea typeface="+mj-ea"/>
                        </a:rPr>
                        <a:t>）</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748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902</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dirty="0">
                          <a:solidFill>
                            <a:schemeClr val="tx1">
                              <a:lumMod val="65000"/>
                              <a:lumOff val="35000"/>
                            </a:schemeClr>
                          </a:solidFill>
                          <a:latin typeface="+mn-ea"/>
                          <a:ea typeface="+mn-ea"/>
                        </a:rPr>
                        <a:t>　</a:t>
                      </a: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998</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14462905"/>
                  </a:ext>
                </a:extLst>
              </a:tr>
            </a:tbl>
          </a:graphicData>
        </a:graphic>
      </p:graphicFrame>
      <p:pic>
        <p:nvPicPr>
          <p:cNvPr id="250" name="図 249"/>
          <p:cNvPicPr>
            <a:picLocks noChangeAspect="1"/>
          </p:cNvPicPr>
          <p:nvPr/>
        </p:nvPicPr>
        <p:blipFill>
          <a:blip r:embed="rId3"/>
          <a:stretch>
            <a:fillRect/>
          </a:stretch>
        </p:blipFill>
        <p:spPr>
          <a:xfrm>
            <a:off x="3049111" y="2029907"/>
            <a:ext cx="1152128" cy="914483"/>
          </a:xfrm>
          <a:prstGeom prst="rect">
            <a:avLst/>
          </a:prstGeom>
        </p:spPr>
      </p:pic>
      <p:pic>
        <p:nvPicPr>
          <p:cNvPr id="251" name="図 250"/>
          <p:cNvPicPr>
            <a:picLocks noChangeAspect="1"/>
          </p:cNvPicPr>
          <p:nvPr/>
        </p:nvPicPr>
        <p:blipFill>
          <a:blip r:embed="rId4"/>
          <a:stretch>
            <a:fillRect/>
          </a:stretch>
        </p:blipFill>
        <p:spPr>
          <a:xfrm>
            <a:off x="4224049" y="2029907"/>
            <a:ext cx="1092481" cy="914483"/>
          </a:xfrm>
          <a:prstGeom prst="rect">
            <a:avLst/>
          </a:prstGeom>
        </p:spPr>
      </p:pic>
      <p:pic>
        <p:nvPicPr>
          <p:cNvPr id="252" name="図 2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2720" y="2039391"/>
            <a:ext cx="1024114" cy="936104"/>
          </a:xfrm>
          <a:prstGeom prst="rect">
            <a:avLst/>
          </a:prstGeom>
        </p:spPr>
      </p:pic>
      <p:pic>
        <p:nvPicPr>
          <p:cNvPr id="253" name="図 2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9712" y="2075395"/>
            <a:ext cx="945336" cy="864096"/>
          </a:xfrm>
          <a:prstGeom prst="rect">
            <a:avLst/>
          </a:prstGeom>
        </p:spPr>
      </p:pic>
      <p:pic>
        <p:nvPicPr>
          <p:cNvPr id="254" name="図 2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67178" y="2029952"/>
            <a:ext cx="1024114" cy="936104"/>
          </a:xfrm>
          <a:prstGeom prst="rect">
            <a:avLst/>
          </a:prstGeom>
        </p:spPr>
      </p:pic>
      <p:pic>
        <p:nvPicPr>
          <p:cNvPr id="255" name="図 254"/>
          <p:cNvPicPr>
            <a:picLocks noChangeAspect="1"/>
          </p:cNvPicPr>
          <p:nvPr/>
        </p:nvPicPr>
        <p:blipFill>
          <a:blip r:embed="rId6"/>
          <a:stretch>
            <a:fillRect/>
          </a:stretch>
        </p:blipFill>
        <p:spPr>
          <a:xfrm>
            <a:off x="10680783" y="2029907"/>
            <a:ext cx="1126751" cy="901063"/>
          </a:xfrm>
          <a:prstGeom prst="rect">
            <a:avLst/>
          </a:prstGeom>
        </p:spPr>
      </p:pic>
      <p:pic>
        <p:nvPicPr>
          <p:cNvPr id="256" name="図 255"/>
          <p:cNvPicPr>
            <a:picLocks noChangeAspect="1"/>
          </p:cNvPicPr>
          <p:nvPr/>
        </p:nvPicPr>
        <p:blipFill>
          <a:blip r:embed="rId7"/>
          <a:stretch>
            <a:fillRect/>
          </a:stretch>
        </p:blipFill>
        <p:spPr>
          <a:xfrm>
            <a:off x="9528024" y="2029907"/>
            <a:ext cx="1124232" cy="901063"/>
          </a:xfrm>
          <a:prstGeom prst="rect">
            <a:avLst/>
          </a:prstGeom>
        </p:spPr>
      </p:pic>
    </p:spTree>
    <p:extLst>
      <p:ext uri="{BB962C8B-B14F-4D97-AF65-F5344CB8AC3E}">
        <p14:creationId xmlns:p14="http://schemas.microsoft.com/office/powerpoint/2010/main" val="22386280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スペシャル商品について</a:t>
            </a:r>
            <a:endParaRPr lang="ja-JP" altLang="en-US" dirty="0"/>
          </a:p>
        </p:txBody>
      </p:sp>
      <p:sp>
        <p:nvSpPr>
          <p:cNvPr id="11" name="正方形/長方形 10"/>
          <p:cNvSpPr/>
          <p:nvPr/>
        </p:nvSpPr>
        <p:spPr>
          <a:xfrm>
            <a:off x="937612" y="1090576"/>
            <a:ext cx="9389800" cy="1815882"/>
          </a:xfrm>
          <a:prstGeom prst="rect">
            <a:avLst/>
          </a:prstGeom>
        </p:spPr>
        <p:txBody>
          <a:bodyPr wrap="square">
            <a:spAutoFit/>
          </a:bodyPr>
          <a:lstStyle/>
          <a:p>
            <a:r>
              <a:rPr lang="ja-JP" altLang="en-US" sz="1600" dirty="0">
                <a:solidFill>
                  <a:schemeClr val="tx1">
                    <a:lumMod val="65000"/>
                    <a:lumOff val="35000"/>
                  </a:schemeClr>
                </a:solidFill>
                <a:latin typeface="+mn-ea"/>
              </a:rPr>
              <a:t>販売先を限定しないレギュラー商品に対し、スペシャル商品は提案可能な広告主様やプロモーションが限定されています。そのため、事前に弊社による出稿可否判断が必要となります。</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a:p>
            <a:r>
              <a:rPr lang="ja-JP" altLang="en-US" sz="1600" dirty="0">
                <a:solidFill>
                  <a:schemeClr val="tx1">
                    <a:lumMod val="65000"/>
                    <a:lumOff val="35000"/>
                  </a:schemeClr>
                </a:solidFill>
                <a:latin typeface="+mn-ea"/>
              </a:rPr>
              <a:t>事前提案可否申請で承認されたアカウントに対して、弊社内でシステム対応を行い、広告管理ツールの商品選択画面にて該当商品が予約購入できるようになります。（事前提案可否申請で承認されていないアカウントで予約することはできません。）</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p:txBody>
      </p:sp>
      <p:sp>
        <p:nvSpPr>
          <p:cNvPr id="12" name="正方形/長方形 11"/>
          <p:cNvSpPr/>
          <p:nvPr/>
        </p:nvSpPr>
        <p:spPr>
          <a:xfrm>
            <a:off x="1157683" y="2849113"/>
            <a:ext cx="2248192" cy="194813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latin typeface="+mn-ea"/>
              </a:rPr>
              <a:t>レギュラー商品</a:t>
            </a:r>
            <a:endParaRPr lang="en-US" altLang="ja-JP" sz="1600" b="1" dirty="0">
              <a:latin typeface="+mn-ea"/>
            </a:endParaRPr>
          </a:p>
        </p:txBody>
      </p:sp>
      <p:sp>
        <p:nvSpPr>
          <p:cNvPr id="13" name="正方形/長方形 12"/>
          <p:cNvSpPr/>
          <p:nvPr/>
        </p:nvSpPr>
        <p:spPr>
          <a:xfrm>
            <a:off x="5694187" y="2849112"/>
            <a:ext cx="2248192" cy="1948131"/>
          </a:xfrm>
          <a:prstGeom prst="rect">
            <a:avLst/>
          </a:prstGeom>
          <a:solidFill>
            <a:srgbClr val="FFCC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rgbClr val="C00000"/>
                </a:solidFill>
                <a:latin typeface="+mn-ea"/>
              </a:rPr>
              <a:t>スペシャル商品</a:t>
            </a:r>
          </a:p>
        </p:txBody>
      </p:sp>
      <p:sp>
        <p:nvSpPr>
          <p:cNvPr id="15" name="正方形/長方形 14"/>
          <p:cNvSpPr/>
          <p:nvPr/>
        </p:nvSpPr>
        <p:spPr>
          <a:xfrm>
            <a:off x="8088161" y="3378392"/>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期間限定特別商品</a:t>
            </a:r>
          </a:p>
        </p:txBody>
      </p:sp>
      <p:sp>
        <p:nvSpPr>
          <p:cNvPr id="16" name="正方形/長方形 15"/>
          <p:cNvSpPr/>
          <p:nvPr/>
        </p:nvSpPr>
        <p:spPr>
          <a:xfrm>
            <a:off x="8088790" y="3853935"/>
            <a:ext cx="1601397"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広告主様限定商品</a:t>
            </a:r>
          </a:p>
        </p:txBody>
      </p:sp>
      <p:sp>
        <p:nvSpPr>
          <p:cNvPr id="17" name="正方形/長方形 16"/>
          <p:cNvSpPr/>
          <p:nvPr/>
        </p:nvSpPr>
        <p:spPr>
          <a:xfrm>
            <a:off x="8088161" y="4348088"/>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その他特別対応商品</a:t>
            </a:r>
          </a:p>
        </p:txBody>
      </p:sp>
      <p:sp>
        <p:nvSpPr>
          <p:cNvPr id="18" name="正方形/長方形 17"/>
          <p:cNvSpPr/>
          <p:nvPr/>
        </p:nvSpPr>
        <p:spPr>
          <a:xfrm>
            <a:off x="3551657" y="3355770"/>
            <a:ext cx="158199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特集・企画</a:t>
            </a:r>
          </a:p>
        </p:txBody>
      </p:sp>
      <p:sp>
        <p:nvSpPr>
          <p:cNvPr id="19" name="正方形/長方形 18"/>
          <p:cNvSpPr/>
          <p:nvPr/>
        </p:nvSpPr>
        <p:spPr>
          <a:xfrm>
            <a:off x="3551657" y="2853454"/>
            <a:ext cx="1602025" cy="46654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通常商品</a:t>
            </a:r>
          </a:p>
        </p:txBody>
      </p:sp>
      <p:sp>
        <p:nvSpPr>
          <p:cNvPr id="20" name="正方形/長方形 19"/>
          <p:cNvSpPr/>
          <p:nvPr/>
        </p:nvSpPr>
        <p:spPr>
          <a:xfrm>
            <a:off x="8088162" y="2876077"/>
            <a:ext cx="1602025" cy="449156"/>
          </a:xfrm>
          <a:prstGeom prst="rect">
            <a:avLst/>
          </a:prstGeom>
          <a:solidFill>
            <a:srgbClr val="FFCCD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事前提案可否</a:t>
            </a:r>
            <a:endParaRPr lang="en-US" altLang="ja-JP" sz="1200" dirty="0">
              <a:solidFill>
                <a:schemeClr val="tx1">
                  <a:lumMod val="65000"/>
                  <a:lumOff val="35000"/>
                </a:schemeClr>
              </a:solidFill>
              <a:latin typeface="+mn-ea"/>
            </a:endParaRPr>
          </a:p>
          <a:p>
            <a:pPr algn="ctr"/>
            <a:r>
              <a:rPr lang="ja-JP" altLang="en-US" sz="1200" dirty="0">
                <a:solidFill>
                  <a:schemeClr val="tx1">
                    <a:lumMod val="65000"/>
                    <a:lumOff val="35000"/>
                  </a:schemeClr>
                </a:solidFill>
                <a:latin typeface="+mn-ea"/>
              </a:rPr>
              <a:t>判断必須商品</a:t>
            </a:r>
          </a:p>
        </p:txBody>
      </p:sp>
      <p:sp>
        <p:nvSpPr>
          <p:cNvPr id="21" name="正方形/長方形 20"/>
          <p:cNvSpPr/>
          <p:nvPr/>
        </p:nvSpPr>
        <p:spPr bwMode="auto">
          <a:xfrm>
            <a:off x="8063782" y="2861812"/>
            <a:ext cx="1628057" cy="470884"/>
          </a:xfrm>
          <a:prstGeom prst="rect">
            <a:avLst/>
          </a:prstGeom>
          <a:noFill/>
          <a:ln w="44450" algn="ctr">
            <a:solidFill>
              <a:srgbClr val="C00000"/>
            </a:solidFill>
            <a:prstDash val="sysDot"/>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n-ea"/>
              <a:cs typeface="Verdana" pitchFamily="34" charset="0"/>
            </a:endParaRPr>
          </a:p>
        </p:txBody>
      </p:sp>
    </p:spTree>
    <p:extLst>
      <p:ext uri="{BB962C8B-B14F-4D97-AF65-F5344CB8AC3E}">
        <p14:creationId xmlns:p14="http://schemas.microsoft.com/office/powerpoint/2010/main" val="29684676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販売制限カテゴリー</a:t>
            </a:r>
            <a:endParaRPr lang="ja-JP" altLang="en-US" dirty="0"/>
          </a:p>
        </p:txBody>
      </p:sp>
      <p:sp>
        <p:nvSpPr>
          <p:cNvPr id="8" name="正方形/長方形 7"/>
          <p:cNvSpPr/>
          <p:nvPr/>
        </p:nvSpPr>
        <p:spPr>
          <a:xfrm>
            <a:off x="1602019" y="6050066"/>
            <a:ext cx="9294249" cy="338554"/>
          </a:xfrm>
          <a:prstGeom prst="rect">
            <a:avLst/>
          </a:prstGeom>
        </p:spPr>
        <p:txBody>
          <a:bodyPr wrap="square">
            <a:spAutoFit/>
          </a:bodyPr>
          <a:lstStyle/>
          <a:p>
            <a:r>
              <a:rPr lang="en-US" altLang="ja-JP" sz="800" dirty="0">
                <a:solidFill>
                  <a:schemeClr val="tx1">
                    <a:lumMod val="65000"/>
                    <a:lumOff val="35000"/>
                  </a:schemeClr>
                </a:solidFill>
              </a:rPr>
              <a:t>※1</a:t>
            </a:r>
            <a:r>
              <a:rPr lang="ja-JP" altLang="en-US" sz="800" dirty="0">
                <a:solidFill>
                  <a:schemeClr val="tx1">
                    <a:lumMod val="65000"/>
                    <a:lumOff val="35000"/>
                  </a:schemeClr>
                </a:solidFill>
              </a:rPr>
              <a:t>　健康・美容食品は一部の商材かつ、ブランディング訴求のみ可。健康器具・雑貨はブランディング訴求のみ可。</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　印のないカテゴリーは制限なしとなります。　</a:t>
            </a:r>
            <a:endParaRPr lang="en-US" altLang="ja-JP" sz="800" dirty="0">
              <a:solidFill>
                <a:schemeClr val="tx1">
                  <a:lumMod val="65000"/>
                  <a:lumOff val="35000"/>
                </a:schemeClr>
              </a:solidFill>
            </a:endParaRPr>
          </a:p>
        </p:txBody>
      </p:sp>
      <p:sp>
        <p:nvSpPr>
          <p:cNvPr id="9" name="正方形/長方形 8"/>
          <p:cNvSpPr/>
          <p:nvPr/>
        </p:nvSpPr>
        <p:spPr>
          <a:xfrm>
            <a:off x="1602019" y="6283342"/>
            <a:ext cx="4185761" cy="284693"/>
          </a:xfrm>
          <a:prstGeom prst="rect">
            <a:avLst/>
          </a:prstGeom>
          <a:noFill/>
        </p:spPr>
        <p:txBody>
          <a:bodyPr wrap="none">
            <a:spAutoFit/>
          </a:bodyPr>
          <a:lstStyle/>
          <a:p>
            <a:pPr>
              <a:lnSpc>
                <a:spcPts val="1460"/>
              </a:lnSpc>
            </a:pP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accent1"/>
                </a:solidFill>
                <a:latin typeface="メイリオ" panose="020B0604030504040204" pitchFamily="50" charset="-128"/>
                <a:ea typeface="メイリオ" panose="020B0604030504040204" pitchFamily="50" charset="-128"/>
              </a:rPr>
              <a:t>　　　</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の枠はホワイトリストで一部プロモーションで掲載可となる場合があります</a:t>
            </a:r>
            <a:r>
              <a:rPr lang="ja-JP" altLang="en-US" sz="800" dirty="0">
                <a:solidFill>
                  <a:schemeClr val="tx1">
                    <a:lumMod val="65000"/>
                    <a:lumOff val="35000"/>
                  </a:schemeClr>
                </a:solidFill>
                <a:latin typeface="+mn-ea"/>
              </a:rPr>
              <a:t>。</a:t>
            </a:r>
            <a:endParaRPr lang="en-US" altLang="ja-JP" sz="800" dirty="0">
              <a:solidFill>
                <a:schemeClr val="tx1">
                  <a:lumMod val="65000"/>
                  <a:lumOff val="35000"/>
                </a:schemeClr>
              </a:solidFill>
              <a:latin typeface="+mn-ea"/>
            </a:endParaRPr>
          </a:p>
        </p:txBody>
      </p:sp>
      <p:sp>
        <p:nvSpPr>
          <p:cNvPr id="10" name="正方形/長方形 9"/>
          <p:cNvSpPr/>
          <p:nvPr/>
        </p:nvSpPr>
        <p:spPr>
          <a:xfrm>
            <a:off x="7256219" y="5979966"/>
            <a:ext cx="3550972" cy="26738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
        <p:nvSpPr>
          <p:cNvPr id="3" name="正方形/長方形 2"/>
          <p:cNvSpPr/>
          <p:nvPr/>
        </p:nvSpPr>
        <p:spPr>
          <a:xfrm>
            <a:off x="1875847" y="6354514"/>
            <a:ext cx="212835" cy="142347"/>
          </a:xfrm>
          <a:prstGeom prst="rect">
            <a:avLst/>
          </a:prstGeom>
          <a:solidFill>
            <a:srgbClr val="C9C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1" name="表 10">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874713" y="1014730"/>
          <a:ext cx="8736300" cy="4953793"/>
        </p:xfrm>
        <a:graphic>
          <a:graphicData uri="http://schemas.openxmlformats.org/drawingml/2006/table">
            <a:tbl>
              <a:tblPr firstCol="1" bandRow="1"/>
              <a:tblGrid>
                <a:gridCol w="4494932">
                  <a:extLst>
                    <a:ext uri="{9D8B030D-6E8A-4147-A177-3AD203B41FA5}">
                      <a16:colId xmlns:a16="http://schemas.microsoft.com/office/drawing/2014/main" val="792911817"/>
                    </a:ext>
                  </a:extLst>
                </a:gridCol>
                <a:gridCol w="1455992">
                  <a:extLst>
                    <a:ext uri="{9D8B030D-6E8A-4147-A177-3AD203B41FA5}">
                      <a16:colId xmlns:a16="http://schemas.microsoft.com/office/drawing/2014/main" val="3057805663"/>
                    </a:ext>
                  </a:extLst>
                </a:gridCol>
                <a:gridCol w="1392688">
                  <a:extLst>
                    <a:ext uri="{9D8B030D-6E8A-4147-A177-3AD203B41FA5}">
                      <a16:colId xmlns:a16="http://schemas.microsoft.com/office/drawing/2014/main" val="4203260269"/>
                    </a:ext>
                  </a:extLst>
                </a:gridCol>
                <a:gridCol w="1392688">
                  <a:extLst>
                    <a:ext uri="{9D8B030D-6E8A-4147-A177-3AD203B41FA5}">
                      <a16:colId xmlns:a16="http://schemas.microsoft.com/office/drawing/2014/main" val="862787916"/>
                    </a:ext>
                  </a:extLst>
                </a:gridCol>
              </a:tblGrid>
              <a:tr h="4252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a:t>
                      </a:r>
                      <a:r>
                        <a:rPr kumimoji="1" lang="ja-JP" altLang="en-US" sz="800" b="1" dirty="0">
                          <a:solidFill>
                            <a:schemeClr val="tx1">
                              <a:lumMod val="65000"/>
                              <a:lumOff val="35000"/>
                            </a:schemeClr>
                          </a:solidFill>
                          <a:latin typeface="+mn-ea"/>
                          <a:ea typeface="+mn-ea"/>
                        </a:rPr>
                        <a:t>リッチフォーマット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関連</a:t>
                      </a:r>
                      <a:r>
                        <a:rPr kumimoji="1" lang="ja-JP" altLang="en-US" sz="800" b="1" kern="1200" dirty="0" smtClean="0">
                          <a:solidFill>
                            <a:schemeClr val="tx1">
                              <a:lumMod val="65000"/>
                              <a:lumOff val="35000"/>
                            </a:schemeClr>
                          </a:solidFill>
                          <a:latin typeface="+mn-ea"/>
                          <a:ea typeface="+mn-ea"/>
                          <a:cs typeface="+mn-cs"/>
                        </a:rPr>
                        <a:t>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76726869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628964"/>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1912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914959637"/>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36295167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a:t>
                      </a: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327458966"/>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812486826"/>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26106637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783152" y="1177378"/>
            <a:ext cx="9317678" cy="4001095"/>
          </a:xfrm>
          <a:prstGeom prst="rect">
            <a:avLst/>
          </a:prstGeom>
          <a:noFill/>
        </p:spPr>
        <p:txBody>
          <a:bodyPr wrap="square" rtlCol="0">
            <a:spAutoFit/>
          </a:bodyPr>
          <a:lstStyle/>
          <a:p>
            <a:r>
              <a:rPr lang="ja-JP" altLang="en-US" sz="1400" dirty="0">
                <a:solidFill>
                  <a:schemeClr val="tx1">
                    <a:lumMod val="65000"/>
                    <a:lumOff val="35000"/>
                  </a:schemeClr>
                </a:solidFill>
              </a:rPr>
              <a:t>■</a:t>
            </a:r>
            <a:r>
              <a:rPr lang="zh-TW" altLang="en-US" sz="1400" dirty="0">
                <a:solidFill>
                  <a:schemeClr val="tx1">
                    <a:lumMod val="65000"/>
                    <a:lumOff val="35000"/>
                  </a:schemeClr>
                </a:solidFill>
              </a:rPr>
              <a:t>広告取扱基本規定</a:t>
            </a:r>
            <a:r>
              <a:rPr lang="ja-JP" altLang="en-US" sz="1400" dirty="0">
                <a:solidFill>
                  <a:schemeClr val="tx1">
                    <a:lumMod val="65000"/>
                    <a:lumOff val="35000"/>
                  </a:schemeClr>
                </a:solidFill>
              </a:rPr>
              <a:t>・入稿規定・商品資料をご参照ください。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■購入する広告タイプ・アスペクト比によっては、入稿前審査にて事前原稿確認が必須です。</a:t>
            </a:r>
            <a:endParaRPr lang="en-US" altLang="ja-JP" sz="1400" dirty="0">
              <a:solidFill>
                <a:schemeClr val="tx1">
                  <a:lumMod val="65000"/>
                  <a:lumOff val="35000"/>
                </a:schemeClr>
              </a:solidFill>
            </a:endParaRPr>
          </a:p>
          <a:p>
            <a:pPr marL="179388"/>
            <a:r>
              <a:rPr lang="ja-JP" altLang="en-US" sz="1400" dirty="0">
                <a:solidFill>
                  <a:schemeClr val="tx1">
                    <a:lumMod val="65000"/>
                    <a:lumOff val="35000"/>
                  </a:schemeClr>
                </a:solidFill>
              </a:rPr>
              <a:t>ディスプレイ広告（予約型）審査相談フォームよりご依頼ください。</a:t>
            </a:r>
            <a:endParaRPr lang="en-US" altLang="ja-JP" sz="1400" dirty="0">
              <a:solidFill>
                <a:schemeClr val="tx1">
                  <a:lumMod val="65000"/>
                  <a:lumOff val="35000"/>
                </a:schemeClr>
              </a:solidFill>
            </a:endParaRPr>
          </a:p>
          <a:p>
            <a:pPr marL="179388"/>
            <a:r>
              <a:rPr lang="en-US" altLang="ja-JP" sz="1400" dirty="0">
                <a:solidFill>
                  <a:schemeClr val="tx1">
                    <a:lumMod val="65000"/>
                    <a:lumOff val="35000"/>
                  </a:schemeClr>
                </a:solidFill>
                <a:hlinkClick r:id="rId2"/>
              </a:rPr>
              <a:t>https://form-business.yahoo.co.jp/claris/enqueteForm?inquiry_type=display_support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marL="177800" indent="-177800"/>
            <a:r>
              <a:rPr lang="ja-JP" altLang="en-US" sz="1400" dirty="0">
                <a:solidFill>
                  <a:schemeClr val="tx1">
                    <a:lumMod val="65000"/>
                    <a:lumOff val="35000"/>
                  </a:schemeClr>
                </a:solidFill>
              </a:rPr>
              <a:t>■</a:t>
            </a:r>
            <a:r>
              <a:rPr lang="ja-JP" altLang="ja-JP" sz="1400" dirty="0">
                <a:solidFill>
                  <a:schemeClr val="tx1">
                    <a:lumMod val="65000"/>
                    <a:lumOff val="35000"/>
                  </a:schemeClr>
                </a:solidFill>
              </a:rPr>
              <a:t>ページの内容・構成は、予告なく変更になる場合や、災害時、通信障害時、他プロモーション時等、特別編成になる場合があります。</a:t>
            </a:r>
          </a:p>
          <a:p>
            <a:pPr indent="179388"/>
            <a:r>
              <a:rPr lang="ja-JP" altLang="ja-JP" sz="1400" dirty="0">
                <a:solidFill>
                  <a:schemeClr val="tx1">
                    <a:lumMod val="65000"/>
                    <a:lumOff val="35000"/>
                  </a:schemeClr>
                </a:solidFill>
              </a:rPr>
              <a:t>また、それらに</a:t>
            </a:r>
            <a:r>
              <a:rPr lang="ja-JP" altLang="en-US" sz="1400" dirty="0">
                <a:solidFill>
                  <a:schemeClr val="tx1">
                    <a:lumMod val="65000"/>
                    <a:lumOff val="35000"/>
                  </a:schemeClr>
                </a:solidFill>
              </a:rPr>
              <a:t>伴い</a:t>
            </a:r>
            <a:r>
              <a:rPr lang="ja-JP" altLang="ja-JP" sz="1400" dirty="0">
                <a:solidFill>
                  <a:schemeClr val="tx1">
                    <a:lumMod val="65000"/>
                    <a:lumOff val="35000"/>
                  </a:schemeClr>
                </a:solidFill>
              </a:rPr>
              <a:t>ページ内での掲載箇所が変更になる場合があります。あらかじめご了承ください。</a:t>
            </a:r>
            <a:endParaRPr lang="en-US" altLang="ja-JP" sz="1400" dirty="0">
              <a:solidFill>
                <a:schemeClr val="tx1">
                  <a:lumMod val="65000"/>
                  <a:lumOff val="35000"/>
                </a:schemeClr>
              </a:solidFill>
            </a:endParaRPr>
          </a:p>
          <a:p>
            <a:pPr indent="179388"/>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■弊社サービスによる特別演出に伴い、一部商品を売り止めする場合があります。あらかじめご了承ください。</a:t>
            </a:r>
            <a:endParaRPr lang="ja-JP"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■一部、広告掲載対象外となるページがあります。</a:t>
            </a:r>
            <a:endParaRPr lang="en-US" altLang="ja-JP" sz="1400" dirty="0">
              <a:solidFill>
                <a:schemeClr val="tx1">
                  <a:lumMod val="65000"/>
                  <a:lumOff val="35000"/>
                </a:schemeClr>
              </a:solidFill>
              <a:latin typeface="+mn-ea"/>
            </a:endParaRPr>
          </a:p>
          <a:p>
            <a:pPr marL="179388" indent="-179388"/>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■金額表示は、消費税を含みません。</a:t>
            </a:r>
            <a:endParaRPr lang="en-US" altLang="ja-JP" sz="1400" dirty="0">
              <a:solidFill>
                <a:schemeClr val="tx1">
                  <a:lumMod val="65000"/>
                  <a:lumOff val="35000"/>
                </a:schemeClr>
              </a:solidFill>
              <a:latin typeface="+mn-ea"/>
            </a:endParaRPr>
          </a:p>
          <a:p>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■金額表示は、代理店手数料を含みます。</a:t>
            </a:r>
            <a:endParaRPr lang="en-US" altLang="zh-TW" sz="1400" dirty="0">
              <a:solidFill>
                <a:schemeClr val="tx1">
                  <a:lumMod val="65000"/>
                  <a:lumOff val="35000"/>
                </a:schemeClr>
              </a:solidFill>
              <a:latin typeface="+mn-ea"/>
            </a:endParaRPr>
          </a:p>
          <a:p>
            <a:endParaRPr kumimoji="1" lang="ja-JP" altLang="en-US" sz="1600" dirty="0"/>
          </a:p>
        </p:txBody>
      </p:sp>
      <p:sp>
        <p:nvSpPr>
          <p:cNvPr id="8" name="タイトル 1"/>
          <p:cNvSpPr>
            <a:spLocks noGrp="1"/>
          </p:cNvSpPr>
          <p:nvPr>
            <p:ph type="ctrTitle"/>
          </p:nvPr>
        </p:nvSpPr>
        <p:spPr>
          <a:xfrm>
            <a:off x="874713" y="613116"/>
            <a:ext cx="10441288" cy="564262"/>
          </a:xfrm>
        </p:spPr>
        <p:txBody>
          <a:bodyPr/>
          <a:lstStyle/>
          <a:p>
            <a:r>
              <a:rPr lang="ja-JP" altLang="en-US" dirty="0"/>
              <a:t>免責事項</a:t>
            </a:r>
            <a:r>
              <a:rPr lang="en-US" altLang="ja-JP" dirty="0"/>
              <a:t>/</a:t>
            </a:r>
            <a:r>
              <a:rPr lang="ja-JP" altLang="en-US" dirty="0"/>
              <a:t>注意事項（ブランドパネル商品共通）</a:t>
            </a:r>
            <a:endParaRPr kumimoji="1" lang="ja-JP" altLang="en-US" dirty="0"/>
          </a:p>
        </p:txBody>
      </p:sp>
    </p:spTree>
    <p:extLst>
      <p:ext uri="{BB962C8B-B14F-4D97-AF65-F5344CB8AC3E}">
        <p14:creationId xmlns:p14="http://schemas.microsoft.com/office/powerpoint/2010/main" val="22979826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免責事項</a:t>
            </a:r>
            <a:r>
              <a:rPr lang="en-US" altLang="ja-JP"/>
              <a:t>/</a:t>
            </a:r>
            <a:r>
              <a:rPr lang="ja-JP" altLang="en-US"/>
              <a:t>注意事項（ブランドパネル商品共通）</a:t>
            </a:r>
            <a:endParaRPr lang="ja-JP" altLang="en-US" dirty="0"/>
          </a:p>
        </p:txBody>
      </p:sp>
      <p:sp>
        <p:nvSpPr>
          <p:cNvPr id="5" name="テキスト ボックス 4"/>
          <p:cNvSpPr txBox="1"/>
          <p:nvPr/>
        </p:nvSpPr>
        <p:spPr>
          <a:xfrm>
            <a:off x="798445" y="1196752"/>
            <a:ext cx="9317678" cy="2400657"/>
          </a:xfrm>
          <a:prstGeom prst="rect">
            <a:avLst/>
          </a:prstGeom>
          <a:noFill/>
        </p:spPr>
        <p:txBody>
          <a:bodyPr wrap="square" rtlCol="0">
            <a:spAutoFit/>
          </a:bodyPr>
          <a:lstStyle/>
          <a:p>
            <a:r>
              <a:rPr lang="ja-JP" altLang="en-US" sz="1400" dirty="0">
                <a:solidFill>
                  <a:schemeClr val="tx1">
                    <a:lumMod val="65000"/>
                    <a:lumOff val="35000"/>
                  </a:schemeClr>
                </a:solidFill>
              </a:rPr>
              <a:t>■掲載不具合について</a:t>
            </a:r>
            <a:endParaRPr lang="en-US" altLang="ja-JP" sz="1400" dirty="0">
              <a:solidFill>
                <a:schemeClr val="tx1">
                  <a:lumMod val="65000"/>
                  <a:lumOff val="35000"/>
                </a:schemeClr>
              </a:solidFill>
            </a:endParaRPr>
          </a:p>
          <a:p>
            <a:endParaRPr lang="ja-JP" altLang="en-US" sz="1400" dirty="0">
              <a:solidFill>
                <a:schemeClr val="tx1">
                  <a:lumMod val="65000"/>
                  <a:lumOff val="35000"/>
                </a:schemeClr>
              </a:solidFill>
            </a:endParaRPr>
          </a:p>
          <a:p>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（１）広告掲載開始日、及び広告内容の変更後の掲載開始日は、掲載開始から</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時間を広告掲載調整時間とします。</a:t>
            </a:r>
          </a:p>
          <a:p>
            <a:r>
              <a:rPr lang="ja-JP" altLang="en-US" sz="1200" dirty="0">
                <a:solidFill>
                  <a:schemeClr val="tx1">
                    <a:lumMod val="65000"/>
                    <a:lumOff val="35000"/>
                  </a:schemeClr>
                </a:solidFill>
              </a:rPr>
              <a:t>　　ただし、（２）、（３）に該当する場合は、その定めに従います。</a:t>
            </a:r>
          </a:p>
          <a:p>
            <a:r>
              <a:rPr lang="ja-JP" altLang="en-US" sz="1200" dirty="0">
                <a:solidFill>
                  <a:schemeClr val="tx1">
                    <a:lumMod val="65000"/>
                    <a:lumOff val="35000"/>
                  </a:schemeClr>
                </a:solidFill>
              </a:rPr>
              <a:t>　（２）広告掲載開始日が営業日以外の場合、当該広告掲載開始時間から翌営業日正午までを広告掲載調整時間とします。</a:t>
            </a:r>
          </a:p>
          <a:p>
            <a:r>
              <a:rPr lang="ja-JP" altLang="en-US" sz="1200" dirty="0">
                <a:solidFill>
                  <a:schemeClr val="tx1">
                    <a:lumMod val="65000"/>
                    <a:lumOff val="35000"/>
                  </a:schemeClr>
                </a:solidFill>
              </a:rPr>
              <a:t>　（３）広告の総掲載予定時間が</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時間未満の場合、総掲載予定時間の</a:t>
            </a:r>
            <a:r>
              <a:rPr lang="en-US" altLang="ja-JP" sz="1200" dirty="0">
                <a:solidFill>
                  <a:schemeClr val="tx1">
                    <a:lumMod val="65000"/>
                    <a:lumOff val="35000"/>
                  </a:schemeClr>
                </a:solidFill>
              </a:rPr>
              <a:t>10%</a:t>
            </a:r>
            <a:r>
              <a:rPr lang="ja-JP" altLang="en-US" sz="1200" dirty="0">
                <a:solidFill>
                  <a:schemeClr val="tx1">
                    <a:lumMod val="65000"/>
                    <a:lumOff val="35000"/>
                  </a:schemeClr>
                </a:solidFill>
              </a:rPr>
              <a:t>にあたる時間までを広告掲載調整時間とします。</a:t>
            </a: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kumimoji="1" lang="ja-JP" altLang="en-US" sz="1600" dirty="0"/>
          </a:p>
        </p:txBody>
      </p:sp>
    </p:spTree>
    <p:extLst>
      <p:ext uri="{BB962C8B-B14F-4D97-AF65-F5344CB8AC3E}">
        <p14:creationId xmlns:p14="http://schemas.microsoft.com/office/powerpoint/2010/main" val="4811766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3D2EFBC-50DB-FF4D-A647-35A7DDA48895}"/>
              </a:ext>
            </a:extLst>
          </p:cNvPr>
          <p:cNvSpPr>
            <a:spLocks noGrp="1"/>
          </p:cNvSpPr>
          <p:nvPr>
            <p:ph type="ctrTitle"/>
          </p:nvPr>
        </p:nvSpPr>
        <p:spPr/>
        <p:txBody>
          <a:bodyPr/>
          <a:lstStyle/>
          <a:p>
            <a:r>
              <a:rPr lang="ja-JP" altLang="en-US" dirty="0"/>
              <a:t>概要</a:t>
            </a:r>
          </a:p>
        </p:txBody>
      </p:sp>
      <p:sp>
        <p:nvSpPr>
          <p:cNvPr id="5" name="テキスト プレースホルダー 4">
            <a:extLst>
              <a:ext uri="{FF2B5EF4-FFF2-40B4-BE49-F238E27FC236}">
                <a16:creationId xmlns:a16="http://schemas.microsoft.com/office/drawing/2014/main" id="{3DE3D534-FD8A-694D-9779-7DBADE63CD61}"/>
              </a:ext>
            </a:extLst>
          </p:cNvPr>
          <p:cNvSpPr>
            <a:spLocks noGrp="1"/>
          </p:cNvSpPr>
          <p:nvPr>
            <p:ph type="body" sz="quarter" idx="10"/>
          </p:nvPr>
        </p:nvSpPr>
        <p:spPr>
          <a:xfrm>
            <a:off x="877215" y="1056939"/>
            <a:ext cx="11200485" cy="792088"/>
          </a:xfrm>
        </p:spPr>
        <p:txBody>
          <a:bodyPr lIns="0" tIns="0" rIns="0" bIns="0" anchor="t"/>
          <a:lstStyle/>
          <a:p>
            <a:r>
              <a:rPr lang="en-US" altLang="ja-JP" sz="2000" b="1" dirty="0">
                <a:latin typeface="+mn-ea"/>
              </a:rPr>
              <a:t>Yahoo! JAPAN</a:t>
            </a:r>
            <a:r>
              <a:rPr lang="ja-JP" altLang="en-US" sz="2000" b="1" dirty="0">
                <a:latin typeface="+mn-ea"/>
              </a:rPr>
              <a:t>のブランドパネル</a:t>
            </a:r>
            <a:r>
              <a:rPr lang="ja-JP" altLang="en-US" sz="2000" dirty="0">
                <a:latin typeface="+mn-ea"/>
              </a:rPr>
              <a:t>と</a:t>
            </a:r>
            <a:r>
              <a:rPr lang="en-US" altLang="ja-JP" sz="2000" b="1" dirty="0">
                <a:latin typeface="+mn-ea"/>
              </a:rPr>
              <a:t>LINE</a:t>
            </a:r>
            <a:r>
              <a:rPr lang="ja-JP" altLang="en-US" sz="2000" b="1" dirty="0">
                <a:latin typeface="+mn-ea"/>
              </a:rPr>
              <a:t>の</a:t>
            </a:r>
            <a:r>
              <a:rPr lang="en-US" altLang="ja-JP" sz="2000" b="1" dirty="0">
                <a:latin typeface="+mn-ea"/>
                <a:cs typeface="Meiryo"/>
                <a:sym typeface="Meiryo"/>
              </a:rPr>
              <a:t>Talk Head View</a:t>
            </a:r>
            <a:r>
              <a:rPr lang="ja-JP" altLang="en-US" sz="2000" b="1" dirty="0">
                <a:latin typeface="+mn-ea"/>
                <a:cs typeface="Meiryo"/>
                <a:sym typeface="Meiryo"/>
              </a:rPr>
              <a:t> </a:t>
            </a:r>
            <a:r>
              <a:rPr lang="en-US" altLang="ja-JP" sz="2000" b="1" dirty="0">
                <a:latin typeface="+mn-ea"/>
                <a:cs typeface="Meiryo"/>
                <a:sym typeface="Meiryo"/>
              </a:rPr>
              <a:t>1Day</a:t>
            </a:r>
            <a:r>
              <a:rPr lang="ja-JP" altLang="en-US" sz="2000" dirty="0">
                <a:latin typeface="+mn-ea"/>
                <a:cs typeface="Meiryo"/>
                <a:sym typeface="Meiryo"/>
              </a:rPr>
              <a:t>をセットにした</a:t>
            </a:r>
            <a:r>
              <a:rPr lang="en-US" altLang="ja-JP" sz="2000" dirty="0">
                <a:latin typeface="+mn-ea"/>
                <a:cs typeface="Meiryo"/>
                <a:sym typeface="Meiryo"/>
              </a:rPr>
              <a:t/>
            </a:r>
            <a:br>
              <a:rPr lang="en-US" altLang="ja-JP" sz="2000" dirty="0">
                <a:latin typeface="+mn-ea"/>
                <a:cs typeface="Meiryo"/>
                <a:sym typeface="Meiryo"/>
              </a:rPr>
            </a:br>
            <a:r>
              <a:rPr lang="ja-JP" altLang="en-US" sz="2000" dirty="0">
                <a:latin typeface="+mn-ea"/>
              </a:rPr>
              <a:t>パッケージ商品をご提供いたします</a:t>
            </a:r>
            <a:r>
              <a:rPr lang="ja-JP" altLang="en-US" sz="2000" dirty="0"/>
              <a:t>。</a:t>
            </a:r>
            <a:endParaRPr lang="en-US" altLang="ja-JP" sz="2000" dirty="0"/>
          </a:p>
        </p:txBody>
      </p:sp>
      <p:grpSp>
        <p:nvGrpSpPr>
          <p:cNvPr id="8" name="グループ化 7">
            <a:extLst>
              <a:ext uri="{FF2B5EF4-FFF2-40B4-BE49-F238E27FC236}">
                <a16:creationId xmlns:a16="http://schemas.microsoft.com/office/drawing/2014/main" id="{CE6C2C5B-EE75-6F44-8F5C-431E5235F3C7}"/>
              </a:ext>
            </a:extLst>
          </p:cNvPr>
          <p:cNvGrpSpPr/>
          <p:nvPr/>
        </p:nvGrpSpPr>
        <p:grpSpPr>
          <a:xfrm>
            <a:off x="7863668" y="3394451"/>
            <a:ext cx="3223351" cy="2175998"/>
            <a:chOff x="2264293" y="1563513"/>
            <a:chExt cx="3889374" cy="2625612"/>
          </a:xfrm>
        </p:grpSpPr>
        <p:grpSp>
          <p:nvGrpSpPr>
            <p:cNvPr id="9" name="グループ化 8">
              <a:extLst>
                <a:ext uri="{FF2B5EF4-FFF2-40B4-BE49-F238E27FC236}">
                  <a16:creationId xmlns:a16="http://schemas.microsoft.com/office/drawing/2014/main" id="{F3710E1D-C8BD-584F-AA35-F92ED659E5D4}"/>
                </a:ext>
              </a:extLst>
            </p:cNvPr>
            <p:cNvGrpSpPr/>
            <p:nvPr/>
          </p:nvGrpSpPr>
          <p:grpSpPr>
            <a:xfrm>
              <a:off x="2264293" y="2104817"/>
              <a:ext cx="1765706" cy="2084308"/>
              <a:chOff x="2264293" y="2104817"/>
              <a:chExt cx="1765706" cy="2084308"/>
            </a:xfrm>
          </p:grpSpPr>
          <p:sp>
            <p:nvSpPr>
              <p:cNvPr id="26" name="Round Same Side Corner Rectangle 29">
                <a:extLst>
                  <a:ext uri="{FF2B5EF4-FFF2-40B4-BE49-F238E27FC236}">
                    <a16:creationId xmlns:a16="http://schemas.microsoft.com/office/drawing/2014/main" id="{AA28B7F3-76DA-2E4B-A3EB-963D122AC679}"/>
                  </a:ext>
                </a:extLst>
              </p:cNvPr>
              <p:cNvSpPr/>
              <p:nvPr/>
            </p:nvSpPr>
            <p:spPr>
              <a:xfrm>
                <a:off x="2264293" y="2104817"/>
                <a:ext cx="1765706" cy="2080857"/>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図 26"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F05ADA91-A717-F44D-B000-4E52302249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17135" y="2382925"/>
                <a:ext cx="1663200" cy="1806200"/>
              </a:xfrm>
              <a:prstGeom prst="rect">
                <a:avLst/>
              </a:prstGeom>
            </p:spPr>
          </p:pic>
        </p:grpSp>
        <p:sp>
          <p:nvSpPr>
            <p:cNvPr id="10" name="正方形/長方形 9">
              <a:extLst>
                <a:ext uri="{FF2B5EF4-FFF2-40B4-BE49-F238E27FC236}">
                  <a16:creationId xmlns:a16="http://schemas.microsoft.com/office/drawing/2014/main" id="{6B90AB73-11A3-BE49-936B-99672F0E97FC}"/>
                </a:ext>
              </a:extLst>
            </p:cNvPr>
            <p:cNvSpPr/>
            <p:nvPr/>
          </p:nvSpPr>
          <p:spPr>
            <a:xfrm>
              <a:off x="2382717" y="2994392"/>
              <a:ext cx="1529106" cy="358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Round Same Side Corner Rectangle 29">
              <a:extLst>
                <a:ext uri="{FF2B5EF4-FFF2-40B4-BE49-F238E27FC236}">
                  <a16:creationId xmlns:a16="http://schemas.microsoft.com/office/drawing/2014/main" id="{F5505D5A-6880-954B-97E8-E91A5FEDB816}"/>
                </a:ext>
              </a:extLst>
            </p:cNvPr>
            <p:cNvSpPr/>
            <p:nvPr/>
          </p:nvSpPr>
          <p:spPr>
            <a:xfrm>
              <a:off x="4262988" y="2111672"/>
              <a:ext cx="1766751" cy="207400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図 1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AB1E665-F276-B549-96A8-A91FFE73FF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16061" y="2380251"/>
              <a:ext cx="1663200" cy="1805424"/>
            </a:xfrm>
            <a:prstGeom prst="rect">
              <a:avLst/>
            </a:prstGeom>
          </p:spPr>
        </p:pic>
        <p:pic>
          <p:nvPicPr>
            <p:cNvPr id="13" name="図 12">
              <a:extLst>
                <a:ext uri="{FF2B5EF4-FFF2-40B4-BE49-F238E27FC236}">
                  <a16:creationId xmlns:a16="http://schemas.microsoft.com/office/drawing/2014/main" id="{38A217A6-2735-4649-A237-CDCFFCEBBB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82238" y="3012947"/>
              <a:ext cx="1533347" cy="866670"/>
            </a:xfrm>
            <a:prstGeom prst="roundRect">
              <a:avLst>
                <a:gd name="adj" fmla="val 2239"/>
              </a:avLst>
            </a:prstGeom>
          </p:spPr>
        </p:pic>
        <p:pic>
          <p:nvPicPr>
            <p:cNvPr id="14" name="図 13">
              <a:extLst>
                <a:ext uri="{FF2B5EF4-FFF2-40B4-BE49-F238E27FC236}">
                  <a16:creationId xmlns:a16="http://schemas.microsoft.com/office/drawing/2014/main" id="{36E65B96-8250-EE40-A42C-22F56227CB0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79367" y="2957282"/>
              <a:ext cx="74219" cy="37110"/>
            </a:xfrm>
            <a:prstGeom prst="rect">
              <a:avLst/>
            </a:prstGeom>
          </p:spPr>
        </p:pic>
        <p:sp>
          <p:nvSpPr>
            <p:cNvPr id="15" name="正方形/長方形 14">
              <a:extLst>
                <a:ext uri="{FF2B5EF4-FFF2-40B4-BE49-F238E27FC236}">
                  <a16:creationId xmlns:a16="http://schemas.microsoft.com/office/drawing/2014/main" id="{C1DB0B8D-93CA-2347-A820-54C34CAE6DC0}"/>
                </a:ext>
              </a:extLst>
            </p:cNvPr>
            <p:cNvSpPr/>
            <p:nvPr/>
          </p:nvSpPr>
          <p:spPr>
            <a:xfrm>
              <a:off x="2264295" y="1563513"/>
              <a:ext cx="176675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Image</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6213958F-A4AC-2E4E-BF5E-67C4C22B22C7}"/>
                </a:ext>
              </a:extLst>
            </p:cNvPr>
            <p:cNvSpPr/>
            <p:nvPr/>
          </p:nvSpPr>
          <p:spPr>
            <a:xfrm>
              <a:off x="4153927" y="1563513"/>
              <a:ext cx="199974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Video/</a:t>
              </a:r>
              <a:r>
                <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再生中</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146ED04F-08B3-394F-A503-C91C57AF6547}"/>
                </a:ext>
              </a:extLst>
            </p:cNvPr>
            <p:cNvGrpSpPr/>
            <p:nvPr/>
          </p:nvGrpSpPr>
          <p:grpSpPr>
            <a:xfrm>
              <a:off x="2382717" y="3021321"/>
              <a:ext cx="1529106" cy="324935"/>
              <a:chOff x="0" y="2133600"/>
              <a:chExt cx="12192000" cy="2590800"/>
            </a:xfrm>
          </p:grpSpPr>
          <p:pic>
            <p:nvPicPr>
              <p:cNvPr id="24" name="図 23">
                <a:extLst>
                  <a:ext uri="{FF2B5EF4-FFF2-40B4-BE49-F238E27FC236}">
                    <a16:creationId xmlns:a16="http://schemas.microsoft.com/office/drawing/2014/main" id="{CF447AF0-AD68-444D-A5F6-F2F7418232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2133600"/>
                <a:ext cx="12192000" cy="2590800"/>
              </a:xfrm>
              <a:prstGeom prst="rect">
                <a:avLst/>
              </a:prstGeom>
            </p:spPr>
          </p:pic>
          <p:pic>
            <p:nvPicPr>
              <p:cNvPr id="25" name="図 24">
                <a:extLst>
                  <a:ext uri="{FF2B5EF4-FFF2-40B4-BE49-F238E27FC236}">
                    <a16:creationId xmlns:a16="http://schemas.microsoft.com/office/drawing/2014/main" id="{E596DB45-5B2A-F643-82F7-577C80DB06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0117" y="2458751"/>
                <a:ext cx="11451772" cy="1940491"/>
              </a:xfrm>
              <a:prstGeom prst="rect">
                <a:avLst/>
              </a:prstGeom>
            </p:spPr>
          </p:pic>
        </p:grpSp>
        <p:grpSp>
          <p:nvGrpSpPr>
            <p:cNvPr id="18" name="グループ化 17">
              <a:extLst>
                <a:ext uri="{FF2B5EF4-FFF2-40B4-BE49-F238E27FC236}">
                  <a16:creationId xmlns:a16="http://schemas.microsoft.com/office/drawing/2014/main" id="{C1B937D8-8338-5945-B869-68694FFE37FD}"/>
                </a:ext>
              </a:extLst>
            </p:cNvPr>
            <p:cNvGrpSpPr/>
            <p:nvPr/>
          </p:nvGrpSpPr>
          <p:grpSpPr>
            <a:xfrm>
              <a:off x="2776664" y="2665573"/>
              <a:ext cx="665063" cy="427483"/>
              <a:chOff x="5218468" y="3424995"/>
              <a:chExt cx="665063" cy="427483"/>
            </a:xfrm>
          </p:grpSpPr>
          <p:grpSp>
            <p:nvGrpSpPr>
              <p:cNvPr id="20" name="グループ化 19">
                <a:extLst>
                  <a:ext uri="{FF2B5EF4-FFF2-40B4-BE49-F238E27FC236}">
                    <a16:creationId xmlns:a16="http://schemas.microsoft.com/office/drawing/2014/main" id="{66B387A2-A2EA-CF4D-80AF-BB8FB5982AE8}"/>
                  </a:ext>
                </a:extLst>
              </p:cNvPr>
              <p:cNvGrpSpPr/>
              <p:nvPr/>
            </p:nvGrpSpPr>
            <p:grpSpPr>
              <a:xfrm>
                <a:off x="5218468" y="3424995"/>
                <a:ext cx="665063" cy="374447"/>
                <a:chOff x="5991625" y="3347302"/>
                <a:chExt cx="665063" cy="374447"/>
              </a:xfrm>
            </p:grpSpPr>
            <p:sp>
              <p:nvSpPr>
                <p:cNvPr id="22" name="円/楕円 24">
                  <a:extLst>
                    <a:ext uri="{FF2B5EF4-FFF2-40B4-BE49-F238E27FC236}">
                      <a16:creationId xmlns:a16="http://schemas.microsoft.com/office/drawing/2014/main" id="{A7BA7D05-EC8F-144E-8862-DB430CA585F1}"/>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82162959-7FFA-744E-A108-40705FC99305}"/>
                    </a:ext>
                  </a:extLst>
                </p:cNvPr>
                <p:cNvSpPr/>
                <p:nvPr/>
              </p:nvSpPr>
              <p:spPr>
                <a:xfrm>
                  <a:off x="5991625" y="3448586"/>
                  <a:ext cx="665063" cy="222823"/>
                </a:xfrm>
                <a:prstGeom prst="rect">
                  <a:avLst/>
                </a:prstGeom>
              </p:spPr>
              <p:txBody>
                <a:bodyPr wrap="squar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21" name="三角形 23">
                <a:extLst>
                  <a:ext uri="{FF2B5EF4-FFF2-40B4-BE49-F238E27FC236}">
                    <a16:creationId xmlns:a16="http://schemas.microsoft.com/office/drawing/2014/main" id="{23FDBB07-8A8A-254A-8D74-D0B428914980}"/>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pic>
          <p:nvPicPr>
            <p:cNvPr id="19" name="図 18">
              <a:extLst>
                <a:ext uri="{FF2B5EF4-FFF2-40B4-BE49-F238E27FC236}">
                  <a16:creationId xmlns:a16="http://schemas.microsoft.com/office/drawing/2014/main" id="{2C93EFDA-AEA9-8244-BB34-2ED045ACBF7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11533" y="3055454"/>
              <a:ext cx="1461600" cy="788039"/>
            </a:xfrm>
            <a:prstGeom prst="rect">
              <a:avLst/>
            </a:prstGeom>
          </p:spPr>
        </p:pic>
      </p:grpSp>
      <p:sp>
        <p:nvSpPr>
          <p:cNvPr id="28" name="Google Shape;231;p53">
            <a:extLst>
              <a:ext uri="{FF2B5EF4-FFF2-40B4-BE49-F238E27FC236}">
                <a16:creationId xmlns:a16="http://schemas.microsoft.com/office/drawing/2014/main" id="{544FCB41-9BF3-594E-ADE3-ACCE96A4C2B0}"/>
              </a:ext>
            </a:extLst>
          </p:cNvPr>
          <p:cNvSpPr txBox="1"/>
          <p:nvPr/>
        </p:nvSpPr>
        <p:spPr>
          <a:xfrm>
            <a:off x="874711" y="2060668"/>
            <a:ext cx="6380853" cy="414400"/>
          </a:xfrm>
          <a:prstGeom prst="rect">
            <a:avLst/>
          </a:prstGeom>
          <a:solidFill>
            <a:srgbClr val="FF0032"/>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Yahoo!</a:t>
            </a:r>
            <a:r>
              <a:rPr lang="ja-JP" altLang="en-US" b="1" dirty="0">
                <a:solidFill>
                  <a:schemeClr val="bg1"/>
                </a:solidFill>
                <a:latin typeface="Meiryo"/>
                <a:ea typeface="Meiryo"/>
                <a:cs typeface="Meiryo"/>
                <a:sym typeface="Meiryo"/>
              </a:rPr>
              <a:t>広告 ディスプレイ広告（予約型）</a:t>
            </a:r>
            <a:endParaRPr lang="en-US" sz="1400" dirty="0">
              <a:solidFill>
                <a:schemeClr val="bg1"/>
              </a:solidFill>
              <a:latin typeface="Arial"/>
              <a:ea typeface="Arial"/>
              <a:cs typeface="Arial"/>
              <a:sym typeface="Arial"/>
            </a:endParaRPr>
          </a:p>
        </p:txBody>
      </p:sp>
      <p:sp>
        <p:nvSpPr>
          <p:cNvPr id="29" name="Google Shape;231;p53">
            <a:extLst>
              <a:ext uri="{FF2B5EF4-FFF2-40B4-BE49-F238E27FC236}">
                <a16:creationId xmlns:a16="http://schemas.microsoft.com/office/drawing/2014/main" id="{466C762B-4DEA-D645-89A5-89991917FEAD}"/>
              </a:ext>
            </a:extLst>
          </p:cNvPr>
          <p:cNvSpPr txBox="1"/>
          <p:nvPr/>
        </p:nvSpPr>
        <p:spPr>
          <a:xfrm>
            <a:off x="7460297" y="2060668"/>
            <a:ext cx="4022246" cy="414400"/>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LINE Talk Head View</a:t>
            </a:r>
            <a:endParaRPr lang="en-US" sz="1400" dirty="0">
              <a:solidFill>
                <a:schemeClr val="bg1"/>
              </a:solidFill>
              <a:latin typeface="Arial"/>
              <a:ea typeface="Arial"/>
              <a:cs typeface="Arial"/>
              <a:sym typeface="Arial"/>
            </a:endParaRPr>
          </a:p>
        </p:txBody>
      </p:sp>
      <p:sp>
        <p:nvSpPr>
          <p:cNvPr id="30" name="Google Shape;231;p53">
            <a:extLst>
              <a:ext uri="{FF2B5EF4-FFF2-40B4-BE49-F238E27FC236}">
                <a16:creationId xmlns:a16="http://schemas.microsoft.com/office/drawing/2014/main" id="{C76D5D04-8631-DB4B-93B2-795C319C05D3}"/>
              </a:ext>
            </a:extLst>
          </p:cNvPr>
          <p:cNvSpPr txBox="1"/>
          <p:nvPr/>
        </p:nvSpPr>
        <p:spPr>
          <a:xfrm>
            <a:off x="4194379"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SP</a:t>
            </a:r>
          </a:p>
        </p:txBody>
      </p:sp>
      <p:sp>
        <p:nvSpPr>
          <p:cNvPr id="31" name="Google Shape;231;p53">
            <a:extLst>
              <a:ext uri="{FF2B5EF4-FFF2-40B4-BE49-F238E27FC236}">
                <a16:creationId xmlns:a16="http://schemas.microsoft.com/office/drawing/2014/main" id="{742DD8AC-EF41-9549-9B1C-E0401E72FBAA}"/>
              </a:ext>
            </a:extLst>
          </p:cNvPr>
          <p:cNvSpPr txBox="1"/>
          <p:nvPr/>
        </p:nvSpPr>
        <p:spPr>
          <a:xfrm>
            <a:off x="874711"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PC</a:t>
            </a:r>
          </a:p>
          <a:p>
            <a:pPr algn="ctr">
              <a:buClr>
                <a:srgbClr val="000000"/>
              </a:buClr>
              <a:buSzPts val="2100"/>
            </a:pPr>
            <a:r>
              <a:rPr lang="ja-JP" altLang="en-US" sz="1400" b="1" dirty="0">
                <a:solidFill>
                  <a:schemeClr val="tx1">
                    <a:lumMod val="75000"/>
                    <a:lumOff val="25000"/>
                  </a:schemeClr>
                </a:solidFill>
                <a:latin typeface="Meiryo"/>
                <a:ea typeface="Meiryo"/>
                <a:cs typeface="Arial"/>
                <a:sym typeface="Meiryo"/>
              </a:rPr>
              <a:t>（トップインパクト）</a:t>
            </a:r>
            <a:endParaRPr lang="en-US" sz="1100" dirty="0">
              <a:solidFill>
                <a:schemeClr val="tx1">
                  <a:lumMod val="75000"/>
                  <a:lumOff val="25000"/>
                </a:schemeClr>
              </a:solidFill>
              <a:latin typeface="Arial"/>
              <a:ea typeface="Arial"/>
              <a:cs typeface="Arial"/>
              <a:sym typeface="Arial"/>
            </a:endParaRPr>
          </a:p>
        </p:txBody>
      </p:sp>
      <p:sp>
        <p:nvSpPr>
          <p:cNvPr id="32" name="Google Shape;231;p53">
            <a:extLst>
              <a:ext uri="{FF2B5EF4-FFF2-40B4-BE49-F238E27FC236}">
                <a16:creationId xmlns:a16="http://schemas.microsoft.com/office/drawing/2014/main" id="{A3E0B526-2CCE-864F-BB80-A22039CC0608}"/>
              </a:ext>
            </a:extLst>
          </p:cNvPr>
          <p:cNvSpPr txBox="1"/>
          <p:nvPr/>
        </p:nvSpPr>
        <p:spPr>
          <a:xfrm>
            <a:off x="7460298" y="2693427"/>
            <a:ext cx="4022246"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tx1">
                    <a:lumMod val="75000"/>
                    <a:lumOff val="25000"/>
                  </a:schemeClr>
                </a:solidFill>
                <a:latin typeface="Meiryo"/>
                <a:ea typeface="Meiryo"/>
                <a:cs typeface="Meiryo"/>
                <a:sym typeface="Meiryo"/>
              </a:rPr>
              <a:t>Talk Head View</a:t>
            </a:r>
            <a:endParaRPr lang="en-US" sz="1100" dirty="0">
              <a:solidFill>
                <a:schemeClr val="tx1">
                  <a:lumMod val="75000"/>
                  <a:lumOff val="25000"/>
                </a:schemeClr>
              </a:solidFill>
              <a:latin typeface="Arial"/>
              <a:ea typeface="Arial"/>
              <a:cs typeface="Arial"/>
              <a:sym typeface="Arial"/>
            </a:endParaRPr>
          </a:p>
        </p:txBody>
      </p:sp>
      <p:sp>
        <p:nvSpPr>
          <p:cNvPr id="33" name="Google Shape;231;p53">
            <a:extLst>
              <a:ext uri="{FF2B5EF4-FFF2-40B4-BE49-F238E27FC236}">
                <a16:creationId xmlns:a16="http://schemas.microsoft.com/office/drawing/2014/main" id="{79E45988-DF8A-DD49-B1B4-5485DC9E6E4C}"/>
              </a:ext>
            </a:extLst>
          </p:cNvPr>
          <p:cNvSpPr txBox="1"/>
          <p:nvPr/>
        </p:nvSpPr>
        <p:spPr>
          <a:xfrm>
            <a:off x="442318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4" name="Google Shape;231;p53">
            <a:extLst>
              <a:ext uri="{FF2B5EF4-FFF2-40B4-BE49-F238E27FC236}">
                <a16:creationId xmlns:a16="http://schemas.microsoft.com/office/drawing/2014/main" id="{09710D32-8C40-A742-BD65-BA777F92BB19}"/>
              </a:ext>
            </a:extLst>
          </p:cNvPr>
          <p:cNvSpPr txBox="1"/>
          <p:nvPr/>
        </p:nvSpPr>
        <p:spPr>
          <a:xfrm>
            <a:off x="574066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WEB</a:t>
            </a:r>
          </a:p>
        </p:txBody>
      </p:sp>
      <p:sp>
        <p:nvSpPr>
          <p:cNvPr id="35" name="Google Shape;231;p53">
            <a:extLst>
              <a:ext uri="{FF2B5EF4-FFF2-40B4-BE49-F238E27FC236}">
                <a16:creationId xmlns:a16="http://schemas.microsoft.com/office/drawing/2014/main" id="{D6B28C6B-0810-424C-A973-DE665C1BF8D3}"/>
              </a:ext>
            </a:extLst>
          </p:cNvPr>
          <p:cNvSpPr txBox="1"/>
          <p:nvPr/>
        </p:nvSpPr>
        <p:spPr>
          <a:xfrm>
            <a:off x="8845254" y="3210262"/>
            <a:ext cx="1252331" cy="265181"/>
          </a:xfrm>
          <a:prstGeom prst="rect">
            <a:avLst/>
          </a:prstGeom>
          <a:solidFill>
            <a:srgbClr val="07B53B">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6" name="Google Shape;231;p53">
            <a:extLst>
              <a:ext uri="{FF2B5EF4-FFF2-40B4-BE49-F238E27FC236}">
                <a16:creationId xmlns:a16="http://schemas.microsoft.com/office/drawing/2014/main" id="{3E1B1DF4-D697-3742-B073-AB694816D71E}"/>
              </a:ext>
            </a:extLst>
          </p:cNvPr>
          <p:cNvSpPr txBox="1"/>
          <p:nvPr/>
        </p:nvSpPr>
        <p:spPr>
          <a:xfrm>
            <a:off x="1767097"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en-US" altLang="ja-JP" sz="1000" b="1" dirty="0">
                <a:solidFill>
                  <a:schemeClr val="tx1">
                    <a:lumMod val="75000"/>
                    <a:lumOff val="25000"/>
                  </a:schemeClr>
                </a:solidFill>
                <a:latin typeface="Meiryo"/>
                <a:ea typeface="Meiryo"/>
                <a:cs typeface="Meiryo"/>
                <a:sym typeface="Meiryo"/>
              </a:rPr>
              <a:t>PC - WEB</a:t>
            </a:r>
          </a:p>
        </p:txBody>
      </p:sp>
      <p:pic>
        <p:nvPicPr>
          <p:cNvPr id="37" name="図 36" descr="パソコンの画面&#10;&#10;自動的に生成された説明">
            <a:extLst>
              <a:ext uri="{FF2B5EF4-FFF2-40B4-BE49-F238E27FC236}">
                <a16:creationId xmlns:a16="http://schemas.microsoft.com/office/drawing/2014/main" id="{C0977A97-8566-8345-ACC6-4E6A739F9A6F}"/>
              </a:ext>
            </a:extLst>
          </p:cNvPr>
          <p:cNvPicPr>
            <a:picLocks noChangeAspect="1"/>
          </p:cNvPicPr>
          <p:nvPr/>
        </p:nvPicPr>
        <p:blipFill rotWithShape="1">
          <a:blip r:embed="rId10"/>
          <a:srcRect l="3619" r="5128" b="8887"/>
          <a:stretch/>
        </p:blipFill>
        <p:spPr>
          <a:xfrm>
            <a:off x="1060578" y="3887912"/>
            <a:ext cx="2425149" cy="1609971"/>
          </a:xfrm>
          <a:prstGeom prst="rect">
            <a:avLst/>
          </a:prstGeom>
        </p:spPr>
      </p:pic>
      <p:pic>
        <p:nvPicPr>
          <p:cNvPr id="38" name="図 37" descr="グラフィカル ユーザー インターフェイス, アプリケーション&#10;&#10;自動的に生成された説明">
            <a:extLst>
              <a:ext uri="{FF2B5EF4-FFF2-40B4-BE49-F238E27FC236}">
                <a16:creationId xmlns:a16="http://schemas.microsoft.com/office/drawing/2014/main" id="{83FFE4B9-4275-9445-8ABE-AF52716828F3}"/>
              </a:ext>
            </a:extLst>
          </p:cNvPr>
          <p:cNvPicPr>
            <a:picLocks noChangeAspect="1"/>
          </p:cNvPicPr>
          <p:nvPr/>
        </p:nvPicPr>
        <p:blipFill rotWithShape="1">
          <a:blip r:embed="rId11"/>
          <a:srcRect b="12103"/>
          <a:stretch/>
        </p:blipFill>
        <p:spPr>
          <a:xfrm>
            <a:off x="4710440" y="3481727"/>
            <a:ext cx="1930151" cy="2085271"/>
          </a:xfrm>
          <a:prstGeom prst="rect">
            <a:avLst/>
          </a:prstGeom>
        </p:spPr>
      </p:pic>
      <p:sp>
        <p:nvSpPr>
          <p:cNvPr id="39" name="Google Shape;231;p53">
            <a:extLst>
              <a:ext uri="{FF2B5EF4-FFF2-40B4-BE49-F238E27FC236}">
                <a16:creationId xmlns:a16="http://schemas.microsoft.com/office/drawing/2014/main" id="{EEAF5C0E-C1DB-C248-AFE8-1667FFBA1B7E}"/>
              </a:ext>
            </a:extLst>
          </p:cNvPr>
          <p:cNvSpPr txBox="1"/>
          <p:nvPr/>
        </p:nvSpPr>
        <p:spPr>
          <a:xfrm>
            <a:off x="874711" y="5730969"/>
            <a:ext cx="6380853" cy="523612"/>
          </a:xfrm>
          <a:prstGeom prst="rect">
            <a:avLst/>
          </a:prstGeom>
          <a:solidFill>
            <a:schemeClr val="bg1"/>
          </a:solidFill>
          <a:ln w="28575">
            <a:solidFill>
              <a:srgbClr val="FF0033"/>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0" name="Google Shape;231;p53">
            <a:extLst>
              <a:ext uri="{FF2B5EF4-FFF2-40B4-BE49-F238E27FC236}">
                <a16:creationId xmlns:a16="http://schemas.microsoft.com/office/drawing/2014/main" id="{2296506F-88DF-6047-A911-F84EF784E3F8}"/>
              </a:ext>
            </a:extLst>
          </p:cNvPr>
          <p:cNvSpPr txBox="1"/>
          <p:nvPr/>
        </p:nvSpPr>
        <p:spPr>
          <a:xfrm>
            <a:off x="7460297" y="5730968"/>
            <a:ext cx="4022246" cy="523613"/>
          </a:xfrm>
          <a:prstGeom prst="rect">
            <a:avLst/>
          </a:prstGeom>
          <a:solidFill>
            <a:schemeClr val="bg1"/>
          </a:solidFill>
          <a:ln w="28575">
            <a:solidFill>
              <a:srgbClr val="07B53B"/>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1" name="Google Shape;231;p53">
            <a:extLst>
              <a:ext uri="{FF2B5EF4-FFF2-40B4-BE49-F238E27FC236}">
                <a16:creationId xmlns:a16="http://schemas.microsoft.com/office/drawing/2014/main" id="{0C1F6C15-8498-7648-90FE-7E3B5BC1042E}"/>
              </a:ext>
            </a:extLst>
          </p:cNvPr>
          <p:cNvSpPr txBox="1"/>
          <p:nvPr/>
        </p:nvSpPr>
        <p:spPr>
          <a:xfrm>
            <a:off x="7555361" y="5800084"/>
            <a:ext cx="3765446" cy="419004"/>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a:t>
            </a:r>
            <a:r>
              <a:rPr lang="en-US" altLang="ja-JP" sz="1050" b="1" dirty="0">
                <a:solidFill>
                  <a:schemeClr val="tx1">
                    <a:lumMod val="75000"/>
                    <a:lumOff val="25000"/>
                  </a:schemeClr>
                </a:solidFill>
                <a:latin typeface="Meiryo"/>
                <a:ea typeface="Meiryo"/>
                <a:cs typeface="Meiryo"/>
                <a:sym typeface="Meiryo"/>
              </a:rPr>
              <a:t>LINE</a:t>
            </a:r>
            <a:r>
              <a:rPr lang="ja-JP" altLang="en-US" sz="1050" b="1" dirty="0">
                <a:solidFill>
                  <a:schemeClr val="tx1">
                    <a:lumMod val="75000"/>
                    <a:lumOff val="25000"/>
                  </a:schemeClr>
                </a:solidFill>
                <a:latin typeface="Meiryo"/>
                <a:ea typeface="Meiryo"/>
                <a:cs typeface="Meiryo"/>
                <a:sym typeface="Meiryo"/>
              </a:rPr>
              <a:t>トークリスト最上部に配信される</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・静止画のみ、動画（静止画＋動画）の出稿が可能</a:t>
            </a:r>
            <a:endParaRPr lang="en-US" sz="900" dirty="0">
              <a:solidFill>
                <a:schemeClr val="tx1">
                  <a:lumMod val="75000"/>
                  <a:lumOff val="25000"/>
                </a:schemeClr>
              </a:solidFill>
              <a:latin typeface="Arial"/>
              <a:ea typeface="Arial"/>
              <a:cs typeface="Arial"/>
              <a:sym typeface="Arial"/>
            </a:endParaRPr>
          </a:p>
        </p:txBody>
      </p:sp>
      <p:sp>
        <p:nvSpPr>
          <p:cNvPr id="42" name="Google Shape;231;p53">
            <a:extLst>
              <a:ext uri="{FF2B5EF4-FFF2-40B4-BE49-F238E27FC236}">
                <a16:creationId xmlns:a16="http://schemas.microsoft.com/office/drawing/2014/main" id="{8D3F692F-DACE-174B-A744-7935FB08502E}"/>
              </a:ext>
            </a:extLst>
          </p:cNvPr>
          <p:cNvSpPr txBox="1"/>
          <p:nvPr/>
        </p:nvSpPr>
        <p:spPr>
          <a:xfrm>
            <a:off x="961729" y="5800084"/>
            <a:ext cx="6206816" cy="392053"/>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・国内利用者数・利用率</a:t>
            </a:r>
            <a:r>
              <a:rPr lang="en-US" altLang="ja-JP" sz="1050" b="1" dirty="0">
                <a:solidFill>
                  <a:schemeClr val="tx1">
                    <a:lumMod val="75000"/>
                    <a:lumOff val="25000"/>
                  </a:schemeClr>
                </a:solidFill>
                <a:latin typeface="Meiryo"/>
                <a:ea typeface="Meiryo"/>
                <a:cs typeface="Meiryo"/>
                <a:sym typeface="Meiryo"/>
              </a:rPr>
              <a:t>No.1</a:t>
            </a:r>
            <a:r>
              <a:rPr lang="ja-JP" altLang="en-US" sz="1050" b="1" dirty="0">
                <a:solidFill>
                  <a:schemeClr val="tx1">
                    <a:lumMod val="75000"/>
                    <a:lumOff val="25000"/>
                  </a:schemeClr>
                </a:solidFill>
                <a:latin typeface="Meiryo"/>
                <a:ea typeface="Meiryo"/>
                <a:cs typeface="Meiryo"/>
                <a:sym typeface="Meiryo"/>
              </a:rPr>
              <a:t>の</a:t>
            </a:r>
            <a:r>
              <a:rPr lang="en-US" altLang="ja-JP" sz="1050" b="1" dirty="0">
                <a:solidFill>
                  <a:schemeClr val="tx1">
                    <a:lumMod val="75000"/>
                    <a:lumOff val="25000"/>
                  </a:schemeClr>
                </a:solidFill>
                <a:latin typeface="Meiryo"/>
                <a:ea typeface="Meiryo"/>
                <a:cs typeface="Meiryo"/>
                <a:sym typeface="Meiryo"/>
              </a:rPr>
              <a:t>Yahoo! JAPAN</a:t>
            </a:r>
            <a:r>
              <a:rPr lang="ja-JP" altLang="en-US" sz="1050" b="1" dirty="0">
                <a:solidFill>
                  <a:schemeClr val="tx1">
                    <a:lumMod val="75000"/>
                    <a:lumOff val="25000"/>
                  </a:schemeClr>
                </a:solidFill>
                <a:latin typeface="Meiryo"/>
                <a:ea typeface="Meiryo"/>
                <a:cs typeface="Meiryo"/>
                <a:sym typeface="Meiryo"/>
              </a:rPr>
              <a:t>で最もリーチが獲得できる広告</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・静止画、動画</a:t>
            </a:r>
            <a:r>
              <a:rPr lang="en-US" altLang="ja-JP" sz="1050" b="1" dirty="0">
                <a:solidFill>
                  <a:schemeClr val="tx1">
                    <a:lumMod val="75000"/>
                    <a:lumOff val="25000"/>
                  </a:schemeClr>
                </a:solidFill>
                <a:latin typeface="Meiryo"/>
                <a:ea typeface="Meiryo"/>
                <a:cs typeface="Arial"/>
                <a:sym typeface="Meiryo"/>
              </a:rPr>
              <a:t>×PC</a:t>
            </a:r>
            <a:r>
              <a:rPr lang="ja-JP" altLang="en-US" sz="1050" b="1" dirty="0">
                <a:solidFill>
                  <a:schemeClr val="tx1">
                    <a:lumMod val="75000"/>
                    <a:lumOff val="25000"/>
                  </a:schemeClr>
                </a:solidFill>
                <a:latin typeface="Meiryo"/>
                <a:ea typeface="Meiryo"/>
                <a:cs typeface="Arial"/>
                <a:sym typeface="Meiryo"/>
              </a:rPr>
              <a:t>とモバイルへの出稿が可能</a:t>
            </a:r>
            <a:endParaRPr lang="en-US" altLang="ja-JP" sz="1050" b="1" dirty="0">
              <a:solidFill>
                <a:schemeClr val="tx1">
                  <a:lumMod val="75000"/>
                  <a:lumOff val="25000"/>
                </a:schemeClr>
              </a:solidFill>
              <a:latin typeface="Meiryo"/>
              <a:ea typeface="Meiryo"/>
              <a:cs typeface="Arial"/>
              <a:sym typeface="Meiryo"/>
            </a:endParaRPr>
          </a:p>
        </p:txBody>
      </p:sp>
      <p:sp>
        <p:nvSpPr>
          <p:cNvPr id="47" name="object 27">
            <a:extLst>
              <a:ext uri="{FF2B5EF4-FFF2-40B4-BE49-F238E27FC236}">
                <a16:creationId xmlns:a16="http://schemas.microsoft.com/office/drawing/2014/main" id="{34561F47-1016-8345-A8BE-324F877EB6E4}"/>
              </a:ext>
            </a:extLst>
          </p:cNvPr>
          <p:cNvSpPr txBox="1"/>
          <p:nvPr/>
        </p:nvSpPr>
        <p:spPr>
          <a:xfrm>
            <a:off x="1993835" y="6287020"/>
            <a:ext cx="6235065" cy="135935"/>
          </a:xfrm>
          <a:prstGeom prst="rect">
            <a:avLst/>
          </a:prstGeom>
        </p:spPr>
        <p:txBody>
          <a:bodyPr vert="horz" wrap="square" lIns="0" tIns="12700" rIns="0" bIns="0" rtlCol="0">
            <a:spAutoFit/>
          </a:bodyPr>
          <a:lstStyle/>
          <a:p>
            <a:pPr marL="12700">
              <a:lnSpc>
                <a:spcPct val="100000"/>
              </a:lnSpc>
              <a:spcBef>
                <a:spcPts val="100"/>
              </a:spcBef>
            </a:pPr>
            <a:r>
              <a:rPr lang="en" altLang="ja-JP" sz="800" dirty="0">
                <a:solidFill>
                  <a:srgbClr val="403F40"/>
                </a:solidFill>
              </a:rPr>
              <a:t>※PC</a:t>
            </a:r>
            <a:r>
              <a:rPr lang="ja-JP" altLang="en-US" sz="800" dirty="0">
                <a:solidFill>
                  <a:srgbClr val="403F40"/>
                </a:solidFill>
              </a:rPr>
              <a:t>とは、パソコンの略称となります。</a:t>
            </a:r>
            <a:r>
              <a:rPr lang="en-US" altLang="ja-JP" sz="800" dirty="0">
                <a:solidFill>
                  <a:srgbClr val="403F40"/>
                </a:solidFill>
              </a:rPr>
              <a:t>※</a:t>
            </a:r>
            <a:r>
              <a:rPr lang="en" altLang="ja-JP" sz="800" dirty="0">
                <a:solidFill>
                  <a:srgbClr val="403F40"/>
                </a:solidFill>
              </a:rPr>
              <a:t>SP</a:t>
            </a:r>
            <a:r>
              <a:rPr lang="ja-JP" altLang="en-US" sz="800" dirty="0">
                <a:solidFill>
                  <a:srgbClr val="403F40"/>
                </a:solidFill>
              </a:rPr>
              <a:t>とは、スマートフォンの略称となります。</a:t>
            </a:r>
            <a:endParaRPr sz="800" dirty="0">
              <a:solidFill>
                <a:srgbClr val="403F40"/>
              </a:solidFill>
              <a:latin typeface="メイリオ"/>
              <a:cs typeface="メイリオ"/>
            </a:endParaRPr>
          </a:p>
        </p:txBody>
      </p:sp>
    </p:spTree>
    <p:extLst>
      <p:ext uri="{BB962C8B-B14F-4D97-AF65-F5344CB8AC3E}">
        <p14:creationId xmlns:p14="http://schemas.microsoft.com/office/powerpoint/2010/main" val="17575473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広告タイプ一覧</a:t>
            </a:r>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2145" y="1481171"/>
            <a:ext cx="2827184" cy="1937902"/>
          </a:xfrm>
          <a:prstGeom prst="rect">
            <a:avLst/>
          </a:prstGeom>
        </p:spPr>
      </p:pic>
      <p:sp>
        <p:nvSpPr>
          <p:cNvPr id="7" name="テキスト ボックス 6">
            <a:extLst>
              <a:ext uri="{FF2B5EF4-FFF2-40B4-BE49-F238E27FC236}">
                <a16:creationId xmlns:a16="http://schemas.microsoft.com/office/drawing/2014/main" id="{80B0730C-3B9E-4841-8DAD-6780CB507DD0}"/>
              </a:ext>
            </a:extLst>
          </p:cNvPr>
          <p:cNvSpPr txBox="1"/>
          <p:nvPr/>
        </p:nvSpPr>
        <p:spPr>
          <a:xfrm>
            <a:off x="4747753" y="931205"/>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8" name="テキスト ボックス 7">
            <a:extLst>
              <a:ext uri="{FF2B5EF4-FFF2-40B4-BE49-F238E27FC236}">
                <a16:creationId xmlns:a16="http://schemas.microsoft.com/office/drawing/2014/main" id="{105A310C-96BB-AD4C-AB58-A365BD4CA5F0}"/>
              </a:ext>
            </a:extLst>
          </p:cNvPr>
          <p:cNvSpPr txBox="1"/>
          <p:nvPr/>
        </p:nvSpPr>
        <p:spPr>
          <a:xfrm>
            <a:off x="2206762" y="955845"/>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6761" y="1402849"/>
            <a:ext cx="1180051" cy="2098905"/>
          </a:xfrm>
          <a:prstGeom prst="rect">
            <a:avLst/>
          </a:prstGeom>
          <a:ln>
            <a:solidFill>
              <a:schemeClr val="bg1">
                <a:lumMod val="95000"/>
              </a:schemeClr>
            </a:solidFill>
          </a:ln>
        </p:spPr>
      </p:pic>
      <p:sp>
        <p:nvSpPr>
          <p:cNvPr id="10" name="テキスト ボックス 9">
            <a:extLst>
              <a:ext uri="{FF2B5EF4-FFF2-40B4-BE49-F238E27FC236}">
                <a16:creationId xmlns:a16="http://schemas.microsoft.com/office/drawing/2014/main" id="{B2C2EF20-2127-FC40-8CEB-0C59A3ECA146}"/>
              </a:ext>
            </a:extLst>
          </p:cNvPr>
          <p:cNvSpPr txBox="1"/>
          <p:nvPr/>
        </p:nvSpPr>
        <p:spPr>
          <a:xfrm>
            <a:off x="2261405" y="3595689"/>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11" name="図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0657" y="4061612"/>
            <a:ext cx="3062069" cy="2098905"/>
          </a:xfrm>
          <a:prstGeom prst="rect">
            <a:avLst/>
          </a:prstGeom>
        </p:spPr>
      </p:pic>
      <p:sp>
        <p:nvSpPr>
          <p:cNvPr id="12" name="テキスト ボックス 11">
            <a:extLst>
              <a:ext uri="{FF2B5EF4-FFF2-40B4-BE49-F238E27FC236}">
                <a16:creationId xmlns:a16="http://schemas.microsoft.com/office/drawing/2014/main" id="{56BC9F35-7A4E-CA42-9DF1-B36D469930AE}"/>
              </a:ext>
            </a:extLst>
          </p:cNvPr>
          <p:cNvSpPr txBox="1"/>
          <p:nvPr/>
        </p:nvSpPr>
        <p:spPr>
          <a:xfrm>
            <a:off x="4764545" y="3599947"/>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13" name="テキスト ボックス 12">
            <a:extLst>
              <a:ext uri="{FF2B5EF4-FFF2-40B4-BE49-F238E27FC236}">
                <a16:creationId xmlns:a16="http://schemas.microsoft.com/office/drawing/2014/main" id="{7453E9FA-3CCC-5244-9FA5-207A456D56B6}"/>
              </a:ext>
            </a:extLst>
          </p:cNvPr>
          <p:cNvSpPr txBox="1"/>
          <p:nvPr/>
        </p:nvSpPr>
        <p:spPr>
          <a:xfrm>
            <a:off x="8140718" y="987078"/>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2145" y="4061612"/>
            <a:ext cx="2817956" cy="1931577"/>
          </a:xfrm>
          <a:prstGeom prst="rect">
            <a:avLst/>
          </a:prstGeom>
        </p:spPr>
      </p:pic>
      <p:pic>
        <p:nvPicPr>
          <p:cNvPr id="15" name="図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67401" y="1481941"/>
            <a:ext cx="2826061" cy="1937132"/>
          </a:xfrm>
          <a:prstGeom prst="rect">
            <a:avLst/>
          </a:prstGeom>
        </p:spPr>
      </p:pic>
      <p:sp>
        <p:nvSpPr>
          <p:cNvPr id="5" name="正方形/長方形 4"/>
          <p:cNvSpPr/>
          <p:nvPr/>
        </p:nvSpPr>
        <p:spPr>
          <a:xfrm>
            <a:off x="1952342" y="6422320"/>
            <a:ext cx="10269028" cy="307777"/>
          </a:xfrm>
          <a:prstGeom prst="rect">
            <a:avLst/>
          </a:prstGeom>
        </p:spPr>
        <p:txBody>
          <a:bodyPr wrap="square">
            <a:spAutoFit/>
          </a:bodyPr>
          <a:lstStyle/>
          <a:p>
            <a:pPr lvl="0">
              <a:defRPr/>
            </a:pPr>
            <a:r>
              <a:rPr kumimoji="0" lang="ja-JP" altLang="en-US" sz="1400" kern="0" dirty="0" smtClean="0">
                <a:solidFill>
                  <a:schemeClr val="tx1">
                    <a:lumMod val="65000"/>
                    <a:lumOff val="35000"/>
                  </a:schemeClr>
                </a:solidFill>
              </a:rPr>
              <a:t>入稿</a:t>
            </a:r>
            <a:r>
              <a:rPr kumimoji="0" lang="ja-JP" altLang="en-US" sz="1400" kern="0" dirty="0">
                <a:solidFill>
                  <a:schemeClr val="tx1">
                    <a:lumMod val="65000"/>
                    <a:lumOff val="35000"/>
                  </a:schemeClr>
                </a:solidFill>
              </a:rPr>
              <a:t>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7"/>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16976247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smtClean="0"/>
              <a:t>変更履歴</a:t>
            </a:r>
            <a:endParaRPr lang="ja-JP" altLang="en-US" dirty="0"/>
          </a:p>
        </p:txBody>
      </p:sp>
      <p:sp>
        <p:nvSpPr>
          <p:cNvPr id="16" name="テキスト ボックス 15"/>
          <p:cNvSpPr txBox="1"/>
          <p:nvPr/>
        </p:nvSpPr>
        <p:spPr>
          <a:xfrm>
            <a:off x="798445" y="1196752"/>
            <a:ext cx="9317678" cy="1600438"/>
          </a:xfrm>
          <a:prstGeom prst="rect">
            <a:avLst/>
          </a:prstGeom>
          <a:noFill/>
        </p:spPr>
        <p:txBody>
          <a:bodyPr wrap="square" rtlCol="0">
            <a:spAutoFit/>
          </a:bodyPr>
          <a:lstStyle/>
          <a:p>
            <a:r>
              <a:rPr lang="en-US" altLang="ja-JP" sz="1400" dirty="0" smtClean="0">
                <a:solidFill>
                  <a:srgbClr val="404040"/>
                </a:solidFill>
              </a:rPr>
              <a:t>2022/6/27</a:t>
            </a:r>
          </a:p>
          <a:p>
            <a:r>
              <a:rPr lang="ja-JP" altLang="en-US" sz="1400" dirty="0" smtClean="0">
                <a:solidFill>
                  <a:srgbClr val="404040"/>
                </a:solidFill>
              </a:rPr>
              <a:t>ブランドパネル紹介</a:t>
            </a:r>
            <a:r>
              <a:rPr lang="ja-JP" altLang="en-US" sz="1400" dirty="0">
                <a:solidFill>
                  <a:srgbClr val="404040"/>
                </a:solidFill>
              </a:rPr>
              <a:t>資料の一部ページを</a:t>
            </a:r>
            <a:r>
              <a:rPr lang="ja-JP" altLang="en-US" sz="1400" dirty="0" smtClean="0">
                <a:solidFill>
                  <a:srgbClr val="404040"/>
                </a:solidFill>
              </a:rPr>
              <a:t>削除</a:t>
            </a:r>
            <a:endParaRPr lang="en-US" altLang="ja-JP" sz="1400" dirty="0" smtClean="0">
              <a:solidFill>
                <a:srgbClr val="404040"/>
              </a:solidFill>
            </a:endParaRPr>
          </a:p>
          <a:p>
            <a:r>
              <a:rPr lang="en-US" altLang="ja-JP" sz="1400" dirty="0" smtClean="0">
                <a:solidFill>
                  <a:srgbClr val="404040"/>
                </a:solidFill>
              </a:rPr>
              <a:t>P5</a:t>
            </a:r>
            <a:r>
              <a:rPr lang="ja-JP" altLang="en-US" sz="1400" dirty="0" err="1" smtClean="0">
                <a:solidFill>
                  <a:srgbClr val="404040"/>
                </a:solidFill>
              </a:rPr>
              <a:t>、</a:t>
            </a:r>
            <a:r>
              <a:rPr lang="en-US" altLang="ja-JP" sz="1400" dirty="0" smtClean="0">
                <a:solidFill>
                  <a:srgbClr val="404040"/>
                </a:solidFill>
              </a:rPr>
              <a:t>8</a:t>
            </a:r>
            <a:r>
              <a:rPr lang="ja-JP" altLang="en-US" sz="1400" dirty="0" err="1" smtClean="0">
                <a:solidFill>
                  <a:srgbClr val="404040"/>
                </a:solidFill>
              </a:rPr>
              <a:t>、</a:t>
            </a:r>
            <a:r>
              <a:rPr lang="en-US" altLang="ja-JP" sz="1400" dirty="0" smtClean="0">
                <a:solidFill>
                  <a:srgbClr val="404040"/>
                </a:solidFill>
              </a:rPr>
              <a:t>9</a:t>
            </a:r>
            <a:r>
              <a:rPr lang="ja-JP" altLang="en-US" sz="1400" dirty="0" smtClean="0">
                <a:solidFill>
                  <a:srgbClr val="404040"/>
                </a:solidFill>
              </a:rPr>
              <a:t>：</a:t>
            </a:r>
            <a:r>
              <a:rPr lang="en-US" altLang="ja-JP" sz="1400" dirty="0">
                <a:solidFill>
                  <a:srgbClr val="404040"/>
                </a:solidFill>
              </a:rPr>
              <a:t>Talk Head </a:t>
            </a:r>
            <a:r>
              <a:rPr lang="en-US" altLang="ja-JP" sz="1400" dirty="0" smtClean="0">
                <a:solidFill>
                  <a:srgbClr val="404040"/>
                </a:solidFill>
              </a:rPr>
              <a:t>View</a:t>
            </a:r>
            <a:r>
              <a:rPr lang="ja-JP" altLang="en-US" sz="1400" dirty="0" smtClean="0">
                <a:solidFill>
                  <a:srgbClr val="404040"/>
                </a:solidFill>
              </a:rPr>
              <a:t>のリーチ数とそれに伴う数値を変更</a:t>
            </a:r>
            <a:endParaRPr lang="en-US" altLang="ja-JP" sz="1400" dirty="0">
              <a:solidFill>
                <a:srgbClr val="404040"/>
              </a:solidFill>
            </a:endParaRPr>
          </a:p>
          <a:p>
            <a:r>
              <a:rPr lang="en-US" altLang="ja-JP" sz="1400" dirty="0" smtClean="0">
                <a:solidFill>
                  <a:srgbClr val="404040"/>
                </a:solidFill>
              </a:rPr>
              <a:t>P23</a:t>
            </a:r>
            <a:r>
              <a:rPr lang="ja-JP" altLang="en-US" sz="1400" dirty="0" smtClean="0">
                <a:solidFill>
                  <a:srgbClr val="404040"/>
                </a:solidFill>
              </a:rPr>
              <a:t>：入稿規定の</a:t>
            </a:r>
            <a:r>
              <a:rPr lang="en-US" altLang="ja-JP" sz="1400" dirty="0" smtClean="0">
                <a:solidFill>
                  <a:srgbClr val="404040"/>
                </a:solidFill>
              </a:rPr>
              <a:t>URL</a:t>
            </a:r>
            <a:r>
              <a:rPr lang="ja-JP" altLang="en-US" sz="1400" dirty="0" smtClean="0">
                <a:solidFill>
                  <a:srgbClr val="404040"/>
                </a:solidFill>
              </a:rPr>
              <a:t>追加</a:t>
            </a:r>
            <a:endParaRPr lang="en-US" altLang="ja-JP" sz="1400" dirty="0" smtClean="0">
              <a:solidFill>
                <a:srgbClr val="404040"/>
              </a:solidFill>
            </a:endParaRPr>
          </a:p>
          <a:p>
            <a:endParaRPr lang="en-US" altLang="ja-JP" sz="1400" dirty="0" smtClean="0">
              <a:solidFill>
                <a:srgbClr val="404040"/>
              </a:solidFill>
            </a:endParaRPr>
          </a:p>
          <a:p>
            <a:r>
              <a:rPr lang="en-US" altLang="ja-JP" sz="1400" dirty="0" smtClean="0">
                <a:solidFill>
                  <a:srgbClr val="404040"/>
                </a:solidFill>
              </a:rPr>
              <a:t>2022/9/5</a:t>
            </a:r>
            <a:endParaRPr lang="en-US" altLang="ja-JP" sz="1400" dirty="0">
              <a:solidFill>
                <a:srgbClr val="404040"/>
              </a:solidFill>
            </a:endParaRPr>
          </a:p>
          <a:p>
            <a:r>
              <a:rPr lang="en-US" altLang="ja-JP" sz="1400" dirty="0">
                <a:solidFill>
                  <a:schemeClr val="tx1">
                    <a:lumMod val="75000"/>
                    <a:lumOff val="25000"/>
                  </a:schemeClr>
                </a:solidFill>
              </a:rPr>
              <a:t>P16</a:t>
            </a:r>
            <a:r>
              <a:rPr lang="ja-JP" altLang="en-US" sz="1400" dirty="0">
                <a:solidFill>
                  <a:schemeClr val="tx1">
                    <a:lumMod val="75000"/>
                    <a:lumOff val="25000"/>
                  </a:schemeClr>
                </a:solidFill>
              </a:rPr>
              <a:t>：掲載制限カテゴリーを新分類に更新　</a:t>
            </a:r>
            <a:r>
              <a:rPr lang="en-US" altLang="ja-JP" sz="1400" dirty="0">
                <a:solidFill>
                  <a:schemeClr val="tx1">
                    <a:lumMod val="75000"/>
                    <a:lumOff val="25000"/>
                  </a:schemeClr>
                </a:solidFill>
              </a:rPr>
              <a:t>※</a:t>
            </a:r>
            <a:r>
              <a:rPr lang="ja-JP" altLang="en-US" sz="1400" dirty="0">
                <a:solidFill>
                  <a:schemeClr val="tx1">
                    <a:lumMod val="75000"/>
                    <a:lumOff val="25000"/>
                  </a:schemeClr>
                </a:solidFill>
              </a:rPr>
              <a:t>制限内容に変更は</a:t>
            </a:r>
            <a:r>
              <a:rPr lang="ja-JP" altLang="en-US" sz="1400" dirty="0" smtClean="0">
                <a:solidFill>
                  <a:schemeClr val="tx1">
                    <a:lumMod val="75000"/>
                    <a:lumOff val="25000"/>
                  </a:schemeClr>
                </a:solidFill>
              </a:rPr>
              <a:t>ございません</a:t>
            </a:r>
            <a:endParaRPr lang="ja-JP" altLang="en-US" sz="1400" dirty="0">
              <a:solidFill>
                <a:schemeClr val="tx1">
                  <a:lumMod val="75000"/>
                  <a:lumOff val="25000"/>
                </a:schemeClr>
              </a:solidFill>
            </a:endParaRPr>
          </a:p>
        </p:txBody>
      </p:sp>
    </p:spTree>
    <p:extLst>
      <p:ext uri="{BB962C8B-B14F-4D97-AF65-F5344CB8AC3E}">
        <p14:creationId xmlns:p14="http://schemas.microsoft.com/office/powerpoint/2010/main" val="16625598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object 16">
            <a:extLst>
              <a:ext uri="{FF2B5EF4-FFF2-40B4-BE49-F238E27FC236}">
                <a16:creationId xmlns:a16="http://schemas.microsoft.com/office/drawing/2014/main" id="{AFD4C496-AACE-A440-8D87-D42D61BD076A}"/>
              </a:ext>
            </a:extLst>
          </p:cNvPr>
          <p:cNvGrpSpPr/>
          <p:nvPr/>
        </p:nvGrpSpPr>
        <p:grpSpPr>
          <a:xfrm>
            <a:off x="6726731" y="2684573"/>
            <a:ext cx="3388074" cy="2634388"/>
            <a:chOff x="496823" y="3078479"/>
            <a:chExt cx="3796538" cy="2951988"/>
          </a:xfrm>
        </p:grpSpPr>
        <p:sp>
          <p:nvSpPr>
            <p:cNvPr id="9" name="object 17">
              <a:extLst>
                <a:ext uri="{FF2B5EF4-FFF2-40B4-BE49-F238E27FC236}">
                  <a16:creationId xmlns:a16="http://schemas.microsoft.com/office/drawing/2014/main" id="{E3EC9B1B-B39B-0444-A897-6EF48A61893A}"/>
                </a:ext>
              </a:extLst>
            </p:cNvPr>
            <p:cNvSpPr/>
            <p:nvPr/>
          </p:nvSpPr>
          <p:spPr>
            <a:xfrm>
              <a:off x="496823" y="4285487"/>
              <a:ext cx="1744980" cy="1744980"/>
            </a:xfrm>
            <a:custGeom>
              <a:avLst/>
              <a:gdLst/>
              <a:ahLst/>
              <a:cxnLst/>
              <a:rect l="l" t="t" r="r" b="b"/>
              <a:pathLst>
                <a:path w="1744980" h="1744979">
                  <a:moveTo>
                    <a:pt x="872489" y="0"/>
                  </a:moveTo>
                  <a:lnTo>
                    <a:pt x="824618" y="1291"/>
                  </a:lnTo>
                  <a:lnTo>
                    <a:pt x="777422" y="5119"/>
                  </a:lnTo>
                  <a:lnTo>
                    <a:pt x="730967" y="11420"/>
                  </a:lnTo>
                  <a:lnTo>
                    <a:pt x="685320" y="20124"/>
                  </a:lnTo>
                  <a:lnTo>
                    <a:pt x="640547" y="31167"/>
                  </a:lnTo>
                  <a:lnTo>
                    <a:pt x="596715" y="44482"/>
                  </a:lnTo>
                  <a:lnTo>
                    <a:pt x="553890" y="60002"/>
                  </a:lnTo>
                  <a:lnTo>
                    <a:pt x="512140" y="77660"/>
                  </a:lnTo>
                  <a:lnTo>
                    <a:pt x="471530" y="97390"/>
                  </a:lnTo>
                  <a:lnTo>
                    <a:pt x="432127" y="119126"/>
                  </a:lnTo>
                  <a:lnTo>
                    <a:pt x="393997" y="142800"/>
                  </a:lnTo>
                  <a:lnTo>
                    <a:pt x="357208" y="168347"/>
                  </a:lnTo>
                  <a:lnTo>
                    <a:pt x="321825" y="195699"/>
                  </a:lnTo>
                  <a:lnTo>
                    <a:pt x="287916" y="224791"/>
                  </a:lnTo>
                  <a:lnTo>
                    <a:pt x="255546" y="255555"/>
                  </a:lnTo>
                  <a:lnTo>
                    <a:pt x="224782" y="287926"/>
                  </a:lnTo>
                  <a:lnTo>
                    <a:pt x="195691" y="321836"/>
                  </a:lnTo>
                  <a:lnTo>
                    <a:pt x="168339" y="357219"/>
                  </a:lnTo>
                  <a:lnTo>
                    <a:pt x="142793" y="394009"/>
                  </a:lnTo>
                  <a:lnTo>
                    <a:pt x="119120" y="432138"/>
                  </a:lnTo>
                  <a:lnTo>
                    <a:pt x="97385" y="471541"/>
                  </a:lnTo>
                  <a:lnTo>
                    <a:pt x="77656" y="512151"/>
                  </a:lnTo>
                  <a:lnTo>
                    <a:pt x="59998" y="553901"/>
                  </a:lnTo>
                  <a:lnTo>
                    <a:pt x="44480" y="596725"/>
                  </a:lnTo>
                  <a:lnTo>
                    <a:pt x="31166" y="640556"/>
                  </a:lnTo>
                  <a:lnTo>
                    <a:pt x="20123" y="685327"/>
                  </a:lnTo>
                  <a:lnTo>
                    <a:pt x="11419" y="730973"/>
                  </a:lnTo>
                  <a:lnTo>
                    <a:pt x="5119" y="777426"/>
                  </a:lnTo>
                  <a:lnTo>
                    <a:pt x="1291" y="824621"/>
                  </a:lnTo>
                  <a:lnTo>
                    <a:pt x="0" y="872489"/>
                  </a:lnTo>
                  <a:lnTo>
                    <a:pt x="1291" y="920361"/>
                  </a:lnTo>
                  <a:lnTo>
                    <a:pt x="5119" y="967557"/>
                  </a:lnTo>
                  <a:lnTo>
                    <a:pt x="11419" y="1014012"/>
                  </a:lnTo>
                  <a:lnTo>
                    <a:pt x="20123" y="1059659"/>
                  </a:lnTo>
                  <a:lnTo>
                    <a:pt x="31166" y="1104432"/>
                  </a:lnTo>
                  <a:lnTo>
                    <a:pt x="44480" y="1148264"/>
                  </a:lnTo>
                  <a:lnTo>
                    <a:pt x="59998" y="1191089"/>
                  </a:lnTo>
                  <a:lnTo>
                    <a:pt x="77656" y="1232839"/>
                  </a:lnTo>
                  <a:lnTo>
                    <a:pt x="97385" y="1273449"/>
                  </a:lnTo>
                  <a:lnTo>
                    <a:pt x="119120" y="1312852"/>
                  </a:lnTo>
                  <a:lnTo>
                    <a:pt x="142793" y="1350982"/>
                  </a:lnTo>
                  <a:lnTo>
                    <a:pt x="168339" y="1387771"/>
                  </a:lnTo>
                  <a:lnTo>
                    <a:pt x="195691" y="1423154"/>
                  </a:lnTo>
                  <a:lnTo>
                    <a:pt x="224782" y="1457063"/>
                  </a:lnTo>
                  <a:lnTo>
                    <a:pt x="255546" y="1489433"/>
                  </a:lnTo>
                  <a:lnTo>
                    <a:pt x="287916" y="1520197"/>
                  </a:lnTo>
                  <a:lnTo>
                    <a:pt x="321825" y="1549288"/>
                  </a:lnTo>
                  <a:lnTo>
                    <a:pt x="357208" y="1576640"/>
                  </a:lnTo>
                  <a:lnTo>
                    <a:pt x="393997" y="1602186"/>
                  </a:lnTo>
                  <a:lnTo>
                    <a:pt x="432127" y="1625859"/>
                  </a:lnTo>
                  <a:lnTo>
                    <a:pt x="471530" y="1647594"/>
                  </a:lnTo>
                  <a:lnTo>
                    <a:pt x="512140" y="1667323"/>
                  </a:lnTo>
                  <a:lnTo>
                    <a:pt x="553890" y="1684981"/>
                  </a:lnTo>
                  <a:lnTo>
                    <a:pt x="596715" y="1700499"/>
                  </a:lnTo>
                  <a:lnTo>
                    <a:pt x="640547" y="1713813"/>
                  </a:lnTo>
                  <a:lnTo>
                    <a:pt x="685320" y="1724856"/>
                  </a:lnTo>
                  <a:lnTo>
                    <a:pt x="730967" y="1733560"/>
                  </a:lnTo>
                  <a:lnTo>
                    <a:pt x="777422" y="1739860"/>
                  </a:lnTo>
                  <a:lnTo>
                    <a:pt x="824618" y="1743688"/>
                  </a:lnTo>
                  <a:lnTo>
                    <a:pt x="872489" y="1744980"/>
                  </a:lnTo>
                  <a:lnTo>
                    <a:pt x="920358" y="1743688"/>
                  </a:lnTo>
                  <a:lnTo>
                    <a:pt x="967553" y="1739860"/>
                  </a:lnTo>
                  <a:lnTo>
                    <a:pt x="1014006" y="1733560"/>
                  </a:lnTo>
                  <a:lnTo>
                    <a:pt x="1059652" y="1724856"/>
                  </a:lnTo>
                  <a:lnTo>
                    <a:pt x="1104423" y="1713813"/>
                  </a:lnTo>
                  <a:lnTo>
                    <a:pt x="1148254" y="1700499"/>
                  </a:lnTo>
                  <a:lnTo>
                    <a:pt x="1191078" y="1684981"/>
                  </a:lnTo>
                  <a:lnTo>
                    <a:pt x="1232828" y="1667323"/>
                  </a:lnTo>
                  <a:lnTo>
                    <a:pt x="1273438" y="1647594"/>
                  </a:lnTo>
                  <a:lnTo>
                    <a:pt x="1312841" y="1625859"/>
                  </a:lnTo>
                  <a:lnTo>
                    <a:pt x="1350970" y="1602186"/>
                  </a:lnTo>
                  <a:lnTo>
                    <a:pt x="1387760" y="1576640"/>
                  </a:lnTo>
                  <a:lnTo>
                    <a:pt x="1423143" y="1549288"/>
                  </a:lnTo>
                  <a:lnTo>
                    <a:pt x="1457053" y="1520197"/>
                  </a:lnTo>
                  <a:lnTo>
                    <a:pt x="1489424" y="1489433"/>
                  </a:lnTo>
                  <a:lnTo>
                    <a:pt x="1520188" y="1457063"/>
                  </a:lnTo>
                  <a:lnTo>
                    <a:pt x="1549280" y="1423154"/>
                  </a:lnTo>
                  <a:lnTo>
                    <a:pt x="1576632" y="1387771"/>
                  </a:lnTo>
                  <a:lnTo>
                    <a:pt x="1602179" y="1350982"/>
                  </a:lnTo>
                  <a:lnTo>
                    <a:pt x="1625854" y="1312852"/>
                  </a:lnTo>
                  <a:lnTo>
                    <a:pt x="1647589" y="1273449"/>
                  </a:lnTo>
                  <a:lnTo>
                    <a:pt x="1667319" y="1232839"/>
                  </a:lnTo>
                  <a:lnTo>
                    <a:pt x="1684977" y="1191089"/>
                  </a:lnTo>
                  <a:lnTo>
                    <a:pt x="1700497" y="1148264"/>
                  </a:lnTo>
                  <a:lnTo>
                    <a:pt x="1713812" y="1104432"/>
                  </a:lnTo>
                  <a:lnTo>
                    <a:pt x="1724855" y="1059659"/>
                  </a:lnTo>
                  <a:lnTo>
                    <a:pt x="1733559" y="1014012"/>
                  </a:lnTo>
                  <a:lnTo>
                    <a:pt x="1739860" y="967557"/>
                  </a:lnTo>
                  <a:lnTo>
                    <a:pt x="1743688" y="920361"/>
                  </a:lnTo>
                  <a:lnTo>
                    <a:pt x="1744980" y="872489"/>
                  </a:lnTo>
                  <a:lnTo>
                    <a:pt x="1743688" y="824621"/>
                  </a:lnTo>
                  <a:lnTo>
                    <a:pt x="1739860" y="777426"/>
                  </a:lnTo>
                  <a:lnTo>
                    <a:pt x="1733559" y="730973"/>
                  </a:lnTo>
                  <a:lnTo>
                    <a:pt x="1724855" y="685327"/>
                  </a:lnTo>
                  <a:lnTo>
                    <a:pt x="1713812" y="640556"/>
                  </a:lnTo>
                  <a:lnTo>
                    <a:pt x="1700497" y="596725"/>
                  </a:lnTo>
                  <a:lnTo>
                    <a:pt x="1684977" y="553901"/>
                  </a:lnTo>
                  <a:lnTo>
                    <a:pt x="1667319" y="512151"/>
                  </a:lnTo>
                  <a:lnTo>
                    <a:pt x="1647589" y="471541"/>
                  </a:lnTo>
                  <a:lnTo>
                    <a:pt x="1625853" y="432138"/>
                  </a:lnTo>
                  <a:lnTo>
                    <a:pt x="1602179" y="394009"/>
                  </a:lnTo>
                  <a:lnTo>
                    <a:pt x="1576632" y="357219"/>
                  </a:lnTo>
                  <a:lnTo>
                    <a:pt x="1549280" y="321836"/>
                  </a:lnTo>
                  <a:lnTo>
                    <a:pt x="1520188" y="287926"/>
                  </a:lnTo>
                  <a:lnTo>
                    <a:pt x="1489424" y="255555"/>
                  </a:lnTo>
                  <a:lnTo>
                    <a:pt x="1457053" y="224791"/>
                  </a:lnTo>
                  <a:lnTo>
                    <a:pt x="1423143" y="195699"/>
                  </a:lnTo>
                  <a:lnTo>
                    <a:pt x="1387760" y="168347"/>
                  </a:lnTo>
                  <a:lnTo>
                    <a:pt x="1350970" y="142800"/>
                  </a:lnTo>
                  <a:lnTo>
                    <a:pt x="1312841" y="119125"/>
                  </a:lnTo>
                  <a:lnTo>
                    <a:pt x="1273438" y="97390"/>
                  </a:lnTo>
                  <a:lnTo>
                    <a:pt x="1232828" y="77660"/>
                  </a:lnTo>
                  <a:lnTo>
                    <a:pt x="1191078" y="60002"/>
                  </a:lnTo>
                  <a:lnTo>
                    <a:pt x="1148254" y="44482"/>
                  </a:lnTo>
                  <a:lnTo>
                    <a:pt x="1104423" y="31167"/>
                  </a:lnTo>
                  <a:lnTo>
                    <a:pt x="1059652" y="20124"/>
                  </a:lnTo>
                  <a:lnTo>
                    <a:pt x="1014006" y="11420"/>
                  </a:lnTo>
                  <a:lnTo>
                    <a:pt x="967553" y="5119"/>
                  </a:lnTo>
                  <a:lnTo>
                    <a:pt x="920358" y="1291"/>
                  </a:lnTo>
                  <a:lnTo>
                    <a:pt x="872489" y="0"/>
                  </a:lnTo>
                  <a:close/>
                </a:path>
              </a:pathLst>
            </a:custGeom>
            <a:solidFill>
              <a:srgbClr val="FF0033">
                <a:alpha val="39999"/>
              </a:srgbClr>
            </a:solidFill>
          </p:spPr>
          <p:txBody>
            <a:bodyPr wrap="square" lIns="0" tIns="0" rIns="0" bIns="0" rtlCol="0"/>
            <a:lstStyle/>
            <a:p>
              <a:endParaRPr dirty="0"/>
            </a:p>
          </p:txBody>
        </p:sp>
        <p:sp>
          <p:nvSpPr>
            <p:cNvPr id="11" name="object 18">
              <a:extLst>
                <a:ext uri="{FF2B5EF4-FFF2-40B4-BE49-F238E27FC236}">
                  <a16:creationId xmlns:a16="http://schemas.microsoft.com/office/drawing/2014/main" id="{DF761A80-51E1-B347-BE6C-5310CB58507F}"/>
                </a:ext>
              </a:extLst>
            </p:cNvPr>
            <p:cNvSpPr/>
            <p:nvPr/>
          </p:nvSpPr>
          <p:spPr>
            <a:xfrm>
              <a:off x="1749551" y="3078479"/>
              <a:ext cx="2543810" cy="2543810"/>
            </a:xfrm>
            <a:custGeom>
              <a:avLst/>
              <a:gdLst/>
              <a:ahLst/>
              <a:cxnLst/>
              <a:rect l="l" t="t" r="r" b="b"/>
              <a:pathLst>
                <a:path w="2543810" h="2543810">
                  <a:moveTo>
                    <a:pt x="1271778" y="0"/>
                  </a:moveTo>
                  <a:lnTo>
                    <a:pt x="1224095" y="877"/>
                  </a:lnTo>
                  <a:lnTo>
                    <a:pt x="1176857" y="3488"/>
                  </a:lnTo>
                  <a:lnTo>
                    <a:pt x="1130092" y="7801"/>
                  </a:lnTo>
                  <a:lnTo>
                    <a:pt x="1083831" y="13788"/>
                  </a:lnTo>
                  <a:lnTo>
                    <a:pt x="1038107" y="21415"/>
                  </a:lnTo>
                  <a:lnTo>
                    <a:pt x="992948" y="30654"/>
                  </a:lnTo>
                  <a:lnTo>
                    <a:pt x="948386" y="41473"/>
                  </a:lnTo>
                  <a:lnTo>
                    <a:pt x="904452" y="53841"/>
                  </a:lnTo>
                  <a:lnTo>
                    <a:pt x="861176" y="67728"/>
                  </a:lnTo>
                  <a:lnTo>
                    <a:pt x="818589" y="83103"/>
                  </a:lnTo>
                  <a:lnTo>
                    <a:pt x="776722" y="99935"/>
                  </a:lnTo>
                  <a:lnTo>
                    <a:pt x="735605" y="118193"/>
                  </a:lnTo>
                  <a:lnTo>
                    <a:pt x="695269" y="137847"/>
                  </a:lnTo>
                  <a:lnTo>
                    <a:pt x="655746" y="158867"/>
                  </a:lnTo>
                  <a:lnTo>
                    <a:pt x="617065" y="181220"/>
                  </a:lnTo>
                  <a:lnTo>
                    <a:pt x="579257" y="204877"/>
                  </a:lnTo>
                  <a:lnTo>
                    <a:pt x="542354" y="229807"/>
                  </a:lnTo>
                  <a:lnTo>
                    <a:pt x="506386" y="255979"/>
                  </a:lnTo>
                  <a:lnTo>
                    <a:pt x="471383" y="283363"/>
                  </a:lnTo>
                  <a:lnTo>
                    <a:pt x="437376" y="311927"/>
                  </a:lnTo>
                  <a:lnTo>
                    <a:pt x="404396" y="341641"/>
                  </a:lnTo>
                  <a:lnTo>
                    <a:pt x="372475" y="372475"/>
                  </a:lnTo>
                  <a:lnTo>
                    <a:pt x="341641" y="404396"/>
                  </a:lnTo>
                  <a:lnTo>
                    <a:pt x="311927" y="437376"/>
                  </a:lnTo>
                  <a:lnTo>
                    <a:pt x="283363" y="471383"/>
                  </a:lnTo>
                  <a:lnTo>
                    <a:pt x="255979" y="506386"/>
                  </a:lnTo>
                  <a:lnTo>
                    <a:pt x="229807" y="542354"/>
                  </a:lnTo>
                  <a:lnTo>
                    <a:pt x="204877" y="579257"/>
                  </a:lnTo>
                  <a:lnTo>
                    <a:pt x="181220" y="617065"/>
                  </a:lnTo>
                  <a:lnTo>
                    <a:pt x="158867" y="655746"/>
                  </a:lnTo>
                  <a:lnTo>
                    <a:pt x="137847" y="695269"/>
                  </a:lnTo>
                  <a:lnTo>
                    <a:pt x="118193" y="735605"/>
                  </a:lnTo>
                  <a:lnTo>
                    <a:pt x="99935" y="776722"/>
                  </a:lnTo>
                  <a:lnTo>
                    <a:pt x="83103" y="818589"/>
                  </a:lnTo>
                  <a:lnTo>
                    <a:pt x="67728" y="861176"/>
                  </a:lnTo>
                  <a:lnTo>
                    <a:pt x="53841" y="904452"/>
                  </a:lnTo>
                  <a:lnTo>
                    <a:pt x="41473" y="948386"/>
                  </a:lnTo>
                  <a:lnTo>
                    <a:pt x="30654" y="992948"/>
                  </a:lnTo>
                  <a:lnTo>
                    <a:pt x="21415" y="1038107"/>
                  </a:lnTo>
                  <a:lnTo>
                    <a:pt x="13788" y="1083831"/>
                  </a:lnTo>
                  <a:lnTo>
                    <a:pt x="7801" y="1130092"/>
                  </a:lnTo>
                  <a:lnTo>
                    <a:pt x="3488" y="1176857"/>
                  </a:lnTo>
                  <a:lnTo>
                    <a:pt x="877" y="1224095"/>
                  </a:lnTo>
                  <a:lnTo>
                    <a:pt x="0" y="1271778"/>
                  </a:lnTo>
                  <a:lnTo>
                    <a:pt x="877" y="1319460"/>
                  </a:lnTo>
                  <a:lnTo>
                    <a:pt x="3488" y="1366698"/>
                  </a:lnTo>
                  <a:lnTo>
                    <a:pt x="7801" y="1413463"/>
                  </a:lnTo>
                  <a:lnTo>
                    <a:pt x="13788" y="1459724"/>
                  </a:lnTo>
                  <a:lnTo>
                    <a:pt x="21415" y="1505448"/>
                  </a:lnTo>
                  <a:lnTo>
                    <a:pt x="30654" y="1550607"/>
                  </a:lnTo>
                  <a:lnTo>
                    <a:pt x="41473" y="1595169"/>
                  </a:lnTo>
                  <a:lnTo>
                    <a:pt x="53841" y="1639103"/>
                  </a:lnTo>
                  <a:lnTo>
                    <a:pt x="67728" y="1682379"/>
                  </a:lnTo>
                  <a:lnTo>
                    <a:pt x="83103" y="1724966"/>
                  </a:lnTo>
                  <a:lnTo>
                    <a:pt x="99935" y="1766833"/>
                  </a:lnTo>
                  <a:lnTo>
                    <a:pt x="118193" y="1807950"/>
                  </a:lnTo>
                  <a:lnTo>
                    <a:pt x="137847" y="1848286"/>
                  </a:lnTo>
                  <a:lnTo>
                    <a:pt x="158867" y="1887809"/>
                  </a:lnTo>
                  <a:lnTo>
                    <a:pt x="181220" y="1926490"/>
                  </a:lnTo>
                  <a:lnTo>
                    <a:pt x="204877" y="1964298"/>
                  </a:lnTo>
                  <a:lnTo>
                    <a:pt x="229807" y="2001201"/>
                  </a:lnTo>
                  <a:lnTo>
                    <a:pt x="255979" y="2037169"/>
                  </a:lnTo>
                  <a:lnTo>
                    <a:pt x="283363" y="2072172"/>
                  </a:lnTo>
                  <a:lnTo>
                    <a:pt x="311927" y="2106179"/>
                  </a:lnTo>
                  <a:lnTo>
                    <a:pt x="341641" y="2139159"/>
                  </a:lnTo>
                  <a:lnTo>
                    <a:pt x="372475" y="2171080"/>
                  </a:lnTo>
                  <a:lnTo>
                    <a:pt x="404396" y="2201914"/>
                  </a:lnTo>
                  <a:lnTo>
                    <a:pt x="437376" y="2231628"/>
                  </a:lnTo>
                  <a:lnTo>
                    <a:pt x="471383" y="2260192"/>
                  </a:lnTo>
                  <a:lnTo>
                    <a:pt x="506386" y="2287576"/>
                  </a:lnTo>
                  <a:lnTo>
                    <a:pt x="542354" y="2313748"/>
                  </a:lnTo>
                  <a:lnTo>
                    <a:pt x="579257" y="2338678"/>
                  </a:lnTo>
                  <a:lnTo>
                    <a:pt x="617065" y="2362335"/>
                  </a:lnTo>
                  <a:lnTo>
                    <a:pt x="655746" y="2384688"/>
                  </a:lnTo>
                  <a:lnTo>
                    <a:pt x="695269" y="2405708"/>
                  </a:lnTo>
                  <a:lnTo>
                    <a:pt x="735605" y="2425362"/>
                  </a:lnTo>
                  <a:lnTo>
                    <a:pt x="776722" y="2443620"/>
                  </a:lnTo>
                  <a:lnTo>
                    <a:pt x="818589" y="2460452"/>
                  </a:lnTo>
                  <a:lnTo>
                    <a:pt x="861176" y="2475827"/>
                  </a:lnTo>
                  <a:lnTo>
                    <a:pt x="904452" y="2489714"/>
                  </a:lnTo>
                  <a:lnTo>
                    <a:pt x="948386" y="2502082"/>
                  </a:lnTo>
                  <a:lnTo>
                    <a:pt x="992948" y="2512901"/>
                  </a:lnTo>
                  <a:lnTo>
                    <a:pt x="1038107" y="2522140"/>
                  </a:lnTo>
                  <a:lnTo>
                    <a:pt x="1083831" y="2529767"/>
                  </a:lnTo>
                  <a:lnTo>
                    <a:pt x="1130092" y="2535754"/>
                  </a:lnTo>
                  <a:lnTo>
                    <a:pt x="1176857" y="2540067"/>
                  </a:lnTo>
                  <a:lnTo>
                    <a:pt x="1224095" y="2542678"/>
                  </a:lnTo>
                  <a:lnTo>
                    <a:pt x="1271778" y="2543556"/>
                  </a:lnTo>
                  <a:lnTo>
                    <a:pt x="1319460" y="2542678"/>
                  </a:lnTo>
                  <a:lnTo>
                    <a:pt x="1366698" y="2540067"/>
                  </a:lnTo>
                  <a:lnTo>
                    <a:pt x="1413463" y="2535754"/>
                  </a:lnTo>
                  <a:lnTo>
                    <a:pt x="1459724" y="2529767"/>
                  </a:lnTo>
                  <a:lnTo>
                    <a:pt x="1505448" y="2522140"/>
                  </a:lnTo>
                  <a:lnTo>
                    <a:pt x="1550607" y="2512901"/>
                  </a:lnTo>
                  <a:lnTo>
                    <a:pt x="1595169" y="2502082"/>
                  </a:lnTo>
                  <a:lnTo>
                    <a:pt x="1639103" y="2489714"/>
                  </a:lnTo>
                  <a:lnTo>
                    <a:pt x="1682379" y="2475827"/>
                  </a:lnTo>
                  <a:lnTo>
                    <a:pt x="1724966" y="2460452"/>
                  </a:lnTo>
                  <a:lnTo>
                    <a:pt x="1766833" y="2443620"/>
                  </a:lnTo>
                  <a:lnTo>
                    <a:pt x="1807950" y="2425362"/>
                  </a:lnTo>
                  <a:lnTo>
                    <a:pt x="1848286" y="2405708"/>
                  </a:lnTo>
                  <a:lnTo>
                    <a:pt x="1887809" y="2384688"/>
                  </a:lnTo>
                  <a:lnTo>
                    <a:pt x="1926490" y="2362335"/>
                  </a:lnTo>
                  <a:lnTo>
                    <a:pt x="1964298" y="2338678"/>
                  </a:lnTo>
                  <a:lnTo>
                    <a:pt x="2001201" y="2313748"/>
                  </a:lnTo>
                  <a:lnTo>
                    <a:pt x="2037169" y="2287576"/>
                  </a:lnTo>
                  <a:lnTo>
                    <a:pt x="2072172" y="2260192"/>
                  </a:lnTo>
                  <a:lnTo>
                    <a:pt x="2106179" y="2231628"/>
                  </a:lnTo>
                  <a:lnTo>
                    <a:pt x="2139159" y="2201914"/>
                  </a:lnTo>
                  <a:lnTo>
                    <a:pt x="2171080" y="2171080"/>
                  </a:lnTo>
                  <a:lnTo>
                    <a:pt x="2201914" y="2139159"/>
                  </a:lnTo>
                  <a:lnTo>
                    <a:pt x="2231628" y="2106179"/>
                  </a:lnTo>
                  <a:lnTo>
                    <a:pt x="2260192" y="2072172"/>
                  </a:lnTo>
                  <a:lnTo>
                    <a:pt x="2287576" y="2037169"/>
                  </a:lnTo>
                  <a:lnTo>
                    <a:pt x="2313748" y="2001201"/>
                  </a:lnTo>
                  <a:lnTo>
                    <a:pt x="2338678" y="1964298"/>
                  </a:lnTo>
                  <a:lnTo>
                    <a:pt x="2362335" y="1926490"/>
                  </a:lnTo>
                  <a:lnTo>
                    <a:pt x="2384688" y="1887809"/>
                  </a:lnTo>
                  <a:lnTo>
                    <a:pt x="2405708" y="1848286"/>
                  </a:lnTo>
                  <a:lnTo>
                    <a:pt x="2425362" y="1807950"/>
                  </a:lnTo>
                  <a:lnTo>
                    <a:pt x="2443620" y="1766833"/>
                  </a:lnTo>
                  <a:lnTo>
                    <a:pt x="2460452" y="1724966"/>
                  </a:lnTo>
                  <a:lnTo>
                    <a:pt x="2475827" y="1682379"/>
                  </a:lnTo>
                  <a:lnTo>
                    <a:pt x="2489714" y="1639103"/>
                  </a:lnTo>
                  <a:lnTo>
                    <a:pt x="2502082" y="1595169"/>
                  </a:lnTo>
                  <a:lnTo>
                    <a:pt x="2512901" y="1550607"/>
                  </a:lnTo>
                  <a:lnTo>
                    <a:pt x="2522140" y="1505448"/>
                  </a:lnTo>
                  <a:lnTo>
                    <a:pt x="2529767" y="1459724"/>
                  </a:lnTo>
                  <a:lnTo>
                    <a:pt x="2535754" y="1413463"/>
                  </a:lnTo>
                  <a:lnTo>
                    <a:pt x="2540067" y="1366698"/>
                  </a:lnTo>
                  <a:lnTo>
                    <a:pt x="2542678" y="1319460"/>
                  </a:lnTo>
                  <a:lnTo>
                    <a:pt x="2543556" y="1271778"/>
                  </a:lnTo>
                  <a:lnTo>
                    <a:pt x="2542678" y="1224095"/>
                  </a:lnTo>
                  <a:lnTo>
                    <a:pt x="2540067" y="1176857"/>
                  </a:lnTo>
                  <a:lnTo>
                    <a:pt x="2535754" y="1130092"/>
                  </a:lnTo>
                  <a:lnTo>
                    <a:pt x="2529767" y="1083831"/>
                  </a:lnTo>
                  <a:lnTo>
                    <a:pt x="2522140" y="1038107"/>
                  </a:lnTo>
                  <a:lnTo>
                    <a:pt x="2512901" y="992948"/>
                  </a:lnTo>
                  <a:lnTo>
                    <a:pt x="2502082" y="948386"/>
                  </a:lnTo>
                  <a:lnTo>
                    <a:pt x="2489714" y="904452"/>
                  </a:lnTo>
                  <a:lnTo>
                    <a:pt x="2475827" y="861176"/>
                  </a:lnTo>
                  <a:lnTo>
                    <a:pt x="2460452" y="818589"/>
                  </a:lnTo>
                  <a:lnTo>
                    <a:pt x="2443620" y="776722"/>
                  </a:lnTo>
                  <a:lnTo>
                    <a:pt x="2425362" y="735605"/>
                  </a:lnTo>
                  <a:lnTo>
                    <a:pt x="2405708" y="695269"/>
                  </a:lnTo>
                  <a:lnTo>
                    <a:pt x="2384688" y="655746"/>
                  </a:lnTo>
                  <a:lnTo>
                    <a:pt x="2362335" y="617065"/>
                  </a:lnTo>
                  <a:lnTo>
                    <a:pt x="2338678" y="579257"/>
                  </a:lnTo>
                  <a:lnTo>
                    <a:pt x="2313748" y="542354"/>
                  </a:lnTo>
                  <a:lnTo>
                    <a:pt x="2287576" y="506386"/>
                  </a:lnTo>
                  <a:lnTo>
                    <a:pt x="2260192" y="471383"/>
                  </a:lnTo>
                  <a:lnTo>
                    <a:pt x="2231628" y="437376"/>
                  </a:lnTo>
                  <a:lnTo>
                    <a:pt x="2201914" y="404396"/>
                  </a:lnTo>
                  <a:lnTo>
                    <a:pt x="2171080" y="372475"/>
                  </a:lnTo>
                  <a:lnTo>
                    <a:pt x="2139159" y="341641"/>
                  </a:lnTo>
                  <a:lnTo>
                    <a:pt x="2106179" y="311927"/>
                  </a:lnTo>
                  <a:lnTo>
                    <a:pt x="2072172" y="283363"/>
                  </a:lnTo>
                  <a:lnTo>
                    <a:pt x="2037169" y="255979"/>
                  </a:lnTo>
                  <a:lnTo>
                    <a:pt x="2001201" y="229807"/>
                  </a:lnTo>
                  <a:lnTo>
                    <a:pt x="1964298" y="204877"/>
                  </a:lnTo>
                  <a:lnTo>
                    <a:pt x="1926490" y="181220"/>
                  </a:lnTo>
                  <a:lnTo>
                    <a:pt x="1887809" y="158867"/>
                  </a:lnTo>
                  <a:lnTo>
                    <a:pt x="1848286" y="137847"/>
                  </a:lnTo>
                  <a:lnTo>
                    <a:pt x="1807950" y="118193"/>
                  </a:lnTo>
                  <a:lnTo>
                    <a:pt x="1766833" y="99935"/>
                  </a:lnTo>
                  <a:lnTo>
                    <a:pt x="1724966" y="83103"/>
                  </a:lnTo>
                  <a:lnTo>
                    <a:pt x="1682379" y="67728"/>
                  </a:lnTo>
                  <a:lnTo>
                    <a:pt x="1639103" y="53841"/>
                  </a:lnTo>
                  <a:lnTo>
                    <a:pt x="1595169" y="41473"/>
                  </a:lnTo>
                  <a:lnTo>
                    <a:pt x="1550607" y="30654"/>
                  </a:lnTo>
                  <a:lnTo>
                    <a:pt x="1505448" y="21415"/>
                  </a:lnTo>
                  <a:lnTo>
                    <a:pt x="1459724" y="13788"/>
                  </a:lnTo>
                  <a:lnTo>
                    <a:pt x="1413463" y="7801"/>
                  </a:lnTo>
                  <a:lnTo>
                    <a:pt x="1366698" y="3488"/>
                  </a:lnTo>
                  <a:lnTo>
                    <a:pt x="1319460" y="877"/>
                  </a:lnTo>
                  <a:lnTo>
                    <a:pt x="1271778" y="0"/>
                  </a:lnTo>
                  <a:close/>
                </a:path>
              </a:pathLst>
            </a:custGeom>
            <a:solidFill>
              <a:srgbClr val="00559B">
                <a:alpha val="39999"/>
              </a:srgbClr>
            </a:solidFill>
          </p:spPr>
          <p:txBody>
            <a:bodyPr wrap="square" lIns="0" tIns="0" rIns="0" bIns="0" rtlCol="0"/>
            <a:lstStyle/>
            <a:p>
              <a:endParaRPr dirty="0"/>
            </a:p>
          </p:txBody>
        </p:sp>
        <p:pic>
          <p:nvPicPr>
            <p:cNvPr id="12" name="object 19">
              <a:extLst>
                <a:ext uri="{FF2B5EF4-FFF2-40B4-BE49-F238E27FC236}">
                  <a16:creationId xmlns:a16="http://schemas.microsoft.com/office/drawing/2014/main" id="{330814B6-D608-0749-B304-47919364E55F}"/>
                </a:ext>
              </a:extLst>
            </p:cNvPr>
            <p:cNvPicPr/>
            <p:nvPr/>
          </p:nvPicPr>
          <p:blipFill>
            <a:blip r:embed="rId3" cstate="print"/>
            <a:stretch>
              <a:fillRect/>
            </a:stretch>
          </p:blipFill>
          <p:spPr>
            <a:xfrm>
              <a:off x="893063" y="4567427"/>
              <a:ext cx="710184" cy="457200"/>
            </a:xfrm>
            <a:prstGeom prst="rect">
              <a:avLst/>
            </a:prstGeom>
          </p:spPr>
        </p:pic>
        <p:pic>
          <p:nvPicPr>
            <p:cNvPr id="13" name="object 20">
              <a:extLst>
                <a:ext uri="{FF2B5EF4-FFF2-40B4-BE49-F238E27FC236}">
                  <a16:creationId xmlns:a16="http://schemas.microsoft.com/office/drawing/2014/main" id="{223BBEF4-39CB-4844-B0EA-CF2DADF5E634}"/>
                </a:ext>
              </a:extLst>
            </p:cNvPr>
            <p:cNvPicPr/>
            <p:nvPr/>
          </p:nvPicPr>
          <p:blipFill>
            <a:blip r:embed="rId4" cstate="print"/>
            <a:stretch>
              <a:fillRect/>
            </a:stretch>
          </p:blipFill>
          <p:spPr>
            <a:xfrm>
              <a:off x="2734056" y="3335960"/>
              <a:ext cx="574547" cy="1042416"/>
            </a:xfrm>
            <a:prstGeom prst="rect">
              <a:avLst/>
            </a:prstGeom>
          </p:spPr>
        </p:pic>
      </p:grpSp>
      <p:sp>
        <p:nvSpPr>
          <p:cNvPr id="14" name="object 31">
            <a:extLst>
              <a:ext uri="{FF2B5EF4-FFF2-40B4-BE49-F238E27FC236}">
                <a16:creationId xmlns:a16="http://schemas.microsoft.com/office/drawing/2014/main" id="{B6C7894A-B67D-E54D-942A-26FF41179ED6}"/>
              </a:ext>
            </a:extLst>
          </p:cNvPr>
          <p:cNvSpPr txBox="1"/>
          <p:nvPr/>
        </p:nvSpPr>
        <p:spPr>
          <a:xfrm>
            <a:off x="6548505" y="2149108"/>
            <a:ext cx="4773429" cy="330072"/>
          </a:xfrm>
          <a:prstGeom prst="rect">
            <a:avLst/>
          </a:prstGeom>
          <a:solidFill>
            <a:srgbClr val="403F40"/>
          </a:solidFill>
        </p:spPr>
        <p:txBody>
          <a:bodyPr vert="horz" wrap="square" lIns="0" tIns="72000" rIns="0" bIns="72000" rtlCol="0">
            <a:spAutoFit/>
          </a:bodyPr>
          <a:lstStyle/>
          <a:p>
            <a:pPr marL="173355" algn="ctr">
              <a:lnSpc>
                <a:spcPct val="100000"/>
              </a:lnSpc>
              <a:spcBef>
                <a:spcPts val="370"/>
              </a:spcBef>
            </a:pPr>
            <a:r>
              <a:rPr sz="1200" spc="-20" dirty="0">
                <a:solidFill>
                  <a:srgbClr val="FFFFFF"/>
                </a:solidFill>
                <a:latin typeface="メイリオ"/>
                <a:cs typeface="メイリオ"/>
              </a:rPr>
              <a:t>Yahoo!</a:t>
            </a:r>
            <a:r>
              <a:rPr sz="1200" dirty="0">
                <a:solidFill>
                  <a:srgbClr val="FFFFFF"/>
                </a:solidFill>
                <a:latin typeface="メイリオ"/>
                <a:cs typeface="メイリオ"/>
              </a:rPr>
              <a:t> </a:t>
            </a:r>
            <a:r>
              <a:rPr lang="en" sz="1200" spc="-10" dirty="0">
                <a:solidFill>
                  <a:srgbClr val="FFFFFF"/>
                </a:solidFill>
                <a:latin typeface="メイリオ"/>
                <a:cs typeface="メイリオ"/>
              </a:rPr>
              <a:t>JAPAN</a:t>
            </a:r>
            <a:r>
              <a:rPr sz="1200" dirty="0" err="1">
                <a:solidFill>
                  <a:srgbClr val="FFFFFF"/>
                </a:solidFill>
                <a:latin typeface="メイリオ"/>
                <a:cs typeface="メイリオ"/>
              </a:rPr>
              <a:t>トップページ</a:t>
            </a:r>
            <a:r>
              <a:rPr sz="1200" spc="-45" dirty="0">
                <a:solidFill>
                  <a:srgbClr val="FFFFFF"/>
                </a:solidFill>
                <a:latin typeface="メイリオ"/>
                <a:cs typeface="メイリオ"/>
              </a:rPr>
              <a:t> </a:t>
            </a:r>
            <a:r>
              <a:rPr sz="1200" dirty="0" err="1">
                <a:solidFill>
                  <a:srgbClr val="FFFFFF"/>
                </a:solidFill>
                <a:latin typeface="メイリオ"/>
                <a:cs typeface="メイリオ"/>
              </a:rPr>
              <a:t>デバイス間広告リーチ</a:t>
            </a:r>
            <a:r>
              <a:rPr sz="1200" spc="-15" dirty="0" err="1">
                <a:solidFill>
                  <a:srgbClr val="FFFFFF"/>
                </a:solidFill>
                <a:latin typeface="メイリオ"/>
                <a:cs typeface="メイリオ"/>
              </a:rPr>
              <a:t>重</a:t>
            </a:r>
            <a:r>
              <a:rPr sz="1200" dirty="0" err="1">
                <a:solidFill>
                  <a:srgbClr val="FFFFFF"/>
                </a:solidFill>
                <a:latin typeface="メイリオ"/>
                <a:cs typeface="メイリオ"/>
              </a:rPr>
              <a:t>複率</a:t>
            </a:r>
            <a:r>
              <a:rPr lang="en-US" sz="1200" dirty="0">
                <a:solidFill>
                  <a:srgbClr val="FFFFFF"/>
                </a:solidFill>
                <a:latin typeface="メイリオ"/>
                <a:cs typeface="メイリオ"/>
              </a:rPr>
              <a:t> </a:t>
            </a:r>
            <a:r>
              <a:rPr lang="en-US" sz="1100" baseline="30000" dirty="0">
                <a:solidFill>
                  <a:srgbClr val="FFFFFF"/>
                </a:solidFill>
                <a:latin typeface="メイリオ"/>
                <a:cs typeface="メイリオ"/>
              </a:rPr>
              <a:t>※2</a:t>
            </a:r>
            <a:endParaRPr sz="1200" baseline="30000" dirty="0">
              <a:latin typeface="メイリオ"/>
              <a:cs typeface="メイリオ"/>
            </a:endParaRPr>
          </a:p>
        </p:txBody>
      </p:sp>
      <p:sp>
        <p:nvSpPr>
          <p:cNvPr id="15" name="object 33">
            <a:extLst>
              <a:ext uri="{FF2B5EF4-FFF2-40B4-BE49-F238E27FC236}">
                <a16:creationId xmlns:a16="http://schemas.microsoft.com/office/drawing/2014/main" id="{9FBEAD6A-7793-D74B-808A-49A4A660A3FC}"/>
              </a:ext>
            </a:extLst>
          </p:cNvPr>
          <p:cNvSpPr txBox="1"/>
          <p:nvPr/>
        </p:nvSpPr>
        <p:spPr>
          <a:xfrm>
            <a:off x="6791591" y="4605147"/>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PC</a:t>
            </a:r>
            <a:endParaRPr sz="1400" dirty="0">
              <a:latin typeface="メイリオ"/>
              <a:cs typeface="メイリオ"/>
            </a:endParaRPr>
          </a:p>
        </p:txBody>
      </p:sp>
      <p:sp>
        <p:nvSpPr>
          <p:cNvPr id="16" name="object 34">
            <a:extLst>
              <a:ext uri="{FF2B5EF4-FFF2-40B4-BE49-F238E27FC236}">
                <a16:creationId xmlns:a16="http://schemas.microsoft.com/office/drawing/2014/main" id="{8BC23045-9B67-5048-B36E-A332D77FE4FD}"/>
              </a:ext>
            </a:extLst>
          </p:cNvPr>
          <p:cNvSpPr/>
          <p:nvPr/>
        </p:nvSpPr>
        <p:spPr>
          <a:xfrm>
            <a:off x="8089944" y="4343130"/>
            <a:ext cx="488315" cy="849630"/>
          </a:xfrm>
          <a:custGeom>
            <a:avLst/>
            <a:gdLst/>
            <a:ahLst/>
            <a:cxnLst/>
            <a:rect l="l" t="t" r="r" b="b"/>
            <a:pathLst>
              <a:path w="488314" h="849629">
                <a:moveTo>
                  <a:pt x="426985" y="782241"/>
                </a:moveTo>
                <a:lnTo>
                  <a:pt x="420387" y="787833"/>
                </a:lnTo>
                <a:lnTo>
                  <a:pt x="413718" y="800828"/>
                </a:lnTo>
                <a:lnTo>
                  <a:pt x="412406" y="815373"/>
                </a:lnTo>
                <a:lnTo>
                  <a:pt x="416941" y="829805"/>
                </a:lnTo>
                <a:lnTo>
                  <a:pt x="426716" y="841355"/>
                </a:lnTo>
                <a:lnTo>
                  <a:pt x="439705" y="848023"/>
                </a:lnTo>
                <a:lnTo>
                  <a:pt x="454267" y="849329"/>
                </a:lnTo>
                <a:lnTo>
                  <a:pt x="468756" y="844791"/>
                </a:lnTo>
                <a:lnTo>
                  <a:pt x="480296" y="835015"/>
                </a:lnTo>
                <a:lnTo>
                  <a:pt x="486965" y="822020"/>
                </a:lnTo>
                <a:lnTo>
                  <a:pt x="487266" y="818680"/>
                </a:lnTo>
                <a:lnTo>
                  <a:pt x="450342" y="818680"/>
                </a:lnTo>
                <a:lnTo>
                  <a:pt x="446405" y="817562"/>
                </a:lnTo>
                <a:lnTo>
                  <a:pt x="444754" y="814489"/>
                </a:lnTo>
                <a:lnTo>
                  <a:pt x="426985" y="782241"/>
                </a:lnTo>
                <a:close/>
              </a:path>
              <a:path w="488314" h="849629">
                <a:moveTo>
                  <a:pt x="438155" y="776097"/>
                </a:moveTo>
                <a:lnTo>
                  <a:pt x="431926" y="778052"/>
                </a:lnTo>
                <a:lnTo>
                  <a:pt x="426985" y="782241"/>
                </a:lnTo>
                <a:lnTo>
                  <a:pt x="445229" y="815373"/>
                </a:lnTo>
                <a:lnTo>
                  <a:pt x="446405" y="817562"/>
                </a:lnTo>
                <a:lnTo>
                  <a:pt x="450342" y="818680"/>
                </a:lnTo>
                <a:lnTo>
                  <a:pt x="456438" y="815289"/>
                </a:lnTo>
                <a:lnTo>
                  <a:pt x="457581" y="811428"/>
                </a:lnTo>
                <a:lnTo>
                  <a:pt x="455930" y="808355"/>
                </a:lnTo>
                <a:lnTo>
                  <a:pt x="438155" y="776097"/>
                </a:lnTo>
                <a:close/>
              </a:path>
              <a:path w="488314" h="849629">
                <a:moveTo>
                  <a:pt x="446363" y="773522"/>
                </a:moveTo>
                <a:lnTo>
                  <a:pt x="438155" y="776097"/>
                </a:lnTo>
                <a:lnTo>
                  <a:pt x="455930" y="808355"/>
                </a:lnTo>
                <a:lnTo>
                  <a:pt x="457581" y="811428"/>
                </a:lnTo>
                <a:lnTo>
                  <a:pt x="456438" y="815289"/>
                </a:lnTo>
                <a:lnTo>
                  <a:pt x="450342" y="818680"/>
                </a:lnTo>
                <a:lnTo>
                  <a:pt x="487266" y="818680"/>
                </a:lnTo>
                <a:lnTo>
                  <a:pt x="488277" y="807472"/>
                </a:lnTo>
                <a:lnTo>
                  <a:pt x="483743" y="793038"/>
                </a:lnTo>
                <a:lnTo>
                  <a:pt x="473950" y="781496"/>
                </a:lnTo>
                <a:lnTo>
                  <a:pt x="460930" y="774830"/>
                </a:lnTo>
                <a:lnTo>
                  <a:pt x="446363" y="773522"/>
                </a:lnTo>
                <a:close/>
              </a:path>
              <a:path w="488314" h="849629">
                <a:moveTo>
                  <a:pt x="7238" y="0"/>
                </a:moveTo>
                <a:lnTo>
                  <a:pt x="4191" y="1651"/>
                </a:lnTo>
                <a:lnTo>
                  <a:pt x="1143" y="3429"/>
                </a:lnTo>
                <a:lnTo>
                  <a:pt x="0" y="7239"/>
                </a:lnTo>
                <a:lnTo>
                  <a:pt x="1650" y="10287"/>
                </a:lnTo>
                <a:lnTo>
                  <a:pt x="426985" y="782241"/>
                </a:lnTo>
                <a:lnTo>
                  <a:pt x="431926" y="778052"/>
                </a:lnTo>
                <a:lnTo>
                  <a:pt x="438155" y="776097"/>
                </a:lnTo>
                <a:lnTo>
                  <a:pt x="12826" y="4191"/>
                </a:lnTo>
                <a:lnTo>
                  <a:pt x="11049" y="1143"/>
                </a:lnTo>
                <a:lnTo>
                  <a:pt x="7238" y="0"/>
                </a:lnTo>
                <a:close/>
              </a:path>
            </a:pathLst>
          </a:custGeom>
          <a:solidFill>
            <a:srgbClr val="6E6E6E"/>
          </a:solidFill>
        </p:spPr>
        <p:txBody>
          <a:bodyPr wrap="square" lIns="0" tIns="0" rIns="0" bIns="0" rtlCol="0"/>
          <a:lstStyle/>
          <a:p>
            <a:endParaRPr/>
          </a:p>
        </p:txBody>
      </p:sp>
      <p:sp>
        <p:nvSpPr>
          <p:cNvPr id="17" name="object 37">
            <a:extLst>
              <a:ext uri="{FF2B5EF4-FFF2-40B4-BE49-F238E27FC236}">
                <a16:creationId xmlns:a16="http://schemas.microsoft.com/office/drawing/2014/main" id="{4344CD4E-89B6-DF48-8C97-046375084CC8}"/>
              </a:ext>
            </a:extLst>
          </p:cNvPr>
          <p:cNvSpPr txBox="1"/>
          <p:nvPr/>
        </p:nvSpPr>
        <p:spPr>
          <a:xfrm>
            <a:off x="7955546" y="4990652"/>
            <a:ext cx="3291204" cy="664845"/>
          </a:xfrm>
          <a:prstGeom prst="rect">
            <a:avLst/>
          </a:prstGeom>
        </p:spPr>
        <p:txBody>
          <a:bodyPr vert="horz" wrap="square" lIns="0" tIns="12700" rIns="0" bIns="0" rtlCol="0">
            <a:spAutoFit/>
          </a:bodyPr>
          <a:lstStyle/>
          <a:p>
            <a:pPr marL="1268730">
              <a:lnSpc>
                <a:spcPts val="1675"/>
              </a:lnSpc>
              <a:spcBef>
                <a:spcPts val="100"/>
              </a:spcBef>
            </a:pPr>
            <a:r>
              <a:rPr sz="1400" spc="-20" dirty="0">
                <a:solidFill>
                  <a:srgbClr val="404040"/>
                </a:solidFill>
                <a:latin typeface="メイリオ"/>
                <a:cs typeface="メイリオ"/>
              </a:rPr>
              <a:t>Yahoo! </a:t>
            </a:r>
            <a:r>
              <a:rPr lang="en" sz="1400" spc="-10" dirty="0">
                <a:solidFill>
                  <a:srgbClr val="404040"/>
                </a:solidFill>
                <a:latin typeface="メイリオ"/>
                <a:cs typeface="メイリオ"/>
              </a:rPr>
              <a:t>JAPAN</a:t>
            </a:r>
            <a:r>
              <a:rPr sz="1400" spc="-35" dirty="0">
                <a:solidFill>
                  <a:srgbClr val="404040"/>
                </a:solidFill>
                <a:latin typeface="メイリオ"/>
                <a:cs typeface="メイリオ"/>
              </a:rPr>
              <a:t> </a:t>
            </a:r>
            <a:r>
              <a:rPr sz="1400" dirty="0" err="1">
                <a:solidFill>
                  <a:srgbClr val="404040"/>
                </a:solidFill>
                <a:latin typeface="メイリオ"/>
                <a:cs typeface="メイリオ"/>
              </a:rPr>
              <a:t>IDベース</a:t>
            </a:r>
            <a:endParaRPr sz="1400" dirty="0">
              <a:latin typeface="メイリオ"/>
              <a:cs typeface="メイリオ"/>
            </a:endParaRPr>
          </a:p>
          <a:p>
            <a:pPr marL="12700">
              <a:lnSpc>
                <a:spcPts val="3354"/>
              </a:lnSpc>
            </a:pPr>
            <a:r>
              <a:rPr sz="1800" dirty="0" err="1">
                <a:solidFill>
                  <a:srgbClr val="535353"/>
                </a:solidFill>
                <a:latin typeface="メイリオ"/>
                <a:cs typeface="メイリオ"/>
              </a:rPr>
              <a:t>想定広告リーチ重複率</a:t>
            </a:r>
            <a:r>
              <a:rPr sz="1800" spc="-95" dirty="0">
                <a:solidFill>
                  <a:srgbClr val="535353"/>
                </a:solidFill>
                <a:latin typeface="メイリオ"/>
                <a:cs typeface="メイリオ"/>
              </a:rPr>
              <a:t> </a:t>
            </a:r>
            <a:r>
              <a:rPr sz="1800" dirty="0">
                <a:solidFill>
                  <a:srgbClr val="585858"/>
                </a:solidFill>
                <a:latin typeface="メイリオ"/>
                <a:cs typeface="メイリオ"/>
              </a:rPr>
              <a:t>約</a:t>
            </a:r>
            <a:r>
              <a:rPr sz="2800" spc="-5" dirty="0">
                <a:solidFill>
                  <a:srgbClr val="FF0000"/>
                </a:solidFill>
                <a:latin typeface="メイリオ"/>
                <a:cs typeface="メイリオ"/>
              </a:rPr>
              <a:t>7</a:t>
            </a:r>
            <a:r>
              <a:rPr sz="1800" spc="-5" dirty="0">
                <a:solidFill>
                  <a:srgbClr val="585858"/>
                </a:solidFill>
                <a:latin typeface="メイリオ"/>
                <a:cs typeface="メイリオ"/>
              </a:rPr>
              <a:t>％</a:t>
            </a:r>
            <a:endParaRPr sz="1800" dirty="0">
              <a:latin typeface="メイリオ"/>
              <a:cs typeface="メイリオ"/>
            </a:endParaRPr>
          </a:p>
        </p:txBody>
      </p:sp>
      <p:sp>
        <p:nvSpPr>
          <p:cNvPr id="67" name="object 13">
            <a:extLst>
              <a:ext uri="{FF2B5EF4-FFF2-40B4-BE49-F238E27FC236}">
                <a16:creationId xmlns:a16="http://schemas.microsoft.com/office/drawing/2014/main" id="{94A67A0E-F889-DC4C-BF5A-583DA5417677}"/>
              </a:ext>
            </a:extLst>
          </p:cNvPr>
          <p:cNvSpPr txBox="1"/>
          <p:nvPr/>
        </p:nvSpPr>
        <p:spPr>
          <a:xfrm>
            <a:off x="872700" y="2156708"/>
            <a:ext cx="5377417" cy="330072"/>
          </a:xfrm>
          <a:prstGeom prst="rect">
            <a:avLst/>
          </a:prstGeom>
          <a:solidFill>
            <a:srgbClr val="403F40"/>
          </a:solidFill>
        </p:spPr>
        <p:txBody>
          <a:bodyPr vert="horz" wrap="square" lIns="0" tIns="72000" rIns="0" bIns="72000" rtlCol="0">
            <a:spAutoFit/>
          </a:bodyPr>
          <a:lstStyle/>
          <a:p>
            <a:pPr marL="61594" algn="ctr">
              <a:lnSpc>
                <a:spcPct val="100000"/>
              </a:lnSpc>
              <a:spcBef>
                <a:spcPts val="370"/>
              </a:spcBef>
            </a:pPr>
            <a:r>
              <a:rPr lang="en-US" sz="1200" spc="-25" dirty="0">
                <a:solidFill>
                  <a:srgbClr val="FFFFFF"/>
                </a:solidFill>
                <a:latin typeface="メイリオ"/>
                <a:cs typeface="メイリオ"/>
              </a:rPr>
              <a:t>Yahoo! JAPAN </a:t>
            </a:r>
            <a:r>
              <a:rPr lang="en-US" sz="1200" spc="-25" dirty="0" err="1">
                <a:solidFill>
                  <a:srgbClr val="FFFFFF"/>
                </a:solidFill>
                <a:latin typeface="メイリオ"/>
                <a:cs typeface="メイリオ"/>
              </a:rPr>
              <a:t>リーチ規模</a:t>
            </a:r>
            <a:r>
              <a:rPr lang="en-US" sz="1200" spc="-25" dirty="0">
                <a:solidFill>
                  <a:srgbClr val="FFFFFF"/>
                </a:solidFill>
                <a:latin typeface="メイリオ"/>
                <a:cs typeface="メイリオ"/>
              </a:rPr>
              <a:t> </a:t>
            </a:r>
            <a:r>
              <a:rPr lang="en-US" altLang="ja-JP" sz="1100" baseline="30000" dirty="0">
                <a:solidFill>
                  <a:srgbClr val="FFFFFF"/>
                </a:solidFill>
                <a:latin typeface="メイリオ"/>
                <a:cs typeface="メイリオ"/>
              </a:rPr>
              <a:t>※</a:t>
            </a:r>
            <a:endParaRPr sz="1200" baseline="30000" dirty="0">
              <a:latin typeface="メイリオ"/>
              <a:cs typeface="メイリオ"/>
            </a:endParaRPr>
          </a:p>
        </p:txBody>
      </p:sp>
      <p:sp>
        <p:nvSpPr>
          <p:cNvPr id="81" name="object 27">
            <a:extLst>
              <a:ext uri="{FF2B5EF4-FFF2-40B4-BE49-F238E27FC236}">
                <a16:creationId xmlns:a16="http://schemas.microsoft.com/office/drawing/2014/main" id="{C2E0F487-737F-4D4C-8C9E-63B6979745DF}"/>
              </a:ext>
            </a:extLst>
          </p:cNvPr>
          <p:cNvSpPr txBox="1"/>
          <p:nvPr/>
        </p:nvSpPr>
        <p:spPr>
          <a:xfrm>
            <a:off x="8129218" y="6169271"/>
            <a:ext cx="3397498" cy="135935"/>
          </a:xfrm>
          <a:prstGeom prst="rect">
            <a:avLst/>
          </a:prstGeom>
        </p:spPr>
        <p:txBody>
          <a:bodyPr vert="horz" wrap="square" lIns="0" tIns="12700" rIns="0" bIns="0" rtlCol="0">
            <a:spAutoFit/>
          </a:bodyPr>
          <a:lstStyle/>
          <a:p>
            <a:pPr marL="12700">
              <a:lnSpc>
                <a:spcPct val="100000"/>
              </a:lnSpc>
              <a:spcBef>
                <a:spcPts val="100"/>
              </a:spcBef>
            </a:pPr>
            <a:r>
              <a:rPr lang="en-US" altLang="ja-JP" sz="800" dirty="0">
                <a:solidFill>
                  <a:srgbClr val="7E7E7E"/>
                </a:solidFill>
                <a:latin typeface="メイリオ"/>
                <a:cs typeface="メイリオ"/>
              </a:rPr>
              <a:t>※2</a:t>
            </a:r>
            <a:r>
              <a:rPr lang="ja-JP" altLang="en-US" sz="800">
                <a:solidFill>
                  <a:srgbClr val="7E7E7E"/>
                </a:solidFill>
                <a:latin typeface="メイリオ"/>
                <a:cs typeface="メイリオ"/>
              </a:rPr>
              <a:t>：ヤフー自社調査</a:t>
            </a:r>
            <a:r>
              <a:rPr lang="en-US" altLang="ja-JP" sz="800" dirty="0">
                <a:solidFill>
                  <a:srgbClr val="7E7E7E"/>
                </a:solidFill>
                <a:latin typeface="メイリオ"/>
                <a:cs typeface="メイリオ"/>
              </a:rPr>
              <a:t> 2020</a:t>
            </a:r>
            <a:r>
              <a:rPr lang="ja-JP" altLang="en-US" sz="800">
                <a:solidFill>
                  <a:srgbClr val="7E7E7E"/>
                </a:solidFill>
                <a:latin typeface="メイリオ"/>
                <a:cs typeface="メイリオ"/>
              </a:rPr>
              <a:t>年</a:t>
            </a:r>
            <a:r>
              <a:rPr lang="en-US" altLang="ja-JP" sz="800" dirty="0">
                <a:solidFill>
                  <a:srgbClr val="7E7E7E"/>
                </a:solidFill>
                <a:latin typeface="メイリオ"/>
                <a:cs typeface="メイリオ"/>
              </a:rPr>
              <a:t>6</a:t>
            </a:r>
            <a:r>
              <a:rPr lang="ja-JP" altLang="en-US" sz="800">
                <a:solidFill>
                  <a:srgbClr val="7E7E7E"/>
                </a:solidFill>
                <a:latin typeface="メイリオ"/>
                <a:cs typeface="メイリオ"/>
              </a:rPr>
              <a:t>月の実勢をもとに算出した平均値</a:t>
            </a:r>
            <a:endParaRPr sz="800" dirty="0">
              <a:latin typeface="メイリオ"/>
              <a:cs typeface="メイリオ"/>
            </a:endParaRPr>
          </a:p>
        </p:txBody>
      </p:sp>
      <p:grpSp>
        <p:nvGrpSpPr>
          <p:cNvPr id="3" name="グループ化 2">
            <a:extLst>
              <a:ext uri="{FF2B5EF4-FFF2-40B4-BE49-F238E27FC236}">
                <a16:creationId xmlns:a16="http://schemas.microsoft.com/office/drawing/2014/main" id="{AEB5C868-5CFB-714A-B8A9-2E4F2A7D6E98}"/>
              </a:ext>
            </a:extLst>
          </p:cNvPr>
          <p:cNvGrpSpPr/>
          <p:nvPr/>
        </p:nvGrpSpPr>
        <p:grpSpPr>
          <a:xfrm>
            <a:off x="797443" y="3189314"/>
            <a:ext cx="2868942" cy="1626782"/>
            <a:chOff x="1299173" y="3429000"/>
            <a:chExt cx="3858494" cy="2187891"/>
          </a:xfrm>
        </p:grpSpPr>
        <p:grpSp>
          <p:nvGrpSpPr>
            <p:cNvPr id="300" name="Group 117">
              <a:extLst>
                <a:ext uri="{FF2B5EF4-FFF2-40B4-BE49-F238E27FC236}">
                  <a16:creationId xmlns:a16="http://schemas.microsoft.com/office/drawing/2014/main" id="{DFB575F4-BF3A-784A-A65C-5966FD377D1F}"/>
                </a:ext>
              </a:extLst>
            </p:cNvPr>
            <p:cNvGrpSpPr/>
            <p:nvPr/>
          </p:nvGrpSpPr>
          <p:grpSpPr>
            <a:xfrm>
              <a:off x="1555092" y="3554310"/>
              <a:ext cx="3314734" cy="1911308"/>
              <a:chOff x="908063" y="2790399"/>
              <a:chExt cx="4268536" cy="2461280"/>
            </a:xfrm>
          </p:grpSpPr>
          <p:pic>
            <p:nvPicPr>
              <p:cNvPr id="301" name="Picture 2" descr="\\yjfs.corp.yahoo.co.jp\doc\mktg-template\icon(New)\06_3_人（ピクトグラム）\151_男性_赤.png">
                <a:extLst>
                  <a:ext uri="{FF2B5EF4-FFF2-40B4-BE49-F238E27FC236}">
                    <a16:creationId xmlns:a16="http://schemas.microsoft.com/office/drawing/2014/main" id="{68F8E9A2-3ADA-E04B-AE28-6EFD64607B9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2" name="Picture 2" descr="\\yjfs.corp.yahoo.co.jp\doc\mktg-template\icon(New)\06_3_人（ピクトグラム）\151_男性_赤.png">
                <a:extLst>
                  <a:ext uri="{FF2B5EF4-FFF2-40B4-BE49-F238E27FC236}">
                    <a16:creationId xmlns:a16="http://schemas.microsoft.com/office/drawing/2014/main" id="{07D31749-0629-1740-A686-4EE4EC4F438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3" name="Picture 2" descr="\\yjfs.corp.yahoo.co.jp\doc\mktg-template\icon(New)\06_3_人（ピクトグラム）\151_男性_赤.png">
                <a:extLst>
                  <a:ext uri="{FF2B5EF4-FFF2-40B4-BE49-F238E27FC236}">
                    <a16:creationId xmlns:a16="http://schemas.microsoft.com/office/drawing/2014/main" id="{47C67A9A-64F6-E344-9F88-9E29E584E3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4" name="Picture 2" descr="\\yjfs.corp.yahoo.co.jp\doc\mktg-template\icon(New)\06_3_人（ピクトグラム）\151_男性_赤.png">
                <a:extLst>
                  <a:ext uri="{FF2B5EF4-FFF2-40B4-BE49-F238E27FC236}">
                    <a16:creationId xmlns:a16="http://schemas.microsoft.com/office/drawing/2014/main" id="{C4C1E48A-BB82-C342-B026-F4CA00297F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5" name="Picture 2" descr="\\yjfs.corp.yahoo.co.jp\doc\mktg-template\icon(New)\06_3_人（ピクトグラム）\151_男性_赤.png">
                <a:extLst>
                  <a:ext uri="{FF2B5EF4-FFF2-40B4-BE49-F238E27FC236}">
                    <a16:creationId xmlns:a16="http://schemas.microsoft.com/office/drawing/2014/main" id="{855CB6CF-3036-D54B-9671-FEA4B4DB82F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6" name="Picture 2" descr="\\yjfs.corp.yahoo.co.jp\doc\mktg-template\icon(New)\06_3_人（ピクトグラム）\151_男性_赤.png">
                <a:extLst>
                  <a:ext uri="{FF2B5EF4-FFF2-40B4-BE49-F238E27FC236}">
                    <a16:creationId xmlns:a16="http://schemas.microsoft.com/office/drawing/2014/main" id="{48E9F9AC-43AC-9B46-AD1C-D2C46008CF1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7" name="Picture 2" descr="\\yjfs.corp.yahoo.co.jp\doc\mktg-template\icon(New)\06_3_人（ピクトグラム）\151_男性_赤.png">
                <a:extLst>
                  <a:ext uri="{FF2B5EF4-FFF2-40B4-BE49-F238E27FC236}">
                    <a16:creationId xmlns:a16="http://schemas.microsoft.com/office/drawing/2014/main" id="{9F599D17-3BF9-D34B-8C73-0CB0D7A2D46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8" name="Picture 2" descr="\\yjfs.corp.yahoo.co.jp\doc\mktg-template\icon(New)\06_3_人（ピクトグラム）\151_男性_赤.png">
                <a:extLst>
                  <a:ext uri="{FF2B5EF4-FFF2-40B4-BE49-F238E27FC236}">
                    <a16:creationId xmlns:a16="http://schemas.microsoft.com/office/drawing/2014/main" id="{69802647-57B5-E845-ABE3-8F72C7F0DC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9" name="Picture 2" descr="\\yjfs.corp.yahoo.co.jp\doc\mktg-template\icon(New)\06_3_人（ピクトグラム）\151_男性_赤.png">
                <a:extLst>
                  <a:ext uri="{FF2B5EF4-FFF2-40B4-BE49-F238E27FC236}">
                    <a16:creationId xmlns:a16="http://schemas.microsoft.com/office/drawing/2014/main" id="{00E91A7A-64D2-9541-BD0C-A9B0D8D6E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0" name="Picture 2" descr="\\yjfs.corp.yahoo.co.jp\doc\mktg-template\icon(New)\06_3_人（ピクトグラム）\151_男性_赤.png">
                <a:extLst>
                  <a:ext uri="{FF2B5EF4-FFF2-40B4-BE49-F238E27FC236}">
                    <a16:creationId xmlns:a16="http://schemas.microsoft.com/office/drawing/2014/main" id="{BA7520BE-D86E-A242-9104-AFF4AA4E8FA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1" name="Picture 2" descr="\\yjfs.corp.yahoo.co.jp\doc\mktg-template\icon(New)\06_3_人（ピクトグラム）\151_男性_赤.png">
                <a:extLst>
                  <a:ext uri="{FF2B5EF4-FFF2-40B4-BE49-F238E27FC236}">
                    <a16:creationId xmlns:a16="http://schemas.microsoft.com/office/drawing/2014/main" id="{59DC5884-AEB3-5F47-98BC-F4053E2901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2" name="Picture 2" descr="\\yjfs.corp.yahoo.co.jp\doc\mktg-template\icon(New)\06_3_人（ピクトグラム）\151_男性_赤.png">
                <a:extLst>
                  <a:ext uri="{FF2B5EF4-FFF2-40B4-BE49-F238E27FC236}">
                    <a16:creationId xmlns:a16="http://schemas.microsoft.com/office/drawing/2014/main" id="{D88FAC83-D038-9C45-98DF-27BB86BFBF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3" name="Picture 2" descr="\\yjfs.corp.yahoo.co.jp\doc\mktg-template\icon(New)\06_3_人（ピクトグラム）\151_男性_赤.png">
                <a:extLst>
                  <a:ext uri="{FF2B5EF4-FFF2-40B4-BE49-F238E27FC236}">
                    <a16:creationId xmlns:a16="http://schemas.microsoft.com/office/drawing/2014/main" id="{484AAAAA-27CD-9847-BD8D-3D2E11D8444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4" name="Picture 2" descr="\\yjfs.corp.yahoo.co.jp\doc\mktg-template\icon(New)\06_3_人（ピクトグラム）\151_男性_赤.png">
                <a:extLst>
                  <a:ext uri="{FF2B5EF4-FFF2-40B4-BE49-F238E27FC236}">
                    <a16:creationId xmlns:a16="http://schemas.microsoft.com/office/drawing/2014/main" id="{9CB1888A-076A-CA44-A532-FDCBAA262AC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5" name="Picture 2" descr="\\yjfs.corp.yahoo.co.jp\doc\mktg-template\icon(New)\06_3_人（ピクトグラム）\151_男性_赤.png">
                <a:extLst>
                  <a:ext uri="{FF2B5EF4-FFF2-40B4-BE49-F238E27FC236}">
                    <a16:creationId xmlns:a16="http://schemas.microsoft.com/office/drawing/2014/main" id="{3F0A586A-5AE9-F74D-966F-88403C8DC6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6" name="Picture 2" descr="\\yjfs.corp.yahoo.co.jp\doc\mktg-template\icon(New)\06_3_人（ピクトグラム）\151_男性_赤.png">
                <a:extLst>
                  <a:ext uri="{FF2B5EF4-FFF2-40B4-BE49-F238E27FC236}">
                    <a16:creationId xmlns:a16="http://schemas.microsoft.com/office/drawing/2014/main" id="{81EFA0A6-D244-2548-A8E3-5C7C7E6F03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7" name="Picture 3" descr="\\yjfs.corp.yahoo.co.jp\doc\mktg-template\icon(New)\06_3_人（ピクトグラム）\151_男性_灰2.png">
                <a:extLst>
                  <a:ext uri="{FF2B5EF4-FFF2-40B4-BE49-F238E27FC236}">
                    <a16:creationId xmlns:a16="http://schemas.microsoft.com/office/drawing/2014/main" id="{977F96BA-21E7-3D49-9F87-745C1749B04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8" name="Picture 3" descr="\\yjfs.corp.yahoo.co.jp\doc\mktg-template\icon(New)\06_3_人（ピクトグラム）\151_男性_灰2.png">
                <a:extLst>
                  <a:ext uri="{FF2B5EF4-FFF2-40B4-BE49-F238E27FC236}">
                    <a16:creationId xmlns:a16="http://schemas.microsoft.com/office/drawing/2014/main" id="{0FF30167-09F9-0F48-B3D9-DBE2BA5AF8E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9" name="Picture 2" descr="\\yjfs.corp.yahoo.co.jp\doc\mktg-template\icon(New)\06_3_人（ピクトグラム）\151_男性_赤.png">
                <a:extLst>
                  <a:ext uri="{FF2B5EF4-FFF2-40B4-BE49-F238E27FC236}">
                    <a16:creationId xmlns:a16="http://schemas.microsoft.com/office/drawing/2014/main" id="{442A5151-3246-E047-84D6-3A53210AA5C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0" name="Picture 2" descr="\\yjfs.corp.yahoo.co.jp\doc\mktg-template\icon(New)\06_3_人（ピクトグラム）\151_男性_赤.png">
                <a:extLst>
                  <a:ext uri="{FF2B5EF4-FFF2-40B4-BE49-F238E27FC236}">
                    <a16:creationId xmlns:a16="http://schemas.microsoft.com/office/drawing/2014/main" id="{ABFB3874-D1B5-7A4D-B21D-D21C1C864C9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1" name="Picture 2" descr="\\yjfs.corp.yahoo.co.jp\doc\mktg-template\icon(New)\06_3_人（ピクトグラム）\151_男性_赤.png">
                <a:extLst>
                  <a:ext uri="{FF2B5EF4-FFF2-40B4-BE49-F238E27FC236}">
                    <a16:creationId xmlns:a16="http://schemas.microsoft.com/office/drawing/2014/main" id="{A9D47DDE-AACF-A641-B0D5-5B0F6AB7CA0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2" name="Picture 2" descr="\\yjfs.corp.yahoo.co.jp\doc\mktg-template\icon(New)\06_3_人（ピクトグラム）\151_男性_赤.png">
                <a:extLst>
                  <a:ext uri="{FF2B5EF4-FFF2-40B4-BE49-F238E27FC236}">
                    <a16:creationId xmlns:a16="http://schemas.microsoft.com/office/drawing/2014/main" id="{C4D3DE11-B4F9-A84A-9316-6536CA5CEC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3" name="Picture 2" descr="\\yjfs.corp.yahoo.co.jp\doc\mktg-template\icon(New)\06_3_人（ピクトグラム）\151_男性_赤.png">
                <a:extLst>
                  <a:ext uri="{FF2B5EF4-FFF2-40B4-BE49-F238E27FC236}">
                    <a16:creationId xmlns:a16="http://schemas.microsoft.com/office/drawing/2014/main" id="{DD8E65CC-C56D-BD44-8FCA-1AB8E719CE5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4" name="Picture 2" descr="\\yjfs.corp.yahoo.co.jp\doc\mktg-template\icon(New)\06_3_人（ピクトグラム）\151_男性_赤.png">
                <a:extLst>
                  <a:ext uri="{FF2B5EF4-FFF2-40B4-BE49-F238E27FC236}">
                    <a16:creationId xmlns:a16="http://schemas.microsoft.com/office/drawing/2014/main" id="{848D6E6E-54BA-A54B-AD0C-331B2A6C484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5" name="Picture 2" descr="\\yjfs.corp.yahoo.co.jp\doc\mktg-template\icon(New)\06_3_人（ピクトグラム）\151_男性_赤.png">
                <a:extLst>
                  <a:ext uri="{FF2B5EF4-FFF2-40B4-BE49-F238E27FC236}">
                    <a16:creationId xmlns:a16="http://schemas.microsoft.com/office/drawing/2014/main" id="{258A8240-6C05-E342-BC25-8FC4E3ECACD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6" name="Picture 2" descr="\\yjfs.corp.yahoo.co.jp\doc\mktg-template\icon(New)\06_3_人（ピクトグラム）\151_男性_赤.png">
                <a:extLst>
                  <a:ext uri="{FF2B5EF4-FFF2-40B4-BE49-F238E27FC236}">
                    <a16:creationId xmlns:a16="http://schemas.microsoft.com/office/drawing/2014/main" id="{D0AB9E29-F752-D840-A8A8-5F1FBF7EA8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7" name="Picture 2" descr="\\yjfs.corp.yahoo.co.jp\doc\mktg-template\icon(New)\06_3_人（ピクトグラム）\151_男性_赤.png">
                <a:extLst>
                  <a:ext uri="{FF2B5EF4-FFF2-40B4-BE49-F238E27FC236}">
                    <a16:creationId xmlns:a16="http://schemas.microsoft.com/office/drawing/2014/main" id="{01A64E8F-DEA1-5647-8B7B-6D17E5DD78A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8" name="Picture 2" descr="\\yjfs.corp.yahoo.co.jp\doc\mktg-template\icon(New)\06_3_人（ピクトグラム）\151_男性_赤.png">
                <a:extLst>
                  <a:ext uri="{FF2B5EF4-FFF2-40B4-BE49-F238E27FC236}">
                    <a16:creationId xmlns:a16="http://schemas.microsoft.com/office/drawing/2014/main" id="{E5A1A260-86AF-D947-96E3-DEDC6EC7710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9" name="Picture 2" descr="\\yjfs.corp.yahoo.co.jp\doc\mktg-template\icon(New)\06_3_人（ピクトグラム）\151_男性_赤.png">
                <a:extLst>
                  <a:ext uri="{FF2B5EF4-FFF2-40B4-BE49-F238E27FC236}">
                    <a16:creationId xmlns:a16="http://schemas.microsoft.com/office/drawing/2014/main" id="{09CDB80F-4324-AC49-83D5-98718C36A6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0" name="Picture 2" descr="\\yjfs.corp.yahoo.co.jp\doc\mktg-template\icon(New)\06_3_人（ピクトグラム）\151_男性_赤.png">
                <a:extLst>
                  <a:ext uri="{FF2B5EF4-FFF2-40B4-BE49-F238E27FC236}">
                    <a16:creationId xmlns:a16="http://schemas.microsoft.com/office/drawing/2014/main" id="{02EFD997-86B2-474D-84DC-6630992FA69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1" name="Picture 2" descr="\\yjfs.corp.yahoo.co.jp\doc\mktg-template\icon(New)\06_3_人（ピクトグラム）\151_男性_赤.png">
                <a:extLst>
                  <a:ext uri="{FF2B5EF4-FFF2-40B4-BE49-F238E27FC236}">
                    <a16:creationId xmlns:a16="http://schemas.microsoft.com/office/drawing/2014/main" id="{33C2F539-49B3-D64B-A771-88CB3D1E4B6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2" name="Picture 2" descr="\\yjfs.corp.yahoo.co.jp\doc\mktg-template\icon(New)\06_3_人（ピクトグラム）\151_男性_赤.png">
                <a:extLst>
                  <a:ext uri="{FF2B5EF4-FFF2-40B4-BE49-F238E27FC236}">
                    <a16:creationId xmlns:a16="http://schemas.microsoft.com/office/drawing/2014/main" id="{5B4B8218-F264-F140-B08F-3AE47A4968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3" name="Picture 2" descr="\\yjfs.corp.yahoo.co.jp\doc\mktg-template\icon(New)\06_3_人（ピクトグラム）\151_男性_赤.png">
                <a:extLst>
                  <a:ext uri="{FF2B5EF4-FFF2-40B4-BE49-F238E27FC236}">
                    <a16:creationId xmlns:a16="http://schemas.microsoft.com/office/drawing/2014/main" id="{590A667A-078B-1A4C-A8FA-7738AA869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4" name="Picture 2" descr="\\yjfs.corp.yahoo.co.jp\doc\mktg-template\icon(New)\06_3_人（ピクトグラム）\151_男性_赤.png">
                <a:extLst>
                  <a:ext uri="{FF2B5EF4-FFF2-40B4-BE49-F238E27FC236}">
                    <a16:creationId xmlns:a16="http://schemas.microsoft.com/office/drawing/2014/main" id="{DB841DB3-6BAA-2E47-8445-E0D1FD40F0E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5" name="Picture 3" descr="\\yjfs.corp.yahoo.co.jp\doc\mktg-template\icon(New)\06_3_人（ピクトグラム）\151_男性_灰2.png">
                <a:extLst>
                  <a:ext uri="{FF2B5EF4-FFF2-40B4-BE49-F238E27FC236}">
                    <a16:creationId xmlns:a16="http://schemas.microsoft.com/office/drawing/2014/main" id="{FE865945-E020-FB4B-8B6C-C95446B7904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6" name="Picture 3" descr="\\yjfs.corp.yahoo.co.jp\doc\mktg-template\icon(New)\06_3_人（ピクトグラム）\151_男性_灰2.png">
                <a:extLst>
                  <a:ext uri="{FF2B5EF4-FFF2-40B4-BE49-F238E27FC236}">
                    <a16:creationId xmlns:a16="http://schemas.microsoft.com/office/drawing/2014/main" id="{ACE7B9AB-932F-784C-BF4C-420F4DA1C12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7" name="Picture 2" descr="\\yjfs.corp.yahoo.co.jp\doc\mktg-template\icon(New)\06_3_人（ピクトグラム）\151_男性_赤.png">
                <a:extLst>
                  <a:ext uri="{FF2B5EF4-FFF2-40B4-BE49-F238E27FC236}">
                    <a16:creationId xmlns:a16="http://schemas.microsoft.com/office/drawing/2014/main" id="{9F743744-D356-FA42-B47A-4025DC1B153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8" name="Picture 2" descr="\\yjfs.corp.yahoo.co.jp\doc\mktg-template\icon(New)\06_3_人（ピクトグラム）\151_男性_赤.png">
                <a:extLst>
                  <a:ext uri="{FF2B5EF4-FFF2-40B4-BE49-F238E27FC236}">
                    <a16:creationId xmlns:a16="http://schemas.microsoft.com/office/drawing/2014/main" id="{E61D0E98-5FCA-E14E-B58B-4DBE82833B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9" name="Picture 2" descr="\\yjfs.corp.yahoo.co.jp\doc\mktg-template\icon(New)\06_3_人（ピクトグラム）\151_男性_赤.png">
                <a:extLst>
                  <a:ext uri="{FF2B5EF4-FFF2-40B4-BE49-F238E27FC236}">
                    <a16:creationId xmlns:a16="http://schemas.microsoft.com/office/drawing/2014/main" id="{28677DD9-C30C-164B-B7EF-F0C6C1F5307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0" name="Picture 2" descr="\\yjfs.corp.yahoo.co.jp\doc\mktg-template\icon(New)\06_3_人（ピクトグラム）\151_男性_赤.png">
                <a:extLst>
                  <a:ext uri="{FF2B5EF4-FFF2-40B4-BE49-F238E27FC236}">
                    <a16:creationId xmlns:a16="http://schemas.microsoft.com/office/drawing/2014/main" id="{0A98E672-A561-7540-8ED2-481195EDC47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1" name="Picture 2" descr="\\yjfs.corp.yahoo.co.jp\doc\mktg-template\icon(New)\06_3_人（ピクトグラム）\151_男性_赤.png">
                <a:extLst>
                  <a:ext uri="{FF2B5EF4-FFF2-40B4-BE49-F238E27FC236}">
                    <a16:creationId xmlns:a16="http://schemas.microsoft.com/office/drawing/2014/main" id="{B24AEE74-E066-EA45-AE01-6A3B82A8D4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2" name="Picture 2" descr="\\yjfs.corp.yahoo.co.jp\doc\mktg-template\icon(New)\06_3_人（ピクトグラム）\151_男性_赤.png">
                <a:extLst>
                  <a:ext uri="{FF2B5EF4-FFF2-40B4-BE49-F238E27FC236}">
                    <a16:creationId xmlns:a16="http://schemas.microsoft.com/office/drawing/2014/main" id="{163A8E5B-8080-B64E-8064-5C0CBDAE1A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3" name="Picture 2" descr="\\yjfs.corp.yahoo.co.jp\doc\mktg-template\icon(New)\06_3_人（ピクトグラム）\151_男性_赤.png">
                <a:extLst>
                  <a:ext uri="{FF2B5EF4-FFF2-40B4-BE49-F238E27FC236}">
                    <a16:creationId xmlns:a16="http://schemas.microsoft.com/office/drawing/2014/main" id="{80F975D5-0F50-934A-B0F8-B245F0CEE2C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4" name="Picture 2" descr="\\yjfs.corp.yahoo.co.jp\doc\mktg-template\icon(New)\06_3_人（ピクトグラム）\151_男性_赤.png">
                <a:extLst>
                  <a:ext uri="{FF2B5EF4-FFF2-40B4-BE49-F238E27FC236}">
                    <a16:creationId xmlns:a16="http://schemas.microsoft.com/office/drawing/2014/main" id="{917851E8-D416-2145-82C5-3417D31E40C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5" name="Picture 2" descr="\\yjfs.corp.yahoo.co.jp\doc\mktg-template\icon(New)\06_3_人（ピクトグラム）\151_男性_赤.png">
                <a:extLst>
                  <a:ext uri="{FF2B5EF4-FFF2-40B4-BE49-F238E27FC236}">
                    <a16:creationId xmlns:a16="http://schemas.microsoft.com/office/drawing/2014/main" id="{1695A5DD-A58F-E445-9AF5-6A972F73845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6" name="Picture 2" descr="\\yjfs.corp.yahoo.co.jp\doc\mktg-template\icon(New)\06_3_人（ピクトグラム）\151_男性_赤.png">
                <a:extLst>
                  <a:ext uri="{FF2B5EF4-FFF2-40B4-BE49-F238E27FC236}">
                    <a16:creationId xmlns:a16="http://schemas.microsoft.com/office/drawing/2014/main" id="{B9B00BF9-E1FF-DB4E-A29E-9B4A27CA53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7" name="Picture 2" descr="\\yjfs.corp.yahoo.co.jp\doc\mktg-template\icon(New)\06_3_人（ピクトグラム）\151_男性_赤.png">
                <a:extLst>
                  <a:ext uri="{FF2B5EF4-FFF2-40B4-BE49-F238E27FC236}">
                    <a16:creationId xmlns:a16="http://schemas.microsoft.com/office/drawing/2014/main" id="{5137AC26-A825-C545-9B35-F22AB64A45B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8" name="Picture 2" descr="\\yjfs.corp.yahoo.co.jp\doc\mktg-template\icon(New)\06_3_人（ピクトグラム）\151_男性_赤.png">
                <a:extLst>
                  <a:ext uri="{FF2B5EF4-FFF2-40B4-BE49-F238E27FC236}">
                    <a16:creationId xmlns:a16="http://schemas.microsoft.com/office/drawing/2014/main" id="{94F08CEF-44EA-0D42-BD56-3D61EB4740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9" name="Picture 2" descr="\\yjfs.corp.yahoo.co.jp\doc\mktg-template\icon(New)\06_3_人（ピクトグラム）\151_男性_赤.png">
                <a:extLst>
                  <a:ext uri="{FF2B5EF4-FFF2-40B4-BE49-F238E27FC236}">
                    <a16:creationId xmlns:a16="http://schemas.microsoft.com/office/drawing/2014/main" id="{B203AAEE-08C5-504B-87E8-A7DA739E694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0" name="Picture 2" descr="\\yjfs.corp.yahoo.co.jp\doc\mktg-template\icon(New)\06_3_人（ピクトグラム）\151_男性_赤.png">
                <a:extLst>
                  <a:ext uri="{FF2B5EF4-FFF2-40B4-BE49-F238E27FC236}">
                    <a16:creationId xmlns:a16="http://schemas.microsoft.com/office/drawing/2014/main" id="{C4A29F71-8F5E-D448-9F6C-A8CF4EACF45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1" name="Picture 2" descr="\\yjfs.corp.yahoo.co.jp\doc\mktg-template\icon(New)\06_3_人（ピクトグラム）\151_男性_赤.png">
                <a:extLst>
                  <a:ext uri="{FF2B5EF4-FFF2-40B4-BE49-F238E27FC236}">
                    <a16:creationId xmlns:a16="http://schemas.microsoft.com/office/drawing/2014/main" id="{740A2140-6734-1345-9471-8FDA97D53A9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2" name="Picture 2" descr="\\yjfs.corp.yahoo.co.jp\doc\mktg-template\icon(New)\06_3_人（ピクトグラム）\151_男性_赤.png">
                <a:extLst>
                  <a:ext uri="{FF2B5EF4-FFF2-40B4-BE49-F238E27FC236}">
                    <a16:creationId xmlns:a16="http://schemas.microsoft.com/office/drawing/2014/main" id="{2C332914-2F7B-964E-9FFB-7C08BC1C3B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3" name="Picture 3" descr="\\yjfs.corp.yahoo.co.jp\doc\mktg-template\icon(New)\06_3_人（ピクトグラム）\151_男性_灰2.png">
                <a:extLst>
                  <a:ext uri="{FF2B5EF4-FFF2-40B4-BE49-F238E27FC236}">
                    <a16:creationId xmlns:a16="http://schemas.microsoft.com/office/drawing/2014/main" id="{70E4BB8D-7A14-5A4C-B6A0-5CC9F0DC12E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4" name="Picture 3" descr="\\yjfs.corp.yahoo.co.jp\doc\mktg-template\icon(New)\06_3_人（ピクトグラム）\151_男性_灰2.png">
                <a:extLst>
                  <a:ext uri="{FF2B5EF4-FFF2-40B4-BE49-F238E27FC236}">
                    <a16:creationId xmlns:a16="http://schemas.microsoft.com/office/drawing/2014/main" id="{96D37168-1FC6-0243-8122-67E946784B4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5" name="Picture 2" descr="\\yjfs.corp.yahoo.co.jp\doc\mktg-template\icon(New)\06_3_人（ピクトグラム）\151_男性_赤.png">
                <a:extLst>
                  <a:ext uri="{FF2B5EF4-FFF2-40B4-BE49-F238E27FC236}">
                    <a16:creationId xmlns:a16="http://schemas.microsoft.com/office/drawing/2014/main" id="{72FD2F52-BDAC-D840-A75D-98CB76D08B3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6" name="Picture 2" descr="\\yjfs.corp.yahoo.co.jp\doc\mktg-template\icon(New)\06_3_人（ピクトグラム）\151_男性_赤.png">
                <a:extLst>
                  <a:ext uri="{FF2B5EF4-FFF2-40B4-BE49-F238E27FC236}">
                    <a16:creationId xmlns:a16="http://schemas.microsoft.com/office/drawing/2014/main" id="{75E186F0-9A83-0E4B-96D8-11FD9C2C25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7" name="Picture 2" descr="\\yjfs.corp.yahoo.co.jp\doc\mktg-template\icon(New)\06_3_人（ピクトグラム）\151_男性_赤.png">
                <a:extLst>
                  <a:ext uri="{FF2B5EF4-FFF2-40B4-BE49-F238E27FC236}">
                    <a16:creationId xmlns:a16="http://schemas.microsoft.com/office/drawing/2014/main" id="{35792B0A-E276-E34B-92E3-95F88055118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8" name="Picture 2" descr="\\yjfs.corp.yahoo.co.jp\doc\mktg-template\icon(New)\06_3_人（ピクトグラム）\151_男性_赤.png">
                <a:extLst>
                  <a:ext uri="{FF2B5EF4-FFF2-40B4-BE49-F238E27FC236}">
                    <a16:creationId xmlns:a16="http://schemas.microsoft.com/office/drawing/2014/main" id="{2515B637-4CE3-4C4E-BB1B-CF87C7260F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9" name="Picture 2" descr="\\yjfs.corp.yahoo.co.jp\doc\mktg-template\icon(New)\06_3_人（ピクトグラム）\151_男性_赤.png">
                <a:extLst>
                  <a:ext uri="{FF2B5EF4-FFF2-40B4-BE49-F238E27FC236}">
                    <a16:creationId xmlns:a16="http://schemas.microsoft.com/office/drawing/2014/main" id="{350D01DE-65CD-7A48-8DF6-C730C5FDAF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0" name="Picture 2" descr="\\yjfs.corp.yahoo.co.jp\doc\mktg-template\icon(New)\06_3_人（ピクトグラム）\151_男性_赤.png">
                <a:extLst>
                  <a:ext uri="{FF2B5EF4-FFF2-40B4-BE49-F238E27FC236}">
                    <a16:creationId xmlns:a16="http://schemas.microsoft.com/office/drawing/2014/main" id="{94D564F8-6A46-684D-A4A3-F3447F40B82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1" name="Picture 2" descr="\\yjfs.corp.yahoo.co.jp\doc\mktg-template\icon(New)\06_3_人（ピクトグラム）\151_男性_赤.png">
                <a:extLst>
                  <a:ext uri="{FF2B5EF4-FFF2-40B4-BE49-F238E27FC236}">
                    <a16:creationId xmlns:a16="http://schemas.microsoft.com/office/drawing/2014/main" id="{409F5BA3-7F6E-5747-B283-28C752D9C8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2" name="Picture 2" descr="\\yjfs.corp.yahoo.co.jp\doc\mktg-template\icon(New)\06_3_人（ピクトグラム）\151_男性_赤.png">
                <a:extLst>
                  <a:ext uri="{FF2B5EF4-FFF2-40B4-BE49-F238E27FC236}">
                    <a16:creationId xmlns:a16="http://schemas.microsoft.com/office/drawing/2014/main" id="{7398145D-E350-A94B-B681-4468956F60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3" name="Picture 2" descr="\\yjfs.corp.yahoo.co.jp\doc\mktg-template\icon(New)\06_3_人（ピクトグラム）\151_男性_赤.png">
                <a:extLst>
                  <a:ext uri="{FF2B5EF4-FFF2-40B4-BE49-F238E27FC236}">
                    <a16:creationId xmlns:a16="http://schemas.microsoft.com/office/drawing/2014/main" id="{4B0E956A-952C-3046-B4D4-E46EB9E466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4" name="Picture 2" descr="\\yjfs.corp.yahoo.co.jp\doc\mktg-template\icon(New)\06_3_人（ピクトグラム）\151_男性_赤.png">
                <a:extLst>
                  <a:ext uri="{FF2B5EF4-FFF2-40B4-BE49-F238E27FC236}">
                    <a16:creationId xmlns:a16="http://schemas.microsoft.com/office/drawing/2014/main" id="{44767483-4685-544D-9C36-ACBEAFE63D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5" name="Picture 2" descr="\\yjfs.corp.yahoo.co.jp\doc\mktg-template\icon(New)\06_3_人（ピクトグラム）\151_男性_赤.png">
                <a:extLst>
                  <a:ext uri="{FF2B5EF4-FFF2-40B4-BE49-F238E27FC236}">
                    <a16:creationId xmlns:a16="http://schemas.microsoft.com/office/drawing/2014/main" id="{54E5F069-989A-4240-BEC4-246334A106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6" name="Picture 2" descr="\\yjfs.corp.yahoo.co.jp\doc\mktg-template\icon(New)\06_3_人（ピクトグラム）\151_男性_赤.png">
                <a:extLst>
                  <a:ext uri="{FF2B5EF4-FFF2-40B4-BE49-F238E27FC236}">
                    <a16:creationId xmlns:a16="http://schemas.microsoft.com/office/drawing/2014/main" id="{6C3F6961-AE60-B440-8BD8-BA3A1E33A2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7" name="Picture 2" descr="\\yjfs.corp.yahoo.co.jp\doc\mktg-template\icon(New)\06_3_人（ピクトグラム）\151_男性_赤.png">
                <a:extLst>
                  <a:ext uri="{FF2B5EF4-FFF2-40B4-BE49-F238E27FC236}">
                    <a16:creationId xmlns:a16="http://schemas.microsoft.com/office/drawing/2014/main" id="{0F6BF662-2EF6-1A4A-B9B1-18BE5CA16F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8" name="Picture 2" descr="\\yjfs.corp.yahoo.co.jp\doc\mktg-template\icon(New)\06_3_人（ピクトグラム）\151_男性_赤.png">
                <a:extLst>
                  <a:ext uri="{FF2B5EF4-FFF2-40B4-BE49-F238E27FC236}">
                    <a16:creationId xmlns:a16="http://schemas.microsoft.com/office/drawing/2014/main" id="{B5ECC885-4FE4-5F46-906A-F0581A1745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9" name="Picture 2" descr="\\yjfs.corp.yahoo.co.jp\doc\mktg-template\icon(New)\06_3_人（ピクトグラム）\151_男性_赤.png">
                <a:extLst>
                  <a:ext uri="{FF2B5EF4-FFF2-40B4-BE49-F238E27FC236}">
                    <a16:creationId xmlns:a16="http://schemas.microsoft.com/office/drawing/2014/main" id="{2F4D772D-3C51-8C4E-AFE1-7C2D9F5384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0" name="Picture 2" descr="\\yjfs.corp.yahoo.co.jp\doc\mktg-template\icon(New)\06_3_人（ピクトグラム）\151_男性_赤.png">
                <a:extLst>
                  <a:ext uri="{FF2B5EF4-FFF2-40B4-BE49-F238E27FC236}">
                    <a16:creationId xmlns:a16="http://schemas.microsoft.com/office/drawing/2014/main" id="{EB4E0264-25FD-CA4F-BBE0-1F092EA254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1" name="Picture 3" descr="\\yjfs.corp.yahoo.co.jp\doc\mktg-template\icon(New)\06_3_人（ピクトグラム）\151_男性_灰2.png">
                <a:extLst>
                  <a:ext uri="{FF2B5EF4-FFF2-40B4-BE49-F238E27FC236}">
                    <a16:creationId xmlns:a16="http://schemas.microsoft.com/office/drawing/2014/main" id="{507F8D5B-E718-1C4C-A8C8-F48FFBABAE4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2" name="Picture 3" descr="\\yjfs.corp.yahoo.co.jp\doc\mktg-template\icon(New)\06_3_人（ピクトグラム）\151_男性_灰2.png">
                <a:extLst>
                  <a:ext uri="{FF2B5EF4-FFF2-40B4-BE49-F238E27FC236}">
                    <a16:creationId xmlns:a16="http://schemas.microsoft.com/office/drawing/2014/main" id="{26E7949C-1F7F-694E-B2CD-73494A04894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3" name="Picture 2" descr="\\yjfs.corp.yahoo.co.jp\doc\mktg-template\icon(New)\06_3_人（ピクトグラム）\151_男性_赤.png">
                <a:extLst>
                  <a:ext uri="{FF2B5EF4-FFF2-40B4-BE49-F238E27FC236}">
                    <a16:creationId xmlns:a16="http://schemas.microsoft.com/office/drawing/2014/main" id="{E4D37533-FAB3-594D-8CA4-FBF964A9AC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4" name="Picture 2" descr="\\yjfs.corp.yahoo.co.jp\doc\mktg-template\icon(New)\06_3_人（ピクトグラム）\151_男性_赤.png">
                <a:extLst>
                  <a:ext uri="{FF2B5EF4-FFF2-40B4-BE49-F238E27FC236}">
                    <a16:creationId xmlns:a16="http://schemas.microsoft.com/office/drawing/2014/main" id="{07E88C7D-10D3-C747-9563-56F5CF9D87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5" name="Picture 2" descr="\\yjfs.corp.yahoo.co.jp\doc\mktg-template\icon(New)\06_3_人（ピクトグラム）\151_男性_赤.png">
                <a:extLst>
                  <a:ext uri="{FF2B5EF4-FFF2-40B4-BE49-F238E27FC236}">
                    <a16:creationId xmlns:a16="http://schemas.microsoft.com/office/drawing/2014/main" id="{DBB6CCBE-D2D5-D44D-BA4F-271B27C6364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6" name="Picture 2" descr="\\yjfs.corp.yahoo.co.jp\doc\mktg-template\icon(New)\06_3_人（ピクトグラム）\151_男性_赤.png">
                <a:extLst>
                  <a:ext uri="{FF2B5EF4-FFF2-40B4-BE49-F238E27FC236}">
                    <a16:creationId xmlns:a16="http://schemas.microsoft.com/office/drawing/2014/main" id="{055E6DA4-F565-BF42-BE5B-A7C10D65D9C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7" name="Picture 2" descr="\\yjfs.corp.yahoo.co.jp\doc\mktg-template\icon(New)\06_3_人（ピクトグラム）\151_男性_赤.png">
                <a:extLst>
                  <a:ext uri="{FF2B5EF4-FFF2-40B4-BE49-F238E27FC236}">
                    <a16:creationId xmlns:a16="http://schemas.microsoft.com/office/drawing/2014/main" id="{F8EEE720-15AB-7645-BC24-E28A3DF5C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8" name="Picture 2" descr="\\yjfs.corp.yahoo.co.jp\doc\mktg-template\icon(New)\06_3_人（ピクトグラム）\151_男性_赤.png">
                <a:extLst>
                  <a:ext uri="{FF2B5EF4-FFF2-40B4-BE49-F238E27FC236}">
                    <a16:creationId xmlns:a16="http://schemas.microsoft.com/office/drawing/2014/main" id="{1589C02A-117D-7744-AECB-5203ADE899E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9" name="Picture 2" descr="\\yjfs.corp.yahoo.co.jp\doc\mktg-template\icon(New)\06_3_人（ピクトグラム）\151_男性_赤.png">
                <a:extLst>
                  <a:ext uri="{FF2B5EF4-FFF2-40B4-BE49-F238E27FC236}">
                    <a16:creationId xmlns:a16="http://schemas.microsoft.com/office/drawing/2014/main" id="{C33B9490-7381-2540-8B33-8DAC272879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0" name="Picture 2" descr="\\yjfs.corp.yahoo.co.jp\doc\mktg-template\icon(New)\06_3_人（ピクトグラム）\151_男性_赤.png">
                <a:extLst>
                  <a:ext uri="{FF2B5EF4-FFF2-40B4-BE49-F238E27FC236}">
                    <a16:creationId xmlns:a16="http://schemas.microsoft.com/office/drawing/2014/main" id="{C09137F8-B937-7946-928B-6EBB4779CC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1" name="Picture 2" descr="\\yjfs.corp.yahoo.co.jp\doc\mktg-template\icon(New)\06_3_人（ピクトグラム）\151_男性_赤.png">
                <a:extLst>
                  <a:ext uri="{FF2B5EF4-FFF2-40B4-BE49-F238E27FC236}">
                    <a16:creationId xmlns:a16="http://schemas.microsoft.com/office/drawing/2014/main" id="{574D69D0-F15C-E044-B72A-DD85C009A9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2" name="Picture 2" descr="\\yjfs.corp.yahoo.co.jp\doc\mktg-template\icon(New)\06_3_人（ピクトグラム）\151_男性_赤.png">
                <a:extLst>
                  <a:ext uri="{FF2B5EF4-FFF2-40B4-BE49-F238E27FC236}">
                    <a16:creationId xmlns:a16="http://schemas.microsoft.com/office/drawing/2014/main" id="{9C5FC75F-46AD-B245-BE58-0A4689948A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3" name="Picture 2" descr="\\yjfs.corp.yahoo.co.jp\doc\mktg-template\icon(New)\06_3_人（ピクトグラム）\151_男性_赤.png">
                <a:extLst>
                  <a:ext uri="{FF2B5EF4-FFF2-40B4-BE49-F238E27FC236}">
                    <a16:creationId xmlns:a16="http://schemas.microsoft.com/office/drawing/2014/main" id="{8F5B69FF-3B2A-A844-A7E6-E468E71167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4" name="Picture 2" descr="\\yjfs.corp.yahoo.co.jp\doc\mktg-template\icon(New)\06_3_人（ピクトグラム）\151_男性_赤.png">
                <a:extLst>
                  <a:ext uri="{FF2B5EF4-FFF2-40B4-BE49-F238E27FC236}">
                    <a16:creationId xmlns:a16="http://schemas.microsoft.com/office/drawing/2014/main" id="{EAE371DA-4BAF-8D46-A1ED-F78C637AF5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5" name="Picture 2" descr="\\yjfs.corp.yahoo.co.jp\doc\mktg-template\icon(New)\06_3_人（ピクトグラム）\151_男性_赤.png">
                <a:extLst>
                  <a:ext uri="{FF2B5EF4-FFF2-40B4-BE49-F238E27FC236}">
                    <a16:creationId xmlns:a16="http://schemas.microsoft.com/office/drawing/2014/main" id="{1383BBC2-1488-4747-B5D7-FC6F667621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6" name="Picture 2" descr="\\yjfs.corp.yahoo.co.jp\doc\mktg-template\icon(New)\06_3_人（ピクトグラム）\151_男性_赤.png">
                <a:extLst>
                  <a:ext uri="{FF2B5EF4-FFF2-40B4-BE49-F238E27FC236}">
                    <a16:creationId xmlns:a16="http://schemas.microsoft.com/office/drawing/2014/main" id="{DEE4DF04-08DD-2B41-8BE6-0056FA00CC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7" name="Picture 2" descr="\\yjfs.corp.yahoo.co.jp\doc\mktg-template\icon(New)\06_3_人（ピクトグラム）\151_男性_赤.png">
                <a:extLst>
                  <a:ext uri="{FF2B5EF4-FFF2-40B4-BE49-F238E27FC236}">
                    <a16:creationId xmlns:a16="http://schemas.microsoft.com/office/drawing/2014/main" id="{A960F92D-3053-4944-B9B6-EA8A768C298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8" name="Picture 2" descr="\\yjfs.corp.yahoo.co.jp\doc\mktg-template\icon(New)\06_3_人（ピクトグラム）\151_男性_赤.png">
                <a:extLst>
                  <a:ext uri="{FF2B5EF4-FFF2-40B4-BE49-F238E27FC236}">
                    <a16:creationId xmlns:a16="http://schemas.microsoft.com/office/drawing/2014/main" id="{501FE06F-74C0-7B45-A302-61FA331B12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9" name="Picture 3" descr="\\yjfs.corp.yahoo.co.jp\doc\mktg-template\icon(New)\06_3_人（ピクトグラム）\151_男性_灰2.png">
                <a:extLst>
                  <a:ext uri="{FF2B5EF4-FFF2-40B4-BE49-F238E27FC236}">
                    <a16:creationId xmlns:a16="http://schemas.microsoft.com/office/drawing/2014/main" id="{92F7267F-65CA-3349-85C6-03BF621FD2A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0" name="Picture 2" descr="\\yjfs.corp.yahoo.co.jp\doc\mktg-template\icon(New)\06_3_人（ピクトグラム）\151_男性_赤.png">
                <a:extLst>
                  <a:ext uri="{FF2B5EF4-FFF2-40B4-BE49-F238E27FC236}">
                    <a16:creationId xmlns:a16="http://schemas.microsoft.com/office/drawing/2014/main" id="{82024644-47E3-0D43-9284-AF432EB7A6F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1" name="Picture 2" descr="\\yjfs.corp.yahoo.co.jp\doc\mktg-template\icon(New)\06_3_人（ピクトグラム）\151_男性_赤.png">
                <a:extLst>
                  <a:ext uri="{FF2B5EF4-FFF2-40B4-BE49-F238E27FC236}">
                    <a16:creationId xmlns:a16="http://schemas.microsoft.com/office/drawing/2014/main" id="{CC02B607-8870-1448-82E8-5A776ECDDBD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2" name="Picture 2" descr="\\yjfs.corp.yahoo.co.jp\doc\mktg-template\icon(New)\06_3_人（ピクトグラム）\151_男性_赤.png">
                <a:extLst>
                  <a:ext uri="{FF2B5EF4-FFF2-40B4-BE49-F238E27FC236}">
                    <a16:creationId xmlns:a16="http://schemas.microsoft.com/office/drawing/2014/main" id="{99B519E3-3D83-E147-B2E1-D01951A5D32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3" name="Picture 2" descr="\\yjfs.corp.yahoo.co.jp\doc\mktg-template\icon(New)\06_3_人（ピクトグラム）\151_男性_赤.png">
                <a:extLst>
                  <a:ext uri="{FF2B5EF4-FFF2-40B4-BE49-F238E27FC236}">
                    <a16:creationId xmlns:a16="http://schemas.microsoft.com/office/drawing/2014/main" id="{5EC0AEE5-303E-DB4D-8A19-C44330FED9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4" name="Picture 2" descr="\\yjfs.corp.yahoo.co.jp\doc\mktg-template\icon(New)\06_3_人（ピクトグラム）\151_男性_赤.png">
                <a:extLst>
                  <a:ext uri="{FF2B5EF4-FFF2-40B4-BE49-F238E27FC236}">
                    <a16:creationId xmlns:a16="http://schemas.microsoft.com/office/drawing/2014/main" id="{2098B2BD-2DDC-D643-AD7B-1150FE1B46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5" name="Picture 2" descr="\\yjfs.corp.yahoo.co.jp\doc\mktg-template\icon(New)\06_3_人（ピクトグラム）\151_男性_赤.png">
                <a:extLst>
                  <a:ext uri="{FF2B5EF4-FFF2-40B4-BE49-F238E27FC236}">
                    <a16:creationId xmlns:a16="http://schemas.microsoft.com/office/drawing/2014/main" id="{9E7DA129-6F6D-3E43-BF05-9600315CD2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6" name="Picture 2" descr="\\yjfs.corp.yahoo.co.jp\doc\mktg-template\icon(New)\06_3_人（ピクトグラム）\151_男性_赤.png">
                <a:extLst>
                  <a:ext uri="{FF2B5EF4-FFF2-40B4-BE49-F238E27FC236}">
                    <a16:creationId xmlns:a16="http://schemas.microsoft.com/office/drawing/2014/main" id="{F8B466C5-812E-884E-8511-C8C3AC6E9A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7" name="Picture 2" descr="\\yjfs.corp.yahoo.co.jp\doc\mktg-template\icon(New)\06_3_人（ピクトグラム）\151_男性_赤.png">
                <a:extLst>
                  <a:ext uri="{FF2B5EF4-FFF2-40B4-BE49-F238E27FC236}">
                    <a16:creationId xmlns:a16="http://schemas.microsoft.com/office/drawing/2014/main" id="{8A18B6F7-FBCD-0547-81B9-D8CEF881C8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8" name="Picture 2" descr="\\yjfs.corp.yahoo.co.jp\doc\mktg-template\icon(New)\06_3_人（ピクトグラム）\151_男性_赤.png">
                <a:extLst>
                  <a:ext uri="{FF2B5EF4-FFF2-40B4-BE49-F238E27FC236}">
                    <a16:creationId xmlns:a16="http://schemas.microsoft.com/office/drawing/2014/main" id="{514246EC-358B-7D49-8678-1012FC45087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9" name="Picture 2" descr="\\yjfs.corp.yahoo.co.jp\doc\mktg-template\icon(New)\06_3_人（ピクトグラム）\151_男性_赤.png">
                <a:extLst>
                  <a:ext uri="{FF2B5EF4-FFF2-40B4-BE49-F238E27FC236}">
                    <a16:creationId xmlns:a16="http://schemas.microsoft.com/office/drawing/2014/main" id="{C3303874-81FA-7043-BDD6-1C8D89E4C62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0" name="Picture 3" descr="\\yjfs.corp.yahoo.co.jp\doc\mktg-template\icon(New)\06_3_人（ピクトグラム）\151_男性_灰2.png">
                <a:extLst>
                  <a:ext uri="{FF2B5EF4-FFF2-40B4-BE49-F238E27FC236}">
                    <a16:creationId xmlns:a16="http://schemas.microsoft.com/office/drawing/2014/main" id="{D58F555F-1BD6-F043-986A-5D417520EC7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grpSp>
          <p:nvGrpSpPr>
            <p:cNvPr id="401" name="グループ化 400">
              <a:extLst>
                <a:ext uri="{FF2B5EF4-FFF2-40B4-BE49-F238E27FC236}">
                  <a16:creationId xmlns:a16="http://schemas.microsoft.com/office/drawing/2014/main" id="{8EA76597-1D4F-F541-91DB-9D2F6A535B7D}"/>
                </a:ext>
              </a:extLst>
            </p:cNvPr>
            <p:cNvGrpSpPr/>
            <p:nvPr/>
          </p:nvGrpSpPr>
          <p:grpSpPr>
            <a:xfrm>
              <a:off x="1299173" y="3429000"/>
              <a:ext cx="3858494" cy="2187891"/>
              <a:chOff x="1301402" y="2430895"/>
              <a:chExt cx="3858494" cy="2187891"/>
            </a:xfrm>
          </p:grpSpPr>
          <p:sp>
            <p:nvSpPr>
              <p:cNvPr id="402" name="正方形/長方形 232">
                <a:extLst>
                  <a:ext uri="{FF2B5EF4-FFF2-40B4-BE49-F238E27FC236}">
                    <a16:creationId xmlns:a16="http://schemas.microsoft.com/office/drawing/2014/main" id="{808F5AC6-29C8-124F-9CAC-4906B2185A5A}"/>
                  </a:ext>
                </a:extLst>
              </p:cNvPr>
              <p:cNvSpPr/>
              <p:nvPr/>
            </p:nvSpPr>
            <p:spPr>
              <a:xfrm>
                <a:off x="1301402" y="2430895"/>
                <a:ext cx="3858494" cy="2187891"/>
              </a:xfrm>
              <a:prstGeom prst="rect">
                <a:avLst/>
              </a:prstGeom>
              <a:solidFill>
                <a:srgbClr val="FFFFFF">
                  <a:alpha val="8009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03" name="図 402">
                <a:extLst>
                  <a:ext uri="{FF2B5EF4-FFF2-40B4-BE49-F238E27FC236}">
                    <a16:creationId xmlns:a16="http://schemas.microsoft.com/office/drawing/2014/main" id="{F3D4A9A4-77AC-204F-89AA-24D89979EB58}"/>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r="-1944"/>
              <a:stretch/>
            </p:blipFill>
            <p:spPr>
              <a:xfrm>
                <a:off x="4367808" y="2524646"/>
                <a:ext cx="216024" cy="1192386"/>
              </a:xfrm>
              <a:prstGeom prst="rect">
                <a:avLst/>
              </a:prstGeom>
            </p:spPr>
          </p:pic>
        </p:grpSp>
      </p:grpSp>
      <p:grpSp>
        <p:nvGrpSpPr>
          <p:cNvPr id="4" name="グループ化 3">
            <a:extLst>
              <a:ext uri="{FF2B5EF4-FFF2-40B4-BE49-F238E27FC236}">
                <a16:creationId xmlns:a16="http://schemas.microsoft.com/office/drawing/2014/main" id="{1D6F5E24-9AC8-F240-86C3-50EF60FB6EFA}"/>
              </a:ext>
            </a:extLst>
          </p:cNvPr>
          <p:cNvGrpSpPr/>
          <p:nvPr/>
        </p:nvGrpSpPr>
        <p:grpSpPr>
          <a:xfrm>
            <a:off x="3588068" y="3234318"/>
            <a:ext cx="2868942" cy="1626782"/>
            <a:chOff x="6449339" y="-1164028"/>
            <a:chExt cx="3858494" cy="2187891"/>
          </a:xfrm>
        </p:grpSpPr>
        <p:grpSp>
          <p:nvGrpSpPr>
            <p:cNvPr id="404" name="Group 117">
              <a:extLst>
                <a:ext uri="{FF2B5EF4-FFF2-40B4-BE49-F238E27FC236}">
                  <a16:creationId xmlns:a16="http://schemas.microsoft.com/office/drawing/2014/main" id="{6738D064-2D56-5F4E-98EE-5F205DFE0AC9}"/>
                </a:ext>
              </a:extLst>
            </p:cNvPr>
            <p:cNvGrpSpPr/>
            <p:nvPr/>
          </p:nvGrpSpPr>
          <p:grpSpPr>
            <a:xfrm>
              <a:off x="6727746" y="-1092503"/>
              <a:ext cx="3314734" cy="1911308"/>
              <a:chOff x="908063" y="2790399"/>
              <a:chExt cx="4268536" cy="2461280"/>
            </a:xfrm>
          </p:grpSpPr>
          <p:pic>
            <p:nvPicPr>
              <p:cNvPr id="405" name="Picture 2" descr="\\yjfs.corp.yahoo.co.jp\doc\mktg-template\icon(New)\06_3_人（ピクトグラム）\151_男性_赤.png">
                <a:extLst>
                  <a:ext uri="{FF2B5EF4-FFF2-40B4-BE49-F238E27FC236}">
                    <a16:creationId xmlns:a16="http://schemas.microsoft.com/office/drawing/2014/main" id="{F302BCD9-D1A0-E14A-815C-F425163E857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6" name="Picture 2" descr="\\yjfs.corp.yahoo.co.jp\doc\mktg-template\icon(New)\06_3_人（ピクトグラム）\151_男性_赤.png">
                <a:extLst>
                  <a:ext uri="{FF2B5EF4-FFF2-40B4-BE49-F238E27FC236}">
                    <a16:creationId xmlns:a16="http://schemas.microsoft.com/office/drawing/2014/main" id="{3FB405C7-6D30-F44C-9168-6D01E7AA7C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7" name="Picture 2" descr="\\yjfs.corp.yahoo.co.jp\doc\mktg-template\icon(New)\06_3_人（ピクトグラム）\151_男性_赤.png">
                <a:extLst>
                  <a:ext uri="{FF2B5EF4-FFF2-40B4-BE49-F238E27FC236}">
                    <a16:creationId xmlns:a16="http://schemas.microsoft.com/office/drawing/2014/main" id="{B76EC3FC-98A0-4942-BF68-FC2A6D5CD05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8" name="Picture 2" descr="\\yjfs.corp.yahoo.co.jp\doc\mktg-template\icon(New)\06_3_人（ピクトグラム）\151_男性_赤.png">
                <a:extLst>
                  <a:ext uri="{FF2B5EF4-FFF2-40B4-BE49-F238E27FC236}">
                    <a16:creationId xmlns:a16="http://schemas.microsoft.com/office/drawing/2014/main" id="{F5795A1B-BC54-7A47-BFBD-00510E7BBA0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9" name="Picture 2" descr="\\yjfs.corp.yahoo.co.jp\doc\mktg-template\icon(New)\06_3_人（ピクトグラム）\151_男性_赤.png">
                <a:extLst>
                  <a:ext uri="{FF2B5EF4-FFF2-40B4-BE49-F238E27FC236}">
                    <a16:creationId xmlns:a16="http://schemas.microsoft.com/office/drawing/2014/main" id="{E329CFDB-E507-8343-A94D-0E04F70FE11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0" name="Picture 2" descr="\\yjfs.corp.yahoo.co.jp\doc\mktg-template\icon(New)\06_3_人（ピクトグラム）\151_男性_赤.png">
                <a:extLst>
                  <a:ext uri="{FF2B5EF4-FFF2-40B4-BE49-F238E27FC236}">
                    <a16:creationId xmlns:a16="http://schemas.microsoft.com/office/drawing/2014/main" id="{FFDB7B5D-9F50-A342-94D4-BA199BED10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1" name="Picture 2" descr="\\yjfs.corp.yahoo.co.jp\doc\mktg-template\icon(New)\06_3_人（ピクトグラム）\151_男性_赤.png">
                <a:extLst>
                  <a:ext uri="{FF2B5EF4-FFF2-40B4-BE49-F238E27FC236}">
                    <a16:creationId xmlns:a16="http://schemas.microsoft.com/office/drawing/2014/main" id="{2B000520-E5F0-F442-8143-E0A2D8EF0BB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2" name="Picture 2" descr="\\yjfs.corp.yahoo.co.jp\doc\mktg-template\icon(New)\06_3_人（ピクトグラム）\151_男性_赤.png">
                <a:extLst>
                  <a:ext uri="{FF2B5EF4-FFF2-40B4-BE49-F238E27FC236}">
                    <a16:creationId xmlns:a16="http://schemas.microsoft.com/office/drawing/2014/main" id="{B1C43E34-5939-3242-AF8E-3760348E9E1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3" name="Picture 2" descr="\\yjfs.corp.yahoo.co.jp\doc\mktg-template\icon(New)\06_3_人（ピクトグラム）\151_男性_赤.png">
                <a:extLst>
                  <a:ext uri="{FF2B5EF4-FFF2-40B4-BE49-F238E27FC236}">
                    <a16:creationId xmlns:a16="http://schemas.microsoft.com/office/drawing/2014/main" id="{28D019E0-C194-974F-8853-37DFDC3E37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4" name="Picture 2" descr="\\yjfs.corp.yahoo.co.jp\doc\mktg-template\icon(New)\06_3_人（ピクトグラム）\151_男性_赤.png">
                <a:extLst>
                  <a:ext uri="{FF2B5EF4-FFF2-40B4-BE49-F238E27FC236}">
                    <a16:creationId xmlns:a16="http://schemas.microsoft.com/office/drawing/2014/main" id="{30D6AAF8-34A3-4442-AD09-77D26BC5957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5" name="Picture 2" descr="\\yjfs.corp.yahoo.co.jp\doc\mktg-template\icon(New)\06_3_人（ピクトグラム）\151_男性_赤.png">
                <a:extLst>
                  <a:ext uri="{FF2B5EF4-FFF2-40B4-BE49-F238E27FC236}">
                    <a16:creationId xmlns:a16="http://schemas.microsoft.com/office/drawing/2014/main" id="{714CDF96-9B9F-4644-98E9-137330E93B4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6" name="Picture 2" descr="\\yjfs.corp.yahoo.co.jp\doc\mktg-template\icon(New)\06_3_人（ピクトグラム）\151_男性_赤.png">
                <a:extLst>
                  <a:ext uri="{FF2B5EF4-FFF2-40B4-BE49-F238E27FC236}">
                    <a16:creationId xmlns:a16="http://schemas.microsoft.com/office/drawing/2014/main" id="{5CFCCEF9-3E10-864A-AAFE-F443B8AEA7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7" name="Picture 2" descr="\\yjfs.corp.yahoo.co.jp\doc\mktg-template\icon(New)\06_3_人（ピクトグラム）\151_男性_赤.png">
                <a:extLst>
                  <a:ext uri="{FF2B5EF4-FFF2-40B4-BE49-F238E27FC236}">
                    <a16:creationId xmlns:a16="http://schemas.microsoft.com/office/drawing/2014/main" id="{829F0250-012F-AB41-8F7A-12370D699D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8" name="Picture 2" descr="\\yjfs.corp.yahoo.co.jp\doc\mktg-template\icon(New)\06_3_人（ピクトグラム）\151_男性_赤.png">
                <a:extLst>
                  <a:ext uri="{FF2B5EF4-FFF2-40B4-BE49-F238E27FC236}">
                    <a16:creationId xmlns:a16="http://schemas.microsoft.com/office/drawing/2014/main" id="{8E350052-B3D0-E841-98A0-5544A504CFE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9" name="Picture 2" descr="\\yjfs.corp.yahoo.co.jp\doc\mktg-template\icon(New)\06_3_人（ピクトグラム）\151_男性_赤.png">
                <a:extLst>
                  <a:ext uri="{FF2B5EF4-FFF2-40B4-BE49-F238E27FC236}">
                    <a16:creationId xmlns:a16="http://schemas.microsoft.com/office/drawing/2014/main" id="{635B3B43-05C3-BE47-A6E3-F0B10DC54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0" name="Picture 2" descr="\\yjfs.corp.yahoo.co.jp\doc\mktg-template\icon(New)\06_3_人（ピクトグラム）\151_男性_赤.png">
                <a:extLst>
                  <a:ext uri="{FF2B5EF4-FFF2-40B4-BE49-F238E27FC236}">
                    <a16:creationId xmlns:a16="http://schemas.microsoft.com/office/drawing/2014/main" id="{D4472E99-17A4-7145-8F48-40DAF0C9586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1" name="Picture 3" descr="\\yjfs.corp.yahoo.co.jp\doc\mktg-template\icon(New)\06_3_人（ピクトグラム）\151_男性_灰2.png">
                <a:extLst>
                  <a:ext uri="{FF2B5EF4-FFF2-40B4-BE49-F238E27FC236}">
                    <a16:creationId xmlns:a16="http://schemas.microsoft.com/office/drawing/2014/main" id="{D08529B8-0027-A44B-9725-C4E85970BA9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2" name="Picture 3" descr="\\yjfs.corp.yahoo.co.jp\doc\mktg-template\icon(New)\06_3_人（ピクトグラム）\151_男性_灰2.png">
                <a:extLst>
                  <a:ext uri="{FF2B5EF4-FFF2-40B4-BE49-F238E27FC236}">
                    <a16:creationId xmlns:a16="http://schemas.microsoft.com/office/drawing/2014/main" id="{58B28EF6-6645-6F4F-8FF7-E5FA13D23D0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3" name="Picture 2" descr="\\yjfs.corp.yahoo.co.jp\doc\mktg-template\icon(New)\06_3_人（ピクトグラム）\151_男性_赤.png">
                <a:extLst>
                  <a:ext uri="{FF2B5EF4-FFF2-40B4-BE49-F238E27FC236}">
                    <a16:creationId xmlns:a16="http://schemas.microsoft.com/office/drawing/2014/main" id="{D4357B43-D18F-DD4F-952A-057366EC64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4" name="Picture 2" descr="\\yjfs.corp.yahoo.co.jp\doc\mktg-template\icon(New)\06_3_人（ピクトグラム）\151_男性_赤.png">
                <a:extLst>
                  <a:ext uri="{FF2B5EF4-FFF2-40B4-BE49-F238E27FC236}">
                    <a16:creationId xmlns:a16="http://schemas.microsoft.com/office/drawing/2014/main" id="{762B0A39-07C1-B64E-80BB-7C6B492CE70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5" name="Picture 2" descr="\\yjfs.corp.yahoo.co.jp\doc\mktg-template\icon(New)\06_3_人（ピクトグラム）\151_男性_赤.png">
                <a:extLst>
                  <a:ext uri="{FF2B5EF4-FFF2-40B4-BE49-F238E27FC236}">
                    <a16:creationId xmlns:a16="http://schemas.microsoft.com/office/drawing/2014/main" id="{0CA89DD2-DEC2-2444-AC77-F936D7F5EE0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6" name="Picture 2" descr="\\yjfs.corp.yahoo.co.jp\doc\mktg-template\icon(New)\06_3_人（ピクトグラム）\151_男性_赤.png">
                <a:extLst>
                  <a:ext uri="{FF2B5EF4-FFF2-40B4-BE49-F238E27FC236}">
                    <a16:creationId xmlns:a16="http://schemas.microsoft.com/office/drawing/2014/main" id="{14CAB3AD-636F-8E4D-B0C4-F449EA9ABB0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7" name="Picture 2" descr="\\yjfs.corp.yahoo.co.jp\doc\mktg-template\icon(New)\06_3_人（ピクトグラム）\151_男性_赤.png">
                <a:extLst>
                  <a:ext uri="{FF2B5EF4-FFF2-40B4-BE49-F238E27FC236}">
                    <a16:creationId xmlns:a16="http://schemas.microsoft.com/office/drawing/2014/main" id="{BF350CB4-076A-CC46-9C31-5E128AE3790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8" name="Picture 2" descr="\\yjfs.corp.yahoo.co.jp\doc\mktg-template\icon(New)\06_3_人（ピクトグラム）\151_男性_赤.png">
                <a:extLst>
                  <a:ext uri="{FF2B5EF4-FFF2-40B4-BE49-F238E27FC236}">
                    <a16:creationId xmlns:a16="http://schemas.microsoft.com/office/drawing/2014/main" id="{832C49EF-DFF7-2E47-8C6D-871A168B793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9" name="Picture 2" descr="\\yjfs.corp.yahoo.co.jp\doc\mktg-template\icon(New)\06_3_人（ピクトグラム）\151_男性_赤.png">
                <a:extLst>
                  <a:ext uri="{FF2B5EF4-FFF2-40B4-BE49-F238E27FC236}">
                    <a16:creationId xmlns:a16="http://schemas.microsoft.com/office/drawing/2014/main" id="{E22ED9A0-4808-3246-9BFD-40BB90DFE3B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0" name="Picture 2" descr="\\yjfs.corp.yahoo.co.jp\doc\mktg-template\icon(New)\06_3_人（ピクトグラム）\151_男性_赤.png">
                <a:extLst>
                  <a:ext uri="{FF2B5EF4-FFF2-40B4-BE49-F238E27FC236}">
                    <a16:creationId xmlns:a16="http://schemas.microsoft.com/office/drawing/2014/main" id="{BFDBD660-A02F-3E40-A468-887F336C331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1" name="Picture 2" descr="\\yjfs.corp.yahoo.co.jp\doc\mktg-template\icon(New)\06_3_人（ピクトグラム）\151_男性_赤.png">
                <a:extLst>
                  <a:ext uri="{FF2B5EF4-FFF2-40B4-BE49-F238E27FC236}">
                    <a16:creationId xmlns:a16="http://schemas.microsoft.com/office/drawing/2014/main" id="{A09B4270-D936-B84E-8DDE-7028B84D89F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2" name="Picture 2" descr="\\yjfs.corp.yahoo.co.jp\doc\mktg-template\icon(New)\06_3_人（ピクトグラム）\151_男性_赤.png">
                <a:extLst>
                  <a:ext uri="{FF2B5EF4-FFF2-40B4-BE49-F238E27FC236}">
                    <a16:creationId xmlns:a16="http://schemas.microsoft.com/office/drawing/2014/main" id="{5432C622-A61B-F04E-9B04-267FABBAB3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3" name="Picture 2" descr="\\yjfs.corp.yahoo.co.jp\doc\mktg-template\icon(New)\06_3_人（ピクトグラム）\151_男性_赤.png">
                <a:extLst>
                  <a:ext uri="{FF2B5EF4-FFF2-40B4-BE49-F238E27FC236}">
                    <a16:creationId xmlns:a16="http://schemas.microsoft.com/office/drawing/2014/main" id="{71FC921F-72BF-AF47-803B-A99987465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4" name="Picture 2" descr="\\yjfs.corp.yahoo.co.jp\doc\mktg-template\icon(New)\06_3_人（ピクトグラム）\151_男性_赤.png">
                <a:extLst>
                  <a:ext uri="{FF2B5EF4-FFF2-40B4-BE49-F238E27FC236}">
                    <a16:creationId xmlns:a16="http://schemas.microsoft.com/office/drawing/2014/main" id="{A9AF314E-A50F-6744-A18B-BA6EEEDF5B7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5" name="Picture 2" descr="\\yjfs.corp.yahoo.co.jp\doc\mktg-template\icon(New)\06_3_人（ピクトグラム）\151_男性_赤.png">
                <a:extLst>
                  <a:ext uri="{FF2B5EF4-FFF2-40B4-BE49-F238E27FC236}">
                    <a16:creationId xmlns:a16="http://schemas.microsoft.com/office/drawing/2014/main" id="{F98EEAC2-AE0F-8A42-BF4F-E82A5EF417D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6" name="Picture 2" descr="\\yjfs.corp.yahoo.co.jp\doc\mktg-template\icon(New)\06_3_人（ピクトグラム）\151_男性_赤.png">
                <a:extLst>
                  <a:ext uri="{FF2B5EF4-FFF2-40B4-BE49-F238E27FC236}">
                    <a16:creationId xmlns:a16="http://schemas.microsoft.com/office/drawing/2014/main" id="{4022BCB3-586B-0743-A2D4-E761FEE2B5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7" name="Picture 2" descr="\\yjfs.corp.yahoo.co.jp\doc\mktg-template\icon(New)\06_3_人（ピクトグラム）\151_男性_赤.png">
                <a:extLst>
                  <a:ext uri="{FF2B5EF4-FFF2-40B4-BE49-F238E27FC236}">
                    <a16:creationId xmlns:a16="http://schemas.microsoft.com/office/drawing/2014/main" id="{48F8CAAC-122F-7E4A-936C-DAF9A189E38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8" name="Picture 2" descr="\\yjfs.corp.yahoo.co.jp\doc\mktg-template\icon(New)\06_3_人（ピクトグラム）\151_男性_赤.png">
                <a:extLst>
                  <a:ext uri="{FF2B5EF4-FFF2-40B4-BE49-F238E27FC236}">
                    <a16:creationId xmlns:a16="http://schemas.microsoft.com/office/drawing/2014/main" id="{D1A63762-63E8-AF4E-979F-C2B3B906344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9" name="Picture 3" descr="\\yjfs.corp.yahoo.co.jp\doc\mktg-template\icon(New)\06_3_人（ピクトグラム）\151_男性_灰2.png">
                <a:extLst>
                  <a:ext uri="{FF2B5EF4-FFF2-40B4-BE49-F238E27FC236}">
                    <a16:creationId xmlns:a16="http://schemas.microsoft.com/office/drawing/2014/main" id="{D61F8A78-5F81-CA4F-ADD6-E904D94284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0" name="Picture 3" descr="\\yjfs.corp.yahoo.co.jp\doc\mktg-template\icon(New)\06_3_人（ピクトグラム）\151_男性_灰2.png">
                <a:extLst>
                  <a:ext uri="{FF2B5EF4-FFF2-40B4-BE49-F238E27FC236}">
                    <a16:creationId xmlns:a16="http://schemas.microsoft.com/office/drawing/2014/main" id="{5E6778EA-784C-5F46-A2E8-7C1B6EC4502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1" name="Picture 2" descr="\\yjfs.corp.yahoo.co.jp\doc\mktg-template\icon(New)\06_3_人（ピクトグラム）\151_男性_赤.png">
                <a:extLst>
                  <a:ext uri="{FF2B5EF4-FFF2-40B4-BE49-F238E27FC236}">
                    <a16:creationId xmlns:a16="http://schemas.microsoft.com/office/drawing/2014/main" id="{A66BC445-EF99-5346-B123-43D3428C94A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2" name="Picture 2" descr="\\yjfs.corp.yahoo.co.jp\doc\mktg-template\icon(New)\06_3_人（ピクトグラム）\151_男性_赤.png">
                <a:extLst>
                  <a:ext uri="{FF2B5EF4-FFF2-40B4-BE49-F238E27FC236}">
                    <a16:creationId xmlns:a16="http://schemas.microsoft.com/office/drawing/2014/main" id="{26F9BCE6-379C-A64F-99BA-238B28EF13B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3" name="Picture 2" descr="\\yjfs.corp.yahoo.co.jp\doc\mktg-template\icon(New)\06_3_人（ピクトグラム）\151_男性_赤.png">
                <a:extLst>
                  <a:ext uri="{FF2B5EF4-FFF2-40B4-BE49-F238E27FC236}">
                    <a16:creationId xmlns:a16="http://schemas.microsoft.com/office/drawing/2014/main" id="{8CD04ED8-4272-F043-92FE-7AAADAB4F9D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4" name="Picture 2" descr="\\yjfs.corp.yahoo.co.jp\doc\mktg-template\icon(New)\06_3_人（ピクトグラム）\151_男性_赤.png">
                <a:extLst>
                  <a:ext uri="{FF2B5EF4-FFF2-40B4-BE49-F238E27FC236}">
                    <a16:creationId xmlns:a16="http://schemas.microsoft.com/office/drawing/2014/main" id="{7051D9FC-946C-EB44-9BE3-B1D0E16ADA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5" name="Picture 2" descr="\\yjfs.corp.yahoo.co.jp\doc\mktg-template\icon(New)\06_3_人（ピクトグラム）\151_男性_赤.png">
                <a:extLst>
                  <a:ext uri="{FF2B5EF4-FFF2-40B4-BE49-F238E27FC236}">
                    <a16:creationId xmlns:a16="http://schemas.microsoft.com/office/drawing/2014/main" id="{03C4669D-6BB6-5A4D-A58B-EB2F8D687F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6" name="Picture 2" descr="\\yjfs.corp.yahoo.co.jp\doc\mktg-template\icon(New)\06_3_人（ピクトグラム）\151_男性_赤.png">
                <a:extLst>
                  <a:ext uri="{FF2B5EF4-FFF2-40B4-BE49-F238E27FC236}">
                    <a16:creationId xmlns:a16="http://schemas.microsoft.com/office/drawing/2014/main" id="{FC5A6F9A-6BAA-C14A-94DB-A07D1C1FC87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7" name="Picture 2" descr="\\yjfs.corp.yahoo.co.jp\doc\mktg-template\icon(New)\06_3_人（ピクトグラム）\151_男性_赤.png">
                <a:extLst>
                  <a:ext uri="{FF2B5EF4-FFF2-40B4-BE49-F238E27FC236}">
                    <a16:creationId xmlns:a16="http://schemas.microsoft.com/office/drawing/2014/main" id="{BBEA2C89-DD2B-3649-B644-F3B898A6B11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8" name="Picture 2" descr="\\yjfs.corp.yahoo.co.jp\doc\mktg-template\icon(New)\06_3_人（ピクトグラム）\151_男性_赤.png">
                <a:extLst>
                  <a:ext uri="{FF2B5EF4-FFF2-40B4-BE49-F238E27FC236}">
                    <a16:creationId xmlns:a16="http://schemas.microsoft.com/office/drawing/2014/main" id="{BD376C6F-D394-7C47-AF9E-D754BF6B0CD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9" name="Picture 2" descr="\\yjfs.corp.yahoo.co.jp\doc\mktg-template\icon(New)\06_3_人（ピクトグラム）\151_男性_赤.png">
                <a:extLst>
                  <a:ext uri="{FF2B5EF4-FFF2-40B4-BE49-F238E27FC236}">
                    <a16:creationId xmlns:a16="http://schemas.microsoft.com/office/drawing/2014/main" id="{B2635202-032F-864B-B443-37110DA88AA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0" name="Picture 2" descr="\\yjfs.corp.yahoo.co.jp\doc\mktg-template\icon(New)\06_3_人（ピクトグラム）\151_男性_赤.png">
                <a:extLst>
                  <a:ext uri="{FF2B5EF4-FFF2-40B4-BE49-F238E27FC236}">
                    <a16:creationId xmlns:a16="http://schemas.microsoft.com/office/drawing/2014/main" id="{D15AF3DF-0C83-4B45-AEE7-10C5A5A80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1" name="Picture 2" descr="\\yjfs.corp.yahoo.co.jp\doc\mktg-template\icon(New)\06_3_人（ピクトグラム）\151_男性_赤.png">
                <a:extLst>
                  <a:ext uri="{FF2B5EF4-FFF2-40B4-BE49-F238E27FC236}">
                    <a16:creationId xmlns:a16="http://schemas.microsoft.com/office/drawing/2014/main" id="{17A91E61-6BD4-3C45-8545-70F2B8CB16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2" name="Picture 2" descr="\\yjfs.corp.yahoo.co.jp\doc\mktg-template\icon(New)\06_3_人（ピクトグラム）\151_男性_赤.png">
                <a:extLst>
                  <a:ext uri="{FF2B5EF4-FFF2-40B4-BE49-F238E27FC236}">
                    <a16:creationId xmlns:a16="http://schemas.microsoft.com/office/drawing/2014/main" id="{88C6ADFC-00CD-2148-9475-3FE9917355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3" name="Picture 2" descr="\\yjfs.corp.yahoo.co.jp\doc\mktg-template\icon(New)\06_3_人（ピクトグラム）\151_男性_赤.png">
                <a:extLst>
                  <a:ext uri="{FF2B5EF4-FFF2-40B4-BE49-F238E27FC236}">
                    <a16:creationId xmlns:a16="http://schemas.microsoft.com/office/drawing/2014/main" id="{2D90DACD-C76A-5B45-B8FE-15795646593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4" name="Picture 2" descr="\\yjfs.corp.yahoo.co.jp\doc\mktg-template\icon(New)\06_3_人（ピクトグラム）\151_男性_赤.png">
                <a:extLst>
                  <a:ext uri="{FF2B5EF4-FFF2-40B4-BE49-F238E27FC236}">
                    <a16:creationId xmlns:a16="http://schemas.microsoft.com/office/drawing/2014/main" id="{9B7FF2E1-A0CE-A845-BF00-9F02A67F9E8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5" name="Picture 2" descr="\\yjfs.corp.yahoo.co.jp\doc\mktg-template\icon(New)\06_3_人（ピクトグラム）\151_男性_赤.png">
                <a:extLst>
                  <a:ext uri="{FF2B5EF4-FFF2-40B4-BE49-F238E27FC236}">
                    <a16:creationId xmlns:a16="http://schemas.microsoft.com/office/drawing/2014/main" id="{BDF50F5F-64E8-CE40-B201-69A1AE7289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6" name="Picture 2" descr="\\yjfs.corp.yahoo.co.jp\doc\mktg-template\icon(New)\06_3_人（ピクトグラム）\151_男性_赤.png">
                <a:extLst>
                  <a:ext uri="{FF2B5EF4-FFF2-40B4-BE49-F238E27FC236}">
                    <a16:creationId xmlns:a16="http://schemas.microsoft.com/office/drawing/2014/main" id="{F6AC3865-7FCE-D348-BAFC-78C51CF00F1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7" name="Picture 3" descr="\\yjfs.corp.yahoo.co.jp\doc\mktg-template\icon(New)\06_3_人（ピクトグラム）\151_男性_灰2.png">
                <a:extLst>
                  <a:ext uri="{FF2B5EF4-FFF2-40B4-BE49-F238E27FC236}">
                    <a16:creationId xmlns:a16="http://schemas.microsoft.com/office/drawing/2014/main" id="{7BDE52A4-FE9B-4441-ADE0-67A53A51400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8" name="Picture 3" descr="\\yjfs.corp.yahoo.co.jp\doc\mktg-template\icon(New)\06_3_人（ピクトグラム）\151_男性_灰2.png">
                <a:extLst>
                  <a:ext uri="{FF2B5EF4-FFF2-40B4-BE49-F238E27FC236}">
                    <a16:creationId xmlns:a16="http://schemas.microsoft.com/office/drawing/2014/main" id="{9B02B61B-AD7F-704C-8959-321F1C857D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9" name="Picture 2" descr="\\yjfs.corp.yahoo.co.jp\doc\mktg-template\icon(New)\06_3_人（ピクトグラム）\151_男性_赤.png">
                <a:extLst>
                  <a:ext uri="{FF2B5EF4-FFF2-40B4-BE49-F238E27FC236}">
                    <a16:creationId xmlns:a16="http://schemas.microsoft.com/office/drawing/2014/main" id="{AF62D2E2-CB5E-5D40-A027-71E03FDE17C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0" name="Picture 2" descr="\\yjfs.corp.yahoo.co.jp\doc\mktg-template\icon(New)\06_3_人（ピクトグラム）\151_男性_赤.png">
                <a:extLst>
                  <a:ext uri="{FF2B5EF4-FFF2-40B4-BE49-F238E27FC236}">
                    <a16:creationId xmlns:a16="http://schemas.microsoft.com/office/drawing/2014/main" id="{F34E1F73-5F7F-4A46-8BEA-4158AF8BA6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1" name="Picture 2" descr="\\yjfs.corp.yahoo.co.jp\doc\mktg-template\icon(New)\06_3_人（ピクトグラム）\151_男性_赤.png">
                <a:extLst>
                  <a:ext uri="{FF2B5EF4-FFF2-40B4-BE49-F238E27FC236}">
                    <a16:creationId xmlns:a16="http://schemas.microsoft.com/office/drawing/2014/main" id="{A6B66232-770A-7C42-9A2F-873AE38CCB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2" name="Picture 2" descr="\\yjfs.corp.yahoo.co.jp\doc\mktg-template\icon(New)\06_3_人（ピクトグラム）\151_男性_赤.png">
                <a:extLst>
                  <a:ext uri="{FF2B5EF4-FFF2-40B4-BE49-F238E27FC236}">
                    <a16:creationId xmlns:a16="http://schemas.microsoft.com/office/drawing/2014/main" id="{AE2DDA52-5A0B-C248-B474-6A118F52763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3" name="Picture 2" descr="\\yjfs.corp.yahoo.co.jp\doc\mktg-template\icon(New)\06_3_人（ピクトグラム）\151_男性_赤.png">
                <a:extLst>
                  <a:ext uri="{FF2B5EF4-FFF2-40B4-BE49-F238E27FC236}">
                    <a16:creationId xmlns:a16="http://schemas.microsoft.com/office/drawing/2014/main" id="{2362785B-DC8C-F745-82A0-B05002AA25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4" name="Picture 2" descr="\\yjfs.corp.yahoo.co.jp\doc\mktg-template\icon(New)\06_3_人（ピクトグラム）\151_男性_赤.png">
                <a:extLst>
                  <a:ext uri="{FF2B5EF4-FFF2-40B4-BE49-F238E27FC236}">
                    <a16:creationId xmlns:a16="http://schemas.microsoft.com/office/drawing/2014/main" id="{AA6B6A7E-F671-BD46-AC68-1F948C4E29A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5" name="Picture 2" descr="\\yjfs.corp.yahoo.co.jp\doc\mktg-template\icon(New)\06_3_人（ピクトグラム）\151_男性_赤.png">
                <a:extLst>
                  <a:ext uri="{FF2B5EF4-FFF2-40B4-BE49-F238E27FC236}">
                    <a16:creationId xmlns:a16="http://schemas.microsoft.com/office/drawing/2014/main" id="{EC5C3012-39A0-FC4B-80FB-677132C159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6" name="Picture 2" descr="\\yjfs.corp.yahoo.co.jp\doc\mktg-template\icon(New)\06_3_人（ピクトグラム）\151_男性_赤.png">
                <a:extLst>
                  <a:ext uri="{FF2B5EF4-FFF2-40B4-BE49-F238E27FC236}">
                    <a16:creationId xmlns:a16="http://schemas.microsoft.com/office/drawing/2014/main" id="{7CE9DF10-A6FB-7C45-B446-28778D094E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7" name="Picture 2" descr="\\yjfs.corp.yahoo.co.jp\doc\mktg-template\icon(New)\06_3_人（ピクトグラム）\151_男性_赤.png">
                <a:extLst>
                  <a:ext uri="{FF2B5EF4-FFF2-40B4-BE49-F238E27FC236}">
                    <a16:creationId xmlns:a16="http://schemas.microsoft.com/office/drawing/2014/main" id="{7CD43FA0-1802-B24B-AEEA-527B24018C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8" name="Picture 2" descr="\\yjfs.corp.yahoo.co.jp\doc\mktg-template\icon(New)\06_3_人（ピクトグラム）\151_男性_赤.png">
                <a:extLst>
                  <a:ext uri="{FF2B5EF4-FFF2-40B4-BE49-F238E27FC236}">
                    <a16:creationId xmlns:a16="http://schemas.microsoft.com/office/drawing/2014/main" id="{657AA7AC-7763-2A40-982F-DB0EE7A249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9" name="Picture 2" descr="\\yjfs.corp.yahoo.co.jp\doc\mktg-template\icon(New)\06_3_人（ピクトグラム）\151_男性_赤.png">
                <a:extLst>
                  <a:ext uri="{FF2B5EF4-FFF2-40B4-BE49-F238E27FC236}">
                    <a16:creationId xmlns:a16="http://schemas.microsoft.com/office/drawing/2014/main" id="{27A4AD87-F532-734D-AB6E-18220089934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0" name="Picture 2" descr="\\yjfs.corp.yahoo.co.jp\doc\mktg-template\icon(New)\06_3_人（ピクトグラム）\151_男性_赤.png">
                <a:extLst>
                  <a:ext uri="{FF2B5EF4-FFF2-40B4-BE49-F238E27FC236}">
                    <a16:creationId xmlns:a16="http://schemas.microsoft.com/office/drawing/2014/main" id="{9D810C56-8E0B-354B-B873-888DBAB00A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1" name="Picture 2" descr="\\yjfs.corp.yahoo.co.jp\doc\mktg-template\icon(New)\06_3_人（ピクトグラム）\151_男性_赤.png">
                <a:extLst>
                  <a:ext uri="{FF2B5EF4-FFF2-40B4-BE49-F238E27FC236}">
                    <a16:creationId xmlns:a16="http://schemas.microsoft.com/office/drawing/2014/main" id="{B8C9C78A-61F8-E849-BDEA-1FC2367B8FE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2" name="Picture 2" descr="\\yjfs.corp.yahoo.co.jp\doc\mktg-template\icon(New)\06_3_人（ピクトグラム）\151_男性_赤.png">
                <a:extLst>
                  <a:ext uri="{FF2B5EF4-FFF2-40B4-BE49-F238E27FC236}">
                    <a16:creationId xmlns:a16="http://schemas.microsoft.com/office/drawing/2014/main" id="{2D631B4A-DE7D-3F47-AAAF-A473B41205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3" name="Picture 2" descr="\\yjfs.corp.yahoo.co.jp\doc\mktg-template\icon(New)\06_3_人（ピクトグラム）\151_男性_赤.png">
                <a:extLst>
                  <a:ext uri="{FF2B5EF4-FFF2-40B4-BE49-F238E27FC236}">
                    <a16:creationId xmlns:a16="http://schemas.microsoft.com/office/drawing/2014/main" id="{88A5718E-140C-B344-8472-ED3A4801C0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4" name="Picture 2" descr="\\yjfs.corp.yahoo.co.jp\doc\mktg-template\icon(New)\06_3_人（ピクトグラム）\151_男性_赤.png">
                <a:extLst>
                  <a:ext uri="{FF2B5EF4-FFF2-40B4-BE49-F238E27FC236}">
                    <a16:creationId xmlns:a16="http://schemas.microsoft.com/office/drawing/2014/main" id="{5C4E4334-473C-F243-8A2C-9BAA6A87646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5" name="Picture 3" descr="\\yjfs.corp.yahoo.co.jp\doc\mktg-template\icon(New)\06_3_人（ピクトグラム）\151_男性_灰2.png">
                <a:extLst>
                  <a:ext uri="{FF2B5EF4-FFF2-40B4-BE49-F238E27FC236}">
                    <a16:creationId xmlns:a16="http://schemas.microsoft.com/office/drawing/2014/main" id="{4509F8A6-481D-0A47-BB42-570ABDD9A2A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6" name="Picture 3" descr="\\yjfs.corp.yahoo.co.jp\doc\mktg-template\icon(New)\06_3_人（ピクトグラム）\151_男性_灰2.png">
                <a:extLst>
                  <a:ext uri="{FF2B5EF4-FFF2-40B4-BE49-F238E27FC236}">
                    <a16:creationId xmlns:a16="http://schemas.microsoft.com/office/drawing/2014/main" id="{4B116C70-A8FB-2948-B0A8-B42A8FA73C4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7" name="Picture 2" descr="\\yjfs.corp.yahoo.co.jp\doc\mktg-template\icon(New)\06_3_人（ピクトグラム）\151_男性_赤.png">
                <a:extLst>
                  <a:ext uri="{FF2B5EF4-FFF2-40B4-BE49-F238E27FC236}">
                    <a16:creationId xmlns:a16="http://schemas.microsoft.com/office/drawing/2014/main" id="{F2244A7E-F0CB-134F-AF77-C8E097CFB8B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8" name="Picture 2" descr="\\yjfs.corp.yahoo.co.jp\doc\mktg-template\icon(New)\06_3_人（ピクトグラム）\151_男性_赤.png">
                <a:extLst>
                  <a:ext uri="{FF2B5EF4-FFF2-40B4-BE49-F238E27FC236}">
                    <a16:creationId xmlns:a16="http://schemas.microsoft.com/office/drawing/2014/main" id="{72FC7CC1-EF69-0C42-868B-058754E0D3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9" name="Picture 2" descr="\\yjfs.corp.yahoo.co.jp\doc\mktg-template\icon(New)\06_3_人（ピクトグラム）\151_男性_赤.png">
                <a:extLst>
                  <a:ext uri="{FF2B5EF4-FFF2-40B4-BE49-F238E27FC236}">
                    <a16:creationId xmlns:a16="http://schemas.microsoft.com/office/drawing/2014/main" id="{1E5FD911-80AF-2640-BAE5-38AAF8C61DF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0" name="Picture 2" descr="\\yjfs.corp.yahoo.co.jp\doc\mktg-template\icon(New)\06_3_人（ピクトグラム）\151_男性_赤.png">
                <a:extLst>
                  <a:ext uri="{FF2B5EF4-FFF2-40B4-BE49-F238E27FC236}">
                    <a16:creationId xmlns:a16="http://schemas.microsoft.com/office/drawing/2014/main" id="{4745C7C4-D74B-0344-95F7-6907807889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1" name="Picture 2" descr="\\yjfs.corp.yahoo.co.jp\doc\mktg-template\icon(New)\06_3_人（ピクトグラム）\151_男性_赤.png">
                <a:extLst>
                  <a:ext uri="{FF2B5EF4-FFF2-40B4-BE49-F238E27FC236}">
                    <a16:creationId xmlns:a16="http://schemas.microsoft.com/office/drawing/2014/main" id="{778ED50A-6392-FD41-A03A-6F6DB4CD10A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2" name="Picture 2" descr="\\yjfs.corp.yahoo.co.jp\doc\mktg-template\icon(New)\06_3_人（ピクトグラム）\151_男性_赤.png">
                <a:extLst>
                  <a:ext uri="{FF2B5EF4-FFF2-40B4-BE49-F238E27FC236}">
                    <a16:creationId xmlns:a16="http://schemas.microsoft.com/office/drawing/2014/main" id="{AF4F4FD5-D6A0-0448-AF14-151B3F9CEE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3" name="Picture 2" descr="\\yjfs.corp.yahoo.co.jp\doc\mktg-template\icon(New)\06_3_人（ピクトグラム）\151_男性_赤.png">
                <a:extLst>
                  <a:ext uri="{FF2B5EF4-FFF2-40B4-BE49-F238E27FC236}">
                    <a16:creationId xmlns:a16="http://schemas.microsoft.com/office/drawing/2014/main" id="{8FC1B247-A720-FB42-B222-8C5BCF1775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4" name="Picture 2" descr="\\yjfs.corp.yahoo.co.jp\doc\mktg-template\icon(New)\06_3_人（ピクトグラム）\151_男性_赤.png">
                <a:extLst>
                  <a:ext uri="{FF2B5EF4-FFF2-40B4-BE49-F238E27FC236}">
                    <a16:creationId xmlns:a16="http://schemas.microsoft.com/office/drawing/2014/main" id="{122C5960-AC07-FE4A-A90C-975B1785E95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5" name="Picture 2" descr="\\yjfs.corp.yahoo.co.jp\doc\mktg-template\icon(New)\06_3_人（ピクトグラム）\151_男性_赤.png">
                <a:extLst>
                  <a:ext uri="{FF2B5EF4-FFF2-40B4-BE49-F238E27FC236}">
                    <a16:creationId xmlns:a16="http://schemas.microsoft.com/office/drawing/2014/main" id="{A441861F-8132-C749-8190-19FDCE180E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6" name="Picture 2" descr="\\yjfs.corp.yahoo.co.jp\doc\mktg-template\icon(New)\06_3_人（ピクトグラム）\151_男性_赤.png">
                <a:extLst>
                  <a:ext uri="{FF2B5EF4-FFF2-40B4-BE49-F238E27FC236}">
                    <a16:creationId xmlns:a16="http://schemas.microsoft.com/office/drawing/2014/main" id="{5F5CE538-B6C5-3549-A278-5B13841C27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7" name="Picture 2" descr="\\yjfs.corp.yahoo.co.jp\doc\mktg-template\icon(New)\06_3_人（ピクトグラム）\151_男性_赤.png">
                <a:extLst>
                  <a:ext uri="{FF2B5EF4-FFF2-40B4-BE49-F238E27FC236}">
                    <a16:creationId xmlns:a16="http://schemas.microsoft.com/office/drawing/2014/main" id="{D5D92FE0-D13E-9F49-B4E7-AD13E43DCFE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8" name="Picture 2" descr="\\yjfs.corp.yahoo.co.jp\doc\mktg-template\icon(New)\06_3_人（ピクトグラム）\151_男性_赤.png">
                <a:extLst>
                  <a:ext uri="{FF2B5EF4-FFF2-40B4-BE49-F238E27FC236}">
                    <a16:creationId xmlns:a16="http://schemas.microsoft.com/office/drawing/2014/main" id="{B660A77F-149E-364C-9BD6-5781A0757BC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9" name="Picture 2" descr="\\yjfs.corp.yahoo.co.jp\doc\mktg-template\icon(New)\06_3_人（ピクトグラム）\151_男性_赤.png">
                <a:extLst>
                  <a:ext uri="{FF2B5EF4-FFF2-40B4-BE49-F238E27FC236}">
                    <a16:creationId xmlns:a16="http://schemas.microsoft.com/office/drawing/2014/main" id="{BF7A3578-5A8E-FD4D-8230-7CC9006CAE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0" name="Picture 2" descr="\\yjfs.corp.yahoo.co.jp\doc\mktg-template\icon(New)\06_3_人（ピクトグラム）\151_男性_赤.png">
                <a:extLst>
                  <a:ext uri="{FF2B5EF4-FFF2-40B4-BE49-F238E27FC236}">
                    <a16:creationId xmlns:a16="http://schemas.microsoft.com/office/drawing/2014/main" id="{B8DAC5B1-B594-A54C-9A08-477F6D140C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1" name="Picture 2" descr="\\yjfs.corp.yahoo.co.jp\doc\mktg-template\icon(New)\06_3_人（ピクトグラム）\151_男性_赤.png">
                <a:extLst>
                  <a:ext uri="{FF2B5EF4-FFF2-40B4-BE49-F238E27FC236}">
                    <a16:creationId xmlns:a16="http://schemas.microsoft.com/office/drawing/2014/main" id="{F4CC3163-F680-264D-AB71-652B6D8380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2" name="Picture 2" descr="\\yjfs.corp.yahoo.co.jp\doc\mktg-template\icon(New)\06_3_人（ピクトグラム）\151_男性_赤.png">
                <a:extLst>
                  <a:ext uri="{FF2B5EF4-FFF2-40B4-BE49-F238E27FC236}">
                    <a16:creationId xmlns:a16="http://schemas.microsoft.com/office/drawing/2014/main" id="{00DD5547-D8DF-2D47-B2B1-2E9CD9B135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3" name="Picture 3" descr="\\yjfs.corp.yahoo.co.jp\doc\mktg-template\icon(New)\06_3_人（ピクトグラム）\151_男性_灰2.png">
                <a:extLst>
                  <a:ext uri="{FF2B5EF4-FFF2-40B4-BE49-F238E27FC236}">
                    <a16:creationId xmlns:a16="http://schemas.microsoft.com/office/drawing/2014/main" id="{18E0DCB8-AEB0-DE40-8591-370DA4DCBC6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4" name="Picture 2" descr="\\yjfs.corp.yahoo.co.jp\doc\mktg-template\icon(New)\06_3_人（ピクトグラム）\151_男性_赤.png">
                <a:extLst>
                  <a:ext uri="{FF2B5EF4-FFF2-40B4-BE49-F238E27FC236}">
                    <a16:creationId xmlns:a16="http://schemas.microsoft.com/office/drawing/2014/main" id="{C807592F-2F7A-F748-AA2A-41773205D4B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5" name="Picture 2" descr="\\yjfs.corp.yahoo.co.jp\doc\mktg-template\icon(New)\06_3_人（ピクトグラム）\151_男性_赤.png">
                <a:extLst>
                  <a:ext uri="{FF2B5EF4-FFF2-40B4-BE49-F238E27FC236}">
                    <a16:creationId xmlns:a16="http://schemas.microsoft.com/office/drawing/2014/main" id="{8211E08F-DC89-ED44-8B80-9615E9BC8F9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6" name="Picture 2" descr="\\yjfs.corp.yahoo.co.jp\doc\mktg-template\icon(New)\06_3_人（ピクトグラム）\151_男性_赤.png">
                <a:extLst>
                  <a:ext uri="{FF2B5EF4-FFF2-40B4-BE49-F238E27FC236}">
                    <a16:creationId xmlns:a16="http://schemas.microsoft.com/office/drawing/2014/main" id="{160CD0E3-4A6A-774B-9B9A-BD6C244A643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7" name="Picture 2" descr="\\yjfs.corp.yahoo.co.jp\doc\mktg-template\icon(New)\06_3_人（ピクトグラム）\151_男性_赤.png">
                <a:extLst>
                  <a:ext uri="{FF2B5EF4-FFF2-40B4-BE49-F238E27FC236}">
                    <a16:creationId xmlns:a16="http://schemas.microsoft.com/office/drawing/2014/main" id="{264B6B2F-D4B9-D44A-9AF8-E2E78E064C4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8" name="Picture 2" descr="\\yjfs.corp.yahoo.co.jp\doc\mktg-template\icon(New)\06_3_人（ピクトグラム）\151_男性_赤.png">
                <a:extLst>
                  <a:ext uri="{FF2B5EF4-FFF2-40B4-BE49-F238E27FC236}">
                    <a16:creationId xmlns:a16="http://schemas.microsoft.com/office/drawing/2014/main" id="{AD2C19E2-724C-0548-8BEB-97F13A42EF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9" name="Picture 2" descr="\\yjfs.corp.yahoo.co.jp\doc\mktg-template\icon(New)\06_3_人（ピクトグラム）\151_男性_赤.png">
                <a:extLst>
                  <a:ext uri="{FF2B5EF4-FFF2-40B4-BE49-F238E27FC236}">
                    <a16:creationId xmlns:a16="http://schemas.microsoft.com/office/drawing/2014/main" id="{A8757D1E-E2F2-044D-B6B0-4F9193104C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0" name="Picture 2" descr="\\yjfs.corp.yahoo.co.jp\doc\mktg-template\icon(New)\06_3_人（ピクトグラム）\151_男性_赤.png">
                <a:extLst>
                  <a:ext uri="{FF2B5EF4-FFF2-40B4-BE49-F238E27FC236}">
                    <a16:creationId xmlns:a16="http://schemas.microsoft.com/office/drawing/2014/main" id="{F9F902C1-7617-F640-A75D-786AF10461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1" name="Picture 2" descr="\\yjfs.corp.yahoo.co.jp\doc\mktg-template\icon(New)\06_3_人（ピクトグラム）\151_男性_赤.png">
                <a:extLst>
                  <a:ext uri="{FF2B5EF4-FFF2-40B4-BE49-F238E27FC236}">
                    <a16:creationId xmlns:a16="http://schemas.microsoft.com/office/drawing/2014/main" id="{B7D31C80-DDE6-8E46-99BD-7EBF6EA423B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2" name="Picture 2" descr="\\yjfs.corp.yahoo.co.jp\doc\mktg-template\icon(New)\06_3_人（ピクトグラム）\151_男性_赤.png">
                <a:extLst>
                  <a:ext uri="{FF2B5EF4-FFF2-40B4-BE49-F238E27FC236}">
                    <a16:creationId xmlns:a16="http://schemas.microsoft.com/office/drawing/2014/main" id="{5C0FD72D-65BF-6341-8BFB-664C961D198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3" name="Picture 2" descr="\\yjfs.corp.yahoo.co.jp\doc\mktg-template\icon(New)\06_3_人（ピクトグラム）\151_男性_赤.png">
                <a:extLst>
                  <a:ext uri="{FF2B5EF4-FFF2-40B4-BE49-F238E27FC236}">
                    <a16:creationId xmlns:a16="http://schemas.microsoft.com/office/drawing/2014/main" id="{72B2A556-9A5B-644E-B543-84D463DE60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4" name="Picture 3" descr="\\yjfs.corp.yahoo.co.jp\doc\mktg-template\icon(New)\06_3_人（ピクトグラム）\151_男性_灰2.png">
                <a:extLst>
                  <a:ext uri="{FF2B5EF4-FFF2-40B4-BE49-F238E27FC236}">
                    <a16:creationId xmlns:a16="http://schemas.microsoft.com/office/drawing/2014/main" id="{78A3BD85-5E8D-044E-B986-E9558033B72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505" name="正方形/長方形 232">
              <a:extLst>
                <a:ext uri="{FF2B5EF4-FFF2-40B4-BE49-F238E27FC236}">
                  <a16:creationId xmlns:a16="http://schemas.microsoft.com/office/drawing/2014/main" id="{FD90F1D7-AA7D-2A48-BDDD-C0F462E78F6B}"/>
                </a:ext>
              </a:extLst>
            </p:cNvPr>
            <p:cNvSpPr/>
            <p:nvPr/>
          </p:nvSpPr>
          <p:spPr>
            <a:xfrm>
              <a:off x="6449339" y="-1164028"/>
              <a:ext cx="3858494" cy="2187891"/>
            </a:xfrm>
            <a:prstGeom prst="rect">
              <a:avLst/>
            </a:prstGeom>
            <a:solidFill>
              <a:srgbClr val="FFFFFF">
                <a:alpha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06" name="図 505">
              <a:extLst>
                <a:ext uri="{FF2B5EF4-FFF2-40B4-BE49-F238E27FC236}">
                  <a16:creationId xmlns:a16="http://schemas.microsoft.com/office/drawing/2014/main" id="{B12A5A5A-D262-D745-B5D5-E84D5D275491}"/>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13174" r="-1110" b="-666"/>
            <a:stretch/>
          </p:blipFill>
          <p:spPr>
            <a:xfrm>
              <a:off x="9314012" y="-1136299"/>
              <a:ext cx="424538" cy="1994395"/>
            </a:xfrm>
            <a:prstGeom prst="rect">
              <a:avLst/>
            </a:prstGeom>
          </p:spPr>
        </p:pic>
        <p:pic>
          <p:nvPicPr>
            <p:cNvPr id="508" name="図 507">
              <a:extLst>
                <a:ext uri="{FF2B5EF4-FFF2-40B4-BE49-F238E27FC236}">
                  <a16:creationId xmlns:a16="http://schemas.microsoft.com/office/drawing/2014/main" id="{7CE4D39F-BE67-AB48-BD0A-3F213487C95D}"/>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t="-2" r="-4780" b="-445"/>
            <a:stretch/>
          </p:blipFill>
          <p:spPr>
            <a:xfrm>
              <a:off x="8879090" y="-1142649"/>
              <a:ext cx="216024" cy="1990079"/>
            </a:xfrm>
            <a:prstGeom prst="rect">
              <a:avLst/>
            </a:prstGeom>
          </p:spPr>
        </p:pic>
        <p:pic>
          <p:nvPicPr>
            <p:cNvPr id="510" name="図 509">
              <a:extLst>
                <a:ext uri="{FF2B5EF4-FFF2-40B4-BE49-F238E27FC236}">
                  <a16:creationId xmlns:a16="http://schemas.microsoft.com/office/drawing/2014/main" id="{0C9B3842-CDF5-A04B-8D4D-63ADF532AC39}"/>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t="-10" r="-712"/>
            <a:stretch/>
          </p:blipFill>
          <p:spPr>
            <a:xfrm>
              <a:off x="8704358" y="-1137944"/>
              <a:ext cx="207640" cy="397520"/>
            </a:xfrm>
            <a:prstGeom prst="rect">
              <a:avLst/>
            </a:prstGeom>
          </p:spPr>
        </p:pic>
        <p:pic>
          <p:nvPicPr>
            <p:cNvPr id="507" name="図 506">
              <a:extLst>
                <a:ext uri="{FF2B5EF4-FFF2-40B4-BE49-F238E27FC236}">
                  <a16:creationId xmlns:a16="http://schemas.microsoft.com/office/drawing/2014/main" id="{5B3241AD-4B83-4E47-8311-278E208F5DBA}"/>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2151" r="5495" b="-666"/>
            <a:stretch/>
          </p:blipFill>
          <p:spPr>
            <a:xfrm>
              <a:off x="9039428" y="-1142649"/>
              <a:ext cx="359058" cy="1994395"/>
            </a:xfrm>
            <a:prstGeom prst="rect">
              <a:avLst/>
            </a:prstGeom>
          </p:spPr>
        </p:pic>
      </p:grpSp>
      <p:sp>
        <p:nvSpPr>
          <p:cNvPr id="7" name="テキスト ボックス 6">
            <a:extLst>
              <a:ext uri="{FF2B5EF4-FFF2-40B4-BE49-F238E27FC236}">
                <a16:creationId xmlns:a16="http://schemas.microsoft.com/office/drawing/2014/main" id="{7C24A42C-FC7C-654E-98A5-66B51B08628E}"/>
              </a:ext>
            </a:extLst>
          </p:cNvPr>
          <p:cNvSpPr txBox="1"/>
          <p:nvPr/>
        </p:nvSpPr>
        <p:spPr>
          <a:xfrm>
            <a:off x="4104839" y="3483573"/>
            <a:ext cx="1962396" cy="1200329"/>
          </a:xfrm>
          <a:prstGeom prst="rect">
            <a:avLst/>
          </a:prstGeom>
          <a:noFill/>
        </p:spPr>
        <p:txBody>
          <a:bodyPr wrap="none" rtlCol="0">
            <a:spAutoFit/>
          </a:bodyPr>
          <a:lstStyle/>
          <a:p>
            <a:pPr algn="ctr"/>
            <a:r>
              <a:rPr lang="en-US" altLang="ja-JP" sz="7200" b="1" dirty="0" smtClean="0">
                <a:ln w="15875">
                  <a:solidFill>
                    <a:schemeClr val="bg1"/>
                  </a:solidFill>
                </a:ln>
                <a:solidFill>
                  <a:srgbClr val="C00000"/>
                </a:solidFill>
              </a:rPr>
              <a:t>64</a:t>
            </a:r>
            <a:r>
              <a:rPr lang="en-US" altLang="ja-JP" sz="3600" b="1" dirty="0" smtClean="0">
                <a:ln w="15875">
                  <a:solidFill>
                    <a:schemeClr val="bg1"/>
                  </a:solidFill>
                </a:ln>
                <a:solidFill>
                  <a:srgbClr val="C00000"/>
                </a:solidFill>
              </a:rPr>
              <a:t>%</a:t>
            </a:r>
            <a:endParaRPr kumimoji="1" lang="ja-JP" altLang="en-US" sz="3600" b="1" dirty="0">
              <a:ln w="15875">
                <a:solidFill>
                  <a:schemeClr val="bg1"/>
                </a:solidFill>
              </a:ln>
              <a:solidFill>
                <a:srgbClr val="C00000"/>
              </a:solidFill>
            </a:endParaRPr>
          </a:p>
        </p:txBody>
      </p:sp>
      <p:sp>
        <p:nvSpPr>
          <p:cNvPr id="513" name="テキスト ボックス 512">
            <a:extLst>
              <a:ext uri="{FF2B5EF4-FFF2-40B4-BE49-F238E27FC236}">
                <a16:creationId xmlns:a16="http://schemas.microsoft.com/office/drawing/2014/main" id="{FA4E38CF-EBD9-BC42-B892-D15DB0417C1A}"/>
              </a:ext>
            </a:extLst>
          </p:cNvPr>
          <p:cNvSpPr txBox="1"/>
          <p:nvPr/>
        </p:nvSpPr>
        <p:spPr>
          <a:xfrm>
            <a:off x="1229572" y="3450072"/>
            <a:ext cx="1962396" cy="1200329"/>
          </a:xfrm>
          <a:prstGeom prst="rect">
            <a:avLst/>
          </a:prstGeom>
          <a:noFill/>
        </p:spPr>
        <p:txBody>
          <a:bodyPr wrap="none" rtlCol="0">
            <a:spAutoFit/>
          </a:bodyPr>
          <a:lstStyle/>
          <a:p>
            <a:pPr algn="ctr"/>
            <a:r>
              <a:rPr lang="en-US" altLang="ja-JP" sz="7200" b="1" dirty="0" smtClean="0">
                <a:ln w="15875">
                  <a:solidFill>
                    <a:schemeClr val="bg1"/>
                  </a:solidFill>
                </a:ln>
                <a:solidFill>
                  <a:srgbClr val="C00000"/>
                </a:solidFill>
              </a:rPr>
              <a:t>80</a:t>
            </a:r>
            <a:r>
              <a:rPr lang="en-US" altLang="ja-JP" sz="3600" b="1" dirty="0" smtClean="0">
                <a:ln w="15875">
                  <a:solidFill>
                    <a:schemeClr val="bg1"/>
                  </a:solidFill>
                </a:ln>
                <a:solidFill>
                  <a:srgbClr val="C00000"/>
                </a:solidFill>
              </a:rPr>
              <a:t>%</a:t>
            </a:r>
            <a:endParaRPr kumimoji="1" lang="ja-JP" altLang="en-US" sz="3600" b="1" dirty="0">
              <a:ln w="15875">
                <a:solidFill>
                  <a:schemeClr val="bg1"/>
                </a:solidFill>
              </a:ln>
              <a:solidFill>
                <a:srgbClr val="C00000"/>
              </a:solidFill>
            </a:endParaRPr>
          </a:p>
        </p:txBody>
      </p:sp>
      <p:sp>
        <p:nvSpPr>
          <p:cNvPr id="514" name="Freeform 24">
            <a:extLst>
              <a:ext uri="{FF2B5EF4-FFF2-40B4-BE49-F238E27FC236}">
                <a16:creationId xmlns:a16="http://schemas.microsoft.com/office/drawing/2014/main" id="{8C2B56E2-7183-CC4F-84EF-BC7FFCEDB39A}"/>
              </a:ext>
            </a:extLst>
          </p:cNvPr>
          <p:cNvSpPr>
            <a:spLocks noChangeArrowheads="1"/>
          </p:cNvSpPr>
          <p:nvPr/>
        </p:nvSpPr>
        <p:spPr bwMode="auto">
          <a:xfrm>
            <a:off x="1043919" y="2689232"/>
            <a:ext cx="249621" cy="43172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chemeClr val="tx1">
              <a:lumMod val="85000"/>
              <a:lumOff val="15000"/>
            </a:schemeClr>
          </a:solidFill>
          <a:ln w="9525" cap="flat">
            <a:noFill/>
            <a:bevel/>
            <a:headEnd/>
            <a:tailEnd/>
          </a:ln>
          <a:effectLst/>
        </p:spPr>
        <p:txBody>
          <a:bodyPr wrap="none" anchor="ctr"/>
          <a:lstStyle/>
          <a:p>
            <a:endParaRPr lang="ja-JP" altLang="en-US"/>
          </a:p>
        </p:txBody>
      </p:sp>
      <p:grpSp>
        <p:nvGrpSpPr>
          <p:cNvPr id="515" name="Group 17">
            <a:extLst>
              <a:ext uri="{FF2B5EF4-FFF2-40B4-BE49-F238E27FC236}">
                <a16:creationId xmlns:a16="http://schemas.microsoft.com/office/drawing/2014/main" id="{45D48346-EA93-FE45-975C-98F066D6C740}"/>
              </a:ext>
            </a:extLst>
          </p:cNvPr>
          <p:cNvGrpSpPr>
            <a:grpSpLocks/>
          </p:cNvGrpSpPr>
          <p:nvPr/>
        </p:nvGrpSpPr>
        <p:grpSpPr bwMode="auto">
          <a:xfrm>
            <a:off x="3845933" y="2742163"/>
            <a:ext cx="413943" cy="326887"/>
            <a:chOff x="2206" y="1402"/>
            <a:chExt cx="485" cy="383"/>
          </a:xfrm>
        </p:grpSpPr>
        <p:sp>
          <p:nvSpPr>
            <p:cNvPr id="516" name="Freeform 18">
              <a:extLst>
                <a:ext uri="{FF2B5EF4-FFF2-40B4-BE49-F238E27FC236}">
                  <a16:creationId xmlns:a16="http://schemas.microsoft.com/office/drawing/2014/main" id="{19563298-1EE3-204C-96B9-3D8DD74DB30D}"/>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17" name="Freeform 19">
              <a:extLst>
                <a:ext uri="{FF2B5EF4-FFF2-40B4-BE49-F238E27FC236}">
                  <a16:creationId xmlns:a16="http://schemas.microsoft.com/office/drawing/2014/main" id="{763EEC3F-2FD3-0546-90D1-CF7E22DC8EBA}"/>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18" name="Text Box 21">
            <a:extLst>
              <a:ext uri="{FF2B5EF4-FFF2-40B4-BE49-F238E27FC236}">
                <a16:creationId xmlns:a16="http://schemas.microsoft.com/office/drawing/2014/main" id="{0C1A6EB9-74B8-F645-A5EF-01839095F8E6}"/>
              </a:ext>
            </a:extLst>
          </p:cNvPr>
          <p:cNvSpPr txBox="1">
            <a:spLocks noChangeArrowheads="1"/>
          </p:cNvSpPr>
          <p:nvPr/>
        </p:nvSpPr>
        <p:spPr bwMode="auto">
          <a:xfrm>
            <a:off x="915556" y="4934827"/>
            <a:ext cx="5518019" cy="1507748"/>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出典：「</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/Mobile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Custom Data Feed</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」をもとにヤフー株式会社が独自に作成</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リーチ率：</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日本の月平均アクティブユーザー数</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スマートフォンの月平均アクティブユーザー数：「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Mobile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smtClean="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700" dirty="0" smtClean="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の月平均</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（ブランドレベル）で集計、スマートフォンからのアクセス（アプリの利用を含む）］</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パソコンの月平均アクティブユーザー数：「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月の月平均</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で集計、家庭からのパソコンによるアクセス（</a:t>
            </a:r>
            <a:r>
              <a:rPr lang="ja-JP" altLang="en-US" sz="700" dirty="0" smtClean="0">
                <a:solidFill>
                  <a:srgbClr val="8D8D8D"/>
                </a:solidFill>
                <a:latin typeface="Meiryo" panose="020B0604030504040204" pitchFamily="34" charset="-128"/>
                <a:ea typeface="Meiryo" panose="020B0604030504040204" pitchFamily="34" charset="-128"/>
                <a:cs typeface="メイリオ" panose="020B0604030504040204" pitchFamily="50" charset="-128"/>
              </a:rPr>
              <a:t>インターネットアプリ</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の利用を含まない）］</a:t>
            </a:r>
          </a:p>
          <a:p>
            <a:pPr defTabSz="848839">
              <a:lnSpc>
                <a:spcPct val="120000"/>
              </a:lnSpc>
              <a:defRPr/>
            </a:pP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割合については小数点以下、月間アクティブユーザー数については有効数字上</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桁目を四捨五入</a:t>
            </a:r>
          </a:p>
          <a:p>
            <a:pPr defTabSz="848839">
              <a:lnSpc>
                <a:spcPct val="120000"/>
              </a:lnSpc>
              <a:defRPr/>
            </a:pP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割合はそれぞれ以下の数値にて算出</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日本の月平均アクティブユーザー数）</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スマートフォン：</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69,692,799/86,791,894=80</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パソコン： </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18,385,778/28,850,803=64</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519" name="正方形/長方形 557">
            <a:extLst>
              <a:ext uri="{FF2B5EF4-FFF2-40B4-BE49-F238E27FC236}">
                <a16:creationId xmlns:a16="http://schemas.microsoft.com/office/drawing/2014/main" id="{CF434E4A-409D-0A48-8DCF-0810CD146D1F}"/>
              </a:ext>
            </a:extLst>
          </p:cNvPr>
          <p:cNvSpPr/>
          <p:nvPr/>
        </p:nvSpPr>
        <p:spPr>
          <a:xfrm>
            <a:off x="1345077" y="2645368"/>
            <a:ext cx="2130364" cy="590931"/>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日本の</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スマートフォン</a:t>
            </a: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ユーザー</a:t>
            </a:r>
            <a:endParaRPr kumimoji="1"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900" b="1" dirty="0" smtClean="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7</a:t>
            </a:r>
            <a:r>
              <a:rPr kumimoji="0" lang="en-US" altLang="ja-JP" sz="900" b="1" u="none" strike="noStrike" kern="1200" cap="none" spc="0" normalizeH="0" baseline="0" noProof="0" dirty="0" smtClean="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00</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）のうちの</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0" name="正方形/長方形 557">
            <a:extLst>
              <a:ext uri="{FF2B5EF4-FFF2-40B4-BE49-F238E27FC236}">
                <a16:creationId xmlns:a16="http://schemas.microsoft.com/office/drawing/2014/main" id="{4B5838F0-1AD7-1949-BABC-978AABCFEEE7}"/>
              </a:ext>
            </a:extLst>
          </p:cNvPr>
          <p:cNvSpPr/>
          <p:nvPr/>
        </p:nvSpPr>
        <p:spPr>
          <a:xfrm>
            <a:off x="4299130" y="2629766"/>
            <a:ext cx="2130364" cy="584006"/>
          </a:xfrm>
          <a:prstGeom prst="rect">
            <a:avLst/>
          </a:prstGeom>
        </p:spPr>
        <p:txBody>
          <a:bodyPr wrap="square">
            <a:spAutoFit/>
          </a:bodyPr>
          <a:lstStyle/>
          <a:p>
            <a:pPr lvl="0">
              <a:lnSpc>
                <a:spcPct val="120000"/>
              </a:lnSpc>
              <a:defRPr/>
            </a:pP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日本のパソコンユーザー</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ja-JP" altLang="en-US" sz="900" b="1" dirty="0" smtClean="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29</a:t>
            </a:r>
            <a:r>
              <a:rPr lang="en-US" altLang="ja-JP" sz="900" b="1" dirty="0" smtClean="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00</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）のうちの</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en"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2" name="object 33">
            <a:extLst>
              <a:ext uri="{FF2B5EF4-FFF2-40B4-BE49-F238E27FC236}">
                <a16:creationId xmlns:a16="http://schemas.microsoft.com/office/drawing/2014/main" id="{AEAE7519-8A62-5A42-8637-CE7885F8E57C}"/>
              </a:ext>
            </a:extLst>
          </p:cNvPr>
          <p:cNvSpPr txBox="1"/>
          <p:nvPr/>
        </p:nvSpPr>
        <p:spPr>
          <a:xfrm>
            <a:off x="8315591" y="3889530"/>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SP</a:t>
            </a:r>
            <a:endParaRPr sz="1400" dirty="0">
              <a:latin typeface="メイリオ"/>
              <a:cs typeface="メイリオ"/>
            </a:endParaRPr>
          </a:p>
        </p:txBody>
      </p:sp>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a:t>
            </a:r>
            <a:r>
              <a:rPr lang="ja-JP" altLang="en-US" dirty="0" smtClean="0">
                <a:latin typeface="Meiryo"/>
                <a:ea typeface="Meiryo"/>
                <a:cs typeface="Meiryo"/>
                <a:sym typeface="Meiryo"/>
              </a:rPr>
              <a:t>のリーチ規模</a:t>
            </a:r>
            <a:endParaRPr lang="ja-JP" altLang="en-US" dirty="0"/>
          </a:p>
        </p:txBody>
      </p:sp>
      <p:sp>
        <p:nvSpPr>
          <p:cNvPr id="10" name="テキスト プレースホルダー 9">
            <a:extLst>
              <a:ext uri="{FF2B5EF4-FFF2-40B4-BE49-F238E27FC236}">
                <a16:creationId xmlns:a16="http://schemas.microsoft.com/office/drawing/2014/main" id="{23AA2DCE-46FD-5A40-964D-899D6F656B92}"/>
              </a:ext>
            </a:extLst>
          </p:cNvPr>
          <p:cNvSpPr>
            <a:spLocks noGrp="1"/>
          </p:cNvSpPr>
          <p:nvPr>
            <p:ph type="body" sz="quarter" idx="10"/>
          </p:nvPr>
        </p:nvSpPr>
        <p:spPr/>
        <p:txBody>
          <a:bodyPr/>
          <a:lstStyle/>
          <a:p>
            <a:pPr>
              <a:lnSpc>
                <a:spcPct val="120000"/>
              </a:lnSpc>
            </a:pPr>
            <a:r>
              <a:rPr lang="ja-JP" altLang="en-US" dirty="0">
                <a:latin typeface="Meiryo" panose="020B0604030504040204" pitchFamily="34" charset="-128"/>
                <a:ea typeface="Meiryo" panose="020B0604030504040204" pitchFamily="34" charset="-128"/>
              </a:rPr>
              <a:t>ブランドパネル は</a:t>
            </a: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トップページに掲載される広告です。</a:t>
            </a:r>
          </a:p>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の利用ユーザー数は</a:t>
            </a:r>
            <a:r>
              <a:rPr lang="ja-JP" altLang="en-US" b="1" dirty="0">
                <a:solidFill>
                  <a:srgbClr val="FF0000"/>
                </a:solidFill>
                <a:latin typeface="Meiryo" panose="020B0604030504040204" pitchFamily="34" charset="-128"/>
                <a:ea typeface="Meiryo" panose="020B0604030504040204" pitchFamily="34" charset="-128"/>
              </a:rPr>
              <a:t>マルチデバイスで国内</a:t>
            </a:r>
            <a:r>
              <a:rPr lang="en" altLang="ja-JP" b="1" dirty="0">
                <a:solidFill>
                  <a:srgbClr val="FF0000"/>
                </a:solidFill>
                <a:latin typeface="Meiryo" panose="020B0604030504040204" pitchFamily="34" charset="-128"/>
                <a:ea typeface="Meiryo" panose="020B0604030504040204" pitchFamily="34" charset="-128"/>
              </a:rPr>
              <a:t>No.1</a:t>
            </a:r>
            <a:r>
              <a:rPr lang="ja-JP" altLang="en"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日本のインターネットユーザー全体を市場として捉えて広告リーチが可能なため、認知率の向上、商品理解などテレビ</a:t>
            </a:r>
            <a:r>
              <a:rPr lang="en" altLang="ja-JP" dirty="0">
                <a:latin typeface="Meiryo" panose="020B0604030504040204" pitchFamily="34" charset="-128"/>
                <a:ea typeface="Meiryo" panose="020B0604030504040204" pitchFamily="34" charset="-128"/>
              </a:rPr>
              <a:t>CM</a:t>
            </a:r>
            <a:r>
              <a:rPr lang="ja-JP" altLang="en-US" dirty="0">
                <a:latin typeface="Meiryo" panose="020B0604030504040204" pitchFamily="34" charset="-128"/>
                <a:ea typeface="Meiryo" panose="020B0604030504040204" pitchFamily="34" charset="-128"/>
              </a:rPr>
              <a:t>と同様の効果を期待できます。</a:t>
            </a:r>
          </a:p>
        </p:txBody>
      </p:sp>
    </p:spTree>
    <p:extLst>
      <p:ext uri="{BB962C8B-B14F-4D97-AF65-F5344CB8AC3E}">
        <p14:creationId xmlns:p14="http://schemas.microsoft.com/office/powerpoint/2010/main" val="3836738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6238AA56-EB6C-EB45-8E7D-81E81A943244}"/>
              </a:ext>
            </a:extLst>
          </p:cNvPr>
          <p:cNvPicPr>
            <a:picLocks noChangeAspect="1"/>
          </p:cNvPicPr>
          <p:nvPr/>
        </p:nvPicPr>
        <p:blipFill>
          <a:blip r:embed="rId3" cstate="hqprint">
            <a:extLst>
              <a:ext uri="{28A0092B-C50C-407E-A947-70E740481C1C}">
                <a14:useLocalDpi xmlns:a14="http://schemas.microsoft.com/office/drawing/2010/main"/>
              </a:ext>
            </a:extLst>
          </a:blip>
          <a:srcRect l="147" r="147"/>
          <a:stretch/>
        </p:blipFill>
        <p:spPr>
          <a:xfrm>
            <a:off x="1001417" y="3026578"/>
            <a:ext cx="2195333" cy="2206395"/>
          </a:xfrm>
          <a:prstGeom prst="rect">
            <a:avLst/>
          </a:prstGeom>
        </p:spPr>
      </p:pic>
      <p:pic>
        <p:nvPicPr>
          <p:cNvPr id="11" name="図 10">
            <a:extLst>
              <a:ext uri="{FF2B5EF4-FFF2-40B4-BE49-F238E27FC236}">
                <a16:creationId xmlns:a16="http://schemas.microsoft.com/office/drawing/2014/main" id="{7DD7FA5D-1643-6342-BF93-AB53260F17B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b="19933"/>
          <a:stretch/>
        </p:blipFill>
        <p:spPr>
          <a:xfrm>
            <a:off x="4010687" y="3017221"/>
            <a:ext cx="1458174" cy="2206395"/>
          </a:xfrm>
          <a:prstGeom prst="rect">
            <a:avLst/>
          </a:prstGeom>
        </p:spPr>
      </p:pic>
      <p:pic>
        <p:nvPicPr>
          <p:cNvPr id="12" name="図 11">
            <a:extLst>
              <a:ext uri="{FF2B5EF4-FFF2-40B4-BE49-F238E27FC236}">
                <a16:creationId xmlns:a16="http://schemas.microsoft.com/office/drawing/2014/main" id="{24193EF0-7985-FB4D-A939-274C26B47F42}"/>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6532318" y="3026395"/>
            <a:ext cx="2210834" cy="2210834"/>
          </a:xfrm>
          <a:prstGeom prst="rect">
            <a:avLst/>
          </a:prstGeom>
        </p:spPr>
      </p:pic>
      <p:sp>
        <p:nvSpPr>
          <p:cNvPr id="13" name="テキスト ボックス 12">
            <a:extLst>
              <a:ext uri="{FF2B5EF4-FFF2-40B4-BE49-F238E27FC236}">
                <a16:creationId xmlns:a16="http://schemas.microsoft.com/office/drawing/2014/main" id="{234A1F68-C596-7B42-9336-A7CA437E8FEE}"/>
              </a:ext>
            </a:extLst>
          </p:cNvPr>
          <p:cNvSpPr txBox="1"/>
          <p:nvPr/>
        </p:nvSpPr>
        <p:spPr>
          <a:xfrm>
            <a:off x="3915374" y="5617919"/>
            <a:ext cx="1574470"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SP</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70D7A26C-F40E-6944-AF43-76B4F5FC79D2}"/>
              </a:ext>
            </a:extLst>
          </p:cNvPr>
          <p:cNvSpPr/>
          <p:nvPr/>
        </p:nvSpPr>
        <p:spPr>
          <a:xfrm>
            <a:off x="3490783"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4473DDA7-E130-824E-8D06-B50317700BFB}"/>
              </a:ext>
            </a:extLst>
          </p:cNvPr>
          <p:cNvSpPr txBox="1"/>
          <p:nvPr/>
        </p:nvSpPr>
        <p:spPr>
          <a:xfrm>
            <a:off x="1311048" y="5630318"/>
            <a:ext cx="1576072"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PC</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8AEFBF5-9E65-7244-8C96-1FFB9CA89DF3}"/>
              </a:ext>
            </a:extLst>
          </p:cNvPr>
          <p:cNvSpPr/>
          <p:nvPr/>
        </p:nvSpPr>
        <p:spPr>
          <a:xfrm>
            <a:off x="887260"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7" name="テキスト ボックス 16">
            <a:extLst>
              <a:ext uri="{FF2B5EF4-FFF2-40B4-BE49-F238E27FC236}">
                <a16:creationId xmlns:a16="http://schemas.microsoft.com/office/drawing/2014/main" id="{7E1BAF92-9F63-ED4E-ADBD-ABAA3F31E0F5}"/>
              </a:ext>
            </a:extLst>
          </p:cNvPr>
          <p:cNvSpPr txBox="1"/>
          <p:nvPr/>
        </p:nvSpPr>
        <p:spPr>
          <a:xfrm>
            <a:off x="7596322" y="5630318"/>
            <a:ext cx="2544286"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 トップインパクト</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8" name="正方形/長方形 17">
            <a:extLst>
              <a:ext uri="{FF2B5EF4-FFF2-40B4-BE49-F238E27FC236}">
                <a16:creationId xmlns:a16="http://schemas.microsoft.com/office/drawing/2014/main" id="{E2DB18DE-A2A6-204E-AD57-BB756424B57C}"/>
              </a:ext>
            </a:extLst>
          </p:cNvPr>
          <p:cNvSpPr/>
          <p:nvPr/>
        </p:nvSpPr>
        <p:spPr>
          <a:xfrm>
            <a:off x="6457061" y="5472135"/>
            <a:ext cx="4822809" cy="577079"/>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A9A25BE6-E089-854A-8A2B-0373DE9DD168}"/>
              </a:ext>
            </a:extLst>
          </p:cNvPr>
          <p:cNvSpPr txBox="1"/>
          <p:nvPr/>
        </p:nvSpPr>
        <p:spPr>
          <a:xfrm>
            <a:off x="887260" y="2630934"/>
            <a:ext cx="1723549" cy="276999"/>
          </a:xfrm>
          <a:prstGeom prst="rect">
            <a:avLst/>
          </a:prstGeom>
          <a:noFill/>
        </p:spPr>
        <p:txBody>
          <a:bodyPr wrap="none" rtlCol="0">
            <a:spAutoFit/>
          </a:bodyPr>
          <a:lstStyle/>
          <a:p>
            <a:r>
              <a:rPr kumimoji="1" lang="ja-JP" altLang="en-US" sz="1200" b="1"/>
              <a:t>フォーマット（一例）</a:t>
            </a:r>
          </a:p>
        </p:txBody>
      </p:sp>
      <p:sp>
        <p:nvSpPr>
          <p:cNvPr id="19" name="テキスト ボックス 18">
            <a:extLst>
              <a:ext uri="{FF2B5EF4-FFF2-40B4-BE49-F238E27FC236}">
                <a16:creationId xmlns:a16="http://schemas.microsoft.com/office/drawing/2014/main" id="{9EFBF189-F023-CD4D-A671-C72BD33CB37C}"/>
              </a:ext>
            </a:extLst>
          </p:cNvPr>
          <p:cNvSpPr txBox="1"/>
          <p:nvPr/>
        </p:nvSpPr>
        <p:spPr>
          <a:xfrm>
            <a:off x="6532318" y="2651148"/>
            <a:ext cx="2848857" cy="276999"/>
          </a:xfrm>
          <a:prstGeom prst="rect">
            <a:avLst/>
          </a:prstGeom>
          <a:noFill/>
        </p:spPr>
        <p:txBody>
          <a:bodyPr wrap="none" rtlCol="0">
            <a:spAutoFit/>
          </a:bodyPr>
          <a:lstStyle/>
          <a:p>
            <a:r>
              <a:rPr kumimoji="1" lang="ja-JP" altLang="en-US" sz="1200" b="1"/>
              <a:t>予約型専用の特別フォーマット</a:t>
            </a:r>
            <a:r>
              <a:rPr kumimoji="1" lang="en-US" altLang="ja-JP" sz="1200" b="1" dirty="0"/>
              <a:t>(</a:t>
            </a:r>
            <a:r>
              <a:rPr kumimoji="1" lang="ja-JP" altLang="en-US" sz="1200" b="1"/>
              <a:t>一例）</a:t>
            </a:r>
          </a:p>
        </p:txBody>
      </p:sp>
      <p:pic>
        <p:nvPicPr>
          <p:cNvPr id="20" name="図 19">
            <a:extLst>
              <a:ext uri="{FF2B5EF4-FFF2-40B4-BE49-F238E27FC236}">
                <a16:creationId xmlns:a16="http://schemas.microsoft.com/office/drawing/2014/main" id="{67A7C43E-8A55-0F43-A174-99834FB8F203}"/>
              </a:ext>
            </a:extLst>
          </p:cNvPr>
          <p:cNvPicPr>
            <a:picLocks noChangeAspect="1"/>
          </p:cNvPicPr>
          <p:nvPr/>
        </p:nvPicPr>
        <p:blipFill>
          <a:blip r:embed="rId6"/>
          <a:srcRect/>
          <a:stretch/>
        </p:blipFill>
        <p:spPr>
          <a:xfrm>
            <a:off x="9080809" y="3024554"/>
            <a:ext cx="2199061" cy="2199061"/>
          </a:xfrm>
          <a:prstGeom prst="rect">
            <a:avLst/>
          </a:prstGeom>
        </p:spPr>
      </p:pic>
      <p:sp>
        <p:nvSpPr>
          <p:cNvPr id="6" name="タイトル 5">
            <a:extLst>
              <a:ext uri="{FF2B5EF4-FFF2-40B4-BE49-F238E27FC236}">
                <a16:creationId xmlns:a16="http://schemas.microsoft.com/office/drawing/2014/main" id="{63483D57-3C6B-B348-A55B-C304CD3CA420}"/>
              </a:ext>
            </a:extLst>
          </p:cNvPr>
          <p:cNvSpPr>
            <a:spLocks noGrp="1"/>
          </p:cNvSpPr>
          <p:nvPr>
            <p:ph type="ctrTitle"/>
          </p:nvPr>
        </p:nvSpPr>
        <p:spPr/>
        <p:txBody>
          <a:bodyPr/>
          <a:lstStyle/>
          <a:p>
            <a:r>
              <a:rPr lang="ja-JP" altLang="en-US" dirty="0">
                <a:latin typeface="Meiryo"/>
                <a:ea typeface="Meiryo"/>
                <a:cs typeface="Meiryo"/>
                <a:sym typeface="Meiryo"/>
              </a:rPr>
              <a:t>ブランドパネル</a:t>
            </a:r>
            <a:r>
              <a:rPr lang="ja-JP" altLang="en-US" dirty="0" smtClean="0">
                <a:latin typeface="Meiryo"/>
                <a:ea typeface="Meiryo"/>
                <a:cs typeface="Meiryo"/>
                <a:sym typeface="Meiryo"/>
              </a:rPr>
              <a:t>の</a:t>
            </a:r>
            <a:r>
              <a:rPr lang="ja-JP" altLang="en-US" dirty="0">
                <a:latin typeface="Meiryo"/>
                <a:ea typeface="Meiryo"/>
                <a:cs typeface="Meiryo"/>
                <a:sym typeface="Meiryo"/>
              </a:rPr>
              <a:t>多彩</a:t>
            </a:r>
            <a:r>
              <a:rPr lang="ja-JP" altLang="en-US" dirty="0" smtClean="0">
                <a:latin typeface="Meiryo"/>
                <a:ea typeface="Meiryo"/>
                <a:cs typeface="Meiryo"/>
                <a:sym typeface="Meiryo"/>
              </a:rPr>
              <a:t>なフォーマット</a:t>
            </a:r>
            <a:endParaRPr lang="ja-JP" altLang="en-US" dirty="0"/>
          </a:p>
        </p:txBody>
      </p:sp>
      <p:sp>
        <p:nvSpPr>
          <p:cNvPr id="7" name="テキスト プレースホルダー 6">
            <a:extLst>
              <a:ext uri="{FF2B5EF4-FFF2-40B4-BE49-F238E27FC236}">
                <a16:creationId xmlns:a16="http://schemas.microsoft.com/office/drawing/2014/main" id="{C5B5C4E7-483A-AA45-9C04-1A2412F02AB9}"/>
              </a:ext>
            </a:extLst>
          </p:cNvPr>
          <p:cNvSpPr>
            <a:spLocks noGrp="1"/>
          </p:cNvSpPr>
          <p:nvPr>
            <p:ph type="body" sz="quarter" idx="10"/>
          </p:nvPr>
        </p:nvSpPr>
        <p:spPr/>
        <p:txBody>
          <a:bodyPr lIns="0" tIns="0" rIns="0" bIns="0" anchor="t"/>
          <a:lstStyle/>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トップページを中心に多彩なフォーマットやターゲティングを活用し配信できるディスプレイ広告です。</a:t>
            </a:r>
            <a:endParaRPr lang="en-US" altLang="ja-JP" dirty="0"/>
          </a:p>
          <a:p>
            <a:pPr>
              <a:lnSpc>
                <a:spcPct val="120000"/>
              </a:lnSpc>
            </a:pPr>
            <a:r>
              <a:rPr lang="ja-JP" altLang="en-US" dirty="0"/>
              <a:t>「予約型」では視認性の高いポジションへインパクトの大きい広告を配信し「認知」向上につなげます。</a:t>
            </a:r>
            <a:r>
              <a:rPr lang="en-US" altLang="ja-JP" dirty="0"/>
              <a:t/>
            </a:r>
            <a:br>
              <a:rPr lang="en-US" altLang="ja-JP" dirty="0"/>
            </a:br>
            <a:r>
              <a:rPr lang="ja-JP" altLang="en-US" dirty="0"/>
              <a:t>特にスマートフォンでは画面における広告の専有面積が高いので、圧倒的なインパクトを与えることができます。</a:t>
            </a:r>
            <a:r>
              <a:rPr lang="en-US" altLang="ja-JP" dirty="0"/>
              <a:t/>
            </a:r>
            <a:br>
              <a:rPr lang="en-US" altLang="ja-JP" dirty="0"/>
            </a:br>
            <a:r>
              <a:rPr lang="ja-JP" altLang="en-US" dirty="0"/>
              <a:t>また予約型専用の特別フォーマットや配信方法で出稿が可能です。</a:t>
            </a:r>
          </a:p>
        </p:txBody>
      </p:sp>
    </p:spTree>
    <p:extLst>
      <p:ext uri="{BB962C8B-B14F-4D97-AF65-F5344CB8AC3E}">
        <p14:creationId xmlns:p14="http://schemas.microsoft.com/office/powerpoint/2010/main" val="2319458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8">
            <a:extLst>
              <a:ext uri="{FF2B5EF4-FFF2-40B4-BE49-F238E27FC236}">
                <a16:creationId xmlns:a16="http://schemas.microsoft.com/office/drawing/2014/main" id="{27EA8F88-F9B7-E249-8294-097B3F306474}"/>
              </a:ext>
            </a:extLst>
          </p:cNvPr>
          <p:cNvSpPr txBox="1"/>
          <p:nvPr/>
        </p:nvSpPr>
        <p:spPr>
          <a:xfrm>
            <a:off x="863570" y="572768"/>
            <a:ext cx="10442575" cy="414267"/>
          </a:xfrm>
          <a:prstGeom prst="rect">
            <a:avLst/>
          </a:prstGeom>
          <a:noFill/>
        </p:spPr>
        <p:txBody>
          <a:bodyPr wrap="square" lIns="0" tIns="0" rIns="0" bIns="0" rtlCol="0" anchor="t">
            <a:noAutofit/>
          </a:bodyPr>
          <a:lstStyle/>
          <a:p>
            <a:r>
              <a:rPr kumimoji="1" lang="en" altLang="ja-JP" sz="2800" b="1" dirty="0">
                <a:solidFill>
                  <a:schemeClr val="tx1">
                    <a:lumMod val="75000"/>
                    <a:lumOff val="25000"/>
                  </a:schemeClr>
                </a:solidFill>
                <a:latin typeface="Meiryo" panose="020B0604030504040204" pitchFamily="34" charset="-128"/>
                <a:ea typeface="Meiryo" panose="020B0604030504040204" pitchFamily="34" charset="-128"/>
                <a:cs typeface="Arial" charset="0"/>
              </a:rPr>
              <a:t>LINE Talk Head View </a:t>
            </a:r>
            <a:r>
              <a:rPr kumimoji="1" lang="ja-JP" altLang="en-US" sz="2800" b="1">
                <a:solidFill>
                  <a:schemeClr val="tx1">
                    <a:lumMod val="75000"/>
                    <a:lumOff val="25000"/>
                  </a:schemeClr>
                </a:solidFill>
                <a:latin typeface="Meiryo" panose="020B0604030504040204" pitchFamily="34" charset="-128"/>
                <a:ea typeface="Meiryo" panose="020B0604030504040204" pitchFamily="34" charset="-128"/>
                <a:cs typeface="Arial" charset="0"/>
              </a:rPr>
              <a:t>の特長</a:t>
            </a:r>
            <a:endParaRPr kumimoji="1" lang="ja-JP" altLang="en-US" sz="2800" b="1"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endParaRPr kumimoji="1" lang="ja-JP" altLang="en-US" sz="2800" b="1"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6" name="テキスト ボックス 5">
            <a:extLst>
              <a:ext uri="{FF2B5EF4-FFF2-40B4-BE49-F238E27FC236}">
                <a16:creationId xmlns:a16="http://schemas.microsoft.com/office/drawing/2014/main" id="{E34C5A27-1417-0549-8B71-F0985AA21397}"/>
              </a:ext>
            </a:extLst>
          </p:cNvPr>
          <p:cNvSpPr txBox="1">
            <a:spLocks noChangeArrowheads="1"/>
          </p:cNvSpPr>
          <p:nvPr/>
        </p:nvSpPr>
        <p:spPr bwMode="auto">
          <a:xfrm>
            <a:off x="803834" y="981483"/>
            <a:ext cx="10649908" cy="151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nSpc>
                <a:spcPct val="125000"/>
              </a:lnSpc>
              <a:buNone/>
            </a:pPr>
            <a:r>
              <a:rPr kumimoji="0" lang="en-US" altLang="ja-JP" sz="1400" dirty="0">
                <a:solidFill>
                  <a:schemeClr val="tx1">
                    <a:lumMod val="75000"/>
                    <a:lumOff val="25000"/>
                  </a:schemeClr>
                </a:solidFill>
                <a:latin typeface="Meiryo"/>
                <a:ea typeface="Meiryo"/>
                <a:cs typeface="メイリオ" panose="020B0604030504040204" pitchFamily="50" charset="-128"/>
              </a:rPr>
              <a:t>LINE</a:t>
            </a:r>
            <a:r>
              <a:rPr kumimoji="0" lang="ja-JP" altLang="en-US" sz="1400" dirty="0">
                <a:solidFill>
                  <a:schemeClr val="tx1">
                    <a:lumMod val="75000"/>
                    <a:lumOff val="25000"/>
                  </a:schemeClr>
                </a:solidFill>
                <a:latin typeface="Meiryo"/>
                <a:ea typeface="Meiryo"/>
                <a:cs typeface="メイリオ" panose="020B0604030504040204" pitchFamily="50" charset="-128"/>
              </a:rPr>
              <a:t>の日本国内の</a:t>
            </a:r>
            <a:r>
              <a:rPr kumimoji="0" lang="en-US" altLang="ja-JP" sz="1400" dirty="0">
                <a:solidFill>
                  <a:schemeClr val="tx1">
                    <a:lumMod val="75000"/>
                    <a:lumOff val="25000"/>
                  </a:schemeClr>
                </a:solidFill>
                <a:latin typeface="Meiryo"/>
                <a:ea typeface="Meiryo"/>
                <a:cs typeface="メイリオ" panose="020B0604030504040204" pitchFamily="50" charset="-128"/>
              </a:rPr>
              <a:t>MAU</a:t>
            </a:r>
            <a:r>
              <a:rPr kumimoji="0" lang="ja-JP" altLang="en-US" sz="1400" dirty="0">
                <a:solidFill>
                  <a:schemeClr val="tx1">
                    <a:lumMod val="75000"/>
                    <a:lumOff val="25000"/>
                  </a:schemeClr>
                </a:solidFill>
                <a:latin typeface="Meiryo"/>
                <a:ea typeface="Meiryo"/>
                <a:cs typeface="メイリオ" panose="020B0604030504040204" pitchFamily="50" charset="-128"/>
              </a:rPr>
              <a:t>は</a:t>
            </a:r>
            <a:r>
              <a:rPr kumimoji="0" lang="en-US" altLang="ja-JP" sz="1400" dirty="0">
                <a:solidFill>
                  <a:schemeClr val="tx1">
                    <a:lumMod val="75000"/>
                    <a:lumOff val="25000"/>
                  </a:schemeClr>
                </a:solidFill>
                <a:latin typeface="Meiryo"/>
                <a:ea typeface="Meiryo"/>
                <a:cs typeface="メイリオ" panose="020B0604030504040204" pitchFamily="50" charset="-128"/>
              </a:rPr>
              <a:t>9,200</a:t>
            </a:r>
            <a:r>
              <a:rPr kumimoji="0" lang="ja-JP" altLang="en-US" sz="1400" dirty="0">
                <a:solidFill>
                  <a:schemeClr val="tx1">
                    <a:lumMod val="75000"/>
                    <a:lumOff val="25000"/>
                  </a:schemeClr>
                </a:solidFill>
                <a:latin typeface="Meiryo"/>
                <a:ea typeface="Meiryo"/>
                <a:cs typeface="メイリオ" panose="020B0604030504040204" pitchFamily="50" charset="-128"/>
              </a:rPr>
              <a:t>万人</a:t>
            </a:r>
            <a:r>
              <a:rPr kumimoji="0" lang="en-US" altLang="ja-JP" sz="1400" baseline="30000" dirty="0">
                <a:solidFill>
                  <a:schemeClr val="tx1">
                    <a:lumMod val="75000"/>
                    <a:lumOff val="25000"/>
                  </a:schemeClr>
                </a:solidFill>
                <a:latin typeface="Meiryo"/>
                <a:ea typeface="Meiryo"/>
                <a:cs typeface="メイリオ" panose="020B0604030504040204" pitchFamily="50" charset="-128"/>
              </a:rPr>
              <a:t>※1</a:t>
            </a:r>
            <a:r>
              <a:rPr kumimoji="0" lang="ja-JP" altLang="en-US" sz="1400" dirty="0">
                <a:solidFill>
                  <a:schemeClr val="tx1">
                    <a:lumMod val="75000"/>
                    <a:lumOff val="25000"/>
                  </a:schemeClr>
                </a:solidFill>
                <a:latin typeface="Meiryo"/>
                <a:ea typeface="Meiryo"/>
                <a:cs typeface="メイリオ" panose="020B0604030504040204" pitchFamily="50" charset="-128"/>
              </a:rPr>
              <a:t>以上で、日本の人口の</a:t>
            </a:r>
            <a:r>
              <a:rPr kumimoji="0" lang="en-US" altLang="ja-JP" sz="1400" dirty="0">
                <a:solidFill>
                  <a:schemeClr val="tx1">
                    <a:lumMod val="75000"/>
                    <a:lumOff val="25000"/>
                  </a:schemeClr>
                </a:solidFill>
                <a:latin typeface="Meiryo"/>
                <a:ea typeface="Meiryo"/>
                <a:cs typeface="メイリオ" panose="020B0604030504040204" pitchFamily="50" charset="-128"/>
              </a:rPr>
              <a:t>71%</a:t>
            </a:r>
            <a:r>
              <a:rPr kumimoji="0" lang="ja-JP" altLang="en-US" sz="1400" dirty="0">
                <a:solidFill>
                  <a:schemeClr val="tx1">
                    <a:lumMod val="75000"/>
                    <a:lumOff val="25000"/>
                  </a:schemeClr>
                </a:solidFill>
                <a:latin typeface="Meiryo"/>
                <a:ea typeface="Meiryo"/>
                <a:cs typeface="メイリオ" panose="020B0604030504040204" pitchFamily="50" charset="-128"/>
              </a:rPr>
              <a:t>以上をカバーしています。</a:t>
            </a:r>
            <a:endParaRPr kumimoji="0" lang="en-US" altLang="ja-JP" sz="1400" dirty="0">
              <a:solidFill>
                <a:schemeClr val="tx1">
                  <a:lumMod val="75000"/>
                  <a:lumOff val="25000"/>
                </a:schemeClr>
              </a:solidFill>
              <a:latin typeface="Meiryo"/>
              <a:ea typeface="Meiryo"/>
              <a:cs typeface="メイリオ" panose="020B0604030504040204" pitchFamily="50" charset="-128"/>
            </a:endParaRPr>
          </a:p>
          <a:p>
            <a:pPr>
              <a:lnSpc>
                <a:spcPct val="125000"/>
              </a:lnSpc>
              <a:buNone/>
            </a:pPr>
            <a:r>
              <a:rPr kumimoji="0" lang="en-US" altLang="ja-JP" sz="1400" b="1" dirty="0">
                <a:solidFill>
                  <a:srgbClr val="07B53B"/>
                </a:solidFill>
                <a:latin typeface="Meiryo"/>
                <a:ea typeface="Meiryo"/>
                <a:cs typeface="メイリオ" panose="020B0604030504040204" pitchFamily="50" charset="-128"/>
              </a:rPr>
              <a:t>Talk Head View</a:t>
            </a:r>
            <a:r>
              <a:rPr kumimoji="0" lang="ja-JP" altLang="en-US" sz="1400" dirty="0">
                <a:solidFill>
                  <a:schemeClr val="tx1">
                    <a:lumMod val="75000"/>
                    <a:lumOff val="25000"/>
                  </a:schemeClr>
                </a:solidFill>
                <a:latin typeface="Meiryo"/>
                <a:ea typeface="Meiryo"/>
                <a:cs typeface="メイリオ" panose="020B0604030504040204" pitchFamily="50" charset="-128"/>
              </a:rPr>
              <a:t>は、日本国内においてライフプラットフォームとして定着した</a:t>
            </a:r>
            <a:r>
              <a:rPr kumimoji="0" lang="en-US" altLang="ja-JP" sz="1400" dirty="0">
                <a:solidFill>
                  <a:schemeClr val="tx1">
                    <a:lumMod val="75000"/>
                    <a:lumOff val="25000"/>
                  </a:schemeClr>
                </a:solidFill>
                <a:latin typeface="Meiryo"/>
                <a:ea typeface="Meiryo"/>
                <a:cs typeface="メイリオ" panose="020B0604030504040204" pitchFamily="50" charset="-128"/>
              </a:rPr>
              <a:t>LINE</a:t>
            </a:r>
            <a:r>
              <a:rPr kumimoji="0" lang="ja-JP" altLang="en-US" sz="1400" dirty="0">
                <a:solidFill>
                  <a:schemeClr val="tx1">
                    <a:lumMod val="75000"/>
                    <a:lumOff val="25000"/>
                  </a:schemeClr>
                </a:solidFill>
                <a:latin typeface="Meiryo"/>
                <a:ea typeface="Meiryo"/>
                <a:cs typeface="メイリオ" panose="020B0604030504040204" pitchFamily="50" charset="-128"/>
              </a:rPr>
              <a:t>のトークリスト最上部に</a:t>
            </a:r>
            <a:r>
              <a:rPr kumimoji="0" lang="en-US" altLang="ja-JP" sz="1400" dirty="0">
                <a:solidFill>
                  <a:schemeClr val="tx1">
                    <a:lumMod val="75000"/>
                    <a:lumOff val="25000"/>
                  </a:schemeClr>
                </a:solidFill>
                <a:latin typeface="Meiryo"/>
                <a:ea typeface="Meiryo"/>
                <a:cs typeface="メイリオ" panose="020B0604030504040204" pitchFamily="50" charset="-128"/>
              </a:rPr>
              <a:t/>
            </a:r>
            <a:br>
              <a:rPr kumimoji="0" lang="en-US" altLang="ja-JP" sz="1400" dirty="0">
                <a:solidFill>
                  <a:schemeClr val="tx1">
                    <a:lumMod val="75000"/>
                    <a:lumOff val="25000"/>
                  </a:schemeClr>
                </a:solidFill>
                <a:latin typeface="Meiryo"/>
                <a:ea typeface="Meiryo"/>
                <a:cs typeface="メイリオ" panose="020B0604030504040204" pitchFamily="50" charset="-128"/>
              </a:rPr>
            </a:br>
            <a:r>
              <a:rPr kumimoji="0" lang="ja-JP" altLang="en-US" sz="1400" dirty="0">
                <a:solidFill>
                  <a:schemeClr val="tx1">
                    <a:lumMod val="75000"/>
                    <a:lumOff val="25000"/>
                  </a:schemeClr>
                </a:solidFill>
                <a:latin typeface="Meiryo"/>
                <a:ea typeface="Meiryo"/>
                <a:cs typeface="メイリオ" panose="020B0604030504040204" pitchFamily="50" charset="-128"/>
              </a:rPr>
              <a:t>静止画と動画（もしくは静止画のみ）のフォーマットで掲載できます。</a:t>
            </a:r>
            <a:endParaRPr kumimoji="0" lang="en-US" altLang="ja-JP" sz="1400" dirty="0">
              <a:solidFill>
                <a:schemeClr val="tx1">
                  <a:lumMod val="75000"/>
                  <a:lumOff val="25000"/>
                </a:schemeClr>
              </a:solidFill>
              <a:latin typeface="Meiryo"/>
              <a:ea typeface="Meiryo"/>
              <a:cs typeface="メイリオ" panose="020B0604030504040204" pitchFamily="50" charset="-128"/>
            </a:endParaRPr>
          </a:p>
          <a:p>
            <a:pPr>
              <a:lnSpc>
                <a:spcPct val="125000"/>
              </a:lnSpc>
              <a:buNone/>
            </a:pPr>
            <a:r>
              <a:rPr kumimoji="0" lang="ja-JP" altLang="en-US" sz="1400" dirty="0">
                <a:solidFill>
                  <a:schemeClr val="tx1">
                    <a:lumMod val="75000"/>
                    <a:lumOff val="25000"/>
                  </a:schemeClr>
                </a:solidFill>
                <a:latin typeface="Meiryo"/>
                <a:ea typeface="Meiryo"/>
                <a:cs typeface="メイリオ" panose="020B0604030504040204" pitchFamily="50" charset="-128"/>
              </a:rPr>
              <a:t>国内最大規模である</a:t>
            </a:r>
            <a:r>
              <a:rPr kumimoji="0" lang="en-US" altLang="ja-JP" sz="1400" dirty="0">
                <a:solidFill>
                  <a:schemeClr val="tx1">
                    <a:lumMod val="75000"/>
                    <a:lumOff val="25000"/>
                  </a:schemeClr>
                </a:solidFill>
                <a:latin typeface="Meiryo"/>
                <a:ea typeface="Meiryo"/>
                <a:cs typeface="メイリオ" panose="020B0604030504040204" pitchFamily="50" charset="-128"/>
              </a:rPr>
              <a:t>1</a:t>
            </a:r>
            <a:r>
              <a:rPr kumimoji="0" lang="ja-JP" altLang="en-US" sz="1400" dirty="0">
                <a:solidFill>
                  <a:schemeClr val="tx1">
                    <a:lumMod val="75000"/>
                    <a:lumOff val="25000"/>
                  </a:schemeClr>
                </a:solidFill>
                <a:latin typeface="Meiryo"/>
                <a:ea typeface="Meiryo"/>
                <a:cs typeface="メイリオ" panose="020B0604030504040204" pitchFamily="50" charset="-128"/>
              </a:rPr>
              <a:t>日で約</a:t>
            </a:r>
            <a:r>
              <a:rPr kumimoji="0" lang="en-US" altLang="ja-JP" sz="1400" dirty="0">
                <a:solidFill>
                  <a:schemeClr val="tx1">
                    <a:lumMod val="75000"/>
                    <a:lumOff val="25000"/>
                  </a:schemeClr>
                </a:solidFill>
                <a:latin typeface="Meiryo"/>
                <a:ea typeface="Meiryo"/>
                <a:cs typeface="メイリオ" panose="020B0604030504040204" pitchFamily="50" charset="-128"/>
              </a:rPr>
              <a:t>6,500</a:t>
            </a:r>
            <a:r>
              <a:rPr kumimoji="0" lang="ja-JP" altLang="en-US" sz="1400" dirty="0">
                <a:solidFill>
                  <a:schemeClr val="tx1">
                    <a:lumMod val="75000"/>
                    <a:lumOff val="25000"/>
                  </a:schemeClr>
                </a:solidFill>
                <a:latin typeface="Meiryo"/>
                <a:ea typeface="Meiryo"/>
                <a:cs typeface="メイリオ" panose="020B0604030504040204" pitchFamily="50" charset="-128"/>
              </a:rPr>
              <a:t>万</a:t>
            </a:r>
            <a:r>
              <a:rPr kumimoji="0" lang="en-US" altLang="ja-JP" sz="1400" dirty="0">
                <a:solidFill>
                  <a:schemeClr val="tx1">
                    <a:lumMod val="75000"/>
                    <a:lumOff val="25000"/>
                  </a:schemeClr>
                </a:solidFill>
                <a:latin typeface="Meiryo"/>
                <a:ea typeface="Meiryo"/>
                <a:cs typeface="メイリオ" panose="020B0604030504040204" pitchFamily="50" charset="-128"/>
              </a:rPr>
              <a:t>UU</a:t>
            </a:r>
            <a:r>
              <a:rPr kumimoji="0" lang="ja-JP" altLang="en-US" sz="1400" dirty="0">
                <a:solidFill>
                  <a:schemeClr val="tx1">
                    <a:lumMod val="75000"/>
                    <a:lumOff val="25000"/>
                  </a:schemeClr>
                </a:solidFill>
                <a:latin typeface="Meiryo"/>
                <a:ea typeface="Meiryo"/>
                <a:cs typeface="メイリオ" panose="020B0604030504040204" pitchFamily="50" charset="-128"/>
              </a:rPr>
              <a:t>以上</a:t>
            </a:r>
            <a:r>
              <a:rPr kumimoji="0" lang="en-US" altLang="ja-JP" sz="1400" baseline="30000" dirty="0">
                <a:solidFill>
                  <a:schemeClr val="tx1">
                    <a:lumMod val="75000"/>
                    <a:lumOff val="25000"/>
                  </a:schemeClr>
                </a:solidFill>
                <a:latin typeface="Meiryo"/>
                <a:ea typeface="Meiryo"/>
                <a:cs typeface="メイリオ" panose="020B0604030504040204" pitchFamily="50" charset="-128"/>
              </a:rPr>
              <a:t>※2</a:t>
            </a:r>
            <a:r>
              <a:rPr kumimoji="0" lang="ja-JP" altLang="en-US" sz="1400" dirty="0">
                <a:solidFill>
                  <a:schemeClr val="tx1">
                    <a:lumMod val="75000"/>
                    <a:lumOff val="25000"/>
                  </a:schemeClr>
                </a:solidFill>
                <a:latin typeface="Meiryo"/>
                <a:ea typeface="Meiryo"/>
                <a:cs typeface="メイリオ" panose="020B0604030504040204" pitchFamily="50" charset="-128"/>
              </a:rPr>
              <a:t>という爆発的なリーチ力があるため、商品認知やブランドリフトに大きく貢献し、普段</a:t>
            </a:r>
            <a:r>
              <a:rPr kumimoji="0" lang="en-US" altLang="ja-JP" sz="1400" dirty="0">
                <a:solidFill>
                  <a:schemeClr val="tx1">
                    <a:lumMod val="75000"/>
                    <a:lumOff val="25000"/>
                  </a:schemeClr>
                </a:solidFill>
                <a:latin typeface="Meiryo"/>
                <a:ea typeface="Meiryo"/>
                <a:cs typeface="メイリオ" panose="020B0604030504040204" pitchFamily="50" charset="-128"/>
              </a:rPr>
              <a:t>SNS</a:t>
            </a:r>
            <a:r>
              <a:rPr kumimoji="0" lang="ja-JP" altLang="en-US" sz="1400" dirty="0">
                <a:solidFill>
                  <a:schemeClr val="tx1">
                    <a:lumMod val="75000"/>
                    <a:lumOff val="25000"/>
                  </a:schemeClr>
                </a:solidFill>
                <a:latin typeface="Meiryo"/>
                <a:ea typeface="Meiryo"/>
                <a:cs typeface="メイリオ" panose="020B0604030504040204" pitchFamily="50" charset="-128"/>
              </a:rPr>
              <a:t>を使わないユーザーの目にも触れる機会があります。</a:t>
            </a:r>
            <a:endParaRPr lang="en-US" altLang="ja-JP" sz="1400" dirty="0">
              <a:solidFill>
                <a:schemeClr val="tx1">
                  <a:lumMod val="75000"/>
                  <a:lumOff val="25000"/>
                </a:schemeClr>
              </a:solidFill>
              <a:latin typeface="Meiryo"/>
              <a:ea typeface="Meiryo"/>
              <a:cs typeface="メイリオ" panose="020B0604030504040204" pitchFamily="50" charset="-128"/>
            </a:endParaRPr>
          </a:p>
        </p:txBody>
      </p:sp>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940132" y="5931309"/>
            <a:ext cx="818724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キャプチャ画像はイメージです</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a:r>
            <a:b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b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自社調べ</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LINE</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アプリ月間</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アクティブユーザー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2022</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末時点</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a:r>
            <a:b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b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 2022</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4</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実績を参考</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a:r>
            <a:b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b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 LINE</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の国内月間</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アクティブユーザー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9,200</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万人</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日本の総人口</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億</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2544</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万</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3000</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人（</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2021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日現在</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確定値</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総務省統計局）</a:t>
            </a:r>
            <a:endPar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endParaRPr>
          </a:p>
          <a:p>
            <a:pPr>
              <a:spcBef>
                <a:spcPct val="0"/>
              </a:spcBef>
              <a:buNone/>
            </a:pP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※4 MAU</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における</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DAU=Daily Active User</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日に</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回以上利用したユーザー）の</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割合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2022</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月末時点</a:t>
            </a:r>
            <a:endPar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endParaRPr>
          </a:p>
        </p:txBody>
      </p:sp>
      <p:sp>
        <p:nvSpPr>
          <p:cNvPr id="63" name="Round Same Side Corner Rectangle 29">
            <a:extLst>
              <a:ext uri="{FF2B5EF4-FFF2-40B4-BE49-F238E27FC236}">
                <a16:creationId xmlns:a16="http://schemas.microsoft.com/office/drawing/2014/main" id="{4AD03409-2A7B-C647-B0FC-7BBAD9155242}"/>
              </a:ext>
            </a:extLst>
          </p:cNvPr>
          <p:cNvSpPr/>
          <p:nvPr/>
        </p:nvSpPr>
        <p:spPr>
          <a:xfrm>
            <a:off x="1384748" y="3444595"/>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 Same Side Corner Rectangle 29">
            <a:extLst>
              <a:ext uri="{FF2B5EF4-FFF2-40B4-BE49-F238E27FC236}">
                <a16:creationId xmlns:a16="http://schemas.microsoft.com/office/drawing/2014/main" id="{4E472E18-C7FA-AA4D-979A-C3A62774D7AE}"/>
              </a:ext>
            </a:extLst>
          </p:cNvPr>
          <p:cNvSpPr/>
          <p:nvPr/>
        </p:nvSpPr>
        <p:spPr>
          <a:xfrm>
            <a:off x="3049888" y="3444595"/>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図 6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531630AC-F38C-6449-85DA-D583321D509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26995" y="3662389"/>
            <a:ext cx="1327188" cy="1573263"/>
          </a:xfrm>
          <a:prstGeom prst="rect">
            <a:avLst/>
          </a:prstGeom>
        </p:spPr>
      </p:pic>
      <p:pic>
        <p:nvPicPr>
          <p:cNvPr id="66" name="図 6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3A5680EF-3BF4-FC49-AA5A-E64BC06D87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096370" y="3662389"/>
            <a:ext cx="1327188" cy="1582170"/>
          </a:xfrm>
          <a:prstGeom prst="rect">
            <a:avLst/>
          </a:prstGeom>
        </p:spPr>
      </p:pic>
      <p:sp>
        <p:nvSpPr>
          <p:cNvPr id="67" name="三角形 66">
            <a:extLst>
              <a:ext uri="{FF2B5EF4-FFF2-40B4-BE49-F238E27FC236}">
                <a16:creationId xmlns:a16="http://schemas.microsoft.com/office/drawing/2014/main" id="{3C70C869-F5D3-5747-ACDD-4F6B6D2FA1B7}"/>
              </a:ext>
            </a:extLst>
          </p:cNvPr>
          <p:cNvSpPr/>
          <p:nvPr/>
        </p:nvSpPr>
        <p:spPr>
          <a:xfrm rot="10800000">
            <a:off x="2658213" y="2937632"/>
            <a:ext cx="544693" cy="469563"/>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1ECEDF2D-E6EB-3E4B-A26B-803831EEAD4C}"/>
              </a:ext>
            </a:extLst>
          </p:cNvPr>
          <p:cNvSpPr/>
          <p:nvPr/>
        </p:nvSpPr>
        <p:spPr>
          <a:xfrm>
            <a:off x="1173230" y="2810360"/>
            <a:ext cx="3525760" cy="461505"/>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71" name="グループ化 70">
            <a:extLst>
              <a:ext uri="{FF2B5EF4-FFF2-40B4-BE49-F238E27FC236}">
                <a16:creationId xmlns:a16="http://schemas.microsoft.com/office/drawing/2014/main" id="{7E11A9E2-8208-B243-9C32-901C503CB92F}"/>
              </a:ext>
            </a:extLst>
          </p:cNvPr>
          <p:cNvGrpSpPr/>
          <p:nvPr/>
        </p:nvGrpSpPr>
        <p:grpSpPr>
          <a:xfrm>
            <a:off x="5029887" y="2910266"/>
            <a:ext cx="2659169" cy="2659169"/>
            <a:chOff x="1072942" y="2747289"/>
            <a:chExt cx="2659169" cy="2659169"/>
          </a:xfrm>
        </p:grpSpPr>
        <p:grpSp>
          <p:nvGrpSpPr>
            <p:cNvPr id="72" name="グループ化 71">
              <a:extLst>
                <a:ext uri="{FF2B5EF4-FFF2-40B4-BE49-F238E27FC236}">
                  <a16:creationId xmlns:a16="http://schemas.microsoft.com/office/drawing/2014/main" id="{13C9FE6B-A34E-964E-A11D-DA4797BC8BB6}"/>
                </a:ext>
              </a:extLst>
            </p:cNvPr>
            <p:cNvGrpSpPr/>
            <p:nvPr/>
          </p:nvGrpSpPr>
          <p:grpSpPr>
            <a:xfrm>
              <a:off x="1465591" y="2970627"/>
              <a:ext cx="1979067" cy="2064341"/>
              <a:chOff x="410793" y="1777800"/>
              <a:chExt cx="3605351" cy="3760699"/>
            </a:xfrm>
          </p:grpSpPr>
          <p:pic>
            <p:nvPicPr>
              <p:cNvPr id="81" name="図 80">
                <a:extLst>
                  <a:ext uri="{FF2B5EF4-FFF2-40B4-BE49-F238E27FC236}">
                    <a16:creationId xmlns:a16="http://schemas.microsoft.com/office/drawing/2014/main" id="{7FCA5201-5C83-DD4E-8356-C4DF36B32D9B}"/>
                  </a:ext>
                </a:extLst>
              </p:cNvPr>
              <p:cNvPicPr>
                <a:picLocks noChangeAspect="1"/>
              </p:cNvPicPr>
              <p:nvPr/>
            </p:nvPicPr>
            <p:blipFill>
              <a:blip r:embed="rId5" cstate="screen">
                <a:alphaModFix amt="35000"/>
                <a:extLst>
                  <a:ext uri="{28A0092B-C50C-407E-A947-70E740481C1C}">
                    <a14:useLocalDpi xmlns:a14="http://schemas.microsoft.com/office/drawing/2010/main"/>
                  </a:ext>
                </a:extLst>
              </a:blip>
              <a:stretch>
                <a:fillRect/>
              </a:stretch>
            </p:blipFill>
            <p:spPr>
              <a:xfrm>
                <a:off x="410793" y="1848502"/>
                <a:ext cx="3605351" cy="3605351"/>
              </a:xfrm>
              <a:prstGeom prst="rect">
                <a:avLst/>
              </a:prstGeom>
            </p:spPr>
          </p:pic>
          <p:sp>
            <p:nvSpPr>
              <p:cNvPr id="82" name="正方形/長方形 81">
                <a:extLst>
                  <a:ext uri="{FF2B5EF4-FFF2-40B4-BE49-F238E27FC236}">
                    <a16:creationId xmlns:a16="http://schemas.microsoft.com/office/drawing/2014/main" id="{F7A29A5F-F8FE-A347-B435-608D4A94C05D}"/>
                  </a:ext>
                </a:extLst>
              </p:cNvPr>
              <p:cNvSpPr/>
              <p:nvPr/>
            </p:nvSpPr>
            <p:spPr>
              <a:xfrm>
                <a:off x="526345" y="1777800"/>
                <a:ext cx="3330418" cy="3760699"/>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panose="020B0604030504040204" pitchFamily="34" charset="-128"/>
                  <a:ea typeface="Meiryo" panose="020B0604030504040204" pitchFamily="34" charset="-128"/>
                </a:endParaRPr>
              </a:p>
            </p:txBody>
          </p:sp>
        </p:grpSp>
        <p:sp>
          <p:nvSpPr>
            <p:cNvPr id="73" name="円/楕円 72">
              <a:extLst>
                <a:ext uri="{FF2B5EF4-FFF2-40B4-BE49-F238E27FC236}">
                  <a16:creationId xmlns:a16="http://schemas.microsoft.com/office/drawing/2014/main" id="{044508C0-53E5-A449-9729-B10F6524C60F}"/>
                </a:ext>
              </a:extLst>
            </p:cNvPr>
            <p:cNvSpPr/>
            <p:nvPr/>
          </p:nvSpPr>
          <p:spPr>
            <a:xfrm>
              <a:off x="1072942" y="2747289"/>
              <a:ext cx="2659169" cy="2659169"/>
            </a:xfrm>
            <a:prstGeom prst="ellipse">
              <a:avLst/>
            </a:prstGeom>
            <a:noFill/>
            <a:ln w="38100">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B509796D-02D9-9D48-8CDE-54335AD5FC68}"/>
                </a:ext>
              </a:extLst>
            </p:cNvPr>
            <p:cNvSpPr txBox="1"/>
            <p:nvPr/>
          </p:nvSpPr>
          <p:spPr>
            <a:xfrm>
              <a:off x="1770452" y="3373671"/>
              <a:ext cx="1356846" cy="369332"/>
            </a:xfrm>
            <a:prstGeom prst="rect">
              <a:avLst/>
            </a:prstGeom>
            <a:noFill/>
          </p:spPr>
          <p:txBody>
            <a:bodyPr wrap="none" rtlCol="0">
              <a:spAutoFit/>
            </a:bodyPr>
            <a:lstStyle/>
            <a:p>
              <a:r>
                <a:rPr kumimoji="1" lang="ja-JP" altLang="en-US" b="1" dirty="0">
                  <a:latin typeface="Meiryo" panose="020B0604030504040204" pitchFamily="34" charset="-128"/>
                  <a:ea typeface="Meiryo" panose="020B0604030504040204" pitchFamily="34" charset="-128"/>
                  <a:cs typeface="メイリオ" panose="020B0604030504040204" pitchFamily="50" charset="-128"/>
                </a:rPr>
                <a:t>国内</a:t>
              </a:r>
              <a:r>
                <a:rPr kumimoji="1" lang="en-US" altLang="ja-JP" b="1" dirty="0">
                  <a:latin typeface="Meiryo" panose="020B0604030504040204" pitchFamily="34" charset="-128"/>
                  <a:ea typeface="Meiryo" panose="020B0604030504040204" pitchFamily="34" charset="-128"/>
                  <a:cs typeface="メイリオ" panose="020B0604030504040204" pitchFamily="50" charset="-128"/>
                </a:rPr>
                <a:t>MAU</a:t>
              </a:r>
              <a:r>
                <a:rPr kumimoji="1" lang="en-US" altLang="ja-JP" sz="700" b="1" dirty="0">
                  <a:latin typeface="Meiryo" panose="020B0604030504040204" pitchFamily="34" charset="-128"/>
                  <a:ea typeface="Meiryo" panose="020B0604030504040204" pitchFamily="34" charset="-128"/>
                  <a:cs typeface="メイリオ" panose="020B0604030504040204" pitchFamily="50" charset="-128"/>
                </a:rPr>
                <a:t>※1</a:t>
              </a:r>
              <a:endParaRPr kumimoji="1" lang="ja-JP" altLang="en-US" sz="700" b="1" dirty="0">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381F151F-608C-EA4C-BF34-650F4DAEFB41}"/>
                </a:ext>
              </a:extLst>
            </p:cNvPr>
            <p:cNvSpPr/>
            <p:nvPr/>
          </p:nvSpPr>
          <p:spPr>
            <a:xfrm>
              <a:off x="1502715" y="4667920"/>
              <a:ext cx="1809588"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6" name="テキスト ボックス 75">
              <a:extLst>
                <a:ext uri="{FF2B5EF4-FFF2-40B4-BE49-F238E27FC236}">
                  <a16:creationId xmlns:a16="http://schemas.microsoft.com/office/drawing/2014/main" id="{66289AF0-F93D-154F-BDD0-2E32EA84C98A}"/>
                </a:ext>
              </a:extLst>
            </p:cNvPr>
            <p:cNvSpPr txBox="1"/>
            <p:nvPr/>
          </p:nvSpPr>
          <p:spPr>
            <a:xfrm>
              <a:off x="1471806" y="4489647"/>
              <a:ext cx="1903086" cy="369332"/>
            </a:xfrm>
            <a:prstGeom prst="rect">
              <a:avLst/>
            </a:prstGeom>
            <a:noFill/>
          </p:spPr>
          <p:txBody>
            <a:bodyPr wrap="none" rtlCol="0">
              <a:spAutoFit/>
            </a:bodyPr>
            <a:lstStyle/>
            <a:p>
              <a:pPr algn="ctr"/>
              <a:r>
                <a:rPr lang="ja-JP" altLang="en-US" sz="14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日本の</a:t>
              </a:r>
              <a:r>
                <a:rPr lang="ja-JP" altLang="en-US" sz="1400" b="1">
                  <a:solidFill>
                    <a:srgbClr val="07B53B"/>
                  </a:solidFill>
                  <a:latin typeface="Meiryo" panose="020B0604030504040204" pitchFamily="34" charset="-128"/>
                  <a:ea typeface="Meiryo" panose="020B0604030504040204" pitchFamily="34" charset="-128"/>
                  <a:cs typeface="メイリオ" panose="020B0604030504040204" pitchFamily="50" charset="-128"/>
                </a:rPr>
                <a:t>人口の</a:t>
              </a:r>
              <a:r>
                <a:rPr lang="en-US" altLang="ja-JP"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71</a:t>
              </a:r>
              <a:r>
                <a:rPr lang="ja-JP" altLang="en-US" sz="14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※3</a:t>
              </a:r>
            </a:p>
          </p:txBody>
        </p:sp>
        <p:sp>
          <p:nvSpPr>
            <p:cNvPr id="77" name="テキスト ボックス 76">
              <a:extLst>
                <a:ext uri="{FF2B5EF4-FFF2-40B4-BE49-F238E27FC236}">
                  <a16:creationId xmlns:a16="http://schemas.microsoft.com/office/drawing/2014/main" id="{982FB67B-E6FC-DC42-9255-796A86B239FB}"/>
                </a:ext>
              </a:extLst>
            </p:cNvPr>
            <p:cNvSpPr txBox="1"/>
            <p:nvPr/>
          </p:nvSpPr>
          <p:spPr>
            <a:xfrm>
              <a:off x="1860058" y="4130155"/>
              <a:ext cx="1002903" cy="369332"/>
            </a:xfrm>
            <a:prstGeom prst="rect">
              <a:avLst/>
            </a:prstGeom>
            <a:noFill/>
          </p:spPr>
          <p:txBody>
            <a:bodyPr wrap="none" rtlCol="0">
              <a:spAutoFit/>
            </a:bodyPr>
            <a:lstStyle/>
            <a:p>
              <a:pPr algn="ctr"/>
              <a:r>
                <a:rPr kumimoji="1" lang="en-US" altLang="ja-JP" dirty="0">
                  <a:solidFill>
                    <a:srgbClr val="07B53B"/>
                  </a:solidFill>
                  <a:latin typeface="Meiryo" panose="020B0604030504040204" pitchFamily="34" charset="-128"/>
                  <a:ea typeface="Meiryo" panose="020B0604030504040204" pitchFamily="34" charset="-128"/>
                  <a:cs typeface="メイリオ" panose="020B0604030504040204" pitchFamily="50" charset="-128"/>
                </a:rPr>
                <a:t>+OVER</a:t>
              </a:r>
              <a:endParaRPr kumimoji="1" lang="ja-JP" altLang="en-US"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8" name="正方形/長方形 77">
              <a:extLst>
                <a:ext uri="{FF2B5EF4-FFF2-40B4-BE49-F238E27FC236}">
                  <a16:creationId xmlns:a16="http://schemas.microsoft.com/office/drawing/2014/main" id="{6E95C002-D272-D54E-88F6-0F9DB99DBE89}"/>
                </a:ext>
              </a:extLst>
            </p:cNvPr>
            <p:cNvSpPr/>
            <p:nvPr/>
          </p:nvSpPr>
          <p:spPr>
            <a:xfrm>
              <a:off x="1253334" y="3990113"/>
              <a:ext cx="2277866"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0" name="テキスト ボックス 79">
              <a:extLst>
                <a:ext uri="{FF2B5EF4-FFF2-40B4-BE49-F238E27FC236}">
                  <a16:creationId xmlns:a16="http://schemas.microsoft.com/office/drawing/2014/main" id="{3B5CC0B4-D0BB-654F-AF72-33BA20992E40}"/>
                </a:ext>
              </a:extLst>
            </p:cNvPr>
            <p:cNvSpPr txBox="1"/>
            <p:nvPr/>
          </p:nvSpPr>
          <p:spPr>
            <a:xfrm>
              <a:off x="1273851" y="3683649"/>
              <a:ext cx="2257349" cy="584775"/>
            </a:xfrm>
            <a:prstGeom prst="rect">
              <a:avLst/>
            </a:prstGeom>
            <a:noFill/>
          </p:spPr>
          <p:txBody>
            <a:bodyPr wrap="none" rtlCol="0">
              <a:spAutoFit/>
            </a:bodyPr>
            <a:lstStyle/>
            <a:p>
              <a:r>
                <a:rPr lang="en-US" altLang="ja-JP" sz="32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9,200</a:t>
              </a:r>
              <a:r>
                <a:rPr lang="ja-JP" altLang="en-US" sz="32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万人</a:t>
              </a:r>
              <a:endParaRPr kumimoji="1" lang="ja-JP" altLang="en-US"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grpSp>
      <p:sp>
        <p:nvSpPr>
          <p:cNvPr id="94" name="正方形/長方形 93">
            <a:extLst>
              <a:ext uri="{FF2B5EF4-FFF2-40B4-BE49-F238E27FC236}">
                <a16:creationId xmlns:a16="http://schemas.microsoft.com/office/drawing/2014/main" id="{CC21390D-7BA5-C144-AA27-BE29DB67FE19}"/>
              </a:ext>
            </a:extLst>
          </p:cNvPr>
          <p:cNvSpPr/>
          <p:nvPr/>
        </p:nvSpPr>
        <p:spPr>
          <a:xfrm>
            <a:off x="1332795" y="5234621"/>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静止画）</a:t>
            </a:r>
          </a:p>
        </p:txBody>
      </p:sp>
      <p:sp>
        <p:nvSpPr>
          <p:cNvPr id="102" name="正方形/長方形 101">
            <a:extLst>
              <a:ext uri="{FF2B5EF4-FFF2-40B4-BE49-F238E27FC236}">
                <a16:creationId xmlns:a16="http://schemas.microsoft.com/office/drawing/2014/main" id="{B390DDCD-201D-2D45-960E-31C2B006111A}"/>
              </a:ext>
            </a:extLst>
          </p:cNvPr>
          <p:cNvSpPr/>
          <p:nvPr/>
        </p:nvSpPr>
        <p:spPr>
          <a:xfrm>
            <a:off x="2997461" y="5234621"/>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動画</a:t>
            </a:r>
            <a:r>
              <a:rPr kumimoji="1"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/playing</a:t>
            </a:r>
            <a:r>
              <a:rPr kumimoji="1"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103" name="円/楕円 102">
            <a:extLst>
              <a:ext uri="{FF2B5EF4-FFF2-40B4-BE49-F238E27FC236}">
                <a16:creationId xmlns:a16="http://schemas.microsoft.com/office/drawing/2014/main" id="{E614712D-4B68-7F40-B0A2-DC73DB91CFDA}"/>
              </a:ext>
            </a:extLst>
          </p:cNvPr>
          <p:cNvSpPr/>
          <p:nvPr/>
        </p:nvSpPr>
        <p:spPr>
          <a:xfrm>
            <a:off x="10088921" y="4032227"/>
            <a:ext cx="701806" cy="7018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aphicFrame>
        <p:nvGraphicFramePr>
          <p:cNvPr id="104" name="グラフ 103">
            <a:extLst>
              <a:ext uri="{FF2B5EF4-FFF2-40B4-BE49-F238E27FC236}">
                <a16:creationId xmlns:a16="http://schemas.microsoft.com/office/drawing/2014/main" id="{93FE10FC-77CD-1B45-AE99-105F3696CBF0}"/>
              </a:ext>
            </a:extLst>
          </p:cNvPr>
          <p:cNvGraphicFramePr/>
          <p:nvPr/>
        </p:nvGraphicFramePr>
        <p:xfrm>
          <a:off x="9755732" y="2673391"/>
          <a:ext cx="1698010" cy="1134970"/>
        </p:xfrm>
        <a:graphic>
          <a:graphicData uri="http://schemas.openxmlformats.org/drawingml/2006/chart">
            <c:chart xmlns:c="http://schemas.openxmlformats.org/drawingml/2006/chart" xmlns:r="http://schemas.openxmlformats.org/officeDocument/2006/relationships" r:id="rId6"/>
          </a:graphicData>
        </a:graphic>
      </p:graphicFrame>
      <p:sp>
        <p:nvSpPr>
          <p:cNvPr id="106" name="テキスト ボックス 105">
            <a:extLst>
              <a:ext uri="{FF2B5EF4-FFF2-40B4-BE49-F238E27FC236}">
                <a16:creationId xmlns:a16="http://schemas.microsoft.com/office/drawing/2014/main" id="{6D4A027B-6F4C-2B40-823B-88F2805BA46E}"/>
              </a:ext>
            </a:extLst>
          </p:cNvPr>
          <p:cNvSpPr txBox="1"/>
          <p:nvPr/>
        </p:nvSpPr>
        <p:spPr>
          <a:xfrm>
            <a:off x="10267484" y="2952972"/>
            <a:ext cx="698451" cy="523220"/>
          </a:xfrm>
          <a:prstGeom prst="rect">
            <a:avLst/>
          </a:prstGeom>
          <a:noFill/>
        </p:spPr>
        <p:txBody>
          <a:bodyPr wrap="square" rtlCol="0">
            <a:spAutoFit/>
          </a:bodyPr>
          <a:lstStyle/>
          <a:p>
            <a:r>
              <a:rPr lang="en-US" altLang="ja-JP" sz="28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85</a:t>
            </a:r>
            <a:endParaRPr lang="en-US" altLang="ja-JP" sz="20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07" name="テキスト ボックス 106">
            <a:extLst>
              <a:ext uri="{FF2B5EF4-FFF2-40B4-BE49-F238E27FC236}">
                <a16:creationId xmlns:a16="http://schemas.microsoft.com/office/drawing/2014/main" id="{6F836BAC-0C22-8740-BE45-A1D44C3F7BA3}"/>
              </a:ext>
            </a:extLst>
          </p:cNvPr>
          <p:cNvSpPr txBox="1"/>
          <p:nvPr/>
        </p:nvSpPr>
        <p:spPr>
          <a:xfrm>
            <a:off x="10444415" y="3311259"/>
            <a:ext cx="510741" cy="276999"/>
          </a:xfrm>
          <a:prstGeom prst="rect">
            <a:avLst/>
          </a:prstGeom>
          <a:noFill/>
        </p:spPr>
        <p:txBody>
          <a:bodyPr wrap="square" rtlCol="0">
            <a:spAutoFit/>
          </a:bodyPr>
          <a:lstStyle/>
          <a:p>
            <a:r>
              <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12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08" name="グループ化 107">
            <a:extLst>
              <a:ext uri="{FF2B5EF4-FFF2-40B4-BE49-F238E27FC236}">
                <a16:creationId xmlns:a16="http://schemas.microsoft.com/office/drawing/2014/main" id="{B70A457B-0E26-614A-95A4-D8620122CE4F}"/>
              </a:ext>
            </a:extLst>
          </p:cNvPr>
          <p:cNvGrpSpPr/>
          <p:nvPr/>
        </p:nvGrpSpPr>
        <p:grpSpPr>
          <a:xfrm>
            <a:off x="9746734" y="4612668"/>
            <a:ext cx="1701342" cy="1134227"/>
            <a:chOff x="6757283" y="3616969"/>
            <a:chExt cx="1475225" cy="983483"/>
          </a:xfrm>
        </p:grpSpPr>
        <p:sp>
          <p:nvSpPr>
            <p:cNvPr id="109" name="円/楕円 108">
              <a:extLst>
                <a:ext uri="{FF2B5EF4-FFF2-40B4-BE49-F238E27FC236}">
                  <a16:creationId xmlns:a16="http://schemas.microsoft.com/office/drawing/2014/main" id="{C259B8B4-0B02-304C-9FA1-BFA03A30B497}"/>
                </a:ext>
              </a:extLst>
            </p:cNvPr>
            <p:cNvSpPr/>
            <p:nvPr/>
          </p:nvSpPr>
          <p:spPr>
            <a:xfrm>
              <a:off x="7137065" y="3751264"/>
              <a:ext cx="704322" cy="704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panose="020B0604030504040204" pitchFamily="34" charset="-128"/>
                <a:ea typeface="Meiryo" panose="020B0604030504040204" pitchFamily="34" charset="-128"/>
              </a:endParaRPr>
            </a:p>
          </p:txBody>
        </p:sp>
        <p:graphicFrame>
          <p:nvGraphicFramePr>
            <p:cNvPr id="110" name="グラフ 109">
              <a:extLst>
                <a:ext uri="{FF2B5EF4-FFF2-40B4-BE49-F238E27FC236}">
                  <a16:creationId xmlns:a16="http://schemas.microsoft.com/office/drawing/2014/main" id="{89EE76D8-A98D-C447-806C-FBED0F9BE6A0}"/>
                </a:ext>
              </a:extLst>
            </p:cNvPr>
            <p:cNvGraphicFramePr/>
            <p:nvPr/>
          </p:nvGraphicFramePr>
          <p:xfrm>
            <a:off x="6757283" y="3616969"/>
            <a:ext cx="1475225" cy="983483"/>
          </p:xfrm>
          <a:graphic>
            <a:graphicData uri="http://schemas.openxmlformats.org/drawingml/2006/chart">
              <c:chart xmlns:c="http://schemas.openxmlformats.org/drawingml/2006/chart" xmlns:r="http://schemas.openxmlformats.org/officeDocument/2006/relationships" r:id="rId7"/>
            </a:graphicData>
          </a:graphic>
        </p:graphicFrame>
        <p:grpSp>
          <p:nvGrpSpPr>
            <p:cNvPr id="111" name="グループ化 110">
              <a:extLst>
                <a:ext uri="{FF2B5EF4-FFF2-40B4-BE49-F238E27FC236}">
                  <a16:creationId xmlns:a16="http://schemas.microsoft.com/office/drawing/2014/main" id="{78BD582C-9788-064F-8C3E-9D53AA8E933B}"/>
                </a:ext>
              </a:extLst>
            </p:cNvPr>
            <p:cNvGrpSpPr/>
            <p:nvPr/>
          </p:nvGrpSpPr>
          <p:grpSpPr>
            <a:xfrm>
              <a:off x="7045686" y="3759013"/>
              <a:ext cx="939482" cy="657179"/>
              <a:chOff x="9514531" y="4186547"/>
              <a:chExt cx="939482" cy="657179"/>
            </a:xfrm>
          </p:grpSpPr>
          <p:sp>
            <p:nvSpPr>
              <p:cNvPr id="112" name="テキスト ボックス 111">
                <a:extLst>
                  <a:ext uri="{FF2B5EF4-FFF2-40B4-BE49-F238E27FC236}">
                    <a16:creationId xmlns:a16="http://schemas.microsoft.com/office/drawing/2014/main" id="{3BD7D12C-6385-8041-BABD-2A5ED3909B6E}"/>
                  </a:ext>
                </a:extLst>
              </p:cNvPr>
              <p:cNvSpPr txBox="1"/>
              <p:nvPr/>
            </p:nvSpPr>
            <p:spPr>
              <a:xfrm>
                <a:off x="9909486" y="4186547"/>
                <a:ext cx="451781" cy="171799"/>
              </a:xfrm>
              <a:prstGeom prst="rect">
                <a:avLst/>
              </a:prstGeom>
              <a:noFill/>
            </p:spPr>
            <p:txBody>
              <a:bodyPr wrap="square" rtlCol="0">
                <a:spAutoFit/>
              </a:bodyPr>
              <a:lstStyle/>
              <a:p>
                <a:pPr>
                  <a:lnSpc>
                    <a:spcPct val="150000"/>
                  </a:lnSpc>
                </a:pPr>
                <a:r>
                  <a:rPr lang="en-US" altLang="ja-JP" sz="5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15~19</a:t>
                </a:r>
                <a:endParaRPr lang="en-US" altLang="ja-JP" sz="5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3" name="テキスト ボックス 112">
                <a:extLst>
                  <a:ext uri="{FF2B5EF4-FFF2-40B4-BE49-F238E27FC236}">
                    <a16:creationId xmlns:a16="http://schemas.microsoft.com/office/drawing/2014/main" id="{DC86FBD8-FA78-B34E-AFC4-F518CC5D197B}"/>
                  </a:ext>
                </a:extLst>
              </p:cNvPr>
              <p:cNvSpPr txBox="1"/>
              <p:nvPr/>
            </p:nvSpPr>
            <p:spPr>
              <a:xfrm>
                <a:off x="9995548" y="4316446"/>
                <a:ext cx="451781" cy="208493"/>
              </a:xfrm>
              <a:prstGeom prst="rect">
                <a:avLst/>
              </a:prstGeom>
              <a:noFill/>
            </p:spPr>
            <p:txBody>
              <a:bodyPr wrap="square" rtlCol="0">
                <a:spAutoFit/>
              </a:bodyPr>
              <a:lstStyle/>
              <a:p>
                <a:pPr>
                  <a:lnSpc>
                    <a:spcPct val="150000"/>
                  </a:lnSpc>
                </a:pP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20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4" name="テキスト ボックス 113">
                <a:extLst>
                  <a:ext uri="{FF2B5EF4-FFF2-40B4-BE49-F238E27FC236}">
                    <a16:creationId xmlns:a16="http://schemas.microsoft.com/office/drawing/2014/main" id="{11FAD335-66DC-8C4D-8476-11EAA5327565}"/>
                  </a:ext>
                </a:extLst>
              </p:cNvPr>
              <p:cNvSpPr txBox="1"/>
              <p:nvPr/>
            </p:nvSpPr>
            <p:spPr>
              <a:xfrm>
                <a:off x="10002232" y="4545409"/>
                <a:ext cx="451781" cy="208493"/>
              </a:xfrm>
              <a:prstGeom prst="rect">
                <a:avLst/>
              </a:prstGeom>
              <a:noFill/>
            </p:spPr>
            <p:txBody>
              <a:bodyPr wrap="square" rtlCol="0">
                <a:spAutoFit/>
              </a:bodyPr>
              <a:lstStyle/>
              <a:p>
                <a:pPr>
                  <a:lnSpc>
                    <a:spcPct val="150000"/>
                  </a:lnSpc>
                </a:pP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30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5" name="テキスト ボックス 114">
                <a:extLst>
                  <a:ext uri="{FF2B5EF4-FFF2-40B4-BE49-F238E27FC236}">
                    <a16:creationId xmlns:a16="http://schemas.microsoft.com/office/drawing/2014/main" id="{2FBA8211-0A92-9648-A01E-17D9ACF51A16}"/>
                  </a:ext>
                </a:extLst>
              </p:cNvPr>
              <p:cNvSpPr txBox="1"/>
              <p:nvPr/>
            </p:nvSpPr>
            <p:spPr>
              <a:xfrm>
                <a:off x="9732181" y="4635233"/>
                <a:ext cx="451781" cy="208493"/>
              </a:xfrm>
              <a:prstGeom prst="rect">
                <a:avLst/>
              </a:prstGeom>
              <a:noFill/>
            </p:spPr>
            <p:txBody>
              <a:bodyPr wrap="square" rtlCol="0">
                <a:spAutoFit/>
              </a:bodyPr>
              <a:lstStyle/>
              <a:p>
                <a:pPr>
                  <a:lnSpc>
                    <a:spcPct val="150000"/>
                  </a:lnSpc>
                </a:pP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40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6" name="テキスト ボックス 115">
                <a:extLst>
                  <a:ext uri="{FF2B5EF4-FFF2-40B4-BE49-F238E27FC236}">
                    <a16:creationId xmlns:a16="http://schemas.microsoft.com/office/drawing/2014/main" id="{B7E28945-6C78-E847-965D-C8F374F6A6DB}"/>
                  </a:ext>
                </a:extLst>
              </p:cNvPr>
              <p:cNvSpPr txBox="1"/>
              <p:nvPr/>
            </p:nvSpPr>
            <p:spPr>
              <a:xfrm>
                <a:off x="9514531" y="4453158"/>
                <a:ext cx="451781" cy="173467"/>
              </a:xfrm>
              <a:prstGeom prst="rect">
                <a:avLst/>
              </a:prstGeom>
              <a:noFill/>
            </p:spPr>
            <p:txBody>
              <a:bodyPr wrap="square" rtlCol="0">
                <a:spAutoFit/>
              </a:bodyPr>
              <a:lstStyle/>
              <a:p>
                <a:pPr algn="ct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50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grpSp>
      </p:grpSp>
      <p:graphicFrame>
        <p:nvGraphicFramePr>
          <p:cNvPr id="117" name="グラフ 116">
            <a:extLst>
              <a:ext uri="{FF2B5EF4-FFF2-40B4-BE49-F238E27FC236}">
                <a16:creationId xmlns:a16="http://schemas.microsoft.com/office/drawing/2014/main" id="{4E458F0E-6BF6-4A47-BFD2-DE191409AB80}"/>
              </a:ext>
            </a:extLst>
          </p:cNvPr>
          <p:cNvGraphicFramePr/>
          <p:nvPr/>
        </p:nvGraphicFramePr>
        <p:xfrm>
          <a:off x="9744974" y="3647715"/>
          <a:ext cx="1698010" cy="1134970"/>
        </p:xfrm>
        <a:graphic>
          <a:graphicData uri="http://schemas.openxmlformats.org/drawingml/2006/chart">
            <c:chart xmlns:c="http://schemas.openxmlformats.org/drawingml/2006/chart" xmlns:r="http://schemas.openxmlformats.org/officeDocument/2006/relationships" r:id="rId8"/>
          </a:graphicData>
        </a:graphic>
      </p:graphicFrame>
      <p:sp>
        <p:nvSpPr>
          <p:cNvPr id="120" name="テキスト ボックス 119">
            <a:extLst>
              <a:ext uri="{FF2B5EF4-FFF2-40B4-BE49-F238E27FC236}">
                <a16:creationId xmlns:a16="http://schemas.microsoft.com/office/drawing/2014/main" id="{CF23BC41-3A19-804F-AC13-B162D3EB5594}"/>
              </a:ext>
            </a:extLst>
          </p:cNvPr>
          <p:cNvSpPr txBox="1"/>
          <p:nvPr/>
        </p:nvSpPr>
        <p:spPr>
          <a:xfrm>
            <a:off x="10258858" y="3927756"/>
            <a:ext cx="698451" cy="523220"/>
          </a:xfrm>
          <a:prstGeom prst="rect">
            <a:avLst/>
          </a:prstGeom>
          <a:noFill/>
        </p:spPr>
        <p:txBody>
          <a:bodyPr wrap="square" rtlCol="0">
            <a:spAutoFit/>
          </a:bodyPr>
          <a:lstStyle/>
          <a:p>
            <a:r>
              <a:rPr lang="en-US" altLang="ja-JP" sz="2800" b="1">
                <a:solidFill>
                  <a:srgbClr val="07B53B"/>
                </a:solidFill>
                <a:latin typeface="Meiryo" panose="020B0604030504040204" pitchFamily="34" charset="-128"/>
                <a:ea typeface="Meiryo" panose="020B0604030504040204" pitchFamily="34" charset="-128"/>
                <a:cs typeface="メイリオ" panose="020B0604030504040204" pitchFamily="50" charset="-128"/>
              </a:rPr>
              <a:t>90</a:t>
            </a:r>
            <a:endParaRPr lang="en-US" altLang="ja-JP" sz="20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1" name="テキスト ボックス 120">
            <a:extLst>
              <a:ext uri="{FF2B5EF4-FFF2-40B4-BE49-F238E27FC236}">
                <a16:creationId xmlns:a16="http://schemas.microsoft.com/office/drawing/2014/main" id="{17CE8EB8-55E2-6A4E-A9F1-6CB09EB73057}"/>
              </a:ext>
            </a:extLst>
          </p:cNvPr>
          <p:cNvSpPr txBox="1"/>
          <p:nvPr/>
        </p:nvSpPr>
        <p:spPr>
          <a:xfrm>
            <a:off x="10444415" y="4286043"/>
            <a:ext cx="510741" cy="276999"/>
          </a:xfrm>
          <a:prstGeom prst="rect">
            <a:avLst/>
          </a:prstGeom>
          <a:noFill/>
        </p:spPr>
        <p:txBody>
          <a:bodyPr wrap="square" rtlCol="0">
            <a:spAutoFit/>
          </a:bodyPr>
          <a:lstStyle/>
          <a:p>
            <a:r>
              <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12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3" name="テキスト ボックス 122">
            <a:extLst>
              <a:ext uri="{FF2B5EF4-FFF2-40B4-BE49-F238E27FC236}">
                <a16:creationId xmlns:a16="http://schemas.microsoft.com/office/drawing/2014/main" id="{07714588-6818-3442-BC91-6EB4AD519363}"/>
              </a:ext>
            </a:extLst>
          </p:cNvPr>
          <p:cNvSpPr txBox="1"/>
          <p:nvPr/>
        </p:nvSpPr>
        <p:spPr>
          <a:xfrm>
            <a:off x="7997077" y="3842172"/>
            <a:ext cx="2417928" cy="830997"/>
          </a:xfrm>
          <a:prstGeom prst="rect">
            <a:avLst/>
          </a:prstGeom>
          <a:noFill/>
        </p:spPr>
        <p:txBody>
          <a:bodyPr wrap="square" rtlCol="0">
            <a:spAutoFit/>
          </a:bodyPr>
          <a:lstStyle/>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若年層への</a:t>
            </a:r>
            <a:endParaRPr lang="en-US" altLang="ja-JP"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圧倒的なリーチ力</a:t>
            </a:r>
          </a:p>
          <a:p>
            <a:endPar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5" name="テキスト ボックス 124">
            <a:extLst>
              <a:ext uri="{FF2B5EF4-FFF2-40B4-BE49-F238E27FC236}">
                <a16:creationId xmlns:a16="http://schemas.microsoft.com/office/drawing/2014/main" id="{B1C70331-E20F-0F41-9631-F0D9CD00B9D9}"/>
              </a:ext>
            </a:extLst>
          </p:cNvPr>
          <p:cNvSpPr txBox="1"/>
          <p:nvPr/>
        </p:nvSpPr>
        <p:spPr>
          <a:xfrm>
            <a:off x="7997077" y="4886604"/>
            <a:ext cx="1993687" cy="584775"/>
          </a:xfrm>
          <a:prstGeom prst="rect">
            <a:avLst/>
          </a:prstGeom>
          <a:noFill/>
        </p:spPr>
        <p:txBody>
          <a:bodyPr wrap="square" rtlCol="0">
            <a:spAutoFit/>
          </a:bodyPr>
          <a:lstStyle/>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全年代に</a:t>
            </a:r>
            <a:endParaRPr lang="en-US" altLang="ja-JP"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満遍なくリーチ</a:t>
            </a:r>
          </a:p>
        </p:txBody>
      </p:sp>
      <p:sp>
        <p:nvSpPr>
          <p:cNvPr id="127" name="テキスト ボックス 126">
            <a:extLst>
              <a:ext uri="{FF2B5EF4-FFF2-40B4-BE49-F238E27FC236}">
                <a16:creationId xmlns:a16="http://schemas.microsoft.com/office/drawing/2014/main" id="{3FE820F8-FCEF-284C-A57A-CD9039F719B6}"/>
              </a:ext>
            </a:extLst>
          </p:cNvPr>
          <p:cNvSpPr txBox="1"/>
          <p:nvPr/>
        </p:nvSpPr>
        <p:spPr>
          <a:xfrm>
            <a:off x="7990392" y="4348835"/>
            <a:ext cx="2023951" cy="338554"/>
          </a:xfrm>
          <a:prstGeom prst="rect">
            <a:avLst/>
          </a:prstGeom>
          <a:noFill/>
        </p:spPr>
        <p:txBody>
          <a:bodyPr wrap="square" rtlCol="0">
            <a:spAutoFit/>
          </a:bodyPr>
          <a:lstStyle/>
          <a:p>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15-29</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歳の世代にフォーカスすると、</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r>
            <a:b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b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日で</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90%</a:t>
            </a:r>
            <a:r>
              <a:rPr lang="en-US" altLang="ja-JP" sz="800" baseline="30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にリーチできます。</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8" name="テキスト ボックス 127">
            <a:extLst>
              <a:ext uri="{FF2B5EF4-FFF2-40B4-BE49-F238E27FC236}">
                <a16:creationId xmlns:a16="http://schemas.microsoft.com/office/drawing/2014/main" id="{46B24422-C15E-594F-928E-DC038626F894}"/>
              </a:ext>
            </a:extLst>
          </p:cNvPr>
          <p:cNvSpPr txBox="1"/>
          <p:nvPr/>
        </p:nvSpPr>
        <p:spPr>
          <a:xfrm>
            <a:off x="7990392" y="3477568"/>
            <a:ext cx="2023951" cy="215444"/>
          </a:xfrm>
          <a:prstGeom prst="rect">
            <a:avLst/>
          </a:prstGeom>
          <a:noFill/>
        </p:spPr>
        <p:txBody>
          <a:bodyPr wrap="square" rtlCol="0">
            <a:spAutoFit/>
          </a:bodyPr>
          <a:lstStyle/>
          <a:p>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DAU/MAU</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比率</a:t>
            </a:r>
            <a:r>
              <a:rPr lang="en-US" altLang="ja-JP" sz="800" baseline="30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a:t>
            </a:r>
          </a:p>
        </p:txBody>
      </p:sp>
      <p:grpSp>
        <p:nvGrpSpPr>
          <p:cNvPr id="129" name="グループ化 128">
            <a:extLst>
              <a:ext uri="{FF2B5EF4-FFF2-40B4-BE49-F238E27FC236}">
                <a16:creationId xmlns:a16="http://schemas.microsoft.com/office/drawing/2014/main" id="{11E4C954-8F83-D748-B20A-911EA0B57766}"/>
              </a:ext>
            </a:extLst>
          </p:cNvPr>
          <p:cNvGrpSpPr/>
          <p:nvPr/>
        </p:nvGrpSpPr>
        <p:grpSpPr>
          <a:xfrm>
            <a:off x="1882850" y="3793023"/>
            <a:ext cx="433132" cy="426954"/>
            <a:chOff x="5359016" y="3424995"/>
            <a:chExt cx="433669" cy="427483"/>
          </a:xfrm>
        </p:grpSpPr>
        <p:grpSp>
          <p:nvGrpSpPr>
            <p:cNvPr id="130" name="グループ化 129">
              <a:extLst>
                <a:ext uri="{FF2B5EF4-FFF2-40B4-BE49-F238E27FC236}">
                  <a16:creationId xmlns:a16="http://schemas.microsoft.com/office/drawing/2014/main" id="{6DAD2670-7DB0-EC4D-9847-06C4FC2CC5EF}"/>
                </a:ext>
              </a:extLst>
            </p:cNvPr>
            <p:cNvGrpSpPr/>
            <p:nvPr/>
          </p:nvGrpSpPr>
          <p:grpSpPr>
            <a:xfrm>
              <a:off x="5359016" y="3424995"/>
              <a:ext cx="433669" cy="374447"/>
              <a:chOff x="6132173" y="3347302"/>
              <a:chExt cx="433669" cy="374447"/>
            </a:xfrm>
          </p:grpSpPr>
          <p:sp>
            <p:nvSpPr>
              <p:cNvPr id="138" name="円/楕円 137">
                <a:extLst>
                  <a:ext uri="{FF2B5EF4-FFF2-40B4-BE49-F238E27FC236}">
                    <a16:creationId xmlns:a16="http://schemas.microsoft.com/office/drawing/2014/main" id="{EB211B9C-15AE-8849-83B2-B99A936479B5}"/>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9" name="正方形/長方形 138">
                <a:extLst>
                  <a:ext uri="{FF2B5EF4-FFF2-40B4-BE49-F238E27FC236}">
                    <a16:creationId xmlns:a16="http://schemas.microsoft.com/office/drawing/2014/main" id="{A4FA3FCF-DB9C-4E49-8D86-6E4B24CD13A0}"/>
                  </a:ext>
                </a:extLst>
              </p:cNvPr>
              <p:cNvSpPr/>
              <p:nvPr/>
            </p:nvSpPr>
            <p:spPr>
              <a:xfrm>
                <a:off x="6132173" y="3448586"/>
                <a:ext cx="433669" cy="184895"/>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131" name="三角形 130">
              <a:extLst>
                <a:ext uri="{FF2B5EF4-FFF2-40B4-BE49-F238E27FC236}">
                  <a16:creationId xmlns:a16="http://schemas.microsoft.com/office/drawing/2014/main" id="{286A61A2-C173-A14F-BBE4-09EADBBF9446}"/>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40" name="山形 139">
            <a:extLst>
              <a:ext uri="{FF2B5EF4-FFF2-40B4-BE49-F238E27FC236}">
                <a16:creationId xmlns:a16="http://schemas.microsoft.com/office/drawing/2014/main" id="{35E79979-D7EB-AA42-84C6-507CBF86BB03}"/>
              </a:ext>
            </a:extLst>
          </p:cNvPr>
          <p:cNvSpPr/>
          <p:nvPr/>
        </p:nvSpPr>
        <p:spPr>
          <a:xfrm>
            <a:off x="2863247" y="4136625"/>
            <a:ext cx="131478" cy="131478"/>
          </a:xfrm>
          <a:prstGeom prst="chevron">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3" name="正方形/長方形 52">
            <a:extLst>
              <a:ext uri="{FF2B5EF4-FFF2-40B4-BE49-F238E27FC236}">
                <a16:creationId xmlns:a16="http://schemas.microsoft.com/office/drawing/2014/main" id="{2C4E31FC-46BA-421E-AC30-6E8194EB7C00}"/>
              </a:ext>
            </a:extLst>
          </p:cNvPr>
          <p:cNvSpPr/>
          <p:nvPr/>
        </p:nvSpPr>
        <p:spPr>
          <a:xfrm>
            <a:off x="1604966" y="2871755"/>
            <a:ext cx="2662075" cy="400110"/>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ja-JP" sz="20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endParaRPr lang="ja-JP" altLang="en-US" sz="2000">
              <a:solidFill>
                <a:schemeClr val="bg1"/>
              </a:solidFill>
              <a:latin typeface="Meiryo" panose="020B0604030504040204" pitchFamily="34" charset="-128"/>
              <a:ea typeface="Meiryo" panose="020B0604030504040204" pitchFamily="34" charset="-128"/>
            </a:endParaRPr>
          </a:p>
        </p:txBody>
      </p:sp>
      <p:sp>
        <p:nvSpPr>
          <p:cNvPr id="51" name="テキスト ボックス 50">
            <a:extLst>
              <a:ext uri="{FF2B5EF4-FFF2-40B4-BE49-F238E27FC236}">
                <a16:creationId xmlns:a16="http://schemas.microsoft.com/office/drawing/2014/main" id="{5F081405-508A-D84C-AA2F-3D0FC8CCCFEA}"/>
              </a:ext>
            </a:extLst>
          </p:cNvPr>
          <p:cNvSpPr txBox="1"/>
          <p:nvPr/>
        </p:nvSpPr>
        <p:spPr>
          <a:xfrm>
            <a:off x="7993171" y="2925413"/>
            <a:ext cx="2417928" cy="584775"/>
          </a:xfrm>
          <a:prstGeom prst="rect">
            <a:avLst/>
          </a:prstGeom>
          <a:noFill/>
        </p:spPr>
        <p:txBody>
          <a:bodyPr wrap="square" rtlCol="0">
            <a:spAutoFit/>
          </a:bodyPr>
          <a:lstStyle/>
          <a:p>
            <a:r>
              <a:rPr lang="ja-JP" altLang="en-US" sz="1600" b="1">
                <a:solidFill>
                  <a:srgbClr val="07B53B"/>
                </a:solidFill>
                <a:latin typeface="Meiryo" panose="020B0604030504040204" pitchFamily="34" charset="-128"/>
                <a:ea typeface="Meiryo" panose="020B0604030504040204" pitchFamily="34" charset="-128"/>
                <a:cs typeface="メイリオ" panose="020B0604030504040204" pitchFamily="50" charset="-128"/>
              </a:rPr>
              <a:t>ユーザの</a:t>
            </a:r>
            <a:endParaRPr lang="en-US" altLang="ja-JP"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a:solidFill>
                  <a:srgbClr val="07B53B"/>
                </a:solidFill>
                <a:latin typeface="Meiryo" panose="020B0604030504040204" pitchFamily="34" charset="-128"/>
                <a:ea typeface="Meiryo" panose="020B0604030504040204" pitchFamily="34" charset="-128"/>
                <a:cs typeface="メイリオ" panose="020B0604030504040204" pitchFamily="50" charset="-128"/>
              </a:rPr>
              <a:t>高いアクティブ率</a:t>
            </a:r>
            <a:endPar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5" name="テキスト ボックス 54">
            <a:extLst>
              <a:ext uri="{FF2B5EF4-FFF2-40B4-BE49-F238E27FC236}">
                <a16:creationId xmlns:a16="http://schemas.microsoft.com/office/drawing/2014/main" id="{FB60E3B4-CFE5-4C4A-BBDA-1E2F5EAD95AD}"/>
              </a:ext>
            </a:extLst>
          </p:cNvPr>
          <p:cNvSpPr txBox="1"/>
          <p:nvPr/>
        </p:nvSpPr>
        <p:spPr>
          <a:xfrm>
            <a:off x="10183901" y="4848399"/>
            <a:ext cx="521028" cy="184666"/>
          </a:xfrm>
          <a:prstGeom prst="rect">
            <a:avLst/>
          </a:prstGeom>
          <a:noFill/>
        </p:spPr>
        <p:txBody>
          <a:bodyPr wrap="square" rtlCol="0">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60</a:t>
            </a: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4" name="正方形/長方形 53">
            <a:extLst>
              <a:ext uri="{FF2B5EF4-FFF2-40B4-BE49-F238E27FC236}">
                <a16:creationId xmlns:a16="http://schemas.microsoft.com/office/drawing/2014/main" id="{CB54BB5D-F242-33AE-53BA-1B387AAF1558}"/>
              </a:ext>
            </a:extLst>
          </p:cNvPr>
          <p:cNvSpPr/>
          <p:nvPr/>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5</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val="21417526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29">
            <a:extLst>
              <a:ext uri="{FF2B5EF4-FFF2-40B4-BE49-F238E27FC236}">
                <a16:creationId xmlns:a16="http://schemas.microsoft.com/office/drawing/2014/main" id="{966B0F6E-70E0-E741-A91A-6C9F757DCC16}"/>
              </a:ext>
            </a:extLst>
          </p:cNvPr>
          <p:cNvSpPr/>
          <p:nvPr/>
        </p:nvSpPr>
        <p:spPr>
          <a:xfrm>
            <a:off x="5297937"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 Same Side Corner Rectangle 29">
            <a:extLst>
              <a:ext uri="{FF2B5EF4-FFF2-40B4-BE49-F238E27FC236}">
                <a16:creationId xmlns:a16="http://schemas.microsoft.com/office/drawing/2014/main" id="{ECC08DCC-6F04-3A43-BFED-2073BBE24EDE}"/>
              </a:ext>
            </a:extLst>
          </p:cNvPr>
          <p:cNvSpPr/>
          <p:nvPr/>
        </p:nvSpPr>
        <p:spPr>
          <a:xfrm>
            <a:off x="74015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 Same Side Corner Rectangle 29">
            <a:extLst>
              <a:ext uri="{FF2B5EF4-FFF2-40B4-BE49-F238E27FC236}">
                <a16:creationId xmlns:a16="http://schemas.microsoft.com/office/drawing/2014/main" id="{CEB8E888-5ADC-C84E-AE09-9FDA48AEECF8}"/>
              </a:ext>
            </a:extLst>
          </p:cNvPr>
          <p:cNvSpPr/>
          <p:nvPr/>
        </p:nvSpPr>
        <p:spPr>
          <a:xfrm>
            <a:off x="9497152"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図 5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45B5AD5-CB28-D347-B043-59780800CA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7531" y="2829683"/>
            <a:ext cx="1645200" cy="2943135"/>
          </a:xfrm>
          <a:prstGeom prst="rect">
            <a:avLst/>
          </a:prstGeom>
        </p:spPr>
      </p:pic>
      <p:pic>
        <p:nvPicPr>
          <p:cNvPr id="53" name="図 5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CE41DFC-7686-6745-BA28-6E835AB072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61665" y="2829683"/>
            <a:ext cx="1645200" cy="2943135"/>
          </a:xfrm>
          <a:prstGeom prst="rect">
            <a:avLst/>
          </a:prstGeom>
        </p:spPr>
      </p:pic>
      <p:pic>
        <p:nvPicPr>
          <p:cNvPr id="54" name="図 53"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47A2685B-DBF7-DA40-AC76-877EFFF171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72270" y="2829683"/>
            <a:ext cx="1645200" cy="2943135"/>
          </a:xfrm>
          <a:prstGeom prst="rect">
            <a:avLst/>
          </a:prstGeom>
        </p:spPr>
      </p:pic>
      <p:sp>
        <p:nvSpPr>
          <p:cNvPr id="55" name="Round Same Side Corner Rectangle 29">
            <a:extLst>
              <a:ext uri="{FF2B5EF4-FFF2-40B4-BE49-F238E27FC236}">
                <a16:creationId xmlns:a16="http://schemas.microsoft.com/office/drawing/2014/main" id="{37C4CC53-5B29-1D48-BE2B-4D8BC5ACFB58}"/>
              </a:ext>
            </a:extLst>
          </p:cNvPr>
          <p:cNvSpPr/>
          <p:nvPr/>
        </p:nvSpPr>
        <p:spPr>
          <a:xfrm>
            <a:off x="29861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図 5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E0FCDEEC-AB45-CC40-9A78-C2457C9481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46953" y="2829683"/>
            <a:ext cx="1645200" cy="2943135"/>
          </a:xfrm>
          <a:prstGeom prst="rect">
            <a:avLst/>
          </a:prstGeom>
        </p:spPr>
      </p:pic>
      <p:sp>
        <p:nvSpPr>
          <p:cNvPr id="58" name="Round Same Side Corner Rectangle 29">
            <a:extLst>
              <a:ext uri="{FF2B5EF4-FFF2-40B4-BE49-F238E27FC236}">
                <a16:creationId xmlns:a16="http://schemas.microsoft.com/office/drawing/2014/main" id="{D08BDEB6-FC0B-E74D-8B51-A9BC09CD8E7C}"/>
              </a:ext>
            </a:extLst>
          </p:cNvPr>
          <p:cNvSpPr/>
          <p:nvPr/>
        </p:nvSpPr>
        <p:spPr>
          <a:xfrm>
            <a:off x="899363"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図 5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966C840-7E47-334E-8BEF-356C51F4374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8752" y="2823126"/>
            <a:ext cx="1645200" cy="2949692"/>
          </a:xfrm>
          <a:prstGeom prst="rect">
            <a:avLst/>
          </a:prstGeom>
        </p:spPr>
      </p:pic>
      <p:pic>
        <p:nvPicPr>
          <p:cNvPr id="61" name="図 60">
            <a:extLst>
              <a:ext uri="{FF2B5EF4-FFF2-40B4-BE49-F238E27FC236}">
                <a16:creationId xmlns:a16="http://schemas.microsoft.com/office/drawing/2014/main" id="{AE395DB2-DB9E-7749-A47F-2CE6E8BBCF6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11196" y="3464834"/>
            <a:ext cx="1530136" cy="285335"/>
          </a:xfrm>
          <a:prstGeom prst="rect">
            <a:avLst/>
          </a:prstGeom>
        </p:spPr>
      </p:pic>
      <p:pic>
        <p:nvPicPr>
          <p:cNvPr id="62" name="図 61">
            <a:extLst>
              <a:ext uri="{FF2B5EF4-FFF2-40B4-BE49-F238E27FC236}">
                <a16:creationId xmlns:a16="http://schemas.microsoft.com/office/drawing/2014/main" id="{DDF8DDAD-4423-1B45-BC24-B0AFEDADEB1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519578" y="3473250"/>
            <a:ext cx="1516315" cy="276919"/>
          </a:xfrm>
          <a:prstGeom prst="rect">
            <a:avLst/>
          </a:prstGeom>
        </p:spPr>
      </p:pic>
      <p:sp>
        <p:nvSpPr>
          <p:cNvPr id="63" name="正方形/長方形 62">
            <a:extLst>
              <a:ext uri="{FF2B5EF4-FFF2-40B4-BE49-F238E27FC236}">
                <a16:creationId xmlns:a16="http://schemas.microsoft.com/office/drawing/2014/main" id="{7130C40E-9330-0740-BE81-5E14C449C086}"/>
              </a:ext>
            </a:extLst>
          </p:cNvPr>
          <p:cNvSpPr/>
          <p:nvPr/>
        </p:nvSpPr>
        <p:spPr>
          <a:xfrm>
            <a:off x="870680" y="2170430"/>
            <a:ext cx="3877405" cy="302770"/>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広告</a:t>
            </a:r>
            <a:endParaRPr kumimoji="1"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4" name="正方形/長方形 63">
            <a:extLst>
              <a:ext uri="{FF2B5EF4-FFF2-40B4-BE49-F238E27FC236}">
                <a16:creationId xmlns:a16="http://schemas.microsoft.com/office/drawing/2014/main" id="{F6196449-21B0-3A4B-899D-B22A0F4467ED}"/>
              </a:ext>
            </a:extLst>
          </p:cNvPr>
          <p:cNvSpPr/>
          <p:nvPr/>
        </p:nvSpPr>
        <p:spPr>
          <a:xfrm>
            <a:off x="5296599" y="2170431"/>
            <a:ext cx="5992493" cy="3027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Meiryo" panose="020B0604030504040204" pitchFamily="34" charset="-128"/>
                <a:ea typeface="Meiryo" panose="020B0604030504040204" pitchFamily="34" charset="-128"/>
                <a:cs typeface="メイリオ" panose="020B0604030504040204" pitchFamily="50" charset="-128"/>
              </a:rPr>
              <a:t>コンテンツ</a:t>
            </a:r>
          </a:p>
        </p:txBody>
      </p:sp>
      <p:pic>
        <p:nvPicPr>
          <p:cNvPr id="65" name="図 64">
            <a:extLst>
              <a:ext uri="{FF2B5EF4-FFF2-40B4-BE49-F238E27FC236}">
                <a16:creationId xmlns:a16="http://schemas.microsoft.com/office/drawing/2014/main" id="{23B7759D-2034-0842-BF33-ED273E6BF6C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650199" y="3469567"/>
            <a:ext cx="1498274" cy="280602"/>
          </a:xfrm>
          <a:prstGeom prst="rect">
            <a:avLst/>
          </a:prstGeom>
        </p:spPr>
      </p:pic>
      <p:sp>
        <p:nvSpPr>
          <p:cNvPr id="77" name="正方形/長方形 76">
            <a:extLst>
              <a:ext uri="{FF2B5EF4-FFF2-40B4-BE49-F238E27FC236}">
                <a16:creationId xmlns:a16="http://schemas.microsoft.com/office/drawing/2014/main" id="{81E97D60-7021-F045-BE7B-7A0D3E9CE54C}"/>
              </a:ext>
            </a:extLst>
          </p:cNvPr>
          <p:cNvSpPr/>
          <p:nvPr/>
        </p:nvSpPr>
        <p:spPr>
          <a:xfrm>
            <a:off x="948812" y="3389527"/>
            <a:ext cx="1672744" cy="45422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a:extLst>
              <a:ext uri="{FF2B5EF4-FFF2-40B4-BE49-F238E27FC236}">
                <a16:creationId xmlns:a16="http://schemas.microsoft.com/office/drawing/2014/main" id="{91D13974-407B-CD46-927A-78180C651F75}"/>
              </a:ext>
            </a:extLst>
          </p:cNvPr>
          <p:cNvSpPr/>
          <p:nvPr/>
        </p:nvSpPr>
        <p:spPr>
          <a:xfrm>
            <a:off x="3036029" y="3429283"/>
            <a:ext cx="1672744" cy="360642"/>
          </a:xfrm>
          <a:prstGeom prst="rect">
            <a:avLst/>
          </a:prstGeom>
          <a:noFill/>
          <a:ln w="19050" cap="rnd">
            <a:solidFill>
              <a:srgbClr val="07B53B"/>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D0EE28AE-CD1F-414D-9CCC-3B7B6D706F87}"/>
              </a:ext>
            </a:extLst>
          </p:cNvPr>
          <p:cNvSpPr/>
          <p:nvPr/>
        </p:nvSpPr>
        <p:spPr>
          <a:xfrm>
            <a:off x="648586" y="5284384"/>
            <a:ext cx="10898372" cy="785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a:extLst>
              <a:ext uri="{FF2B5EF4-FFF2-40B4-BE49-F238E27FC236}">
                <a16:creationId xmlns:a16="http://schemas.microsoft.com/office/drawing/2014/main" id="{00E00089-F82F-D748-BD7E-E55BA392B9BC}"/>
              </a:ext>
            </a:extLst>
          </p:cNvPr>
          <p:cNvGrpSpPr/>
          <p:nvPr/>
        </p:nvGrpSpPr>
        <p:grpSpPr>
          <a:xfrm>
            <a:off x="872037" y="5403424"/>
            <a:ext cx="10409297" cy="518016"/>
            <a:chOff x="872037" y="5802263"/>
            <a:chExt cx="10409297" cy="518016"/>
          </a:xfrm>
        </p:grpSpPr>
        <p:sp>
          <p:nvSpPr>
            <p:cNvPr id="66" name="テキスト ボックス 65">
              <a:extLst>
                <a:ext uri="{FF2B5EF4-FFF2-40B4-BE49-F238E27FC236}">
                  <a16:creationId xmlns:a16="http://schemas.microsoft.com/office/drawing/2014/main" id="{ECF6412C-9B02-1549-A6B1-E3592A093821}"/>
                </a:ext>
              </a:extLst>
            </p:cNvPr>
            <p:cNvSpPr txBox="1"/>
            <p:nvPr/>
          </p:nvSpPr>
          <p:spPr>
            <a:xfrm>
              <a:off x="3496176" y="5995630"/>
              <a:ext cx="718527" cy="248721"/>
            </a:xfrm>
            <a:prstGeom prst="rect">
              <a:avLst/>
            </a:prstGeom>
            <a:noFill/>
          </p:spPr>
          <p:txBody>
            <a:bodyPr wrap="none" rtlCol="0">
              <a:spAutoFit/>
            </a:bodyPr>
            <a:lstStyle/>
            <a:p>
              <a:pPr algn="ctr"/>
              <a:r>
                <a:rPr lang="ja-JP" altLang="en-US"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通常広告</a:t>
              </a:r>
              <a:endPar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7" name="正方形/長方形 66">
              <a:extLst>
                <a:ext uri="{FF2B5EF4-FFF2-40B4-BE49-F238E27FC236}">
                  <a16:creationId xmlns:a16="http://schemas.microsoft.com/office/drawing/2014/main" id="{FD4DF504-34B1-0149-9C65-E62E2A7F2D0D}"/>
                </a:ext>
              </a:extLst>
            </p:cNvPr>
            <p:cNvSpPr/>
            <p:nvPr/>
          </p:nvSpPr>
          <p:spPr>
            <a:xfrm>
              <a:off x="2968976" y="5919701"/>
              <a:ext cx="1772927" cy="40057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6732DE77-3538-D948-A1B1-66AED4CD838B}"/>
                </a:ext>
              </a:extLst>
            </p:cNvPr>
            <p:cNvSpPr/>
            <p:nvPr/>
          </p:nvSpPr>
          <p:spPr>
            <a:xfrm>
              <a:off x="872037" y="5919701"/>
              <a:ext cx="1772927" cy="400578"/>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Meiryo" panose="020B0604030504040204" pitchFamily="34" charset="-128"/>
                <a:ea typeface="Meiryo" panose="020B0604030504040204" pitchFamily="34" charset="-128"/>
              </a:endParaRPr>
            </a:p>
          </p:txBody>
        </p:sp>
        <p:sp>
          <p:nvSpPr>
            <p:cNvPr id="69" name="テキスト ボックス 68">
              <a:extLst>
                <a:ext uri="{FF2B5EF4-FFF2-40B4-BE49-F238E27FC236}">
                  <a16:creationId xmlns:a16="http://schemas.microsoft.com/office/drawing/2014/main" id="{F20D4BF7-F56D-FC45-9902-B47896D085BE}"/>
                </a:ext>
              </a:extLst>
            </p:cNvPr>
            <p:cNvSpPr txBox="1"/>
            <p:nvPr/>
          </p:nvSpPr>
          <p:spPr>
            <a:xfrm>
              <a:off x="1108963" y="5995630"/>
              <a:ext cx="1275213" cy="248721"/>
            </a:xfrm>
            <a:prstGeom prst="rect">
              <a:avLst/>
            </a:prstGeom>
            <a:noFill/>
            <a:ln>
              <a:noFill/>
            </a:ln>
          </p:spPr>
          <p:txBody>
            <a:bodyPr wrap="none" rtlCol="0">
              <a:spAutoFit/>
            </a:bodyPr>
            <a:lstStyle/>
            <a:p>
              <a:pPr algn="ctr"/>
              <a:r>
                <a:rPr lang="en-US" altLang="ja-JP"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p>
          </p:txBody>
        </p:sp>
        <p:sp>
          <p:nvSpPr>
            <p:cNvPr id="70" name="テキスト ボックス 69">
              <a:extLst>
                <a:ext uri="{FF2B5EF4-FFF2-40B4-BE49-F238E27FC236}">
                  <a16:creationId xmlns:a16="http://schemas.microsoft.com/office/drawing/2014/main" id="{0B464023-52FB-7046-9864-C14A2D430D24}"/>
                </a:ext>
              </a:extLst>
            </p:cNvPr>
            <p:cNvSpPr txBox="1"/>
            <p:nvPr/>
          </p:nvSpPr>
          <p:spPr>
            <a:xfrm>
              <a:off x="5959046" y="5995630"/>
              <a:ext cx="442171"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天気</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1" name="正方形/長方形 70">
              <a:extLst>
                <a:ext uri="{FF2B5EF4-FFF2-40B4-BE49-F238E27FC236}">
                  <a16:creationId xmlns:a16="http://schemas.microsoft.com/office/drawing/2014/main" id="{ABA65630-E9D0-9547-A586-58A68C0312CD}"/>
                </a:ext>
              </a:extLst>
            </p:cNvPr>
            <p:cNvSpPr/>
            <p:nvPr/>
          </p:nvSpPr>
          <p:spPr>
            <a:xfrm>
              <a:off x="5293668"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2" name="テキスト ボックス 71">
              <a:extLst>
                <a:ext uri="{FF2B5EF4-FFF2-40B4-BE49-F238E27FC236}">
                  <a16:creationId xmlns:a16="http://schemas.microsoft.com/office/drawing/2014/main" id="{93B3E4D3-7EE1-E543-A5CB-00F481A6D27E}"/>
                </a:ext>
              </a:extLst>
            </p:cNvPr>
            <p:cNvSpPr txBox="1"/>
            <p:nvPr/>
          </p:nvSpPr>
          <p:spPr>
            <a:xfrm>
              <a:off x="8066414" y="5995630"/>
              <a:ext cx="442172"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占い</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3" name="正方形/長方形 72">
              <a:extLst>
                <a:ext uri="{FF2B5EF4-FFF2-40B4-BE49-F238E27FC236}">
                  <a16:creationId xmlns:a16="http://schemas.microsoft.com/office/drawing/2014/main" id="{0222B350-D490-4D43-9690-F451E041366A}"/>
                </a:ext>
              </a:extLst>
            </p:cNvPr>
            <p:cNvSpPr/>
            <p:nvPr/>
          </p:nvSpPr>
          <p:spPr>
            <a:xfrm>
              <a:off x="740103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9CA76CEE-9A24-4446-A60D-2D1EC1126715}"/>
                </a:ext>
              </a:extLst>
            </p:cNvPr>
            <p:cNvSpPr txBox="1"/>
            <p:nvPr/>
          </p:nvSpPr>
          <p:spPr>
            <a:xfrm>
              <a:off x="10035606" y="5995630"/>
              <a:ext cx="718528"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ニュース</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EE844961-DDA5-7543-BD67-F4DBBAFD8F52}"/>
                </a:ext>
              </a:extLst>
            </p:cNvPr>
            <p:cNvSpPr/>
            <p:nvPr/>
          </p:nvSpPr>
          <p:spPr>
            <a:xfrm>
              <a:off x="950840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6" name="三角形 75">
              <a:extLst>
                <a:ext uri="{FF2B5EF4-FFF2-40B4-BE49-F238E27FC236}">
                  <a16:creationId xmlns:a16="http://schemas.microsoft.com/office/drawing/2014/main" id="{8FFC0694-4A0D-4045-9091-671A2D009662}"/>
                </a:ext>
              </a:extLst>
            </p:cNvPr>
            <p:cNvSpPr/>
            <p:nvPr/>
          </p:nvSpPr>
          <p:spPr>
            <a:xfrm>
              <a:off x="1629765" y="5802263"/>
              <a:ext cx="262923" cy="226658"/>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777469" y="6033707"/>
            <a:ext cx="102330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rPr>
              <a:t>※</a:t>
            </a:r>
            <a:r>
              <a:rPr lang="ja-JP" altLang="en-US" sz="800">
                <a:solidFill>
                  <a:schemeClr val="bg1">
                    <a:lumMod val="50000"/>
                  </a:schemeClr>
                </a:solidFill>
                <a:latin typeface="Meiryo" panose="020B0604030504040204" pitchFamily="34" charset="-128"/>
                <a:ea typeface="Meiryo" panose="020B0604030504040204" pitchFamily="34" charset="-128"/>
                <a:cs typeface="メイリオ" pitchFamily="50" charset="-128"/>
              </a:rPr>
              <a:t>キャプチャ画像はイメージです</a:t>
            </a:r>
            <a:endPar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endParaRPr>
          </a:p>
        </p:txBody>
      </p:sp>
      <p:sp>
        <p:nvSpPr>
          <p:cNvPr id="4" name="タイトル 3">
            <a:extLst>
              <a:ext uri="{FF2B5EF4-FFF2-40B4-BE49-F238E27FC236}">
                <a16:creationId xmlns:a16="http://schemas.microsoft.com/office/drawing/2014/main" id="{02012715-A7E4-564A-8F34-E5342943BFD6}"/>
              </a:ext>
            </a:extLst>
          </p:cNvPr>
          <p:cNvSpPr>
            <a:spLocks noGrp="1"/>
          </p:cNvSpPr>
          <p:nvPr>
            <p:ph type="ctrTitle"/>
          </p:nvPr>
        </p:nvSpPr>
        <p:spPr/>
        <p:txBody>
          <a:bodyPr/>
          <a:lstStyle/>
          <a:p>
            <a:r>
              <a:rPr lang="en-US" altLang="ja" dirty="0">
                <a:latin typeface="Meiryo"/>
                <a:ea typeface="Meiryo"/>
                <a:cs typeface="Meiryo"/>
                <a:sym typeface="Meiryo"/>
              </a:rPr>
              <a:t>LINE </a:t>
            </a:r>
            <a:r>
              <a:rPr lang="ja-JP" altLang="en-US" dirty="0">
                <a:latin typeface="Meiryo"/>
                <a:ea typeface="Meiryo"/>
                <a:cs typeface="Meiryo"/>
                <a:sym typeface="Meiryo"/>
              </a:rPr>
              <a:t>トークリストの枠としての特長</a:t>
            </a:r>
            <a:endParaRPr lang="ja-JP" altLang="en-US" dirty="0"/>
          </a:p>
        </p:txBody>
      </p:sp>
      <p:sp>
        <p:nvSpPr>
          <p:cNvPr id="5" name="テキスト プレースホルダー 4">
            <a:extLst>
              <a:ext uri="{FF2B5EF4-FFF2-40B4-BE49-F238E27FC236}">
                <a16:creationId xmlns:a16="http://schemas.microsoft.com/office/drawing/2014/main" id="{27D1815D-9D2A-7047-AE68-79D6AA4002E8}"/>
              </a:ext>
            </a:extLst>
          </p:cNvPr>
          <p:cNvSpPr>
            <a:spLocks noGrp="1"/>
          </p:cNvSpPr>
          <p:nvPr>
            <p:ph type="body" sz="quarter" idx="10"/>
          </p:nvPr>
        </p:nvSpPr>
        <p:spPr/>
        <p:txBody>
          <a:bodyPr/>
          <a:lstStyle/>
          <a:p>
            <a:pPr>
              <a:lnSpc>
                <a:spcPct val="120000"/>
              </a:lnSpc>
            </a:pPr>
            <a:r>
              <a:rPr lang="ja-JP" altLang="en-US" dirty="0">
                <a:latin typeface="Meiryo" panose="020B0604030504040204" pitchFamily="34" charset="-128"/>
                <a:ea typeface="Meiryo" panose="020B0604030504040204" pitchFamily="34" charset="-128"/>
              </a:rPr>
              <a:t>トークリストは老若男女問わず、多くのユーザーの目に触れる枠となっております。</a:t>
            </a:r>
            <a:br>
              <a:rPr lang="ja-JP" altLang="en-US" dirty="0">
                <a:latin typeface="Meiryo" panose="020B0604030504040204" pitchFamily="34" charset="-128"/>
                <a:ea typeface="Meiryo" panose="020B0604030504040204" pitchFamily="34" charset="-128"/>
              </a:rPr>
            </a:br>
            <a:r>
              <a:rPr lang="ja-JP" altLang="en-US" dirty="0">
                <a:latin typeface="Meiryo" panose="020B0604030504040204" pitchFamily="34" charset="-128"/>
                <a:ea typeface="Meiryo" panose="020B0604030504040204" pitchFamily="34" charset="-128"/>
              </a:rPr>
              <a:t>表示されているコンテンツは個々人にレコメンドされたものや公共性の高いものが用意されており、コンテンツのほか</a:t>
            </a:r>
            <a:r>
              <a:rPr lang="en" altLang="ja-JP" dirty="0">
                <a:latin typeface="Meiryo" panose="020B0604030504040204" pitchFamily="34" charset="-128"/>
                <a:ea typeface="Meiryo" panose="020B0604030504040204" pitchFamily="34" charset="-128"/>
              </a:rPr>
              <a:t>LINE</a:t>
            </a:r>
            <a:r>
              <a:rPr lang="ja-JP" altLang="en-US" dirty="0">
                <a:latin typeface="Meiryo" panose="020B0604030504040204" pitchFamily="34" charset="-128"/>
                <a:ea typeface="Meiryo" panose="020B0604030504040204" pitchFamily="34" charset="-128"/>
              </a:rPr>
              <a:t>広告の配信枠としても利用されております。</a:t>
            </a:r>
          </a:p>
        </p:txBody>
      </p:sp>
    </p:spTree>
    <p:extLst>
      <p:ext uri="{BB962C8B-B14F-4D97-AF65-F5344CB8AC3E}">
        <p14:creationId xmlns:p14="http://schemas.microsoft.com/office/powerpoint/2010/main" val="24528385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パッケージ商品　概要</a:t>
            </a:r>
          </a:p>
        </p:txBody>
      </p:sp>
      <p:sp>
        <p:nvSpPr>
          <p:cNvPr id="3" name="テキスト プレースホルダー 2">
            <a:extLst>
              <a:ext uri="{FF2B5EF4-FFF2-40B4-BE49-F238E27FC236}">
                <a16:creationId xmlns:a16="http://schemas.microsoft.com/office/drawing/2014/main" id="{D4625C4A-A2EA-B045-B63D-DD58FB136C5B}"/>
              </a:ext>
            </a:extLst>
          </p:cNvPr>
          <p:cNvSpPr>
            <a:spLocks noGrp="1"/>
          </p:cNvSpPr>
          <p:nvPr>
            <p:ph type="body" sz="quarter" idx="10"/>
          </p:nvPr>
        </p:nvSpPr>
        <p:spPr>
          <a:xfrm>
            <a:off x="795235" y="1205393"/>
            <a:ext cx="11129803" cy="792088"/>
          </a:xfrm>
        </p:spPr>
        <p:txBody>
          <a:bodyPr lIns="0" tIns="0" rIns="0" bIns="0" anchor="t"/>
          <a:lstStyle/>
          <a:p>
            <a:r>
              <a:rPr lang="en-US" altLang="ja-JP" sz="2000" b="1" dirty="0"/>
              <a:t>1</a:t>
            </a:r>
            <a:r>
              <a:rPr lang="ja-JP" altLang="en-US" sz="2000" b="1" dirty="0"/>
              <a:t>日配信</a:t>
            </a:r>
            <a:r>
              <a:rPr lang="en-US" altLang="ja-JP" sz="2000" b="1" dirty="0"/>
              <a:t>FQ1</a:t>
            </a:r>
            <a:r>
              <a:rPr lang="ja-JP" altLang="en-US" sz="2000" b="1" dirty="0"/>
              <a:t>をかけたブランドパネル特別リーチ商品と</a:t>
            </a:r>
            <a:r>
              <a:rPr lang="en-US" altLang="ja-JP" sz="2000" b="1" dirty="0"/>
              <a:t>Talk Head View</a:t>
            </a:r>
            <a:r>
              <a:rPr lang="ja-JP" altLang="en-US" sz="2000" b="1" dirty="0"/>
              <a:t>のセット商品です。</a:t>
            </a:r>
            <a:endParaRPr lang="en-US" altLang="ja-JP" sz="2000" b="1" dirty="0"/>
          </a:p>
          <a:p>
            <a:r>
              <a:rPr lang="en-US" altLang="ja-JP" sz="1600" dirty="0"/>
              <a:t>※</a:t>
            </a:r>
            <a:r>
              <a:rPr lang="ja-JP" altLang="en-US" sz="1600" dirty="0"/>
              <a:t>配信連携はして</a:t>
            </a:r>
            <a:r>
              <a:rPr lang="ja-JP" altLang="en-US" sz="1600" dirty="0" smtClean="0"/>
              <a:t>いません。</a:t>
            </a:r>
            <a:endParaRPr lang="en-US" altLang="ja-JP" sz="1600" dirty="0" smtClean="0"/>
          </a:p>
          <a:p>
            <a:r>
              <a:rPr lang="en-US" altLang="ja-JP" sz="2000" b="1" dirty="0" smtClean="0"/>
              <a:t>1</a:t>
            </a:r>
            <a:r>
              <a:rPr lang="ja-JP" altLang="en-US" sz="2000" b="1" dirty="0"/>
              <a:t>日</a:t>
            </a:r>
            <a:r>
              <a:rPr lang="en-US" altLang="ja-JP" sz="2000" b="1" dirty="0"/>
              <a:t>1</a:t>
            </a:r>
            <a:r>
              <a:rPr lang="ja-JP" altLang="en-US" sz="2000" b="1" dirty="0"/>
              <a:t>社限定</a:t>
            </a:r>
            <a:r>
              <a:rPr lang="ja-JP" altLang="en-US" sz="2000" dirty="0"/>
              <a:t>です。</a:t>
            </a:r>
            <a:endParaRPr lang="en-US" altLang="ja-JP" sz="2000" dirty="0"/>
          </a:p>
          <a:p>
            <a:endParaRPr lang="en-US" altLang="ja-JP" sz="2000" b="1" dirty="0"/>
          </a:p>
          <a:p>
            <a:endParaRPr lang="en-US" altLang="ja-JP" sz="2000" b="1" dirty="0"/>
          </a:p>
          <a:p>
            <a:endParaRPr lang="en-US" altLang="ja-JP" sz="2000" b="1" dirty="0"/>
          </a:p>
          <a:p>
            <a:endParaRPr lang="en-US" altLang="ja-JP" sz="2000" b="1" dirty="0"/>
          </a:p>
          <a:p>
            <a:endParaRPr lang="en-US" altLang="ja-JP" sz="2000" b="1" dirty="0"/>
          </a:p>
          <a:p>
            <a:r>
              <a:rPr lang="ja-JP" altLang="en-US" sz="2000" b="1" dirty="0" smtClean="0"/>
              <a:t>■</a:t>
            </a:r>
            <a:r>
              <a:rPr lang="ja-JP" altLang="en-US" sz="2000" b="1" dirty="0"/>
              <a:t>ご提供条件</a:t>
            </a:r>
            <a:endParaRPr lang="en-US" altLang="ja-JP" sz="2000" b="1" dirty="0"/>
          </a:p>
          <a:p>
            <a:r>
              <a:rPr lang="ja-JP" altLang="en-US" sz="2000" dirty="0"/>
              <a:t>ブランドパネル特別リーチ商品と</a:t>
            </a:r>
            <a:r>
              <a:rPr lang="en-US" altLang="ja-JP" sz="2000" dirty="0">
                <a:solidFill>
                  <a:srgbClr val="404040"/>
                </a:solidFill>
              </a:rPr>
              <a:t>Talk Head View</a:t>
            </a:r>
            <a:r>
              <a:rPr lang="ja-JP" altLang="en-US" sz="2000" dirty="0" err="1">
                <a:solidFill>
                  <a:srgbClr val="404040"/>
                </a:solidFill>
              </a:rPr>
              <a:t>の同時出稿</a:t>
            </a:r>
            <a:endParaRPr lang="en-US" altLang="ja-JP" sz="2000" dirty="0"/>
          </a:p>
          <a:p>
            <a:endParaRPr lang="en-US" altLang="ja-JP" sz="2000" dirty="0"/>
          </a:p>
          <a:p>
            <a:r>
              <a:rPr lang="ja-JP" altLang="en-US" sz="2000" b="1" dirty="0"/>
              <a:t>■掲載期間</a:t>
            </a:r>
            <a:endParaRPr lang="en-US" altLang="ja-JP" sz="2000" b="1" dirty="0"/>
          </a:p>
          <a:p>
            <a:r>
              <a:rPr lang="en-US" altLang="ja-JP" sz="2000" dirty="0"/>
              <a:t>2022</a:t>
            </a:r>
            <a:r>
              <a:rPr lang="ja-JP" altLang="en-US" sz="2000" dirty="0" smtClean="0"/>
              <a:t>年</a:t>
            </a:r>
            <a:r>
              <a:rPr lang="en-US" altLang="ja-JP" sz="2000" dirty="0"/>
              <a:t>7</a:t>
            </a:r>
            <a:r>
              <a:rPr lang="ja-JP" altLang="en-US" sz="2000" dirty="0" smtClean="0"/>
              <a:t>月</a:t>
            </a:r>
            <a:r>
              <a:rPr lang="en-US" altLang="ja-JP" sz="2000" dirty="0"/>
              <a:t>1</a:t>
            </a:r>
            <a:r>
              <a:rPr lang="ja-JP" altLang="en-US" sz="2000" dirty="0"/>
              <a:t>日～</a:t>
            </a:r>
            <a:r>
              <a:rPr lang="en-US" altLang="ja-JP" sz="2000" dirty="0"/>
              <a:t>2022</a:t>
            </a:r>
            <a:r>
              <a:rPr lang="ja-JP" altLang="en-US" sz="2000" dirty="0" smtClean="0"/>
              <a:t>年</a:t>
            </a:r>
            <a:r>
              <a:rPr lang="en-US" altLang="ja-JP" sz="2000" dirty="0" smtClean="0"/>
              <a:t>9</a:t>
            </a:r>
            <a:r>
              <a:rPr lang="ja-JP" altLang="en-US" sz="2000" dirty="0" smtClean="0"/>
              <a:t>月</a:t>
            </a:r>
            <a:r>
              <a:rPr lang="en-US" altLang="ja-JP" sz="2000" dirty="0"/>
              <a:t>30</a:t>
            </a:r>
            <a:r>
              <a:rPr lang="ja-JP" altLang="en-US" sz="2000" dirty="0"/>
              <a:t>日掲載分</a:t>
            </a:r>
          </a:p>
        </p:txBody>
      </p:sp>
      <p:sp>
        <p:nvSpPr>
          <p:cNvPr id="39" name="正方形/長方形 38">
            <a:extLst>
              <a:ext uri="{FF2B5EF4-FFF2-40B4-BE49-F238E27FC236}">
                <a16:creationId xmlns:a16="http://schemas.microsoft.com/office/drawing/2014/main" id="{7B5B48D1-C00C-4239-A930-8C9B7E2B817D}"/>
              </a:ext>
            </a:extLst>
          </p:cNvPr>
          <p:cNvSpPr/>
          <p:nvPr/>
        </p:nvSpPr>
        <p:spPr>
          <a:xfrm>
            <a:off x="960334" y="2317620"/>
            <a:ext cx="4343185"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dirty="0">
                <a:latin typeface="Meiryo"/>
                <a:ea typeface="Meiryo"/>
                <a:cs typeface="Meiryo"/>
                <a:sym typeface="Meiryo"/>
              </a:rPr>
              <a:t>ブランドパネル</a:t>
            </a:r>
            <a:endParaRPr lang="ja-JP" altLang="en-US" b="1" dirty="0"/>
          </a:p>
        </p:txBody>
      </p:sp>
      <p:sp>
        <p:nvSpPr>
          <p:cNvPr id="40" name="正方形/長方形 39">
            <a:extLst>
              <a:ext uri="{FF2B5EF4-FFF2-40B4-BE49-F238E27FC236}">
                <a16:creationId xmlns:a16="http://schemas.microsoft.com/office/drawing/2014/main" id="{70291F44-2E2C-4B66-8D72-172D6CBC1135}"/>
              </a:ext>
            </a:extLst>
          </p:cNvPr>
          <p:cNvSpPr/>
          <p:nvPr/>
        </p:nvSpPr>
        <p:spPr>
          <a:xfrm>
            <a:off x="6095357" y="2317620"/>
            <a:ext cx="5565600"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dirty="0"/>
          </a:p>
        </p:txBody>
      </p:sp>
      <p:sp>
        <p:nvSpPr>
          <p:cNvPr id="41" name="正方形/長方形 40">
            <a:extLst>
              <a:ext uri="{FF2B5EF4-FFF2-40B4-BE49-F238E27FC236}">
                <a16:creationId xmlns:a16="http://schemas.microsoft.com/office/drawing/2014/main" id="{48C29740-D6B1-4CF9-AD7B-28B6FC853909}"/>
              </a:ext>
            </a:extLst>
          </p:cNvPr>
          <p:cNvSpPr/>
          <p:nvPr/>
        </p:nvSpPr>
        <p:spPr>
          <a:xfrm>
            <a:off x="960335" y="3050596"/>
            <a:ext cx="4343184" cy="1179119"/>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2000" dirty="0">
                <a:solidFill>
                  <a:srgbClr val="404040"/>
                </a:solidFill>
              </a:rPr>
              <a:t>ブランドパネル</a:t>
            </a:r>
            <a:endParaRPr lang="en-US" altLang="ja-JP" sz="2000" dirty="0">
              <a:solidFill>
                <a:srgbClr val="404040"/>
              </a:solidFill>
            </a:endParaRPr>
          </a:p>
          <a:p>
            <a:pPr algn="ctr"/>
            <a:r>
              <a:rPr lang="en-US" altLang="ja-JP" sz="2000" dirty="0">
                <a:solidFill>
                  <a:srgbClr val="404040"/>
                </a:solidFill>
              </a:rPr>
              <a:t>1</a:t>
            </a:r>
            <a:r>
              <a:rPr lang="ja-JP" altLang="en-US" sz="2000" dirty="0">
                <a:solidFill>
                  <a:srgbClr val="404040"/>
                </a:solidFill>
              </a:rPr>
              <a:t>日配信</a:t>
            </a:r>
            <a:r>
              <a:rPr lang="en-US" altLang="ja-JP" sz="2000" dirty="0">
                <a:solidFill>
                  <a:srgbClr val="404040"/>
                </a:solidFill>
              </a:rPr>
              <a:t>FQ</a:t>
            </a:r>
            <a:r>
              <a:rPr lang="ja-JP" altLang="en-US" sz="2000" dirty="0">
                <a:solidFill>
                  <a:srgbClr val="404040"/>
                </a:solidFill>
              </a:rPr>
              <a:t>１回</a:t>
            </a:r>
            <a:endParaRPr lang="en-US" altLang="ja-JP" sz="2000" dirty="0">
              <a:solidFill>
                <a:srgbClr val="404040"/>
              </a:solidFill>
            </a:endParaRPr>
          </a:p>
          <a:p>
            <a:pPr algn="ctr"/>
            <a:r>
              <a:rPr lang="ja-JP" altLang="en-US" sz="2000" dirty="0">
                <a:solidFill>
                  <a:srgbClr val="404040"/>
                </a:solidFill>
              </a:rPr>
              <a:t>特別リーチ商品</a:t>
            </a:r>
            <a:endParaRPr lang="ja-JP" altLang="en-US" sz="1400" dirty="0">
              <a:solidFill>
                <a:srgbClr val="403F40"/>
              </a:solidFill>
            </a:endParaRPr>
          </a:p>
        </p:txBody>
      </p:sp>
      <p:sp>
        <p:nvSpPr>
          <p:cNvPr id="42" name="正方形/長方形 41">
            <a:extLst>
              <a:ext uri="{FF2B5EF4-FFF2-40B4-BE49-F238E27FC236}">
                <a16:creationId xmlns:a16="http://schemas.microsoft.com/office/drawing/2014/main" id="{BFE7D3EB-AF9B-438D-9D9F-F29751ECEF9E}"/>
              </a:ext>
            </a:extLst>
          </p:cNvPr>
          <p:cNvSpPr/>
          <p:nvPr/>
        </p:nvSpPr>
        <p:spPr>
          <a:xfrm>
            <a:off x="6095357" y="3050596"/>
            <a:ext cx="5571848" cy="115985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dirty="0">
                <a:solidFill>
                  <a:srgbClr val="403F40"/>
                </a:solidFill>
              </a:rPr>
              <a:t>Talk Head View 1Day Lite※</a:t>
            </a:r>
          </a:p>
          <a:p>
            <a:pPr algn="ctr"/>
            <a:r>
              <a:rPr lang="en-US" altLang="ja-JP" dirty="0">
                <a:solidFill>
                  <a:srgbClr val="403F40"/>
                </a:solidFill>
              </a:rPr>
              <a:t>Talk Head View 1Day Half</a:t>
            </a:r>
          </a:p>
          <a:p>
            <a:pPr algn="ctr"/>
            <a:r>
              <a:rPr lang="en-US" altLang="ja-JP" dirty="0">
                <a:solidFill>
                  <a:srgbClr val="403F40"/>
                </a:solidFill>
              </a:rPr>
              <a:t>Talk Head View 1Day All</a:t>
            </a:r>
          </a:p>
          <a:p>
            <a:pPr algn="ctr"/>
            <a:r>
              <a:rPr lang="en-US" altLang="ja-JP" dirty="0">
                <a:solidFill>
                  <a:srgbClr val="403F40"/>
                </a:solidFill>
              </a:rPr>
              <a:t>Talk Head View</a:t>
            </a:r>
            <a:r>
              <a:rPr lang="ja-JP" altLang="en-US" dirty="0">
                <a:solidFill>
                  <a:srgbClr val="403F40"/>
                </a:solidFill>
              </a:rPr>
              <a:t> </a:t>
            </a:r>
            <a:r>
              <a:rPr lang="en-US" altLang="ja-JP" dirty="0">
                <a:solidFill>
                  <a:srgbClr val="403F40"/>
                </a:solidFill>
              </a:rPr>
              <a:t>1Day</a:t>
            </a:r>
            <a:r>
              <a:rPr lang="ja-JP" altLang="en-US" dirty="0">
                <a:solidFill>
                  <a:srgbClr val="403F40"/>
                </a:solidFill>
              </a:rPr>
              <a:t> </a:t>
            </a:r>
            <a:r>
              <a:rPr lang="en-US" altLang="ja-JP" dirty="0">
                <a:solidFill>
                  <a:srgbClr val="403F40"/>
                </a:solidFill>
              </a:rPr>
              <a:t>All</a:t>
            </a:r>
            <a:r>
              <a:rPr lang="ja-JP" altLang="en-US" dirty="0">
                <a:solidFill>
                  <a:srgbClr val="403F40"/>
                </a:solidFill>
              </a:rPr>
              <a:t>（性別ターゲティング）</a:t>
            </a:r>
            <a:endParaRPr lang="en-US" altLang="ja-JP" dirty="0">
              <a:solidFill>
                <a:srgbClr val="403F40"/>
              </a:solidFill>
            </a:endParaRPr>
          </a:p>
        </p:txBody>
      </p:sp>
      <p:sp>
        <p:nvSpPr>
          <p:cNvPr id="43" name="正方形/長方形 42">
            <a:extLst>
              <a:ext uri="{FF2B5EF4-FFF2-40B4-BE49-F238E27FC236}">
                <a16:creationId xmlns:a16="http://schemas.microsoft.com/office/drawing/2014/main" id="{4FBCB9C3-2428-EB4F-BBA6-E41CAE6A51C9}"/>
              </a:ext>
            </a:extLst>
          </p:cNvPr>
          <p:cNvSpPr/>
          <p:nvPr/>
        </p:nvSpPr>
        <p:spPr>
          <a:xfrm>
            <a:off x="5457885" y="3050596"/>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9" name="正方形/長方形 8"/>
          <p:cNvSpPr/>
          <p:nvPr/>
        </p:nvSpPr>
        <p:spPr>
          <a:xfrm>
            <a:off x="2092628" y="6482362"/>
            <a:ext cx="4113242" cy="276999"/>
          </a:xfrm>
          <a:prstGeom prst="rect">
            <a:avLst/>
          </a:prstGeom>
        </p:spPr>
        <p:txBody>
          <a:bodyPr wrap="none">
            <a:spAutoFit/>
          </a:bodyPr>
          <a:lstStyle/>
          <a:p>
            <a:r>
              <a:rPr lang="en-US" altLang="ja-JP" sz="1200" dirty="0">
                <a:solidFill>
                  <a:srgbClr val="FF0000"/>
                </a:solidFill>
                <a:latin typeface="+mn-ea"/>
              </a:rPr>
              <a:t>※Talk Head View Lite</a:t>
            </a:r>
            <a:r>
              <a:rPr lang="ja-JP" altLang="en-US" sz="1200" dirty="0">
                <a:solidFill>
                  <a:srgbClr val="FF0000"/>
                </a:solidFill>
                <a:latin typeface="+mn-ea"/>
              </a:rPr>
              <a:t>は土日・祝日の掲載はできません</a:t>
            </a:r>
            <a:endParaRPr lang="en-US" altLang="ja-JP" sz="1600" dirty="0">
              <a:solidFill>
                <a:srgbClr val="FF0000"/>
              </a:solidFill>
              <a:latin typeface="+mn-ea"/>
            </a:endParaRPr>
          </a:p>
        </p:txBody>
      </p:sp>
    </p:spTree>
    <p:extLst>
      <p:ext uri="{BB962C8B-B14F-4D97-AF65-F5344CB8AC3E}">
        <p14:creationId xmlns:p14="http://schemas.microsoft.com/office/powerpoint/2010/main" val="12808159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正方形/長方形 19">
            <a:extLst>
              <a:ext uri="{FF2B5EF4-FFF2-40B4-BE49-F238E27FC236}">
                <a16:creationId xmlns:a16="http://schemas.microsoft.com/office/drawing/2014/main" id="{7B5B48D1-C00C-4239-A930-8C9B7E2B817D}"/>
              </a:ext>
            </a:extLst>
          </p:cNvPr>
          <p:cNvSpPr/>
          <p:nvPr/>
        </p:nvSpPr>
        <p:spPr>
          <a:xfrm>
            <a:off x="676088" y="2425557"/>
            <a:ext cx="3399226"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a:latin typeface="Meiryo"/>
                <a:ea typeface="Meiryo"/>
                <a:cs typeface="Meiryo"/>
                <a:sym typeface="Meiryo"/>
              </a:rPr>
              <a:t>ブランドパネル</a:t>
            </a:r>
            <a:endParaRPr lang="ja-JP" altLang="en-US" b="1"/>
          </a:p>
        </p:txBody>
      </p:sp>
      <p:sp>
        <p:nvSpPr>
          <p:cNvPr id="21" name="正方形/長方形 20">
            <a:extLst>
              <a:ext uri="{FF2B5EF4-FFF2-40B4-BE49-F238E27FC236}">
                <a16:creationId xmlns:a16="http://schemas.microsoft.com/office/drawing/2014/main" id="{48C29740-D6B1-4CF9-AD7B-28B6FC853909}"/>
              </a:ext>
            </a:extLst>
          </p:cNvPr>
          <p:cNvSpPr/>
          <p:nvPr/>
        </p:nvSpPr>
        <p:spPr>
          <a:xfrm>
            <a:off x="671212" y="3203697"/>
            <a:ext cx="3399226" cy="822382"/>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a:solidFill>
                  <a:srgbClr val="FF3344"/>
                </a:solidFill>
              </a:rPr>
              <a:t>特別調整</a:t>
            </a:r>
            <a:r>
              <a:rPr kumimoji="1" lang="en-US" altLang="ja-JP" b="1" dirty="0">
                <a:solidFill>
                  <a:srgbClr val="FF3344"/>
                </a:solidFill>
              </a:rPr>
              <a:t> </a:t>
            </a:r>
            <a:r>
              <a:rPr lang="en-US" altLang="ja-JP" sz="2000" b="1" dirty="0">
                <a:solidFill>
                  <a:srgbClr val="404040"/>
                </a:solidFill>
              </a:rPr>
              <a:t>1</a:t>
            </a:r>
            <a:r>
              <a:rPr lang="ja-JP" altLang="en-US" sz="2000" b="1">
                <a:solidFill>
                  <a:srgbClr val="404040"/>
                </a:solidFill>
              </a:rPr>
              <a:t>日配信</a:t>
            </a:r>
            <a:r>
              <a:rPr lang="en-US" altLang="ja-JP" sz="2000" b="1" dirty="0">
                <a:solidFill>
                  <a:srgbClr val="404040"/>
                </a:solidFill>
              </a:rPr>
              <a:t>FQ</a:t>
            </a:r>
            <a:r>
              <a:rPr lang="ja-JP" altLang="en-US" sz="2000" b="1">
                <a:solidFill>
                  <a:srgbClr val="404040"/>
                </a:solidFill>
              </a:rPr>
              <a:t>１回</a:t>
            </a:r>
            <a:r>
              <a:rPr lang="en-US" altLang="ja-JP" sz="1600" b="1" dirty="0"/>
              <a:t/>
            </a:r>
            <a:br>
              <a:rPr lang="en-US" altLang="ja-JP" sz="1600" b="1" dirty="0"/>
            </a:br>
            <a:r>
              <a:rPr lang="en-US" altLang="ja-JP" sz="1400" dirty="0">
                <a:solidFill>
                  <a:srgbClr val="403F40"/>
                </a:solidFill>
              </a:rPr>
              <a:t>※</a:t>
            </a:r>
            <a:r>
              <a:rPr lang="ja-JP" altLang="en-US" sz="1400">
                <a:solidFill>
                  <a:srgbClr val="403F40"/>
                </a:solidFill>
              </a:rPr>
              <a:t>通常</a:t>
            </a:r>
            <a:r>
              <a:rPr lang="en-US" altLang="ja-JP" sz="1400" dirty="0">
                <a:solidFill>
                  <a:srgbClr val="403F40"/>
                </a:solidFill>
              </a:rPr>
              <a:t>FQ1</a:t>
            </a:r>
            <a:r>
              <a:rPr lang="ja-JP" altLang="en-US" sz="1400">
                <a:solidFill>
                  <a:srgbClr val="403F40"/>
                </a:solidFill>
              </a:rPr>
              <a:t>は配信期間</a:t>
            </a:r>
            <a:r>
              <a:rPr lang="en-US" altLang="ja-JP" sz="1400" dirty="0">
                <a:solidFill>
                  <a:srgbClr val="403F40"/>
                </a:solidFill>
              </a:rPr>
              <a:t>3</a:t>
            </a:r>
            <a:r>
              <a:rPr lang="ja-JP" altLang="en-US" sz="1400">
                <a:solidFill>
                  <a:srgbClr val="403F40"/>
                </a:solidFill>
              </a:rPr>
              <a:t>日からの商品</a:t>
            </a:r>
          </a:p>
        </p:txBody>
      </p:sp>
      <p:sp>
        <p:nvSpPr>
          <p:cNvPr id="22" name="正方形/長方形 21">
            <a:extLst>
              <a:ext uri="{FF2B5EF4-FFF2-40B4-BE49-F238E27FC236}">
                <a16:creationId xmlns:a16="http://schemas.microsoft.com/office/drawing/2014/main" id="{12032FC1-2BFD-4D06-B2CA-E0B0687DCA02}"/>
              </a:ext>
            </a:extLst>
          </p:cNvPr>
          <p:cNvSpPr/>
          <p:nvPr/>
        </p:nvSpPr>
        <p:spPr>
          <a:xfrm>
            <a:off x="662773" y="4154097"/>
            <a:ext cx="3399226" cy="1633367"/>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想定リーチ数</a:t>
            </a:r>
            <a:r>
              <a:rPr kumimoji="1" lang="en-US" altLang="ja-JP" sz="1100" b="1" dirty="0">
                <a:solidFill>
                  <a:srgbClr val="FF3344"/>
                </a:solidFill>
              </a:rPr>
              <a:t>※1</a:t>
            </a:r>
          </a:p>
          <a:p>
            <a:pPr algn="ctr"/>
            <a:r>
              <a:rPr lang="ja-JP" altLang="en-US" sz="2000" b="1" dirty="0">
                <a:solidFill>
                  <a:srgbClr val="404040"/>
                </a:solidFill>
              </a:rPr>
              <a:t>最大</a:t>
            </a:r>
            <a:r>
              <a:rPr lang="ja-JP" altLang="en-US" sz="2000" b="1">
                <a:solidFill>
                  <a:srgbClr val="404040"/>
                </a:solidFill>
              </a:rPr>
              <a:t>約</a:t>
            </a:r>
            <a:r>
              <a:rPr lang="ja-JP" altLang="en-US" sz="2400" b="1">
                <a:solidFill>
                  <a:srgbClr val="404040"/>
                </a:solidFill>
              </a:rPr>
              <a:t>1</a:t>
            </a:r>
            <a:r>
              <a:rPr lang="en-US" altLang="ja-JP" sz="2400" b="1" dirty="0">
                <a:solidFill>
                  <a:srgbClr val="404040"/>
                </a:solidFill>
              </a:rPr>
              <a:t>80</a:t>
            </a:r>
            <a:r>
              <a:rPr lang="ja-JP" altLang="en-US" sz="2400" b="1">
                <a:solidFill>
                  <a:srgbClr val="404040"/>
                </a:solidFill>
              </a:rPr>
              <a:t>0</a:t>
            </a:r>
            <a:r>
              <a:rPr lang="ja-JP" altLang="en-US" sz="2000" b="1">
                <a:solidFill>
                  <a:srgbClr val="404040"/>
                </a:solidFill>
              </a:rPr>
              <a:t>万</a:t>
            </a:r>
            <a:endParaRPr lang="en-US" altLang="ja-JP" sz="1400" b="1" dirty="0">
              <a:solidFill>
                <a:srgbClr val="403F40"/>
              </a:solidFill>
            </a:endParaRPr>
          </a:p>
          <a:p>
            <a:pPr algn="ctr"/>
            <a:endParaRPr lang="en-US" altLang="ja-JP" sz="1400" b="1" dirty="0">
              <a:solidFill>
                <a:srgbClr val="403F40"/>
              </a:solidFill>
            </a:endParaRPr>
          </a:p>
          <a:p>
            <a:pPr algn="ctr"/>
            <a:endParaRPr lang="en-US" altLang="ja-JP" sz="1400" dirty="0">
              <a:solidFill>
                <a:srgbClr val="404040"/>
              </a:solidFill>
            </a:endParaRPr>
          </a:p>
        </p:txBody>
      </p:sp>
      <p:sp>
        <p:nvSpPr>
          <p:cNvPr id="2" name="タイトル 1">
            <a:extLst>
              <a:ext uri="{FF2B5EF4-FFF2-40B4-BE49-F238E27FC236}">
                <a16:creationId xmlns:a16="http://schemas.microsoft.com/office/drawing/2014/main" id="{C90CA02C-DAFB-AB4E-B87A-1479B72EE090}"/>
              </a:ext>
            </a:extLst>
          </p:cNvPr>
          <p:cNvSpPr>
            <a:spLocks noGrp="1"/>
          </p:cNvSpPr>
          <p:nvPr>
            <p:ph type="ctrTitle"/>
          </p:nvPr>
        </p:nvSpPr>
        <p:spPr/>
        <p:txBody>
          <a:bodyPr/>
          <a:lstStyle/>
          <a:p>
            <a:r>
              <a:rPr lang="ja-JP" altLang="en-US" dirty="0"/>
              <a:t>パッケージ商品のポイント</a:t>
            </a:r>
          </a:p>
        </p:txBody>
      </p:sp>
      <p:sp>
        <p:nvSpPr>
          <p:cNvPr id="3" name="テキスト プレースホルダー 2"/>
          <p:cNvSpPr>
            <a:spLocks noGrp="1"/>
          </p:cNvSpPr>
          <p:nvPr>
            <p:ph type="body" sz="quarter" idx="10"/>
          </p:nvPr>
        </p:nvSpPr>
        <p:spPr>
          <a:xfrm>
            <a:off x="877215" y="1098189"/>
            <a:ext cx="11132136" cy="792088"/>
          </a:xfrm>
        </p:spPr>
        <p:txBody>
          <a:bodyPr lIns="0" tIns="0" rIns="0" bIns="0" anchor="t"/>
          <a:lstStyle/>
          <a:p>
            <a:r>
              <a:rPr lang="ja-JP" altLang="en-US" sz="2000" b="1">
                <a:latin typeface="+mn-ea"/>
              </a:rPr>
              <a:t>最大約</a:t>
            </a:r>
            <a:r>
              <a:rPr lang="en-US" altLang="ja-JP" sz="2000" b="1" dirty="0">
                <a:latin typeface="+mn-ea"/>
              </a:rPr>
              <a:t>8</a:t>
            </a:r>
            <a:r>
              <a:rPr lang="ja-JP" altLang="en-US" sz="2000" b="1">
                <a:latin typeface="+mn-ea"/>
              </a:rPr>
              <a:t>,</a:t>
            </a:r>
            <a:r>
              <a:rPr lang="en-US" altLang="ja-JP" sz="2000" b="1" dirty="0">
                <a:latin typeface="+mn-ea"/>
              </a:rPr>
              <a:t>3</a:t>
            </a:r>
            <a:r>
              <a:rPr lang="ja-JP" altLang="en-US" sz="2000" b="1">
                <a:latin typeface="+mn-ea"/>
              </a:rPr>
              <a:t>00万</a:t>
            </a:r>
            <a:r>
              <a:rPr lang="ja-JP" altLang="en-US" sz="2000" b="1" dirty="0">
                <a:latin typeface="+mn-ea"/>
              </a:rPr>
              <a:t>リーチを</a:t>
            </a:r>
            <a:r>
              <a:rPr lang="en-US" altLang="ja-JP" sz="2000" b="1" dirty="0">
                <a:latin typeface="+mn-ea"/>
              </a:rPr>
              <a:t>1</a:t>
            </a:r>
            <a:r>
              <a:rPr lang="ja-JP" altLang="en-US" sz="2000" b="1" dirty="0">
                <a:latin typeface="+mn-ea"/>
              </a:rPr>
              <a:t>日で獲得できる</a:t>
            </a:r>
            <a:r>
              <a:rPr lang="ja-JP" altLang="en-US" sz="2000" dirty="0">
                <a:latin typeface="+mn-ea"/>
              </a:rPr>
              <a:t>国内最大リーチ商品</a:t>
            </a:r>
            <a:endParaRPr lang="ja-JP" altLang="en-US" dirty="0">
              <a:latin typeface="+mn-ea"/>
            </a:endParaRPr>
          </a:p>
          <a:p>
            <a:r>
              <a:rPr lang="ja-JP" altLang="en-US" sz="2000" dirty="0">
                <a:latin typeface="+mn-ea"/>
              </a:rPr>
              <a:t>ブランドパネル特別商品は</a:t>
            </a:r>
            <a:r>
              <a:rPr lang="ja-JP" altLang="en-US" sz="2000" b="1" dirty="0">
                <a:latin typeface="+mn-ea"/>
              </a:rPr>
              <a:t>リーチ単価が0.56円、</a:t>
            </a:r>
            <a:r>
              <a:rPr lang="ja-JP" altLang="en-US" sz="2000" dirty="0">
                <a:latin typeface="+mn-ea"/>
              </a:rPr>
              <a:t>両商品合わせて</a:t>
            </a:r>
            <a:r>
              <a:rPr lang="ja-JP" altLang="en-US" sz="2000" b="1" dirty="0">
                <a:latin typeface="+mn-ea"/>
              </a:rPr>
              <a:t>リーチ単価</a:t>
            </a:r>
            <a:r>
              <a:rPr lang="ja-JP" altLang="en-US" sz="2000" b="1">
                <a:latin typeface="+mn-ea"/>
              </a:rPr>
              <a:t>が0.</a:t>
            </a:r>
            <a:r>
              <a:rPr lang="en-US" altLang="ja-JP" sz="2000" b="1" dirty="0">
                <a:latin typeface="+mn-ea"/>
              </a:rPr>
              <a:t>6</a:t>
            </a:r>
            <a:r>
              <a:rPr lang="ja-JP" altLang="en-US" sz="2000" b="1">
                <a:latin typeface="+mn-ea"/>
              </a:rPr>
              <a:t>円</a:t>
            </a:r>
            <a:r>
              <a:rPr lang="ja-JP" altLang="en-US" sz="2000" dirty="0">
                <a:latin typeface="+mn-ea"/>
              </a:rPr>
              <a:t>と</a:t>
            </a:r>
            <a:endParaRPr lang="en-US" altLang="ja-JP" sz="2000" dirty="0">
              <a:latin typeface="+mn-ea"/>
            </a:endParaRPr>
          </a:p>
          <a:p>
            <a:r>
              <a:rPr lang="ja-JP" altLang="en-US" sz="2000" dirty="0">
                <a:latin typeface="+mn-ea"/>
              </a:rPr>
              <a:t>リーチ獲得効率が◎</a:t>
            </a:r>
          </a:p>
        </p:txBody>
      </p:sp>
      <p:sp>
        <p:nvSpPr>
          <p:cNvPr id="5" name="テキスト ボックス 4">
            <a:extLst>
              <a:ext uri="{FF2B5EF4-FFF2-40B4-BE49-F238E27FC236}">
                <a16:creationId xmlns:a16="http://schemas.microsoft.com/office/drawing/2014/main" id="{2182670A-EF54-4359-83AB-A8966883DB99}"/>
              </a:ext>
            </a:extLst>
          </p:cNvPr>
          <p:cNvSpPr txBox="1"/>
          <p:nvPr/>
        </p:nvSpPr>
        <p:spPr>
          <a:xfrm>
            <a:off x="2053951" y="6107245"/>
            <a:ext cx="7023076" cy="769441"/>
          </a:xfrm>
          <a:prstGeom prst="rect">
            <a:avLst/>
          </a:prstGeom>
          <a:noFill/>
        </p:spPr>
        <p:txBody>
          <a:bodyPr wrap="none" lIns="91440" tIns="45720" rIns="91440" bIns="45720" rtlCol="0" anchor="t">
            <a:spAutoFit/>
          </a:bodyPr>
          <a:lstStyle/>
          <a:p>
            <a:r>
              <a:rPr lang="en-US" altLang="ja-JP" sz="1100" dirty="0"/>
              <a:t>※1</a:t>
            </a:r>
            <a:r>
              <a:rPr lang="ja-JP" altLang="en-US" sz="1100" dirty="0"/>
              <a:t>　</a:t>
            </a:r>
            <a:r>
              <a:rPr lang="en-US" altLang="ja-JP" sz="1100" dirty="0" err="1"/>
              <a:t>ブランドパネルのリーチ</a:t>
            </a:r>
            <a:r>
              <a:rPr lang="ja-JP" altLang="en-US" sz="1100" dirty="0"/>
              <a:t>数</a:t>
            </a:r>
            <a:r>
              <a:rPr lang="en-US" altLang="ja-JP" sz="1100" dirty="0" err="1"/>
              <a:t>はメジャードインプレッションを想定し算出したメジャードリーチです</a:t>
            </a:r>
            <a:r>
              <a:rPr lang="en-US" altLang="ja-JP" sz="1100" dirty="0"/>
              <a:t>。</a:t>
            </a:r>
          </a:p>
          <a:p>
            <a:r>
              <a:rPr lang="en-US" altLang="ja-JP" sz="1100" dirty="0"/>
              <a:t>※2</a:t>
            </a:r>
            <a:r>
              <a:rPr lang="ja-JP" altLang="en-US" sz="1100" dirty="0"/>
              <a:t>　ブランドパネルのマルチデバイス商品での想定リーチ単価です。</a:t>
            </a:r>
            <a:endParaRPr lang="en-US" altLang="ja-JP" sz="1100" dirty="0"/>
          </a:p>
          <a:p>
            <a:r>
              <a:rPr lang="en-US" altLang="ja-JP" sz="1100" dirty="0"/>
              <a:t>※3</a:t>
            </a:r>
            <a:r>
              <a:rPr lang="ja-JP" altLang="en-US" sz="1100"/>
              <a:t>　</a:t>
            </a:r>
            <a:r>
              <a:rPr lang="en-US" altLang="ja-JP" sz="1100" dirty="0"/>
              <a:t>8,200万リーチは両商品を最大量出稿した際の合算のリーチ数になります。重複は削除していません。</a:t>
            </a:r>
          </a:p>
          <a:p>
            <a:r>
              <a:rPr lang="en-US" altLang="ja-JP" sz="1100" dirty="0" err="1"/>
              <a:t>ブランドパネルのリーチ単価、リーチ数は商品や購入量によって異なります</a:t>
            </a:r>
            <a:r>
              <a:rPr lang="en-US" altLang="ja-JP" sz="1100" dirty="0"/>
              <a:t>。</a:t>
            </a:r>
          </a:p>
        </p:txBody>
      </p:sp>
      <p:sp>
        <p:nvSpPr>
          <p:cNvPr id="27" name="正方形/長方形 26">
            <a:extLst>
              <a:ext uri="{FF2B5EF4-FFF2-40B4-BE49-F238E27FC236}">
                <a16:creationId xmlns:a16="http://schemas.microsoft.com/office/drawing/2014/main" id="{70291F44-2E2C-4B66-8D72-172D6CBC1135}"/>
              </a:ext>
            </a:extLst>
          </p:cNvPr>
          <p:cNvSpPr/>
          <p:nvPr/>
        </p:nvSpPr>
        <p:spPr>
          <a:xfrm>
            <a:off x="4508813" y="2423318"/>
            <a:ext cx="3399226"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dirty="0"/>
          </a:p>
        </p:txBody>
      </p:sp>
      <p:sp>
        <p:nvSpPr>
          <p:cNvPr id="28" name="正方形/長方形 27">
            <a:extLst>
              <a:ext uri="{FF2B5EF4-FFF2-40B4-BE49-F238E27FC236}">
                <a16:creationId xmlns:a16="http://schemas.microsoft.com/office/drawing/2014/main" id="{F239E8FC-4BF5-4C54-8F70-8555085C2DB8}"/>
              </a:ext>
            </a:extLst>
          </p:cNvPr>
          <p:cNvSpPr/>
          <p:nvPr/>
        </p:nvSpPr>
        <p:spPr>
          <a:xfrm>
            <a:off x="8248812" y="2406896"/>
            <a:ext cx="3399226" cy="647776"/>
          </a:xfrm>
          <a:prstGeom prst="rect">
            <a:avLst/>
          </a:prstGeom>
          <a:solidFill>
            <a:srgbClr val="403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dirty="0"/>
              <a:t>合計</a:t>
            </a:r>
          </a:p>
        </p:txBody>
      </p:sp>
      <p:sp>
        <p:nvSpPr>
          <p:cNvPr id="30" name="正方形/長方形 29">
            <a:extLst>
              <a:ext uri="{FF2B5EF4-FFF2-40B4-BE49-F238E27FC236}">
                <a16:creationId xmlns:a16="http://schemas.microsoft.com/office/drawing/2014/main" id="{BFE7D3EB-AF9B-438D-9D9F-F29751ECEF9E}"/>
              </a:ext>
            </a:extLst>
          </p:cNvPr>
          <p:cNvSpPr/>
          <p:nvPr/>
        </p:nvSpPr>
        <p:spPr>
          <a:xfrm>
            <a:off x="4503937" y="3201458"/>
            <a:ext cx="3399226" cy="822382"/>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1" name="正方形/長方形 30">
            <a:extLst>
              <a:ext uri="{FF2B5EF4-FFF2-40B4-BE49-F238E27FC236}">
                <a16:creationId xmlns:a16="http://schemas.microsoft.com/office/drawing/2014/main" id="{709AC962-B0EF-41EC-A37A-54B07484B4E1}"/>
              </a:ext>
            </a:extLst>
          </p:cNvPr>
          <p:cNvSpPr/>
          <p:nvPr/>
        </p:nvSpPr>
        <p:spPr>
          <a:xfrm>
            <a:off x="8243936" y="3185036"/>
            <a:ext cx="3399226" cy="822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3" name="正方形/長方形 32">
            <a:extLst>
              <a:ext uri="{FF2B5EF4-FFF2-40B4-BE49-F238E27FC236}">
                <a16:creationId xmlns:a16="http://schemas.microsoft.com/office/drawing/2014/main" id="{FE06DA0D-5967-452D-98BE-60FEA8718BBA}"/>
              </a:ext>
            </a:extLst>
          </p:cNvPr>
          <p:cNvSpPr/>
          <p:nvPr/>
        </p:nvSpPr>
        <p:spPr>
          <a:xfrm>
            <a:off x="4495498" y="4151858"/>
            <a:ext cx="3399226" cy="163336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a:solidFill>
                  <a:srgbClr val="05CB42"/>
                </a:solidFill>
              </a:rPr>
              <a:t>想定リーチ数</a:t>
            </a:r>
            <a:endParaRPr lang="en-US" altLang="ja-JP" sz="1600" b="1" dirty="0">
              <a:solidFill>
                <a:srgbClr val="05CB42"/>
              </a:solidFill>
            </a:endParaRPr>
          </a:p>
          <a:p>
            <a:pPr algn="ctr"/>
            <a:r>
              <a:rPr lang="en-US" altLang="ja-JP" sz="2400" b="1" dirty="0">
                <a:solidFill>
                  <a:srgbClr val="404040"/>
                </a:solidFill>
              </a:rPr>
              <a:t>1,300</a:t>
            </a:r>
            <a:r>
              <a:rPr lang="ja-JP" altLang="en-US" sz="2000" b="1">
                <a:solidFill>
                  <a:srgbClr val="404040"/>
                </a:solidFill>
              </a:rPr>
              <a:t>万</a:t>
            </a:r>
            <a:r>
              <a:rPr lang="en-US" altLang="ja-JP" sz="1600" b="1" dirty="0">
                <a:solidFill>
                  <a:srgbClr val="404040"/>
                </a:solidFill>
              </a:rPr>
              <a:t>〜</a:t>
            </a:r>
            <a:r>
              <a:rPr lang="en-US" altLang="ja-JP" sz="2400" b="1" dirty="0">
                <a:solidFill>
                  <a:srgbClr val="404040"/>
                </a:solidFill>
              </a:rPr>
              <a:t>6,500</a:t>
            </a:r>
            <a:r>
              <a:rPr lang="ja-JP" altLang="en-US" sz="2000" b="1">
                <a:solidFill>
                  <a:srgbClr val="404040"/>
                </a:solidFill>
              </a:rPr>
              <a:t>万</a:t>
            </a:r>
            <a:endParaRPr lang="en-US" altLang="ja-JP" sz="2000" b="1" dirty="0">
              <a:solidFill>
                <a:srgbClr val="404040"/>
              </a:solidFill>
            </a:endParaRPr>
          </a:p>
        </p:txBody>
      </p:sp>
      <p:sp>
        <p:nvSpPr>
          <p:cNvPr id="34" name="正方形/長方形 33">
            <a:extLst>
              <a:ext uri="{FF2B5EF4-FFF2-40B4-BE49-F238E27FC236}">
                <a16:creationId xmlns:a16="http://schemas.microsoft.com/office/drawing/2014/main" id="{302881F2-4D7D-400E-9810-8163EA61FAEC}"/>
              </a:ext>
            </a:extLst>
          </p:cNvPr>
          <p:cNvSpPr/>
          <p:nvPr/>
        </p:nvSpPr>
        <p:spPr>
          <a:xfrm>
            <a:off x="8235497" y="4135436"/>
            <a:ext cx="3399226" cy="16333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想定リーチ数</a:t>
            </a:r>
            <a:endParaRPr lang="en-US" altLang="ja-JP" sz="1600" b="1" dirty="0">
              <a:solidFill>
                <a:srgbClr val="696969"/>
              </a:solidFill>
            </a:endParaRPr>
          </a:p>
          <a:p>
            <a:pPr algn="ctr"/>
            <a:r>
              <a:rPr lang="ja-JP" altLang="en-US" sz="2000" b="1">
                <a:solidFill>
                  <a:srgbClr val="403F40"/>
                </a:solidFill>
              </a:rPr>
              <a:t>最大約</a:t>
            </a:r>
            <a:r>
              <a:rPr lang="en-US" altLang="ja-JP" sz="2400" b="1" dirty="0">
                <a:solidFill>
                  <a:srgbClr val="403F40"/>
                </a:solidFill>
              </a:rPr>
              <a:t>8,300</a:t>
            </a:r>
            <a:r>
              <a:rPr lang="ja-JP" altLang="en-US" sz="2000" b="1" dirty="0">
                <a:solidFill>
                  <a:srgbClr val="403F40"/>
                </a:solidFill>
              </a:rPr>
              <a:t>万</a:t>
            </a:r>
            <a:r>
              <a:rPr lang="en-US" altLang="ja-JP" sz="1100" b="1" dirty="0">
                <a:solidFill>
                  <a:srgbClr val="403F40"/>
                </a:solidFill>
              </a:rPr>
              <a:t>※3</a:t>
            </a:r>
          </a:p>
        </p:txBody>
      </p:sp>
      <p:sp>
        <p:nvSpPr>
          <p:cNvPr id="35" name="正方形/長方形 34">
            <a:extLst>
              <a:ext uri="{FF2B5EF4-FFF2-40B4-BE49-F238E27FC236}">
                <a16:creationId xmlns:a16="http://schemas.microsoft.com/office/drawing/2014/main" id="{1C44315D-B0B9-46FA-AAC2-B4E1EFDA264B}"/>
              </a:ext>
            </a:extLst>
          </p:cNvPr>
          <p:cNvSpPr/>
          <p:nvPr/>
        </p:nvSpPr>
        <p:spPr>
          <a:xfrm>
            <a:off x="449248" y="5154499"/>
            <a:ext cx="4034758" cy="488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想定リーチ単価</a:t>
            </a:r>
            <a:r>
              <a:rPr kumimoji="1" lang="en-US" altLang="ja-JP" sz="1600" b="1" dirty="0">
                <a:solidFill>
                  <a:srgbClr val="FF3344"/>
                </a:solidFill>
              </a:rPr>
              <a:t> </a:t>
            </a:r>
            <a:r>
              <a:rPr kumimoji="1" lang="en-US" altLang="ja-JP" sz="2400" b="1" dirty="0">
                <a:solidFill>
                  <a:srgbClr val="403F40"/>
                </a:solidFill>
              </a:rPr>
              <a:t>0.56</a:t>
            </a:r>
            <a:r>
              <a:rPr kumimoji="1" lang="ja-JP" altLang="en-US" sz="2000" b="1" dirty="0">
                <a:solidFill>
                  <a:srgbClr val="403F40"/>
                </a:solidFill>
              </a:rPr>
              <a:t>円</a:t>
            </a:r>
            <a:r>
              <a:rPr lang="ja-JP" altLang="en-US" sz="1600" b="1" dirty="0">
                <a:solidFill>
                  <a:srgbClr val="403F40"/>
                </a:solidFill>
              </a:rPr>
              <a:t>～</a:t>
            </a:r>
            <a:r>
              <a:rPr lang="en-US" altLang="ja-JP" sz="1100" b="1" dirty="0">
                <a:solidFill>
                  <a:srgbClr val="403F40"/>
                </a:solidFill>
              </a:rPr>
              <a:t>※2</a:t>
            </a:r>
          </a:p>
        </p:txBody>
      </p:sp>
      <p:sp>
        <p:nvSpPr>
          <p:cNvPr id="36" name="正方形/長方形 35">
            <a:extLst>
              <a:ext uri="{FF2B5EF4-FFF2-40B4-BE49-F238E27FC236}">
                <a16:creationId xmlns:a16="http://schemas.microsoft.com/office/drawing/2014/main" id="{C5DACA19-6EA8-4CF1-9127-3A860BA2BC86}"/>
              </a:ext>
            </a:extLst>
          </p:cNvPr>
          <p:cNvSpPr/>
          <p:nvPr/>
        </p:nvSpPr>
        <p:spPr>
          <a:xfrm>
            <a:off x="4495498" y="5195707"/>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Aft>
                <a:spcPts val="600"/>
              </a:spcAft>
            </a:pPr>
            <a:r>
              <a:rPr lang="ja-JP" altLang="en-US" sz="1600" b="1" dirty="0">
                <a:solidFill>
                  <a:srgbClr val="05CB42"/>
                </a:solidFill>
              </a:rPr>
              <a:t>想定リーチ</a:t>
            </a:r>
            <a:r>
              <a:rPr lang="ja-JP" altLang="en-US" sz="1600" b="1">
                <a:solidFill>
                  <a:srgbClr val="05CB42"/>
                </a:solidFill>
              </a:rPr>
              <a:t>単価</a:t>
            </a:r>
            <a:r>
              <a:rPr lang="en-US" altLang="ja-JP" sz="1600" b="1" dirty="0">
                <a:solidFill>
                  <a:srgbClr val="05CB42"/>
                </a:solidFill>
              </a:rPr>
              <a:t> </a:t>
            </a:r>
            <a:r>
              <a:rPr lang="en-US" altLang="ja-JP" sz="2400" b="1" dirty="0">
                <a:solidFill>
                  <a:srgbClr val="403F40"/>
                </a:solidFill>
              </a:rPr>
              <a:t>0.6</a:t>
            </a:r>
            <a:r>
              <a:rPr lang="ja-JP" altLang="en-US" sz="2000" b="1">
                <a:solidFill>
                  <a:srgbClr val="403F40"/>
                </a:solidFill>
              </a:rPr>
              <a:t>円</a:t>
            </a:r>
            <a:r>
              <a:rPr lang="ja-JP" altLang="en-US" sz="1600" b="1">
                <a:solidFill>
                  <a:srgbClr val="05CB42"/>
                </a:solidFill>
              </a:rPr>
              <a:t>　</a:t>
            </a:r>
            <a:endParaRPr lang="ja-JP" altLang="en-US" sz="1600" b="1" dirty="0">
              <a:solidFill>
                <a:srgbClr val="05CB42"/>
              </a:solidFill>
            </a:endParaRPr>
          </a:p>
        </p:txBody>
      </p:sp>
      <p:sp>
        <p:nvSpPr>
          <p:cNvPr id="37" name="正方形/長方形 36">
            <a:extLst>
              <a:ext uri="{FF2B5EF4-FFF2-40B4-BE49-F238E27FC236}">
                <a16:creationId xmlns:a16="http://schemas.microsoft.com/office/drawing/2014/main" id="{5139D464-7EAD-421E-BBCD-6232255FDBC7}"/>
              </a:ext>
            </a:extLst>
          </p:cNvPr>
          <p:cNvSpPr/>
          <p:nvPr/>
        </p:nvSpPr>
        <p:spPr>
          <a:xfrm>
            <a:off x="8235497" y="5179285"/>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a:t>
            </a:r>
            <a:r>
              <a:rPr lang="ja-JP" altLang="en-US" sz="1600" b="1">
                <a:solidFill>
                  <a:srgbClr val="696969"/>
                </a:solidFill>
              </a:rPr>
              <a:t>単価</a:t>
            </a:r>
            <a:r>
              <a:rPr lang="en-US" altLang="ja-JP" sz="1600" b="1" dirty="0">
                <a:solidFill>
                  <a:srgbClr val="696969"/>
                </a:solidFill>
              </a:rPr>
              <a:t> </a:t>
            </a:r>
            <a:r>
              <a:rPr lang="en-US" altLang="ja-JP" sz="2400" b="1" dirty="0">
                <a:solidFill>
                  <a:srgbClr val="403F40"/>
                </a:solidFill>
              </a:rPr>
              <a:t>0.6</a:t>
            </a:r>
            <a:r>
              <a:rPr lang="ja-JP" altLang="en-US" sz="2000" b="1">
                <a:solidFill>
                  <a:srgbClr val="403F40"/>
                </a:solidFill>
              </a:rPr>
              <a:t>円</a:t>
            </a:r>
            <a:r>
              <a:rPr lang="ja-JP" altLang="en-US" sz="2000" b="1" dirty="0">
                <a:solidFill>
                  <a:srgbClr val="403F40"/>
                </a:solidFill>
              </a:rPr>
              <a:t>～</a:t>
            </a:r>
            <a:endParaRPr lang="ja-JP" altLang="en-US" b="1" dirty="0">
              <a:solidFill>
                <a:srgbClr val="403F40"/>
              </a:solidFill>
            </a:endParaRPr>
          </a:p>
        </p:txBody>
      </p:sp>
      <p:sp>
        <p:nvSpPr>
          <p:cNvPr id="18" name="正方形/長方形 17">
            <a:extLst>
              <a:ext uri="{FF2B5EF4-FFF2-40B4-BE49-F238E27FC236}">
                <a16:creationId xmlns:a16="http://schemas.microsoft.com/office/drawing/2014/main" id="{4FBCB9C3-2428-EB4F-BBA6-E41CAE6A51C9}"/>
              </a:ext>
            </a:extLst>
          </p:cNvPr>
          <p:cNvSpPr/>
          <p:nvPr/>
        </p:nvSpPr>
        <p:spPr>
          <a:xfrm>
            <a:off x="4048683" y="4212217"/>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正方形/長方形 18">
            <a:extLst>
              <a:ext uri="{FF2B5EF4-FFF2-40B4-BE49-F238E27FC236}">
                <a16:creationId xmlns:a16="http://schemas.microsoft.com/office/drawing/2014/main" id="{4FBCB9C3-2428-EB4F-BBA6-E41CAE6A51C9}"/>
              </a:ext>
            </a:extLst>
          </p:cNvPr>
          <p:cNvSpPr/>
          <p:nvPr/>
        </p:nvSpPr>
        <p:spPr>
          <a:xfrm>
            <a:off x="7823558" y="4222681"/>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600" b="1" dirty="0">
                <a:solidFill>
                  <a:srgbClr val="7F7F7F"/>
                </a:solidFill>
                <a:latin typeface="Meiryo" panose="020B0604030504040204" pitchFamily="34" charset="-128"/>
                <a:ea typeface="Meiryo" panose="020B0604030504040204" pitchFamily="34" charset="-128"/>
              </a:rPr>
              <a:t>=</a:t>
            </a:r>
            <a:endPar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690690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6CC07CEE-0C03-944C-83D1-864B8C8093ED}"/>
              </a:ext>
            </a:extLst>
          </p:cNvPr>
          <p:cNvSpPr/>
          <p:nvPr/>
        </p:nvSpPr>
        <p:spPr>
          <a:xfrm>
            <a:off x="7933819" y="1422607"/>
            <a:ext cx="3575579" cy="529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rgbClr val="404040"/>
                </a:solidFill>
              </a:rPr>
              <a:t>1,500</a:t>
            </a:r>
            <a:r>
              <a:rPr lang="ja-JP" altLang="en-US" sz="1200" b="1" dirty="0">
                <a:solidFill>
                  <a:srgbClr val="404040"/>
                </a:solidFill>
              </a:rPr>
              <a:t>万円</a:t>
            </a:r>
            <a:r>
              <a:rPr lang="ja-JP" altLang="en-US" b="1" dirty="0">
                <a:solidFill>
                  <a:srgbClr val="404040"/>
                </a:solidFill>
              </a:rPr>
              <a:t>～</a:t>
            </a:r>
            <a:r>
              <a:rPr lang="en-US" altLang="ja-JP" b="1" dirty="0">
                <a:solidFill>
                  <a:srgbClr val="404040"/>
                </a:solidFill>
              </a:rPr>
              <a:t>5,000</a:t>
            </a:r>
            <a:r>
              <a:rPr lang="ja-JP" altLang="en-US" sz="1200" b="1" dirty="0">
                <a:solidFill>
                  <a:srgbClr val="404040"/>
                </a:solidFill>
              </a:rPr>
              <a:t>万円</a:t>
            </a:r>
            <a:endParaRPr lang="ja-JP" altLang="en-US" b="1" dirty="0">
              <a:solidFill>
                <a:srgbClr val="404040"/>
              </a:solidFill>
            </a:endParaRPr>
          </a:p>
        </p:txBody>
      </p:sp>
      <p:sp>
        <p:nvSpPr>
          <p:cNvPr id="22" name="正方形/長方形 21">
            <a:extLst>
              <a:ext uri="{FF2B5EF4-FFF2-40B4-BE49-F238E27FC236}">
                <a16:creationId xmlns:a16="http://schemas.microsoft.com/office/drawing/2014/main" id="{9B02EE01-8E39-6043-9A73-69AD818DF461}"/>
              </a:ext>
            </a:extLst>
          </p:cNvPr>
          <p:cNvSpPr/>
          <p:nvPr/>
        </p:nvSpPr>
        <p:spPr>
          <a:xfrm>
            <a:off x="6230684" y="1422607"/>
            <a:ext cx="1703135" cy="529272"/>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合計金額</a:t>
            </a:r>
          </a:p>
        </p:txBody>
      </p:sp>
      <p:sp>
        <p:nvSpPr>
          <p:cNvPr id="20" name="正方形/長方形 19">
            <a:extLst>
              <a:ext uri="{FF2B5EF4-FFF2-40B4-BE49-F238E27FC236}">
                <a16:creationId xmlns:a16="http://schemas.microsoft.com/office/drawing/2014/main" id="{B86730FC-2A57-A049-AEB7-860086F9DF82}"/>
              </a:ext>
            </a:extLst>
          </p:cNvPr>
          <p:cNvSpPr/>
          <p:nvPr/>
        </p:nvSpPr>
        <p:spPr>
          <a:xfrm>
            <a:off x="3115732" y="1422607"/>
            <a:ext cx="2982256" cy="529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ja-JP" b="1" dirty="0">
                <a:solidFill>
                  <a:srgbClr val="404040"/>
                </a:solidFill>
              </a:rPr>
              <a:t>2,250万</a:t>
            </a:r>
            <a:r>
              <a:rPr lang="ja-JP" altLang="en-US" b="1">
                <a:solidFill>
                  <a:srgbClr val="404040"/>
                </a:solidFill>
              </a:rPr>
              <a:t>～</a:t>
            </a:r>
            <a:r>
              <a:rPr lang="en-US" altLang="ja-JP" b="1" dirty="0">
                <a:solidFill>
                  <a:srgbClr val="404040"/>
                </a:solidFill>
              </a:rPr>
              <a:t>7</a:t>
            </a:r>
            <a:r>
              <a:rPr lang="ja-JP" altLang="en-US" b="1">
                <a:solidFill>
                  <a:srgbClr val="404040"/>
                </a:solidFill>
              </a:rPr>
              <a:t>,</a:t>
            </a:r>
            <a:r>
              <a:rPr lang="en-US" altLang="ja-JP" b="1" dirty="0">
                <a:solidFill>
                  <a:srgbClr val="404040"/>
                </a:solidFill>
              </a:rPr>
              <a:t>85</a:t>
            </a:r>
            <a:r>
              <a:rPr lang="ja-JP" altLang="en-US" b="1">
                <a:solidFill>
                  <a:srgbClr val="404040"/>
                </a:solidFill>
              </a:rPr>
              <a:t>0万</a:t>
            </a:r>
            <a:endParaRPr lang="en-US" altLang="ja-JP" b="1" dirty="0">
              <a:solidFill>
                <a:srgbClr val="404040"/>
              </a:solidFill>
            </a:endParaRPr>
          </a:p>
          <a:p>
            <a:pPr algn="ctr"/>
            <a:r>
              <a:rPr lang="en-US" altLang="ja-JP" sz="1050" dirty="0">
                <a:solidFill>
                  <a:srgbClr val="404040"/>
                </a:solidFill>
              </a:rPr>
              <a:t>※</a:t>
            </a:r>
            <a:r>
              <a:rPr lang="ja-JP" altLang="en-US" sz="1050" dirty="0">
                <a:solidFill>
                  <a:srgbClr val="404040"/>
                </a:solidFill>
              </a:rPr>
              <a:t>重複あり</a:t>
            </a:r>
          </a:p>
        </p:txBody>
      </p:sp>
      <p:sp>
        <p:nvSpPr>
          <p:cNvPr id="2" name="タイトル 1"/>
          <p:cNvSpPr>
            <a:spLocks noGrp="1"/>
          </p:cNvSpPr>
          <p:nvPr>
            <p:ph type="ctrTitle"/>
          </p:nvPr>
        </p:nvSpPr>
        <p:spPr/>
        <p:txBody>
          <a:bodyPr/>
          <a:lstStyle/>
          <a:p>
            <a:r>
              <a:rPr kumimoji="1" lang="ja-JP" altLang="en-US" dirty="0"/>
              <a:t>パッケージ商品　スペック詳細</a:t>
            </a:r>
          </a:p>
        </p:txBody>
      </p:sp>
      <p:sp>
        <p:nvSpPr>
          <p:cNvPr id="3" name="テキスト プレースホルダー 2"/>
          <p:cNvSpPr>
            <a:spLocks noGrp="1"/>
          </p:cNvSpPr>
          <p:nvPr>
            <p:ph type="body" sz="quarter" idx="10"/>
          </p:nvPr>
        </p:nvSpPr>
        <p:spPr>
          <a:xfrm>
            <a:off x="877215" y="1041627"/>
            <a:ext cx="10438785" cy="792088"/>
          </a:xfrm>
        </p:spPr>
        <p:txBody>
          <a:bodyPr lIns="0" tIns="0" rIns="0" bIns="0" anchor="t"/>
          <a:lstStyle/>
          <a:p>
            <a:r>
              <a:rPr lang="ja-JP" altLang="en-US" sz="2000" b="1" dirty="0"/>
              <a:t>各社</a:t>
            </a:r>
            <a:r>
              <a:rPr lang="en-US" altLang="ja-JP" sz="2000" b="1" dirty="0"/>
              <a:t>3</a:t>
            </a:r>
            <a:r>
              <a:rPr lang="ja-JP" altLang="en-US" sz="2000" b="1" dirty="0" err="1"/>
              <a:t>つの</a:t>
            </a:r>
            <a:r>
              <a:rPr lang="ja-JP" altLang="en-US" sz="2000" b="1" dirty="0"/>
              <a:t>商品</a:t>
            </a:r>
            <a:r>
              <a:rPr lang="ja-JP" altLang="en-US" sz="2000" b="1"/>
              <a:t>より選択</a:t>
            </a:r>
            <a:r>
              <a:rPr lang="ja-JP" altLang="en-US" sz="2000"/>
              <a:t>いただけます</a:t>
            </a:r>
            <a:r>
              <a:rPr lang="ja-JP" altLang="en-US" sz="2000" dirty="0"/>
              <a:t>。</a:t>
            </a:r>
            <a:endParaRPr lang="en-US" altLang="ja-JP" sz="2000" dirty="0"/>
          </a:p>
        </p:txBody>
      </p:sp>
      <p:sp>
        <p:nvSpPr>
          <p:cNvPr id="4" name="Google Shape;231;p53">
            <a:extLst>
              <a:ext uri="{FF2B5EF4-FFF2-40B4-BE49-F238E27FC236}">
                <a16:creationId xmlns:a16="http://schemas.microsoft.com/office/drawing/2014/main" id="{544FCB41-9BF3-594E-ADE3-ACCE96A4C2B0}"/>
              </a:ext>
            </a:extLst>
          </p:cNvPr>
          <p:cNvSpPr txBox="1"/>
          <p:nvPr/>
        </p:nvSpPr>
        <p:spPr>
          <a:xfrm>
            <a:off x="850821" y="2277094"/>
            <a:ext cx="10664905" cy="366858"/>
          </a:xfrm>
          <a:prstGeom prst="rect">
            <a:avLst/>
          </a:prstGeom>
          <a:solidFill>
            <a:srgbClr val="FF0033"/>
          </a:solid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bg1"/>
                </a:solidFill>
                <a:latin typeface="Meiryo"/>
                <a:ea typeface="Meiryo"/>
                <a:cs typeface="Meiryo"/>
                <a:sym typeface="Meiryo"/>
              </a:rPr>
              <a:t>ブランドパネル</a:t>
            </a:r>
            <a:endParaRPr lang="en-US" sz="1100" dirty="0">
              <a:solidFill>
                <a:schemeClr val="bg1"/>
              </a:solidFill>
              <a:latin typeface="Arial"/>
              <a:ea typeface="Arial"/>
              <a:cs typeface="Arial"/>
              <a:sym typeface="Arial"/>
            </a:endParaRPr>
          </a:p>
        </p:txBody>
      </p:sp>
      <p:sp>
        <p:nvSpPr>
          <p:cNvPr id="5" name="Google Shape;231;p53">
            <a:extLst>
              <a:ext uri="{FF2B5EF4-FFF2-40B4-BE49-F238E27FC236}">
                <a16:creationId xmlns:a16="http://schemas.microsoft.com/office/drawing/2014/main" id="{466C762B-4DEA-D645-89A5-89991917FEAD}"/>
              </a:ext>
            </a:extLst>
          </p:cNvPr>
          <p:cNvSpPr txBox="1"/>
          <p:nvPr/>
        </p:nvSpPr>
        <p:spPr>
          <a:xfrm>
            <a:off x="850821" y="4441835"/>
            <a:ext cx="10664905" cy="366858"/>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bg1"/>
                </a:solidFill>
                <a:latin typeface="Meiryo"/>
                <a:ea typeface="Meiryo"/>
                <a:cs typeface="Meiryo"/>
                <a:sym typeface="Meiryo"/>
              </a:rPr>
              <a:t>Talk Head View</a:t>
            </a:r>
            <a:endParaRPr lang="en-US" sz="1100" dirty="0">
              <a:solidFill>
                <a:schemeClr val="bg1"/>
              </a:solidFill>
              <a:latin typeface="Arial"/>
              <a:ea typeface="Arial"/>
              <a:cs typeface="Arial"/>
              <a:sym typeface="Arial"/>
            </a:endParaRPr>
          </a:p>
        </p:txBody>
      </p:sp>
      <p:graphicFrame>
        <p:nvGraphicFramePr>
          <p:cNvPr id="6" name="表 5"/>
          <p:cNvGraphicFramePr>
            <a:graphicFrameLocks noGrp="1"/>
          </p:cNvGraphicFramePr>
          <p:nvPr/>
        </p:nvGraphicFramePr>
        <p:xfrm>
          <a:off x="850819" y="2640133"/>
          <a:ext cx="10664908" cy="1475751"/>
        </p:xfrm>
        <a:graphic>
          <a:graphicData uri="http://schemas.openxmlformats.org/drawingml/2006/table">
            <a:tbl>
              <a:tblPr>
                <a:tableStyleId>{5C22544A-7EE6-4342-B048-85BDC9FD1C3A}</a:tableStyleId>
              </a:tblPr>
              <a:tblGrid>
                <a:gridCol w="3154171">
                  <a:extLst>
                    <a:ext uri="{9D8B030D-6E8A-4147-A177-3AD203B41FA5}">
                      <a16:colId xmlns:a16="http://schemas.microsoft.com/office/drawing/2014/main" val="2528443028"/>
                    </a:ext>
                  </a:extLst>
                </a:gridCol>
                <a:gridCol w="803544">
                  <a:extLst>
                    <a:ext uri="{9D8B030D-6E8A-4147-A177-3AD203B41FA5}">
                      <a16:colId xmlns:a16="http://schemas.microsoft.com/office/drawing/2014/main" val="433654980"/>
                    </a:ext>
                  </a:extLst>
                </a:gridCol>
                <a:gridCol w="1116683">
                  <a:extLst>
                    <a:ext uri="{9D8B030D-6E8A-4147-A177-3AD203B41FA5}">
                      <a16:colId xmlns:a16="http://schemas.microsoft.com/office/drawing/2014/main" val="2147095039"/>
                    </a:ext>
                  </a:extLst>
                </a:gridCol>
                <a:gridCol w="1158843">
                  <a:extLst>
                    <a:ext uri="{9D8B030D-6E8A-4147-A177-3AD203B41FA5}">
                      <a16:colId xmlns:a16="http://schemas.microsoft.com/office/drawing/2014/main" val="2044089276"/>
                    </a:ext>
                  </a:extLst>
                </a:gridCol>
                <a:gridCol w="1148212">
                  <a:extLst>
                    <a:ext uri="{9D8B030D-6E8A-4147-A177-3AD203B41FA5}">
                      <a16:colId xmlns:a16="http://schemas.microsoft.com/office/drawing/2014/main" val="793988432"/>
                    </a:ext>
                  </a:extLst>
                </a:gridCol>
                <a:gridCol w="1014390">
                  <a:extLst>
                    <a:ext uri="{9D8B030D-6E8A-4147-A177-3AD203B41FA5}">
                      <a16:colId xmlns:a16="http://schemas.microsoft.com/office/drawing/2014/main" val="2186648513"/>
                    </a:ext>
                  </a:extLst>
                </a:gridCol>
                <a:gridCol w="987252">
                  <a:extLst>
                    <a:ext uri="{9D8B030D-6E8A-4147-A177-3AD203B41FA5}">
                      <a16:colId xmlns:a16="http://schemas.microsoft.com/office/drawing/2014/main" val="2695460815"/>
                    </a:ext>
                  </a:extLst>
                </a:gridCol>
                <a:gridCol w="1281813">
                  <a:extLst>
                    <a:ext uri="{9D8B030D-6E8A-4147-A177-3AD203B41FA5}">
                      <a16:colId xmlns:a16="http://schemas.microsoft.com/office/drawing/2014/main" val="193831044"/>
                    </a:ext>
                  </a:extLst>
                </a:gridCol>
              </a:tblGrid>
              <a:tr h="243591">
                <a:tc>
                  <a:txBody>
                    <a:bodyPr/>
                    <a:lstStyle/>
                    <a:p>
                      <a:pPr algn="ctr" fontAlgn="ctr"/>
                      <a:r>
                        <a:rPr lang="ja-JP" altLang="en-US" sz="1100" u="none" strike="noStrike" dirty="0">
                          <a:solidFill>
                            <a:srgbClr val="FF0032"/>
                          </a:solidFill>
                          <a:effectLst/>
                        </a:rPr>
                        <a:t>商品名</a:t>
                      </a:r>
                      <a:endParaRPr lang="ja-JP" alt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掲載期間</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Mimps</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Vimps</a:t>
                      </a:r>
                      <a:r>
                        <a:rPr lang="en-US" sz="1100" u="none" strike="noStrike" dirty="0">
                          <a:solidFill>
                            <a:srgbClr val="FF0032"/>
                          </a:solidFill>
                          <a:effectLst/>
                        </a:rPr>
                        <a:t>/V</a:t>
                      </a:r>
                      <a:r>
                        <a:rPr lang="ja-JP" altLang="en-US" sz="1100" u="none" strike="noStrike">
                          <a:solidFill>
                            <a:srgbClr val="FF0032"/>
                          </a:solidFill>
                          <a:effectLst/>
                        </a:rPr>
                        <a:t>リーチ</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altLang="ja-JP" sz="1100" u="none" strike="noStrike" dirty="0" err="1">
                          <a:solidFill>
                            <a:srgbClr val="FF0032"/>
                          </a:solidFill>
                          <a:effectLst/>
                        </a:rPr>
                        <a:t>Vimps単価</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lvl="0" algn="ctr">
                        <a:lnSpc>
                          <a:spcPct val="100000"/>
                        </a:lnSpc>
                        <a:spcBef>
                          <a:spcPts val="0"/>
                        </a:spcBef>
                        <a:spcAft>
                          <a:spcPts val="0"/>
                        </a:spcAft>
                        <a:buNone/>
                      </a:pPr>
                      <a:r>
                        <a:rPr lang="en-US" sz="1100" b="0" i="0" u="none" strike="noStrike" noProof="0" dirty="0" err="1">
                          <a:solidFill>
                            <a:srgbClr val="FF0032"/>
                          </a:solidFill>
                          <a:effectLst/>
                          <a:latin typeface="メイリオ"/>
                        </a:rPr>
                        <a:t>Mリーチ</a:t>
                      </a:r>
                      <a:endParaRPr lang="en-US" sz="1100" b="0" i="0" u="none" strike="noStrike" noProof="0" dirty="0" err="1">
                        <a:effectLst/>
                        <a:latin typeface="メイリオ"/>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Mリーチ単価</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金額</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extLst>
                  <a:ext uri="{0D108BD9-81ED-4DB2-BD59-A6C34878D82A}">
                    <a16:rowId xmlns:a16="http://schemas.microsoft.com/office/drawing/2014/main" val="1528994956"/>
                  </a:ext>
                </a:extLst>
              </a:tr>
              <a:tr h="410720">
                <a:tc>
                  <a:txBody>
                    <a:bodyPr/>
                    <a:lstStyle/>
                    <a:p>
                      <a:pPr algn="ctr" fontAlgn="ctr"/>
                      <a:r>
                        <a:rPr lang="ja-JP" altLang="en-US" sz="1000" u="none" strike="noStrike" dirty="0">
                          <a:effectLst/>
                        </a:rPr>
                        <a:t>ブランドパネル　</a:t>
                      </a:r>
                      <a:r>
                        <a:rPr lang="en-US" altLang="ja-JP" sz="1000" u="none" strike="noStrike" dirty="0">
                          <a:effectLst/>
                        </a:rPr>
                        <a:t>MD</a:t>
                      </a:r>
                      <a:r>
                        <a:rPr lang="ja-JP" altLang="en-US" sz="1000" u="none" strike="noStrike" dirty="0">
                          <a:effectLst/>
                        </a:rPr>
                        <a:t>（</a:t>
                      </a:r>
                      <a:r>
                        <a:rPr lang="en-US" altLang="ja-JP" sz="1000" u="none" strike="noStrike" dirty="0">
                          <a:effectLst/>
                        </a:rPr>
                        <a:t>FQ1</a:t>
                      </a:r>
                      <a:r>
                        <a:rPr lang="ja-JP" altLang="en-US" sz="1000" u="none" strike="noStrike" dirty="0">
                          <a:effectLst/>
                        </a:rPr>
                        <a:t>）</a:t>
                      </a:r>
                      <a:r>
                        <a:rPr lang="en-US" altLang="ja-JP" sz="1000" u="none" strike="noStrike" dirty="0">
                          <a:effectLst/>
                        </a:rPr>
                        <a:t/>
                      </a:r>
                      <a:br>
                        <a:rPr lang="en-US" altLang="ja-JP" sz="1000" u="none" strike="noStrike" dirty="0">
                          <a:effectLst/>
                        </a:rPr>
                      </a:b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000" u="none" strike="noStrike" dirty="0">
                          <a:effectLst/>
                        </a:rPr>
                        <a:t>1</a:t>
                      </a:r>
                      <a:r>
                        <a:rPr lang="ja-JP" altLang="en-US" sz="1000" u="none" strike="noStrike" dirty="0">
                          <a:effectLst/>
                        </a:rPr>
                        <a:t>日</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9,000,000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6,600,000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0.748</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9,000,000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0.56</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5,000,000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2928932744"/>
                  </a:ext>
                </a:extLst>
              </a:tr>
              <a:tr h="410720">
                <a:tc>
                  <a:txBody>
                    <a:bodyPr/>
                    <a:lstStyle/>
                    <a:p>
                      <a:pPr algn="ctr" fontAlgn="ctr"/>
                      <a:r>
                        <a:rPr lang="ja-JP" altLang="en-US" sz="1000" u="none" strike="noStrike" dirty="0">
                          <a:effectLst/>
                        </a:rPr>
                        <a:t>ブランドパネル　</a:t>
                      </a:r>
                      <a:r>
                        <a:rPr lang="en-US" altLang="ja-JP" sz="1000" u="none" strike="noStrike" dirty="0">
                          <a:effectLst/>
                        </a:rPr>
                        <a:t>SP</a:t>
                      </a:r>
                      <a:r>
                        <a:rPr lang="ja-JP" altLang="en-US" sz="1000" u="none" strike="noStrike" dirty="0">
                          <a:effectLst/>
                        </a:rPr>
                        <a:t>（</a:t>
                      </a:r>
                      <a:r>
                        <a:rPr lang="en-US" altLang="ja-JP" sz="1000" u="none" strike="noStrike" dirty="0">
                          <a:effectLst/>
                        </a:rPr>
                        <a:t>FQ1</a:t>
                      </a:r>
                      <a:r>
                        <a:rPr lang="ja-JP" altLang="en-US" sz="1000" u="none" strike="noStrike" dirty="0">
                          <a:effectLst/>
                        </a:rPr>
                        <a:t>）</a:t>
                      </a:r>
                      <a:r>
                        <a:rPr lang="en-US" altLang="ja-JP" sz="1000" u="none" strike="noStrike" dirty="0">
                          <a:effectLst/>
                        </a:rPr>
                        <a:t/>
                      </a:r>
                      <a:br>
                        <a:rPr lang="en-US" altLang="ja-JP" sz="1000" u="none" strike="noStrike" dirty="0">
                          <a:effectLst/>
                        </a:rPr>
                      </a:b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000" u="none" strike="noStrike" dirty="0">
                          <a:effectLst/>
                        </a:rPr>
                        <a:t>8,000,000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altLang="ja-JP" sz="1000" u="none" strike="noStrike" dirty="0">
                          <a:effectLst/>
                        </a:rPr>
                        <a:t>5,500,000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0.902</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8,000,000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0.63</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5,000,000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951113621"/>
                  </a:ext>
                </a:extLst>
              </a:tr>
              <a:tr h="410720">
                <a:tc>
                  <a:txBody>
                    <a:bodyPr/>
                    <a:lstStyle/>
                    <a:p>
                      <a:pPr algn="ctr" fontAlgn="ctr"/>
                      <a:r>
                        <a:rPr lang="ja-JP" altLang="en-US" sz="1000" u="none" strike="noStrike" dirty="0">
                          <a:effectLst/>
                        </a:rPr>
                        <a:t>ブランドパネル　リッチフォーマット　</a:t>
                      </a:r>
                      <a:r>
                        <a:rPr lang="en-US" altLang="ja-JP" sz="1000" u="none" strike="noStrike" dirty="0">
                          <a:effectLst/>
                        </a:rPr>
                        <a:t>MD</a:t>
                      </a:r>
                      <a:r>
                        <a:rPr lang="ja-JP" altLang="en-US" sz="1000" u="none" strike="noStrike" dirty="0">
                          <a:effectLst/>
                        </a:rPr>
                        <a:t>（</a:t>
                      </a:r>
                      <a:r>
                        <a:rPr lang="en-US" altLang="ja-JP" sz="1000" u="none" strike="noStrike" dirty="0">
                          <a:effectLst/>
                        </a:rPr>
                        <a:t>FQ1</a:t>
                      </a: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000" u="none" strike="noStrike" dirty="0">
                          <a:effectLst/>
                        </a:rPr>
                        <a:t>13,500,000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10,000,000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0.998</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13,300,000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0.75</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10,000,000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706098752"/>
                  </a:ext>
                </a:extLst>
              </a:tr>
            </a:tbl>
          </a:graphicData>
        </a:graphic>
      </p:graphicFrame>
      <p:sp>
        <p:nvSpPr>
          <p:cNvPr id="14" name="テキスト ボックス 13"/>
          <p:cNvSpPr txBox="1"/>
          <p:nvPr/>
        </p:nvSpPr>
        <p:spPr>
          <a:xfrm>
            <a:off x="2439852" y="6485232"/>
            <a:ext cx="7829387" cy="400110"/>
          </a:xfrm>
          <a:prstGeom prst="rect">
            <a:avLst/>
          </a:prstGeom>
          <a:noFill/>
        </p:spPr>
        <p:txBody>
          <a:bodyPr wrap="none" lIns="91440" tIns="45720" rIns="91440" bIns="45720" rtlCol="0" anchor="t">
            <a:spAutoFit/>
          </a:bodyPr>
          <a:lstStyle/>
          <a:p>
            <a:r>
              <a:rPr lang="en-US" altLang="ja-JP" sz="1000" dirty="0"/>
              <a:t>※</a:t>
            </a:r>
            <a:r>
              <a:rPr lang="en-US" altLang="ja-JP" sz="1000" dirty="0" err="1"/>
              <a:t>MD＝マルチデバイス、SP</a:t>
            </a:r>
            <a:r>
              <a:rPr lang="en-US" altLang="ja-JP" sz="1000" dirty="0"/>
              <a:t>=</a:t>
            </a:r>
            <a:r>
              <a:rPr lang="en-US" altLang="ja-JP" sz="1000" dirty="0" err="1"/>
              <a:t>スマートフォンの略です</a:t>
            </a:r>
            <a:r>
              <a:rPr lang="en-US" altLang="ja-JP" sz="1000" dirty="0"/>
              <a:t>。※</a:t>
            </a:r>
            <a:r>
              <a:rPr lang="en-US" altLang="ja-JP" sz="1000" dirty="0" err="1"/>
              <a:t>一部数値を丸めて記載しているため、正値は商品資料をご確認ください</a:t>
            </a:r>
            <a:r>
              <a:rPr lang="en-US" altLang="ja-JP" sz="1000" dirty="0"/>
              <a:t>。</a:t>
            </a:r>
            <a:endParaRPr lang="ja-JP" altLang="en-US" sz="1000" dirty="0"/>
          </a:p>
          <a:p>
            <a:r>
              <a:rPr kumimoji="1" lang="en-US" altLang="ja-JP" sz="1000" dirty="0"/>
              <a:t>※</a:t>
            </a:r>
            <a:r>
              <a:rPr kumimoji="1" lang="ja-JP" altLang="en-US" sz="1000" dirty="0"/>
              <a:t>金額はすべてグロスです。</a:t>
            </a:r>
            <a:r>
              <a:rPr lang="en-US" altLang="ja-JP" sz="1000" dirty="0"/>
              <a:t>※</a:t>
            </a:r>
            <a:r>
              <a:rPr lang="ja-JP" altLang="en-US" sz="1000" dirty="0"/>
              <a:t>ブランドパネルの</a:t>
            </a:r>
            <a:r>
              <a:rPr lang="en-US" altLang="ja-JP" sz="1000" dirty="0" err="1"/>
              <a:t>Mimps</a:t>
            </a:r>
            <a:r>
              <a:rPr lang="ja-JP" altLang="en-US" sz="1000" dirty="0" err="1"/>
              <a:t>、</a:t>
            </a:r>
            <a:r>
              <a:rPr lang="ja-JP" altLang="en-US" sz="1000" dirty="0"/>
              <a:t>リーチは想定になります。</a:t>
            </a:r>
            <a:endParaRPr lang="en-US" altLang="ja-JP" sz="1000" dirty="0"/>
          </a:p>
        </p:txBody>
      </p:sp>
      <p:graphicFrame>
        <p:nvGraphicFramePr>
          <p:cNvPr id="10" name="表 9"/>
          <p:cNvGraphicFramePr>
            <a:graphicFrameLocks noGrp="1"/>
          </p:cNvGraphicFramePr>
          <p:nvPr/>
        </p:nvGraphicFramePr>
        <p:xfrm>
          <a:off x="850820" y="4798282"/>
          <a:ext cx="10664907" cy="1709307"/>
        </p:xfrm>
        <a:graphic>
          <a:graphicData uri="http://schemas.openxmlformats.org/drawingml/2006/table">
            <a:tbl>
              <a:tblPr>
                <a:tableStyleId>{5C22544A-7EE6-4342-B048-85BDC9FD1C3A}</a:tableStyleId>
              </a:tblPr>
              <a:tblGrid>
                <a:gridCol w="3128027">
                  <a:extLst>
                    <a:ext uri="{9D8B030D-6E8A-4147-A177-3AD203B41FA5}">
                      <a16:colId xmlns:a16="http://schemas.microsoft.com/office/drawing/2014/main" val="1566368854"/>
                    </a:ext>
                  </a:extLst>
                </a:gridCol>
                <a:gridCol w="802961">
                  <a:extLst>
                    <a:ext uri="{9D8B030D-6E8A-4147-A177-3AD203B41FA5}">
                      <a16:colId xmlns:a16="http://schemas.microsoft.com/office/drawing/2014/main" val="3045372213"/>
                    </a:ext>
                  </a:extLst>
                </a:gridCol>
                <a:gridCol w="3430832">
                  <a:extLst>
                    <a:ext uri="{9D8B030D-6E8A-4147-A177-3AD203B41FA5}">
                      <a16:colId xmlns:a16="http://schemas.microsoft.com/office/drawing/2014/main" val="2887072042"/>
                    </a:ext>
                  </a:extLst>
                </a:gridCol>
                <a:gridCol w="2007401">
                  <a:extLst>
                    <a:ext uri="{9D8B030D-6E8A-4147-A177-3AD203B41FA5}">
                      <a16:colId xmlns:a16="http://schemas.microsoft.com/office/drawing/2014/main" val="236815742"/>
                    </a:ext>
                  </a:extLst>
                </a:gridCol>
                <a:gridCol w="1295686">
                  <a:extLst>
                    <a:ext uri="{9D8B030D-6E8A-4147-A177-3AD203B41FA5}">
                      <a16:colId xmlns:a16="http://schemas.microsoft.com/office/drawing/2014/main" val="2608248248"/>
                    </a:ext>
                  </a:extLst>
                </a:gridCol>
              </a:tblGrid>
              <a:tr h="276057">
                <a:tc>
                  <a:txBody>
                    <a:bodyPr/>
                    <a:lstStyle/>
                    <a:p>
                      <a:pPr algn="ctr" fontAlgn="ctr"/>
                      <a:r>
                        <a:rPr lang="ja-JP" altLang="en-US" sz="1100" u="none" strike="noStrike" dirty="0">
                          <a:solidFill>
                            <a:srgbClr val="04B43A"/>
                          </a:solidFill>
                          <a:effectLst/>
                        </a:rPr>
                        <a:t>商品名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掲載期間</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b="0" i="0" u="none" strike="noStrike" dirty="0">
                          <a:solidFill>
                            <a:srgbClr val="04B43A"/>
                          </a:solidFill>
                          <a:effectLst/>
                          <a:latin typeface="+mn-ea"/>
                          <a:ea typeface="+mn-ea"/>
                        </a:rPr>
                        <a:t>Imps/ </a:t>
                      </a:r>
                      <a:r>
                        <a:rPr lang="ja-JP" altLang="en-US" sz="1100" b="0" i="0" u="none" strike="noStrike" dirty="0">
                          <a:solidFill>
                            <a:srgbClr val="04B43A"/>
                          </a:solidFill>
                          <a:effectLst/>
                          <a:latin typeface="+mn-ea"/>
                          <a:ea typeface="+mn-ea"/>
                        </a:rPr>
                        <a:t>リーチ</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u="none" strike="noStrike" dirty="0">
                          <a:solidFill>
                            <a:srgbClr val="04B43A"/>
                          </a:solidFill>
                          <a:effectLst/>
                        </a:rPr>
                        <a:t>Imps/</a:t>
                      </a:r>
                      <a:r>
                        <a:rPr lang="ja-JP" altLang="en-US" sz="1100" u="none" strike="noStrike" dirty="0">
                          <a:solidFill>
                            <a:srgbClr val="04B43A"/>
                          </a:solidFill>
                          <a:effectLst/>
                        </a:rPr>
                        <a:t>リーチ単価</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金額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extLst>
                  <a:ext uri="{0D108BD9-81ED-4DB2-BD59-A6C34878D82A}">
                    <a16:rowId xmlns:a16="http://schemas.microsoft.com/office/drawing/2014/main" val="3058209856"/>
                  </a:ext>
                </a:extLst>
              </a:tr>
              <a:tr h="276057">
                <a:tc>
                  <a:txBody>
                    <a:bodyPr/>
                    <a:lstStyle/>
                    <a:p>
                      <a:pPr algn="ctr" fontAlgn="ctr"/>
                      <a:r>
                        <a:rPr lang="en-US"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sz="1100" u="none" strike="noStrike" dirty="0">
                          <a:effectLst/>
                        </a:rPr>
                        <a:t>Li</a:t>
                      </a:r>
                      <a:r>
                        <a:rPr lang="en-US" altLang="ja-JP" sz="1100" u="none" strike="noStrike" dirty="0">
                          <a:effectLst/>
                        </a:rPr>
                        <a:t>te※1</a:t>
                      </a:r>
                      <a:endParaRPr 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5">
                  <a:txBody>
                    <a:bodyPr/>
                    <a:lstStyle/>
                    <a:p>
                      <a:pPr algn="ctr" fontAlgn="ctr"/>
                      <a:r>
                        <a:rPr lang="en-US" altLang="ja-JP" sz="1100" u="none" strike="noStrike" dirty="0">
                          <a:effectLst/>
                        </a:rPr>
                        <a:t>1</a:t>
                      </a:r>
                      <a:r>
                        <a:rPr lang="ja-JP" altLang="en-US" sz="1100" u="none" strike="noStrike" dirty="0">
                          <a:effectLst/>
                        </a:rPr>
                        <a:t>日</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latin typeface="+mn-ea"/>
                          <a:ea typeface="+mn-ea"/>
                        </a:rPr>
                        <a:t>13,500,000</a:t>
                      </a:r>
                      <a:endParaRPr lang="en-US" altLang="ja-JP" sz="1100" b="0" i="0" u="none" strike="noStrike" dirty="0">
                        <a:solidFill>
                          <a:srgbClr val="000000"/>
                        </a:solidFill>
                        <a:effectLst/>
                        <a:latin typeface="+mn-ea"/>
                        <a:ea typeface="+mn-ea"/>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0.6~0.75</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3070382265"/>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Half</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32,500,000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20,000,000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4073947763"/>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All</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65,000,000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0.8</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40,000,000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652789300"/>
                  </a:ext>
                </a:extLst>
              </a:tr>
              <a:tr h="32902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00000"/>
                          </a:solidFill>
                          <a:effectLst/>
                          <a:latin typeface="Meiryo" panose="020B0604030504040204" pitchFamily="34" charset="-128"/>
                          <a:ea typeface="Meiryo" panose="020B0604030504040204" pitchFamily="34" charset="-128"/>
                        </a:rPr>
                        <a:t>Talk Head View</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1Day</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ALL/</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男性ターゲティング</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algn="ctr" fontAlgn="ct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30,000,000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b="0" i="0" u="none" strike="noStrike" dirty="0">
                          <a:solidFill>
                            <a:srgbClr val="000000"/>
                          </a:solidFill>
                          <a:effectLst/>
                          <a:latin typeface="Meiryo" panose="020B0604030504040204" pitchFamily="34" charset="-128"/>
                          <a:ea typeface="Meiryo" panose="020B0604030504040204" pitchFamily="34" charset="-128"/>
                        </a:rPr>
                        <a:t>0.83</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eiryo" panose="020B0604030504040204" pitchFamily="34" charset="-128"/>
                          <a:ea typeface="Meiryo" panose="020B0604030504040204" pitchFamily="34" charset="-128"/>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1230120490"/>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00000"/>
                          </a:solidFill>
                          <a:effectLst/>
                          <a:latin typeface="Meiryo" panose="020B0604030504040204" pitchFamily="34" charset="-128"/>
                          <a:ea typeface="Meiryo" panose="020B0604030504040204" pitchFamily="34" charset="-128"/>
                        </a:rPr>
                        <a:t>Talk Head View</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1Day</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ALL/</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女性ターゲティング</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algn="ctr" fontAlgn="ct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35,000,000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b="0" i="0" u="none" strike="noStrike" dirty="0">
                          <a:solidFill>
                            <a:srgbClr val="000000"/>
                          </a:solidFill>
                          <a:effectLst/>
                          <a:latin typeface="Meiryo" panose="020B0604030504040204" pitchFamily="34" charset="-128"/>
                          <a:ea typeface="Meiryo" panose="020B0604030504040204" pitchFamily="34" charset="-128"/>
                        </a:rPr>
                        <a:t>0.7</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eiryo" panose="020B0604030504040204" pitchFamily="34" charset="-128"/>
                          <a:ea typeface="Meiryo" panose="020B0604030504040204" pitchFamily="34" charset="-128"/>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70311076"/>
                  </a:ext>
                </a:extLst>
              </a:tr>
            </a:tbl>
          </a:graphicData>
        </a:graphic>
      </p:graphicFrame>
      <p:sp>
        <p:nvSpPr>
          <p:cNvPr id="18" name="正方形/長方形 17">
            <a:extLst>
              <a:ext uri="{FF2B5EF4-FFF2-40B4-BE49-F238E27FC236}">
                <a16:creationId xmlns:a16="http://schemas.microsoft.com/office/drawing/2014/main" id="{4FBCB9C3-2428-EB4F-BBA6-E41CAE6A51C9}"/>
              </a:ext>
            </a:extLst>
          </p:cNvPr>
          <p:cNvSpPr/>
          <p:nvPr/>
        </p:nvSpPr>
        <p:spPr>
          <a:xfrm>
            <a:off x="5941720" y="4054349"/>
            <a:ext cx="48310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テキスト ボックス 18">
            <a:extLst>
              <a:ext uri="{FF2B5EF4-FFF2-40B4-BE49-F238E27FC236}">
                <a16:creationId xmlns:a16="http://schemas.microsoft.com/office/drawing/2014/main" id="{6FAEAE3D-A3AA-8A4B-8EFE-E5B1144D58B4}"/>
              </a:ext>
            </a:extLst>
          </p:cNvPr>
          <p:cNvSpPr txBox="1"/>
          <p:nvPr/>
        </p:nvSpPr>
        <p:spPr>
          <a:xfrm>
            <a:off x="782145" y="2024997"/>
            <a:ext cx="7198584" cy="261610"/>
          </a:xfrm>
          <a:prstGeom prst="rect">
            <a:avLst/>
          </a:prstGeom>
          <a:noFill/>
        </p:spPr>
        <p:txBody>
          <a:bodyPr wrap="square" lIns="91440" tIns="45720" rIns="91440" bIns="45720" rtlCol="0" anchor="t">
            <a:spAutoFit/>
          </a:bodyPr>
          <a:lstStyle/>
          <a:p>
            <a:r>
              <a:rPr lang="ja-JP" altLang="en-US" sz="1100" b="1" dirty="0"/>
              <a:t>ブランドパネルは</a:t>
            </a:r>
            <a:r>
              <a:rPr lang="en-US" altLang="ja-JP" sz="1100" b="1" dirty="0"/>
              <a:t>500</a:t>
            </a:r>
            <a:r>
              <a:rPr lang="ja-JP" altLang="en-US" sz="1100" b="1" dirty="0"/>
              <a:t>万円から</a:t>
            </a:r>
            <a:r>
              <a:rPr lang="en-US" altLang="ja-JP" sz="1100" b="1" dirty="0"/>
              <a:t>1000</a:t>
            </a:r>
            <a:r>
              <a:rPr lang="ja-JP" altLang="en-US" sz="1100" b="1" dirty="0"/>
              <a:t>万円の金額を指定してください。</a:t>
            </a:r>
            <a:r>
              <a:rPr lang="en-US" altLang="ja-JP" sz="1100" b="1" u="sng" dirty="0"/>
              <a:t>1000</a:t>
            </a:r>
            <a:r>
              <a:rPr lang="ja-JP" altLang="en-US" sz="1100" b="1" u="sng" dirty="0"/>
              <a:t>万円を超えた購入は不可</a:t>
            </a:r>
            <a:r>
              <a:rPr lang="ja-JP" altLang="en-US" sz="1100" b="1" dirty="0"/>
              <a:t>です。</a:t>
            </a:r>
            <a:endParaRPr lang="en-US" altLang="ja-JP" sz="1100" b="1" dirty="0"/>
          </a:p>
        </p:txBody>
      </p:sp>
      <p:sp>
        <p:nvSpPr>
          <p:cNvPr id="7" name="正方形/長方形 6">
            <a:extLst>
              <a:ext uri="{FF2B5EF4-FFF2-40B4-BE49-F238E27FC236}">
                <a16:creationId xmlns:a16="http://schemas.microsoft.com/office/drawing/2014/main" id="{C8DA262F-F05F-6C4B-9125-AB0BC985F14C}"/>
              </a:ext>
            </a:extLst>
          </p:cNvPr>
          <p:cNvSpPr/>
          <p:nvPr/>
        </p:nvSpPr>
        <p:spPr>
          <a:xfrm>
            <a:off x="850819" y="1422607"/>
            <a:ext cx="2264914" cy="529272"/>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合計想定リーチ数</a:t>
            </a:r>
          </a:p>
        </p:txBody>
      </p:sp>
      <p:sp>
        <p:nvSpPr>
          <p:cNvPr id="15" name="正方形/長方形 14"/>
          <p:cNvSpPr/>
          <p:nvPr/>
        </p:nvSpPr>
        <p:spPr>
          <a:xfrm>
            <a:off x="787243" y="4217242"/>
            <a:ext cx="4293163" cy="261610"/>
          </a:xfrm>
          <a:prstGeom prst="rect">
            <a:avLst/>
          </a:prstGeom>
        </p:spPr>
        <p:txBody>
          <a:bodyPr wrap="none">
            <a:spAutoFit/>
          </a:bodyPr>
          <a:lstStyle/>
          <a:p>
            <a:r>
              <a:rPr lang="en-US" altLang="ja-JP" sz="1100" b="1" dirty="0">
                <a:latin typeface="+mn-ea"/>
              </a:rPr>
              <a:t>※1</a:t>
            </a:r>
            <a:r>
              <a:rPr lang="ja-JP" altLang="en-US" sz="1100" b="1" dirty="0">
                <a:latin typeface="+mn-ea"/>
              </a:rPr>
              <a:t>）</a:t>
            </a:r>
            <a:r>
              <a:rPr lang="en-US" altLang="ja-JP" sz="1100" b="1" dirty="0">
                <a:latin typeface="+mn-ea"/>
              </a:rPr>
              <a:t>Talk Head View Lite</a:t>
            </a:r>
            <a:r>
              <a:rPr lang="ja-JP" altLang="en-US" sz="1100" b="1" dirty="0">
                <a:latin typeface="+mn-ea"/>
              </a:rPr>
              <a:t>は土日・祝日の掲載はできません。</a:t>
            </a:r>
            <a:endParaRPr lang="en-US" altLang="ja-JP" sz="1100" b="1" dirty="0">
              <a:latin typeface="+mn-ea"/>
            </a:endParaRPr>
          </a:p>
        </p:txBody>
      </p:sp>
    </p:spTree>
    <p:extLst>
      <p:ext uri="{BB962C8B-B14F-4D97-AF65-F5344CB8AC3E}">
        <p14:creationId xmlns:p14="http://schemas.microsoft.com/office/powerpoint/2010/main" val="3791977205"/>
      </p:ext>
    </p:extLst>
  </p:cSld>
  <p:clrMapOvr>
    <a:masterClrMapping/>
  </p:clrMapOvr>
  <p:timing>
    <p:tnLst>
      <p:par>
        <p:cTn id="1" dur="indefinite" restart="never" nodeType="tmRoot"/>
      </p:par>
    </p:tnLst>
  </p:timing>
</p:sld>
</file>

<file path=ppt/theme/theme1.xml><?xml version="1.0" encoding="utf-8"?>
<a:theme xmlns:a="http://schemas.openxmlformats.org/drawingml/2006/main" name="右上固定要素あり">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2.xml><?xml version="1.0" encoding="utf-8"?>
<a:theme xmlns:a="http://schemas.openxmlformats.org/drawingml/2006/main" name="右上固定要素なし">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14282</TotalTime>
  <Words>3684</Words>
  <Application>Microsoft Office PowerPoint</Application>
  <PresentationFormat>ワイド画面</PresentationFormat>
  <Paragraphs>579</Paragraphs>
  <Slides>21</Slides>
  <Notes>16</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21</vt:i4>
      </vt:variant>
    </vt:vector>
  </HeadingPairs>
  <TitlesOfParts>
    <vt:vector size="30" baseType="lpstr">
      <vt:lpstr>ヒラギノ角ゴ Pro W6</vt:lpstr>
      <vt:lpstr>メイリオ</vt:lpstr>
      <vt:lpstr>メイリオ</vt:lpstr>
      <vt:lpstr>游ゴシック</vt:lpstr>
      <vt:lpstr>Arial</vt:lpstr>
      <vt:lpstr>Verdana</vt:lpstr>
      <vt:lpstr>Wingdings</vt:lpstr>
      <vt:lpstr>右上固定要素あり</vt:lpstr>
      <vt:lpstr>右上固定要素なし</vt:lpstr>
      <vt:lpstr>Yahoo! JAPAN・LINE共同パッケージ商品</vt:lpstr>
      <vt:lpstr>概要</vt:lpstr>
      <vt:lpstr>ブランドパネルのリーチ規模</vt:lpstr>
      <vt:lpstr>ブランドパネルの多彩なフォーマット</vt:lpstr>
      <vt:lpstr>PowerPoint プレゼンテーション</vt:lpstr>
      <vt:lpstr>LINE トークリストの枠としての特長</vt:lpstr>
      <vt:lpstr>パッケージ商品　概要</vt:lpstr>
      <vt:lpstr>パッケージ商品のポイント</vt:lpstr>
      <vt:lpstr>パッケージ商品　スペック詳細</vt:lpstr>
      <vt:lpstr>注意事項    </vt:lpstr>
      <vt:lpstr>注意事項</vt:lpstr>
      <vt:lpstr>指標の定義</vt:lpstr>
      <vt:lpstr>パッケージ商品　販売制限</vt:lpstr>
      <vt:lpstr>PowerPoint プレゼンテーション</vt:lpstr>
      <vt:lpstr>ブランドパネル　商品一覧</vt:lpstr>
      <vt:lpstr>スペシャル商品について</vt:lpstr>
      <vt:lpstr>ブランドパネル　販売制限カテゴリー</vt:lpstr>
      <vt:lpstr>免責事項/注意事項（ブランドパネル商品共通）</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理那 不殿</cp:lastModifiedBy>
  <cp:revision>636</cp:revision>
  <dcterms:created xsi:type="dcterms:W3CDTF">2021-01-15T05:32:52Z</dcterms:created>
  <dcterms:modified xsi:type="dcterms:W3CDTF">2022-08-31T06:46:35Z</dcterms:modified>
</cp:coreProperties>
</file>