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531" r:id="rId2"/>
    <p:sldId id="534" r:id="rId3"/>
    <p:sldId id="535" r:id="rId4"/>
    <p:sldId id="586" r:id="rId5"/>
    <p:sldId id="584" r:id="rId6"/>
    <p:sldId id="606" r:id="rId7"/>
    <p:sldId id="610" r:id="rId8"/>
    <p:sldId id="587" r:id="rId9"/>
    <p:sldId id="593" r:id="rId10"/>
    <p:sldId id="582" r:id="rId11"/>
    <p:sldId id="594" r:id="rId12"/>
    <p:sldId id="596" r:id="rId13"/>
    <p:sldId id="597" r:id="rId14"/>
    <p:sldId id="609" r:id="rId15"/>
    <p:sldId id="608" r:id="rId16"/>
    <p:sldId id="611" r:id="rId17"/>
    <p:sldId id="612" r:id="rId18"/>
    <p:sldId id="613" r:id="rId19"/>
    <p:sldId id="614" r:id="rId20"/>
    <p:sldId id="615" r:id="rId21"/>
    <p:sldId id="616" r:id="rId22"/>
    <p:sldId id="617" r:id="rId23"/>
    <p:sldId id="536"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99999"/>
    <a:srgbClr val="E9E9E9"/>
    <a:srgbClr val="ECECEC"/>
    <a:srgbClr val="DC5976"/>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6327" autoAdjust="0"/>
  </p:normalViewPr>
  <p:slideViewPr>
    <p:cSldViewPr snapToGrid="0">
      <p:cViewPr varScale="1">
        <p:scale>
          <a:sx n="71" d="100"/>
          <a:sy n="71" d="100"/>
        </p:scale>
        <p:origin x="84" y="714"/>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2023/1/19</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3585448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1085486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22</a:t>
            </a:fld>
            <a:endParaRPr kumimoji="1" lang="ja-JP" altLang="en-US"/>
          </a:p>
        </p:txBody>
      </p:sp>
    </p:spTree>
    <p:extLst>
      <p:ext uri="{BB962C8B-B14F-4D97-AF65-F5344CB8AC3E}">
        <p14:creationId xmlns:p14="http://schemas.microsoft.com/office/powerpoint/2010/main" val="4006929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43943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1005155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662721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381803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249474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354535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r>
              <a:rPr lang="en-US" altLang="ja-JP" sz="1200" dirty="0">
                <a:solidFill>
                  <a:schemeClr val="bg1"/>
                </a:solidFill>
                <a:latin typeface="Meiryo" panose="020B0604030504040204" pitchFamily="34" charset="-128"/>
                <a:ea typeface="Meiryo" panose="020B0604030504040204" pitchFamily="34" charset="-128"/>
              </a:rPr>
              <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r>
              <a:rPr kumimoji="1" lang="en-US" altLang="ja-JP" dirty="0"/>
              <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r>
              <a:rPr lang="en-US" altLang="ja-JP" sz="1200" dirty="0">
                <a:solidFill>
                  <a:schemeClr val="bg1"/>
                </a:solidFill>
                <a:latin typeface="Meiryo" panose="020B0604030504040204" pitchFamily="34" charset="-128"/>
                <a:ea typeface="Meiryo" panose="020B0604030504040204" pitchFamily="34" charset="-128"/>
              </a:rPr>
              <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smtClean="0">
                <a:solidFill>
                  <a:schemeClr val="bg1"/>
                </a:solidFill>
                <a:latin typeface="Segoe UI" panose="020B0502040204020203" pitchFamily="34" charset="0"/>
                <a:ea typeface="Yu Gothic" panose="020B0400000000000000" pitchFamily="34" charset="-128"/>
                <a:cs typeface="Segoe UI" panose="020B0502040204020203" pitchFamily="34" charset="0"/>
              </a:rPr>
              <a:t>2023/1/25</a:t>
            </a: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タイアップ広告</a:t>
            </a:r>
            <a:endPar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smtClean="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r>
              <a:rPr kumimoji="1" lang="en-US" altLang="ja-JP" dirty="0"/>
              <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471431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smtClean="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7" hasCustomPrompt="1"/>
          </p:nvPr>
        </p:nvSpPr>
        <p:spPr>
          <a:xfrm>
            <a:off x="1905536" y="48471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7" name="直線コネクタ 16">
            <a:extLst>
              <a:ext uri="{FF2B5EF4-FFF2-40B4-BE49-F238E27FC236}">
                <a16:creationId xmlns:a16="http://schemas.microsoft.com/office/drawing/2014/main" id="{487775CD-1830-B703-E4AF-05FD7E809186}"/>
              </a:ext>
            </a:extLst>
          </p:cNvPr>
          <p:cNvCxnSpPr/>
          <p:nvPr userDrawn="1"/>
        </p:nvCxnSpPr>
        <p:spPr>
          <a:xfrm>
            <a:off x="1289496" y="43444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ads-help.yahoo.co.jp/yahooads/guideline/articledetail?lan=ja&amp;aid=1617&amp;o=defaul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0.png"/><Relationship Id="rId1" Type="http://schemas.openxmlformats.org/officeDocument/2006/relationships/slideLayout" Target="../slideLayouts/slideLayout14.xml"/><Relationship Id="rId5" Type="http://schemas.openxmlformats.org/officeDocument/2006/relationships/image" Target="../media/image41.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r>
              <a:rPr kumimoji="1" lang="en-US" altLang="ja-JP" sz="2800" dirty="0"/>
              <a:t/>
            </a:r>
            <a:br>
              <a:rPr kumimoji="1" lang="en-US" altLang="ja-JP" sz="2800" dirty="0"/>
            </a:br>
            <a:r>
              <a:rPr lang="ja-JP" altLang="en-US" sz="2800" dirty="0" smtClean="0"/>
              <a:t>セールスシート</a:t>
            </a:r>
            <a:endParaRPr kumimoji="1" lang="ja-JP" altLang="en-US" sz="2800" dirty="0"/>
          </a:p>
        </p:txBody>
      </p:sp>
    </p:spTree>
    <p:extLst>
      <p:ext uri="{BB962C8B-B14F-4D97-AF65-F5344CB8AC3E}">
        <p14:creationId xmlns:p14="http://schemas.microsoft.com/office/powerpoint/2010/main" val="635715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p:cNvSpPr>
            <a:spLocks noChangeArrowheads="1"/>
          </p:cNvSpPr>
          <p:nvPr/>
        </p:nvSpPr>
        <p:spPr bwMode="auto">
          <a:xfrm>
            <a:off x="381724" y="1209798"/>
            <a:ext cx="11342574"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smtClean="0">
                <a:solidFill>
                  <a:schemeClr val="accent3"/>
                </a:solidFill>
                <a:latin typeface="メイリオ"/>
                <a:ea typeface="メイリオ"/>
              </a:rPr>
              <a:t>■編集・制作</a:t>
            </a:r>
            <a:endParaRPr lang="en-US" altLang="ja-JP" sz="1400" dirty="0" smtClean="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・企画内容</a:t>
            </a:r>
            <a:r>
              <a:rPr lang="ja-JP" altLang="en-US" sz="1050" dirty="0" smtClean="0">
                <a:solidFill>
                  <a:schemeClr val="accent3"/>
                </a:solidFill>
                <a:latin typeface="メイリオ" panose="020B0604030504040204" pitchFamily="50" charset="-128"/>
                <a:ea typeface="メイリオ" panose="020B0604030504040204" pitchFamily="50" charset="-128"/>
              </a:rPr>
              <a:t>は</a:t>
            </a:r>
            <a:r>
              <a:rPr lang="ja-JP" altLang="en-US" sz="1050" dirty="0">
                <a:solidFill>
                  <a:schemeClr val="accent3"/>
                </a:solidFill>
                <a:latin typeface="メイリオ" panose="020B0604030504040204" pitchFamily="50" charset="-128"/>
                <a:ea typeface="メイリオ" panose="020B0604030504040204" pitchFamily="50" charset="-128"/>
              </a:rPr>
              <a:t>申込者・広告</a:t>
            </a:r>
            <a:r>
              <a:rPr lang="ja-JP" altLang="en-US" sz="1050" dirty="0" smtClean="0">
                <a:solidFill>
                  <a:schemeClr val="accent3"/>
                </a:solidFill>
                <a:latin typeface="メイリオ" panose="020B0604030504040204" pitchFamily="50" charset="-128"/>
                <a:ea typeface="メイリオ" panose="020B0604030504040204" pitchFamily="50" charset="-128"/>
              </a:rPr>
              <a:t>主様とヤフーと</a:t>
            </a:r>
            <a:r>
              <a:rPr lang="ja-JP" altLang="en-US" sz="1050" dirty="0">
                <a:solidFill>
                  <a:schemeClr val="accent3"/>
                </a:solidFill>
                <a:latin typeface="メイリオ" panose="020B0604030504040204" pitchFamily="50" charset="-128"/>
                <a:ea typeface="メイリオ" panose="020B0604030504040204" pitchFamily="50" charset="-128"/>
              </a:rPr>
              <a:t>の間で協議の上決定し、最終的な編集権</a:t>
            </a:r>
            <a:r>
              <a:rPr lang="ja-JP" altLang="en-US" sz="1050" dirty="0" smtClean="0">
                <a:solidFill>
                  <a:schemeClr val="accent3"/>
                </a:solidFill>
                <a:latin typeface="メイリオ" panose="020B0604030504040204" pitchFamily="50" charset="-128"/>
                <a:ea typeface="メイリオ" panose="020B0604030504040204" pitchFamily="50" charset="-128"/>
              </a:rPr>
              <a:t>はヤフーに</a:t>
            </a:r>
            <a:r>
              <a:rPr lang="ja-JP" altLang="en-US" sz="1050" dirty="0">
                <a:solidFill>
                  <a:schemeClr val="accent3"/>
                </a:solidFill>
                <a:latin typeface="メイリオ" panose="020B0604030504040204" pitchFamily="50" charset="-128"/>
                <a:ea typeface="メイリオ" panose="020B0604030504040204" pitchFamily="50" charset="-128"/>
              </a:rPr>
              <a:t>帰属します。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a:t>
            </a:r>
            <a:r>
              <a:rPr lang="ja-JP" altLang="en-US" sz="1050" dirty="0">
                <a:solidFill>
                  <a:schemeClr val="accent3"/>
                </a:solidFill>
                <a:latin typeface="メイリオ" panose="020B0604030504040204" pitchFamily="50" charset="-128"/>
                <a:ea typeface="メイリオ" panose="020B0604030504040204" pitchFamily="50" charset="-128"/>
              </a:rPr>
              <a:t>申込者・広告</a:t>
            </a:r>
            <a:r>
              <a:rPr lang="ja-JP" altLang="en-US" sz="1050" dirty="0" smtClean="0">
                <a:solidFill>
                  <a:schemeClr val="accent3"/>
                </a:solidFill>
                <a:latin typeface="メイリオ" panose="020B0604030504040204" pitchFamily="50" charset="-128"/>
                <a:ea typeface="メイリオ" panose="020B0604030504040204" pitchFamily="50" charset="-128"/>
              </a:rPr>
              <a:t>主様より提供</a:t>
            </a:r>
            <a:r>
              <a:rPr lang="ja-JP" altLang="en-US" sz="1050" dirty="0">
                <a:solidFill>
                  <a:schemeClr val="accent3"/>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050" dirty="0" smtClean="0">
                <a:solidFill>
                  <a:schemeClr val="accent3"/>
                </a:solidFill>
                <a:latin typeface="メイリオ" panose="020B0604030504040204" pitchFamily="50" charset="-128"/>
                <a:ea typeface="メイリオ" panose="020B0604030504040204" pitchFamily="50" charset="-128"/>
              </a:rPr>
              <a:t>に係わる財産権</a:t>
            </a:r>
            <a:r>
              <a:rPr lang="ja-JP" altLang="en-US" sz="1050" dirty="0">
                <a:solidFill>
                  <a:schemeClr val="accent3"/>
                </a:solidFill>
                <a:latin typeface="メイリオ" panose="020B0604030504040204" pitchFamily="50" charset="-128"/>
                <a:ea typeface="メイリオ" panose="020B0604030504040204" pitchFamily="50" charset="-128"/>
              </a:rPr>
              <a:t>全ての権利処理が</a:t>
            </a:r>
            <a:r>
              <a:rPr lang="ja-JP" altLang="en-US" sz="1050" dirty="0" smtClean="0">
                <a:solidFill>
                  <a:schemeClr val="accent3"/>
                </a:solidFill>
                <a:latin typeface="メイリオ" panose="020B0604030504040204" pitchFamily="50" charset="-128"/>
                <a:ea typeface="メイリオ" panose="020B0604030504040204" pitchFamily="50" charset="-128"/>
              </a:rPr>
              <a:t>完了</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して</a:t>
            </a:r>
            <a:r>
              <a:rPr lang="ja-JP" altLang="en-US" sz="1050" dirty="0">
                <a:solidFill>
                  <a:schemeClr val="accent3"/>
                </a:solidFill>
                <a:latin typeface="メイリオ" panose="020B0604030504040204" pitchFamily="50" charset="-128"/>
                <a:ea typeface="メイリオ" panose="020B0604030504040204" pitchFamily="50" charset="-128"/>
              </a:rPr>
              <a:t>いること、情報の正確性に</a:t>
            </a:r>
            <a:r>
              <a:rPr lang="ja-JP" altLang="en-US" sz="1050" dirty="0" smtClean="0">
                <a:solidFill>
                  <a:schemeClr val="accent3"/>
                </a:solidFill>
                <a:latin typeface="メイリオ" panose="020B0604030504040204" pitchFamily="50" charset="-128"/>
                <a:ea typeface="メイリオ" panose="020B0604030504040204" pitchFamily="50" charset="-128"/>
              </a:rPr>
              <a:t>ついてヤフーに</a:t>
            </a:r>
            <a:r>
              <a:rPr lang="ja-JP" altLang="en-US" sz="1050" dirty="0">
                <a:solidFill>
                  <a:schemeClr val="accent3"/>
                </a:solidFill>
                <a:latin typeface="メイリオ" panose="020B0604030504040204" pitchFamily="50" charset="-128"/>
                <a:ea typeface="メイリオ" panose="020B0604030504040204" pitchFamily="50" charset="-128"/>
              </a:rPr>
              <a:t>対して保証いただくものとします。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・企画ページ上</a:t>
            </a:r>
            <a:r>
              <a:rPr lang="ja-JP" altLang="en-US" sz="1050" dirty="0">
                <a:solidFill>
                  <a:schemeClr val="accent3"/>
                </a:solidFill>
                <a:latin typeface="メイリオ" panose="020B0604030504040204" pitchFamily="50" charset="-128"/>
                <a:ea typeface="メイリオ" panose="020B0604030504040204" pitchFamily="50" charset="-128"/>
              </a:rPr>
              <a:t>に</a:t>
            </a:r>
            <a:r>
              <a:rPr lang="ja-JP" altLang="en-US" sz="1050" dirty="0" smtClean="0">
                <a:solidFill>
                  <a:schemeClr val="accent3"/>
                </a:solidFill>
                <a:latin typeface="メイリオ" panose="020B0604030504040204" pitchFamily="50" charset="-128"/>
                <a:ea typeface="メイリオ" panose="020B0604030504040204" pitchFamily="50" charset="-128"/>
              </a:rPr>
              <a:t>は「</a:t>
            </a:r>
            <a:r>
              <a:rPr lang="ja-JP" altLang="en-US" sz="1050" dirty="0">
                <a:solidFill>
                  <a:schemeClr val="accent3"/>
                </a:solidFill>
                <a:latin typeface="メイリオ" panose="020B0604030504040204" pitchFamily="50" charset="-128"/>
                <a:ea typeface="メイリオ" panose="020B0604030504040204" pitchFamily="50" charset="-128"/>
              </a:rPr>
              <a:t>提供：○○」の</a:t>
            </a:r>
            <a:r>
              <a:rPr lang="ja-JP" altLang="en-US" sz="1050" dirty="0" smtClean="0">
                <a:solidFill>
                  <a:schemeClr val="accent3"/>
                </a:solidFill>
                <a:latin typeface="メイリオ" panose="020B0604030504040204" pitchFamily="50" charset="-128"/>
                <a:ea typeface="メイリオ" panose="020B0604030504040204" pitchFamily="50" charset="-128"/>
              </a:rPr>
              <a:t>スポンサークレジットの掲載が</a:t>
            </a:r>
            <a:r>
              <a:rPr lang="ja-JP" altLang="en-US" sz="1050" dirty="0">
                <a:solidFill>
                  <a:schemeClr val="accent3"/>
                </a:solidFill>
                <a:latin typeface="メイリオ" panose="020B0604030504040204" pitchFamily="50" charset="-128"/>
                <a:ea typeface="メイリオ" panose="020B0604030504040204" pitchFamily="50" charset="-128"/>
              </a:rPr>
              <a:t>必須となります。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smtClean="0">
                <a:solidFill>
                  <a:schemeClr val="accent3"/>
                </a:solidFill>
                <a:latin typeface="メイリオ"/>
                <a:ea typeface="メイリオ"/>
              </a:rPr>
              <a:t>　・原則として掲載終了後はアーカイブ保存せず、企画ページは削除いたします。</a:t>
            </a:r>
            <a:endParaRPr lang="en-US" altLang="ja-JP" sz="1050" dirty="0" smtClean="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smtClean="0">
                <a:solidFill>
                  <a:schemeClr val="accent3"/>
                </a:solidFill>
                <a:latin typeface="メイリオ"/>
                <a:ea typeface="メイリオ"/>
              </a:rPr>
              <a:t>■災害</a:t>
            </a:r>
            <a:r>
              <a:rPr lang="ja-JP" altLang="en-US" sz="1400" dirty="0">
                <a:solidFill>
                  <a:schemeClr val="accent3"/>
                </a:solidFill>
                <a:latin typeface="メイリオ"/>
                <a:ea typeface="メイリオ"/>
              </a:rPr>
              <a:t>情報告知モジュールの掲載</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・地震、津波、その他有事が発生した際</a:t>
            </a:r>
            <a:r>
              <a:rPr lang="ja-JP" altLang="en-US" sz="1050" dirty="0" smtClean="0">
                <a:solidFill>
                  <a:schemeClr val="accent3"/>
                </a:solidFill>
                <a:latin typeface="メイリオ" panose="020B0604030504040204" pitchFamily="50" charset="-128"/>
                <a:ea typeface="メイリオ" panose="020B0604030504040204" pitchFamily="50" charset="-128"/>
              </a:rPr>
              <a:t>、ヤフーを</a:t>
            </a:r>
            <a:r>
              <a:rPr lang="ja-JP" altLang="en-US" sz="1050" dirty="0">
                <a:solidFill>
                  <a:schemeClr val="accent3"/>
                </a:solidFill>
                <a:latin typeface="メイリオ" panose="020B0604030504040204" pitchFamily="50" charset="-128"/>
                <a:ea typeface="メイリオ" panose="020B0604030504040204" pitchFamily="50" charset="-128"/>
              </a:rPr>
              <a:t>利用するお客様に対して速やかに災害情報をお伝えするために</a:t>
            </a:r>
            <a:r>
              <a:rPr lang="ja-JP" altLang="en-US" sz="1050" dirty="0" smtClean="0">
                <a:solidFill>
                  <a:schemeClr val="accent3"/>
                </a:solidFill>
                <a:latin typeface="メイリオ" panose="020B0604030504040204" pitchFamily="50" charset="-128"/>
                <a:ea typeface="メイリオ" panose="020B0604030504040204" pitchFamily="50" charset="-128"/>
              </a:rPr>
              <a:t>、企画ページについても</a:t>
            </a:r>
            <a:r>
              <a:rPr lang="ja-JP" altLang="en-US" sz="1050" dirty="0">
                <a:solidFill>
                  <a:schemeClr val="accent3"/>
                </a:solidFill>
                <a:latin typeface="メイリオ" panose="020B0604030504040204" pitchFamily="50" charset="-128"/>
                <a:ea typeface="メイリオ" panose="020B0604030504040204" pitchFamily="50" charset="-128"/>
              </a:rPr>
              <a:t>、ページ上部に災害</a:t>
            </a:r>
            <a:r>
              <a:rPr lang="ja-JP" altLang="en-US" sz="1050" dirty="0" smtClean="0">
                <a:solidFill>
                  <a:schemeClr val="accent3"/>
                </a:solidFill>
                <a:latin typeface="メイリオ" panose="020B0604030504040204" pitchFamily="50" charset="-128"/>
                <a:ea typeface="メイリオ" panose="020B0604030504040204" pitchFamily="50" charset="-128"/>
              </a:rPr>
              <a:t>情報</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告知</a:t>
            </a:r>
            <a:r>
              <a:rPr lang="ja-JP" altLang="en-US" sz="1050" dirty="0">
                <a:solidFill>
                  <a:schemeClr val="accent3"/>
                </a:solidFill>
                <a:latin typeface="メイリオ" panose="020B0604030504040204" pitchFamily="50" charset="-128"/>
                <a:ea typeface="メイリオ" panose="020B0604030504040204" pitchFamily="50" charset="-128"/>
              </a:rPr>
              <a:t>モジュールの掲載を行います</a:t>
            </a:r>
            <a:r>
              <a:rPr lang="ja-JP" altLang="en-US" sz="1050" dirty="0" smtClean="0">
                <a:solidFill>
                  <a:schemeClr val="accent3"/>
                </a:solidFill>
                <a:latin typeface="メイリオ" panose="020B0604030504040204" pitchFamily="50" charset="-128"/>
                <a:ea typeface="メイリオ" panose="020B0604030504040204" pitchFamily="50" charset="-128"/>
              </a:rPr>
              <a:t>。</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a:t>
            </a:r>
            <a:r>
              <a:rPr lang="ja-JP" altLang="en-US" sz="1050" dirty="0">
                <a:solidFill>
                  <a:schemeClr val="accent3"/>
                </a:solidFill>
                <a:latin typeface="メイリオ"/>
                <a:ea typeface="メイリオ"/>
              </a:rPr>
              <a:t>掲載方法（場所、内容、タイミングと期間など）は</a:t>
            </a:r>
            <a:r>
              <a:rPr lang="ja-JP" altLang="en-US" sz="1050" dirty="0" smtClean="0">
                <a:solidFill>
                  <a:schemeClr val="accent3"/>
                </a:solidFill>
                <a:latin typeface="メイリオ"/>
                <a:ea typeface="メイリオ"/>
              </a:rPr>
              <a:t>、ヤフーの</a:t>
            </a:r>
            <a:r>
              <a:rPr lang="ja-JP" altLang="en-US" sz="1050" dirty="0">
                <a:solidFill>
                  <a:schemeClr val="accent3"/>
                </a:solidFill>
                <a:latin typeface="メイリオ"/>
                <a:ea typeface="メイリオ"/>
              </a:rPr>
              <a:t>統一運用ルール</a:t>
            </a:r>
            <a:r>
              <a:rPr lang="ja-JP" altLang="en-US" sz="1050" dirty="0" smtClean="0">
                <a:solidFill>
                  <a:schemeClr val="accent3"/>
                </a:solidFill>
                <a:latin typeface="メイリオ"/>
                <a:ea typeface="メイリオ"/>
              </a:rPr>
              <a:t>にしたがいます。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smtClean="0">
                <a:solidFill>
                  <a:schemeClr val="accent3"/>
                </a:solidFill>
                <a:latin typeface="メイリオ"/>
                <a:ea typeface="メイリオ"/>
              </a:rPr>
              <a:t>■誘導</a:t>
            </a:r>
            <a:r>
              <a:rPr lang="ja-JP" altLang="en-US" sz="1400" dirty="0">
                <a:solidFill>
                  <a:schemeClr val="accent3"/>
                </a:solidFill>
                <a:latin typeface="メイリオ"/>
                <a:ea typeface="メイリオ"/>
              </a:rPr>
              <a:t>広告</a:t>
            </a: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・誘導広告を申込者・広告主様で制作</a:t>
            </a:r>
            <a:r>
              <a:rPr lang="ja-JP" altLang="en-US" sz="1050" dirty="0" smtClean="0">
                <a:solidFill>
                  <a:schemeClr val="accent3"/>
                </a:solidFill>
                <a:latin typeface="メイリオ" panose="020B0604030504040204" pitchFamily="50" charset="-128"/>
                <a:ea typeface="メイリオ" panose="020B0604030504040204" pitchFamily="50" charset="-128"/>
              </a:rPr>
              <a:t>いただく場合</a:t>
            </a:r>
            <a:r>
              <a:rPr lang="ja-JP" altLang="en-US" sz="1050" dirty="0" smtClean="0">
                <a:solidFill>
                  <a:schemeClr val="accent3"/>
                </a:solidFill>
                <a:latin typeface="メイリオ" panose="020B0604030504040204" pitchFamily="50" charset="-128"/>
                <a:ea typeface="メイリオ" panose="020B0604030504040204" pitchFamily="50" charset="-128"/>
              </a:rPr>
              <a:t>、</a:t>
            </a:r>
            <a:r>
              <a:rPr lang="en-US" altLang="ja-JP" sz="1050" dirty="0" smtClean="0">
                <a:solidFill>
                  <a:schemeClr val="accent3"/>
                </a:solidFill>
                <a:latin typeface="メイリオ" panose="020B0604030504040204" pitchFamily="50" charset="-128"/>
                <a:ea typeface="メイリオ" panose="020B0604030504040204" pitchFamily="50" charset="-128"/>
              </a:rPr>
              <a:t>P15</a:t>
            </a:r>
            <a:r>
              <a:rPr lang="ja-JP" altLang="en-US" sz="1050" dirty="0" smtClean="0">
                <a:solidFill>
                  <a:schemeClr val="accent3"/>
                </a:solidFill>
                <a:latin typeface="メイリオ" panose="020B0604030504040204" pitchFamily="50" charset="-128"/>
                <a:ea typeface="メイリオ" panose="020B0604030504040204" pitchFamily="50" charset="-128"/>
              </a:rPr>
              <a:t>～</a:t>
            </a:r>
            <a:r>
              <a:rPr lang="en-US" altLang="ja-JP" sz="1050" dirty="0" smtClean="0">
                <a:solidFill>
                  <a:schemeClr val="accent3"/>
                </a:solidFill>
                <a:latin typeface="メイリオ" panose="020B0604030504040204" pitchFamily="50" charset="-128"/>
                <a:ea typeface="メイリオ" panose="020B0604030504040204" pitchFamily="50" charset="-128"/>
              </a:rPr>
              <a:t>22</a:t>
            </a:r>
            <a:r>
              <a:rPr lang="ja-JP" altLang="en-US" sz="1050" dirty="0" smtClean="0">
                <a:solidFill>
                  <a:schemeClr val="accent3"/>
                </a:solidFill>
                <a:latin typeface="メイリオ" panose="020B0604030504040204" pitchFamily="50" charset="-128"/>
                <a:ea typeface="メイリオ" panose="020B0604030504040204" pitchFamily="50" charset="-128"/>
              </a:rPr>
              <a:t>の</a:t>
            </a:r>
            <a:r>
              <a:rPr lang="ja-JP" altLang="en-US" sz="1050" dirty="0">
                <a:solidFill>
                  <a:schemeClr val="accent3"/>
                </a:solidFill>
                <a:latin typeface="メイリオ" panose="020B0604030504040204" pitchFamily="50" charset="-128"/>
                <a:ea typeface="メイリオ" panose="020B0604030504040204" pitchFamily="50" charset="-128"/>
              </a:rPr>
              <a:t>ガイドラインを遵守して</a:t>
            </a:r>
            <a:r>
              <a:rPr lang="ja-JP" altLang="en-US" sz="1050" dirty="0" smtClean="0">
                <a:solidFill>
                  <a:schemeClr val="accent3"/>
                </a:solidFill>
                <a:latin typeface="メイリオ" panose="020B0604030504040204" pitchFamily="50" charset="-128"/>
                <a:ea typeface="メイリオ" panose="020B0604030504040204" pitchFamily="50" charset="-128"/>
              </a:rPr>
              <a:t>ください</a:t>
            </a:r>
            <a:r>
              <a:rPr lang="ja-JP" altLang="en-US" sz="1050" dirty="0">
                <a:solidFill>
                  <a:schemeClr val="accent3"/>
                </a:solidFill>
                <a:latin typeface="メイリオ" panose="020B0604030504040204" pitchFamily="50" charset="-128"/>
                <a:ea typeface="メイリオ" panose="020B0604030504040204" pitchFamily="50" charset="-128"/>
              </a:rPr>
              <a:t>。</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ま</a:t>
            </a:r>
            <a:r>
              <a:rPr lang="ja-JP" altLang="en-US" sz="1050" dirty="0">
                <a:solidFill>
                  <a:schemeClr val="accent3"/>
                </a:solidFill>
                <a:latin typeface="メイリオ" panose="020B0604030504040204" pitchFamily="50" charset="-128"/>
                <a:ea typeface="メイリオ" panose="020B0604030504040204" pitchFamily="50" charset="-128"/>
              </a:rPr>
              <a:t>た</a:t>
            </a:r>
            <a:r>
              <a:rPr lang="ja-JP" altLang="en-US" sz="1050" dirty="0" smtClean="0">
                <a:solidFill>
                  <a:schemeClr val="accent3"/>
                </a:solidFill>
                <a:latin typeface="メイリオ" panose="020B0604030504040204" pitchFamily="50" charset="-128"/>
                <a:ea typeface="メイリオ" panose="020B0604030504040204" pitchFamily="50" charset="-128"/>
              </a:rPr>
              <a:t>原則</a:t>
            </a:r>
            <a:r>
              <a:rPr lang="ja-JP" altLang="en-US" sz="1050" dirty="0">
                <a:solidFill>
                  <a:schemeClr val="accent3"/>
                </a:solidFill>
                <a:latin typeface="メイリオ" panose="020B0604030504040204" pitchFamily="50" charset="-128"/>
                <a:ea typeface="メイリオ" panose="020B0604030504040204" pitchFamily="50" charset="-128"/>
              </a:rPr>
              <a:t>として、タイアップを実施するヤフーサービスのロゴやテキストの掲載が必須と</a:t>
            </a:r>
            <a:r>
              <a:rPr lang="ja-JP" altLang="en-US" sz="1050" dirty="0" smtClean="0">
                <a:solidFill>
                  <a:schemeClr val="accent3"/>
                </a:solidFill>
                <a:latin typeface="メイリオ" panose="020B0604030504040204" pitchFamily="50" charset="-128"/>
                <a:ea typeface="メイリオ" panose="020B0604030504040204" pitchFamily="50" charset="-128"/>
              </a:rPr>
              <a:t>なります。そのため、通常の審査とは別にサービス部門でのブランド</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smtClean="0">
              <a:solidFill>
                <a:schemeClr val="accent3"/>
              </a:solidFill>
              <a:latin typeface="メイリオ"/>
              <a:ea typeface="メイリオ"/>
            </a:endParaRPr>
          </a:p>
          <a:p>
            <a:pPr marL="0" lvl="0" indent="0" eaLnBrk="1" hangingPunct="1">
              <a:spcBef>
                <a:spcPct val="0"/>
              </a:spcBef>
              <a:buNone/>
            </a:pPr>
            <a:r>
              <a:rPr lang="ja-JP" altLang="en-US" sz="1400" dirty="0" smtClean="0">
                <a:solidFill>
                  <a:schemeClr val="accent3"/>
                </a:solidFill>
                <a:latin typeface="メイリオ"/>
                <a:ea typeface="メイリオ"/>
              </a:rPr>
              <a:t>■効果計測用</a:t>
            </a:r>
            <a:r>
              <a:rPr lang="en-US" altLang="ja-JP" sz="1400" dirty="0" smtClean="0">
                <a:solidFill>
                  <a:schemeClr val="accent3"/>
                </a:solidFill>
                <a:latin typeface="メイリオ"/>
                <a:ea typeface="メイリオ"/>
              </a:rPr>
              <a:t>URL</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・セキュリティ等の観点から、下記いずれの場合もリンク先への効果計測用</a:t>
            </a:r>
            <a:r>
              <a:rPr lang="ja-JP" altLang="en-US" sz="1050" dirty="0">
                <a:solidFill>
                  <a:schemeClr val="accent3"/>
                </a:solidFill>
                <a:latin typeface="メイリオ" panose="020B0604030504040204" pitchFamily="50" charset="-128"/>
                <a:ea typeface="メイリオ" panose="020B0604030504040204" pitchFamily="50" charset="-128"/>
              </a:rPr>
              <a:t>の</a:t>
            </a:r>
            <a:r>
              <a:rPr lang="ja-JP" altLang="en-US" sz="1050" dirty="0" smtClean="0">
                <a:solidFill>
                  <a:schemeClr val="accent3"/>
                </a:solidFill>
                <a:latin typeface="メイリオ" panose="020B0604030504040204" pitchFamily="50" charset="-128"/>
                <a:ea typeface="メイリオ" panose="020B0604030504040204" pitchFamily="50" charset="-128"/>
              </a:rPr>
              <a:t>パラメータ付き</a:t>
            </a:r>
            <a:r>
              <a:rPr lang="en-US" altLang="ja-JP" sz="1050" dirty="0" smtClean="0">
                <a:solidFill>
                  <a:schemeClr val="accent3"/>
                </a:solidFill>
                <a:latin typeface="メイリオ" panose="020B0604030504040204" pitchFamily="50" charset="-128"/>
                <a:ea typeface="メイリオ" panose="020B0604030504040204" pitchFamily="50" charset="-128"/>
              </a:rPr>
              <a:t>URL</a:t>
            </a:r>
            <a:r>
              <a:rPr lang="ja-JP" altLang="en-US" sz="1050" dirty="0" smtClean="0">
                <a:solidFill>
                  <a:schemeClr val="accent3"/>
                </a:solidFill>
                <a:latin typeface="メイリオ" panose="020B0604030504040204" pitchFamily="50" charset="-128"/>
                <a:ea typeface="メイリオ" panose="020B0604030504040204" pitchFamily="50" charset="-128"/>
              </a:rPr>
              <a:t>の設定は不可となります</a:t>
            </a:r>
            <a:r>
              <a:rPr lang="ja-JP" altLang="en-US" sz="1050" dirty="0">
                <a:solidFill>
                  <a:schemeClr val="accent3"/>
                </a:solidFill>
                <a:latin typeface="メイリオ" panose="020B0604030504040204" pitchFamily="50" charset="-128"/>
                <a:ea typeface="メイリオ" panose="020B0604030504040204" pitchFamily="50" charset="-128"/>
              </a:rPr>
              <a:t>。ただし、一部効果計測ベンダー</a:t>
            </a:r>
            <a:r>
              <a:rPr lang="ja-JP" altLang="en-US" sz="1050" dirty="0" smtClean="0">
                <a:solidFill>
                  <a:schemeClr val="accent3"/>
                </a:solidFill>
                <a:latin typeface="メイリオ" panose="020B0604030504040204" pitchFamily="50" charset="-128"/>
                <a:ea typeface="メイリオ" panose="020B0604030504040204" pitchFamily="50" charset="-128"/>
              </a:rPr>
              <a:t>に</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おいては効果</a:t>
            </a:r>
            <a:r>
              <a:rPr lang="ja-JP" altLang="en-US" sz="1050" dirty="0">
                <a:solidFill>
                  <a:schemeClr val="accent3"/>
                </a:solidFill>
                <a:latin typeface="メイリオ" panose="020B0604030504040204" pitchFamily="50" charset="-128"/>
                <a:ea typeface="メイリオ" panose="020B0604030504040204" pitchFamily="50" charset="-128"/>
              </a:rPr>
              <a:t>測定データ取扱約款の確認・同意</a:t>
            </a:r>
            <a:r>
              <a:rPr lang="ja-JP" altLang="en-US" sz="1050" dirty="0" smtClean="0">
                <a:solidFill>
                  <a:schemeClr val="accent3"/>
                </a:solidFill>
                <a:latin typeface="メイリオ" panose="020B0604030504040204" pitchFamily="50" charset="-128"/>
                <a:ea typeface="メイリオ" panose="020B0604030504040204" pitchFamily="50" charset="-128"/>
              </a:rPr>
              <a:t>をいただいた上で</a:t>
            </a:r>
            <a:r>
              <a:rPr lang="ja-JP" altLang="en-US" sz="1050" dirty="0">
                <a:solidFill>
                  <a:schemeClr val="accent3"/>
                </a:solidFill>
                <a:latin typeface="メイリオ" panose="020B0604030504040204" pitchFamily="50" charset="-128"/>
                <a:ea typeface="メイリオ" panose="020B0604030504040204" pitchFamily="50" charset="-128"/>
              </a:rPr>
              <a:t>設定することが可能です。弊社担当営業までご相談</a:t>
            </a:r>
            <a:r>
              <a:rPr lang="ja-JP" altLang="en-US" sz="1050" dirty="0" smtClean="0">
                <a:solidFill>
                  <a:schemeClr val="accent3"/>
                </a:solidFill>
                <a:latin typeface="メイリオ" panose="020B0604030504040204" pitchFamily="50" charset="-128"/>
                <a:ea typeface="メイリオ" panose="020B0604030504040204" pitchFamily="50" charset="-128"/>
              </a:rPr>
              <a:t>ください。</a:t>
            </a:r>
            <a:endParaRPr lang="en-US" altLang="ja-JP" sz="1050" dirty="0" smtClean="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a:t>
            </a:r>
            <a:r>
              <a:rPr lang="ja-JP" altLang="en-US" sz="1050" dirty="0" smtClean="0">
                <a:solidFill>
                  <a:schemeClr val="accent3"/>
                </a:solidFill>
                <a:latin typeface="メイリオ" panose="020B0604030504040204" pitchFamily="50" charset="-128"/>
                <a:ea typeface="メイリオ" panose="020B0604030504040204" pitchFamily="50" charset="-128"/>
              </a:rPr>
              <a:t>　　　誘導広告→</a:t>
            </a:r>
            <a:r>
              <a:rPr lang="ja-JP" altLang="en-US" sz="1050" dirty="0">
                <a:solidFill>
                  <a:schemeClr val="accent3"/>
                </a:solidFill>
                <a:latin typeface="メイリオ" panose="020B0604030504040204" pitchFamily="50" charset="-128"/>
                <a:ea typeface="メイリオ" panose="020B0604030504040204" pitchFamily="50" charset="-128"/>
              </a:rPr>
              <a:t>企画</a:t>
            </a:r>
            <a:r>
              <a:rPr lang="ja-JP" altLang="en-US" sz="1050" dirty="0" smtClean="0">
                <a:solidFill>
                  <a:schemeClr val="accent3"/>
                </a:solidFill>
                <a:latin typeface="メイリオ" panose="020B0604030504040204" pitchFamily="50" charset="-128"/>
                <a:ea typeface="メイリオ" panose="020B0604030504040204" pitchFamily="50" charset="-128"/>
              </a:rPr>
              <a:t>ページ ｜ 企画ページ→広告</a:t>
            </a:r>
            <a:r>
              <a:rPr lang="ja-JP" altLang="en-US" sz="1050" dirty="0">
                <a:solidFill>
                  <a:schemeClr val="accent3"/>
                </a:solidFill>
                <a:latin typeface="メイリオ" panose="020B0604030504040204" pitchFamily="50" charset="-128"/>
                <a:ea typeface="メイリオ" panose="020B0604030504040204" pitchFamily="50" charset="-128"/>
              </a:rPr>
              <a:t>主様</a:t>
            </a:r>
            <a:r>
              <a:rPr lang="ja-JP" altLang="en-US" sz="1050" dirty="0" smtClean="0">
                <a:solidFill>
                  <a:schemeClr val="accent3"/>
                </a:solidFill>
                <a:latin typeface="メイリオ" panose="020B0604030504040204" pitchFamily="50" charset="-128"/>
                <a:ea typeface="メイリオ" panose="020B0604030504040204" pitchFamily="50" charset="-128"/>
              </a:rPr>
              <a:t>サイト</a:t>
            </a:r>
            <a:endParaRPr lang="en-US" altLang="ja-JP" sz="1050" dirty="0">
              <a:solidFill>
                <a:schemeClr val="accent3"/>
              </a:solidFill>
              <a:latin typeface="メイリオ"/>
              <a:ea typeface="メイリオ"/>
            </a:endParaRPr>
          </a:p>
          <a:p>
            <a:pPr marL="0" lvl="0" indent="0" eaLnBrk="1" hangingPunct="1">
              <a:spcBef>
                <a:spcPct val="0"/>
              </a:spcBef>
              <a:buNone/>
            </a:pPr>
            <a:endParaRPr lang="en-US" altLang="ja-JP" sz="1600" dirty="0" smtClean="0">
              <a:solidFill>
                <a:schemeClr val="accent3"/>
              </a:solidFill>
              <a:latin typeface="メイリオ"/>
              <a:ea typeface="メイリオ"/>
            </a:endParaRPr>
          </a:p>
          <a:p>
            <a:pPr marL="0" lvl="0" indent="0" eaLnBrk="1" hangingPunct="1">
              <a:spcBef>
                <a:spcPct val="0"/>
              </a:spcBef>
              <a:buNone/>
            </a:pPr>
            <a:r>
              <a:rPr lang="ja-JP" altLang="en-US" sz="1400" dirty="0" smtClean="0">
                <a:solidFill>
                  <a:schemeClr val="accent3"/>
                </a:solidFill>
                <a:latin typeface="メイリオ"/>
                <a:ea typeface="メイリオ"/>
              </a:rPr>
              <a:t>■効果</a:t>
            </a:r>
            <a:r>
              <a:rPr lang="ja-JP" altLang="en-US" sz="1400" dirty="0">
                <a:solidFill>
                  <a:schemeClr val="accent3"/>
                </a:solidFill>
                <a:latin typeface="メイリオ"/>
                <a:ea typeface="メイリオ"/>
              </a:rPr>
              <a:t>検証レポート</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・レポートには、ヤフーの管理するお客様の個人情報</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（個人情報の保護に関する法律に定める個人情報。以下同じ。）</a:t>
            </a:r>
            <a:r>
              <a:rPr lang="ja-JP" altLang="en-US" sz="1050" dirty="0" smtClean="0">
                <a:solidFill>
                  <a:schemeClr val="accent3"/>
                </a:solidFill>
                <a:latin typeface="メイリオ"/>
                <a:ea typeface="メイリオ"/>
              </a:rPr>
              <a:t>が含まれる場合があります。</a:t>
            </a:r>
            <a:r>
              <a:rPr lang="ja-JP" altLang="en-US" sz="1050" dirty="0">
                <a:solidFill>
                  <a:schemeClr val="accent3"/>
                </a:solidFill>
                <a:latin typeface="メイリオ"/>
                <a:ea typeface="メイリオ"/>
              </a:rPr>
              <a:t>個人情報の</a:t>
            </a:r>
            <a:r>
              <a:rPr lang="ja-JP" altLang="en-US" sz="1050" dirty="0" smtClean="0">
                <a:solidFill>
                  <a:schemeClr val="accent3"/>
                </a:solidFill>
                <a:latin typeface="メイリオ"/>
                <a:ea typeface="メイリオ"/>
              </a:rPr>
              <a:t>保護</a:t>
            </a:r>
            <a:endParaRPr lang="en-US" altLang="ja-JP" sz="1050" dirty="0" smtClean="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a:t>
            </a:r>
            <a:r>
              <a:rPr lang="ja-JP" altLang="en-US" sz="1050" dirty="0" smtClean="0">
                <a:solidFill>
                  <a:schemeClr val="accent3"/>
                </a:solidFill>
                <a:latin typeface="メイリオ"/>
                <a:ea typeface="メイリオ"/>
              </a:rPr>
              <a:t>　に</a:t>
            </a:r>
            <a:r>
              <a:rPr lang="ja-JP" altLang="en-US" sz="1050" dirty="0">
                <a:solidFill>
                  <a:schemeClr val="accent3"/>
                </a:solidFill>
                <a:latin typeface="メイリオ"/>
                <a:ea typeface="メイリオ"/>
              </a:rPr>
              <a:t>関する法律その他の関係法令・ガイドラインを遵守するとともに、善良な管理者</a:t>
            </a:r>
            <a:r>
              <a:rPr lang="ja-JP" altLang="en-US" sz="1050" dirty="0" smtClean="0">
                <a:solidFill>
                  <a:schemeClr val="accent3"/>
                </a:solidFill>
                <a:latin typeface="メイリオ"/>
                <a:ea typeface="メイリオ"/>
              </a:rPr>
              <a:t>の注意をもって</a:t>
            </a:r>
            <a:r>
              <a:rPr lang="ja-JP" altLang="en-US" sz="1050" dirty="0">
                <a:solidFill>
                  <a:schemeClr val="accent3"/>
                </a:solidFill>
                <a:latin typeface="メイリオ"/>
                <a:ea typeface="メイリオ"/>
              </a:rPr>
              <a:t>適切に取り扱い、不正アクセスおよび不正利用の防止に努めて</a:t>
            </a:r>
            <a:r>
              <a:rPr lang="ja-JP" altLang="en-US" sz="1050" dirty="0" err="1" smtClean="0">
                <a:solidFill>
                  <a:schemeClr val="accent3"/>
                </a:solidFill>
                <a:latin typeface="メイリオ"/>
                <a:ea typeface="メイリオ"/>
              </a:rPr>
              <a:t>い</a:t>
            </a:r>
            <a:r>
              <a:rPr lang="ja-JP" altLang="en-US" sz="1050" dirty="0" smtClean="0">
                <a:solidFill>
                  <a:schemeClr val="accent3"/>
                </a:solidFill>
                <a:latin typeface="メイリオ"/>
                <a:ea typeface="メイリオ"/>
              </a:rPr>
              <a:t>　　</a:t>
            </a:r>
            <a:endParaRPr lang="en-US" altLang="ja-JP" sz="1050" dirty="0" smtClean="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a:t>
            </a:r>
            <a:r>
              <a:rPr lang="ja-JP" altLang="en-US" sz="1050" dirty="0" smtClean="0">
                <a:solidFill>
                  <a:schemeClr val="accent3"/>
                </a:solidFill>
                <a:latin typeface="メイリオ"/>
                <a:ea typeface="メイリオ"/>
              </a:rPr>
              <a:t>　ただ</a:t>
            </a:r>
            <a:r>
              <a:rPr lang="ja-JP" altLang="en-US" sz="1050" dirty="0">
                <a:solidFill>
                  <a:schemeClr val="accent3"/>
                </a:solidFill>
                <a:latin typeface="メイリオ"/>
                <a:ea typeface="メイリオ"/>
              </a:rPr>
              <a:t>くようにお願いいたします。</a:t>
            </a:r>
            <a:br>
              <a:rPr lang="ja-JP" altLang="en-US" sz="1050" dirty="0">
                <a:solidFill>
                  <a:schemeClr val="accent3"/>
                </a:solidFill>
                <a:latin typeface="メイリオ"/>
                <a:ea typeface="メイリオ"/>
              </a:rPr>
            </a:b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*1</a:t>
            </a:r>
            <a:r>
              <a:rPr lang="en-US" altLang="ja-JP" sz="1050" dirty="0" smtClean="0">
                <a:solidFill>
                  <a:schemeClr val="accent3"/>
                </a:solidFill>
                <a:latin typeface="メイリオ"/>
                <a:ea typeface="メイリオ"/>
              </a:rPr>
              <a:t>.</a:t>
            </a:r>
            <a:r>
              <a:rPr lang="ja-JP" altLang="en-US" sz="1050" dirty="0" smtClean="0">
                <a:solidFill>
                  <a:schemeClr val="accent3"/>
                </a:solidFill>
                <a:latin typeface="メイリオ"/>
                <a:ea typeface="メイリオ"/>
              </a:rPr>
              <a:t>例：ユーザーアンケートを実施し自由回答を含む場合、ヤフー</a:t>
            </a:r>
            <a:r>
              <a:rPr lang="ja-JP" altLang="en-US" sz="1050" dirty="0">
                <a:solidFill>
                  <a:schemeClr val="accent3"/>
                </a:solidFill>
                <a:latin typeface="メイリオ"/>
                <a:ea typeface="メイリオ"/>
              </a:rPr>
              <a:t>において特定の個人を識別することができる情報に</a:t>
            </a:r>
            <a:r>
              <a:rPr lang="ja-JP" altLang="en-US" sz="1050" dirty="0" smtClean="0">
                <a:solidFill>
                  <a:schemeClr val="accent3"/>
                </a:solidFill>
                <a:latin typeface="メイリオ"/>
                <a:ea typeface="メイリオ"/>
              </a:rPr>
              <a:t>該当</a:t>
            </a:r>
            <a:endParaRPr lang="en-US" altLang="ja-JP" sz="1050" dirty="0">
              <a:solidFill>
                <a:schemeClr val="accent3"/>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免責事項</a:t>
            </a:r>
            <a:endParaRPr lang="en-US" altLang="ja-JP" sz="14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a:t>
            </a:r>
            <a:r>
              <a:rPr lang="ja-JP" altLang="en-US" sz="1050" kern="0" dirty="0" smtClean="0">
                <a:solidFill>
                  <a:srgbClr val="545454"/>
                </a:solidFill>
                <a:latin typeface="メイリオ"/>
                <a:ea typeface="メイリオ"/>
              </a:rPr>
              <a:t>できなかった期間</a:t>
            </a:r>
            <a:r>
              <a:rPr lang="ja-JP" altLang="en-US" sz="1050" kern="0" dirty="0">
                <a:solidFill>
                  <a:srgbClr val="545454"/>
                </a:solidFill>
                <a:latin typeface="メイリオ"/>
                <a:ea typeface="メイリオ"/>
              </a:rPr>
              <a:t>の広告料金（広告掲載費、制作費その他広告掲載契約に基づき申込者およびヤフー間で事前に合意した金額をいいます）は何ら減免されません。</a:t>
            </a:r>
            <a:endParaRPr lang="en-US" altLang="ja-JP" sz="105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ヤフーが定めるサポート環境（</a:t>
            </a:r>
            <a:r>
              <a:rPr lang="en-US" altLang="ja-JP" sz="1050" kern="0" dirty="0">
                <a:solidFill>
                  <a:srgbClr val="545454"/>
                </a:solidFill>
                <a:latin typeface="メイリオ"/>
                <a:ea typeface="メイリオ"/>
              </a:rPr>
              <a:t>OS/</a:t>
            </a:r>
            <a:r>
              <a:rPr lang="ja-JP" altLang="en-US" sz="105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r>
              <a:rPr lang="ja-JP" altLang="en-US" sz="1050" kern="0" dirty="0" smtClean="0">
                <a:solidFill>
                  <a:srgbClr val="545454"/>
                </a:solidFill>
                <a:latin typeface="メイリオ"/>
                <a:ea typeface="メイリオ"/>
              </a:rPr>
              <a:t>、緊急</a:t>
            </a:r>
            <a:r>
              <a:rPr lang="ja-JP" altLang="en-US" sz="1050" kern="0" dirty="0">
                <a:solidFill>
                  <a:srgbClr val="545454"/>
                </a:solidFill>
                <a:latin typeface="メイリオ"/>
                <a:ea typeface="メイリオ"/>
              </a:rPr>
              <a:t>メンテナンスの発生などヤフーの責に帰すべき事由以外の原因により、企画ページの全部または一部を掲載できなかった場合</a:t>
            </a:r>
            <a:r>
              <a:rPr lang="ja-JP" altLang="en-US" sz="1050" kern="0" dirty="0" smtClean="0">
                <a:solidFill>
                  <a:srgbClr val="545454"/>
                </a:solidFill>
                <a:latin typeface="メイリオ"/>
                <a:ea typeface="メイリオ"/>
              </a:rPr>
              <a:t>、ヤフー</a:t>
            </a:r>
            <a:r>
              <a:rPr lang="ja-JP" altLang="en-US" sz="1050" kern="0" dirty="0">
                <a:solidFill>
                  <a:srgbClr val="545454"/>
                </a:solidFill>
                <a:latin typeface="メイリオ"/>
                <a:ea typeface="メイリオ"/>
              </a:rPr>
              <a:t>はその責を問われないものとし、当該履行については、当該原因の影響とみなされる範囲まで義務を免除されるものとします。</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ただし、ヤフーの故意または重過失による場合はこの限りではありません。</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ja-JP" altLang="en-US" sz="1050" kern="0" dirty="0" smtClean="0">
                <a:solidFill>
                  <a:srgbClr val="545454"/>
                </a:solidFill>
                <a:latin typeface="メイリオ"/>
                <a:ea typeface="メイリオ"/>
              </a:rPr>
              <a:t>、ヤフー</a:t>
            </a:r>
            <a:r>
              <a:rPr lang="ja-JP" altLang="en-US" sz="1050" kern="0" dirty="0">
                <a:solidFill>
                  <a:srgbClr val="545454"/>
                </a:solidFill>
                <a:latin typeface="メイリオ"/>
                <a:ea typeface="メイリオ"/>
              </a:rPr>
              <a:t>は当該企画ページの掲載を停止することができるものとし、この場合、ヤフーは企画ページ不掲載の責を負わないものとします。</a:t>
            </a:r>
            <a:endParaRPr lang="en-US" altLang="ja-JP" sz="105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免責期間</a:t>
            </a:r>
            <a:endParaRPr lang="en-US" altLang="ja-JP" sz="14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smtClean="0">
                <a:solidFill>
                  <a:srgbClr val="545454"/>
                </a:solidFill>
                <a:latin typeface="メイリオ"/>
                <a:ea typeface="メイリオ"/>
              </a:rPr>
              <a:t>以下</a:t>
            </a:r>
            <a:r>
              <a:rPr lang="ja-JP" altLang="en-US" sz="1050" kern="0" dirty="0">
                <a:solidFill>
                  <a:srgbClr val="545454"/>
                </a:solidFill>
                <a:latin typeface="メイリオ"/>
                <a:ea typeface="メイリオ"/>
              </a:rPr>
              <a:t>①～③を企画ページの掲載調整時間とし、ヤフーは当該掲載調整時間内の不具合、不完全掲載または未掲載に</a:t>
            </a:r>
            <a:r>
              <a:rPr lang="ja-JP" altLang="en-US" sz="1050" kern="0" dirty="0" smtClean="0">
                <a:solidFill>
                  <a:srgbClr val="545454"/>
                </a:solidFill>
                <a:latin typeface="メイリオ"/>
                <a:ea typeface="メイリオ"/>
              </a:rPr>
              <a:t>ついて免責</a:t>
            </a:r>
            <a:r>
              <a:rPr lang="ja-JP" altLang="en-US" sz="1050" kern="0" dirty="0">
                <a:solidFill>
                  <a:srgbClr val="545454"/>
                </a:solidFill>
                <a:latin typeface="メイリオ"/>
                <a:ea typeface="メイリオ"/>
              </a:rPr>
              <a:t>されるものとします。</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①企画ページ掲載の初日の午前</a:t>
            </a:r>
            <a:r>
              <a:rPr lang="en-US" altLang="ja-JP" sz="1050" kern="0" dirty="0">
                <a:solidFill>
                  <a:srgbClr val="545454"/>
                </a:solidFill>
                <a:latin typeface="メイリオ"/>
                <a:ea typeface="メイリオ"/>
              </a:rPr>
              <a:t>0</a:t>
            </a:r>
            <a:r>
              <a:rPr lang="ja-JP" altLang="en-US" sz="1050" kern="0" dirty="0">
                <a:solidFill>
                  <a:srgbClr val="545454"/>
                </a:solidFill>
                <a:latin typeface="メイリオ"/>
                <a:ea typeface="メイリオ"/>
              </a:rPr>
              <a:t>時から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②企画ページの掲載開始日が営業日以外の場合における、当該掲載開始時間から翌営業日正午まで</a:t>
            </a:r>
            <a:r>
              <a:rPr lang="en-US" altLang="ja-JP" sz="1050" kern="0" dirty="0">
                <a:solidFill>
                  <a:srgbClr val="545454"/>
                </a:solidFill>
                <a:latin typeface="メイリオ"/>
                <a:ea typeface="メイリオ"/>
              </a:rPr>
              <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③企画ページの総掲載予定時間が</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時間未満の場合における、総掲載予定時間の</a:t>
            </a:r>
            <a:r>
              <a:rPr lang="en-US" altLang="ja-JP" sz="1050" kern="0" dirty="0">
                <a:solidFill>
                  <a:srgbClr val="545454"/>
                </a:solidFill>
                <a:latin typeface="メイリオ"/>
                <a:ea typeface="メイリオ"/>
              </a:rPr>
              <a:t>10%</a:t>
            </a:r>
            <a:r>
              <a:rPr lang="ja-JP" altLang="en-US" sz="105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C00000"/>
                </a:solidFill>
                <a:latin typeface="メイリオ"/>
              </a:rPr>
              <a:t>タイアップ広告</a:t>
            </a:r>
            <a:r>
              <a:rPr kumimoji="0" lang="ja-JP" altLang="en-US" kern="0" dirty="0">
                <a:solidFill>
                  <a:srgbClr val="545454"/>
                </a:solidFill>
                <a:latin typeface="メイリオ"/>
              </a:rPr>
              <a:t>への掲載をご希望の場合は、弊社担当営業または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広告パートナーサポート宛に</a:t>
            </a:r>
            <a:r>
              <a:rPr kumimoji="0" lang="en-US" altLang="ja-JP" kern="0" dirty="0">
                <a:solidFill>
                  <a:srgbClr val="545454"/>
                </a:solidFill>
                <a:latin typeface="メイリオ"/>
              </a:rPr>
              <a:t/>
            </a:r>
            <a:br>
              <a:rPr kumimoji="0" lang="en-US" altLang="ja-JP" kern="0" dirty="0">
                <a:solidFill>
                  <a:srgbClr val="545454"/>
                </a:solidFill>
                <a:latin typeface="メイリオ"/>
              </a:rPr>
            </a:br>
            <a:r>
              <a:rPr kumimoji="0" lang="ja-JP" altLang="en-US" kern="0" dirty="0">
                <a:solidFill>
                  <a:srgbClr val="545454"/>
                </a:solidFill>
                <a:latin typeface="メイリオ"/>
              </a:rPr>
              <a:t>以下の項目をご連絡ください。回答まで最大5営業日いただきます。</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smtClean="0"/>
              <a:t>04</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en-US" altLang="ja-JP" dirty="0" smtClean="0">
                <a:latin typeface="+mn-ea"/>
              </a:rPr>
              <a:t>Appendix</a:t>
            </a:r>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1707093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1400" dirty="0"/>
              <a:t>タイアップへの誘導</a:t>
            </a:r>
            <a:r>
              <a:rPr lang="ja-JP" altLang="en-US" sz="1400" dirty="0" smtClean="0"/>
              <a:t>広告制作ガイドライン</a:t>
            </a:r>
            <a:r>
              <a:rPr lang="ja-JP" altLang="en-US" dirty="0" smtClean="0"/>
              <a:t> </a:t>
            </a:r>
            <a:endParaRPr lang="en-US" altLang="ja-JP" dirty="0" smtClean="0"/>
          </a:p>
          <a:p>
            <a:r>
              <a:rPr lang="en-US" altLang="ja-JP" dirty="0" smtClean="0"/>
              <a:t>Yahoo!</a:t>
            </a:r>
            <a:r>
              <a:rPr lang="ja-JP" altLang="en-US" dirty="0" smtClean="0"/>
              <a:t>特別企画</a:t>
            </a:r>
            <a:endParaRPr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3" name="正方形/長方形 32"/>
          <p:cNvSpPr/>
          <p:nvPr/>
        </p:nvSpPr>
        <p:spPr>
          <a:xfrm>
            <a:off x="358655" y="1089025"/>
            <a:ext cx="7536457" cy="2916183"/>
          </a:xfrm>
          <a:prstGeom prst="rect">
            <a:avLst/>
          </a:prstGeom>
        </p:spPr>
        <p:txBody>
          <a:bodyPr wrap="square">
            <a:spAutoFit/>
          </a:bodyPr>
          <a:lstStyle/>
          <a:p>
            <a:pPr lvl="0"/>
            <a:r>
              <a:rPr lang="ja-JP" altLang="en-US" sz="1600" kern="0" dirty="0" smtClean="0">
                <a:solidFill>
                  <a:prstClr val="black"/>
                </a:solidFill>
                <a:latin typeface="+mn-ea"/>
                <a:cs typeface="メイリオ" panose="020B0604030504040204" pitchFamily="50" charset="-128"/>
              </a:rPr>
              <a:t>（１）画像タイプ</a:t>
            </a:r>
            <a:endParaRPr lang="en-US" altLang="ja-JP" sz="1600" kern="0" dirty="0" smtClean="0">
              <a:solidFill>
                <a:prstClr val="black"/>
              </a:solidFill>
              <a:latin typeface="+mn-ea"/>
              <a:cs typeface="メイリオ" panose="020B0604030504040204" pitchFamily="50" charset="-128"/>
            </a:endParaRPr>
          </a:p>
          <a:p>
            <a:pPr lvl="0"/>
            <a:r>
              <a:rPr lang="ja-JP" altLang="en-US" sz="1050" kern="0" dirty="0" smtClean="0">
                <a:solidFill>
                  <a:prstClr val="black"/>
                </a:solidFill>
                <a:latin typeface="+mn-ea"/>
                <a:cs typeface="メイリオ" panose="020B0604030504040204" pitchFamily="50" charset="-128"/>
              </a:rPr>
              <a:t>・「</a:t>
            </a:r>
            <a:r>
              <a:rPr lang="en-US" altLang="ja-JP" sz="1050" kern="0" dirty="0" smtClean="0">
                <a:solidFill>
                  <a:prstClr val="black"/>
                </a:solidFill>
                <a:latin typeface="+mn-ea"/>
                <a:cs typeface="メイリオ" panose="020B0604030504040204" pitchFamily="50" charset="-128"/>
              </a:rPr>
              <a:t>Yahoo!</a:t>
            </a:r>
            <a:r>
              <a:rPr lang="ja-JP" altLang="en-US" sz="1050" kern="0" dirty="0" smtClean="0">
                <a:solidFill>
                  <a:prstClr val="black"/>
                </a:solidFill>
                <a:latin typeface="+mn-ea"/>
                <a:cs typeface="メイリオ" panose="020B0604030504040204" pitchFamily="50" charset="-128"/>
              </a:rPr>
              <a:t>特別企画ロゴ」＋「広告・広告主体者表記」を</a:t>
            </a:r>
            <a:r>
              <a:rPr lang="ja-JP" altLang="en-US" sz="1050" kern="0" dirty="0">
                <a:solidFill>
                  <a:prstClr val="black"/>
                </a:solidFill>
                <a:latin typeface="+mn-ea"/>
                <a:cs typeface="メイリオ" panose="020B0604030504040204" pitchFamily="50" charset="-128"/>
              </a:rPr>
              <a:t>必</a:t>
            </a:r>
            <a:r>
              <a:rPr lang="ja-JP" altLang="en-US" sz="1050" kern="0" dirty="0" smtClean="0">
                <a:solidFill>
                  <a:prstClr val="black"/>
                </a:solidFill>
                <a:latin typeface="+mn-ea"/>
                <a:cs typeface="メイリオ" panose="020B0604030504040204" pitchFamily="50" charset="-128"/>
              </a:rPr>
              <a:t>ずセットで掲載</a:t>
            </a:r>
            <a:endParaRPr lang="en-US" altLang="ja-JP" sz="1050" kern="0" dirty="0" smtClean="0">
              <a:solidFill>
                <a:prstClr val="black"/>
              </a:solidFill>
              <a:latin typeface="+mn-ea"/>
              <a:cs typeface="メイリオ" panose="020B0604030504040204" pitchFamily="50" charset="-128"/>
            </a:endParaRPr>
          </a:p>
          <a:p>
            <a:r>
              <a:rPr lang="ja-JP" altLang="en-US" sz="1050" kern="0" dirty="0" smtClean="0">
                <a:solidFill>
                  <a:prstClr val="black"/>
                </a:solidFill>
                <a:latin typeface="+mn-ea"/>
                <a:cs typeface="メイリオ" panose="020B0604030504040204" pitchFamily="50" charset="-128"/>
              </a:rPr>
              <a:t>・</a:t>
            </a:r>
            <a:r>
              <a:rPr lang="ja-JP" altLang="en-US" sz="1050" kern="0" dirty="0">
                <a:solidFill>
                  <a:srgbClr val="FF0000"/>
                </a:solidFill>
                <a:latin typeface="+mn-ea"/>
                <a:cs typeface="メイリオ" panose="020B0604030504040204" pitchFamily="50" charset="-128"/>
              </a:rPr>
              <a:t>上記</a:t>
            </a:r>
            <a:r>
              <a:rPr lang="en-US" altLang="ja-JP" sz="1050" kern="0" dirty="0">
                <a:solidFill>
                  <a:srgbClr val="FF0000"/>
                </a:solidFill>
                <a:latin typeface="+mn-ea"/>
                <a:cs typeface="メイリオ" panose="020B0604030504040204" pitchFamily="50" charset="-128"/>
              </a:rPr>
              <a:t>2</a:t>
            </a:r>
            <a:r>
              <a:rPr lang="ja-JP" altLang="en-US" sz="1050" kern="0" dirty="0">
                <a:solidFill>
                  <a:srgbClr val="FF0000"/>
                </a:solidFill>
                <a:latin typeface="+mn-ea"/>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　　①</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a:t>
            </a:r>
            <a:r>
              <a:rPr lang="ja-JP" altLang="en-US" sz="1050" kern="0" dirty="0" smtClean="0">
                <a:solidFill>
                  <a:prstClr val="black"/>
                </a:solidFill>
                <a:latin typeface="+mn-ea"/>
                <a:cs typeface="メイリオ" panose="020B0604030504040204" pitchFamily="50" charset="-128"/>
              </a:rPr>
              <a:t>企画ロゴ：</a:t>
            </a:r>
            <a:r>
              <a:rPr lang="ja-JP" altLang="en-US" sz="1050" kern="0" dirty="0">
                <a:solidFill>
                  <a:prstClr val="black"/>
                </a:solidFill>
                <a:latin typeface="+mn-ea"/>
                <a:cs typeface="メイリオ" panose="020B0604030504040204" pitchFamily="50" charset="-128"/>
              </a:rPr>
              <a:t>左上、</a:t>
            </a:r>
            <a:r>
              <a:rPr lang="ja-JP" altLang="en-US" sz="1050" kern="0" dirty="0" smtClean="0">
                <a:solidFill>
                  <a:prstClr val="black"/>
                </a:solidFill>
                <a:latin typeface="+mn-ea"/>
                <a:cs typeface="メイリオ" panose="020B0604030504040204" pitchFamily="50" charset="-128"/>
              </a:rPr>
              <a:t>広告・広告</a:t>
            </a:r>
            <a:r>
              <a:rPr lang="ja-JP" altLang="en-US" sz="1050" kern="0" dirty="0">
                <a:solidFill>
                  <a:prstClr val="black"/>
                </a:solidFill>
                <a:latin typeface="+mn-ea"/>
                <a:cs typeface="メイリオ" panose="020B0604030504040204" pitchFamily="50" charset="-128"/>
              </a:rPr>
              <a:t>主体者表記：右下</a:t>
            </a:r>
            <a:endParaRPr lang="en-US" altLang="ja-JP" sz="1050" kern="0" dirty="0">
              <a:solidFill>
                <a:prstClr val="black"/>
              </a:solidFill>
              <a:latin typeface="+mn-ea"/>
              <a:cs typeface="メイリオ" panose="020B0604030504040204" pitchFamily="50" charset="-128"/>
            </a:endParaRPr>
          </a:p>
          <a:p>
            <a:r>
              <a:rPr lang="ja-JP" altLang="en-US" sz="1050" kern="0" dirty="0">
                <a:solidFill>
                  <a:prstClr val="black"/>
                </a:solidFill>
                <a:latin typeface="+mn-ea"/>
                <a:cs typeface="メイリオ" panose="020B0604030504040204" pitchFamily="50" charset="-128"/>
              </a:rPr>
              <a:t>　　②</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a:t>
            </a:r>
            <a:r>
              <a:rPr lang="ja-JP" altLang="en-US" sz="1050" kern="0" dirty="0" smtClean="0">
                <a:solidFill>
                  <a:prstClr val="black"/>
                </a:solidFill>
                <a:latin typeface="+mn-ea"/>
                <a:cs typeface="メイリオ" panose="020B0604030504040204" pitchFamily="50" charset="-128"/>
              </a:rPr>
              <a:t>企画ロゴ：</a:t>
            </a:r>
            <a:r>
              <a:rPr lang="ja-JP" altLang="en-US" sz="1050" kern="0" dirty="0">
                <a:solidFill>
                  <a:prstClr val="black"/>
                </a:solidFill>
                <a:latin typeface="+mn-ea"/>
                <a:cs typeface="メイリオ" panose="020B0604030504040204" pitchFamily="50" charset="-128"/>
              </a:rPr>
              <a:t>右上、</a:t>
            </a:r>
            <a:r>
              <a:rPr lang="ja-JP" altLang="en-US" sz="1050" kern="0" dirty="0" smtClean="0">
                <a:solidFill>
                  <a:prstClr val="black"/>
                </a:solidFill>
                <a:latin typeface="+mn-ea"/>
                <a:cs typeface="メイリオ" panose="020B0604030504040204" pitchFamily="50" charset="-128"/>
              </a:rPr>
              <a:t>広告・広告</a:t>
            </a:r>
            <a:r>
              <a:rPr lang="ja-JP" altLang="en-US" sz="1050" kern="0" dirty="0">
                <a:solidFill>
                  <a:prstClr val="black"/>
                </a:solidFill>
                <a:latin typeface="+mn-ea"/>
                <a:cs typeface="メイリオ" panose="020B0604030504040204" pitchFamily="50" charset="-128"/>
              </a:rPr>
              <a:t>主体者表記：左下</a:t>
            </a:r>
            <a:endParaRPr lang="en-US" altLang="ja-JP" sz="1050" kern="0" dirty="0">
              <a:solidFill>
                <a:prstClr val="black"/>
              </a:solidFill>
              <a:latin typeface="+mn-ea"/>
              <a:cs typeface="メイリオ" panose="020B0604030504040204" pitchFamily="50" charset="-128"/>
            </a:endParaRPr>
          </a:p>
          <a:p>
            <a:pPr lvl="0"/>
            <a:r>
              <a:rPr lang="ja-JP" altLang="en-US" sz="1050" kern="0" dirty="0" smtClean="0">
                <a:solidFill>
                  <a:prstClr val="black"/>
                </a:solidFill>
                <a:latin typeface="+mn-ea"/>
                <a:cs typeface="メイリオ" panose="020B0604030504040204" pitchFamily="50" charset="-128"/>
              </a:rPr>
              <a:t>・</a:t>
            </a:r>
            <a:r>
              <a:rPr lang="en-US" altLang="ja-JP" sz="1050" kern="0" dirty="0">
                <a:solidFill>
                  <a:prstClr val="black"/>
                </a:solidFill>
                <a:latin typeface="+mn-ea"/>
                <a:cs typeface="メイリオ" panose="020B0604030504040204" pitchFamily="50" charset="-128"/>
              </a:rPr>
              <a:t>Yahoo!</a:t>
            </a:r>
            <a:r>
              <a:rPr lang="ja-JP" altLang="en-US" sz="1050" kern="0" dirty="0">
                <a:solidFill>
                  <a:prstClr val="black"/>
                </a:solidFill>
                <a:latin typeface="+mn-ea"/>
                <a:cs typeface="メイリオ" panose="020B0604030504040204" pitchFamily="50" charset="-128"/>
              </a:rPr>
              <a:t>特別企画ロゴは、視認性を確保できるサイズで掲載。</a:t>
            </a:r>
            <a:endParaRPr lang="en-US" altLang="ja-JP" sz="1050" kern="0" dirty="0">
              <a:solidFill>
                <a:prstClr val="black"/>
              </a:solidFill>
              <a:latin typeface="+mn-ea"/>
              <a:cs typeface="メイリオ" panose="020B0604030504040204" pitchFamily="50" charset="-128"/>
            </a:endParaRPr>
          </a:p>
          <a:p>
            <a:pPr lvl="0"/>
            <a:r>
              <a:rPr lang="ja-JP" altLang="en-US" sz="1050" kern="0" dirty="0">
                <a:latin typeface="+mn-ea"/>
                <a:cs typeface="メイリオ" panose="020B0604030504040204" pitchFamily="50" charset="-128"/>
              </a:rPr>
              <a:t>　その他、使用にあたっては</a:t>
            </a:r>
            <a:r>
              <a:rPr lang="ja-JP" altLang="en-US" sz="1050" kern="0" dirty="0" smtClean="0">
                <a:latin typeface="+mn-ea"/>
                <a:cs typeface="メイリオ" panose="020B0604030504040204" pitchFamily="50" charset="-128"/>
              </a:rPr>
              <a:t>、</a:t>
            </a:r>
            <a:r>
              <a:rPr lang="en-US" altLang="ja-JP" sz="1050" kern="0" dirty="0" smtClean="0">
                <a:latin typeface="+mn-ea"/>
                <a:cs typeface="メイリオ" panose="020B0604030504040204" pitchFamily="50" charset="-128"/>
              </a:rPr>
              <a:t>P14</a:t>
            </a:r>
            <a:r>
              <a:rPr lang="ja-JP" altLang="en-US" sz="1050" kern="0" dirty="0" smtClean="0">
                <a:latin typeface="+mn-ea"/>
                <a:cs typeface="メイリオ" panose="020B0604030504040204" pitchFamily="50" charset="-128"/>
              </a:rPr>
              <a:t>～</a:t>
            </a:r>
            <a:r>
              <a:rPr lang="en-US" altLang="ja-JP" sz="1050" kern="0" dirty="0" smtClean="0">
                <a:latin typeface="+mn-ea"/>
                <a:cs typeface="メイリオ" panose="020B0604030504040204" pitchFamily="50" charset="-128"/>
              </a:rPr>
              <a:t>19</a:t>
            </a:r>
            <a:r>
              <a:rPr lang="ja-JP" altLang="en-US" sz="1050" kern="0" dirty="0" smtClean="0">
                <a:latin typeface="+mn-ea"/>
                <a:cs typeface="メイリオ" panose="020B0604030504040204" pitchFamily="50" charset="-128"/>
              </a:rPr>
              <a:t>の</a:t>
            </a:r>
            <a:r>
              <a:rPr lang="ja-JP" altLang="en-US" sz="1050" kern="0" dirty="0">
                <a:latin typeface="+mn-ea"/>
                <a:cs typeface="メイリオ" panose="020B0604030504040204" pitchFamily="50" charset="-128"/>
              </a:rPr>
              <a:t>「</a:t>
            </a:r>
            <a:r>
              <a:rPr lang="en-US" altLang="ja-JP" sz="1050" kern="0" dirty="0">
                <a:latin typeface="+mn-ea"/>
                <a:cs typeface="メイリオ" panose="020B0604030504040204" pitchFamily="50" charset="-128"/>
              </a:rPr>
              <a:t>Yahoo! JAPAN</a:t>
            </a:r>
            <a:r>
              <a:rPr lang="ja-JP" altLang="en-US" sz="1050" kern="0" dirty="0">
                <a:latin typeface="+mn-ea"/>
                <a:cs typeface="メイリオ" panose="020B0604030504040204" pitchFamily="50" charset="-128"/>
              </a:rPr>
              <a:t>ブランドガイドライン」を遵守。</a:t>
            </a:r>
            <a:endParaRPr lang="en-US" altLang="ja-JP" sz="1050" kern="0" dirty="0">
              <a:latin typeface="+mn-ea"/>
              <a:cs typeface="メイリオ" panose="020B0604030504040204" pitchFamily="50" charset="-128"/>
            </a:endParaRPr>
          </a:p>
          <a:p>
            <a:pPr lvl="0"/>
            <a:r>
              <a:rPr lang="ja-JP" altLang="en-US" sz="1050" dirty="0" smtClean="0">
                <a:latin typeface="+mn-ea"/>
                <a:cs typeface="メイリオ" panose="020B0604030504040204" pitchFamily="50" charset="-128"/>
              </a:rPr>
              <a:t>・</a:t>
            </a:r>
            <a:r>
              <a:rPr lang="ja-JP" altLang="en-US" sz="1050" kern="0" dirty="0">
                <a:solidFill>
                  <a:prstClr val="black"/>
                </a:solidFill>
                <a:latin typeface="+mn-ea"/>
                <a:cs typeface="メイリオ" panose="020B0604030504040204" pitchFamily="50" charset="-128"/>
              </a:rPr>
              <a:t>広告・広告主体者</a:t>
            </a:r>
            <a:r>
              <a:rPr lang="ja-JP" altLang="en-US" sz="1050" kern="0" dirty="0" smtClean="0">
                <a:solidFill>
                  <a:prstClr val="black"/>
                </a:solidFill>
                <a:latin typeface="+mn-ea"/>
                <a:cs typeface="メイリオ" panose="020B0604030504040204" pitchFamily="50" charset="-128"/>
              </a:rPr>
              <a:t>表記は、以下</a:t>
            </a:r>
            <a:r>
              <a:rPr lang="ja-JP" altLang="en-US" sz="1050" kern="0" dirty="0">
                <a:solidFill>
                  <a:prstClr val="black"/>
                </a:solidFill>
                <a:latin typeface="+mn-ea"/>
                <a:cs typeface="メイリオ" panose="020B0604030504040204" pitchFamily="50" charset="-128"/>
              </a:rPr>
              <a:t>いずれかの表記、形式で掲載。</a:t>
            </a:r>
            <a:endParaRPr lang="en-US" altLang="ja-JP" sz="1050" kern="0" dirty="0">
              <a:solidFill>
                <a:prstClr val="black"/>
              </a:solidFill>
              <a:latin typeface="+mn-ea"/>
              <a:cs typeface="メイリオ" panose="020B0604030504040204" pitchFamily="50" charset="-128"/>
            </a:endParaRPr>
          </a:p>
          <a:p>
            <a:pPr lvl="0"/>
            <a:r>
              <a:rPr lang="ja-JP" altLang="en-US" sz="1050" kern="0" dirty="0">
                <a:solidFill>
                  <a:prstClr val="black"/>
                </a:solidFill>
                <a:latin typeface="+mn-ea"/>
                <a:cs typeface="メイリオ" panose="020B0604030504040204" pitchFamily="50" charset="-128"/>
              </a:rPr>
              <a:t>　　①</a:t>
            </a:r>
            <a:r>
              <a:rPr lang="ja-JP" altLang="en-US" sz="1050" kern="0" dirty="0">
                <a:latin typeface="+mn-ea"/>
                <a:cs typeface="メイリオ" panose="020B0604030504040204" pitchFamily="50" charset="-128"/>
              </a:rPr>
              <a:t>提供：クライアント名（テキスト </a:t>
            </a:r>
            <a:r>
              <a:rPr lang="en-US" altLang="ja-JP" sz="1050" kern="0" dirty="0">
                <a:latin typeface="+mn-ea"/>
                <a:cs typeface="メイリオ" panose="020B0604030504040204" pitchFamily="50" charset="-128"/>
              </a:rPr>
              <a:t>or </a:t>
            </a:r>
            <a:r>
              <a:rPr lang="ja-JP" altLang="en-US" sz="1050" kern="0" dirty="0">
                <a:latin typeface="+mn-ea"/>
                <a:cs typeface="メイリオ" panose="020B0604030504040204" pitchFamily="50" charset="-128"/>
              </a:rPr>
              <a:t>ロゴ）</a:t>
            </a:r>
            <a:endParaRPr lang="en-US" altLang="ja-JP" sz="1050" kern="0" dirty="0">
              <a:latin typeface="+mn-ea"/>
              <a:cs typeface="メイリオ" panose="020B0604030504040204" pitchFamily="50" charset="-128"/>
            </a:endParaRPr>
          </a:p>
          <a:p>
            <a:r>
              <a:rPr lang="ja-JP" altLang="en-US" sz="1050" kern="0" dirty="0">
                <a:solidFill>
                  <a:prstClr val="black"/>
                </a:solidFill>
                <a:latin typeface="+mn-ea"/>
                <a:cs typeface="メイリオ" panose="020B0604030504040204" pitchFamily="50" charset="-128"/>
              </a:rPr>
              <a:t>　　②</a:t>
            </a:r>
            <a:r>
              <a:rPr lang="en-US" altLang="ja-JP" sz="1050" kern="0" dirty="0">
                <a:solidFill>
                  <a:prstClr val="black"/>
                </a:solidFill>
                <a:latin typeface="+mn-ea"/>
                <a:cs typeface="メイリオ" panose="020B0604030504040204" pitchFamily="50" charset="-128"/>
              </a:rPr>
              <a:t>Sponsored by </a:t>
            </a:r>
            <a:r>
              <a:rPr lang="ja-JP" altLang="en-US" sz="1050" kern="0" dirty="0">
                <a:solidFill>
                  <a:prstClr val="black"/>
                </a:solidFill>
                <a:latin typeface="+mn-ea"/>
                <a:cs typeface="メイリオ" panose="020B0604030504040204" pitchFamily="50" charset="-128"/>
              </a:rPr>
              <a:t>クライアント名（テキスト </a:t>
            </a:r>
            <a:r>
              <a:rPr lang="en-US" altLang="ja-JP" sz="1050" kern="0" dirty="0">
                <a:solidFill>
                  <a:prstClr val="black"/>
                </a:solidFill>
                <a:latin typeface="+mn-ea"/>
                <a:cs typeface="メイリオ" panose="020B0604030504040204" pitchFamily="50" charset="-128"/>
              </a:rPr>
              <a:t>or </a:t>
            </a:r>
            <a:r>
              <a:rPr lang="ja-JP" altLang="en-US" sz="1050" kern="0" dirty="0">
                <a:solidFill>
                  <a:prstClr val="black"/>
                </a:solidFill>
                <a:latin typeface="+mn-ea"/>
                <a:cs typeface="メイリオ" panose="020B0604030504040204" pitchFamily="50" charset="-128"/>
              </a:rPr>
              <a:t>ロゴ）</a:t>
            </a:r>
            <a:endParaRPr lang="en-US" altLang="ja-JP" sz="1050" kern="0" dirty="0">
              <a:solidFill>
                <a:prstClr val="black"/>
              </a:solidFill>
              <a:latin typeface="+mn-ea"/>
              <a:cs typeface="メイリオ" panose="020B0604030504040204" pitchFamily="50" charset="-128"/>
            </a:endParaRPr>
          </a:p>
          <a:p>
            <a:r>
              <a:rPr lang="ja-JP" altLang="en-US" sz="900" kern="0" dirty="0" smtClean="0">
                <a:latin typeface="+mn-ea"/>
                <a:cs typeface="メイリオ" panose="020B0604030504040204" pitchFamily="50" charset="-128"/>
              </a:rPr>
              <a:t>　　</a:t>
            </a:r>
            <a:r>
              <a:rPr lang="ja-JP" altLang="en-US" sz="900" kern="0" dirty="0" smtClean="0">
                <a:latin typeface="+mn-ea"/>
                <a:cs typeface="メイリオ" panose="020B0604030504040204" pitchFamily="50" charset="-128"/>
              </a:rPr>
              <a:t>　</a:t>
            </a:r>
            <a:r>
              <a:rPr lang="en-US" altLang="ja-JP" sz="900" kern="0" dirty="0" smtClean="0">
                <a:latin typeface="+mn-ea"/>
                <a:cs typeface="メイリオ" panose="020B0604030504040204" pitchFamily="50" charset="-128"/>
              </a:rPr>
              <a:t>※</a:t>
            </a:r>
            <a:r>
              <a:rPr lang="ja-JP" altLang="en-US" sz="900" kern="0" dirty="0">
                <a:solidFill>
                  <a:prstClr val="black"/>
                </a:solidFill>
                <a:latin typeface="+mn-ea"/>
                <a:cs typeface="メイリオ" panose="020B0604030504040204" pitchFamily="50" charset="-128"/>
              </a:rPr>
              <a:t>広告・広告主体者表記</a:t>
            </a:r>
            <a:r>
              <a:rPr lang="ja-JP" altLang="en-US" sz="900" kern="0" dirty="0" smtClean="0">
                <a:latin typeface="+mn-ea"/>
                <a:cs typeface="メイリオ" panose="020B0604030504040204" pitchFamily="50" charset="-128"/>
              </a:rPr>
              <a:t>は、</a:t>
            </a:r>
            <a:r>
              <a:rPr lang="en-US" altLang="ja-JP" sz="900" kern="0" dirty="0">
                <a:latin typeface="+mn-ea"/>
                <a:cs typeface="メイリオ" panose="020B0604030504040204" pitchFamily="50" charset="-128"/>
              </a:rPr>
              <a:t>Yahoo!</a:t>
            </a:r>
            <a:r>
              <a:rPr lang="ja-JP" altLang="en-US" sz="900" kern="0" dirty="0">
                <a:latin typeface="+mn-ea"/>
                <a:cs typeface="メイリオ" panose="020B0604030504040204" pitchFamily="50" charset="-128"/>
              </a:rPr>
              <a:t>特別企画ロゴの</a:t>
            </a:r>
            <a:r>
              <a:rPr lang="en-US" altLang="ja-JP" sz="900" kern="0" dirty="0">
                <a:latin typeface="+mn-ea"/>
                <a:cs typeface="メイリオ" panose="020B0604030504040204" pitchFamily="50" charset="-128"/>
              </a:rPr>
              <a:t>60%</a:t>
            </a:r>
            <a:r>
              <a:rPr lang="ja-JP" altLang="en-US" sz="900" kern="0" dirty="0">
                <a:latin typeface="+mn-ea"/>
                <a:cs typeface="メイリオ" panose="020B0604030504040204" pitchFamily="50" charset="-128"/>
              </a:rPr>
              <a:t>～</a:t>
            </a:r>
            <a:r>
              <a:rPr lang="en-US" altLang="ja-JP" sz="900" kern="0" dirty="0">
                <a:latin typeface="+mn-ea"/>
                <a:cs typeface="メイリオ" panose="020B0604030504040204" pitchFamily="50" charset="-128"/>
              </a:rPr>
              <a:t>100%</a:t>
            </a:r>
            <a:r>
              <a:rPr lang="ja-JP" altLang="en-US" sz="900" kern="0" dirty="0">
                <a:latin typeface="+mn-ea"/>
                <a:cs typeface="メイリオ" panose="020B0604030504040204" pitchFamily="50" charset="-128"/>
              </a:rPr>
              <a:t>サイズを目安とする</a:t>
            </a:r>
            <a:r>
              <a:rPr lang="ja-JP" altLang="en-US" sz="900" kern="0" dirty="0" smtClean="0">
                <a:latin typeface="+mn-ea"/>
                <a:cs typeface="メイリオ" panose="020B0604030504040204" pitchFamily="50" charset="-128"/>
              </a:rPr>
              <a:t>。</a:t>
            </a:r>
            <a:endParaRPr lang="en-US" altLang="ja-JP" sz="900" kern="0" dirty="0" smtClean="0">
              <a:latin typeface="+mn-ea"/>
              <a:cs typeface="メイリオ" panose="020B0604030504040204" pitchFamily="50" charset="-128"/>
            </a:endParaRPr>
          </a:p>
          <a:p>
            <a:pPr lvl="0"/>
            <a:r>
              <a:rPr lang="ja-JP" altLang="en-US" sz="900" kern="0" dirty="0">
                <a:latin typeface="+mn-ea"/>
                <a:cs typeface="メイリオ" panose="020B0604030504040204" pitchFamily="50" charset="-128"/>
              </a:rPr>
              <a:t>　</a:t>
            </a:r>
            <a:r>
              <a:rPr lang="ja-JP" altLang="en-US" sz="900" kern="0" dirty="0" smtClean="0">
                <a:latin typeface="+mn-ea"/>
                <a:cs typeface="メイリオ" panose="020B0604030504040204" pitchFamily="50" charset="-128"/>
              </a:rPr>
              <a:t>　</a:t>
            </a:r>
            <a:r>
              <a:rPr lang="ja-JP" altLang="en-US" sz="900" kern="0" dirty="0" smtClean="0">
                <a:latin typeface="+mn-ea"/>
                <a:cs typeface="メイリオ" panose="020B0604030504040204" pitchFamily="50" charset="-128"/>
              </a:rPr>
              <a:t>　</a:t>
            </a:r>
            <a:r>
              <a:rPr lang="en-US" altLang="ja-JP" sz="900" kern="0" dirty="0" smtClean="0">
                <a:latin typeface="+mn-ea"/>
                <a:cs typeface="メイリオ" panose="020B0604030504040204" pitchFamily="50" charset="-128"/>
              </a:rPr>
              <a:t>※</a:t>
            </a:r>
            <a:r>
              <a:rPr lang="ja-JP" altLang="en-US" sz="900" kern="0" dirty="0" smtClean="0">
                <a:latin typeface="+mn-ea"/>
                <a:cs typeface="メイリオ" panose="020B0604030504040204" pitchFamily="50" charset="-128"/>
              </a:rPr>
              <a:t>ロゴの場合、「提供」「</a:t>
            </a:r>
            <a:r>
              <a:rPr lang="en-US" altLang="ja-JP" sz="900" kern="0" dirty="0" smtClean="0">
                <a:solidFill>
                  <a:prstClr val="black"/>
                </a:solidFill>
                <a:latin typeface="+mn-ea"/>
                <a:cs typeface="メイリオ" panose="020B0604030504040204" pitchFamily="50" charset="-128"/>
              </a:rPr>
              <a:t>Sponsored by</a:t>
            </a:r>
            <a:r>
              <a:rPr lang="ja-JP" altLang="en-US" sz="900" kern="0" dirty="0" smtClean="0">
                <a:solidFill>
                  <a:prstClr val="black"/>
                </a:solidFill>
                <a:latin typeface="+mn-ea"/>
                <a:cs typeface="メイリオ" panose="020B0604030504040204" pitchFamily="50" charset="-128"/>
              </a:rPr>
              <a:t>」の広告表記は非表示でも可。</a:t>
            </a:r>
            <a:endParaRPr lang="en-US" altLang="ja-JP" sz="900" kern="0" dirty="0" smtClean="0">
              <a:solidFill>
                <a:prstClr val="black"/>
              </a:solidFill>
              <a:latin typeface="+mn-ea"/>
              <a:cs typeface="メイリオ" panose="020B0604030504040204" pitchFamily="50" charset="-128"/>
            </a:endParaRPr>
          </a:p>
          <a:p>
            <a:pPr lvl="0"/>
            <a:r>
              <a:rPr lang="ja-JP" altLang="en-US" sz="900" kern="0" dirty="0">
                <a:solidFill>
                  <a:prstClr val="black"/>
                </a:solidFill>
                <a:latin typeface="+mn-ea"/>
                <a:cs typeface="メイリオ" panose="020B0604030504040204" pitchFamily="50" charset="-128"/>
              </a:rPr>
              <a:t>　　</a:t>
            </a:r>
            <a:r>
              <a:rPr lang="ja-JP" altLang="en-US" sz="900" kern="0" dirty="0" smtClean="0">
                <a:solidFill>
                  <a:prstClr val="black"/>
                </a:solidFill>
                <a:latin typeface="+mn-ea"/>
                <a:cs typeface="メイリオ" panose="020B0604030504040204" pitchFamily="50" charset="-128"/>
              </a:rPr>
              <a:t>　</a:t>
            </a:r>
            <a:r>
              <a:rPr lang="en-US" altLang="ja-JP" sz="900" kern="0" dirty="0" smtClean="0">
                <a:solidFill>
                  <a:prstClr val="black"/>
                </a:solidFill>
                <a:latin typeface="+mn-ea"/>
                <a:cs typeface="メイリオ" panose="020B0604030504040204" pitchFamily="50" charset="-128"/>
              </a:rPr>
              <a:t>※</a:t>
            </a:r>
            <a:r>
              <a:rPr lang="ja-JP" altLang="en-US" sz="900" kern="0" dirty="0">
                <a:solidFill>
                  <a:prstClr val="black"/>
                </a:solidFill>
                <a:latin typeface="+mn-ea"/>
                <a:cs typeface="メイリオ" panose="020B0604030504040204" pitchFamily="50" charset="-128"/>
              </a:rPr>
              <a:t>広告に適用される「広告掲載基準」において「主体者の明示」が規定されています。</a:t>
            </a:r>
          </a:p>
          <a:p>
            <a:pPr lvl="0"/>
            <a:r>
              <a:rPr lang="ja-JP" altLang="en-US" sz="900" kern="0" dirty="0">
                <a:solidFill>
                  <a:prstClr val="black"/>
                </a:solidFill>
                <a:latin typeface="+mn-ea"/>
                <a:cs typeface="メイリオ" panose="020B0604030504040204" pitchFamily="50" charset="-128"/>
              </a:rPr>
              <a:t>　　　（参照）</a:t>
            </a:r>
            <a:r>
              <a:rPr lang="en-US" altLang="ja-JP" sz="900" kern="0" dirty="0">
                <a:solidFill>
                  <a:prstClr val="black"/>
                </a:solidFill>
                <a:latin typeface="+mn-ea"/>
                <a:cs typeface="メイリオ" panose="020B0604030504040204" pitchFamily="50" charset="-128"/>
              </a:rPr>
              <a:t>Yahoo!</a:t>
            </a:r>
            <a:r>
              <a:rPr lang="ja-JP" altLang="en-US" sz="900" kern="0" dirty="0">
                <a:solidFill>
                  <a:prstClr val="black"/>
                </a:solidFill>
                <a:latin typeface="+mn-ea"/>
                <a:cs typeface="メイリオ" panose="020B0604030504040204" pitchFamily="50" charset="-128"/>
              </a:rPr>
              <a:t>広告ヘルプページ</a:t>
            </a:r>
            <a:r>
              <a:rPr lang="ja-JP" altLang="en-US" sz="900" kern="0" dirty="0" smtClean="0">
                <a:solidFill>
                  <a:prstClr val="black"/>
                </a:solidFill>
                <a:latin typeface="+mn-ea"/>
                <a:cs typeface="メイリオ" panose="020B0604030504040204" pitchFamily="50" charset="-128"/>
              </a:rPr>
              <a:t>：</a:t>
            </a:r>
            <a:endParaRPr lang="en-US" altLang="ja-JP" sz="900" kern="0" dirty="0" smtClean="0">
              <a:solidFill>
                <a:prstClr val="black"/>
              </a:solidFill>
              <a:latin typeface="+mn-ea"/>
              <a:cs typeface="メイリオ" panose="020B0604030504040204" pitchFamily="50" charset="-128"/>
            </a:endParaRPr>
          </a:p>
          <a:p>
            <a:pPr lvl="0"/>
            <a:r>
              <a:rPr lang="ja-JP" altLang="en-US" sz="900" kern="0" dirty="0" smtClean="0">
                <a:solidFill>
                  <a:prstClr val="black"/>
                </a:solidFill>
                <a:latin typeface="+mn-ea"/>
                <a:cs typeface="メイリオ" panose="020B0604030504040204" pitchFamily="50" charset="-128"/>
              </a:rPr>
              <a:t>　　　　</a:t>
            </a:r>
            <a:r>
              <a:rPr lang="en-US" altLang="ja-JP" sz="900" kern="0" dirty="0" smtClean="0">
                <a:solidFill>
                  <a:prstClr val="black"/>
                </a:solidFill>
                <a:latin typeface="+mn-ea"/>
                <a:cs typeface="メイリオ" panose="020B0604030504040204" pitchFamily="50" charset="-128"/>
              </a:rPr>
              <a:t>https</a:t>
            </a:r>
            <a:r>
              <a:rPr lang="en-US" altLang="ja-JP" sz="900" kern="0" dirty="0">
                <a:solidFill>
                  <a:prstClr val="black"/>
                </a:solidFill>
                <a:latin typeface="+mn-ea"/>
                <a:cs typeface="メイリオ" panose="020B0604030504040204" pitchFamily="50" charset="-128"/>
              </a:rPr>
              <a:t>://ads-help.yahoo.co.jp/yahooads/guideline/articledetail?lan=ja&amp;aid=1617&amp;o=default</a:t>
            </a:r>
          </a:p>
          <a:p>
            <a:pPr lvl="0"/>
            <a:r>
              <a:rPr lang="en-US" altLang="ja-JP" sz="900" kern="0" dirty="0">
                <a:solidFill>
                  <a:prstClr val="black"/>
                </a:solidFill>
                <a:latin typeface="+mn-ea"/>
                <a:cs typeface="メイリオ" panose="020B0604030504040204" pitchFamily="50" charset="-128"/>
              </a:rPr>
              <a:t> </a:t>
            </a:r>
            <a:r>
              <a:rPr lang="ja-JP" altLang="en-US" sz="900" kern="0" dirty="0">
                <a:solidFill>
                  <a:prstClr val="black"/>
                </a:solidFill>
                <a:latin typeface="+mn-ea"/>
                <a:cs typeface="メイリオ" panose="020B0604030504040204" pitchFamily="50" charset="-128"/>
              </a:rPr>
              <a:t>　　　　</a:t>
            </a:r>
            <a:r>
              <a:rPr lang="en-US" altLang="ja-JP" sz="900" kern="0" dirty="0">
                <a:solidFill>
                  <a:prstClr val="black"/>
                </a:solidFill>
                <a:latin typeface="+mn-ea"/>
                <a:cs typeface="メイリオ" panose="020B0604030504040204" pitchFamily="50" charset="-128"/>
              </a:rPr>
              <a:t>1.</a:t>
            </a:r>
            <a:r>
              <a:rPr lang="ja-JP" altLang="en-US" sz="900" kern="0" dirty="0">
                <a:solidFill>
                  <a:prstClr val="black"/>
                </a:solidFill>
                <a:latin typeface="+mn-ea"/>
                <a:cs typeface="メイリオ" panose="020B0604030504040204" pitchFamily="50" charset="-128"/>
              </a:rPr>
              <a:t>会社名、ブランド名、商品名、サービス名のいずれかのロゴマークの</a:t>
            </a:r>
            <a:r>
              <a:rPr lang="ja-JP" altLang="en-US" sz="900" kern="0" dirty="0" smtClean="0">
                <a:solidFill>
                  <a:prstClr val="black"/>
                </a:solidFill>
                <a:latin typeface="+mn-ea"/>
                <a:cs typeface="メイリオ" panose="020B0604030504040204" pitchFamily="50" charset="-128"/>
              </a:rPr>
              <a:t>表記</a:t>
            </a:r>
            <a:endParaRPr lang="en-US" altLang="ja-JP" sz="900" kern="0" dirty="0" smtClean="0">
              <a:solidFill>
                <a:prstClr val="black"/>
              </a:solidFill>
              <a:latin typeface="+mn-ea"/>
              <a:cs typeface="メイリオ" panose="020B0604030504040204" pitchFamily="50" charset="-128"/>
            </a:endParaRPr>
          </a:p>
          <a:p>
            <a:pPr lvl="0"/>
            <a:r>
              <a:rPr lang="ja-JP" altLang="en-US" sz="900" kern="0" dirty="0">
                <a:solidFill>
                  <a:prstClr val="black"/>
                </a:solidFill>
                <a:latin typeface="+mn-ea"/>
                <a:cs typeface="メイリオ" panose="020B0604030504040204" pitchFamily="50" charset="-128"/>
              </a:rPr>
              <a:t> 　　　　</a:t>
            </a:r>
            <a:r>
              <a:rPr lang="en-US" altLang="ja-JP" sz="900" kern="0" dirty="0">
                <a:solidFill>
                  <a:prstClr val="black"/>
                </a:solidFill>
                <a:latin typeface="+mn-ea"/>
                <a:cs typeface="メイリオ" panose="020B0604030504040204" pitchFamily="50" charset="-128"/>
              </a:rPr>
              <a:t>2.</a:t>
            </a:r>
            <a:r>
              <a:rPr lang="ja-JP" altLang="en-US" sz="900" kern="0" dirty="0">
                <a:solidFill>
                  <a:prstClr val="black"/>
                </a:solidFill>
                <a:latin typeface="+mn-ea"/>
                <a:cs typeface="メイリオ" panose="020B0604030504040204" pitchFamily="50" charset="-128"/>
              </a:rPr>
              <a:t>「提供：○○」などの表記</a:t>
            </a:r>
          </a:p>
          <a:p>
            <a:pPr lvl="0"/>
            <a:endParaRPr lang="en-US" altLang="ja-JP" sz="1000" kern="0" dirty="0" smtClean="0">
              <a:solidFill>
                <a:prstClr val="black"/>
              </a:solidFill>
              <a:latin typeface="+mn-ea"/>
              <a:cs typeface="メイリオ" panose="020B0604030504040204" pitchFamily="50" charset="-128"/>
            </a:endParaRPr>
          </a:p>
        </p:txBody>
      </p:sp>
      <p:sp>
        <p:nvSpPr>
          <p:cNvPr id="34" name="正方形/長方形 33"/>
          <p:cNvSpPr/>
          <p:nvPr/>
        </p:nvSpPr>
        <p:spPr>
          <a:xfrm>
            <a:off x="7468884" y="1148396"/>
            <a:ext cx="2227565" cy="1920081"/>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pic>
        <p:nvPicPr>
          <p:cNvPr id="35" name="Picture 2" descr="http://i.yimg.jp/c/logo/f/2.0/promotion_r_3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6684" y="1239454"/>
            <a:ext cx="1161653" cy="183702"/>
          </a:xfrm>
          <a:prstGeom prst="rect">
            <a:avLst/>
          </a:prstGeom>
          <a:noFill/>
          <a:extLst>
            <a:ext uri="{909E8E84-426E-40DD-AFC4-6F175D3DCCD1}">
              <a14:hiddenFill xmlns:a14="http://schemas.microsoft.com/office/drawing/2010/main">
                <a:solidFill>
                  <a:srgbClr val="FFFFFF"/>
                </a:solidFill>
              </a14:hiddenFill>
            </a:ext>
          </a:extLst>
        </p:spPr>
      </p:pic>
      <p:sp>
        <p:nvSpPr>
          <p:cNvPr id="36" name="フッター プレースホルダー 3"/>
          <p:cNvSpPr txBox="1">
            <a:spLocks/>
          </p:cNvSpPr>
          <p:nvPr/>
        </p:nvSpPr>
        <p:spPr>
          <a:xfrm>
            <a:off x="8659352" y="2778101"/>
            <a:ext cx="109958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dirty="0" smtClean="0">
                <a:latin typeface="+mn-ea"/>
              </a:rPr>
              <a:t>提供：クライアント名</a:t>
            </a:r>
            <a:endParaRPr lang="ja-JP" altLang="en-US" dirty="0">
              <a:latin typeface="+mn-ea"/>
            </a:endParaRPr>
          </a:p>
        </p:txBody>
      </p:sp>
      <p:sp>
        <p:nvSpPr>
          <p:cNvPr id="37" name="正方形/長方形 36"/>
          <p:cNvSpPr/>
          <p:nvPr/>
        </p:nvSpPr>
        <p:spPr>
          <a:xfrm>
            <a:off x="7473316" y="3144145"/>
            <a:ext cx="2227565" cy="688380"/>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pic>
        <p:nvPicPr>
          <p:cNvPr id="38" name="Picture 2" descr="http://i.yimg.jp/c/logo/f/2.0/promotion_r_3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1363" y="3208053"/>
            <a:ext cx="1161653" cy="183702"/>
          </a:xfrm>
          <a:prstGeom prst="rect">
            <a:avLst/>
          </a:prstGeom>
          <a:noFill/>
          <a:extLst>
            <a:ext uri="{909E8E84-426E-40DD-AFC4-6F175D3DCCD1}">
              <a14:hiddenFill xmlns:a14="http://schemas.microsoft.com/office/drawing/2010/main">
                <a:solidFill>
                  <a:srgbClr val="FFFFFF"/>
                </a:solidFill>
              </a14:hiddenFill>
            </a:ext>
          </a:extLst>
        </p:spPr>
      </p:pic>
      <p:sp>
        <p:nvSpPr>
          <p:cNvPr id="39" name="角丸四角形 38"/>
          <p:cNvSpPr/>
          <p:nvPr/>
        </p:nvSpPr>
        <p:spPr>
          <a:xfrm>
            <a:off x="7536209" y="3595551"/>
            <a:ext cx="479673" cy="185229"/>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40" name="フッター プレースホルダー 3"/>
          <p:cNvSpPr txBox="1">
            <a:spLocks/>
          </p:cNvSpPr>
          <p:nvPr/>
        </p:nvSpPr>
        <p:spPr>
          <a:xfrm>
            <a:off x="7257702" y="3524660"/>
            <a:ext cx="10462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600" dirty="0" smtClean="0">
                <a:solidFill>
                  <a:schemeClr val="accent3"/>
                </a:solidFill>
                <a:latin typeface="+mn-ea"/>
              </a:rPr>
              <a:t>クライアント</a:t>
            </a:r>
            <a:endParaRPr lang="en-US" altLang="ja-JP" sz="600" dirty="0" smtClean="0">
              <a:solidFill>
                <a:schemeClr val="accent3"/>
              </a:solidFill>
              <a:latin typeface="+mn-ea"/>
            </a:endParaRPr>
          </a:p>
          <a:p>
            <a:r>
              <a:rPr lang="ja-JP" altLang="en-US" sz="600" dirty="0" smtClean="0">
                <a:solidFill>
                  <a:schemeClr val="accent3"/>
                </a:solidFill>
                <a:latin typeface="+mn-ea"/>
              </a:rPr>
              <a:t>ロゴ</a:t>
            </a:r>
            <a:endParaRPr lang="ja-JP" altLang="en-US" sz="600" dirty="0">
              <a:solidFill>
                <a:schemeClr val="accent3"/>
              </a:solidFill>
              <a:latin typeface="+mn-ea"/>
            </a:endParaRPr>
          </a:p>
        </p:txBody>
      </p:sp>
      <p:sp>
        <p:nvSpPr>
          <p:cNvPr id="41" name="正方形/長方形 40"/>
          <p:cNvSpPr/>
          <p:nvPr/>
        </p:nvSpPr>
        <p:spPr>
          <a:xfrm>
            <a:off x="358654" y="4133020"/>
            <a:ext cx="6557305" cy="1261884"/>
          </a:xfrm>
          <a:prstGeom prst="rect">
            <a:avLst/>
          </a:prstGeom>
        </p:spPr>
        <p:txBody>
          <a:bodyPr wrap="square">
            <a:spAutoFit/>
          </a:bodyPr>
          <a:lstStyle/>
          <a:p>
            <a:pPr lvl="0"/>
            <a:r>
              <a:rPr lang="ja-JP" altLang="en-US" sz="1600" kern="0" dirty="0" smtClean="0">
                <a:solidFill>
                  <a:prstClr val="black"/>
                </a:solidFill>
                <a:latin typeface="+mn-ea"/>
                <a:cs typeface="メイリオ" panose="020B0604030504040204" pitchFamily="50" charset="-128"/>
              </a:rPr>
              <a:t>（２）テキスト・レスポンシブタイプ</a:t>
            </a:r>
            <a:endParaRPr lang="en-US" altLang="ja-JP" sz="1600" kern="0" dirty="0">
              <a:solidFill>
                <a:prstClr val="black"/>
              </a:solidFill>
              <a:latin typeface="+mn-ea"/>
              <a:cs typeface="メイリオ" panose="020B0604030504040204" pitchFamily="50" charset="-128"/>
            </a:endParaRPr>
          </a:p>
          <a:p>
            <a:pPr lvl="0"/>
            <a:r>
              <a:rPr kumimoji="0" lang="ja-JP" altLang="en-US" sz="1050" kern="0" dirty="0" smtClean="0">
                <a:solidFill>
                  <a:prstClr val="black"/>
                </a:solidFill>
                <a:latin typeface="+mn-ea"/>
                <a:cs typeface="メイリオ" panose="020B0604030504040204" pitchFamily="50" charset="-128"/>
              </a:rPr>
              <a:t>・タイトル、または説明文に「</a:t>
            </a:r>
            <a:r>
              <a:rPr kumimoji="0" lang="en-US" altLang="ja-JP" sz="1050" kern="0" dirty="0" smtClean="0">
                <a:solidFill>
                  <a:prstClr val="black"/>
                </a:solidFill>
                <a:latin typeface="+mn-ea"/>
                <a:cs typeface="メイリオ" panose="020B0604030504040204" pitchFamily="50" charset="-128"/>
              </a:rPr>
              <a:t>Yahoo</a:t>
            </a:r>
            <a:r>
              <a:rPr kumimoji="0" lang="en-US" altLang="ja-JP" sz="1050" kern="0" dirty="0">
                <a:solidFill>
                  <a:prstClr val="black"/>
                </a:solidFill>
                <a:latin typeface="+mn-ea"/>
                <a:cs typeface="メイリオ" panose="020B0604030504040204" pitchFamily="50" charset="-128"/>
              </a:rPr>
              <a:t>!</a:t>
            </a:r>
            <a:r>
              <a:rPr kumimoji="0" lang="ja-JP" altLang="en-US" sz="1050" kern="0" dirty="0">
                <a:solidFill>
                  <a:prstClr val="black"/>
                </a:solidFill>
                <a:latin typeface="+mn-ea"/>
                <a:cs typeface="メイリオ" panose="020B0604030504040204" pitchFamily="50" charset="-128"/>
              </a:rPr>
              <a:t>特別</a:t>
            </a:r>
            <a:r>
              <a:rPr kumimoji="0" lang="ja-JP" altLang="en-US" sz="1050" kern="0" dirty="0" smtClean="0">
                <a:solidFill>
                  <a:prstClr val="black"/>
                </a:solidFill>
                <a:latin typeface="+mn-ea"/>
                <a:cs typeface="メイリオ" panose="020B0604030504040204" pitchFamily="50" charset="-128"/>
              </a:rPr>
              <a:t>企画」をテキストで掲載</a:t>
            </a:r>
            <a:endParaRPr kumimoji="0" lang="en-US" altLang="ja-JP" sz="1050" kern="0" dirty="0" smtClean="0">
              <a:solidFill>
                <a:prstClr val="black"/>
              </a:solidFill>
              <a:latin typeface="+mn-ea"/>
              <a:cs typeface="メイリオ" panose="020B0604030504040204" pitchFamily="50" charset="-128"/>
            </a:endParaRPr>
          </a:p>
          <a:p>
            <a:pPr lvl="0"/>
            <a:r>
              <a:rPr kumimoji="0" lang="ja-JP" altLang="en-US" sz="900" kern="0" dirty="0" smtClean="0">
                <a:solidFill>
                  <a:prstClr val="black"/>
                </a:solidFill>
                <a:latin typeface="+mn-ea"/>
                <a:cs typeface="メイリオ" panose="020B0604030504040204" pitchFamily="50" charset="-128"/>
              </a:rPr>
              <a:t>　</a:t>
            </a:r>
            <a:r>
              <a:rPr kumimoji="0" lang="en-US" altLang="ja-JP" sz="900" kern="0" dirty="0" smtClean="0">
                <a:solidFill>
                  <a:prstClr val="black"/>
                </a:solidFill>
                <a:latin typeface="+mn-ea"/>
                <a:cs typeface="メイリオ" panose="020B0604030504040204" pitchFamily="50" charset="-128"/>
              </a:rPr>
              <a:t>※</a:t>
            </a:r>
            <a:r>
              <a:rPr kumimoji="0" lang="ja-JP" altLang="en-US" sz="900" kern="0" dirty="0" smtClean="0">
                <a:solidFill>
                  <a:prstClr val="black"/>
                </a:solidFill>
                <a:latin typeface="+mn-ea"/>
                <a:cs typeface="メイリオ" panose="020B0604030504040204" pitchFamily="50" charset="-128"/>
              </a:rPr>
              <a:t>訴求内容の文量等との兼ね合いでスペース的に挿入が難しい場合は入れなくても可</a:t>
            </a:r>
            <a:endParaRPr kumimoji="0" lang="en-US" altLang="ja-JP" sz="900" kern="0" dirty="0" smtClean="0">
              <a:solidFill>
                <a:prstClr val="black"/>
              </a:solidFill>
              <a:latin typeface="+mn-ea"/>
              <a:cs typeface="メイリオ" panose="020B0604030504040204" pitchFamily="50" charset="-128"/>
            </a:endParaRPr>
          </a:p>
          <a:p>
            <a:pPr lvl="0"/>
            <a:r>
              <a:rPr kumimoji="0" lang="ja-JP" altLang="en-US" sz="1050" kern="0" dirty="0" smtClean="0">
                <a:solidFill>
                  <a:prstClr val="black"/>
                </a:solidFill>
                <a:latin typeface="+mn-ea"/>
                <a:cs typeface="メイリオ" panose="020B0604030504040204" pitchFamily="50" charset="-128"/>
              </a:rPr>
              <a:t>・縮小やトリミングによって、視認</a:t>
            </a:r>
            <a:r>
              <a:rPr kumimoji="0" lang="ja-JP" altLang="en-US" sz="1050" kern="0" dirty="0">
                <a:solidFill>
                  <a:prstClr val="black"/>
                </a:solidFill>
                <a:latin typeface="+mn-ea"/>
                <a:cs typeface="メイリオ" panose="020B0604030504040204" pitchFamily="50" charset="-128"/>
              </a:rPr>
              <a:t>性を確保</a:t>
            </a:r>
            <a:r>
              <a:rPr kumimoji="0" lang="ja-JP" altLang="en-US" sz="1050" kern="0" dirty="0" smtClean="0">
                <a:solidFill>
                  <a:prstClr val="black"/>
                </a:solidFill>
                <a:latin typeface="+mn-ea"/>
                <a:cs typeface="メイリオ" panose="020B0604030504040204" pitchFamily="50" charset="-128"/>
              </a:rPr>
              <a:t>できなくなる可能性があるため、</a:t>
            </a:r>
            <a:endParaRPr kumimoji="0" lang="en-US" altLang="ja-JP" sz="1050" kern="0" dirty="0" smtClean="0">
              <a:solidFill>
                <a:prstClr val="black"/>
              </a:solidFill>
              <a:latin typeface="+mn-ea"/>
              <a:cs typeface="メイリオ" panose="020B0604030504040204" pitchFamily="50" charset="-128"/>
            </a:endParaRPr>
          </a:p>
          <a:p>
            <a:pPr lvl="0"/>
            <a:r>
              <a:rPr kumimoji="0" lang="ja-JP" altLang="en-US" sz="1050" kern="0" dirty="0">
                <a:solidFill>
                  <a:prstClr val="black"/>
                </a:solidFill>
                <a:latin typeface="+mn-ea"/>
                <a:cs typeface="メイリオ" panose="020B0604030504040204" pitchFamily="50" charset="-128"/>
              </a:rPr>
              <a:t>　</a:t>
            </a:r>
            <a:r>
              <a:rPr kumimoji="0" lang="ja-JP" altLang="en-US" sz="1050" kern="0" dirty="0" smtClean="0">
                <a:solidFill>
                  <a:prstClr val="black"/>
                </a:solidFill>
                <a:latin typeface="+mn-ea"/>
                <a:cs typeface="メイリオ" panose="020B0604030504040204" pitchFamily="50" charset="-128"/>
              </a:rPr>
              <a:t>ロゴ、テキストに関わらず、画像への「</a:t>
            </a:r>
            <a:r>
              <a:rPr kumimoji="0" lang="en-US" altLang="ja-JP" sz="1050" kern="0" dirty="0" smtClean="0">
                <a:solidFill>
                  <a:prstClr val="black"/>
                </a:solidFill>
                <a:latin typeface="+mn-ea"/>
                <a:cs typeface="メイリオ" panose="020B0604030504040204" pitchFamily="50" charset="-128"/>
              </a:rPr>
              <a:t>Yahoo!</a:t>
            </a:r>
            <a:r>
              <a:rPr kumimoji="0" lang="ja-JP" altLang="en-US" sz="1050" kern="0" dirty="0" smtClean="0">
                <a:solidFill>
                  <a:prstClr val="black"/>
                </a:solidFill>
                <a:latin typeface="+mn-ea"/>
                <a:cs typeface="メイリオ" panose="020B0604030504040204" pitchFamily="50" charset="-128"/>
              </a:rPr>
              <a:t>特別企画」表記の掲載は不可</a:t>
            </a:r>
            <a:endParaRPr kumimoji="0" lang="en-US" altLang="ja-JP" sz="1050" kern="0" dirty="0" smtClean="0">
              <a:solidFill>
                <a:prstClr val="black"/>
              </a:solidFill>
              <a:latin typeface="+mn-ea"/>
              <a:cs typeface="メイリオ" panose="020B0604030504040204" pitchFamily="50" charset="-128"/>
            </a:endParaRPr>
          </a:p>
          <a:p>
            <a:pPr lvl="0"/>
            <a:r>
              <a:rPr kumimoji="0" lang="ja-JP" altLang="en-US" sz="1050" kern="0" dirty="0" smtClean="0">
                <a:solidFill>
                  <a:prstClr val="black"/>
                </a:solidFill>
                <a:latin typeface="+mn-ea"/>
                <a:cs typeface="メイリオ" panose="020B0604030504040204" pitchFamily="50" charset="-128"/>
              </a:rPr>
              <a:t>・主体者表記はクライアント名</a:t>
            </a:r>
            <a:endParaRPr kumimoji="0" lang="en-US" altLang="ja-JP" sz="1050" kern="0" dirty="0" smtClean="0">
              <a:solidFill>
                <a:prstClr val="black"/>
              </a:solidFill>
              <a:latin typeface="+mn-ea"/>
              <a:cs typeface="メイリオ" panose="020B0604030504040204" pitchFamily="50" charset="-128"/>
            </a:endParaRPr>
          </a:p>
          <a:p>
            <a:pPr lvl="0"/>
            <a:r>
              <a:rPr kumimoji="0" lang="ja-JP" altLang="en-US" sz="900" kern="0" dirty="0" smtClean="0">
                <a:solidFill>
                  <a:prstClr val="black"/>
                </a:solidFill>
                <a:latin typeface="+mn-ea"/>
                <a:cs typeface="メイリオ" panose="020B0604030504040204" pitchFamily="50" charset="-128"/>
              </a:rPr>
              <a:t>　</a:t>
            </a:r>
            <a:r>
              <a:rPr kumimoji="0" lang="en-US" altLang="ja-JP" sz="900" kern="0" dirty="0" smtClean="0">
                <a:solidFill>
                  <a:prstClr val="black"/>
                </a:solidFill>
                <a:latin typeface="+mn-ea"/>
                <a:cs typeface="メイリオ" panose="020B0604030504040204" pitchFamily="50" charset="-128"/>
              </a:rPr>
              <a:t>※</a:t>
            </a:r>
            <a:r>
              <a:rPr kumimoji="0" lang="ja-JP" altLang="en-US" sz="900" kern="0" dirty="0" smtClean="0">
                <a:solidFill>
                  <a:prstClr val="black"/>
                </a:solidFill>
                <a:latin typeface="+mn-ea"/>
                <a:cs typeface="メイリオ" panose="020B0604030504040204" pitchFamily="50" charset="-128"/>
              </a:rPr>
              <a:t>ただし、複数クライアントの協賛で特別企画を実施する場合は、「</a:t>
            </a:r>
            <a:r>
              <a:rPr kumimoji="0" lang="en-US" altLang="zh-TW"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en-US" altLang="zh-TW"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特別企画（合同協賛</a:t>
            </a:r>
            <a:r>
              <a:rPr kumimoji="0" lang="zh-TW"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smtClean="0">
                <a:solidFill>
                  <a:prstClr val="black"/>
                </a:solidFill>
                <a:latin typeface="+mn-ea"/>
                <a:cs typeface="メイリオ" panose="020B0604030504040204" pitchFamily="50" charset="-128"/>
              </a:rPr>
              <a:t>」とする</a:t>
            </a:r>
            <a:endParaRPr kumimoji="0" lang="zh-TW" altLang="en-US" sz="900" kern="0" dirty="0">
              <a:solidFill>
                <a:prstClr val="black"/>
              </a:solidFill>
              <a:latin typeface="+mn-ea"/>
              <a:cs typeface="メイリオ" panose="020B0604030504040204" pitchFamily="50" charset="-128"/>
            </a:endParaRPr>
          </a:p>
        </p:txBody>
      </p:sp>
      <p:sp>
        <p:nvSpPr>
          <p:cNvPr id="42" name="正方形/長方形 41"/>
          <p:cNvSpPr/>
          <p:nvPr/>
        </p:nvSpPr>
        <p:spPr>
          <a:xfrm>
            <a:off x="3408122" y="5471082"/>
            <a:ext cx="3621360"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43" name="正方形/長方形 42"/>
          <p:cNvSpPr/>
          <p:nvPr/>
        </p:nvSpPr>
        <p:spPr>
          <a:xfrm>
            <a:off x="4437194" y="6059793"/>
            <a:ext cx="2707628" cy="215444"/>
          </a:xfrm>
          <a:prstGeom prst="rect">
            <a:avLst/>
          </a:prstGeom>
        </p:spPr>
        <p:txBody>
          <a:bodyPr wrap="square">
            <a:spAutoFit/>
          </a:bodyPr>
          <a:lstStyle/>
          <a:p>
            <a:r>
              <a:rPr lang="ja-JP" altLang="en-US" sz="800" dirty="0" smtClean="0">
                <a:solidFill>
                  <a:schemeClr val="bg1">
                    <a:lumMod val="65000"/>
                  </a:schemeClr>
                </a:solidFill>
                <a:latin typeface="+mn-ea"/>
              </a:rPr>
              <a:t>クライアント名</a:t>
            </a:r>
          </a:p>
        </p:txBody>
      </p:sp>
      <p:sp>
        <p:nvSpPr>
          <p:cNvPr id="44" name="正方形/長方形 43"/>
          <p:cNvSpPr/>
          <p:nvPr/>
        </p:nvSpPr>
        <p:spPr>
          <a:xfrm>
            <a:off x="4437194" y="5612505"/>
            <a:ext cx="2470543" cy="461665"/>
          </a:xfrm>
          <a:prstGeom prst="rect">
            <a:avLst/>
          </a:prstGeom>
        </p:spPr>
        <p:txBody>
          <a:bodyPr wrap="square">
            <a:spAutoFit/>
          </a:bodyPr>
          <a:lstStyle/>
          <a:p>
            <a:r>
              <a:rPr lang="en-US" altLang="ja-JP" sz="1200" dirty="0" smtClean="0">
                <a:solidFill>
                  <a:schemeClr val="tx1">
                    <a:lumMod val="75000"/>
                    <a:lumOff val="25000"/>
                  </a:schemeClr>
                </a:solidFill>
                <a:latin typeface="+mn-ea"/>
              </a:rPr>
              <a:t>[Yahoo!</a:t>
            </a:r>
            <a:r>
              <a:rPr lang="ja-JP" altLang="en-US" sz="1200" dirty="0" smtClean="0">
                <a:solidFill>
                  <a:schemeClr val="tx1">
                    <a:lumMod val="75000"/>
                    <a:lumOff val="25000"/>
                  </a:schemeClr>
                </a:solidFill>
                <a:latin typeface="+mn-ea"/>
              </a:rPr>
              <a:t>特別企画</a:t>
            </a:r>
            <a:r>
              <a:rPr lang="en-US" altLang="ja-JP" sz="1200" dirty="0" smtClean="0">
                <a:solidFill>
                  <a:schemeClr val="tx1">
                    <a:lumMod val="75000"/>
                    <a:lumOff val="25000"/>
                  </a:schemeClr>
                </a:solidFill>
                <a:latin typeface="+mn-ea"/>
              </a:rPr>
              <a:t>]××××××××</a:t>
            </a:r>
          </a:p>
          <a:p>
            <a:r>
              <a:rPr lang="en-US" altLang="ja-JP" sz="1200" dirty="0" smtClean="0">
                <a:solidFill>
                  <a:schemeClr val="tx1">
                    <a:lumMod val="75000"/>
                    <a:lumOff val="25000"/>
                  </a:schemeClr>
                </a:solidFill>
                <a:latin typeface="+mn-ea"/>
              </a:rPr>
              <a:t>××××××××××××××××××</a:t>
            </a:r>
            <a:endParaRPr lang="ja-JP" altLang="en-US" sz="1200" dirty="0">
              <a:solidFill>
                <a:schemeClr val="tx1">
                  <a:lumMod val="75000"/>
                  <a:lumOff val="25000"/>
                </a:schemeClr>
              </a:solidFill>
              <a:latin typeface="+mn-ea"/>
            </a:endParaRPr>
          </a:p>
        </p:txBody>
      </p:sp>
      <p:sp>
        <p:nvSpPr>
          <p:cNvPr id="45" name="正方形/長方形 44"/>
          <p:cNvSpPr/>
          <p:nvPr/>
        </p:nvSpPr>
        <p:spPr>
          <a:xfrm>
            <a:off x="3523379" y="5591742"/>
            <a:ext cx="866698" cy="863814"/>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46" name="正方形/長方形 45"/>
          <p:cNvSpPr/>
          <p:nvPr/>
        </p:nvSpPr>
        <p:spPr>
          <a:xfrm>
            <a:off x="7285102" y="5011200"/>
            <a:ext cx="1718438" cy="1547015"/>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47" name="正方形/長方形 46"/>
          <p:cNvSpPr/>
          <p:nvPr/>
        </p:nvSpPr>
        <p:spPr>
          <a:xfrm>
            <a:off x="7372733" y="5102542"/>
            <a:ext cx="1542173" cy="693883"/>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48" name="正方形/長方形 47"/>
          <p:cNvSpPr/>
          <p:nvPr/>
        </p:nvSpPr>
        <p:spPr>
          <a:xfrm>
            <a:off x="7315849" y="6355774"/>
            <a:ext cx="1002493" cy="218028"/>
          </a:xfrm>
          <a:prstGeom prst="rect">
            <a:avLst/>
          </a:prstGeom>
        </p:spPr>
        <p:txBody>
          <a:bodyPr wrap="square">
            <a:spAutoFit/>
          </a:bodyPr>
          <a:lstStyle/>
          <a:p>
            <a:r>
              <a:rPr lang="ja-JP" altLang="en-US" sz="800" dirty="0" smtClean="0">
                <a:solidFill>
                  <a:schemeClr val="bg1">
                    <a:lumMod val="65000"/>
                  </a:schemeClr>
                </a:solidFill>
                <a:latin typeface="+mn-ea"/>
              </a:rPr>
              <a:t>クライアント名</a:t>
            </a:r>
          </a:p>
        </p:txBody>
      </p:sp>
      <p:sp>
        <p:nvSpPr>
          <p:cNvPr id="49" name="正方形/長方形 48"/>
          <p:cNvSpPr/>
          <p:nvPr/>
        </p:nvSpPr>
        <p:spPr>
          <a:xfrm>
            <a:off x="7296179" y="5887767"/>
            <a:ext cx="1618728" cy="507831"/>
          </a:xfrm>
          <a:prstGeom prst="rect">
            <a:avLst/>
          </a:prstGeom>
        </p:spPr>
        <p:txBody>
          <a:bodyPr wrap="square">
            <a:spAutoFit/>
          </a:bodyPr>
          <a:lstStyle/>
          <a:p>
            <a:r>
              <a:rPr lang="en-US" altLang="ja-JP" sz="900" dirty="0" smtClean="0">
                <a:solidFill>
                  <a:schemeClr val="tx1">
                    <a:lumMod val="75000"/>
                    <a:lumOff val="25000"/>
                  </a:schemeClr>
                </a:solidFill>
                <a:latin typeface="+mn-ea"/>
              </a:rPr>
              <a:t>××××××××××××|××××××××××××××××</a:t>
            </a:r>
            <a:r>
              <a:rPr lang="en-US" altLang="ja-JP" sz="900" dirty="0">
                <a:solidFill>
                  <a:schemeClr val="tx1">
                    <a:lumMod val="75000"/>
                    <a:lumOff val="25000"/>
                  </a:schemeClr>
                </a:solidFill>
                <a:latin typeface="+mn-ea"/>
              </a:rPr>
              <a:t>×××××</a:t>
            </a:r>
            <a:r>
              <a:rPr lang="en-US" altLang="ja-JP" sz="900" dirty="0" smtClean="0">
                <a:solidFill>
                  <a:schemeClr val="tx1">
                    <a:lumMod val="75000"/>
                    <a:lumOff val="25000"/>
                  </a:schemeClr>
                </a:solidFill>
                <a:latin typeface="+mn-ea"/>
              </a:rPr>
              <a:t> </a:t>
            </a:r>
            <a:r>
              <a:rPr lang="en-US" altLang="ja-JP" sz="900" dirty="0">
                <a:solidFill>
                  <a:schemeClr val="tx1">
                    <a:lumMod val="75000"/>
                    <a:lumOff val="25000"/>
                  </a:schemeClr>
                </a:solidFill>
                <a:latin typeface="+mn-ea"/>
              </a:rPr>
              <a:t>[Yahoo!</a:t>
            </a:r>
            <a:r>
              <a:rPr lang="ja-JP" altLang="en-US" sz="900" dirty="0">
                <a:solidFill>
                  <a:schemeClr val="tx1">
                    <a:lumMod val="75000"/>
                    <a:lumOff val="25000"/>
                  </a:schemeClr>
                </a:solidFill>
                <a:latin typeface="+mn-ea"/>
              </a:rPr>
              <a:t>特別企画</a:t>
            </a:r>
            <a:r>
              <a:rPr lang="en-US" altLang="ja-JP" sz="900" dirty="0">
                <a:solidFill>
                  <a:schemeClr val="tx1">
                    <a:lumMod val="75000"/>
                    <a:lumOff val="25000"/>
                  </a:schemeClr>
                </a:solidFill>
                <a:latin typeface="+mn-ea"/>
              </a:rPr>
              <a:t>] </a:t>
            </a:r>
            <a:endParaRPr lang="ja-JP" altLang="en-US" sz="900" dirty="0">
              <a:solidFill>
                <a:schemeClr val="tx1">
                  <a:lumMod val="75000"/>
                  <a:lumOff val="25000"/>
                </a:schemeClr>
              </a:solidFill>
              <a:latin typeface="+mn-ea"/>
            </a:endParaRPr>
          </a:p>
        </p:txBody>
      </p:sp>
      <p:sp>
        <p:nvSpPr>
          <p:cNvPr id="50" name="正方形/長方形 49"/>
          <p:cNvSpPr/>
          <p:nvPr/>
        </p:nvSpPr>
        <p:spPr>
          <a:xfrm>
            <a:off x="777905" y="5471082"/>
            <a:ext cx="2362145"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latin typeface="+mn-ea"/>
            </a:endParaRPr>
          </a:p>
        </p:txBody>
      </p:sp>
      <p:sp>
        <p:nvSpPr>
          <p:cNvPr id="51" name="正方形/長方形 50"/>
          <p:cNvSpPr/>
          <p:nvPr/>
        </p:nvSpPr>
        <p:spPr>
          <a:xfrm>
            <a:off x="930331" y="5678979"/>
            <a:ext cx="2470543" cy="276999"/>
          </a:xfrm>
          <a:prstGeom prst="rect">
            <a:avLst/>
          </a:prstGeom>
        </p:spPr>
        <p:txBody>
          <a:bodyPr wrap="square">
            <a:spAutoFit/>
          </a:bodyPr>
          <a:lstStyle/>
          <a:p>
            <a:r>
              <a:rPr lang="en-US" altLang="ja-JP" sz="1200" dirty="0" smtClean="0">
                <a:solidFill>
                  <a:srgbClr val="0000CC"/>
                </a:solidFill>
                <a:latin typeface="+mn-ea"/>
              </a:rPr>
              <a:t>×××××××××××</a:t>
            </a:r>
            <a:endParaRPr lang="ja-JP" altLang="en-US" sz="1200" dirty="0">
              <a:solidFill>
                <a:srgbClr val="0000CC"/>
              </a:solidFill>
              <a:latin typeface="+mn-ea"/>
            </a:endParaRPr>
          </a:p>
        </p:txBody>
      </p:sp>
      <p:sp>
        <p:nvSpPr>
          <p:cNvPr id="52" name="正方形/長方形 51"/>
          <p:cNvSpPr/>
          <p:nvPr/>
        </p:nvSpPr>
        <p:spPr>
          <a:xfrm>
            <a:off x="930331" y="5941601"/>
            <a:ext cx="2470543" cy="400110"/>
          </a:xfrm>
          <a:prstGeom prst="rect">
            <a:avLst/>
          </a:prstGeom>
        </p:spPr>
        <p:txBody>
          <a:bodyPr wrap="square">
            <a:spAutoFit/>
          </a:bodyPr>
          <a:lstStyle/>
          <a:p>
            <a:r>
              <a:rPr lang="en-US" altLang="ja-JP" sz="1000" dirty="0" smtClean="0">
                <a:solidFill>
                  <a:schemeClr val="tx1">
                    <a:lumMod val="75000"/>
                    <a:lumOff val="25000"/>
                  </a:schemeClr>
                </a:solidFill>
                <a:latin typeface="+mn-ea"/>
              </a:rPr>
              <a:t>××××××××××××××××××</a:t>
            </a:r>
          </a:p>
          <a:p>
            <a:r>
              <a:rPr lang="en-US" altLang="ja-JP" sz="1000" dirty="0" smtClean="0">
                <a:solidFill>
                  <a:schemeClr val="tx1">
                    <a:lumMod val="75000"/>
                    <a:lumOff val="25000"/>
                  </a:schemeClr>
                </a:solidFill>
                <a:latin typeface="+mn-ea"/>
              </a:rPr>
              <a:t>××××××××[</a:t>
            </a:r>
            <a:r>
              <a:rPr lang="en-US" altLang="ja-JP" sz="1000" dirty="0">
                <a:solidFill>
                  <a:schemeClr val="tx1">
                    <a:lumMod val="75000"/>
                    <a:lumOff val="25000"/>
                  </a:schemeClr>
                </a:solidFill>
                <a:latin typeface="+mn-ea"/>
              </a:rPr>
              <a:t>Yahoo!</a:t>
            </a:r>
            <a:r>
              <a:rPr lang="ja-JP" altLang="en-US" sz="1000" dirty="0">
                <a:solidFill>
                  <a:schemeClr val="tx1">
                    <a:lumMod val="75000"/>
                    <a:lumOff val="25000"/>
                  </a:schemeClr>
                </a:solidFill>
                <a:latin typeface="+mn-ea"/>
              </a:rPr>
              <a:t>特別企画</a:t>
            </a:r>
            <a:r>
              <a:rPr lang="en-US" altLang="ja-JP" sz="1000" dirty="0" smtClean="0">
                <a:solidFill>
                  <a:schemeClr val="tx1">
                    <a:lumMod val="75000"/>
                    <a:lumOff val="25000"/>
                  </a:schemeClr>
                </a:solidFill>
                <a:latin typeface="+mn-ea"/>
              </a:rPr>
              <a:t>]</a:t>
            </a:r>
            <a:endParaRPr lang="ja-JP" altLang="en-US" sz="1000" dirty="0">
              <a:solidFill>
                <a:schemeClr val="tx1">
                  <a:lumMod val="75000"/>
                  <a:lumOff val="25000"/>
                </a:schemeClr>
              </a:solidFill>
              <a:latin typeface="+mn-ea"/>
            </a:endParaRPr>
          </a:p>
        </p:txBody>
      </p:sp>
    </p:spTree>
    <p:extLst>
      <p:ext uri="{BB962C8B-B14F-4D97-AF65-F5344CB8AC3E}">
        <p14:creationId xmlns:p14="http://schemas.microsoft.com/office/powerpoint/2010/main" val="1700520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25" name="正方形/長方形 24"/>
          <p:cNvSpPr/>
          <p:nvPr/>
        </p:nvSpPr>
        <p:spPr>
          <a:xfrm>
            <a:off x="366609" y="1089025"/>
            <a:ext cx="8424936" cy="2623795"/>
          </a:xfrm>
          <a:prstGeom prst="rect">
            <a:avLst/>
          </a:prstGeom>
        </p:spPr>
        <p:txBody>
          <a:bodyPr wrap="square">
            <a:spAutoFit/>
          </a:bodyPr>
          <a:lstStyle/>
          <a:p>
            <a:pPr lvl="0"/>
            <a:r>
              <a:rPr lang="ja-JP" altLang="en-US" sz="16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（１）標準（推奨）表記</a:t>
            </a:r>
            <a:endParaRPr lang="en-US" altLang="ja-JP" sz="16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企画テキスト」＋「広告・広告</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主体者</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表記」を必ずセット</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左上、広告・広告主体者表記：右下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右上、広告・広告主体者表記：左下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JAPAN PR</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企画テキストは</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、視認性を確保</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でき、かつ大き過ぎない適正なサイズ</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で掲載</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ja-JP" altLang="en-US" sz="1050" kern="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smtClean="0">
                <a:latin typeface="メイリオ" panose="020B0604030504040204" pitchFamily="50" charset="-128"/>
                <a:ea typeface="メイリオ" panose="020B0604030504040204" pitchFamily="50" charset="-128"/>
                <a:cs typeface="メイリオ" panose="020B0604030504040204" pitchFamily="50" charset="-128"/>
              </a:rPr>
              <a:t>P14</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19</a:t>
            </a:r>
            <a:r>
              <a:rPr lang="ja-JP" altLang="en-US" sz="1050" kern="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ブランドガイドライン」を遵守</a:t>
            </a:r>
            <a:r>
              <a:rPr lang="ja-JP" altLang="en-US" sz="1050" kern="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広告・広告主体者表記は、以下いずれかの表記、形式で掲載。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提供：クライアント名（テキスト </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r>
              <a:rPr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en-US" sz="9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900" dirty="0">
                <a:latin typeface="+mn-ea"/>
                <a:cs typeface="ＭＳ Ｐゴシック" panose="020B0600070205080204" pitchFamily="50" charset="-128"/>
              </a:rPr>
              <a:t>広告に適用される「広告掲載基準」に</a:t>
            </a:r>
            <a:r>
              <a:rPr lang="ja-JP" altLang="en-US" sz="900" dirty="0">
                <a:latin typeface="+mn-ea"/>
                <a:cs typeface="ＭＳ Ｐゴシック" panose="020B0600070205080204" pitchFamily="50" charset="-128"/>
              </a:rPr>
              <a:t>おい</a:t>
            </a:r>
            <a:r>
              <a:rPr lang="ja-JP" altLang="ja-JP" sz="900" dirty="0">
                <a:latin typeface="+mn-ea"/>
                <a:cs typeface="ＭＳ Ｐゴシック" panose="020B0600070205080204" pitchFamily="50" charset="-128"/>
              </a:rPr>
              <a:t>て「主体者の明示」が規定されています。</a:t>
            </a:r>
          </a:p>
          <a:p>
            <a:pPr algn="just">
              <a:spcAft>
                <a:spcPts val="0"/>
              </a:spcAft>
            </a:pPr>
            <a:r>
              <a:rPr lang="ja-JP" altLang="en-US" sz="900" dirty="0">
                <a:latin typeface="+mn-ea"/>
                <a:cs typeface="ＭＳ Ｐゴシック" panose="020B0600070205080204" pitchFamily="50" charset="-128"/>
              </a:rPr>
              <a:t>　　　</a:t>
            </a:r>
            <a:r>
              <a:rPr lang="ja-JP" altLang="en-US" sz="900" dirty="0" smtClean="0">
                <a:latin typeface="+mn-ea"/>
                <a:cs typeface="ＭＳ Ｐゴシック" panose="020B0600070205080204" pitchFamily="50" charset="-128"/>
              </a:rPr>
              <a:t>（</a:t>
            </a:r>
            <a:r>
              <a:rPr lang="ja-JP" altLang="ja-JP" sz="900" dirty="0" smtClean="0">
                <a:latin typeface="+mn-ea"/>
                <a:cs typeface="ＭＳ Ｐゴシック" panose="020B0600070205080204" pitchFamily="50" charset="-128"/>
              </a:rPr>
              <a:t>参照）</a:t>
            </a:r>
            <a:r>
              <a:rPr lang="en-US" altLang="ja-JP" sz="900" dirty="0" smtClean="0">
                <a:latin typeface="+mn-ea"/>
                <a:cs typeface="ＭＳ Ｐゴシック" panose="020B0600070205080204" pitchFamily="50" charset="-128"/>
              </a:rPr>
              <a:t>Yahoo</a:t>
            </a:r>
            <a:r>
              <a:rPr lang="en-US" altLang="ja-JP" sz="900" dirty="0">
                <a:latin typeface="+mn-ea"/>
                <a:cs typeface="ＭＳ Ｐゴシック" panose="020B0600070205080204" pitchFamily="50" charset="-128"/>
              </a:rPr>
              <a:t>!</a:t>
            </a:r>
            <a:r>
              <a:rPr lang="ja-JP" altLang="ja-JP" sz="900" dirty="0">
                <a:latin typeface="+mn-ea"/>
                <a:cs typeface="ＭＳ Ｐゴシック" panose="020B0600070205080204" pitchFamily="50" charset="-128"/>
              </a:rPr>
              <a:t>広告ヘルプページ</a:t>
            </a:r>
            <a:r>
              <a:rPr lang="ja-JP" altLang="en-US" sz="900" dirty="0" smtClean="0">
                <a:latin typeface="+mn-ea"/>
                <a:cs typeface="ＭＳ Ｐゴシック" panose="020B0600070205080204" pitchFamily="50" charset="-128"/>
              </a:rPr>
              <a:t>：</a:t>
            </a:r>
            <a:endParaRPr lang="en-US" altLang="ja-JP" sz="900" dirty="0" smtClean="0">
              <a:latin typeface="+mn-ea"/>
              <a:cs typeface="ＭＳ Ｐゴシック" panose="020B0600070205080204" pitchFamily="50" charset="-128"/>
            </a:endParaRPr>
          </a:p>
          <a:p>
            <a:pPr algn="just">
              <a:spcAft>
                <a:spcPts val="0"/>
              </a:spcAft>
            </a:pPr>
            <a:r>
              <a:rPr lang="ja-JP" altLang="en-US" sz="900" u="sng" dirty="0">
                <a:latin typeface="+mn-ea"/>
                <a:cs typeface="ＭＳ Ｐゴシック" panose="020B0600070205080204" pitchFamily="50" charset="-128"/>
                <a:hlinkClick r:id="rId4"/>
              </a:rPr>
              <a:t>　</a:t>
            </a:r>
            <a:r>
              <a:rPr lang="ja-JP" altLang="en-US" sz="900" u="sng" dirty="0" smtClean="0">
                <a:latin typeface="+mn-ea"/>
                <a:cs typeface="ＭＳ Ｐゴシック" panose="020B0600070205080204" pitchFamily="50" charset="-128"/>
                <a:hlinkClick r:id="rId4"/>
              </a:rPr>
              <a:t>　　　</a:t>
            </a:r>
            <a:r>
              <a:rPr lang="en-US" altLang="ja-JP" sz="900" u="sng" dirty="0" smtClean="0">
                <a:latin typeface="+mn-ea"/>
                <a:cs typeface="ＭＳ Ｐゴシック" panose="020B0600070205080204" pitchFamily="50" charset="-128"/>
                <a:hlinkClick r:id="rId4"/>
              </a:rPr>
              <a:t>https</a:t>
            </a:r>
            <a:r>
              <a:rPr lang="en-US" altLang="ja-JP" sz="900" u="sng" dirty="0">
                <a:latin typeface="+mn-ea"/>
                <a:cs typeface="ＭＳ Ｐゴシック" panose="020B0600070205080204" pitchFamily="50" charset="-128"/>
                <a:hlinkClick r:id="rId4"/>
              </a:rPr>
              <a:t>://ads-help.yahoo.co.jp/yahooads/guideline/articledetail?lan=ja&amp;aid=1617&amp;o=default</a:t>
            </a:r>
            <a:endParaRPr lang="ja-JP" altLang="ja-JP" sz="900" dirty="0">
              <a:latin typeface="+mn-ea"/>
              <a:cs typeface="ＭＳ Ｐゴシック" panose="020B0600070205080204" pitchFamily="50" charset="-128"/>
            </a:endParaRPr>
          </a:p>
          <a:p>
            <a:pPr algn="just">
              <a:spcAft>
                <a:spcPts val="0"/>
              </a:spcAft>
            </a:pPr>
            <a:r>
              <a:rPr lang="en-US" altLang="ja-JP" sz="900" dirty="0">
                <a:latin typeface="+mn-ea"/>
                <a:cs typeface="ＭＳ Ｐゴシック" panose="020B0600070205080204" pitchFamily="50" charset="-128"/>
              </a:rPr>
              <a:t> </a:t>
            </a:r>
            <a:r>
              <a:rPr lang="ja-JP" altLang="en-US" sz="900" dirty="0">
                <a:latin typeface="+mn-ea"/>
                <a:cs typeface="ＭＳ Ｐゴシック" panose="020B0600070205080204" pitchFamily="50" charset="-128"/>
              </a:rPr>
              <a:t>　　　　</a:t>
            </a:r>
            <a:r>
              <a:rPr lang="en-US" altLang="ja-JP" sz="900" dirty="0">
                <a:latin typeface="+mn-ea"/>
                <a:cs typeface="ＭＳ Ｐゴシック" panose="020B0600070205080204" pitchFamily="50" charset="-128"/>
              </a:rPr>
              <a:t>1.</a:t>
            </a:r>
            <a:r>
              <a:rPr lang="ja-JP" altLang="ja-JP" sz="900" dirty="0">
                <a:latin typeface="+mn-ea"/>
                <a:cs typeface="ＭＳ Ｐゴシック" panose="020B0600070205080204" pitchFamily="50" charset="-128"/>
              </a:rPr>
              <a:t>会社名、ブランド名、商品名、サービス名のいずれかのロゴマークの</a:t>
            </a:r>
            <a:r>
              <a:rPr lang="ja-JP" altLang="ja-JP" sz="900" dirty="0" smtClean="0">
                <a:latin typeface="+mn-ea"/>
                <a:cs typeface="ＭＳ Ｐゴシック" panose="020B0600070205080204" pitchFamily="50" charset="-128"/>
              </a:rPr>
              <a:t>表記</a:t>
            </a:r>
            <a:endParaRPr lang="en-US" altLang="ja-JP" sz="900" dirty="0" smtClean="0">
              <a:latin typeface="+mn-ea"/>
              <a:cs typeface="ＭＳ Ｐゴシック" panose="020B0600070205080204" pitchFamily="50" charset="-128"/>
            </a:endParaRPr>
          </a:p>
          <a:p>
            <a:pPr algn="just">
              <a:spcAft>
                <a:spcPts val="0"/>
              </a:spcAft>
            </a:pPr>
            <a:r>
              <a:rPr lang="en-US" altLang="ja-JP" sz="900" dirty="0">
                <a:latin typeface="+mn-ea"/>
                <a:cs typeface="ＭＳ Ｐゴシック" panose="020B0600070205080204" pitchFamily="50" charset="-128"/>
              </a:rPr>
              <a:t> </a:t>
            </a:r>
            <a:r>
              <a:rPr lang="ja-JP" altLang="en-US" sz="900" dirty="0">
                <a:latin typeface="+mn-ea"/>
                <a:cs typeface="ＭＳ Ｐゴシック" panose="020B0600070205080204" pitchFamily="50" charset="-128"/>
              </a:rPr>
              <a:t>　　　　</a:t>
            </a:r>
            <a:r>
              <a:rPr lang="en-US" altLang="ja-JP" sz="900" dirty="0">
                <a:latin typeface="+mn-ea"/>
                <a:cs typeface="ＭＳ Ｐゴシック" panose="020B0600070205080204" pitchFamily="50" charset="-128"/>
              </a:rPr>
              <a:t>2.</a:t>
            </a:r>
            <a:r>
              <a:rPr lang="ja-JP" altLang="ja-JP" sz="900" dirty="0">
                <a:latin typeface="+mn-ea"/>
                <a:cs typeface="ＭＳ Ｐゴシック" panose="020B0600070205080204" pitchFamily="50" charset="-128"/>
              </a:rPr>
              <a:t>「提供：○○」などの</a:t>
            </a:r>
            <a:r>
              <a:rPr lang="ja-JP" altLang="ja-JP" sz="900" dirty="0" smtClean="0">
                <a:latin typeface="+mn-ea"/>
                <a:cs typeface="ＭＳ Ｐゴシック" panose="020B0600070205080204" pitchFamily="50" charset="-128"/>
              </a:rPr>
              <a:t>表記</a:t>
            </a:r>
            <a:endParaRPr lang="ja-JP" altLang="ja-JP" sz="900" dirty="0">
              <a:latin typeface="+mn-ea"/>
              <a:cs typeface="ＭＳ Ｐゴシック" panose="020B0600070205080204" pitchFamily="50" charset="-128"/>
            </a:endParaRPr>
          </a:p>
        </p:txBody>
      </p:sp>
      <p:sp>
        <p:nvSpPr>
          <p:cNvPr id="26" name="正方形/長方形 25"/>
          <p:cNvSpPr/>
          <p:nvPr/>
        </p:nvSpPr>
        <p:spPr>
          <a:xfrm>
            <a:off x="7356068" y="1089025"/>
            <a:ext cx="2227565" cy="2227565"/>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7" name="フッター プレースホルダー 3"/>
          <p:cNvSpPr txBox="1">
            <a:spLocks/>
          </p:cNvSpPr>
          <p:nvPr/>
        </p:nvSpPr>
        <p:spPr>
          <a:xfrm>
            <a:off x="7351385" y="1089025"/>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800" dirty="0" smtClean="0"/>
              <a:t>Yahoo! JAPAN PR</a:t>
            </a:r>
            <a:r>
              <a:rPr lang="ja-JP" altLang="en-US" sz="800" dirty="0" smtClean="0"/>
              <a:t>企画</a:t>
            </a:r>
            <a:endParaRPr lang="ja-JP" altLang="en-US" sz="800" dirty="0"/>
          </a:p>
        </p:txBody>
      </p:sp>
      <p:sp>
        <p:nvSpPr>
          <p:cNvPr id="28" name="角丸四角形 27"/>
          <p:cNvSpPr/>
          <p:nvPr/>
        </p:nvSpPr>
        <p:spPr>
          <a:xfrm>
            <a:off x="8772495" y="2964959"/>
            <a:ext cx="720080" cy="293117"/>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9" name="フッター プレースホルダー 3"/>
          <p:cNvSpPr txBox="1">
            <a:spLocks/>
          </p:cNvSpPr>
          <p:nvPr/>
        </p:nvSpPr>
        <p:spPr>
          <a:xfrm>
            <a:off x="8718396" y="2950101"/>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smtClean="0">
                <a:solidFill>
                  <a:schemeClr val="accent3"/>
                </a:solidFill>
              </a:rPr>
              <a:t>クライアント</a:t>
            </a:r>
            <a:endParaRPr lang="en-US" altLang="ja-JP" sz="800" dirty="0" smtClean="0">
              <a:solidFill>
                <a:schemeClr val="accent3"/>
              </a:solidFill>
            </a:endParaRPr>
          </a:p>
          <a:p>
            <a:r>
              <a:rPr lang="ja-JP" altLang="en-US" sz="800" dirty="0" smtClean="0">
                <a:solidFill>
                  <a:schemeClr val="accent3"/>
                </a:solidFill>
              </a:rPr>
              <a:t>ロゴ</a:t>
            </a:r>
            <a:endParaRPr lang="ja-JP" altLang="en-US" sz="800" dirty="0">
              <a:solidFill>
                <a:schemeClr val="accent3"/>
              </a:solidFill>
            </a:endParaRPr>
          </a:p>
        </p:txBody>
      </p:sp>
      <p:sp>
        <p:nvSpPr>
          <p:cNvPr id="31"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smtClean="0"/>
              <a:t>タイアップへの誘導広告制作ガイドライン</a:t>
            </a:r>
            <a:r>
              <a:rPr lang="ja-JP" altLang="en-US" dirty="0" smtClean="0"/>
              <a:t> </a:t>
            </a:r>
            <a:endParaRPr lang="en-US" altLang="ja-JP" dirty="0" smtClean="0"/>
          </a:p>
          <a:p>
            <a:r>
              <a:rPr lang="en-US" altLang="ja-JP" dirty="0"/>
              <a:t>Yahoo!</a:t>
            </a:r>
            <a:r>
              <a:rPr lang="ja-JP" altLang="en-US" dirty="0"/>
              <a:t> </a:t>
            </a:r>
            <a:r>
              <a:rPr lang="en-US" altLang="ja-JP" dirty="0"/>
              <a:t>JAPAN</a:t>
            </a:r>
            <a:r>
              <a:rPr lang="ja-JP" altLang="en-US" dirty="0"/>
              <a:t> トップページカスタマイズ企画</a:t>
            </a:r>
            <a:endParaRPr lang="ja-JP" altLang="en-US" dirty="0"/>
          </a:p>
        </p:txBody>
      </p:sp>
    </p:spTree>
    <p:extLst>
      <p:ext uri="{BB962C8B-B14F-4D97-AF65-F5344CB8AC3E}">
        <p14:creationId xmlns:p14="http://schemas.microsoft.com/office/powerpoint/2010/main" val="105038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11" name="正方形/長方形 10"/>
          <p:cNvSpPr/>
          <p:nvPr/>
        </p:nvSpPr>
        <p:spPr>
          <a:xfrm>
            <a:off x="7999037" y="1445552"/>
            <a:ext cx="2227565" cy="2227565"/>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2" name="角丸四角形 11"/>
          <p:cNvSpPr/>
          <p:nvPr/>
        </p:nvSpPr>
        <p:spPr>
          <a:xfrm>
            <a:off x="9415464" y="3321486"/>
            <a:ext cx="720080" cy="293117"/>
          </a:xfrm>
          <a:prstGeom prst="roundRect">
            <a:avLst/>
          </a:prstGeom>
          <a:solidFill>
            <a:schemeClr val="accent2"/>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3" name="フッター プレースホルダー 3"/>
          <p:cNvSpPr txBox="1">
            <a:spLocks/>
          </p:cNvSpPr>
          <p:nvPr/>
        </p:nvSpPr>
        <p:spPr>
          <a:xfrm>
            <a:off x="9361365" y="3306628"/>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smtClean="0">
                <a:solidFill>
                  <a:schemeClr val="accent3"/>
                </a:solidFill>
              </a:rPr>
              <a:t>クライアント</a:t>
            </a:r>
            <a:endParaRPr lang="en-US" altLang="ja-JP" sz="800" dirty="0" smtClean="0">
              <a:solidFill>
                <a:schemeClr val="accent3"/>
              </a:solidFill>
            </a:endParaRPr>
          </a:p>
          <a:p>
            <a:r>
              <a:rPr lang="ja-JP" altLang="en-US" sz="800" dirty="0" smtClean="0">
                <a:solidFill>
                  <a:schemeClr val="accent3"/>
                </a:solidFill>
              </a:rPr>
              <a:t>ロゴ</a:t>
            </a:r>
            <a:endParaRPr lang="ja-JP" altLang="en-US" sz="800" dirty="0">
              <a:solidFill>
                <a:schemeClr val="accent3"/>
              </a:solidFill>
            </a:endParaRPr>
          </a:p>
        </p:txBody>
      </p:sp>
      <p:sp>
        <p:nvSpPr>
          <p:cNvPr id="14" name="正方形/長方形 13"/>
          <p:cNvSpPr/>
          <p:nvPr/>
        </p:nvSpPr>
        <p:spPr>
          <a:xfrm>
            <a:off x="354221" y="1045895"/>
            <a:ext cx="9187039" cy="2623795"/>
          </a:xfrm>
          <a:prstGeom prst="rect">
            <a:avLst/>
          </a:prstGeom>
        </p:spPr>
        <p:txBody>
          <a:bodyPr wrap="square">
            <a:spAutoFit/>
          </a:bodyPr>
          <a:lstStyle/>
          <a:p>
            <a:pPr lvl="0"/>
            <a:r>
              <a:rPr lang="ja-JP" altLang="en-US" sz="16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（１）画像タイプ</a:t>
            </a:r>
            <a:endParaRPr lang="en-US" altLang="ja-JP" sz="16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サービスロゴ」＋「広告・広告主体者表記」を必ずセットで掲載</a:t>
            </a:r>
            <a:endPar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左上、</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主体者表記：右下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サービスロゴ：右上、</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主体者表記：左下</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サービスロゴ</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は、視認性を確保できるサイズで掲載。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ja-JP" altLang="en-US" sz="1050" kern="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smtClean="0">
                <a:latin typeface="メイリオ" panose="020B0604030504040204" pitchFamily="50" charset="-128"/>
                <a:ea typeface="メイリオ" panose="020B0604030504040204" pitchFamily="50" charset="-128"/>
                <a:cs typeface="メイリオ" panose="020B0604030504040204" pitchFamily="50" charset="-128"/>
              </a:rPr>
              <a:t>P14</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19</a:t>
            </a:r>
            <a:r>
              <a:rPr lang="ja-JP" altLang="en-US" sz="1050" kern="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ブランドガイドライン」を遵守。</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a:t>
            </a:r>
            <a:r>
              <a:rPr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表記は、以下</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いずれかの表記、形式で掲載。</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提供：クライアント名（テキスト </a:t>
            </a:r>
            <a:r>
              <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a:t>
            </a:r>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Yahoo</a:t>
            </a:r>
            <a:r>
              <a:rPr lang="en-US" altLang="ja-JP" sz="900" kern="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サービス</a:t>
            </a:r>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ロゴ</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00" kern="0" dirty="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サイズを目安とする</a:t>
            </a:r>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900" kern="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900" kern="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smtClean="0">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endParaRPr lang="en-US" altLang="ja-JP"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en-US" sz="9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900" dirty="0" smtClean="0">
                <a:latin typeface="+mn-ea"/>
                <a:cs typeface="ＭＳ Ｐゴシック" panose="020B0600070205080204" pitchFamily="50" charset="-128"/>
              </a:rPr>
              <a:t>広告</a:t>
            </a:r>
            <a:r>
              <a:rPr lang="ja-JP" altLang="ja-JP" sz="900" dirty="0">
                <a:latin typeface="+mn-ea"/>
                <a:cs typeface="ＭＳ Ｐゴシック" panose="020B0600070205080204" pitchFamily="50" charset="-128"/>
              </a:rPr>
              <a:t>に適用される「広告掲載基準」</a:t>
            </a:r>
            <a:r>
              <a:rPr lang="ja-JP" altLang="ja-JP" sz="900" dirty="0" smtClean="0">
                <a:latin typeface="+mn-ea"/>
                <a:cs typeface="ＭＳ Ｐゴシック" panose="020B0600070205080204" pitchFamily="50" charset="-128"/>
              </a:rPr>
              <a:t>に</a:t>
            </a:r>
            <a:r>
              <a:rPr lang="ja-JP" altLang="en-US" sz="900" dirty="0" smtClean="0">
                <a:latin typeface="+mn-ea"/>
                <a:cs typeface="ＭＳ Ｐゴシック" panose="020B0600070205080204" pitchFamily="50" charset="-128"/>
              </a:rPr>
              <a:t>お</a:t>
            </a:r>
            <a:r>
              <a:rPr lang="ja-JP" altLang="en-US" sz="900" dirty="0">
                <a:latin typeface="+mn-ea"/>
                <a:cs typeface="ＭＳ Ｐゴシック" panose="020B0600070205080204" pitchFamily="50" charset="-128"/>
              </a:rPr>
              <a:t>い</a:t>
            </a:r>
            <a:r>
              <a:rPr lang="ja-JP" altLang="ja-JP" sz="900" dirty="0" smtClean="0">
                <a:latin typeface="+mn-ea"/>
                <a:cs typeface="ＭＳ Ｐゴシック" panose="020B0600070205080204" pitchFamily="50" charset="-128"/>
              </a:rPr>
              <a:t>て</a:t>
            </a:r>
            <a:r>
              <a:rPr lang="ja-JP" altLang="ja-JP" sz="900" dirty="0">
                <a:latin typeface="+mn-ea"/>
                <a:cs typeface="ＭＳ Ｐゴシック" panose="020B0600070205080204" pitchFamily="50" charset="-128"/>
              </a:rPr>
              <a:t>「主体者の明示」が規定されています。</a:t>
            </a:r>
          </a:p>
          <a:p>
            <a:pPr algn="just">
              <a:spcAft>
                <a:spcPts val="0"/>
              </a:spcAft>
            </a:pPr>
            <a:r>
              <a:rPr lang="ja-JP" altLang="en-US" sz="900" dirty="0" smtClean="0">
                <a:latin typeface="+mn-ea"/>
                <a:cs typeface="ＭＳ Ｐゴシック" panose="020B0600070205080204" pitchFamily="50" charset="-128"/>
              </a:rPr>
              <a:t>　　　（</a:t>
            </a:r>
            <a:r>
              <a:rPr lang="ja-JP" altLang="ja-JP" sz="900" dirty="0" smtClean="0">
                <a:latin typeface="+mn-ea"/>
                <a:cs typeface="ＭＳ Ｐゴシック" panose="020B0600070205080204" pitchFamily="50" charset="-128"/>
              </a:rPr>
              <a:t>参照</a:t>
            </a:r>
            <a:r>
              <a:rPr lang="ja-JP" altLang="ja-JP" sz="900" dirty="0">
                <a:latin typeface="+mn-ea"/>
                <a:cs typeface="ＭＳ Ｐゴシック" panose="020B0600070205080204" pitchFamily="50" charset="-128"/>
              </a:rPr>
              <a:t>）</a:t>
            </a:r>
            <a:r>
              <a:rPr lang="en-US" altLang="ja-JP" sz="900" dirty="0">
                <a:latin typeface="+mn-ea"/>
                <a:cs typeface="ＭＳ Ｐゴシック" panose="020B0600070205080204" pitchFamily="50" charset="-128"/>
              </a:rPr>
              <a:t>Yahoo!</a:t>
            </a:r>
            <a:r>
              <a:rPr lang="ja-JP" altLang="ja-JP" sz="900" dirty="0">
                <a:latin typeface="+mn-ea"/>
                <a:cs typeface="ＭＳ Ｐゴシック" panose="020B0600070205080204" pitchFamily="50" charset="-128"/>
              </a:rPr>
              <a:t>広告</a:t>
            </a:r>
            <a:r>
              <a:rPr lang="ja-JP" altLang="ja-JP" sz="900" dirty="0" smtClean="0">
                <a:latin typeface="+mn-ea"/>
                <a:cs typeface="ＭＳ Ｐゴシック" panose="020B0600070205080204" pitchFamily="50" charset="-128"/>
              </a:rPr>
              <a:t>ヘルプページ</a:t>
            </a:r>
            <a:r>
              <a:rPr lang="ja-JP" altLang="en-US" sz="900" dirty="0" smtClean="0">
                <a:latin typeface="+mn-ea"/>
                <a:cs typeface="ＭＳ Ｐゴシック" panose="020B0600070205080204" pitchFamily="50" charset="-128"/>
              </a:rPr>
              <a:t>：</a:t>
            </a:r>
            <a:r>
              <a:rPr lang="en-US" altLang="ja-JP" sz="900" u="sng" dirty="0" smtClean="0">
                <a:latin typeface="+mn-ea"/>
                <a:cs typeface="ＭＳ Ｐゴシック" panose="020B0600070205080204" pitchFamily="50" charset="-128"/>
              </a:rPr>
              <a:t>https</a:t>
            </a:r>
            <a:r>
              <a:rPr lang="en-US" altLang="ja-JP" sz="900" u="sng" dirty="0">
                <a:latin typeface="+mn-ea"/>
                <a:cs typeface="ＭＳ Ｐゴシック" panose="020B0600070205080204" pitchFamily="50" charset="-128"/>
              </a:rPr>
              <a:t>://ads-help.yahoo.co.jp/yahooads/guideline/articledetail?lan=ja&amp;aid=1617&amp;o=default</a:t>
            </a:r>
            <a:endParaRPr lang="ja-JP" altLang="ja-JP" sz="900" dirty="0">
              <a:latin typeface="+mn-ea"/>
              <a:cs typeface="ＭＳ Ｐゴシック" panose="020B0600070205080204" pitchFamily="50" charset="-128"/>
            </a:endParaRPr>
          </a:p>
          <a:p>
            <a:pPr algn="just">
              <a:spcAft>
                <a:spcPts val="0"/>
              </a:spcAft>
            </a:pPr>
            <a:r>
              <a:rPr lang="en-US" altLang="ja-JP" sz="900" dirty="0">
                <a:latin typeface="+mn-ea"/>
                <a:cs typeface="ＭＳ Ｐゴシック" panose="020B0600070205080204" pitchFamily="50" charset="-128"/>
              </a:rPr>
              <a:t> </a:t>
            </a:r>
            <a:r>
              <a:rPr lang="ja-JP" altLang="en-US" sz="900" dirty="0" smtClean="0">
                <a:latin typeface="+mn-ea"/>
                <a:cs typeface="ＭＳ Ｐゴシック" panose="020B0600070205080204" pitchFamily="50" charset="-128"/>
              </a:rPr>
              <a:t>　　　　</a:t>
            </a:r>
            <a:r>
              <a:rPr lang="en-US" altLang="ja-JP" sz="900" dirty="0" smtClean="0">
                <a:latin typeface="+mn-ea"/>
                <a:cs typeface="ＭＳ Ｐゴシック" panose="020B0600070205080204" pitchFamily="50" charset="-128"/>
              </a:rPr>
              <a:t>1.</a:t>
            </a:r>
            <a:r>
              <a:rPr lang="ja-JP" altLang="ja-JP" sz="900" dirty="0" smtClean="0">
                <a:latin typeface="+mn-ea"/>
                <a:cs typeface="ＭＳ Ｐゴシック" panose="020B0600070205080204" pitchFamily="50" charset="-128"/>
              </a:rPr>
              <a:t>会社</a:t>
            </a:r>
            <a:r>
              <a:rPr lang="ja-JP" altLang="ja-JP" sz="900" dirty="0">
                <a:latin typeface="+mn-ea"/>
                <a:cs typeface="ＭＳ Ｐゴシック" panose="020B0600070205080204" pitchFamily="50" charset="-128"/>
              </a:rPr>
              <a:t>名、ブランド名、商品名、サービス名のいずれかのロゴマークの</a:t>
            </a:r>
            <a:r>
              <a:rPr lang="ja-JP" altLang="ja-JP" sz="900" dirty="0" smtClean="0">
                <a:latin typeface="+mn-ea"/>
                <a:cs typeface="ＭＳ Ｐゴシック" panose="020B0600070205080204" pitchFamily="50" charset="-128"/>
              </a:rPr>
              <a:t>表記</a:t>
            </a:r>
            <a:endParaRPr lang="en-US" altLang="ja-JP" sz="900" dirty="0" smtClean="0">
              <a:latin typeface="+mn-ea"/>
              <a:cs typeface="ＭＳ Ｐゴシック" panose="020B0600070205080204" pitchFamily="50" charset="-128"/>
            </a:endParaRPr>
          </a:p>
          <a:p>
            <a:pPr algn="just">
              <a:spcAft>
                <a:spcPts val="0"/>
              </a:spcAft>
            </a:pPr>
            <a:r>
              <a:rPr lang="en-US" altLang="ja-JP" sz="900" dirty="0">
                <a:latin typeface="+mn-ea"/>
                <a:cs typeface="ＭＳ Ｐゴシック" panose="020B0600070205080204" pitchFamily="50" charset="-128"/>
              </a:rPr>
              <a:t> </a:t>
            </a:r>
            <a:r>
              <a:rPr lang="ja-JP" altLang="en-US" sz="900" dirty="0">
                <a:latin typeface="+mn-ea"/>
                <a:cs typeface="ＭＳ Ｐゴシック" panose="020B0600070205080204" pitchFamily="50" charset="-128"/>
              </a:rPr>
              <a:t>　　　　</a:t>
            </a:r>
            <a:r>
              <a:rPr lang="en-US" altLang="ja-JP" sz="900" dirty="0" smtClean="0">
                <a:latin typeface="+mn-ea"/>
                <a:cs typeface="ＭＳ Ｐゴシック" panose="020B0600070205080204" pitchFamily="50" charset="-128"/>
              </a:rPr>
              <a:t>2.</a:t>
            </a:r>
            <a:r>
              <a:rPr lang="ja-JP" altLang="ja-JP" sz="900" dirty="0" smtClean="0">
                <a:latin typeface="+mn-ea"/>
                <a:cs typeface="ＭＳ Ｐゴシック" panose="020B0600070205080204" pitchFamily="50" charset="-128"/>
              </a:rPr>
              <a:t>「</a:t>
            </a:r>
            <a:r>
              <a:rPr lang="ja-JP" altLang="ja-JP" sz="900" dirty="0">
                <a:latin typeface="+mn-ea"/>
                <a:cs typeface="ＭＳ Ｐゴシック" panose="020B0600070205080204" pitchFamily="50" charset="-128"/>
              </a:rPr>
              <a:t>提供：○○」などの</a:t>
            </a:r>
            <a:r>
              <a:rPr lang="ja-JP" altLang="ja-JP" sz="900" dirty="0" smtClean="0">
                <a:latin typeface="+mn-ea"/>
                <a:cs typeface="ＭＳ Ｐゴシック" panose="020B0600070205080204" pitchFamily="50" charset="-128"/>
              </a:rPr>
              <a:t>表記</a:t>
            </a:r>
            <a:endParaRPr lang="ja-JP" altLang="ja-JP" sz="900" dirty="0">
              <a:latin typeface="+mn-ea"/>
              <a:cs typeface="ＭＳ Ｐゴシック" panose="020B0600070205080204" pitchFamily="50" charset="-128"/>
            </a:endParaRPr>
          </a:p>
        </p:txBody>
      </p:sp>
      <p:sp>
        <p:nvSpPr>
          <p:cNvPr id="16" name="正方形/長方形 15"/>
          <p:cNvSpPr/>
          <p:nvPr/>
        </p:nvSpPr>
        <p:spPr>
          <a:xfrm>
            <a:off x="354224" y="4035632"/>
            <a:ext cx="6557305" cy="1261884"/>
          </a:xfrm>
          <a:prstGeom prst="rect">
            <a:avLst/>
          </a:prstGeom>
        </p:spPr>
        <p:txBody>
          <a:bodyPr wrap="square">
            <a:spAutoFit/>
          </a:bodyPr>
          <a:lstStyle/>
          <a:p>
            <a:pPr lvl="0"/>
            <a:r>
              <a:rPr lang="ja-JP" altLang="en-US" sz="16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（２）テキスト・レスポンシブタイプ</a:t>
            </a:r>
            <a:endParaRPr lang="en-US" altLang="ja-JP" sz="16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・タイトル、または説明文に「</a:t>
            </a:r>
            <a:r>
              <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サービス」をテキストで掲載</a:t>
            </a:r>
            <a:endPar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訴求内容の文量等との</a:t>
            </a:r>
            <a:r>
              <a:rPr kumimoji="0"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兼ね合いで</a:t>
            </a:r>
            <a:r>
              <a:rPr kumimoji="0"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スペース的に挿入が難しい場合は入れなくても可</a:t>
            </a:r>
            <a:endParaRPr kumimoji="0"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・縮小やトリミングによって、視認</a:t>
            </a:r>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性を確保</a:t>
            </a:r>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できなくなる可能性があるため、</a:t>
            </a:r>
            <a:endPar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ロゴ、テキストに関わらず、画像への「</a:t>
            </a:r>
            <a:r>
              <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サービス」表記の掲載は不可</a:t>
            </a:r>
            <a:endPar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・主体者表記はクライアント名</a:t>
            </a:r>
            <a:endParaRPr kumimoji="0" lang="en-US" altLang="ja-JP" sz="105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kumimoji="0"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ただし、複数クライアントの協賛で特別企画を実施する場合は、「</a:t>
            </a:r>
            <a:r>
              <a:rPr kumimoji="0" lang="en-US" altLang="zh-TW"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Yahoo!</a:t>
            </a:r>
            <a:r>
              <a:rPr kumimoji="0"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サービス</a:t>
            </a:r>
            <a:r>
              <a:rPr kumimoji="0" lang="zh-TW"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合同協賛</a:t>
            </a:r>
            <a:r>
              <a:rPr kumimoji="0" lang="zh-TW"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」とする</a:t>
            </a:r>
            <a:endParaRPr kumimoji="0" lang="zh-TW"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3231162" y="5343486"/>
            <a:ext cx="3621360"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8" name="正方形/長方形 17"/>
          <p:cNvSpPr/>
          <p:nvPr/>
        </p:nvSpPr>
        <p:spPr>
          <a:xfrm>
            <a:off x="4260234" y="5932197"/>
            <a:ext cx="2707628" cy="215444"/>
          </a:xfrm>
          <a:prstGeom prst="rect">
            <a:avLst/>
          </a:prstGeom>
        </p:spPr>
        <p:txBody>
          <a:bodyPr wrap="square">
            <a:spAutoFit/>
          </a:bodyPr>
          <a:lstStyle/>
          <a:p>
            <a:r>
              <a:rPr lang="ja-JP" altLang="en-US" sz="800" dirty="0" smtClean="0">
                <a:solidFill>
                  <a:schemeClr val="bg1">
                    <a:lumMod val="65000"/>
                  </a:schemeClr>
                </a:solidFill>
              </a:rPr>
              <a:t>クライアント名</a:t>
            </a:r>
          </a:p>
        </p:txBody>
      </p:sp>
      <p:sp>
        <p:nvSpPr>
          <p:cNvPr id="19" name="正方形/長方形 18"/>
          <p:cNvSpPr/>
          <p:nvPr/>
        </p:nvSpPr>
        <p:spPr>
          <a:xfrm>
            <a:off x="4260234" y="5484909"/>
            <a:ext cx="2470543" cy="461665"/>
          </a:xfrm>
          <a:prstGeom prst="rect">
            <a:avLst/>
          </a:prstGeom>
        </p:spPr>
        <p:txBody>
          <a:bodyPr wrap="square">
            <a:spAutoFit/>
          </a:bodyPr>
          <a:lstStyle/>
          <a:p>
            <a:r>
              <a:rPr lang="en-US" altLang="ja-JP" sz="1200" dirty="0" smtClean="0">
                <a:solidFill>
                  <a:schemeClr val="tx1">
                    <a:lumMod val="75000"/>
                    <a:lumOff val="25000"/>
                  </a:schemeClr>
                </a:solidFill>
              </a:rPr>
              <a:t>[Yahoo!</a:t>
            </a:r>
            <a:r>
              <a:rPr lang="ja-JP" altLang="en-US" sz="1200" dirty="0" smtClean="0">
                <a:solidFill>
                  <a:schemeClr val="tx1">
                    <a:lumMod val="75000"/>
                    <a:lumOff val="25000"/>
                  </a:schemeClr>
                </a:solidFill>
              </a:rPr>
              <a:t>映画</a:t>
            </a:r>
            <a:r>
              <a:rPr lang="en-US" altLang="ja-JP" sz="1200" dirty="0" smtClean="0">
                <a:solidFill>
                  <a:schemeClr val="tx1">
                    <a:lumMod val="75000"/>
                    <a:lumOff val="25000"/>
                  </a:schemeClr>
                </a:solidFill>
              </a:rPr>
              <a:t>]××××××××</a:t>
            </a:r>
          </a:p>
          <a:p>
            <a:r>
              <a:rPr lang="en-US" altLang="ja-JP" sz="1200" dirty="0" smtClean="0">
                <a:solidFill>
                  <a:schemeClr val="tx1">
                    <a:lumMod val="75000"/>
                    <a:lumOff val="25000"/>
                  </a:schemeClr>
                </a:solidFill>
              </a:rPr>
              <a:t>××××××××××××××××××</a:t>
            </a:r>
            <a:endParaRPr lang="ja-JP" altLang="en-US" sz="1200" dirty="0">
              <a:solidFill>
                <a:schemeClr val="tx1">
                  <a:lumMod val="75000"/>
                  <a:lumOff val="25000"/>
                </a:schemeClr>
              </a:solidFill>
            </a:endParaRPr>
          </a:p>
        </p:txBody>
      </p:sp>
      <p:sp>
        <p:nvSpPr>
          <p:cNvPr id="20" name="正方形/長方形 19"/>
          <p:cNvSpPr/>
          <p:nvPr/>
        </p:nvSpPr>
        <p:spPr>
          <a:xfrm>
            <a:off x="3346419" y="5464146"/>
            <a:ext cx="866698" cy="863814"/>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1" name="正方形/長方形 20"/>
          <p:cNvSpPr/>
          <p:nvPr/>
        </p:nvSpPr>
        <p:spPr>
          <a:xfrm>
            <a:off x="7108142" y="4894796"/>
            <a:ext cx="1718438" cy="1547015"/>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2" name="正方形/長方形 21"/>
          <p:cNvSpPr/>
          <p:nvPr/>
        </p:nvSpPr>
        <p:spPr>
          <a:xfrm>
            <a:off x="7195773" y="4986138"/>
            <a:ext cx="1542173" cy="693883"/>
          </a:xfrm>
          <a:prstGeom prst="rect">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3" name="正方形/長方形 22"/>
          <p:cNvSpPr/>
          <p:nvPr/>
        </p:nvSpPr>
        <p:spPr>
          <a:xfrm>
            <a:off x="7138889" y="6239370"/>
            <a:ext cx="1002493" cy="218028"/>
          </a:xfrm>
          <a:prstGeom prst="rect">
            <a:avLst/>
          </a:prstGeom>
        </p:spPr>
        <p:txBody>
          <a:bodyPr wrap="square">
            <a:spAutoFit/>
          </a:bodyPr>
          <a:lstStyle/>
          <a:p>
            <a:r>
              <a:rPr lang="ja-JP" altLang="en-US" sz="800" dirty="0" smtClean="0">
                <a:solidFill>
                  <a:schemeClr val="bg1">
                    <a:lumMod val="65000"/>
                  </a:schemeClr>
                </a:solidFill>
              </a:rPr>
              <a:t>クライアント名</a:t>
            </a:r>
          </a:p>
        </p:txBody>
      </p:sp>
      <p:sp>
        <p:nvSpPr>
          <p:cNvPr id="24" name="正方形/長方形 23"/>
          <p:cNvSpPr/>
          <p:nvPr/>
        </p:nvSpPr>
        <p:spPr>
          <a:xfrm>
            <a:off x="7119219" y="5771363"/>
            <a:ext cx="1618728" cy="507831"/>
          </a:xfrm>
          <a:prstGeom prst="rect">
            <a:avLst/>
          </a:prstGeom>
        </p:spPr>
        <p:txBody>
          <a:bodyPr wrap="square">
            <a:spAutoFit/>
          </a:bodyPr>
          <a:lstStyle/>
          <a:p>
            <a:r>
              <a:rPr lang="en-US" altLang="ja-JP" sz="900" dirty="0" smtClean="0">
                <a:solidFill>
                  <a:schemeClr val="tx1">
                    <a:lumMod val="75000"/>
                    <a:lumOff val="25000"/>
                  </a:schemeClr>
                </a:solidFill>
              </a:rPr>
              <a:t>××××××××××××|××××××××××××××××</a:t>
            </a:r>
            <a:r>
              <a:rPr lang="en-US" altLang="ja-JP" sz="900" dirty="0">
                <a:solidFill>
                  <a:schemeClr val="tx1">
                    <a:lumMod val="75000"/>
                    <a:lumOff val="25000"/>
                  </a:schemeClr>
                </a:solidFill>
              </a:rPr>
              <a:t>×××××</a:t>
            </a:r>
            <a:r>
              <a:rPr lang="en-US" altLang="ja-JP" sz="900" dirty="0" smtClean="0">
                <a:solidFill>
                  <a:schemeClr val="tx1">
                    <a:lumMod val="75000"/>
                    <a:lumOff val="25000"/>
                  </a:schemeClr>
                </a:solidFill>
              </a:rPr>
              <a:t> </a:t>
            </a:r>
            <a:r>
              <a:rPr lang="en-US" altLang="ja-JP" sz="900" dirty="0">
                <a:solidFill>
                  <a:schemeClr val="tx1">
                    <a:lumMod val="75000"/>
                    <a:lumOff val="25000"/>
                  </a:schemeClr>
                </a:solidFill>
              </a:rPr>
              <a:t>[Yahoo</a:t>
            </a:r>
            <a:r>
              <a:rPr lang="en-US" altLang="ja-JP" sz="900" dirty="0" smtClean="0">
                <a:solidFill>
                  <a:schemeClr val="tx1">
                    <a:lumMod val="75000"/>
                    <a:lumOff val="25000"/>
                  </a:schemeClr>
                </a:solidFill>
              </a:rPr>
              <a:t>!</a:t>
            </a:r>
            <a:r>
              <a:rPr lang="ja-JP" altLang="en-US" sz="900" dirty="0">
                <a:solidFill>
                  <a:schemeClr val="tx1">
                    <a:lumMod val="75000"/>
                    <a:lumOff val="25000"/>
                  </a:schemeClr>
                </a:solidFill>
              </a:rPr>
              <a:t>映画</a:t>
            </a:r>
            <a:r>
              <a:rPr lang="en-US" altLang="ja-JP" sz="900" dirty="0" smtClean="0">
                <a:solidFill>
                  <a:schemeClr val="tx1">
                    <a:lumMod val="75000"/>
                    <a:lumOff val="25000"/>
                  </a:schemeClr>
                </a:solidFill>
              </a:rPr>
              <a:t>] </a:t>
            </a:r>
            <a:endParaRPr lang="ja-JP" altLang="en-US" sz="900" dirty="0">
              <a:solidFill>
                <a:schemeClr val="tx1">
                  <a:lumMod val="75000"/>
                  <a:lumOff val="25000"/>
                </a:schemeClr>
              </a:solidFill>
            </a:endParaRPr>
          </a:p>
        </p:txBody>
      </p:sp>
      <p:sp>
        <p:nvSpPr>
          <p:cNvPr id="30" name="正方形/長方形 29"/>
          <p:cNvSpPr/>
          <p:nvPr/>
        </p:nvSpPr>
        <p:spPr>
          <a:xfrm>
            <a:off x="600945" y="5343486"/>
            <a:ext cx="2362145" cy="109478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31" name="正方形/長方形 30"/>
          <p:cNvSpPr/>
          <p:nvPr/>
        </p:nvSpPr>
        <p:spPr>
          <a:xfrm>
            <a:off x="753371" y="5551383"/>
            <a:ext cx="2470543" cy="276999"/>
          </a:xfrm>
          <a:prstGeom prst="rect">
            <a:avLst/>
          </a:prstGeom>
        </p:spPr>
        <p:txBody>
          <a:bodyPr wrap="square">
            <a:spAutoFit/>
          </a:bodyPr>
          <a:lstStyle/>
          <a:p>
            <a:r>
              <a:rPr lang="en-US" altLang="ja-JP" sz="1200" dirty="0" smtClean="0">
                <a:solidFill>
                  <a:srgbClr val="0000CC"/>
                </a:solidFill>
              </a:rPr>
              <a:t>×××××××××××</a:t>
            </a:r>
            <a:endParaRPr lang="ja-JP" altLang="en-US" sz="1200" dirty="0">
              <a:solidFill>
                <a:srgbClr val="0000CC"/>
              </a:solidFill>
            </a:endParaRPr>
          </a:p>
        </p:txBody>
      </p:sp>
      <p:sp>
        <p:nvSpPr>
          <p:cNvPr id="33" name="正方形/長方形 32"/>
          <p:cNvSpPr/>
          <p:nvPr/>
        </p:nvSpPr>
        <p:spPr>
          <a:xfrm>
            <a:off x="753371" y="5814005"/>
            <a:ext cx="2470543" cy="400110"/>
          </a:xfrm>
          <a:prstGeom prst="rect">
            <a:avLst/>
          </a:prstGeom>
        </p:spPr>
        <p:txBody>
          <a:bodyPr wrap="square">
            <a:spAutoFit/>
          </a:bodyPr>
          <a:lstStyle/>
          <a:p>
            <a:r>
              <a:rPr lang="en-US" altLang="ja-JP" sz="1000" dirty="0" smtClean="0">
                <a:solidFill>
                  <a:schemeClr val="tx1">
                    <a:lumMod val="75000"/>
                    <a:lumOff val="25000"/>
                  </a:schemeClr>
                </a:solidFill>
              </a:rPr>
              <a:t>××××××××××××××××××</a:t>
            </a:r>
          </a:p>
          <a:p>
            <a:r>
              <a:rPr lang="en-US" altLang="ja-JP" sz="1000" dirty="0" smtClean="0">
                <a:solidFill>
                  <a:schemeClr val="tx1">
                    <a:lumMod val="75000"/>
                    <a:lumOff val="25000"/>
                  </a:schemeClr>
                </a:solidFill>
              </a:rPr>
              <a:t>××××××××[</a:t>
            </a:r>
            <a:r>
              <a:rPr lang="en-US" altLang="ja-JP" sz="1000" dirty="0">
                <a:solidFill>
                  <a:schemeClr val="tx1">
                    <a:lumMod val="75000"/>
                    <a:lumOff val="25000"/>
                  </a:schemeClr>
                </a:solidFill>
              </a:rPr>
              <a:t>Yahoo</a:t>
            </a:r>
            <a:r>
              <a:rPr lang="en-US" altLang="ja-JP" sz="1000" dirty="0" smtClean="0">
                <a:solidFill>
                  <a:schemeClr val="tx1">
                    <a:lumMod val="75000"/>
                    <a:lumOff val="25000"/>
                  </a:schemeClr>
                </a:solidFill>
              </a:rPr>
              <a:t>!</a:t>
            </a:r>
            <a:r>
              <a:rPr lang="ja-JP" altLang="en-US" sz="1000" dirty="0" smtClean="0">
                <a:solidFill>
                  <a:schemeClr val="tx1">
                    <a:lumMod val="75000"/>
                    <a:lumOff val="25000"/>
                  </a:schemeClr>
                </a:solidFill>
              </a:rPr>
              <a:t>映画</a:t>
            </a:r>
            <a:r>
              <a:rPr lang="en-US" altLang="ja-JP" sz="1000" dirty="0" smtClean="0">
                <a:solidFill>
                  <a:schemeClr val="tx1">
                    <a:lumMod val="75000"/>
                    <a:lumOff val="25000"/>
                  </a:schemeClr>
                </a:solidFill>
              </a:rPr>
              <a:t>]</a:t>
            </a:r>
            <a:endParaRPr lang="ja-JP" altLang="en-US" sz="1000" dirty="0">
              <a:solidFill>
                <a:schemeClr val="tx1">
                  <a:lumMod val="75000"/>
                  <a:lumOff val="25000"/>
                </a:schemeClr>
              </a:solidFill>
            </a:endParaRPr>
          </a:p>
        </p:txBody>
      </p:sp>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smtClean="0"/>
              <a:t>タイアップへの誘導広告制作ガイドライン</a:t>
            </a:r>
            <a:r>
              <a:rPr lang="ja-JP" altLang="en-US" dirty="0" smtClean="0"/>
              <a:t> </a:t>
            </a:r>
            <a:endParaRPr lang="en-US" altLang="ja-JP" dirty="0" smtClean="0"/>
          </a:p>
          <a:p>
            <a:r>
              <a:rPr lang="en-US" altLang="ja-JP" dirty="0"/>
              <a:t>Yahoo!</a:t>
            </a:r>
            <a:r>
              <a:rPr lang="ja-JP" altLang="en-US" dirty="0"/>
              <a:t>サービスにおけるタイアップ・スポンサードコンテンツ</a:t>
            </a:r>
            <a:endParaRPr lang="ja-JP" altLang="en-US" dirty="0"/>
          </a:p>
        </p:txBody>
      </p:sp>
      <p:pic>
        <p:nvPicPr>
          <p:cNvPr id="3" name="図 2"/>
          <p:cNvPicPr>
            <a:picLocks noChangeAspect="1"/>
          </p:cNvPicPr>
          <p:nvPr/>
        </p:nvPicPr>
        <p:blipFill>
          <a:blip r:embed="rId4"/>
          <a:stretch>
            <a:fillRect/>
          </a:stretch>
        </p:blipFill>
        <p:spPr>
          <a:xfrm>
            <a:off x="8086261" y="1522166"/>
            <a:ext cx="933703" cy="150473"/>
          </a:xfrm>
          <a:prstGeom prst="rect">
            <a:avLst/>
          </a:prstGeom>
        </p:spPr>
      </p:pic>
      <p:sp>
        <p:nvSpPr>
          <p:cNvPr id="39" name="正方形/長方形 38">
            <a:extLst>
              <a:ext uri="{FF2B5EF4-FFF2-40B4-BE49-F238E27FC236}">
                <a16:creationId xmlns:a16="http://schemas.microsoft.com/office/drawing/2014/main" id="{C5D341E2-0906-0B3F-15BB-8526ECCABCC3}"/>
              </a:ext>
            </a:extLst>
          </p:cNvPr>
          <p:cNvSpPr/>
          <p:nvPr/>
        </p:nvSpPr>
        <p:spPr>
          <a:xfrm>
            <a:off x="5782574" y="1182149"/>
            <a:ext cx="5930001" cy="86264"/>
          </a:xfrm>
          <a:prstGeom prst="rect">
            <a:avLst/>
          </a:prstGeom>
          <a:solidFill>
            <a:schemeClr val="accent1"/>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r>
              <a:rPr lang="en-US" altLang="ja-JP" sz="1050" dirty="0">
                <a:solidFill>
                  <a:schemeClr val="accent3"/>
                </a:solidFill>
                <a:latin typeface="+mn-ea"/>
              </a:rPr>
              <a:t>【</a:t>
            </a:r>
            <a:r>
              <a:rPr lang="ja-JP" altLang="en-US" sz="1050" dirty="0">
                <a:solidFill>
                  <a:schemeClr val="accent3"/>
                </a:solidFill>
                <a:latin typeface="+mn-ea"/>
              </a:rPr>
              <a:t>適用サービス</a:t>
            </a:r>
            <a:r>
              <a:rPr lang="en-US" altLang="ja-JP" sz="1050" dirty="0">
                <a:solidFill>
                  <a:schemeClr val="accent3"/>
                </a:solidFill>
                <a:latin typeface="+mn-ea"/>
              </a:rPr>
              <a:t>】</a:t>
            </a:r>
            <a:r>
              <a:rPr lang="en-US" altLang="ja-JP" sz="1050" dirty="0" err="1">
                <a:solidFill>
                  <a:schemeClr val="accent3"/>
                </a:solidFill>
                <a:latin typeface="+mn-ea"/>
              </a:rPr>
              <a:t>carview</a:t>
            </a:r>
            <a:r>
              <a:rPr lang="en-US" altLang="ja-JP" sz="1050" dirty="0">
                <a:solidFill>
                  <a:schemeClr val="accent3"/>
                </a:solidFill>
                <a:latin typeface="+mn-ea"/>
              </a:rPr>
              <a:t>!</a:t>
            </a:r>
            <a:r>
              <a:rPr lang="ja-JP" altLang="en-US" sz="1050" dirty="0" err="1">
                <a:solidFill>
                  <a:schemeClr val="accent3"/>
                </a:solidFill>
                <a:latin typeface="+mn-ea"/>
              </a:rPr>
              <a:t>、</a:t>
            </a:r>
            <a:r>
              <a:rPr lang="en-US" altLang="ja-JP" sz="1050" dirty="0">
                <a:solidFill>
                  <a:schemeClr val="accent3"/>
                </a:solidFill>
                <a:latin typeface="+mn-ea"/>
              </a:rPr>
              <a:t>Yahoo! JAPAN SDGs</a:t>
            </a:r>
            <a:r>
              <a:rPr lang="ja-JP" altLang="en-US" sz="1050" dirty="0" err="1">
                <a:solidFill>
                  <a:schemeClr val="accent3"/>
                </a:solidFill>
                <a:latin typeface="+mn-ea"/>
              </a:rPr>
              <a:t>、</a:t>
            </a:r>
            <a:r>
              <a:rPr lang="en-US" altLang="ja-JP" sz="1050" dirty="0">
                <a:solidFill>
                  <a:schemeClr val="accent3"/>
                </a:solidFill>
                <a:latin typeface="+mn-ea"/>
              </a:rPr>
              <a:t>Yahoo!</a:t>
            </a:r>
            <a:r>
              <a:rPr lang="ja-JP" altLang="en-US" sz="1050" dirty="0">
                <a:solidFill>
                  <a:schemeClr val="accent3"/>
                </a:solidFill>
                <a:latin typeface="+mn-ea"/>
              </a:rPr>
              <a:t>ファイナンス、スポーツナビ</a:t>
            </a:r>
            <a:endParaRPr lang="ja-JP" altLang="en-US" sz="1050" dirty="0">
              <a:solidFill>
                <a:schemeClr val="accent3"/>
              </a:solidFill>
              <a:latin typeface="+mn-ea"/>
            </a:endParaRPr>
          </a:p>
        </p:txBody>
      </p:sp>
    </p:spTree>
    <p:extLst>
      <p:ext uri="{BB962C8B-B14F-4D97-AF65-F5344CB8AC3E}">
        <p14:creationId xmlns:p14="http://schemas.microsoft.com/office/powerpoint/2010/main" val="801056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endParaRPr lang="ja-JP" altLang="en-US" dirty="0"/>
          </a:p>
        </p:txBody>
      </p:sp>
      <p:pic>
        <p:nvPicPr>
          <p:cNvPr id="25" name="図 24"/>
          <p:cNvPicPr>
            <a:picLocks noChangeAspect="1"/>
          </p:cNvPicPr>
          <p:nvPr/>
        </p:nvPicPr>
        <p:blipFill rotWithShape="1">
          <a:blip r:embed="rId4"/>
          <a:srcRect l="19077" t="25416" r="18247" b="11044"/>
          <a:stretch/>
        </p:blipFill>
        <p:spPr>
          <a:xfrm>
            <a:off x="1591179" y="1268413"/>
            <a:ext cx="9009641" cy="4896544"/>
          </a:xfrm>
          <a:prstGeom prst="rect">
            <a:avLst/>
          </a:prstGeom>
        </p:spPr>
      </p:pic>
    </p:spTree>
    <p:extLst>
      <p:ext uri="{BB962C8B-B14F-4D97-AF65-F5344CB8AC3E}">
        <p14:creationId xmlns:p14="http://schemas.microsoft.com/office/powerpoint/2010/main" val="2184818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endParaRPr lang="ja-JP" altLang="en-US" dirty="0"/>
          </a:p>
        </p:txBody>
      </p:sp>
      <p:pic>
        <p:nvPicPr>
          <p:cNvPr id="6" name="図 5"/>
          <p:cNvPicPr>
            <a:picLocks noChangeAspect="1"/>
          </p:cNvPicPr>
          <p:nvPr/>
        </p:nvPicPr>
        <p:blipFill rotWithShape="1">
          <a:blip r:embed="rId4"/>
          <a:srcRect l="19749" t="22490" r="18463" b="14188"/>
          <a:stretch/>
        </p:blipFill>
        <p:spPr>
          <a:xfrm>
            <a:off x="1724085" y="1268760"/>
            <a:ext cx="8743830" cy="5040560"/>
          </a:xfrm>
          <a:prstGeom prst="rect">
            <a:avLst/>
          </a:prstGeom>
        </p:spPr>
      </p:pic>
    </p:spTree>
    <p:extLst>
      <p:ext uri="{BB962C8B-B14F-4D97-AF65-F5344CB8AC3E}">
        <p14:creationId xmlns:p14="http://schemas.microsoft.com/office/powerpoint/2010/main" val="255472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smtClean="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
        <p:nvSpPr>
          <p:cNvPr id="9"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4846747"/>
            <a:ext cx="5414600" cy="360040"/>
          </a:xfrm>
          <a:prstGeom prst="rect">
            <a:avLst/>
          </a:prstGeom>
        </p:spPr>
        <p:txBody>
          <a:bodyPr anchor="ctr">
            <a:normAutofit lnSpcReduction="10000"/>
          </a:bodyPr>
          <a:lstStyle/>
          <a:p>
            <a:r>
              <a:rPr lang="en-US" altLang="ja-JP" dirty="0" smtClean="0">
                <a:latin typeface="+mn-ea"/>
              </a:rPr>
              <a:t>Appendix</a:t>
            </a:r>
            <a:endParaRPr lang="ja-JP" altLang="en-US" dirty="0">
              <a:latin typeface="+mn-ea"/>
            </a:endParaRPr>
          </a:p>
        </p:txBody>
      </p:sp>
    </p:spTree>
    <p:extLst>
      <p:ext uri="{BB962C8B-B14F-4D97-AF65-F5344CB8AC3E}">
        <p14:creationId xmlns:p14="http://schemas.microsoft.com/office/powerpoint/2010/main" val="8399628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endParaRPr lang="ja-JP" altLang="en-US" dirty="0"/>
          </a:p>
        </p:txBody>
      </p:sp>
      <p:pic>
        <p:nvPicPr>
          <p:cNvPr id="7" name="図 6"/>
          <p:cNvPicPr>
            <a:picLocks noChangeAspect="1"/>
          </p:cNvPicPr>
          <p:nvPr/>
        </p:nvPicPr>
        <p:blipFill rotWithShape="1">
          <a:blip r:embed="rId4"/>
          <a:srcRect l="18743" t="29323" r="25285" b="6062"/>
          <a:stretch/>
        </p:blipFill>
        <p:spPr>
          <a:xfrm>
            <a:off x="2048430" y="1196752"/>
            <a:ext cx="8095139" cy="5256584"/>
          </a:xfrm>
          <a:prstGeom prst="rect">
            <a:avLst/>
          </a:prstGeom>
        </p:spPr>
      </p:pic>
    </p:spTree>
    <p:extLst>
      <p:ext uri="{BB962C8B-B14F-4D97-AF65-F5344CB8AC3E}">
        <p14:creationId xmlns:p14="http://schemas.microsoft.com/office/powerpoint/2010/main" val="2442748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ロゴレギュレーション</a:t>
            </a:r>
            <a:endParaRPr lang="ja-JP" altLang="en-US" dirty="0"/>
          </a:p>
        </p:txBody>
      </p:sp>
      <p:pic>
        <p:nvPicPr>
          <p:cNvPr id="7" name="図 6"/>
          <p:cNvPicPr>
            <a:picLocks noChangeAspect="1"/>
          </p:cNvPicPr>
          <p:nvPr/>
        </p:nvPicPr>
        <p:blipFill>
          <a:blip r:embed="rId4"/>
          <a:stretch>
            <a:fillRect/>
          </a:stretch>
        </p:blipFill>
        <p:spPr>
          <a:xfrm>
            <a:off x="1077269" y="1916832"/>
            <a:ext cx="10037461" cy="3024336"/>
          </a:xfrm>
          <a:prstGeom prst="rect">
            <a:avLst/>
          </a:prstGeom>
        </p:spPr>
      </p:pic>
    </p:spTree>
    <p:extLst>
      <p:ext uri="{BB962C8B-B14F-4D97-AF65-F5344CB8AC3E}">
        <p14:creationId xmlns:p14="http://schemas.microsoft.com/office/powerpoint/2010/main" val="1004527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en-US" altLang="ja-JP" dirty="0" smtClean="0"/>
              <a:t>Appendix</a:t>
            </a:r>
            <a:endParaRPr kumimoji="1" lang="ja-JP" altLang="en-US" dirty="0"/>
          </a:p>
        </p:txBody>
      </p:sp>
      <p:pic>
        <p:nvPicPr>
          <p:cNvPr id="32"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t="3804" b="3804"/>
          <a:stretch>
            <a:fillRect/>
          </a:stretch>
        </p:blipFill>
        <p:spPr>
          <a:xfrm>
            <a:off x="45055" y="73435"/>
            <a:ext cx="434370" cy="401018"/>
          </a:xfrm>
          <a:prstGeom prst="rect">
            <a:avLst/>
          </a:prstGeom>
        </p:spPr>
      </p:pic>
      <p:sp>
        <p:nvSpPr>
          <p:cNvPr id="34" name="テキスト プレースホルダー 3">
            <a:extLst>
              <a:ext uri="{FF2B5EF4-FFF2-40B4-BE49-F238E27FC236}">
                <a16:creationId xmlns:a16="http://schemas.microsoft.com/office/drawing/2014/main" id="{FECB949E-B276-25D4-D058-AF07D43B51C5}"/>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1400" dirty="0"/>
              <a:t>Yahoo! JAPAN</a:t>
            </a:r>
            <a:r>
              <a:rPr lang="ja-JP" altLang="en-US" sz="1400" dirty="0"/>
              <a:t>ブランドガイドライン</a:t>
            </a:r>
            <a:endParaRPr lang="en-US" altLang="ja-JP" sz="1400" dirty="0"/>
          </a:p>
          <a:p>
            <a:r>
              <a:rPr lang="en-US" altLang="ja-JP" dirty="0"/>
              <a:t>Yahoo! JAPAN</a:t>
            </a:r>
            <a:r>
              <a:rPr lang="ja-JP" altLang="en-US" dirty="0"/>
              <a:t>テキストの使用方法</a:t>
            </a:r>
            <a:endParaRPr lang="ja-JP" altLang="en-US" dirty="0"/>
          </a:p>
        </p:txBody>
      </p:sp>
      <p:pic>
        <p:nvPicPr>
          <p:cNvPr id="6" name="図 5"/>
          <p:cNvPicPr>
            <a:picLocks noChangeAspect="1"/>
          </p:cNvPicPr>
          <p:nvPr/>
        </p:nvPicPr>
        <p:blipFill>
          <a:blip r:embed="rId4"/>
          <a:stretch>
            <a:fillRect/>
          </a:stretch>
        </p:blipFill>
        <p:spPr>
          <a:xfrm>
            <a:off x="2056836" y="1209330"/>
            <a:ext cx="8078327" cy="4944165"/>
          </a:xfrm>
          <a:prstGeom prst="rect">
            <a:avLst/>
          </a:prstGeom>
        </p:spPr>
      </p:pic>
    </p:spTree>
    <p:extLst>
      <p:ext uri="{BB962C8B-B14F-4D97-AF65-F5344CB8AC3E}">
        <p14:creationId xmlns:p14="http://schemas.microsoft.com/office/powerpoint/2010/main" val="3808181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タイアップ広告の概要</a:t>
            </a:r>
            <a:endParaRPr kumimoji="1" lang="ja-JP" altLang="en-US" sz="1600" dirty="0"/>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smtClean="0">
                <a:solidFill>
                  <a:schemeClr val="accent3"/>
                </a:solidFill>
              </a:rPr>
              <a:t>ヤフーの各種サービスにおけるタイアップ広告では、</a:t>
            </a:r>
            <a:r>
              <a:rPr lang="ja-JP" altLang="en-US" sz="1600" dirty="0">
                <a:solidFill>
                  <a:schemeClr val="accent3"/>
                </a:solidFill>
              </a:rPr>
              <a:t>当該</a:t>
            </a:r>
            <a:r>
              <a:rPr lang="ja-JP" altLang="en-US" sz="1600" b="1" dirty="0" smtClean="0">
                <a:solidFill>
                  <a:schemeClr val="accent3"/>
                </a:solidFill>
              </a:rPr>
              <a:t>サービス</a:t>
            </a:r>
            <a:r>
              <a:rPr lang="ja-JP" altLang="en-US" sz="1600" b="1" dirty="0">
                <a:solidFill>
                  <a:schemeClr val="accent3"/>
                </a:solidFill>
              </a:rPr>
              <a:t>独自</a:t>
            </a:r>
            <a:r>
              <a:rPr lang="ja-JP" altLang="en-US" sz="1600" b="1" dirty="0" smtClean="0">
                <a:solidFill>
                  <a:schemeClr val="accent3"/>
                </a:solidFill>
              </a:rPr>
              <a:t>の</a:t>
            </a:r>
            <a:r>
              <a:rPr lang="ja-JP" altLang="en-US" sz="1600" b="1" dirty="0">
                <a:solidFill>
                  <a:schemeClr val="accent3"/>
                </a:solidFill>
              </a:rPr>
              <a:t>編集・デザインスタイル</a:t>
            </a:r>
            <a:r>
              <a:rPr lang="ja-JP" altLang="en-US" sz="1600" dirty="0">
                <a:solidFill>
                  <a:schemeClr val="accent3"/>
                </a:solidFill>
              </a:rPr>
              <a:t>で</a:t>
            </a:r>
            <a:r>
              <a:rPr lang="ja-JP" altLang="en-US" sz="1600" dirty="0" smtClean="0">
                <a:solidFill>
                  <a:schemeClr val="accent3"/>
                </a:solidFill>
              </a:rPr>
              <a:t>、</a:t>
            </a:r>
            <a:r>
              <a:rPr lang="ja-JP" altLang="en-US" sz="1600" b="1" dirty="0" smtClean="0">
                <a:solidFill>
                  <a:schemeClr val="accent3"/>
                </a:solidFill>
              </a:rPr>
              <a:t>ユーザーに対して訴求力のあるコンテンツ</a:t>
            </a:r>
            <a:r>
              <a:rPr lang="ja-JP" altLang="en-US" sz="1600" dirty="0" smtClean="0">
                <a:solidFill>
                  <a:schemeClr val="accent3"/>
                </a:solidFill>
              </a:rPr>
              <a:t>を</a:t>
            </a:r>
            <a:r>
              <a:rPr lang="ja-JP" altLang="en-US" sz="1600" dirty="0">
                <a:solidFill>
                  <a:schemeClr val="accent3"/>
                </a:solidFill>
              </a:rPr>
              <a:t>設計</a:t>
            </a:r>
            <a:r>
              <a:rPr lang="ja-JP" altLang="en-US" sz="1600" dirty="0" smtClean="0">
                <a:solidFill>
                  <a:schemeClr val="accent3"/>
                </a:solidFill>
              </a:rPr>
              <a:t>します。</a:t>
            </a:r>
            <a:endParaRPr lang="en-US" altLang="ja-JP" sz="1600" dirty="0" smtClean="0">
              <a:solidFill>
                <a:schemeClr val="accent3"/>
              </a:solidFill>
            </a:endParaRPr>
          </a:p>
          <a:p>
            <a:pPr lvl="0"/>
            <a:endParaRPr lang="en-US" altLang="ja-JP" sz="1600" dirty="0">
              <a:solidFill>
                <a:schemeClr val="accent3"/>
              </a:solidFill>
            </a:endParaRPr>
          </a:p>
          <a:p>
            <a:pPr lvl="0"/>
            <a:r>
              <a:rPr lang="ja-JP" altLang="en-US" sz="1600" dirty="0" smtClean="0">
                <a:solidFill>
                  <a:schemeClr val="accent3"/>
                </a:solidFill>
              </a:rPr>
              <a:t>サイトの仕様として、</a:t>
            </a:r>
            <a:r>
              <a:rPr lang="ja-JP" altLang="en-US" sz="1600" b="1" dirty="0" smtClean="0">
                <a:solidFill>
                  <a:schemeClr val="accent3"/>
                </a:solidFill>
              </a:rPr>
              <a:t>記事体裁の固定フォーマットの「テンプレート型」</a:t>
            </a:r>
            <a:r>
              <a:rPr lang="ja-JP" altLang="en-US" sz="1600" dirty="0" smtClean="0">
                <a:solidFill>
                  <a:schemeClr val="accent3"/>
                </a:solidFill>
              </a:rPr>
              <a:t>と、</a:t>
            </a:r>
            <a:r>
              <a:rPr lang="ja-JP" altLang="en-US" sz="1600" b="1" dirty="0" smtClean="0">
                <a:solidFill>
                  <a:schemeClr val="accent3"/>
                </a:solidFill>
              </a:rPr>
              <a:t>デザインやコンテンツのスタイルを個別アレンジ可能な「カスタマイズ型」</a:t>
            </a:r>
            <a:r>
              <a:rPr lang="ja-JP" altLang="en-US" sz="1600" dirty="0" smtClean="0">
                <a:solidFill>
                  <a:schemeClr val="accent3"/>
                </a:solidFill>
              </a:rPr>
              <a:t>の</a:t>
            </a:r>
            <a:r>
              <a:rPr lang="en-US" altLang="ja-JP" sz="1600" dirty="0" smtClean="0">
                <a:solidFill>
                  <a:schemeClr val="accent3"/>
                </a:solidFill>
              </a:rPr>
              <a:t>2</a:t>
            </a:r>
            <a:r>
              <a:rPr lang="ja-JP" altLang="en-US" sz="1600" dirty="0" smtClean="0">
                <a:solidFill>
                  <a:schemeClr val="accent3"/>
                </a:solidFill>
              </a:rPr>
              <a:t>種類があります。</a:t>
            </a:r>
            <a:endParaRPr lang="en-US" altLang="ja-JP" sz="1600" dirty="0" smtClean="0">
              <a:solidFill>
                <a:schemeClr val="accent3"/>
              </a:solidFill>
            </a:endParaRPr>
          </a:p>
          <a:p>
            <a:pPr lvl="0"/>
            <a:endParaRPr lang="en-US" altLang="ja-JP" sz="1600" dirty="0" smtClean="0">
              <a:solidFill>
                <a:schemeClr val="accent3"/>
              </a:solidFill>
            </a:endParaRPr>
          </a:p>
          <a:p>
            <a:r>
              <a:rPr lang="ja-JP" altLang="en-US"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誘導は各サービス内の編集誘導やヤフー</a:t>
            </a:r>
            <a:r>
              <a:rPr lang="ja-JP" altLang="en-US" sz="1600" b="1" dirty="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の広告</a:t>
            </a:r>
            <a:r>
              <a:rPr lang="ja-JP" altLang="en-US" sz="1600" b="1"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商品</a:t>
            </a:r>
            <a:r>
              <a:rPr lang="ja-JP" altLang="en-US"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chemeClr val="accent3"/>
              </a:solidFill>
            </a:endParaRPr>
          </a:p>
        </p:txBody>
      </p:sp>
    </p:spTree>
    <p:extLst>
      <p:ext uri="{BB962C8B-B14F-4D97-AF65-F5344CB8AC3E}">
        <p14:creationId xmlns:p14="http://schemas.microsoft.com/office/powerpoint/2010/main" val="3316887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商品一覧</a:t>
            </a:r>
            <a:endParaRPr kumimoji="1" lang="ja-JP" altLang="en-US" sz="1600"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161666142"/>
              </p:ext>
            </p:extLst>
          </p:nvPr>
        </p:nvGraphicFramePr>
        <p:xfrm>
          <a:off x="479424" y="1091122"/>
          <a:ext cx="11233151" cy="5271073"/>
        </p:xfrm>
        <a:graphic>
          <a:graphicData uri="http://schemas.openxmlformats.org/drawingml/2006/table">
            <a:tbl>
              <a:tblPr firstCol="1" bandRow="1"/>
              <a:tblGrid>
                <a:gridCol w="981352">
                  <a:extLst>
                    <a:ext uri="{9D8B030D-6E8A-4147-A177-3AD203B41FA5}">
                      <a16:colId xmlns:a16="http://schemas.microsoft.com/office/drawing/2014/main" val="792911817"/>
                    </a:ext>
                  </a:extLst>
                </a:gridCol>
                <a:gridCol w="889546">
                  <a:extLst>
                    <a:ext uri="{9D8B030D-6E8A-4147-A177-3AD203B41FA5}">
                      <a16:colId xmlns:a16="http://schemas.microsoft.com/office/drawing/2014/main" val="3453418469"/>
                    </a:ext>
                  </a:extLst>
                </a:gridCol>
                <a:gridCol w="4718995">
                  <a:extLst>
                    <a:ext uri="{9D8B030D-6E8A-4147-A177-3AD203B41FA5}">
                      <a16:colId xmlns:a16="http://schemas.microsoft.com/office/drawing/2014/main" val="844676303"/>
                    </a:ext>
                  </a:extLst>
                </a:gridCol>
                <a:gridCol w="4643258">
                  <a:extLst>
                    <a:ext uri="{9D8B030D-6E8A-4147-A177-3AD203B41FA5}">
                      <a16:colId xmlns:a16="http://schemas.microsoft.com/office/drawing/2014/main" val="362094910"/>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a:t>
                      </a:r>
                      <a:r>
                        <a:rPr kumimoji="1" lang="ja-JP" altLang="en-US" sz="1050" b="1" dirty="0" smtClean="0">
                          <a:solidFill>
                            <a:schemeClr val="bg1"/>
                          </a:solidFill>
                          <a:latin typeface="+mj-lt"/>
                          <a:ea typeface="+mj-ea"/>
                        </a:rPr>
                        <a:t>品名</a:t>
                      </a:r>
                      <a:endParaRPr kumimoji="1" lang="en-US" altLang="ja-JP" sz="1050" b="1" dirty="0" smtClean="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smtClean="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err="1" smtClean="0">
                          <a:solidFill>
                            <a:schemeClr val="tx1">
                              <a:lumMod val="65000"/>
                              <a:lumOff val="35000"/>
                            </a:schemeClr>
                          </a:solidFill>
                          <a:latin typeface="+mj-lt"/>
                          <a:ea typeface="+mn-ea"/>
                          <a:cs typeface="+mn-cs"/>
                        </a:rPr>
                        <a:t>carview</a:t>
                      </a:r>
                      <a:r>
                        <a:rPr kumimoji="1" lang="en-US" altLang="ja-JP" sz="1050" b="1" kern="1200" dirty="0" smtClean="0">
                          <a:solidFill>
                            <a:schemeClr val="tx1">
                              <a:lumMod val="65000"/>
                              <a:lumOff val="35000"/>
                            </a:schemeClr>
                          </a:solidFill>
                          <a:latin typeface="+mj-lt"/>
                          <a:ea typeface="+mn-ea"/>
                          <a:cs typeface="+mn-cs"/>
                        </a:rPr>
                        <a:t>!</a:t>
                      </a:r>
                      <a:r>
                        <a:rPr kumimoji="1" lang="ja-JP" altLang="en-US" sz="1050" b="1" kern="1200" dirty="0" smtClean="0">
                          <a:solidFill>
                            <a:schemeClr val="tx1">
                              <a:lumMod val="65000"/>
                              <a:lumOff val="35000"/>
                            </a:schemeClr>
                          </a:solidFill>
                          <a:latin typeface="+mj-lt"/>
                          <a:ea typeface="+mn-ea"/>
                          <a:cs typeface="+mn-cs"/>
                        </a:rPr>
                        <a:t>　タイアップ</a:t>
                      </a:r>
                      <a:endParaRPr kumimoji="1" lang="en-US" altLang="ja-JP" sz="1050" b="1" kern="1200" dirty="0" smtClean="0">
                        <a:solidFill>
                          <a:schemeClr val="tx1">
                            <a:lumMod val="65000"/>
                            <a:lumOff val="35000"/>
                          </a:schemeClr>
                        </a:solidFill>
                        <a:latin typeface="+mj-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smtClean="0">
                          <a:ln>
                            <a:noFill/>
                          </a:ln>
                          <a:solidFill>
                            <a:schemeClr val="tx1">
                              <a:lumMod val="65000"/>
                              <a:lumOff val="35000"/>
                            </a:schemeClr>
                          </a:solidFill>
                          <a:effectLst/>
                          <a:uLnTx/>
                          <a:uFillTx/>
                          <a:latin typeface="+mn-lt"/>
                          <a:ea typeface="+mn-ea"/>
                          <a:cs typeface="Verdana" pitchFamily="34" charset="0"/>
                        </a:rPr>
                        <a:t>Yahoo! JAPAN SDGs</a:t>
                      </a:r>
                      <a:r>
                        <a:rPr kumimoji="0" lang="ja-JP" altLang="en-US" sz="1050" b="1" i="0" u="none" strike="noStrike" kern="0" cap="none" spc="0" normalizeH="0" baseline="0" noProof="0" dirty="0" smtClean="0">
                          <a:ln>
                            <a:noFill/>
                          </a:ln>
                          <a:solidFill>
                            <a:schemeClr val="tx1">
                              <a:lumMod val="65000"/>
                              <a:lumOff val="35000"/>
                            </a:schemeClr>
                          </a:solidFill>
                          <a:effectLst/>
                          <a:uLnTx/>
                          <a:uFillTx/>
                          <a:latin typeface="+mn-lt"/>
                          <a:ea typeface="+mn-ea"/>
                          <a:cs typeface="Verdana" pitchFamily="34" charset="0"/>
                        </a:rPr>
                        <a:t>　スポンサードコンテンツ</a:t>
                      </a:r>
                      <a:endParaRPr kumimoji="0" lang="en-US" altLang="ja-JP" sz="1050" b="1" i="0" u="none" strike="noStrike" kern="0" cap="none" spc="0" normalizeH="0" baseline="0" noProof="0" dirty="0" smtClean="0">
                        <a:ln>
                          <a:noFill/>
                        </a:ln>
                        <a:solidFill>
                          <a:schemeClr val="tx1">
                            <a:lumMod val="65000"/>
                            <a:lumOff val="35000"/>
                          </a:schemeClr>
                        </a:solidFill>
                        <a:effectLst/>
                        <a:uLnTx/>
                        <a:uFillTx/>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67041">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lt"/>
                          <a:ea typeface="+mn-ea"/>
                          <a:cs typeface="+mn-cs"/>
                        </a:rPr>
                        <a:t>サイト仕様</a:t>
                      </a:r>
                      <a:endParaRPr kumimoji="1" lang="en-US" altLang="ja-JP" sz="1050" b="1" kern="1200" dirty="0" smtClean="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smtClean="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tx1">
                              <a:lumMod val="65000"/>
                              <a:lumOff val="35000"/>
                            </a:schemeClr>
                          </a:solidFill>
                          <a:latin typeface="+mn-lt"/>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smtClean="0">
                          <a:ln>
                            <a:noFill/>
                          </a:ln>
                          <a:solidFill>
                            <a:schemeClr val="tx1">
                              <a:lumMod val="65000"/>
                              <a:lumOff val="35000"/>
                            </a:schemeClr>
                          </a:solidFill>
                          <a:effectLst/>
                          <a:uLnTx/>
                          <a:uFillTx/>
                          <a:latin typeface="+mn-lt"/>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smtClean="0">
                          <a:solidFill>
                            <a:schemeClr val="bg1"/>
                          </a:solidFill>
                          <a:latin typeface="+mj-lt"/>
                          <a:ea typeface="+mj-ea"/>
                        </a:rPr>
                        <a:t>商品特徴</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smtClean="0">
                          <a:solidFill>
                            <a:schemeClr val="tx1">
                              <a:lumMod val="65000"/>
                              <a:lumOff val="35000"/>
                            </a:schemeClr>
                          </a:solidFill>
                        </a:rPr>
                        <a:t>新車購入を検討中の高年収層が多く訪れるカービュー（競合比</a:t>
                      </a:r>
                      <a:r>
                        <a:rPr kumimoji="1" lang="ja-JP" altLang="en-US" sz="1050" dirty="0" smtClean="0">
                          <a:solidFill>
                            <a:schemeClr val="tx1">
                              <a:lumMod val="65000"/>
                              <a:lumOff val="35000"/>
                            </a:schemeClr>
                          </a:solidFill>
                        </a:rPr>
                        <a:t>）に</a:t>
                      </a:r>
                      <a:r>
                        <a:rPr kumimoji="1" lang="ja-JP" altLang="en-US" sz="1050" dirty="0" smtClean="0">
                          <a:solidFill>
                            <a:schemeClr val="tx1">
                              <a:lumMod val="65000"/>
                              <a:lumOff val="35000"/>
                            </a:schemeClr>
                          </a:solidFill>
                        </a:rPr>
                        <a:t>おいて、編集部が独自の視点で広告主様の商品へのユーザー関与を高めるコンテンツを制作します。</a:t>
                      </a:r>
                      <a:endParaRPr kumimoji="1" lang="ja-JP" altLang="en-US" sz="1050" dirty="0">
                        <a:solidFill>
                          <a:schemeClr val="tx1">
                            <a:lumMod val="65000"/>
                            <a:lumOff val="35000"/>
                          </a:schemeClr>
                        </a:solidFill>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smtClean="0">
                          <a:solidFill>
                            <a:schemeClr val="tx1">
                              <a:lumMod val="65000"/>
                              <a:lumOff val="35000"/>
                            </a:schemeClr>
                          </a:solidFill>
                        </a:rPr>
                        <a:t>広いユーザー層に対して</a:t>
                      </a:r>
                      <a:r>
                        <a:rPr kumimoji="1" lang="en-US" altLang="ja-JP" sz="1050" dirty="0" smtClean="0">
                          <a:solidFill>
                            <a:schemeClr val="tx1">
                              <a:lumMod val="65000"/>
                              <a:lumOff val="35000"/>
                            </a:schemeClr>
                          </a:solidFill>
                        </a:rPr>
                        <a:t>SDGs</a:t>
                      </a:r>
                      <a:r>
                        <a:rPr kumimoji="1" lang="ja-JP" altLang="en-US" sz="1050" dirty="0" smtClean="0">
                          <a:solidFill>
                            <a:schemeClr val="tx1">
                              <a:lumMod val="65000"/>
                              <a:lumOff val="35000"/>
                            </a:schemeClr>
                          </a:solidFill>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lt"/>
                          <a:ea typeface="+mn-ea"/>
                          <a:cs typeface="+mn-cs"/>
                        </a:rPr>
                        <a:t>申し込み開始日</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smtClean="0">
                          <a:solidFill>
                            <a:schemeClr val="tx1">
                              <a:lumMod val="65000"/>
                              <a:lumOff val="35000"/>
                            </a:schemeClr>
                          </a:solidFill>
                          <a:latin typeface="+mn-lt"/>
                          <a:ea typeface="+mn-ea"/>
                          <a:cs typeface="+mn-cs"/>
                        </a:rPr>
                        <a:t>2023</a:t>
                      </a:r>
                      <a:r>
                        <a:rPr kumimoji="1" lang="ja-JP" altLang="en-US" sz="1050" kern="1200" dirty="0" smtClean="0">
                          <a:solidFill>
                            <a:schemeClr val="tx1">
                              <a:lumMod val="65000"/>
                              <a:lumOff val="35000"/>
                            </a:schemeClr>
                          </a:solidFill>
                          <a:latin typeface="+mn-lt"/>
                          <a:ea typeface="+mn-ea"/>
                          <a:cs typeface="+mn-cs"/>
                        </a:rPr>
                        <a:t>年</a:t>
                      </a:r>
                      <a:r>
                        <a:rPr kumimoji="1" lang="en-US" altLang="ja-JP" sz="1050" kern="1200" dirty="0" smtClean="0">
                          <a:solidFill>
                            <a:schemeClr val="tx1">
                              <a:lumMod val="65000"/>
                              <a:lumOff val="35000"/>
                            </a:schemeClr>
                          </a:solidFill>
                          <a:latin typeface="+mn-lt"/>
                          <a:ea typeface="+mn-ea"/>
                          <a:cs typeface="+mn-cs"/>
                        </a:rPr>
                        <a:t>2</a:t>
                      </a:r>
                      <a:r>
                        <a:rPr kumimoji="1" lang="ja-JP" altLang="en-US" sz="1050" kern="1200" dirty="0" smtClean="0">
                          <a:solidFill>
                            <a:schemeClr val="tx1">
                              <a:lumMod val="65000"/>
                              <a:lumOff val="35000"/>
                            </a:schemeClr>
                          </a:solidFill>
                          <a:latin typeface="+mn-lt"/>
                          <a:ea typeface="+mn-ea"/>
                          <a:cs typeface="+mn-cs"/>
                        </a:rPr>
                        <a:t>月</a:t>
                      </a:r>
                      <a:r>
                        <a:rPr kumimoji="1" lang="en-US" altLang="ja-JP" sz="1050" kern="1200" dirty="0" smtClean="0">
                          <a:solidFill>
                            <a:schemeClr val="tx1">
                              <a:lumMod val="65000"/>
                              <a:lumOff val="35000"/>
                            </a:schemeClr>
                          </a:solidFill>
                          <a:latin typeface="+mn-lt"/>
                          <a:ea typeface="+mn-ea"/>
                          <a:cs typeface="+mn-cs"/>
                        </a:rPr>
                        <a:t>8</a:t>
                      </a:r>
                      <a:r>
                        <a:rPr kumimoji="1" lang="ja-JP" altLang="en-US" sz="1050" kern="1200" dirty="0" smtClean="0">
                          <a:solidFill>
                            <a:schemeClr val="tx1">
                              <a:lumMod val="65000"/>
                              <a:lumOff val="35000"/>
                            </a:schemeClr>
                          </a:solidFill>
                          <a:latin typeface="+mn-lt"/>
                          <a:ea typeface="+mn-ea"/>
                          <a:cs typeface="+mn-cs"/>
                        </a:rPr>
                        <a:t>日</a:t>
                      </a:r>
                      <a:r>
                        <a:rPr kumimoji="1" lang="ja-JP" altLang="en-US" sz="1050" kern="1200" dirty="0" smtClean="0">
                          <a:solidFill>
                            <a:schemeClr val="tx1">
                              <a:lumMod val="65000"/>
                              <a:lumOff val="35000"/>
                            </a:schemeClr>
                          </a:solidFill>
                          <a:latin typeface="+mn-lt"/>
                          <a:ea typeface="+mn-ea"/>
                          <a:cs typeface="+mn-cs"/>
                        </a:rPr>
                        <a:t>（水）</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タイアップ</a:t>
                      </a:r>
                      <a:endParaRPr kumimoji="1" lang="en-US" altLang="ja-JP" sz="1050" b="1" dirty="0" smtClean="0">
                        <a:solidFill>
                          <a:schemeClr val="bg1"/>
                        </a:solidFill>
                        <a:latin typeface="+mj-lt"/>
                        <a:ea typeface="+mj-ea"/>
                      </a:endParaRPr>
                    </a:p>
                    <a:p>
                      <a:pPr algn="ctr"/>
                      <a:r>
                        <a:rPr kumimoji="1" lang="ja-JP" altLang="en-US" sz="1050" b="1" dirty="0" smtClean="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smtClean="0">
                          <a:solidFill>
                            <a:schemeClr val="tx1">
                              <a:lumMod val="65000"/>
                              <a:lumOff val="35000"/>
                            </a:schemeClr>
                          </a:solidFill>
                          <a:latin typeface="+mj-lt"/>
                          <a:ea typeface="+mj-ea"/>
                        </a:rPr>
                        <a:t>〇</a:t>
                      </a:r>
                      <a:endParaRPr kumimoji="1" lang="ja-JP" altLang="en-US" sz="105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ー</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smtClean="0">
                          <a:solidFill>
                            <a:schemeClr val="tx1">
                              <a:lumMod val="65000"/>
                              <a:lumOff val="35000"/>
                            </a:schemeClr>
                          </a:solidFill>
                          <a:latin typeface="+mj-lt"/>
                          <a:ea typeface="+mj-ea"/>
                        </a:rPr>
                        <a:t>任意で追加購入</a:t>
                      </a:r>
                      <a:endParaRPr kumimoji="1" lang="ja-JP" altLang="en-US" sz="105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〇</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タイアップページの</a:t>
                      </a:r>
                      <a:endParaRPr kumimoji="1" lang="en-US" altLang="ja-JP" sz="1050" b="1" dirty="0" smtClean="0">
                        <a:solidFill>
                          <a:schemeClr val="bg1"/>
                        </a:solidFill>
                        <a:latin typeface="+mj-lt"/>
                        <a:ea typeface="+mj-ea"/>
                      </a:endParaRPr>
                    </a:p>
                    <a:p>
                      <a:pPr algn="ctr"/>
                      <a:r>
                        <a:rPr kumimoji="1" lang="ja-JP" altLang="en-US" sz="1050" b="1" dirty="0" smtClean="0">
                          <a:solidFill>
                            <a:schemeClr val="bg1"/>
                          </a:solidFill>
                          <a:latin typeface="+mj-lt"/>
                          <a:ea typeface="+mj-ea"/>
                        </a:rPr>
                        <a:t>概要・仕様</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smtClean="0">
                          <a:solidFill>
                            <a:schemeClr val="tx1">
                              <a:lumMod val="65000"/>
                              <a:lumOff val="35000"/>
                            </a:schemeClr>
                          </a:solidFill>
                          <a:latin typeface="+mn-lt"/>
                          <a:ea typeface="+mn-ea"/>
                          <a:cs typeface="メイリオ" panose="020B0604030504040204" pitchFamily="50" charset="-128"/>
                        </a:rPr>
                        <a:t>・掲載場所：</a:t>
                      </a:r>
                      <a:r>
                        <a:rPr lang="en-US" altLang="ja-JP" sz="1050" dirty="0" err="1" smtClean="0">
                          <a:solidFill>
                            <a:schemeClr val="tx1">
                              <a:lumMod val="65000"/>
                              <a:lumOff val="35000"/>
                            </a:schemeClr>
                          </a:solidFill>
                          <a:latin typeface="+mn-lt"/>
                          <a:ea typeface="+mn-ea"/>
                          <a:cs typeface="メイリオ" panose="020B0604030504040204" pitchFamily="50" charset="-128"/>
                        </a:rPr>
                        <a:t>carview</a:t>
                      </a:r>
                      <a:r>
                        <a:rPr lang="en-US" altLang="ja-JP" sz="1050" dirty="0" smtClean="0">
                          <a:solidFill>
                            <a:schemeClr val="tx1">
                              <a:lumMod val="65000"/>
                              <a:lumOff val="35000"/>
                            </a:schemeClr>
                          </a:solidFill>
                          <a:latin typeface="+mn-lt"/>
                          <a:ea typeface="+mn-ea"/>
                          <a:cs typeface="メイリオ" panose="020B0604030504040204" pitchFamily="50" charset="-128"/>
                        </a:rPr>
                        <a:t>!</a:t>
                      </a:r>
                      <a:r>
                        <a:rPr lang="ja-JP" altLang="en-US" sz="1050" dirty="0" smtClean="0">
                          <a:solidFill>
                            <a:schemeClr val="tx1">
                              <a:lumMod val="65000"/>
                              <a:lumOff val="35000"/>
                            </a:schemeClr>
                          </a:solidFill>
                          <a:latin typeface="+mn-lt"/>
                          <a:ea typeface="+mn-ea"/>
                          <a:cs typeface="メイリオ" panose="020B0604030504040204" pitchFamily="50" charset="-128"/>
                        </a:rPr>
                        <a:t>内 特設ページ</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smtClean="0">
                          <a:solidFill>
                            <a:schemeClr val="tx1">
                              <a:lumMod val="65000"/>
                              <a:lumOff val="35000"/>
                            </a:schemeClr>
                          </a:solidFill>
                          <a:latin typeface="+mn-lt"/>
                          <a:ea typeface="+mn-ea"/>
                          <a:cs typeface="メイリオ" panose="020B0604030504040204" pitchFamily="50" charset="-128"/>
                        </a:rPr>
                        <a:t>・デバイス：</a:t>
                      </a:r>
                      <a:r>
                        <a:rPr lang="en-US" altLang="ja-JP" sz="1050" dirty="0" smtClean="0">
                          <a:solidFill>
                            <a:schemeClr val="tx1">
                              <a:lumMod val="65000"/>
                              <a:lumOff val="35000"/>
                            </a:schemeClr>
                          </a:solidFill>
                          <a:latin typeface="+mn-lt"/>
                          <a:ea typeface="+mn-ea"/>
                          <a:cs typeface="メイリオ" panose="020B0604030504040204" pitchFamily="50" charset="-128"/>
                        </a:rPr>
                        <a:t>PC</a:t>
                      </a:r>
                      <a:r>
                        <a:rPr lang="ja-JP" altLang="en-US" sz="105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lt"/>
                          <a:ea typeface="+mn-ea"/>
                          <a:cs typeface="メイリオ" panose="020B0604030504040204" pitchFamily="50" charset="-128"/>
                        </a:rPr>
                        <a:t>・ページ数：</a:t>
                      </a:r>
                      <a:r>
                        <a:rPr lang="en-US" altLang="ja-JP" sz="1050" dirty="0" smtClean="0">
                          <a:solidFill>
                            <a:schemeClr val="tx1">
                              <a:lumMod val="65000"/>
                              <a:lumOff val="35000"/>
                            </a:schemeClr>
                          </a:solidFill>
                          <a:latin typeface="+mn-lt"/>
                          <a:ea typeface="+mn-ea"/>
                          <a:cs typeface="メイリオ" panose="020B0604030504040204" pitchFamily="50" charset="-128"/>
                        </a:rPr>
                        <a:t>1</a:t>
                      </a:r>
                      <a:r>
                        <a:rPr lang="ja-JP" altLang="en-US" sz="1050" dirty="0" smtClean="0">
                          <a:solidFill>
                            <a:schemeClr val="tx1">
                              <a:lumMod val="65000"/>
                              <a:lumOff val="35000"/>
                            </a:schemeClr>
                          </a:solidFill>
                          <a:latin typeface="+mn-lt"/>
                          <a:ea typeface="+mn-ea"/>
                          <a:cs typeface="メイリオ" panose="020B0604030504040204" pitchFamily="50" charset="-128"/>
                        </a:rPr>
                        <a:t>ページ</a:t>
                      </a:r>
                      <a:endParaRPr lang="en-US" altLang="ja-JP" sz="105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・掲載場所：</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Yahoo! JAPAN SDGs</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内 特設ページ</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・デバイス：</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PC</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・スマートフォン</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・ページ数：</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ページ</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掲載期間</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105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か月間（平日掲載開始）</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料金</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編集誘導の掲載、タイアップページの制作・掲載費の総額：</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rPr>
                        <a:t>300</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万</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円</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（グロス）</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●スポンサードコンテンツ：</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1,650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1,500</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　・</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スポンサードコンテンツの制作・掲載：</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150</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●スポンサードコンテンツライト</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500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誘導広告</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400</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　・</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スポンサードコンテンツの制作・掲載</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100</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金額は全てネット</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誘導広告は、</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ディスプレイ広告（予約型／</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運用型</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）から自由選択</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制作・掲載費には、編集誘導枠、および</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メールマガジン（</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スポンサードコンテンツのみ）分も含まれます</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608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お申し込み期限</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105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105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掲載開始の</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2</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レポート項目</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tx1">
                              <a:lumMod val="65000"/>
                              <a:lumOff val="35000"/>
                            </a:schemeClr>
                          </a:solidFill>
                          <a:latin typeface="+mn-lt"/>
                          <a:ea typeface="+mn-ea"/>
                          <a:cs typeface="Verdana" pitchFamily="34" charset="0"/>
                        </a:rPr>
                        <a:t>PV</a:t>
                      </a:r>
                      <a:r>
                        <a:rPr lang="ja-JP" altLang="en-US" sz="1050" dirty="0" smtClean="0">
                          <a:solidFill>
                            <a:schemeClr val="tx1">
                              <a:lumMod val="65000"/>
                              <a:lumOff val="35000"/>
                            </a:schemeClr>
                          </a:solidFill>
                          <a:latin typeface="+mn-lt"/>
                          <a:ea typeface="+mn-ea"/>
                          <a:cs typeface="Verdana" pitchFamily="34" charset="0"/>
                        </a:rPr>
                        <a:t>、</a:t>
                      </a:r>
                      <a:r>
                        <a:rPr lang="en-US" altLang="ja-JP" sz="1050" dirty="0" smtClean="0">
                          <a:solidFill>
                            <a:schemeClr val="tx1">
                              <a:lumMod val="65000"/>
                              <a:lumOff val="35000"/>
                            </a:schemeClr>
                          </a:solidFill>
                          <a:latin typeface="+mn-lt"/>
                          <a:ea typeface="+mn-ea"/>
                          <a:cs typeface="Verdana" pitchFamily="34" charset="0"/>
                        </a:rPr>
                        <a:t>UB</a:t>
                      </a:r>
                      <a:r>
                        <a:rPr lang="ja-JP" altLang="en-US" sz="1050" dirty="0" smtClean="0">
                          <a:solidFill>
                            <a:schemeClr val="tx1">
                              <a:lumMod val="65000"/>
                              <a:lumOff val="35000"/>
                            </a:schemeClr>
                          </a:solidFill>
                          <a:latin typeface="+mn-lt"/>
                          <a:ea typeface="+mn-ea"/>
                          <a:cs typeface="Verdana" pitchFamily="34" charset="0"/>
                        </a:rPr>
                        <a:t>、ページ内リンクのクリック数、</a:t>
                      </a:r>
                      <a:endParaRPr lang="en-US" altLang="ja-JP" sz="1050" dirty="0" smtClean="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lt"/>
                          <a:ea typeface="+mn-ea"/>
                          <a:cs typeface="Verdana" pitchFamily="34" charset="0"/>
                        </a:rPr>
                        <a:t>訪問者の性別・性別</a:t>
                      </a:r>
                      <a:r>
                        <a:rPr lang="en-US" altLang="ja-JP" sz="1050" dirty="0" smtClean="0">
                          <a:solidFill>
                            <a:schemeClr val="tx1">
                              <a:lumMod val="65000"/>
                              <a:lumOff val="35000"/>
                            </a:schemeClr>
                          </a:solidFill>
                          <a:latin typeface="+mn-lt"/>
                          <a:ea typeface="+mn-ea"/>
                          <a:cs typeface="Verdana" pitchFamily="34" charset="0"/>
                        </a:rPr>
                        <a:t>×</a:t>
                      </a:r>
                      <a:r>
                        <a:rPr lang="ja-JP" altLang="en-US" sz="1050" dirty="0" smtClean="0">
                          <a:solidFill>
                            <a:schemeClr val="tx1">
                              <a:lumMod val="65000"/>
                              <a:lumOff val="35000"/>
                            </a:schemeClr>
                          </a:solidFill>
                          <a:latin typeface="+mn-lt"/>
                          <a:ea typeface="+mn-ea"/>
                          <a:cs typeface="Verdana" pitchFamily="34" charset="0"/>
                        </a:rPr>
                        <a:t>年齢層比率、アンケート結果</a:t>
                      </a:r>
                      <a:endParaRPr lang="en-US" altLang="ja-JP" sz="1050" dirty="0" smtClean="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tx1">
                              <a:lumMod val="65000"/>
                              <a:lumOff val="35000"/>
                            </a:schemeClr>
                          </a:solidFill>
                          <a:latin typeface="+mn-lt"/>
                          <a:ea typeface="+mn-ea"/>
                          <a:cs typeface="Verdana" pitchFamily="34" charset="0"/>
                        </a:rPr>
                        <a:t>PV</a:t>
                      </a:r>
                      <a:r>
                        <a:rPr lang="ja-JP" altLang="en-US" sz="1050" dirty="0" smtClean="0">
                          <a:solidFill>
                            <a:schemeClr val="tx1">
                              <a:lumMod val="65000"/>
                              <a:lumOff val="35000"/>
                            </a:schemeClr>
                          </a:solidFill>
                          <a:latin typeface="+mn-lt"/>
                          <a:ea typeface="+mn-ea"/>
                          <a:cs typeface="Verdana" pitchFamily="34" charset="0"/>
                        </a:rPr>
                        <a:t>、</a:t>
                      </a:r>
                      <a:r>
                        <a:rPr lang="en-US" altLang="ja-JP" sz="1050" dirty="0" smtClean="0">
                          <a:solidFill>
                            <a:schemeClr val="tx1">
                              <a:lumMod val="65000"/>
                              <a:lumOff val="35000"/>
                            </a:schemeClr>
                          </a:solidFill>
                          <a:latin typeface="+mn-lt"/>
                          <a:ea typeface="+mn-ea"/>
                          <a:cs typeface="Verdana" pitchFamily="34" charset="0"/>
                        </a:rPr>
                        <a:t>UB</a:t>
                      </a:r>
                      <a:r>
                        <a:rPr lang="ja-JP" altLang="en-US" sz="1050" dirty="0" smtClean="0">
                          <a:solidFill>
                            <a:schemeClr val="tx1">
                              <a:lumMod val="65000"/>
                              <a:lumOff val="35000"/>
                            </a:schemeClr>
                          </a:solidFill>
                          <a:latin typeface="+mn-lt"/>
                          <a:ea typeface="+mn-ea"/>
                          <a:cs typeface="Verdana" pitchFamily="34" charset="0"/>
                        </a:rPr>
                        <a:t>、ページ内リンクのクリック数、訪問者の性別・性別</a:t>
                      </a:r>
                      <a:r>
                        <a:rPr lang="en-US" altLang="ja-JP" sz="1050" dirty="0" smtClean="0">
                          <a:solidFill>
                            <a:schemeClr val="tx1">
                              <a:lumMod val="65000"/>
                              <a:lumOff val="35000"/>
                            </a:schemeClr>
                          </a:solidFill>
                          <a:latin typeface="+mn-lt"/>
                          <a:ea typeface="+mn-ea"/>
                          <a:cs typeface="Verdana" pitchFamily="34" charset="0"/>
                        </a:rPr>
                        <a:t>×</a:t>
                      </a:r>
                      <a:r>
                        <a:rPr lang="ja-JP" altLang="en-US" sz="1050" dirty="0" smtClean="0">
                          <a:solidFill>
                            <a:schemeClr val="tx1">
                              <a:lumMod val="65000"/>
                              <a:lumOff val="35000"/>
                            </a:schemeClr>
                          </a:solidFill>
                          <a:latin typeface="+mn-lt"/>
                          <a:ea typeface="+mn-ea"/>
                          <a:cs typeface="Verdana" pitchFamily="34" charset="0"/>
                        </a:rPr>
                        <a:t>年齢層比率、アンケート結果</a:t>
                      </a:r>
                      <a:endParaRPr lang="en-US" altLang="ja-JP" sz="1050" dirty="0" smtClean="0">
                        <a:solidFill>
                          <a:schemeClr val="tx1">
                            <a:lumMod val="65000"/>
                            <a:lumOff val="35000"/>
                          </a:schemeClr>
                        </a:solidFill>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750538939"/>
                  </a:ext>
                </a:extLst>
              </a:tr>
              <a:tr h="55014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備考</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smtClean="0">
                          <a:solidFill>
                            <a:schemeClr val="tx1">
                              <a:lumMod val="65000"/>
                              <a:lumOff val="35000"/>
                            </a:schemeClr>
                          </a:solidFill>
                          <a:latin typeface="+mn-lt"/>
                          <a:ea typeface="+mn-ea"/>
                          <a:cs typeface="Verdana"/>
                        </a:rPr>
                        <a:t>carview</a:t>
                      </a:r>
                      <a:r>
                        <a:rPr lang="en-US" altLang="ja-JP" sz="1050" dirty="0" smtClean="0">
                          <a:solidFill>
                            <a:schemeClr val="tx1">
                              <a:lumMod val="65000"/>
                              <a:lumOff val="35000"/>
                            </a:schemeClr>
                          </a:solidFill>
                          <a:latin typeface="+mn-lt"/>
                          <a:ea typeface="+mn-ea"/>
                          <a:cs typeface="Verdana"/>
                        </a:rPr>
                        <a:t>!</a:t>
                      </a:r>
                      <a:r>
                        <a:rPr lang="ja-JP" altLang="en-US" sz="1050" dirty="0" smtClean="0">
                          <a:solidFill>
                            <a:schemeClr val="tx1">
                              <a:lumMod val="65000"/>
                              <a:lumOff val="35000"/>
                            </a:schemeClr>
                          </a:solidFill>
                          <a:latin typeface="+mn-lt"/>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最長で掲載開始日より</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年間の掲載が可能です</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。ただし</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Yahoo!</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JAPAN</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SDGs</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内の編集誘導は</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、最初</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の</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379695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商品一覧</a:t>
            </a:r>
            <a:endParaRPr kumimoji="1" lang="ja-JP" altLang="en-US" sz="1600" dirty="0"/>
          </a:p>
        </p:txBody>
      </p:sp>
      <p:graphicFrame>
        <p:nvGraphicFramePr>
          <p:cNvPr id="8" name="表 7">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387999629"/>
              </p:ext>
            </p:extLst>
          </p:nvPr>
        </p:nvGraphicFramePr>
        <p:xfrm>
          <a:off x="479425" y="1077981"/>
          <a:ext cx="11246473" cy="5219734"/>
        </p:xfrm>
        <a:graphic>
          <a:graphicData uri="http://schemas.openxmlformats.org/drawingml/2006/table">
            <a:tbl>
              <a:tblPr firstCol="1" bandRow="1"/>
              <a:tblGrid>
                <a:gridCol w="969813">
                  <a:extLst>
                    <a:ext uri="{9D8B030D-6E8A-4147-A177-3AD203B41FA5}">
                      <a16:colId xmlns:a16="http://schemas.microsoft.com/office/drawing/2014/main" val="792911817"/>
                    </a:ext>
                  </a:extLst>
                </a:gridCol>
                <a:gridCol w="888520">
                  <a:extLst>
                    <a:ext uri="{9D8B030D-6E8A-4147-A177-3AD203B41FA5}">
                      <a16:colId xmlns:a16="http://schemas.microsoft.com/office/drawing/2014/main" val="3453418469"/>
                    </a:ext>
                  </a:extLst>
                </a:gridCol>
                <a:gridCol w="4593950">
                  <a:extLst>
                    <a:ext uri="{9D8B030D-6E8A-4147-A177-3AD203B41FA5}">
                      <a16:colId xmlns:a16="http://schemas.microsoft.com/office/drawing/2014/main" val="1601248367"/>
                    </a:ext>
                  </a:extLst>
                </a:gridCol>
                <a:gridCol w="4794190">
                  <a:extLst>
                    <a:ext uri="{9D8B030D-6E8A-4147-A177-3AD203B41FA5}">
                      <a16:colId xmlns:a16="http://schemas.microsoft.com/office/drawing/2014/main" val="1961664069"/>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a:t>
                      </a:r>
                      <a:r>
                        <a:rPr kumimoji="1" lang="ja-JP" altLang="en-US" sz="1050" b="1" dirty="0" smtClean="0">
                          <a:solidFill>
                            <a:schemeClr val="bg1"/>
                          </a:solidFill>
                          <a:latin typeface="+mj-lt"/>
                          <a:ea typeface="+mj-ea"/>
                        </a:rPr>
                        <a:t>品名</a:t>
                      </a:r>
                      <a:endParaRPr kumimoji="1" lang="en-US" altLang="ja-JP" sz="1050" b="1" dirty="0" smtClean="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smtClean="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dirty="0" smtClean="0">
                          <a:solidFill>
                            <a:schemeClr val="tx1">
                              <a:lumMod val="65000"/>
                              <a:lumOff val="35000"/>
                            </a:schemeClr>
                          </a:solidFill>
                          <a:latin typeface="+mj-lt"/>
                          <a:ea typeface="+mj-ea"/>
                        </a:rPr>
                        <a:t>Yahoo!</a:t>
                      </a:r>
                      <a:r>
                        <a:rPr kumimoji="1" lang="ja-JP" altLang="en-US" sz="1050" b="1" dirty="0" smtClean="0">
                          <a:solidFill>
                            <a:schemeClr val="tx1">
                              <a:lumMod val="65000"/>
                              <a:lumOff val="35000"/>
                            </a:schemeClr>
                          </a:solidFill>
                          <a:latin typeface="+mj-lt"/>
                          <a:ea typeface="+mj-ea"/>
                        </a:rPr>
                        <a:t>特別企画　タイアップ</a:t>
                      </a:r>
                      <a:endParaRPr kumimoji="1" lang="ja-JP" altLang="en-US" sz="1050" b="1"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hMerge="1">
                  <a:txBody>
                    <a:bodyPr/>
                    <a:lstStyle/>
                    <a:p>
                      <a:endParaRPr kumimoji="1" lang="ja-JP" altLang="en-US"/>
                    </a:p>
                  </a:txBody>
                  <a:tcPr/>
                </a:tc>
                <a:extLst>
                  <a:ext uri="{0D108BD9-81ED-4DB2-BD59-A6C34878D82A}">
                    <a16:rowId xmlns:a16="http://schemas.microsoft.com/office/drawing/2014/main" val="2117335041"/>
                  </a:ext>
                </a:extLst>
              </a:tr>
              <a:tr h="11886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lt"/>
                          <a:ea typeface="+mn-ea"/>
                          <a:cs typeface="+mn-cs"/>
                        </a:rPr>
                        <a:t>サイト仕様</a:t>
                      </a:r>
                      <a:endParaRPr kumimoji="1" lang="en-US" altLang="ja-JP" sz="1050" b="1" kern="1200" dirty="0" smtClean="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smtClean="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smtClean="0">
                          <a:solidFill>
                            <a:schemeClr val="tx1">
                              <a:lumMod val="65000"/>
                              <a:lumOff val="35000"/>
                            </a:schemeClr>
                          </a:solidFill>
                          <a:latin typeface="+mn-lt"/>
                          <a:ea typeface="+mn-ea"/>
                          <a:cs typeface="+mn-cs"/>
                        </a:rPr>
                        <a:t>テンプレート型</a:t>
                      </a:r>
                      <a:endParaRPr kumimoji="1" lang="ja-JP" altLang="en-US" sz="1050" b="1"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ja-JP" altLang="en-US" sz="1050" b="1" kern="1200" dirty="0" smtClean="0">
                          <a:solidFill>
                            <a:schemeClr val="tx1">
                              <a:lumMod val="65000"/>
                              <a:lumOff val="35000"/>
                            </a:schemeClr>
                          </a:solidFill>
                          <a:latin typeface="+mn-lt"/>
                          <a:ea typeface="+mn-ea"/>
                          <a:cs typeface="+mn-cs"/>
                        </a:rPr>
                        <a:t>カスタマイズ型</a:t>
                      </a:r>
                      <a:endParaRPr kumimoji="1" lang="ja-JP" altLang="en-US" sz="1050" b="1" kern="1200" dirty="0">
                        <a:solidFill>
                          <a:schemeClr val="tx1">
                            <a:lumMod val="65000"/>
                            <a:lumOff val="35000"/>
                          </a:schemeClr>
                        </a:solidFill>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smtClean="0">
                          <a:solidFill>
                            <a:schemeClr val="bg1"/>
                          </a:solidFill>
                          <a:latin typeface="+mj-lt"/>
                          <a:ea typeface="+mj-ea"/>
                        </a:rPr>
                        <a:t>商品特徴</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smtClean="0">
                          <a:solidFill>
                            <a:schemeClr val="tx1">
                              <a:lumMod val="65000"/>
                              <a:lumOff val="35000"/>
                            </a:schemeClr>
                          </a:solidFill>
                        </a:rPr>
                        <a:t>ターゲットの興味を引く切り口で記事を組み立て、自然な流れで広告主様の商品訴求につなげます</a:t>
                      </a:r>
                      <a:r>
                        <a:rPr kumimoji="1" lang="ja-JP" altLang="en-US" sz="1050" dirty="0" smtClean="0">
                          <a:solidFill>
                            <a:schemeClr val="tx1">
                              <a:lumMod val="65000"/>
                              <a:lumOff val="35000"/>
                            </a:schemeClr>
                          </a:solidFill>
                        </a:rPr>
                        <a:t>。自由</a:t>
                      </a:r>
                      <a:r>
                        <a:rPr kumimoji="1" lang="ja-JP" altLang="en-US" sz="1050" dirty="0" smtClean="0">
                          <a:solidFill>
                            <a:schemeClr val="tx1">
                              <a:lumMod val="65000"/>
                              <a:lumOff val="35000"/>
                            </a:schemeClr>
                          </a:solidFill>
                        </a:rPr>
                        <a:t>設計の誘導広告で集客属性の絞り込みが可能。</a:t>
                      </a:r>
                      <a:endParaRPr kumimoji="1" lang="ja-JP" altLang="en-US" sz="1050" dirty="0">
                        <a:solidFill>
                          <a:schemeClr val="tx1">
                            <a:lumMod val="65000"/>
                            <a:lumOff val="35000"/>
                          </a:schemeClr>
                        </a:solidFill>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kumimoji="1" lang="ja-JP" altLang="en-US" sz="1050" dirty="0" smtClean="0">
                          <a:solidFill>
                            <a:schemeClr val="tx1">
                              <a:lumMod val="65000"/>
                              <a:lumOff val="35000"/>
                            </a:schemeClr>
                          </a:solidFill>
                        </a:rPr>
                        <a:t>カスタムメイドのタイアップ。コンテンツを特集仕立てにしたり、デザインを広告主様キャンペーンのトンマナに合せたりなど柔軟な対応が可能。</a:t>
                      </a:r>
                      <a:endParaRPr kumimoji="1" lang="ja-JP" altLang="en-US" sz="1050" dirty="0">
                        <a:solidFill>
                          <a:schemeClr val="tx1">
                            <a:lumMod val="65000"/>
                            <a:lumOff val="35000"/>
                          </a:schemeClr>
                        </a:solidFill>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838735929"/>
                  </a:ext>
                </a:extLst>
              </a:tr>
              <a:tr h="28764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lt"/>
                          <a:ea typeface="+mn-ea"/>
                          <a:cs typeface="+mn-cs"/>
                        </a:rPr>
                        <a:t>申し込み開始日</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smtClean="0">
                          <a:solidFill>
                            <a:schemeClr val="tx1">
                              <a:lumMod val="65000"/>
                              <a:lumOff val="35000"/>
                            </a:schemeClr>
                          </a:solidFill>
                          <a:latin typeface="+mn-lt"/>
                          <a:ea typeface="+mn-ea"/>
                          <a:cs typeface="+mn-cs"/>
                        </a:rPr>
                        <a:t>2023</a:t>
                      </a:r>
                      <a:r>
                        <a:rPr kumimoji="1" lang="ja-JP" altLang="en-US" sz="1050" kern="1200" dirty="0" smtClean="0">
                          <a:solidFill>
                            <a:schemeClr val="tx1">
                              <a:lumMod val="65000"/>
                              <a:lumOff val="35000"/>
                            </a:schemeClr>
                          </a:solidFill>
                          <a:latin typeface="+mn-lt"/>
                          <a:ea typeface="+mn-ea"/>
                          <a:cs typeface="+mn-cs"/>
                        </a:rPr>
                        <a:t>年</a:t>
                      </a:r>
                      <a:r>
                        <a:rPr kumimoji="1" lang="en-US" altLang="ja-JP" sz="1050" kern="1200" dirty="0" smtClean="0">
                          <a:solidFill>
                            <a:schemeClr val="tx1">
                              <a:lumMod val="65000"/>
                              <a:lumOff val="35000"/>
                            </a:schemeClr>
                          </a:solidFill>
                          <a:latin typeface="+mn-lt"/>
                          <a:ea typeface="+mn-ea"/>
                          <a:cs typeface="+mn-cs"/>
                        </a:rPr>
                        <a:t>2</a:t>
                      </a:r>
                      <a:r>
                        <a:rPr kumimoji="1" lang="ja-JP" altLang="en-US" sz="1050" kern="1200" dirty="0" smtClean="0">
                          <a:solidFill>
                            <a:schemeClr val="tx1">
                              <a:lumMod val="65000"/>
                              <a:lumOff val="35000"/>
                            </a:schemeClr>
                          </a:solidFill>
                          <a:latin typeface="+mn-lt"/>
                          <a:ea typeface="+mn-ea"/>
                          <a:cs typeface="+mn-cs"/>
                        </a:rPr>
                        <a:t>月</a:t>
                      </a:r>
                      <a:r>
                        <a:rPr kumimoji="1" lang="en-US" altLang="ja-JP" sz="1050" kern="1200" dirty="0" smtClean="0">
                          <a:solidFill>
                            <a:schemeClr val="tx1">
                              <a:lumMod val="65000"/>
                              <a:lumOff val="35000"/>
                            </a:schemeClr>
                          </a:solidFill>
                          <a:latin typeface="+mn-lt"/>
                          <a:ea typeface="+mn-ea"/>
                          <a:cs typeface="+mn-cs"/>
                        </a:rPr>
                        <a:t>8</a:t>
                      </a:r>
                      <a:r>
                        <a:rPr kumimoji="1" lang="ja-JP" altLang="en-US" sz="1050" kern="1200" dirty="0" smtClean="0">
                          <a:solidFill>
                            <a:schemeClr val="tx1">
                              <a:lumMod val="65000"/>
                              <a:lumOff val="35000"/>
                            </a:schemeClr>
                          </a:solidFill>
                          <a:latin typeface="+mn-lt"/>
                          <a:ea typeface="+mn-ea"/>
                          <a:cs typeface="+mn-cs"/>
                        </a:rPr>
                        <a:t>日（水）</a:t>
                      </a:r>
                      <a:endParaRPr kumimoji="1" lang="ja-JP" altLang="en-US" sz="1050" kern="1200" dirty="0" smtClean="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168106">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タイアップ</a:t>
                      </a:r>
                      <a:endParaRPr kumimoji="1" lang="en-US" altLang="ja-JP" sz="1050" b="1" dirty="0" smtClean="0">
                        <a:solidFill>
                          <a:schemeClr val="bg1"/>
                        </a:solidFill>
                        <a:latin typeface="+mj-lt"/>
                        <a:ea typeface="+mj-ea"/>
                      </a:endParaRPr>
                    </a:p>
                    <a:p>
                      <a:pPr algn="ctr"/>
                      <a:r>
                        <a:rPr kumimoji="1" lang="ja-JP" altLang="en-US" sz="1050" b="1" dirty="0" smtClean="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smtClean="0">
                          <a:solidFill>
                            <a:schemeClr val="tx1">
                              <a:lumMod val="65000"/>
                              <a:lumOff val="35000"/>
                            </a:schemeClr>
                          </a:solidFill>
                          <a:latin typeface="+mn-lt"/>
                          <a:ea typeface="+mn-ea"/>
                          <a:cs typeface="Meiryo UI" pitchFamily="50" charset="-128"/>
                        </a:rPr>
                        <a:t>ー</a:t>
                      </a:r>
                      <a:endParaRPr lang="en-US" altLang="ja-JP" sz="1050" b="0" i="0" u="none" strike="noStrike" dirty="0" smtClean="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4069392726"/>
                  </a:ext>
                </a:extLst>
              </a:tr>
              <a:tr h="170770">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smtClean="0">
                          <a:solidFill>
                            <a:schemeClr val="tx1">
                              <a:lumMod val="65000"/>
                              <a:lumOff val="35000"/>
                            </a:schemeClr>
                          </a:solidFill>
                          <a:latin typeface="+mn-lt"/>
                          <a:ea typeface="+mn-ea"/>
                          <a:cs typeface="Meiryo UI" pitchFamily="50" charset="-128"/>
                        </a:rPr>
                        <a:t>〇</a:t>
                      </a:r>
                      <a:endParaRPr lang="en-US" altLang="ja-JP" sz="1050" b="0" i="0" u="none" strike="noStrike" dirty="0" smtClean="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タイアップページの</a:t>
                      </a:r>
                      <a:endParaRPr kumimoji="1" lang="en-US" altLang="ja-JP" sz="1050" b="1" dirty="0" smtClean="0">
                        <a:solidFill>
                          <a:schemeClr val="bg1"/>
                        </a:solidFill>
                        <a:latin typeface="+mj-lt"/>
                        <a:ea typeface="+mj-ea"/>
                      </a:endParaRPr>
                    </a:p>
                    <a:p>
                      <a:pPr algn="ctr"/>
                      <a:r>
                        <a:rPr kumimoji="1" lang="ja-JP" altLang="en-US" sz="1050" b="1" dirty="0" smtClean="0">
                          <a:solidFill>
                            <a:schemeClr val="bg1"/>
                          </a:solidFill>
                          <a:latin typeface="+mj-lt"/>
                          <a:ea typeface="+mj-ea"/>
                        </a:rPr>
                        <a:t>概要・仕様</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smtClean="0">
                          <a:solidFill>
                            <a:schemeClr val="tx1">
                              <a:lumMod val="65000"/>
                              <a:lumOff val="35000"/>
                            </a:schemeClr>
                          </a:solidFill>
                          <a:latin typeface="+mn-lt"/>
                          <a:ea typeface="+mn-ea"/>
                          <a:cs typeface="メイリオ" panose="020B0604030504040204" pitchFamily="50" charset="-128"/>
                        </a:rPr>
                        <a:t>・掲載場所：</a:t>
                      </a:r>
                      <a:r>
                        <a:rPr lang="en-US" altLang="ja-JP" sz="1050" dirty="0" smtClean="0">
                          <a:solidFill>
                            <a:schemeClr val="tx1">
                              <a:lumMod val="65000"/>
                              <a:lumOff val="35000"/>
                            </a:schemeClr>
                          </a:solidFill>
                          <a:latin typeface="+mn-lt"/>
                          <a:ea typeface="+mn-ea"/>
                          <a:cs typeface="メイリオ" panose="020B0604030504040204" pitchFamily="50" charset="-128"/>
                        </a:rPr>
                        <a:t>Yahoo!</a:t>
                      </a:r>
                      <a:r>
                        <a:rPr lang="ja-JP" altLang="en-US" sz="1050" dirty="0" smtClean="0">
                          <a:solidFill>
                            <a:schemeClr val="tx1">
                              <a:lumMod val="65000"/>
                              <a:lumOff val="35000"/>
                            </a:schemeClr>
                          </a:solidFill>
                          <a:latin typeface="+mn-lt"/>
                          <a:ea typeface="+mn-ea"/>
                          <a:cs typeface="メイリオ" panose="020B0604030504040204" pitchFamily="50" charset="-128"/>
                        </a:rPr>
                        <a:t>特別企画　広告主様専用ページ</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smtClean="0">
                          <a:solidFill>
                            <a:schemeClr val="tx1">
                              <a:lumMod val="65000"/>
                              <a:lumOff val="35000"/>
                            </a:schemeClr>
                          </a:solidFill>
                          <a:latin typeface="+mn-lt"/>
                          <a:ea typeface="+mn-ea"/>
                          <a:cs typeface="メイリオ" panose="020B0604030504040204" pitchFamily="50" charset="-128"/>
                        </a:rPr>
                        <a:t>・デバイス：</a:t>
                      </a:r>
                      <a:r>
                        <a:rPr lang="en-US" altLang="ja-JP" sz="1050" dirty="0" smtClean="0">
                          <a:solidFill>
                            <a:schemeClr val="tx1">
                              <a:lumMod val="65000"/>
                              <a:lumOff val="35000"/>
                            </a:schemeClr>
                          </a:solidFill>
                          <a:latin typeface="+mn-lt"/>
                          <a:ea typeface="+mn-ea"/>
                          <a:cs typeface="メイリオ" panose="020B0604030504040204" pitchFamily="50" charset="-128"/>
                        </a:rPr>
                        <a:t>PC</a:t>
                      </a:r>
                      <a:r>
                        <a:rPr lang="ja-JP" altLang="en-US" sz="105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smtClean="0">
                          <a:solidFill>
                            <a:schemeClr val="tx1">
                              <a:lumMod val="65000"/>
                              <a:lumOff val="35000"/>
                            </a:schemeClr>
                          </a:solidFill>
                          <a:latin typeface="+mn-lt"/>
                          <a:ea typeface="+mn-ea"/>
                          <a:cs typeface="メイリオ" panose="020B0604030504040204" pitchFamily="50" charset="-128"/>
                        </a:rPr>
                        <a:t>・ページ数：</a:t>
                      </a:r>
                      <a:r>
                        <a:rPr lang="en-US" altLang="ja-JP" sz="1050" dirty="0" smtClean="0">
                          <a:solidFill>
                            <a:schemeClr val="tx1">
                              <a:lumMod val="65000"/>
                              <a:lumOff val="35000"/>
                            </a:schemeClr>
                          </a:solidFill>
                          <a:latin typeface="+mn-lt"/>
                          <a:ea typeface="+mn-ea"/>
                          <a:cs typeface="メイリオ" panose="020B0604030504040204" pitchFamily="50" charset="-128"/>
                        </a:rPr>
                        <a:t>1</a:t>
                      </a:r>
                      <a:r>
                        <a:rPr lang="ja-JP" altLang="en-US" sz="1050" dirty="0" smtClean="0">
                          <a:solidFill>
                            <a:schemeClr val="tx1">
                              <a:lumMod val="65000"/>
                              <a:lumOff val="35000"/>
                            </a:schemeClr>
                          </a:solidFill>
                          <a:latin typeface="+mn-lt"/>
                          <a:ea typeface="+mn-ea"/>
                          <a:cs typeface="メイリオ" panose="020B0604030504040204" pitchFamily="50" charset="-128"/>
                        </a:rPr>
                        <a:t>ページ</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lt"/>
                          <a:ea typeface="+mn-ea"/>
                          <a:cs typeface="メイリオ" panose="020B0604030504040204" pitchFamily="50" charset="-128"/>
                        </a:rPr>
                        <a:t>・文字数：</a:t>
                      </a:r>
                      <a:r>
                        <a:rPr lang="en-US" altLang="ja-JP" sz="1050" dirty="0" smtClean="0">
                          <a:solidFill>
                            <a:schemeClr val="tx1">
                              <a:lumMod val="65000"/>
                              <a:lumOff val="35000"/>
                            </a:schemeClr>
                          </a:solidFill>
                          <a:latin typeface="+mn-lt"/>
                          <a:ea typeface="+mn-ea"/>
                          <a:cs typeface="メイリオ" panose="020B0604030504040204" pitchFamily="50" charset="-128"/>
                        </a:rPr>
                        <a:t>3,000</a:t>
                      </a:r>
                      <a:r>
                        <a:rPr lang="ja-JP" altLang="en-US" sz="1050" dirty="0" smtClean="0">
                          <a:solidFill>
                            <a:schemeClr val="tx1">
                              <a:lumMod val="65000"/>
                              <a:lumOff val="35000"/>
                            </a:schemeClr>
                          </a:solidFill>
                          <a:latin typeface="+mn-lt"/>
                          <a:ea typeface="+mn-ea"/>
                          <a:cs typeface="メイリオ" panose="020B0604030504040204" pitchFamily="50" charset="-128"/>
                        </a:rPr>
                        <a:t>文字程度</a:t>
                      </a:r>
                      <a:endParaRPr lang="en-US" altLang="ja-JP" sz="1050" dirty="0" smtClean="0">
                        <a:solidFill>
                          <a:schemeClr val="tx1">
                            <a:lumMod val="65000"/>
                            <a:lumOff val="35000"/>
                          </a:schemeClr>
                        </a:solidFill>
                        <a:latin typeface="+mn-lt"/>
                        <a:ea typeface="+mn-ea"/>
                        <a:cs typeface="メイリオ" panose="020B0604030504040204"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indent="0">
                        <a:buNone/>
                      </a:pP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・掲載場所：</a:t>
                      </a:r>
                      <a:r>
                        <a:rPr lang="en-US" altLang="ja-JP" sz="1050" dirty="0" smtClean="0">
                          <a:solidFill>
                            <a:schemeClr val="tx1">
                              <a:lumMod val="65000"/>
                              <a:lumOff val="35000"/>
                            </a:schemeClr>
                          </a:solidFill>
                          <a:latin typeface="+mn-lt"/>
                          <a:ea typeface="+mn-ea"/>
                          <a:cs typeface="メイリオ" panose="020B0604030504040204" pitchFamily="50" charset="-128"/>
                        </a:rPr>
                        <a:t>Yahoo!</a:t>
                      </a:r>
                      <a:r>
                        <a:rPr lang="ja-JP" altLang="en-US" sz="1050" dirty="0" smtClean="0">
                          <a:solidFill>
                            <a:schemeClr val="tx1">
                              <a:lumMod val="65000"/>
                              <a:lumOff val="35000"/>
                            </a:schemeClr>
                          </a:solidFill>
                          <a:latin typeface="+mn-lt"/>
                          <a:ea typeface="+mn-ea"/>
                          <a:cs typeface="メイリオ" panose="020B0604030504040204" pitchFamily="50" charset="-128"/>
                        </a:rPr>
                        <a:t>特別企画　広告主様専用ページ</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・デバイス：</a:t>
                      </a:r>
                      <a:r>
                        <a:rPr kumimoji="1" lang="en-US" altLang="ja-JP" sz="1050" kern="1200" dirty="0" smtClean="0">
                          <a:solidFill>
                            <a:schemeClr val="tx1">
                              <a:lumMod val="65000"/>
                              <a:lumOff val="35000"/>
                            </a:schemeClr>
                          </a:solidFill>
                          <a:latin typeface="+mn-lt"/>
                          <a:ea typeface="+mn-ea"/>
                          <a:cs typeface="メイリオ" panose="020B0604030504040204" pitchFamily="50" charset="-128"/>
                        </a:rPr>
                        <a:t>PC</a:t>
                      </a: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・スマートフォン</a:t>
                      </a:r>
                      <a:endParaRPr kumimoji="1" lang="en-US" altLang="ja-JP" sz="1050" kern="12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・ページ数：</a:t>
                      </a:r>
                      <a:r>
                        <a:rPr kumimoji="1" lang="en-US" altLang="ja-JP" sz="105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1050" kern="1200" dirty="0" smtClean="0">
                          <a:solidFill>
                            <a:schemeClr val="tx1">
                              <a:lumMod val="65000"/>
                              <a:lumOff val="35000"/>
                            </a:schemeClr>
                          </a:solidFill>
                          <a:latin typeface="+mn-lt"/>
                          <a:ea typeface="+mn-ea"/>
                          <a:cs typeface="メイリオ" panose="020B0604030504040204" pitchFamily="50" charset="-128"/>
                        </a:rPr>
                        <a:t>ページ～</a:t>
                      </a:r>
                      <a:endParaRPr kumimoji="1" lang="en-US" altLang="ja-JP" sz="105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58556097"/>
                  </a:ext>
                </a:extLst>
              </a:tr>
              <a:tr h="26753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掲載期間</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lt"/>
                          <a:ea typeface="+mn-ea"/>
                          <a:cs typeface="Meiryo UI" panose="020B0604030504040204" pitchFamily="50" charset="-128"/>
                        </a:rPr>
                        <a:t>～</a:t>
                      </a:r>
                      <a:r>
                        <a:rPr lang="en-US" altLang="ja-JP" sz="1050" dirty="0" smtClean="0">
                          <a:solidFill>
                            <a:schemeClr val="tx1">
                              <a:lumMod val="65000"/>
                              <a:lumOff val="35000"/>
                            </a:schemeClr>
                          </a:solidFill>
                          <a:latin typeface="+mn-lt"/>
                          <a:ea typeface="+mn-ea"/>
                          <a:cs typeface="Meiryo UI" panose="020B0604030504040204" pitchFamily="50" charset="-128"/>
                        </a:rPr>
                        <a:t>1</a:t>
                      </a:r>
                      <a:r>
                        <a:rPr lang="ja-JP" altLang="en-US" sz="1050" dirty="0" smtClean="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lumMod val="65000"/>
                              <a:lumOff val="35000"/>
                            </a:schemeClr>
                          </a:solidFill>
                          <a:latin typeface="+mn-lt"/>
                          <a:ea typeface="+mn-ea"/>
                          <a:cs typeface="Meiryo UI" panose="020B0604030504040204" pitchFamily="50" charset="-128"/>
                        </a:rPr>
                        <a:t>～</a:t>
                      </a:r>
                      <a:r>
                        <a:rPr kumimoji="1" lang="en-US" altLang="ja-JP" sz="1050" kern="1200" dirty="0" smtClean="0">
                          <a:solidFill>
                            <a:schemeClr val="tx1">
                              <a:lumMod val="65000"/>
                              <a:lumOff val="35000"/>
                            </a:schemeClr>
                          </a:solidFill>
                          <a:latin typeface="+mn-lt"/>
                          <a:ea typeface="+mn-ea"/>
                          <a:cs typeface="Meiryo UI" panose="020B0604030504040204" pitchFamily="50" charset="-128"/>
                        </a:rPr>
                        <a:t>3</a:t>
                      </a:r>
                      <a:r>
                        <a:rPr kumimoji="1" lang="ja-JP" altLang="en-US" sz="1050" kern="1200" dirty="0" smtClean="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料金</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誘導広告の掲載、タイアップページの制作・掲載</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の総額</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480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万円～（ネット</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＜料金内訳＞</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誘導広告：</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rPr>
                        <a:t>400</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万円～（ネット） </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Meiryo UI" pitchFamily="50" charset="-128"/>
                        </a:rPr>
                        <a:t>ディスプレイ広告（予約型／運用型）から自由選択</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予約型の場合、</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500</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万円～（グロス）</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lt"/>
                          <a:ea typeface="+mn-ea"/>
                        </a:rPr>
                        <a:t>・タイアップページの制作・掲載</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rPr>
                        <a:t>80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lt"/>
                          <a:ea typeface="+mn-ea"/>
                        </a:rPr>
                        <a:t>万円～（ネット）</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1,500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＜料金内訳目安＞</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・誘導広告：</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1,200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1,300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・タイアップページの制作・掲載：</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200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300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料金内訳は目安です。プラン総額</a:t>
                      </a:r>
                      <a:r>
                        <a:rPr kumimoji="1" lang="en-US" altLang="ja-JP"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1,500</a:t>
                      </a: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万円からタイアップページの制作・掲載費を引いた料金を、誘導広告としてご出稿ください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463668774"/>
                  </a:ext>
                </a:extLst>
              </a:tr>
              <a:tr h="28458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お申し込み期限</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掲載開始の</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lt"/>
                          <a:ea typeface="+mn-ea"/>
                        </a:rPr>
                        <a:t>2</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lt"/>
                          <a:ea typeface="+mn-ea"/>
                        </a:rPr>
                        <a:t>か月半前</a:t>
                      </a:r>
                      <a:endParaRPr kumimoji="1" lang="ja-JP" altLang="en-US" sz="1050"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967014782"/>
                  </a:ext>
                </a:extLst>
              </a:tr>
              <a:tr h="288032">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レポート項目</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tx1">
                              <a:lumMod val="65000"/>
                              <a:lumOff val="35000"/>
                            </a:schemeClr>
                          </a:solidFill>
                          <a:latin typeface="+mn-lt"/>
                          <a:ea typeface="+mn-ea"/>
                          <a:cs typeface="Verdana" pitchFamily="34" charset="0"/>
                        </a:rPr>
                        <a:t>PV</a:t>
                      </a:r>
                      <a:r>
                        <a:rPr lang="ja-JP" altLang="en-US" sz="1050" dirty="0" smtClean="0">
                          <a:solidFill>
                            <a:schemeClr val="tx1">
                              <a:lumMod val="65000"/>
                              <a:lumOff val="35000"/>
                            </a:schemeClr>
                          </a:solidFill>
                          <a:latin typeface="+mn-lt"/>
                          <a:ea typeface="+mn-ea"/>
                          <a:cs typeface="Verdana" pitchFamily="34" charset="0"/>
                        </a:rPr>
                        <a:t>、</a:t>
                      </a:r>
                      <a:r>
                        <a:rPr lang="en-US" altLang="ja-JP" sz="1050" dirty="0" smtClean="0">
                          <a:solidFill>
                            <a:schemeClr val="tx1">
                              <a:lumMod val="65000"/>
                              <a:lumOff val="35000"/>
                            </a:schemeClr>
                          </a:solidFill>
                          <a:latin typeface="+mn-lt"/>
                          <a:ea typeface="+mn-ea"/>
                          <a:cs typeface="Verdana" pitchFamily="34" charset="0"/>
                        </a:rPr>
                        <a:t>UB</a:t>
                      </a:r>
                      <a:r>
                        <a:rPr lang="ja-JP" altLang="en-US" sz="1050" dirty="0" smtClean="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smtClean="0">
                          <a:solidFill>
                            <a:schemeClr val="tx1">
                              <a:lumMod val="65000"/>
                              <a:lumOff val="35000"/>
                            </a:schemeClr>
                          </a:solidFill>
                          <a:latin typeface="+mn-lt"/>
                          <a:ea typeface="+mn-ea"/>
                          <a:cs typeface="Verdana" pitchFamily="34" charset="0"/>
                        </a:rPr>
                        <a:t>×</a:t>
                      </a:r>
                      <a:r>
                        <a:rPr lang="ja-JP" altLang="en-US" sz="1050" dirty="0" smtClean="0">
                          <a:solidFill>
                            <a:schemeClr val="tx1">
                              <a:lumMod val="65000"/>
                              <a:lumOff val="35000"/>
                            </a:schemeClr>
                          </a:solidFill>
                          <a:latin typeface="+mn-lt"/>
                          <a:ea typeface="+mn-ea"/>
                          <a:cs typeface="Verdana" pitchFamily="34" charset="0"/>
                        </a:rPr>
                        <a:t>年齢層比率、アンケート結果</a:t>
                      </a:r>
                      <a:endParaRPr lang="en-US" altLang="ja-JP" sz="1050" dirty="0" smtClean="0">
                        <a:solidFill>
                          <a:schemeClr val="tx1">
                            <a:lumMod val="65000"/>
                            <a:lumOff val="35000"/>
                          </a:schemeClr>
                        </a:solidFill>
                        <a:latin typeface="+mn-lt"/>
                        <a:ea typeface="+mn-ea"/>
                        <a:cs typeface="Verdana" pitchFamily="34" charset="0"/>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extLst>
                  <a:ext uri="{0D108BD9-81ED-4DB2-BD59-A6C34878D82A}">
                    <a16:rowId xmlns:a16="http://schemas.microsoft.com/office/drawing/2014/main" val="1750538939"/>
                  </a:ext>
                </a:extLst>
              </a:tr>
              <a:tr h="24041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j-lt"/>
                          <a:ea typeface="+mj-ea"/>
                        </a:rPr>
                        <a:t>備考</a:t>
                      </a:r>
                      <a:endParaRPr kumimoji="1" lang="ja-JP" altLang="en-US"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endParaRPr kumimoji="1" lang="ja-JP" altLang="en-US" sz="1050" dirty="0"/>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endParaRPr kumimoji="1" lang="ja-JP" altLang="en-US" dirty="0"/>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1141183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smtClean="0"/>
              <a:t>商品一覧</a:t>
            </a:r>
            <a:endParaRPr lang="ja-JP" altLang="en-US"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4048466231"/>
              </p:ext>
            </p:extLst>
          </p:nvPr>
        </p:nvGraphicFramePr>
        <p:xfrm>
          <a:off x="479425" y="1084930"/>
          <a:ext cx="11233150" cy="5487536"/>
        </p:xfrm>
        <a:graphic>
          <a:graphicData uri="http://schemas.openxmlformats.org/drawingml/2006/table">
            <a:tbl>
              <a:tblPr firstCol="1" bandRow="1"/>
              <a:tblGrid>
                <a:gridCol w="1009406">
                  <a:extLst>
                    <a:ext uri="{9D8B030D-6E8A-4147-A177-3AD203B41FA5}">
                      <a16:colId xmlns:a16="http://schemas.microsoft.com/office/drawing/2014/main" val="792911817"/>
                    </a:ext>
                  </a:extLst>
                </a:gridCol>
                <a:gridCol w="823048">
                  <a:extLst>
                    <a:ext uri="{9D8B030D-6E8A-4147-A177-3AD203B41FA5}">
                      <a16:colId xmlns:a16="http://schemas.microsoft.com/office/drawing/2014/main" val="2073564178"/>
                    </a:ext>
                  </a:extLst>
                </a:gridCol>
                <a:gridCol w="4944706">
                  <a:extLst>
                    <a:ext uri="{9D8B030D-6E8A-4147-A177-3AD203B41FA5}">
                      <a16:colId xmlns:a16="http://schemas.microsoft.com/office/drawing/2014/main" val="1813950268"/>
                    </a:ext>
                  </a:extLst>
                </a:gridCol>
                <a:gridCol w="4455990">
                  <a:extLst>
                    <a:ext uri="{9D8B030D-6E8A-4147-A177-3AD203B41FA5}">
                      <a16:colId xmlns:a16="http://schemas.microsoft.com/office/drawing/2014/main" val="1579533301"/>
                    </a:ext>
                  </a:extLst>
                </a:gridCol>
              </a:tblGrid>
              <a:tr h="21523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a:t>
                      </a:r>
                      <a:r>
                        <a:rPr kumimoji="1" lang="ja-JP" altLang="en-US" sz="1050" b="1" dirty="0" smtClean="0">
                          <a:solidFill>
                            <a:schemeClr val="bg1"/>
                          </a:solidFill>
                          <a:latin typeface="+mn-ea"/>
                          <a:ea typeface="+mn-ea"/>
                        </a:rPr>
                        <a:t>品名</a:t>
                      </a:r>
                      <a:endParaRPr kumimoji="1" lang="en-US" altLang="ja-JP" sz="1050" b="1" dirty="0" smtClean="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smtClean="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smtClean="0">
                          <a:solidFill>
                            <a:schemeClr val="tx1">
                              <a:lumMod val="65000"/>
                              <a:lumOff val="35000"/>
                            </a:schemeClr>
                          </a:solidFill>
                          <a:latin typeface="+mn-ea"/>
                          <a:ea typeface="+mn-ea"/>
                          <a:cs typeface="+mn-cs"/>
                        </a:rPr>
                        <a:t>スポーツナビ　タイアップ</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algn="ctr"/>
                      <a:r>
                        <a:rPr kumimoji="1" lang="en-US" altLang="ja-JP" sz="1050" b="1" kern="1200" dirty="0" smtClean="0">
                          <a:solidFill>
                            <a:schemeClr val="tx1">
                              <a:lumMod val="65000"/>
                              <a:lumOff val="35000"/>
                            </a:schemeClr>
                          </a:solidFill>
                          <a:latin typeface="+mn-ea"/>
                          <a:ea typeface="+mn-ea"/>
                          <a:cs typeface="+mn-cs"/>
                        </a:rPr>
                        <a:t>Yahoo!</a:t>
                      </a:r>
                      <a:r>
                        <a:rPr kumimoji="1" lang="ja-JP" altLang="en-US" sz="1050" b="1" kern="1200" dirty="0" smtClean="0">
                          <a:solidFill>
                            <a:schemeClr val="tx1">
                              <a:lumMod val="65000"/>
                              <a:lumOff val="35000"/>
                            </a:schemeClr>
                          </a:solidFill>
                          <a:latin typeface="+mn-ea"/>
                          <a:ea typeface="+mn-ea"/>
                          <a:cs typeface="+mn-cs"/>
                        </a:rPr>
                        <a:t>ファイナンス　タイアップ</a:t>
                      </a:r>
                      <a:endParaRPr kumimoji="1" lang="en-US" altLang="ja-JP" sz="1050" b="1" kern="1200" dirty="0" smtClean="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ea"/>
                          <a:ea typeface="+mn-ea"/>
                          <a:cs typeface="+mn-cs"/>
                        </a:rPr>
                        <a:t>サイト仕様</a:t>
                      </a:r>
                      <a:endParaRPr kumimoji="1" lang="en-US" altLang="ja-JP" sz="1050" b="1" kern="1200" dirty="0" smtClean="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smtClean="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tx1">
                              <a:lumMod val="65000"/>
                              <a:lumOff val="35000"/>
                            </a:schemeClr>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tx1">
                              <a:lumMod val="65000"/>
                              <a:lumOff val="35000"/>
                            </a:schemeClr>
                          </a:solidFill>
                          <a:latin typeface="+mn-ea"/>
                          <a:ea typeface="+mn-ea"/>
                          <a:cs typeface="+mn-cs"/>
                        </a:rPr>
                        <a:t>カスタマイズ型</a:t>
                      </a: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654934270"/>
                  </a:ext>
                </a:extLst>
              </a:tr>
              <a:tr h="504056">
                <a:tc gridSpan="2">
                  <a:txBody>
                    <a:bodyPr/>
                    <a:lstStyle/>
                    <a:p>
                      <a:pPr algn="ctr"/>
                      <a:r>
                        <a:rPr kumimoji="1" lang="ja-JP" altLang="en-US" sz="1050" b="1" dirty="0" smtClean="0">
                          <a:solidFill>
                            <a:schemeClr val="bg1"/>
                          </a:solidFill>
                          <a:latin typeface="+mn-ea"/>
                          <a:ea typeface="+mn-ea"/>
                        </a:rPr>
                        <a:t>商品特徴</a:t>
                      </a:r>
                      <a:endParaRPr kumimoji="1" lang="ja-JP" altLang="en-US" sz="1050" b="1" dirty="0">
                        <a:solidFill>
                          <a:schemeClr val="bg1"/>
                        </a:solidFill>
                        <a:latin typeface="+mn-ea"/>
                        <a:ea typeface="+mn-ea"/>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smtClean="0">
                          <a:solidFill>
                            <a:schemeClr val="tx1">
                              <a:lumMod val="65000"/>
                              <a:lumOff val="35000"/>
                            </a:schemeClr>
                          </a:solidFill>
                          <a:latin typeface="+mn-ea"/>
                          <a:ea typeface="+mn-ea"/>
                          <a:cs typeface="+mn-cs"/>
                        </a:rPr>
                        <a:t>スポーツ系ウェブメディアでは圧倒的</a:t>
                      </a:r>
                      <a:r>
                        <a:rPr kumimoji="1" lang="en-US" altLang="ja-JP" sz="1050" b="0" kern="1200" dirty="0" smtClean="0">
                          <a:solidFill>
                            <a:schemeClr val="tx1">
                              <a:lumMod val="65000"/>
                              <a:lumOff val="35000"/>
                            </a:schemeClr>
                          </a:solidFill>
                          <a:latin typeface="+mn-ea"/>
                          <a:ea typeface="+mn-ea"/>
                          <a:cs typeface="+mn-cs"/>
                        </a:rPr>
                        <a:t>No.1*</a:t>
                      </a:r>
                      <a:r>
                        <a:rPr kumimoji="1" lang="ja-JP" altLang="en-US" sz="1050" b="0" kern="1200" dirty="0" smtClean="0">
                          <a:solidFill>
                            <a:schemeClr val="tx1">
                              <a:lumMod val="65000"/>
                              <a:lumOff val="35000"/>
                            </a:schemeClr>
                          </a:solidFill>
                          <a:latin typeface="+mn-ea"/>
                          <a:ea typeface="+mn-ea"/>
                          <a:cs typeface="+mn-cs"/>
                        </a:rPr>
                        <a:t>の</a:t>
                      </a:r>
                      <a:r>
                        <a:rPr kumimoji="1" lang="ja-JP" altLang="en-US" sz="1050" b="0" kern="1200" dirty="0" smtClean="0">
                          <a:solidFill>
                            <a:schemeClr val="tx1">
                              <a:lumMod val="65000"/>
                              <a:lumOff val="35000"/>
                            </a:schemeClr>
                          </a:solidFill>
                          <a:latin typeface="+mn-ea"/>
                          <a:ea typeface="+mn-ea"/>
                          <a:cs typeface="+mn-cs"/>
                        </a:rPr>
                        <a:t>スポーツナビが、ユーザーに支持される編集力を生かして、広告主様やその商品の魅力を伝えます。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smtClean="0">
                          <a:solidFill>
                            <a:schemeClr val="tx1">
                              <a:lumMod val="65000"/>
                              <a:lumOff val="35000"/>
                            </a:schemeClr>
                          </a:solidFill>
                          <a:latin typeface="+mn-ea"/>
                          <a:ea typeface="+mn-ea"/>
                          <a:cs typeface="+mn-cs"/>
                        </a:rPr>
                        <a:t>金融商品や、株価などのファイナンス情報を探索中のユーザーに対し、広告主様ご要望の内容、スタイルで訴求メッセージを届けます。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3594165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bg1"/>
                          </a:solidFill>
                          <a:latin typeface="+mn-ea"/>
                          <a:ea typeface="+mn-ea"/>
                          <a:cs typeface="+mn-cs"/>
                        </a:rPr>
                        <a:t>申し込み開始日</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smtClean="0">
                          <a:solidFill>
                            <a:schemeClr val="tx1">
                              <a:lumMod val="65000"/>
                              <a:lumOff val="35000"/>
                            </a:schemeClr>
                          </a:solidFill>
                          <a:latin typeface="+mn-ea"/>
                          <a:ea typeface="+mn-ea"/>
                          <a:cs typeface="+mn-cs"/>
                        </a:rPr>
                        <a:t>2023</a:t>
                      </a:r>
                      <a:r>
                        <a:rPr kumimoji="1" lang="ja-JP" altLang="en-US" sz="1050" kern="1200" dirty="0" smtClean="0">
                          <a:solidFill>
                            <a:schemeClr val="tx1">
                              <a:lumMod val="65000"/>
                              <a:lumOff val="35000"/>
                            </a:schemeClr>
                          </a:solidFill>
                          <a:latin typeface="+mn-ea"/>
                          <a:ea typeface="+mn-ea"/>
                          <a:cs typeface="+mn-cs"/>
                        </a:rPr>
                        <a:t>年</a:t>
                      </a:r>
                      <a:r>
                        <a:rPr kumimoji="1" lang="en-US" altLang="ja-JP" sz="1050" kern="1200" dirty="0" smtClean="0">
                          <a:solidFill>
                            <a:schemeClr val="tx1">
                              <a:lumMod val="65000"/>
                              <a:lumOff val="35000"/>
                            </a:schemeClr>
                          </a:solidFill>
                          <a:latin typeface="+mn-ea"/>
                          <a:ea typeface="+mn-ea"/>
                          <a:cs typeface="+mn-cs"/>
                        </a:rPr>
                        <a:t>2</a:t>
                      </a:r>
                      <a:r>
                        <a:rPr kumimoji="1" lang="ja-JP" altLang="en-US" sz="1050" kern="1200" dirty="0" smtClean="0">
                          <a:solidFill>
                            <a:schemeClr val="tx1">
                              <a:lumMod val="65000"/>
                              <a:lumOff val="35000"/>
                            </a:schemeClr>
                          </a:solidFill>
                          <a:latin typeface="+mn-ea"/>
                          <a:ea typeface="+mn-ea"/>
                          <a:cs typeface="+mn-cs"/>
                        </a:rPr>
                        <a:t>月</a:t>
                      </a:r>
                      <a:r>
                        <a:rPr kumimoji="1" lang="en-US" altLang="ja-JP" sz="1050" kern="1200" dirty="0" smtClean="0">
                          <a:solidFill>
                            <a:schemeClr val="tx1">
                              <a:lumMod val="65000"/>
                              <a:lumOff val="35000"/>
                            </a:schemeClr>
                          </a:solidFill>
                          <a:latin typeface="+mn-ea"/>
                          <a:ea typeface="+mn-ea"/>
                          <a:cs typeface="+mn-cs"/>
                        </a:rPr>
                        <a:t>8</a:t>
                      </a:r>
                      <a:r>
                        <a:rPr kumimoji="1" lang="ja-JP" altLang="en-US" sz="1050" kern="1200" dirty="0" smtClean="0">
                          <a:solidFill>
                            <a:schemeClr val="tx1">
                              <a:lumMod val="65000"/>
                              <a:lumOff val="35000"/>
                            </a:schemeClr>
                          </a:solidFill>
                          <a:latin typeface="+mn-ea"/>
                          <a:ea typeface="+mn-ea"/>
                          <a:cs typeface="+mn-cs"/>
                        </a:rPr>
                        <a:t>日（水）</a:t>
                      </a:r>
                      <a:endParaRPr kumimoji="1" lang="ja-JP" altLang="en-US" sz="1050" kern="1200" dirty="0" smtClean="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551451937"/>
                  </a:ext>
                </a:extLst>
              </a:tr>
              <a:tr h="216024">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タイアップ</a:t>
                      </a:r>
                      <a:endParaRPr kumimoji="1" lang="en-US" altLang="ja-JP" sz="1050" b="1" dirty="0" smtClean="0">
                        <a:solidFill>
                          <a:schemeClr val="bg1"/>
                        </a:solidFill>
                        <a:latin typeface="+mn-ea"/>
                        <a:ea typeface="+mn-ea"/>
                      </a:endParaRPr>
                    </a:p>
                    <a:p>
                      <a:pPr algn="ctr"/>
                      <a:r>
                        <a:rPr kumimoji="1" lang="ja-JP" altLang="en-US" sz="1050" b="1" dirty="0" smtClean="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lumMod val="65000"/>
                              <a:lumOff val="35000"/>
                            </a:schemeClr>
                          </a:solidFill>
                          <a:latin typeface="+mn-ea"/>
                          <a:ea typeface="+mn-ea"/>
                          <a:cs typeface="+mn-cs"/>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rPr>
                        <a:t>〇</a:t>
                      </a:r>
                      <a:endParaRPr kumimoji="1" lang="ja-JP" altLang="en-US" sz="1050" kern="1200" noProof="0" dirty="0" smtClean="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69392726"/>
                  </a:ext>
                </a:extLst>
              </a:tr>
              <a:tr h="176949">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smtClean="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kern="1200" dirty="0" smtClean="0">
                          <a:solidFill>
                            <a:schemeClr val="tx1">
                              <a:lumMod val="65000"/>
                              <a:lumOff val="35000"/>
                            </a:schemeClr>
                          </a:solidFill>
                          <a:latin typeface="+mn-ea"/>
                          <a:ea typeface="+mn-ea"/>
                          <a:cs typeface="+mn-cs"/>
                        </a:rPr>
                        <a:t>任意で追加購入</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indent="0" algn="ctr">
                        <a:buNone/>
                      </a:pP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〇</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658556097"/>
                  </a:ext>
                </a:extLst>
              </a:tr>
              <a:tr h="17066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タイアップページの</a:t>
                      </a:r>
                      <a:endParaRPr kumimoji="1" lang="en-US" altLang="ja-JP" sz="1050" b="1" dirty="0" smtClean="0">
                        <a:solidFill>
                          <a:schemeClr val="bg1"/>
                        </a:solidFill>
                        <a:latin typeface="+mn-ea"/>
                        <a:ea typeface="+mn-ea"/>
                      </a:endParaRPr>
                    </a:p>
                    <a:p>
                      <a:pPr algn="ctr"/>
                      <a:r>
                        <a:rPr kumimoji="1" lang="ja-JP" altLang="en-US" sz="1050" b="1" dirty="0" smtClean="0">
                          <a:solidFill>
                            <a:schemeClr val="bg1"/>
                          </a:solidFill>
                          <a:latin typeface="+mn-ea"/>
                          <a:ea typeface="+mn-ea"/>
                        </a:rPr>
                        <a:t>概要・仕様</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cs typeface="メイリオ" panose="020B0604030504040204" pitchFamily="50" charset="-128"/>
                        </a:rPr>
                        <a:t>・掲載場所：スポーツナビ内 特設</a:t>
                      </a:r>
                      <a:r>
                        <a:rPr lang="ja-JP" altLang="en-US" sz="1050" dirty="0" smtClean="0">
                          <a:solidFill>
                            <a:schemeClr val="tx1">
                              <a:lumMod val="65000"/>
                              <a:lumOff val="35000"/>
                            </a:schemeClr>
                          </a:solidFill>
                          <a:latin typeface="+mn-ea"/>
                          <a:ea typeface="+mn-ea"/>
                          <a:cs typeface="メイリオ" panose="020B0604030504040204" pitchFamily="50" charset="-128"/>
                        </a:rPr>
                        <a:t>ページ　　・</a:t>
                      </a:r>
                      <a:r>
                        <a:rPr lang="ja-JP" altLang="en-US" sz="1050" dirty="0" smtClean="0">
                          <a:solidFill>
                            <a:schemeClr val="tx1">
                              <a:lumMod val="65000"/>
                              <a:lumOff val="35000"/>
                            </a:schemeClr>
                          </a:solidFill>
                          <a:latin typeface="+mn-ea"/>
                          <a:ea typeface="+mn-ea"/>
                          <a:cs typeface="メイリオ" panose="020B0604030504040204" pitchFamily="50" charset="-128"/>
                        </a:rPr>
                        <a:t>デバイス：</a:t>
                      </a:r>
                      <a:r>
                        <a:rPr lang="en-US" altLang="ja-JP" sz="1050" dirty="0" smtClean="0">
                          <a:solidFill>
                            <a:schemeClr val="tx1">
                              <a:lumMod val="65000"/>
                              <a:lumOff val="35000"/>
                            </a:schemeClr>
                          </a:solidFill>
                          <a:latin typeface="+mn-ea"/>
                          <a:ea typeface="+mn-ea"/>
                          <a:cs typeface="メイリオ" panose="020B0604030504040204" pitchFamily="50" charset="-128"/>
                        </a:rPr>
                        <a:t>PC</a:t>
                      </a:r>
                      <a:r>
                        <a:rPr lang="ja-JP" altLang="en-US" sz="1050" dirty="0" smtClean="0">
                          <a:solidFill>
                            <a:schemeClr val="tx1">
                              <a:lumMod val="65000"/>
                              <a:lumOff val="35000"/>
                            </a:schemeClr>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cs typeface="メイリオ" panose="020B0604030504040204" pitchFamily="50" charset="-128"/>
                        </a:rPr>
                        <a:t>・ページ数：</a:t>
                      </a:r>
                      <a:r>
                        <a:rPr lang="en-US" altLang="ja-JP" sz="1050" dirty="0" smtClean="0">
                          <a:solidFill>
                            <a:schemeClr val="tx1">
                              <a:lumMod val="65000"/>
                              <a:lumOff val="35000"/>
                            </a:schemeClr>
                          </a:solidFill>
                          <a:latin typeface="+mn-ea"/>
                          <a:ea typeface="+mn-ea"/>
                          <a:cs typeface="メイリオ" panose="020B0604030504040204" pitchFamily="50" charset="-128"/>
                        </a:rPr>
                        <a:t>5</a:t>
                      </a:r>
                      <a:r>
                        <a:rPr lang="ja-JP" altLang="en-US" sz="1050" dirty="0" smtClean="0">
                          <a:solidFill>
                            <a:schemeClr val="tx1">
                              <a:lumMod val="65000"/>
                              <a:lumOff val="35000"/>
                            </a:schemeClr>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cs typeface="メイリオ" panose="020B0604030504040204" pitchFamily="50" charset="-128"/>
                        </a:rPr>
                        <a:t>・ページ内の広告枠</a:t>
                      </a:r>
                      <a:r>
                        <a:rPr lang="ja-JP" altLang="en-US" sz="1050" dirty="0" smtClean="0">
                          <a:solidFill>
                            <a:schemeClr val="tx1">
                              <a:lumMod val="65000"/>
                              <a:lumOff val="35000"/>
                            </a:schemeClr>
                          </a:solidFill>
                          <a:latin typeface="+mn-ea"/>
                          <a:ea typeface="+mn-ea"/>
                          <a:cs typeface="メイリオ" panose="020B0604030504040204" pitchFamily="50" charset="-128"/>
                        </a:rPr>
                        <a:t>：</a:t>
                      </a:r>
                      <a:r>
                        <a:rPr lang="en-US" altLang="ja-JP" sz="1050" dirty="0" smtClean="0">
                          <a:solidFill>
                            <a:schemeClr val="tx1">
                              <a:lumMod val="65000"/>
                              <a:lumOff val="35000"/>
                            </a:schemeClr>
                          </a:solidFill>
                          <a:latin typeface="+mn-ea"/>
                          <a:ea typeface="+mn-ea"/>
                          <a:cs typeface="メイリオ" panose="020B0604030504040204" pitchFamily="50" charset="-128"/>
                        </a:rPr>
                        <a:t>PC</a:t>
                      </a:r>
                      <a:r>
                        <a:rPr lang="ja-JP" altLang="en-US" sz="1050" dirty="0" smtClean="0">
                          <a:solidFill>
                            <a:schemeClr val="tx1">
                              <a:lumMod val="65000"/>
                              <a:lumOff val="35000"/>
                            </a:schemeClr>
                          </a:solidFill>
                          <a:latin typeface="+mn-ea"/>
                          <a:ea typeface="+mn-ea"/>
                          <a:cs typeface="メイリオ" panose="020B0604030504040204" pitchFamily="50" charset="-128"/>
                        </a:rPr>
                        <a:t>：</a:t>
                      </a:r>
                      <a:r>
                        <a:rPr lang="ja-JP" altLang="en-US" sz="1050" dirty="0" smtClean="0">
                          <a:solidFill>
                            <a:schemeClr val="tx1">
                              <a:lumMod val="65000"/>
                              <a:lumOff val="35000"/>
                            </a:schemeClr>
                          </a:solidFill>
                          <a:latin typeface="+mn-ea"/>
                          <a:ea typeface="+mn-ea"/>
                          <a:cs typeface="メイリオ" panose="020B0604030504040204" pitchFamily="50" charset="-128"/>
                        </a:rPr>
                        <a:t>プライムディスプレイ</a:t>
                      </a:r>
                      <a:r>
                        <a:rPr lang="ja-JP" altLang="en-US" sz="1050" dirty="0" smtClean="0">
                          <a:solidFill>
                            <a:schemeClr val="tx1">
                              <a:lumMod val="65000"/>
                              <a:lumOff val="35000"/>
                            </a:schemeClr>
                          </a:solidFill>
                          <a:latin typeface="+mn-ea"/>
                          <a:ea typeface="+mn-ea"/>
                          <a:cs typeface="メイリオ" panose="020B0604030504040204" pitchFamily="50" charset="-128"/>
                        </a:rPr>
                        <a:t>　</a:t>
                      </a:r>
                      <a:r>
                        <a:rPr lang="en-US" altLang="ja-JP" sz="1050" dirty="0" smtClean="0">
                          <a:solidFill>
                            <a:schemeClr val="tx1">
                              <a:lumMod val="65000"/>
                              <a:lumOff val="35000"/>
                            </a:schemeClr>
                          </a:solidFill>
                          <a:latin typeface="+mn-ea"/>
                          <a:ea typeface="+mn-ea"/>
                          <a:cs typeface="メイリオ" panose="020B0604030504040204" pitchFamily="50" charset="-128"/>
                        </a:rPr>
                        <a:t>SP</a:t>
                      </a:r>
                      <a:r>
                        <a:rPr lang="ja-JP" altLang="en-US" sz="1050" dirty="0" smtClean="0">
                          <a:solidFill>
                            <a:schemeClr val="tx1">
                              <a:lumMod val="65000"/>
                              <a:lumOff val="35000"/>
                            </a:schemeClr>
                          </a:solidFill>
                          <a:latin typeface="+mn-ea"/>
                          <a:ea typeface="+mn-ea"/>
                          <a:cs typeface="メイリオ" panose="020B0604030504040204" pitchFamily="50" charset="-128"/>
                        </a:rPr>
                        <a:t>：スマートディスプレイ</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indent="0">
                        <a:buNone/>
                      </a:pP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・掲載場所：</a:t>
                      </a:r>
                      <a:r>
                        <a:rPr lang="en-US" altLang="ja-JP" sz="1050" dirty="0" smtClean="0">
                          <a:solidFill>
                            <a:schemeClr val="tx1">
                              <a:lumMod val="65000"/>
                              <a:lumOff val="35000"/>
                            </a:schemeClr>
                          </a:solidFill>
                          <a:latin typeface="+mn-ea"/>
                          <a:ea typeface="+mn-ea"/>
                        </a:rPr>
                        <a:t>Yahoo!</a:t>
                      </a:r>
                      <a:r>
                        <a:rPr lang="ja-JP" altLang="en-US" sz="1050" dirty="0" smtClean="0">
                          <a:solidFill>
                            <a:schemeClr val="tx1">
                              <a:lumMod val="65000"/>
                              <a:lumOff val="35000"/>
                            </a:schemeClr>
                          </a:solidFill>
                          <a:latin typeface="+mn-ea"/>
                          <a:ea typeface="+mn-ea"/>
                        </a:rPr>
                        <a:t>ファイナンス</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内</a:t>
                      </a:r>
                      <a:r>
                        <a:rPr kumimoji="1" lang="ja-JP" altLang="en-US" sz="1050" kern="1200" baseline="0" dirty="0" smtClean="0">
                          <a:solidFill>
                            <a:schemeClr val="tx1">
                              <a:lumMod val="65000"/>
                              <a:lumOff val="35000"/>
                            </a:schemeClr>
                          </a:solidFill>
                          <a:latin typeface="+mn-ea"/>
                          <a:ea typeface="+mn-ea"/>
                          <a:cs typeface="メイリオ" panose="020B0604030504040204" pitchFamily="50" charset="-128"/>
                        </a:rPr>
                        <a:t> </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特設ページ</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・デバイス：</a:t>
                      </a:r>
                      <a:r>
                        <a:rPr kumimoji="1" lang="en-US" altLang="ja-JP" sz="1050" kern="1200" dirty="0" smtClean="0">
                          <a:solidFill>
                            <a:schemeClr val="tx1">
                              <a:lumMod val="65000"/>
                              <a:lumOff val="35000"/>
                            </a:schemeClr>
                          </a:solidFill>
                          <a:latin typeface="+mn-ea"/>
                          <a:ea typeface="+mn-ea"/>
                          <a:cs typeface="メイリオ" panose="020B0604030504040204" pitchFamily="50" charset="-128"/>
                        </a:rPr>
                        <a:t>PC</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・スマートフォン（１デバイスも可能）</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・ページ数：</a:t>
                      </a:r>
                      <a:r>
                        <a:rPr kumimoji="1" lang="en-US" altLang="ja-JP" sz="1050" kern="1200" dirty="0" smtClean="0">
                          <a:solidFill>
                            <a:schemeClr val="tx1">
                              <a:lumMod val="65000"/>
                              <a:lumOff val="35000"/>
                            </a:schemeClr>
                          </a:solidFill>
                          <a:latin typeface="+mn-ea"/>
                          <a:ea typeface="+mn-ea"/>
                          <a:cs typeface="メイリオ" panose="020B0604030504040204" pitchFamily="50" charset="-128"/>
                        </a:rPr>
                        <a:t>1</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ページ程度</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931917948"/>
                  </a:ext>
                </a:extLst>
              </a:tr>
              <a:tr h="23219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掲載期間</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a:t>
                      </a:r>
                      <a:r>
                        <a:rPr kumimoji="1" lang="en-US" altLang="ja-JP" sz="1050" kern="1200" dirty="0" smtClean="0">
                          <a:solidFill>
                            <a:schemeClr val="tx1">
                              <a:lumMod val="65000"/>
                              <a:lumOff val="35000"/>
                            </a:schemeClr>
                          </a:solidFill>
                          <a:latin typeface="+mn-ea"/>
                          <a:ea typeface="+mn-ea"/>
                          <a:cs typeface="メイリオ" panose="020B0604030504040204" pitchFamily="50" charset="-128"/>
                        </a:rPr>
                        <a:t>1</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smtClean="0">
                          <a:solidFill>
                            <a:schemeClr val="tx1">
                              <a:lumMod val="65000"/>
                              <a:lumOff val="35000"/>
                            </a:schemeClr>
                          </a:solidFill>
                          <a:latin typeface="+mn-ea"/>
                          <a:ea typeface="+mn-ea"/>
                          <a:cs typeface="メイリオ" panose="020B0604030504040204" pitchFamily="50" charset="-128"/>
                        </a:rPr>
                        <a:t>1</a:t>
                      </a:r>
                      <a:r>
                        <a:rPr kumimoji="1" lang="ja-JP" altLang="en-US" sz="1050" kern="1200" dirty="0" smtClean="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smtClean="0">
                        <a:solidFill>
                          <a:schemeClr val="tx1">
                            <a:lumMod val="65000"/>
                            <a:lumOff val="35000"/>
                          </a:schemeClr>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463668774"/>
                  </a:ext>
                </a:extLst>
              </a:tr>
              <a:tr h="210271">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料金</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編集誘導の掲載、タイアップページの制作・掲載費の</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総額：</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メイリオ" panose="020B0604030504040204" pitchFamily="50" charset="-128"/>
                        </a:rPr>
                        <a:t>万円（グロス）</a:t>
                      </a:r>
                      <a:endPar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スマートフォンの総額：</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rPr>
                        <a:t>700</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350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万円（ネット）</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en-US" altLang="ja-JP"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PC</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のみ</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の総額：</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万円（ネット</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スマートフォンのみ</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の総額：</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万円</a:t>
                      </a:r>
                      <a:endPar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万円（グロス）</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・タイアップページの制作・掲載</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・編集誘導枠の制作</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ea"/>
                          <a:ea typeface="+mn-ea"/>
                        </a:rPr>
                        <a:t>万円（ネット）</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誘導広告は、</a:t>
                      </a:r>
                      <a:r>
                        <a:rPr kumimoji="1" lang="en-US" altLang="ja-JP" sz="900" kern="1200" noProof="0" dirty="0" smtClean="0">
                          <a:solidFill>
                            <a:schemeClr val="tx1">
                              <a:lumMod val="65000"/>
                              <a:lumOff val="35000"/>
                            </a:schemeClr>
                          </a:solidFill>
                          <a:latin typeface="+mn-ea"/>
                          <a:ea typeface="+mn-ea"/>
                          <a:cs typeface="+mn-cs"/>
                        </a:rPr>
                        <a:t>Yahoo!</a:t>
                      </a:r>
                      <a:r>
                        <a:rPr kumimoji="1" lang="ja-JP" altLang="en-US" sz="900" kern="1200" noProof="0" dirty="0" smtClean="0">
                          <a:solidFill>
                            <a:schemeClr val="tx1">
                              <a:lumMod val="65000"/>
                              <a:lumOff val="35000"/>
                            </a:schemeClr>
                          </a:solidFill>
                          <a:latin typeface="+mn-ea"/>
                          <a:ea typeface="+mn-ea"/>
                          <a:cs typeface="+mn-cs"/>
                        </a:rPr>
                        <a:t>ファイナンス通常広告（予約型）より選定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rPr>
                        <a:t>料金の内訳や代理店手数料については商品資料をご確認ください</a:t>
                      </a:r>
                      <a:endPar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967014782"/>
                  </a:ext>
                </a:extLst>
              </a:tr>
              <a:tr h="167139">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お申し込み期限</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smtClean="0">
                          <a:solidFill>
                            <a:schemeClr val="tx1">
                              <a:lumMod val="65000"/>
                              <a:lumOff val="35000"/>
                            </a:schemeClr>
                          </a:solidFill>
                          <a:latin typeface="+mn-ea"/>
                          <a:ea typeface="+mn-ea"/>
                          <a:cs typeface="メイリオ" panose="020B0604030504040204" pitchFamily="50" charset="-128"/>
                        </a:rPr>
                        <a:t>掲載開始の</a:t>
                      </a:r>
                      <a:r>
                        <a:rPr kumimoji="1" lang="en-US" altLang="ja-JP" sz="1050" kern="1200" noProof="0" dirty="0" smtClean="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smtClean="0">
                          <a:solidFill>
                            <a:schemeClr val="tx1">
                              <a:lumMod val="65000"/>
                              <a:lumOff val="35000"/>
                            </a:schemeClr>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smtClean="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掲載開始の</a:t>
                      </a:r>
                      <a:r>
                        <a:rPr kumimoji="1" lang="en-US" altLang="ja-JP" sz="1050" b="0" u="none" strike="noStrike" kern="1200" cap="none" spc="0" normalizeH="0" baseline="0" noProof="0" dirty="0" smtClean="0">
                          <a:ln>
                            <a:noFill/>
                          </a:ln>
                          <a:solidFill>
                            <a:schemeClr val="tx1">
                              <a:lumMod val="65000"/>
                              <a:lumOff val="35000"/>
                            </a:schemeClr>
                          </a:solidFill>
                          <a:effectLst/>
                          <a:uLnTx/>
                          <a:uFillTx/>
                          <a:latin typeface="+mn-ea"/>
                          <a:ea typeface="+mn-ea"/>
                        </a:rPr>
                        <a:t>2</a:t>
                      </a:r>
                      <a:r>
                        <a:rPr kumimoji="1" lang="ja-JP" altLang="en-US" sz="1050" b="0" u="none" strike="noStrike" kern="1200" cap="none" spc="0" normalizeH="0" baseline="0" noProof="0" dirty="0" smtClean="0">
                          <a:ln>
                            <a:noFill/>
                          </a:ln>
                          <a:solidFill>
                            <a:schemeClr val="tx1">
                              <a:lumMod val="65000"/>
                              <a:lumOff val="35000"/>
                            </a:schemeClr>
                          </a:solidFill>
                          <a:effectLst/>
                          <a:uLnTx/>
                          <a:uFillTx/>
                          <a:latin typeface="+mn-ea"/>
                          <a:ea typeface="+mn-ea"/>
                        </a:rPr>
                        <a:t>か月半前</a:t>
                      </a:r>
                      <a:endParaRPr kumimoji="1" lang="ja-JP" altLang="en-US" sz="1050" kern="1200" dirty="0" smtClean="0">
                        <a:solidFill>
                          <a:schemeClr val="tx1">
                            <a:lumMod val="65000"/>
                            <a:lumOff val="35000"/>
                          </a:schemeClr>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750538939"/>
                  </a:ext>
                </a:extLst>
              </a:tr>
              <a:tr h="30440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smtClean="0">
                          <a:solidFill>
                            <a:schemeClr val="bg1"/>
                          </a:solidFill>
                          <a:latin typeface="+mn-ea"/>
                          <a:ea typeface="+mn-ea"/>
                        </a:rPr>
                        <a:t>レポート項目</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tx1">
                              <a:lumMod val="65000"/>
                              <a:lumOff val="35000"/>
                            </a:schemeClr>
                          </a:solidFill>
                          <a:latin typeface="+mn-ea"/>
                          <a:ea typeface="+mn-ea"/>
                          <a:cs typeface="Verdana" pitchFamily="34" charset="0"/>
                        </a:rPr>
                        <a:t>PV</a:t>
                      </a:r>
                      <a:r>
                        <a:rPr lang="ja-JP" altLang="en-US" sz="1050" dirty="0" smtClean="0">
                          <a:solidFill>
                            <a:schemeClr val="tx1">
                              <a:lumMod val="65000"/>
                              <a:lumOff val="35000"/>
                            </a:schemeClr>
                          </a:solidFill>
                          <a:latin typeface="+mn-ea"/>
                          <a:ea typeface="+mn-ea"/>
                          <a:cs typeface="Verdana" pitchFamily="34" charset="0"/>
                        </a:rPr>
                        <a:t>、</a:t>
                      </a:r>
                      <a:r>
                        <a:rPr lang="en-US" altLang="ja-JP" sz="1050" dirty="0" smtClean="0">
                          <a:solidFill>
                            <a:schemeClr val="tx1">
                              <a:lumMod val="65000"/>
                              <a:lumOff val="35000"/>
                            </a:schemeClr>
                          </a:solidFill>
                          <a:latin typeface="+mn-ea"/>
                          <a:ea typeface="+mn-ea"/>
                          <a:cs typeface="Verdana" pitchFamily="34" charset="0"/>
                        </a:rPr>
                        <a:t>UB</a:t>
                      </a:r>
                      <a:r>
                        <a:rPr lang="ja-JP" altLang="en-US" sz="1050" dirty="0" smtClean="0">
                          <a:solidFill>
                            <a:schemeClr val="tx1">
                              <a:lumMod val="65000"/>
                              <a:lumOff val="35000"/>
                            </a:schemeClr>
                          </a:solidFill>
                          <a:latin typeface="+mn-ea"/>
                          <a:ea typeface="+mn-ea"/>
                          <a:cs typeface="Verdana" pitchFamily="34" charset="0"/>
                        </a:rPr>
                        <a:t>、ページ内リンクの</a:t>
                      </a:r>
                      <a:r>
                        <a:rPr lang="ja-JP" altLang="en-US" sz="1050" dirty="0" smtClean="0">
                          <a:solidFill>
                            <a:schemeClr val="tx1">
                              <a:lumMod val="65000"/>
                              <a:lumOff val="35000"/>
                            </a:schemeClr>
                          </a:solidFill>
                          <a:latin typeface="+mn-ea"/>
                          <a:ea typeface="+mn-ea"/>
                          <a:cs typeface="Verdana" pitchFamily="34" charset="0"/>
                        </a:rPr>
                        <a:t>クリック、訪問者</a:t>
                      </a:r>
                      <a:r>
                        <a:rPr lang="ja-JP" altLang="en-US" sz="1050" dirty="0" smtClean="0">
                          <a:solidFill>
                            <a:schemeClr val="tx1">
                              <a:lumMod val="65000"/>
                              <a:lumOff val="35000"/>
                            </a:schemeClr>
                          </a:solidFill>
                          <a:latin typeface="+mn-ea"/>
                          <a:ea typeface="+mn-ea"/>
                          <a:cs typeface="Verdana" pitchFamily="34" charset="0"/>
                        </a:rPr>
                        <a:t>の性別・性別</a:t>
                      </a:r>
                      <a:r>
                        <a:rPr lang="en-US" altLang="ja-JP" sz="1050" dirty="0" smtClean="0">
                          <a:solidFill>
                            <a:schemeClr val="tx1">
                              <a:lumMod val="65000"/>
                              <a:lumOff val="35000"/>
                            </a:schemeClr>
                          </a:solidFill>
                          <a:latin typeface="+mn-ea"/>
                          <a:ea typeface="+mn-ea"/>
                          <a:cs typeface="Verdana" pitchFamily="34" charset="0"/>
                        </a:rPr>
                        <a:t>×</a:t>
                      </a:r>
                      <a:r>
                        <a:rPr lang="ja-JP" altLang="en-US" sz="1050" dirty="0" smtClean="0">
                          <a:solidFill>
                            <a:schemeClr val="tx1">
                              <a:lumMod val="65000"/>
                              <a:lumOff val="35000"/>
                            </a:schemeClr>
                          </a:solidFill>
                          <a:latin typeface="+mn-ea"/>
                          <a:ea typeface="+mn-ea"/>
                          <a:cs typeface="Verdana" pitchFamily="34" charset="0"/>
                        </a:rPr>
                        <a:t>年齢層比率、アンケート</a:t>
                      </a:r>
                      <a:r>
                        <a:rPr lang="ja-JP" altLang="en-US" sz="1050" dirty="0" smtClean="0">
                          <a:solidFill>
                            <a:schemeClr val="tx1">
                              <a:lumMod val="65000"/>
                              <a:lumOff val="35000"/>
                            </a:schemeClr>
                          </a:solidFill>
                          <a:latin typeface="+mn-ea"/>
                          <a:ea typeface="+mn-ea"/>
                          <a:cs typeface="Verdana" pitchFamily="34" charset="0"/>
                        </a:rPr>
                        <a:t>結果　　</a:t>
                      </a:r>
                      <a:r>
                        <a:rPr kumimoji="1" lang="en-US" altLang="ja-JP"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Verdana" pitchFamily="34" charset="0"/>
                        </a:rPr>
                        <a:t>※</a:t>
                      </a:r>
                      <a:r>
                        <a:rPr kumimoji="1" lang="ja-JP" altLang="en-US" sz="900" b="0" i="0" u="none" strike="noStrike" kern="1200" cap="none" spc="0" normalizeH="0" baseline="0" noProof="0" dirty="0" smtClean="0">
                          <a:ln>
                            <a:noFill/>
                          </a:ln>
                          <a:solidFill>
                            <a:schemeClr val="tx1">
                              <a:lumMod val="65000"/>
                              <a:lumOff val="35000"/>
                            </a:schemeClr>
                          </a:solidFill>
                          <a:effectLst/>
                          <a:uLnTx/>
                          <a:uFillTx/>
                          <a:latin typeface="+mn-ea"/>
                          <a:ea typeface="+mn-ea"/>
                          <a:cs typeface="Verdana" pitchFamily="34" charset="0"/>
                        </a:rPr>
                        <a:t>ページ内広告の数値は広告管理ツールよりご確認ください</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smtClean="0">
                          <a:solidFill>
                            <a:schemeClr val="tx1">
                              <a:lumMod val="65000"/>
                              <a:lumOff val="35000"/>
                            </a:schemeClr>
                          </a:solidFill>
                          <a:latin typeface="+mn-ea"/>
                          <a:ea typeface="+mn-ea"/>
                          <a:cs typeface="Verdana" pitchFamily="34" charset="0"/>
                        </a:rPr>
                        <a:t>PV</a:t>
                      </a:r>
                      <a:r>
                        <a:rPr lang="ja-JP" altLang="en-US" sz="1050" dirty="0" smtClean="0">
                          <a:solidFill>
                            <a:schemeClr val="tx1">
                              <a:lumMod val="65000"/>
                              <a:lumOff val="35000"/>
                            </a:schemeClr>
                          </a:solidFill>
                          <a:latin typeface="+mn-ea"/>
                          <a:ea typeface="+mn-ea"/>
                          <a:cs typeface="Verdana" pitchFamily="34" charset="0"/>
                        </a:rPr>
                        <a:t>、</a:t>
                      </a:r>
                      <a:r>
                        <a:rPr lang="en-US" altLang="ja-JP" sz="1050" dirty="0" smtClean="0">
                          <a:solidFill>
                            <a:schemeClr val="tx1">
                              <a:lumMod val="65000"/>
                              <a:lumOff val="35000"/>
                            </a:schemeClr>
                          </a:solidFill>
                          <a:latin typeface="+mn-ea"/>
                          <a:ea typeface="+mn-ea"/>
                          <a:cs typeface="Verdana" pitchFamily="34" charset="0"/>
                        </a:rPr>
                        <a:t>UB</a:t>
                      </a:r>
                      <a:r>
                        <a:rPr lang="ja-JP" altLang="en-US" sz="1050" dirty="0" smtClean="0">
                          <a:solidFill>
                            <a:schemeClr val="tx1">
                              <a:lumMod val="65000"/>
                              <a:lumOff val="35000"/>
                            </a:schemeClr>
                          </a:solidFill>
                          <a:latin typeface="+mn-ea"/>
                          <a:ea typeface="+mn-ea"/>
                          <a:cs typeface="Verdana" pitchFamily="34" charset="0"/>
                        </a:rPr>
                        <a:t>、ページ内リンクのクリック数、</a:t>
                      </a:r>
                      <a:endParaRPr lang="en-US" altLang="ja-JP" sz="1050" dirty="0" smtClean="0">
                        <a:solidFill>
                          <a:schemeClr val="tx1">
                            <a:lumMod val="65000"/>
                            <a:lumOff val="35000"/>
                          </a:schemeClr>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cs typeface="Verdana" pitchFamily="34" charset="0"/>
                        </a:rPr>
                        <a:t>訪問者の性別・性別</a:t>
                      </a:r>
                      <a:r>
                        <a:rPr lang="en-US" altLang="ja-JP" sz="1050" dirty="0" smtClean="0">
                          <a:solidFill>
                            <a:schemeClr val="tx1">
                              <a:lumMod val="65000"/>
                              <a:lumOff val="35000"/>
                            </a:schemeClr>
                          </a:solidFill>
                          <a:latin typeface="+mn-ea"/>
                          <a:ea typeface="+mn-ea"/>
                          <a:cs typeface="Verdana" pitchFamily="34" charset="0"/>
                        </a:rPr>
                        <a:t>×</a:t>
                      </a:r>
                      <a:r>
                        <a:rPr lang="ja-JP" altLang="en-US" sz="1050" dirty="0" smtClean="0">
                          <a:solidFill>
                            <a:schemeClr val="tx1">
                              <a:lumMod val="65000"/>
                              <a:lumOff val="35000"/>
                            </a:schemeClr>
                          </a:solidFill>
                          <a:latin typeface="+mn-ea"/>
                          <a:ea typeface="+mn-ea"/>
                          <a:cs typeface="Verdana" pitchFamily="34" charset="0"/>
                        </a:rPr>
                        <a:t>年齢層比率、アンケート結果</a:t>
                      </a:r>
                      <a:endParaRPr lang="en-US" altLang="ja-JP" sz="1050" dirty="0" smtClean="0">
                        <a:solidFill>
                          <a:schemeClr val="tx1">
                            <a:lumMod val="65000"/>
                            <a:lumOff val="35000"/>
                          </a:schemeClr>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014462905"/>
                  </a:ext>
                </a:extLst>
              </a:tr>
              <a:tr h="407385">
                <a:tc gridSpan="2">
                  <a:txBody>
                    <a:bodyPr/>
                    <a:lstStyle/>
                    <a:p>
                      <a:pPr algn="ctr"/>
                      <a:r>
                        <a:rPr kumimoji="1" lang="ja-JP" altLang="en-US" sz="1050" b="1" dirty="0" smtClean="0">
                          <a:solidFill>
                            <a:schemeClr val="bg1"/>
                          </a:solidFill>
                          <a:latin typeface="+mn-ea"/>
                          <a:ea typeface="+mn-ea"/>
                        </a:rPr>
                        <a:t>備考</a:t>
                      </a:r>
                      <a:endParaRPr kumimoji="1" lang="ja-JP" altLang="en-US"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endParaRPr kumimoji="1" lang="ja-JP" altLang="en-US"/>
                    </a:p>
                  </a:txBody>
                  <a:tcPr/>
                </a:tc>
                <a:tc>
                  <a:txBody>
                    <a:bodyPr/>
                    <a:lstStyle/>
                    <a:p>
                      <a:r>
                        <a:rPr kumimoji="1" lang="en-US" altLang="ja-JP" sz="600" dirty="0" smtClean="0">
                          <a:solidFill>
                            <a:schemeClr val="tx1">
                              <a:lumMod val="65000"/>
                              <a:lumOff val="35000"/>
                            </a:schemeClr>
                          </a:solidFill>
                          <a:latin typeface="+mn-ea"/>
                          <a:ea typeface="+mn-ea"/>
                        </a:rPr>
                        <a:t>※</a:t>
                      </a:r>
                      <a:r>
                        <a:rPr kumimoji="1" lang="ja-JP" altLang="en-US" sz="600" dirty="0" smtClean="0">
                          <a:solidFill>
                            <a:schemeClr val="tx1">
                              <a:lumMod val="65000"/>
                              <a:lumOff val="35000"/>
                            </a:schemeClr>
                          </a:solidFill>
                          <a:latin typeface="+mn-ea"/>
                          <a:ea typeface="+mn-ea"/>
                        </a:rPr>
                        <a:t>出典：「</a:t>
                      </a:r>
                      <a:r>
                        <a:rPr kumimoji="1" lang="en-US" altLang="ja-JP" sz="600" dirty="0" smtClean="0">
                          <a:solidFill>
                            <a:schemeClr val="tx1">
                              <a:lumMod val="65000"/>
                              <a:lumOff val="35000"/>
                            </a:schemeClr>
                          </a:solidFill>
                          <a:latin typeface="+mn-ea"/>
                          <a:ea typeface="+mn-ea"/>
                        </a:rPr>
                        <a:t>Nielsen </a:t>
                      </a:r>
                      <a:r>
                        <a:rPr kumimoji="1" lang="en-US" altLang="ja-JP" sz="600" dirty="0" err="1" smtClean="0">
                          <a:solidFill>
                            <a:schemeClr val="tx1">
                              <a:lumMod val="65000"/>
                              <a:lumOff val="35000"/>
                            </a:schemeClr>
                          </a:solidFill>
                          <a:latin typeface="+mn-ea"/>
                          <a:ea typeface="+mn-ea"/>
                        </a:rPr>
                        <a:t>NetView</a:t>
                      </a:r>
                      <a:r>
                        <a:rPr kumimoji="1" lang="ja-JP" altLang="en-US" sz="600" dirty="0" smtClean="0">
                          <a:solidFill>
                            <a:schemeClr val="tx1">
                              <a:lumMod val="65000"/>
                              <a:lumOff val="35000"/>
                            </a:schemeClr>
                          </a:solidFill>
                          <a:latin typeface="+mn-ea"/>
                          <a:ea typeface="+mn-ea"/>
                        </a:rPr>
                        <a:t>」家庭・職場からのパソコンによるアクセス（重複を含まない）（インターネットアプリの利用を含まない）。「</a:t>
                      </a:r>
                      <a:r>
                        <a:rPr kumimoji="1" lang="en-US" altLang="ja-JP" sz="600" dirty="0" smtClean="0">
                          <a:solidFill>
                            <a:schemeClr val="tx1">
                              <a:lumMod val="65000"/>
                              <a:lumOff val="35000"/>
                            </a:schemeClr>
                          </a:solidFill>
                          <a:latin typeface="+mn-ea"/>
                          <a:ea typeface="+mn-ea"/>
                        </a:rPr>
                        <a:t>Nielsen Mobile </a:t>
                      </a:r>
                      <a:r>
                        <a:rPr kumimoji="1" lang="en-US" altLang="ja-JP" sz="600" dirty="0" err="1" smtClean="0">
                          <a:solidFill>
                            <a:schemeClr val="tx1">
                              <a:lumMod val="65000"/>
                              <a:lumOff val="35000"/>
                            </a:schemeClr>
                          </a:solidFill>
                          <a:latin typeface="+mn-ea"/>
                          <a:ea typeface="+mn-ea"/>
                        </a:rPr>
                        <a:t>NetView</a:t>
                      </a:r>
                      <a:r>
                        <a:rPr kumimoji="1" lang="ja-JP" altLang="en-US" sz="600" dirty="0" smtClean="0">
                          <a:solidFill>
                            <a:schemeClr val="tx1">
                              <a:lumMod val="65000"/>
                              <a:lumOff val="35000"/>
                            </a:schemeClr>
                          </a:solidFill>
                          <a:latin typeface="+mn-ea"/>
                          <a:ea typeface="+mn-ea"/>
                        </a:rPr>
                        <a:t>」スマートフォンからのアクセス（アプリの利用を含む）。</a:t>
                      </a:r>
                      <a:r>
                        <a:rPr kumimoji="1" lang="en-US" altLang="ja-JP" sz="600" dirty="0" smtClean="0">
                          <a:solidFill>
                            <a:schemeClr val="tx1">
                              <a:lumMod val="65000"/>
                              <a:lumOff val="35000"/>
                            </a:schemeClr>
                          </a:solidFill>
                          <a:latin typeface="+mn-ea"/>
                          <a:ea typeface="+mn-ea"/>
                        </a:rPr>
                        <a:t>2020</a:t>
                      </a:r>
                      <a:r>
                        <a:rPr kumimoji="1" lang="ja-JP" altLang="en-US" sz="600" dirty="0" smtClean="0">
                          <a:solidFill>
                            <a:schemeClr val="tx1">
                              <a:lumMod val="65000"/>
                              <a:lumOff val="35000"/>
                            </a:schemeClr>
                          </a:solidFill>
                          <a:latin typeface="+mn-ea"/>
                          <a:ea typeface="+mn-ea"/>
                        </a:rPr>
                        <a:t>年</a:t>
                      </a:r>
                      <a:r>
                        <a:rPr kumimoji="1" lang="en-US" altLang="ja-JP" sz="600" dirty="0" smtClean="0">
                          <a:solidFill>
                            <a:schemeClr val="tx1">
                              <a:lumMod val="65000"/>
                              <a:lumOff val="35000"/>
                            </a:schemeClr>
                          </a:solidFill>
                          <a:latin typeface="+mn-ea"/>
                          <a:ea typeface="+mn-ea"/>
                        </a:rPr>
                        <a:t>6</a:t>
                      </a:r>
                      <a:r>
                        <a:rPr kumimoji="1" lang="ja-JP" altLang="en-US" sz="600" dirty="0" smtClean="0">
                          <a:solidFill>
                            <a:schemeClr val="tx1">
                              <a:lumMod val="65000"/>
                              <a:lumOff val="35000"/>
                            </a:schemeClr>
                          </a:solidFill>
                          <a:latin typeface="+mn-ea"/>
                          <a:ea typeface="+mn-ea"/>
                        </a:rPr>
                        <a:t>月～</a:t>
                      </a:r>
                      <a:r>
                        <a:rPr kumimoji="1" lang="en-US" altLang="ja-JP" sz="600" dirty="0" smtClean="0">
                          <a:solidFill>
                            <a:schemeClr val="tx1">
                              <a:lumMod val="65000"/>
                              <a:lumOff val="35000"/>
                            </a:schemeClr>
                          </a:solidFill>
                          <a:latin typeface="+mn-ea"/>
                          <a:ea typeface="+mn-ea"/>
                        </a:rPr>
                        <a:t>2020</a:t>
                      </a:r>
                      <a:r>
                        <a:rPr kumimoji="1" lang="ja-JP" altLang="en-US" sz="600" dirty="0" smtClean="0">
                          <a:solidFill>
                            <a:schemeClr val="tx1">
                              <a:lumMod val="65000"/>
                              <a:lumOff val="35000"/>
                            </a:schemeClr>
                          </a:solidFill>
                          <a:latin typeface="+mn-ea"/>
                          <a:ea typeface="+mn-ea"/>
                        </a:rPr>
                        <a:t>年</a:t>
                      </a:r>
                      <a:r>
                        <a:rPr kumimoji="1" lang="en-US" altLang="ja-JP" sz="600" dirty="0" smtClean="0">
                          <a:solidFill>
                            <a:schemeClr val="tx1">
                              <a:lumMod val="65000"/>
                              <a:lumOff val="35000"/>
                            </a:schemeClr>
                          </a:solidFill>
                          <a:latin typeface="+mn-ea"/>
                          <a:ea typeface="+mn-ea"/>
                        </a:rPr>
                        <a:t>11</a:t>
                      </a:r>
                      <a:r>
                        <a:rPr kumimoji="1" lang="ja-JP" altLang="en-US" sz="600" dirty="0" smtClean="0">
                          <a:solidFill>
                            <a:schemeClr val="tx1">
                              <a:lumMod val="65000"/>
                              <a:lumOff val="35000"/>
                            </a:schemeClr>
                          </a:solidFill>
                          <a:latin typeface="+mn-ea"/>
                          <a:ea typeface="+mn-ea"/>
                        </a:rPr>
                        <a:t>月平均利用者数、ブランド及びチャネルレベル、「スポーツ」サブカテゴリ</a:t>
                      </a:r>
                      <a:endParaRPr kumimoji="1" lang="ja-JP" altLang="en-US" sz="600" dirty="0">
                        <a:solidFill>
                          <a:schemeClr val="tx1">
                            <a:lumMod val="65000"/>
                            <a:lumOff val="35000"/>
                          </a:schemeClr>
                        </a:solidFill>
                        <a:latin typeface="+mn-ea"/>
                        <a:ea typeface="+mn-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ea"/>
                          <a:ea typeface="+mn-ea"/>
                          <a:cs typeface="Verdana"/>
                        </a:rPr>
                        <a:t>サイト</a:t>
                      </a:r>
                      <a:r>
                        <a:rPr lang="ja-JP" altLang="en-US" sz="1050" dirty="0" smtClean="0">
                          <a:solidFill>
                            <a:schemeClr val="tx1">
                              <a:lumMod val="65000"/>
                              <a:lumOff val="35000"/>
                            </a:schemeClr>
                          </a:solidFill>
                          <a:latin typeface="+mn-ea"/>
                          <a:ea typeface="+mn-ea"/>
                          <a:cs typeface="Verdana"/>
                        </a:rPr>
                        <a:t>構成用の</a:t>
                      </a:r>
                      <a:r>
                        <a:rPr lang="ja-JP" altLang="en-US" sz="1050" dirty="0" smtClean="0">
                          <a:solidFill>
                            <a:schemeClr val="tx1">
                              <a:lumMod val="65000"/>
                              <a:lumOff val="35000"/>
                            </a:schemeClr>
                          </a:solidFill>
                          <a:latin typeface="+mn-ea"/>
                          <a:ea typeface="+mn-ea"/>
                          <a:cs typeface="Verdana"/>
                        </a:rPr>
                        <a:t>素材</a:t>
                      </a:r>
                      <a:r>
                        <a:rPr lang="ja-JP" altLang="en-US" sz="1050" dirty="0" smtClean="0">
                          <a:solidFill>
                            <a:schemeClr val="tx1">
                              <a:lumMod val="65000"/>
                              <a:lumOff val="35000"/>
                            </a:schemeClr>
                          </a:solidFill>
                          <a:latin typeface="+mn-ea"/>
                          <a:ea typeface="+mn-ea"/>
                          <a:cs typeface="Verdana"/>
                        </a:rPr>
                        <a:t>を完全</a:t>
                      </a:r>
                      <a:r>
                        <a:rPr lang="ja-JP" altLang="en-US" sz="1050" dirty="0" smtClean="0">
                          <a:solidFill>
                            <a:schemeClr val="tx1">
                              <a:lumMod val="65000"/>
                              <a:lumOff val="35000"/>
                            </a:schemeClr>
                          </a:solidFill>
                          <a:latin typeface="+mn-ea"/>
                          <a:ea typeface="+mn-ea"/>
                          <a:cs typeface="Verdana"/>
                        </a:rPr>
                        <a:t>パッケージ状態で納品いただき、サイトを制作・</a:t>
                      </a:r>
                      <a:r>
                        <a:rPr lang="ja-JP" altLang="en-US" sz="1050" dirty="0" smtClean="0">
                          <a:solidFill>
                            <a:schemeClr val="tx1">
                              <a:lumMod val="65000"/>
                              <a:lumOff val="35000"/>
                            </a:schemeClr>
                          </a:solidFill>
                          <a:latin typeface="+mn-ea"/>
                          <a:ea typeface="+mn-ea"/>
                          <a:cs typeface="Verdana"/>
                        </a:rPr>
                        <a:t>掲載。弊社では原稿や画像など掲載コンテンツの制作は行いません</a:t>
                      </a:r>
                      <a:endParaRPr lang="en-US" altLang="ja-JP" sz="1050" dirty="0" smtClean="0">
                        <a:solidFill>
                          <a:schemeClr val="tx1">
                            <a:lumMod val="65000"/>
                            <a:lumOff val="35000"/>
                          </a:schemeClr>
                        </a:solidFill>
                        <a:latin typeface="+mn-ea"/>
                        <a:ea typeface="+mn-ea"/>
                        <a:cs typeface="Verdana"/>
                      </a:endParaRPr>
                    </a:p>
                  </a:txBody>
                  <a:tcPr anchor="ctr">
                    <a:lnL w="3175" cap="flat" cmpd="sng" algn="ctr">
                      <a:solidFill>
                        <a:schemeClr val="bg1">
                          <a:lumMod val="50000"/>
                        </a:schemeClr>
                      </a:solid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06873765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23192</TotalTime>
  <Words>4116</Words>
  <Application>Microsoft Office PowerPoint</Application>
  <PresentationFormat>ワイド画面</PresentationFormat>
  <Paragraphs>390</Paragraphs>
  <Slides>23</Slides>
  <Notes>12</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23</vt:i4>
      </vt:variant>
    </vt:vector>
  </HeadingPairs>
  <TitlesOfParts>
    <vt:vector size="36" baseType="lpstr">
      <vt:lpstr>Meiryo UI</vt:lpstr>
      <vt:lpstr>ＭＳ Ｐゴシック</vt:lpstr>
      <vt:lpstr>新細明體</vt:lpstr>
      <vt:lpstr>Yu Gothic Medium</vt:lpstr>
      <vt:lpstr>Meiryo</vt:lpstr>
      <vt:lpstr>Meiryo</vt:lpstr>
      <vt:lpstr>Yu Gothic</vt:lpstr>
      <vt:lpstr>Arial</vt:lpstr>
      <vt:lpstr>Calibri</vt:lpstr>
      <vt:lpstr>Segoe UI</vt:lpstr>
      <vt:lpstr>Verdana</vt:lpstr>
      <vt:lpstr>Wingdings</vt:lpstr>
      <vt:lpstr>表紙</vt:lpstr>
      <vt:lpstr>ディスプレイ広告（予約型） 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575</cp:revision>
  <dcterms:created xsi:type="dcterms:W3CDTF">2020-02-26T07:28:11Z</dcterms:created>
  <dcterms:modified xsi:type="dcterms:W3CDTF">2023-01-19T10:59:25Z</dcterms:modified>
  <cp:category/>
</cp:coreProperties>
</file>