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2"/>
  </p:notesMasterIdLst>
  <p:sldIdLst>
    <p:sldId id="316" r:id="rId4"/>
    <p:sldId id="336" r:id="rId5"/>
    <p:sldId id="338" r:id="rId6"/>
    <p:sldId id="337" r:id="rId7"/>
    <p:sldId id="326" r:id="rId8"/>
    <p:sldId id="339" r:id="rId9"/>
    <p:sldId id="353" r:id="rId10"/>
    <p:sldId id="341" r:id="rId11"/>
    <p:sldId id="343" r:id="rId12"/>
    <p:sldId id="344" r:id="rId13"/>
    <p:sldId id="345" r:id="rId14"/>
    <p:sldId id="346" r:id="rId15"/>
    <p:sldId id="347" r:id="rId16"/>
    <p:sldId id="348" r:id="rId17"/>
    <p:sldId id="349" r:id="rId18"/>
    <p:sldId id="350" r:id="rId19"/>
    <p:sldId id="351" r:id="rId20"/>
    <p:sldId id="352" r:id="rId2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9" userDrawn="1">
          <p15:clr>
            <a:srgbClr val="A4A3A4"/>
          </p15:clr>
        </p15:guide>
        <p15:guide id="2" pos="102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DFD"/>
    <a:srgbClr val="F9F9F9"/>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85" autoAdjust="0"/>
    <p:restoredTop sz="96391" autoAdjust="0"/>
  </p:normalViewPr>
  <p:slideViewPr>
    <p:cSldViewPr>
      <p:cViewPr varScale="1">
        <p:scale>
          <a:sx n="115" d="100"/>
          <a:sy n="115" d="100"/>
        </p:scale>
        <p:origin x="642" y="84"/>
      </p:cViewPr>
      <p:guideLst>
        <p:guide orient="horz" pos="709"/>
        <p:guide pos="1028"/>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2022/7/8</a:t>
            </a:fld>
            <a:endParaRPr kumimoji="1" lang="ja-JP" altLang="en-US" dirty="0"/>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dirty="0"/>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dirty="0"/>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a:t>
            </a:fld>
            <a:endParaRPr kumimoji="1" lang="ja-JP" altLang="en-US" dirty="0"/>
          </a:p>
        </p:txBody>
      </p:sp>
    </p:spTree>
    <p:extLst>
      <p:ext uri="{BB962C8B-B14F-4D97-AF65-F5344CB8AC3E}">
        <p14:creationId xmlns:p14="http://schemas.microsoft.com/office/powerpoint/2010/main" val="1968836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dirty="0"/>
              <a:t>ヤフー株式会社</a:t>
            </a:r>
          </a:p>
        </p:txBody>
      </p:sp>
    </p:spTree>
    <p:extLst>
      <p:ext uri="{BB962C8B-B14F-4D97-AF65-F5344CB8AC3E}">
        <p14:creationId xmlns:p14="http://schemas.microsoft.com/office/powerpoint/2010/main" val="18282615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https://marketing.yahoo.co.jp/service/yahooads/</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dirty="0">
                <a:solidFill>
                  <a:schemeClr val="tx1"/>
                </a:solidFill>
              </a:rPr>
              <a:t>広告　ウェブサイト</a:t>
            </a: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dirty="0"/>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dirty="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dirty="0"/>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dirty="0"/>
          </a:p>
        </p:txBody>
      </p:sp>
    </p:spTree>
    <p:extLst>
      <p:ext uri="{BB962C8B-B14F-4D97-AF65-F5344CB8AC3E}">
        <p14:creationId xmlns:p14="http://schemas.microsoft.com/office/powerpoint/2010/main" val="308905337"/>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dirty="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dirty="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dirty="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timing>
    <p:tnLst>
      <p:par>
        <p:cTn id="1" dur="indefinite" restart="never" nodeType="tmRoot"/>
      </p:par>
    </p:tnLst>
  </p:timing>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dirty="0"/>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a:t>
            </a:r>
            <a:r>
              <a:rPr lang="en" altLang="ja-JP" sz="800" dirty="0" smtClean="0">
                <a:solidFill>
                  <a:schemeClr val="accent2"/>
                </a:solidFill>
              </a:rPr>
              <a:t>2022 </a:t>
            </a:r>
            <a:r>
              <a:rPr lang="en" altLang="ja-JP" sz="800" dirty="0">
                <a:solidFill>
                  <a:schemeClr val="accent2"/>
                </a:solidFill>
              </a:rPr>
              <a:t>Yahoo 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timing>
    <p:tnLst>
      <p:par>
        <p:cTn id="1" dur="indefinite" restart="never" nodeType="tmRoot"/>
      </p:par>
    </p:tnLst>
  </p:timing>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hyperlink" Target="https://ads-help.yahoo.co.jp/yahooads/guideline/articledetail?lan=ja&amp;aid=1617&amp;o=default" TargetMode="Externa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rdsig.yahoo.co.jp/mh/click/logo/RV=1/RU=aHR0cDovL21vdmllcy55YWhvby5jby5qcC8-" TargetMode="Externa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ja-JP" altLang="en-US" sz="4400" dirty="0"/>
          </a:p>
        </p:txBody>
      </p:sp>
      <p:pic>
        <p:nvPicPr>
          <p:cNvPr id="8" name="図 7"/>
          <p:cNvPicPr>
            <a:picLocks noChangeAspect="1"/>
          </p:cNvPicPr>
          <p:nvPr/>
        </p:nvPicPr>
        <p:blipFill>
          <a:blip r:embed="rId3"/>
          <a:stretch>
            <a:fillRect/>
          </a:stretch>
        </p:blipFill>
        <p:spPr>
          <a:xfrm>
            <a:off x="631343" y="3789040"/>
            <a:ext cx="3664457" cy="408467"/>
          </a:xfrm>
          <a:prstGeom prst="rect">
            <a:avLst/>
          </a:prstGeom>
        </p:spPr>
      </p:pic>
      <p:sp>
        <p:nvSpPr>
          <p:cNvPr id="11" name="テキスト プレースホルダー 4">
            <a:extLst>
              <a:ext uri="{FF2B5EF4-FFF2-40B4-BE49-F238E27FC236}">
                <a16:creationId xmlns:a16="http://schemas.microsoft.com/office/drawing/2014/main" id="{8D6EB350-A61F-774C-9F9D-145FC8530B33}"/>
              </a:ext>
            </a:extLst>
          </p:cNvPr>
          <p:cNvSpPr txBox="1">
            <a:spLocks/>
          </p:cNvSpPr>
          <p:nvPr/>
        </p:nvSpPr>
        <p:spPr>
          <a:xfrm>
            <a:off x="776536" y="3861048"/>
            <a:ext cx="3591272" cy="360040"/>
          </a:xfrm>
          <a:prstGeom prst="rect">
            <a:avLst/>
          </a:prstGeom>
        </p:spPr>
        <p:txBody>
          <a:bodyPr vert="horz" lIns="0" tIns="45720" rIns="0" bIns="45720" rtlCol="0">
            <a:normAutofit fontScale="92500"/>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タイアップ広告（</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3</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テキスト ボックス 12">
            <a:extLst>
              <a:ext uri="{FF2B5EF4-FFF2-40B4-BE49-F238E27FC236}">
                <a16:creationId xmlns:a16="http://schemas.microsoft.com/office/drawing/2014/main" id="{ABB9CC9C-09B1-BB47-BD44-20EA92154E94}"/>
              </a:ext>
            </a:extLst>
          </p:cNvPr>
          <p:cNvSpPr txBox="1"/>
          <p:nvPr/>
        </p:nvSpPr>
        <p:spPr>
          <a:xfrm>
            <a:off x="9912424" y="5741623"/>
            <a:ext cx="2049172" cy="584775"/>
          </a:xfrm>
          <a:prstGeom prst="rect">
            <a:avLst/>
          </a:prstGeom>
          <a:noFill/>
        </p:spPr>
        <p:txBody>
          <a:bodyPr wrap="square" rtlCol="0">
            <a:spAutoFit/>
          </a:bodyPr>
          <a:lstStyle/>
          <a:p>
            <a:pPr algn="r"/>
            <a:r>
              <a:rPr kumimoji="1" lang="ja-JP" altLang="en-US" sz="1600" dirty="0"/>
              <a:t>ヤフー株式</a:t>
            </a:r>
            <a:r>
              <a:rPr kumimoji="1" lang="ja-JP" altLang="en-US" sz="1600" dirty="0" smtClean="0"/>
              <a:t>会社</a:t>
            </a:r>
            <a:endParaRPr kumimoji="1" lang="en-US" altLang="ja-JP" sz="1600" dirty="0" smtClean="0"/>
          </a:p>
          <a:p>
            <a:pPr algn="r"/>
            <a:r>
              <a:rPr lang="en-US" altLang="ja-JP" sz="1600" dirty="0" smtClean="0">
                <a:cs typeface="メイリオ" pitchFamily="50" charset="-128"/>
              </a:rPr>
              <a:t>2022</a:t>
            </a:r>
            <a:r>
              <a:rPr lang="ja-JP" altLang="en-US" sz="1600" dirty="0" smtClean="0">
                <a:cs typeface="メイリオ" pitchFamily="50" charset="-128"/>
              </a:rPr>
              <a:t>年</a:t>
            </a:r>
            <a:r>
              <a:rPr lang="en-US" altLang="ja-JP" sz="1600" dirty="0" smtClean="0">
                <a:cs typeface="メイリオ" pitchFamily="50" charset="-128"/>
              </a:rPr>
              <a:t>7</a:t>
            </a:r>
            <a:r>
              <a:rPr lang="ja-JP" altLang="en-US" sz="1600" dirty="0" smtClean="0">
                <a:cs typeface="メイリオ" pitchFamily="50" charset="-128"/>
              </a:rPr>
              <a:t>月</a:t>
            </a:r>
            <a:r>
              <a:rPr lang="en-US" altLang="ja-JP" sz="1600" dirty="0" smtClean="0">
                <a:cs typeface="メイリオ" pitchFamily="50" charset="-128"/>
              </a:rPr>
              <a:t>27</a:t>
            </a:r>
            <a:r>
              <a:rPr lang="ja-JP" altLang="en-US" sz="1600" dirty="0" smtClean="0">
                <a:cs typeface="メイリオ" pitchFamily="50" charset="-128"/>
              </a:rPr>
              <a:t>日</a:t>
            </a:r>
            <a:endParaRPr lang="ja-JP" altLang="en-US" sz="1600" dirty="0">
              <a:cs typeface="メイリオ" pitchFamily="50" charset="-128"/>
            </a:endParaRPr>
          </a:p>
        </p:txBody>
      </p:sp>
    </p:spTree>
    <p:extLst>
      <p:ext uri="{BB962C8B-B14F-4D97-AF65-F5344CB8AC3E}">
        <p14:creationId xmlns:p14="http://schemas.microsoft.com/office/powerpoint/2010/main" val="17527741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Yahoo!</a:t>
            </a:r>
            <a:r>
              <a:rPr lang="ja-JP" altLang="en-US" dirty="0"/>
              <a:t>特別企画</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dirty="0"/>
          </a:p>
        </p:txBody>
      </p:sp>
      <p:sp>
        <p:nvSpPr>
          <p:cNvPr id="6" name="正方形/長方形 5"/>
          <p:cNvSpPr/>
          <p:nvPr/>
        </p:nvSpPr>
        <p:spPr>
          <a:xfrm>
            <a:off x="302465" y="777341"/>
            <a:ext cx="7536457" cy="3447098"/>
          </a:xfrm>
          <a:prstGeom prst="rect">
            <a:avLst/>
          </a:prstGeom>
        </p:spPr>
        <p:txBody>
          <a:bodyPr wrap="square">
            <a:spAutoFit/>
          </a:bodyPr>
          <a:lstStyle/>
          <a:p>
            <a:pPr lvl="0"/>
            <a:r>
              <a:rPr lang="ja-JP" altLang="en-US" sz="16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（１）画像タイプ</a:t>
            </a:r>
            <a:endParaRPr lang="en-US" altLang="ja-JP" sz="16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特別企画ロゴ」＋「広告・広告主体者表記」を</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必</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ずセットで掲載</a:t>
            </a:r>
            <a:endPar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上記</a:t>
            </a:r>
            <a:r>
              <a:rPr lang="en-US" altLang="ja-JP"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①</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特別</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企画ロゴ：</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左上、</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主体者表記：右下</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②</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特別</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企画ロゴ：</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右上、</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主体者表記：左下</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特別企画ロゴは、視認性を確保できるサイズで掲載。</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　その他、使用にあたっては</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smtClean="0">
                <a:latin typeface="メイリオ" panose="020B0604030504040204" pitchFamily="50" charset="-128"/>
                <a:ea typeface="メイリオ" panose="020B0604030504040204" pitchFamily="50" charset="-128"/>
                <a:cs typeface="メイリオ" panose="020B0604030504040204" pitchFamily="50" charset="-128"/>
              </a:rPr>
              <a:t>P14</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smtClean="0">
                <a:latin typeface="メイリオ" panose="020B0604030504040204" pitchFamily="50" charset="-128"/>
                <a:ea typeface="メイリオ" panose="020B0604030504040204" pitchFamily="50" charset="-128"/>
                <a:cs typeface="メイリオ" panose="020B0604030504040204" pitchFamily="50" charset="-128"/>
              </a:rPr>
              <a:t>19</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の</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ブランドガイドライン」を遵守。</a:t>
            </a:r>
            <a:endPar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広告・広告主体者</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表記は、以下</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いずれかの表記、形式で掲載。</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①</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提供：クライアント名（テキスト </a:t>
            </a:r>
            <a:r>
              <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ロゴ）</a:t>
            </a:r>
            <a:endPar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②</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Sponsored by </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クライアント名（テキスト </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ロゴ）</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広告・広告主体者表記</a:t>
            </a:r>
            <a:r>
              <a:rPr lang="ja-JP" altLang="en-US" sz="1000" kern="0" dirty="0" smtClean="0">
                <a:latin typeface="メイリオ" panose="020B0604030504040204" pitchFamily="50" charset="-128"/>
                <a:ea typeface="メイリオ" panose="020B0604030504040204" pitchFamily="50" charset="-128"/>
                <a:cs typeface="メイリオ" panose="020B0604030504040204" pitchFamily="50" charset="-128"/>
              </a:rPr>
              <a:t>は、</a:t>
            </a:r>
            <a:r>
              <a:rPr lang="en-US" altLang="ja-JP" sz="1000" kern="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000" kern="0" dirty="0">
                <a:latin typeface="メイリオ" panose="020B0604030504040204" pitchFamily="50" charset="-128"/>
                <a:ea typeface="メイリオ" panose="020B0604030504040204" pitchFamily="50" charset="-128"/>
                <a:cs typeface="メイリオ" panose="020B0604030504040204" pitchFamily="50" charset="-128"/>
              </a:rPr>
              <a:t>特別企画ロゴの</a:t>
            </a:r>
            <a:r>
              <a:rPr lang="en-US" altLang="ja-JP" sz="1000" kern="0" dirty="0">
                <a:latin typeface="メイリオ" panose="020B0604030504040204" pitchFamily="50" charset="-128"/>
                <a:ea typeface="メイリオ" panose="020B0604030504040204" pitchFamily="50" charset="-128"/>
                <a:cs typeface="メイリオ" panose="020B0604030504040204" pitchFamily="50" charset="-128"/>
              </a:rPr>
              <a:t>60%</a:t>
            </a:r>
            <a:r>
              <a:rPr lang="ja-JP" altLang="en-US" sz="1000" kern="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00" kern="0" dirty="0">
                <a:latin typeface="メイリオ" panose="020B0604030504040204" pitchFamily="50" charset="-128"/>
                <a:ea typeface="メイリオ" panose="020B0604030504040204" pitchFamily="50" charset="-128"/>
                <a:cs typeface="メイリオ" panose="020B0604030504040204" pitchFamily="50" charset="-128"/>
              </a:rPr>
              <a:t>100%</a:t>
            </a:r>
            <a:r>
              <a:rPr lang="ja-JP" altLang="en-US" sz="1000" kern="0" dirty="0">
                <a:latin typeface="メイリオ" panose="020B0604030504040204" pitchFamily="50" charset="-128"/>
                <a:ea typeface="メイリオ" panose="020B0604030504040204" pitchFamily="50" charset="-128"/>
                <a:cs typeface="メイリオ" panose="020B0604030504040204" pitchFamily="50" charset="-128"/>
              </a:rPr>
              <a:t>サイズを目安とする</a:t>
            </a:r>
            <a:r>
              <a:rPr lang="ja-JP" altLang="en-US" sz="1000" kern="0" dirty="0" smtClean="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000" kern="0" dirty="0" smtClean="0">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kern="0" dirty="0" smtClean="0">
                <a:latin typeface="メイリオ" panose="020B0604030504040204" pitchFamily="50" charset="-128"/>
                <a:ea typeface="メイリオ" panose="020B0604030504040204" pitchFamily="50" charset="-128"/>
                <a:cs typeface="メイリオ" panose="020B0604030504040204" pitchFamily="50" charset="-128"/>
              </a:rPr>
              <a:t>ロゴの場合、「提供」「</a:t>
            </a:r>
            <a:r>
              <a:rPr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Sponsored by</a:t>
            </a:r>
            <a:r>
              <a:rPr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」の広告表記は非表示でも可。</a:t>
            </a:r>
            <a:endParaRPr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広告に適用される「広告掲載基準」において「主体者の明示」が規定されています。</a:t>
            </a:r>
          </a:p>
          <a:p>
            <a:pPr lvl="0"/>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（参照）</a:t>
            </a:r>
            <a:r>
              <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広告ヘルプページ</a:t>
            </a:r>
            <a:r>
              <a:rPr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https</a:t>
            </a:r>
            <a:r>
              <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://ads-help.yahoo.co.jp/yahooads/guideline/articledetail?lan=ja&amp;aid=1617&amp;o=default</a:t>
            </a:r>
          </a:p>
          <a:p>
            <a:pPr lvl="0"/>
            <a:r>
              <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会社名、ブランド名、商品名、サービス名のいずれかのロゴマークの表記商品写真などでの代替はできません。</a:t>
            </a:r>
          </a:p>
          <a:p>
            <a:pPr lvl="0"/>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また、商標登録されていないものを使用する場合は、必ず会社名も明記してください。</a:t>
            </a:r>
          </a:p>
          <a:p>
            <a:pPr lvl="0"/>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「提供：○○」などの表記</a:t>
            </a:r>
          </a:p>
          <a:p>
            <a:pPr lvl="0"/>
            <a:endParaRPr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正方形/長方形 7"/>
          <p:cNvSpPr/>
          <p:nvPr/>
        </p:nvSpPr>
        <p:spPr>
          <a:xfrm>
            <a:off x="7291924" y="836712"/>
            <a:ext cx="2227565" cy="1920081"/>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9" name="Picture 2" descr="http://i.yimg.jp/c/logo/f/2.0/promotion_r_3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49724" y="927770"/>
            <a:ext cx="1161653" cy="183702"/>
          </a:xfrm>
          <a:prstGeom prst="rect">
            <a:avLst/>
          </a:prstGeom>
          <a:noFill/>
          <a:extLst>
            <a:ext uri="{909E8E84-426E-40DD-AFC4-6F175D3DCCD1}">
              <a14:hiddenFill xmlns:a14="http://schemas.microsoft.com/office/drawing/2010/main">
                <a:solidFill>
                  <a:srgbClr val="FFFFFF"/>
                </a:solidFill>
              </a14:hiddenFill>
            </a:ext>
          </a:extLst>
        </p:spPr>
      </p:pic>
      <p:sp>
        <p:nvSpPr>
          <p:cNvPr id="10" name="フッター プレースホルダー 3"/>
          <p:cNvSpPr txBox="1">
            <a:spLocks/>
          </p:cNvSpPr>
          <p:nvPr/>
        </p:nvSpPr>
        <p:spPr>
          <a:xfrm>
            <a:off x="8482392" y="2466417"/>
            <a:ext cx="109958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dirty="0" smtClean="0"/>
              <a:t>提供：クライアント名</a:t>
            </a:r>
            <a:endParaRPr lang="ja-JP" altLang="en-US" dirty="0"/>
          </a:p>
        </p:txBody>
      </p:sp>
      <p:sp>
        <p:nvSpPr>
          <p:cNvPr id="11" name="正方形/長方形 10"/>
          <p:cNvSpPr/>
          <p:nvPr/>
        </p:nvSpPr>
        <p:spPr>
          <a:xfrm>
            <a:off x="7296356" y="2832461"/>
            <a:ext cx="2227565" cy="688380"/>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12" name="Picture 2" descr="http://i.yimg.jp/c/logo/f/2.0/promotion_r_3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4403" y="2896369"/>
            <a:ext cx="1161653" cy="183702"/>
          </a:xfrm>
          <a:prstGeom prst="rect">
            <a:avLst/>
          </a:prstGeom>
          <a:noFill/>
          <a:extLst>
            <a:ext uri="{909E8E84-426E-40DD-AFC4-6F175D3DCCD1}">
              <a14:hiddenFill xmlns:a14="http://schemas.microsoft.com/office/drawing/2010/main">
                <a:solidFill>
                  <a:srgbClr val="FFFFFF"/>
                </a:solidFill>
              </a14:hiddenFill>
            </a:ext>
          </a:extLst>
        </p:spPr>
      </p:pic>
      <p:sp>
        <p:nvSpPr>
          <p:cNvPr id="13" name="角丸四角形 12"/>
          <p:cNvSpPr/>
          <p:nvPr/>
        </p:nvSpPr>
        <p:spPr>
          <a:xfrm>
            <a:off x="7359249" y="3283867"/>
            <a:ext cx="479673" cy="185229"/>
          </a:xfrm>
          <a:prstGeom prst="roundRect">
            <a:avLst/>
          </a:prstGeom>
          <a:solidFill>
            <a:schemeClr val="accent2"/>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4" name="フッター プレースホルダー 3"/>
          <p:cNvSpPr txBox="1">
            <a:spLocks/>
          </p:cNvSpPr>
          <p:nvPr/>
        </p:nvSpPr>
        <p:spPr>
          <a:xfrm>
            <a:off x="7080742" y="3212976"/>
            <a:ext cx="10462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600" dirty="0" smtClean="0">
                <a:solidFill>
                  <a:schemeClr val="bg1"/>
                </a:solidFill>
              </a:rPr>
              <a:t>クライアント</a:t>
            </a:r>
            <a:endParaRPr lang="en-US" altLang="ja-JP" sz="600" dirty="0" smtClean="0">
              <a:solidFill>
                <a:schemeClr val="bg1"/>
              </a:solidFill>
            </a:endParaRPr>
          </a:p>
          <a:p>
            <a:r>
              <a:rPr lang="ja-JP" altLang="en-US" sz="600" dirty="0" smtClean="0">
                <a:solidFill>
                  <a:schemeClr val="bg1"/>
                </a:solidFill>
              </a:rPr>
              <a:t>ロゴ</a:t>
            </a:r>
            <a:endParaRPr lang="ja-JP" altLang="en-US" sz="600" dirty="0">
              <a:solidFill>
                <a:schemeClr val="bg1"/>
              </a:solidFill>
            </a:endParaRPr>
          </a:p>
        </p:txBody>
      </p:sp>
      <p:sp>
        <p:nvSpPr>
          <p:cNvPr id="15" name="正方形/長方形 14"/>
          <p:cNvSpPr/>
          <p:nvPr/>
        </p:nvSpPr>
        <p:spPr>
          <a:xfrm>
            <a:off x="302464" y="4118198"/>
            <a:ext cx="6557305" cy="1415772"/>
          </a:xfrm>
          <a:prstGeom prst="rect">
            <a:avLst/>
          </a:prstGeom>
        </p:spPr>
        <p:txBody>
          <a:bodyPr wrap="square">
            <a:spAutoFit/>
          </a:bodyPr>
          <a:lstStyle/>
          <a:p>
            <a:pPr lvl="0"/>
            <a:r>
              <a:rPr lang="ja-JP" altLang="en-US" sz="16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（２）テキスト・レスポンシブタイプ</a:t>
            </a:r>
            <a:endParaRPr lang="en-US" altLang="ja-JP" sz="16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・タイトル、または説明文に「</a:t>
            </a:r>
            <a:r>
              <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特別</a:t>
            </a:r>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企画」をテキストで掲載</a:t>
            </a:r>
            <a:endPar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kumimoji="0"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訴求内容の文量等との兼ね合いでスペース的に挿入が難しい場合は入れなくても可</a:t>
            </a:r>
            <a:endParaRPr kumimoji="0"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・縮小やトリミングによって、視認</a:t>
            </a:r>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性を確保</a:t>
            </a:r>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できなくなる可能性があるため、</a:t>
            </a:r>
            <a:endPar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ロゴ、テキストに関わらず、画像への「</a:t>
            </a:r>
            <a:r>
              <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特別企画」表記の掲載は不可</a:t>
            </a:r>
            <a:endPar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・主体者表記はクライアント名</a:t>
            </a:r>
            <a:endPar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kumimoji="0"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ただし、複数クライアントの協賛で特別企画を実施する場合は、「</a:t>
            </a:r>
            <a:r>
              <a:rPr kumimoji="0" lang="en-US" altLang="zh-TW"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en-US" altLang="zh-TW"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zh-TW"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特別企画（合同協賛</a:t>
            </a:r>
            <a:r>
              <a:rPr kumimoji="0" lang="zh-TW"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」とする</a:t>
            </a:r>
            <a:endParaRPr kumimoji="0" lang="zh-TW"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p:cNvSpPr/>
          <p:nvPr/>
        </p:nvSpPr>
        <p:spPr>
          <a:xfrm>
            <a:off x="3231162" y="5566640"/>
            <a:ext cx="3621360" cy="1094780"/>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7" name="正方形/長方形 16"/>
          <p:cNvSpPr/>
          <p:nvPr/>
        </p:nvSpPr>
        <p:spPr>
          <a:xfrm>
            <a:off x="4260234" y="6155351"/>
            <a:ext cx="2707628" cy="215444"/>
          </a:xfrm>
          <a:prstGeom prst="rect">
            <a:avLst/>
          </a:prstGeom>
        </p:spPr>
        <p:txBody>
          <a:bodyPr wrap="square">
            <a:spAutoFit/>
          </a:bodyPr>
          <a:lstStyle/>
          <a:p>
            <a:r>
              <a:rPr lang="ja-JP" altLang="en-US" sz="800" dirty="0" smtClean="0">
                <a:solidFill>
                  <a:schemeClr val="bg1">
                    <a:lumMod val="65000"/>
                  </a:schemeClr>
                </a:solidFill>
              </a:rPr>
              <a:t>クライアント名</a:t>
            </a:r>
          </a:p>
        </p:txBody>
      </p:sp>
      <p:sp>
        <p:nvSpPr>
          <p:cNvPr id="18" name="正方形/長方形 17"/>
          <p:cNvSpPr/>
          <p:nvPr/>
        </p:nvSpPr>
        <p:spPr>
          <a:xfrm>
            <a:off x="4260234" y="5708063"/>
            <a:ext cx="2470543" cy="461665"/>
          </a:xfrm>
          <a:prstGeom prst="rect">
            <a:avLst/>
          </a:prstGeom>
        </p:spPr>
        <p:txBody>
          <a:bodyPr wrap="square">
            <a:spAutoFit/>
          </a:bodyPr>
          <a:lstStyle/>
          <a:p>
            <a:r>
              <a:rPr lang="en-US" altLang="ja-JP" sz="1200" dirty="0" smtClean="0">
                <a:solidFill>
                  <a:schemeClr val="tx1">
                    <a:lumMod val="75000"/>
                    <a:lumOff val="25000"/>
                  </a:schemeClr>
                </a:solidFill>
              </a:rPr>
              <a:t>[Yahoo!</a:t>
            </a:r>
            <a:r>
              <a:rPr lang="ja-JP" altLang="en-US" sz="1200" dirty="0" smtClean="0">
                <a:solidFill>
                  <a:schemeClr val="tx1">
                    <a:lumMod val="75000"/>
                    <a:lumOff val="25000"/>
                  </a:schemeClr>
                </a:solidFill>
              </a:rPr>
              <a:t>特別企画</a:t>
            </a:r>
            <a:r>
              <a:rPr lang="en-US" altLang="ja-JP" sz="1200" dirty="0" smtClean="0">
                <a:solidFill>
                  <a:schemeClr val="tx1">
                    <a:lumMod val="75000"/>
                    <a:lumOff val="25000"/>
                  </a:schemeClr>
                </a:solidFill>
              </a:rPr>
              <a:t>]××××××××</a:t>
            </a:r>
          </a:p>
          <a:p>
            <a:r>
              <a:rPr lang="en-US" altLang="ja-JP" sz="1200" dirty="0" smtClean="0">
                <a:solidFill>
                  <a:schemeClr val="tx1">
                    <a:lumMod val="75000"/>
                    <a:lumOff val="25000"/>
                  </a:schemeClr>
                </a:solidFill>
              </a:rPr>
              <a:t>××××××××××××××××××</a:t>
            </a:r>
            <a:endParaRPr lang="ja-JP" altLang="en-US" sz="1200" dirty="0">
              <a:solidFill>
                <a:schemeClr val="tx1">
                  <a:lumMod val="75000"/>
                  <a:lumOff val="25000"/>
                </a:schemeClr>
              </a:solidFill>
            </a:endParaRPr>
          </a:p>
        </p:txBody>
      </p:sp>
      <p:sp>
        <p:nvSpPr>
          <p:cNvPr id="19" name="正方形/長方形 18"/>
          <p:cNvSpPr/>
          <p:nvPr/>
        </p:nvSpPr>
        <p:spPr>
          <a:xfrm>
            <a:off x="3346419" y="5687300"/>
            <a:ext cx="866698" cy="863814"/>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0" name="正方形/長方形 19"/>
          <p:cNvSpPr/>
          <p:nvPr/>
        </p:nvSpPr>
        <p:spPr>
          <a:xfrm>
            <a:off x="7108142" y="5106758"/>
            <a:ext cx="1718438" cy="1547015"/>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1" name="正方形/長方形 20"/>
          <p:cNvSpPr/>
          <p:nvPr/>
        </p:nvSpPr>
        <p:spPr>
          <a:xfrm>
            <a:off x="7195773" y="5198100"/>
            <a:ext cx="1542173" cy="693883"/>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2" name="正方形/長方形 21"/>
          <p:cNvSpPr/>
          <p:nvPr/>
        </p:nvSpPr>
        <p:spPr>
          <a:xfrm>
            <a:off x="7138889" y="6451332"/>
            <a:ext cx="1002493" cy="218028"/>
          </a:xfrm>
          <a:prstGeom prst="rect">
            <a:avLst/>
          </a:prstGeom>
        </p:spPr>
        <p:txBody>
          <a:bodyPr wrap="square">
            <a:spAutoFit/>
          </a:bodyPr>
          <a:lstStyle/>
          <a:p>
            <a:r>
              <a:rPr lang="ja-JP" altLang="en-US" sz="800" dirty="0" smtClean="0">
                <a:solidFill>
                  <a:schemeClr val="bg1">
                    <a:lumMod val="65000"/>
                  </a:schemeClr>
                </a:solidFill>
              </a:rPr>
              <a:t>クライアント名</a:t>
            </a:r>
          </a:p>
        </p:txBody>
      </p:sp>
      <p:sp>
        <p:nvSpPr>
          <p:cNvPr id="23" name="正方形/長方形 22"/>
          <p:cNvSpPr/>
          <p:nvPr/>
        </p:nvSpPr>
        <p:spPr>
          <a:xfrm>
            <a:off x="7119219" y="5983325"/>
            <a:ext cx="1618728" cy="507831"/>
          </a:xfrm>
          <a:prstGeom prst="rect">
            <a:avLst/>
          </a:prstGeom>
        </p:spPr>
        <p:txBody>
          <a:bodyPr wrap="square">
            <a:spAutoFit/>
          </a:bodyPr>
          <a:lstStyle/>
          <a:p>
            <a:r>
              <a:rPr lang="en-US" altLang="ja-JP" sz="900" dirty="0" smtClean="0">
                <a:solidFill>
                  <a:schemeClr val="tx1">
                    <a:lumMod val="75000"/>
                    <a:lumOff val="25000"/>
                  </a:schemeClr>
                </a:solidFill>
              </a:rPr>
              <a:t>××××××××××××|××××××××××××××××</a:t>
            </a:r>
            <a:r>
              <a:rPr lang="en-US" altLang="ja-JP" sz="900" dirty="0">
                <a:solidFill>
                  <a:schemeClr val="tx1">
                    <a:lumMod val="75000"/>
                    <a:lumOff val="25000"/>
                  </a:schemeClr>
                </a:solidFill>
              </a:rPr>
              <a:t>×××××</a:t>
            </a:r>
            <a:r>
              <a:rPr lang="en-US" altLang="ja-JP" sz="900" dirty="0" smtClean="0">
                <a:solidFill>
                  <a:schemeClr val="tx1">
                    <a:lumMod val="75000"/>
                    <a:lumOff val="25000"/>
                  </a:schemeClr>
                </a:solidFill>
              </a:rPr>
              <a:t> </a:t>
            </a:r>
            <a:r>
              <a:rPr lang="en-US" altLang="ja-JP" sz="900" dirty="0">
                <a:solidFill>
                  <a:schemeClr val="tx1">
                    <a:lumMod val="75000"/>
                    <a:lumOff val="25000"/>
                  </a:schemeClr>
                </a:solidFill>
              </a:rPr>
              <a:t>[Yahoo!</a:t>
            </a:r>
            <a:r>
              <a:rPr lang="ja-JP" altLang="en-US" sz="900" dirty="0">
                <a:solidFill>
                  <a:schemeClr val="tx1">
                    <a:lumMod val="75000"/>
                    <a:lumOff val="25000"/>
                  </a:schemeClr>
                </a:solidFill>
              </a:rPr>
              <a:t>特別企画</a:t>
            </a:r>
            <a:r>
              <a:rPr lang="en-US" altLang="ja-JP" sz="900" dirty="0">
                <a:solidFill>
                  <a:schemeClr val="tx1">
                    <a:lumMod val="75000"/>
                    <a:lumOff val="25000"/>
                  </a:schemeClr>
                </a:solidFill>
              </a:rPr>
              <a:t>] </a:t>
            </a:r>
            <a:endParaRPr lang="ja-JP" altLang="en-US" sz="900" dirty="0">
              <a:solidFill>
                <a:schemeClr val="tx1">
                  <a:lumMod val="75000"/>
                  <a:lumOff val="25000"/>
                </a:schemeClr>
              </a:solidFill>
            </a:endParaRPr>
          </a:p>
        </p:txBody>
      </p:sp>
      <p:sp>
        <p:nvSpPr>
          <p:cNvPr id="24" name="正方形/長方形 23"/>
          <p:cNvSpPr/>
          <p:nvPr/>
        </p:nvSpPr>
        <p:spPr>
          <a:xfrm>
            <a:off x="600945" y="5566640"/>
            <a:ext cx="2362145" cy="1094780"/>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5" name="正方形/長方形 24"/>
          <p:cNvSpPr/>
          <p:nvPr/>
        </p:nvSpPr>
        <p:spPr>
          <a:xfrm>
            <a:off x="753371" y="5774537"/>
            <a:ext cx="2470543" cy="276999"/>
          </a:xfrm>
          <a:prstGeom prst="rect">
            <a:avLst/>
          </a:prstGeom>
        </p:spPr>
        <p:txBody>
          <a:bodyPr wrap="square">
            <a:spAutoFit/>
          </a:bodyPr>
          <a:lstStyle/>
          <a:p>
            <a:r>
              <a:rPr lang="en-US" altLang="ja-JP" sz="1200" dirty="0" smtClean="0">
                <a:solidFill>
                  <a:srgbClr val="0000CC"/>
                </a:solidFill>
              </a:rPr>
              <a:t>×××××××××××</a:t>
            </a:r>
            <a:endParaRPr lang="ja-JP" altLang="en-US" sz="1200" dirty="0">
              <a:solidFill>
                <a:srgbClr val="0000CC"/>
              </a:solidFill>
            </a:endParaRPr>
          </a:p>
        </p:txBody>
      </p:sp>
      <p:sp>
        <p:nvSpPr>
          <p:cNvPr id="26" name="正方形/長方形 25"/>
          <p:cNvSpPr/>
          <p:nvPr/>
        </p:nvSpPr>
        <p:spPr>
          <a:xfrm>
            <a:off x="753371" y="6037159"/>
            <a:ext cx="2470543" cy="400110"/>
          </a:xfrm>
          <a:prstGeom prst="rect">
            <a:avLst/>
          </a:prstGeom>
        </p:spPr>
        <p:txBody>
          <a:bodyPr wrap="square">
            <a:spAutoFit/>
          </a:bodyPr>
          <a:lstStyle/>
          <a:p>
            <a:r>
              <a:rPr lang="en-US" altLang="ja-JP" sz="1000" dirty="0" smtClean="0">
                <a:solidFill>
                  <a:schemeClr val="tx1">
                    <a:lumMod val="75000"/>
                    <a:lumOff val="25000"/>
                  </a:schemeClr>
                </a:solidFill>
              </a:rPr>
              <a:t>××××××××××××××××××</a:t>
            </a:r>
          </a:p>
          <a:p>
            <a:r>
              <a:rPr lang="en-US" altLang="ja-JP" sz="1000" dirty="0" smtClean="0">
                <a:solidFill>
                  <a:schemeClr val="tx1">
                    <a:lumMod val="75000"/>
                    <a:lumOff val="25000"/>
                  </a:schemeClr>
                </a:solidFill>
              </a:rPr>
              <a:t>××××××××[</a:t>
            </a:r>
            <a:r>
              <a:rPr lang="en-US" altLang="ja-JP" sz="1000" dirty="0">
                <a:solidFill>
                  <a:schemeClr val="tx1">
                    <a:lumMod val="75000"/>
                    <a:lumOff val="25000"/>
                  </a:schemeClr>
                </a:solidFill>
              </a:rPr>
              <a:t>Yahoo!</a:t>
            </a:r>
            <a:r>
              <a:rPr lang="ja-JP" altLang="en-US" sz="1000" dirty="0">
                <a:solidFill>
                  <a:schemeClr val="tx1">
                    <a:lumMod val="75000"/>
                    <a:lumOff val="25000"/>
                  </a:schemeClr>
                </a:solidFill>
              </a:rPr>
              <a:t>特別企画</a:t>
            </a:r>
            <a:r>
              <a:rPr lang="en-US" altLang="ja-JP" sz="1000" dirty="0" smtClean="0">
                <a:solidFill>
                  <a:schemeClr val="tx1">
                    <a:lumMod val="75000"/>
                    <a:lumOff val="25000"/>
                  </a:schemeClr>
                </a:solidFill>
              </a:rPr>
              <a:t>]</a:t>
            </a:r>
            <a:endParaRPr lang="ja-JP" altLang="en-US" sz="1000" dirty="0">
              <a:solidFill>
                <a:schemeClr val="tx1">
                  <a:lumMod val="75000"/>
                  <a:lumOff val="25000"/>
                </a:schemeClr>
              </a:solidFill>
            </a:endParaRPr>
          </a:p>
        </p:txBody>
      </p:sp>
    </p:spTree>
    <p:extLst>
      <p:ext uri="{BB962C8B-B14F-4D97-AF65-F5344CB8AC3E}">
        <p14:creationId xmlns:p14="http://schemas.microsoft.com/office/powerpoint/2010/main" val="8418066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Yahoo!</a:t>
            </a:r>
            <a:r>
              <a:rPr lang="ja-JP" altLang="en-US" dirty="0"/>
              <a:t> </a:t>
            </a:r>
            <a:r>
              <a:rPr lang="en-US" altLang="ja-JP" dirty="0"/>
              <a:t>JAPAN</a:t>
            </a:r>
            <a:r>
              <a:rPr lang="ja-JP" altLang="en-US" dirty="0"/>
              <a:t> トップページカスタマイズ企画</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dirty="0"/>
          </a:p>
        </p:txBody>
      </p:sp>
      <p:sp>
        <p:nvSpPr>
          <p:cNvPr id="27" name="正方形/長方形 26"/>
          <p:cNvSpPr/>
          <p:nvPr/>
        </p:nvSpPr>
        <p:spPr>
          <a:xfrm>
            <a:off x="272480" y="1052736"/>
            <a:ext cx="8424936" cy="3077766"/>
          </a:xfrm>
          <a:prstGeom prst="rect">
            <a:avLst/>
          </a:prstGeom>
        </p:spPr>
        <p:txBody>
          <a:bodyPr wrap="square">
            <a:spAutoFit/>
          </a:bodyPr>
          <a:lstStyle/>
          <a:p>
            <a:pPr lvl="0"/>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（１）標準（推奨）表記</a:t>
            </a:r>
            <a:endPar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JAPAN PR</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企画テキスト」＋「広告・広告</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主体者</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表記」を必ずセット</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で掲載</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上記</a:t>
            </a:r>
            <a:r>
              <a:rPr lang="en-US" altLang="ja-JP"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①</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JAPAN PR</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企画：</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左上、広告・広告主体者表記：右下</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②</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JAPAN PR</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企画</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右上、広告・広告主体者表記：左下</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JAPAN PR</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企画テキストは</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、視認性を確保</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でき、かつ大き過ぎない適正なサイズ</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で掲載</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　その他、使用にあたっては</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smtClean="0">
                <a:latin typeface="メイリオ" panose="020B0604030504040204" pitchFamily="50" charset="-128"/>
                <a:ea typeface="メイリオ" panose="020B0604030504040204" pitchFamily="50" charset="-128"/>
                <a:cs typeface="メイリオ" panose="020B0604030504040204" pitchFamily="50" charset="-128"/>
              </a:rPr>
              <a:t>P14</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rPr>
              <a:t>19</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の</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ブランドガイドライン」を遵守</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広告・広告主体者表記は、以下いずれかの表記、形式で掲載。</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①</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提供：クライアント名（テキスト </a:t>
            </a:r>
            <a:r>
              <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ロゴ）</a:t>
            </a:r>
            <a:endPar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②</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Sponsored by </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クライアント名（テキスト </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ロゴ）</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kern="0" dirty="0">
                <a:latin typeface="メイリオ" panose="020B0604030504040204" pitchFamily="50" charset="-128"/>
                <a:ea typeface="メイリオ" panose="020B0604030504040204" pitchFamily="50" charset="-128"/>
                <a:cs typeface="メイリオ" panose="020B0604030504040204" pitchFamily="50" charset="-128"/>
              </a:rPr>
              <a:t>ロゴの場合、「提供」「</a:t>
            </a:r>
            <a:r>
              <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Sponsored by</a:t>
            </a:r>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」の広告表記は非表示でも可</a:t>
            </a:r>
            <a:r>
              <a:rPr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just">
              <a:spcAft>
                <a:spcPts val="0"/>
              </a:spcAft>
            </a:pPr>
            <a:r>
              <a:rPr lang="ja-JP" altLang="en-US" sz="1200" kern="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000" dirty="0">
                <a:latin typeface="+mn-ea"/>
                <a:cs typeface="ＭＳ Ｐゴシック" panose="020B0600070205080204" pitchFamily="50" charset="-128"/>
              </a:rPr>
              <a:t>広告に適用される「広告掲載基準」に</a:t>
            </a:r>
            <a:r>
              <a:rPr lang="ja-JP" altLang="en-US" sz="1000" dirty="0">
                <a:latin typeface="+mn-ea"/>
                <a:cs typeface="ＭＳ Ｐゴシック" panose="020B0600070205080204" pitchFamily="50" charset="-128"/>
              </a:rPr>
              <a:t>おい</a:t>
            </a:r>
            <a:r>
              <a:rPr lang="ja-JP" altLang="ja-JP" sz="1000" dirty="0">
                <a:latin typeface="+mn-ea"/>
                <a:cs typeface="ＭＳ Ｐゴシック" panose="020B0600070205080204" pitchFamily="50" charset="-128"/>
              </a:rPr>
              <a:t>て「主体者の明示」が規定されています。</a:t>
            </a:r>
          </a:p>
          <a:p>
            <a:pPr algn="just">
              <a:spcAft>
                <a:spcPts val="0"/>
              </a:spcAft>
            </a:pPr>
            <a:r>
              <a:rPr lang="ja-JP" altLang="en-US" sz="1000" dirty="0">
                <a:latin typeface="+mn-ea"/>
                <a:cs typeface="ＭＳ Ｐゴシック" panose="020B0600070205080204" pitchFamily="50" charset="-128"/>
              </a:rPr>
              <a:t>　　　</a:t>
            </a:r>
            <a:r>
              <a:rPr lang="ja-JP" altLang="en-US" sz="1000" dirty="0" smtClean="0">
                <a:latin typeface="+mn-ea"/>
                <a:cs typeface="ＭＳ Ｐゴシック" panose="020B0600070205080204" pitchFamily="50" charset="-128"/>
              </a:rPr>
              <a:t>（</a:t>
            </a:r>
            <a:r>
              <a:rPr lang="ja-JP" altLang="ja-JP" sz="1000" dirty="0" smtClean="0">
                <a:latin typeface="+mn-ea"/>
                <a:cs typeface="ＭＳ Ｐゴシック" panose="020B0600070205080204" pitchFamily="50" charset="-128"/>
              </a:rPr>
              <a:t>参照）</a:t>
            </a:r>
            <a:r>
              <a:rPr lang="en-US" altLang="ja-JP" sz="1000" dirty="0" smtClean="0">
                <a:latin typeface="+mn-ea"/>
                <a:cs typeface="ＭＳ Ｐゴシック" panose="020B0600070205080204" pitchFamily="50" charset="-128"/>
              </a:rPr>
              <a:t>Yahoo</a:t>
            </a:r>
            <a:r>
              <a:rPr lang="en-US" altLang="ja-JP" sz="1000" dirty="0">
                <a:latin typeface="+mn-ea"/>
                <a:cs typeface="ＭＳ Ｐゴシック" panose="020B0600070205080204" pitchFamily="50" charset="-128"/>
              </a:rPr>
              <a:t>!</a:t>
            </a:r>
            <a:r>
              <a:rPr lang="ja-JP" altLang="ja-JP" sz="1000" dirty="0">
                <a:latin typeface="+mn-ea"/>
                <a:cs typeface="ＭＳ Ｐゴシック" panose="020B0600070205080204" pitchFamily="50" charset="-128"/>
              </a:rPr>
              <a:t>広告ヘルプページ</a:t>
            </a:r>
            <a:r>
              <a:rPr lang="ja-JP" altLang="en-US" sz="1000" dirty="0" smtClean="0">
                <a:latin typeface="+mn-ea"/>
                <a:cs typeface="ＭＳ Ｐゴシック" panose="020B0600070205080204" pitchFamily="50" charset="-128"/>
              </a:rPr>
              <a:t>：</a:t>
            </a:r>
            <a:endParaRPr lang="en-US" altLang="ja-JP" sz="1000" dirty="0" smtClean="0">
              <a:latin typeface="+mn-ea"/>
              <a:cs typeface="ＭＳ Ｐゴシック" panose="020B0600070205080204" pitchFamily="50" charset="-128"/>
            </a:endParaRPr>
          </a:p>
          <a:p>
            <a:pPr algn="just">
              <a:spcAft>
                <a:spcPts val="0"/>
              </a:spcAft>
            </a:pPr>
            <a:r>
              <a:rPr lang="ja-JP" altLang="en-US" sz="1000" u="sng" dirty="0">
                <a:latin typeface="+mn-ea"/>
                <a:cs typeface="ＭＳ Ｐゴシック" panose="020B0600070205080204" pitchFamily="50" charset="-128"/>
                <a:hlinkClick r:id="rId2"/>
              </a:rPr>
              <a:t>　</a:t>
            </a:r>
            <a:r>
              <a:rPr lang="ja-JP" altLang="en-US" sz="1000" u="sng" dirty="0" smtClean="0">
                <a:latin typeface="+mn-ea"/>
                <a:cs typeface="ＭＳ Ｐゴシック" panose="020B0600070205080204" pitchFamily="50" charset="-128"/>
                <a:hlinkClick r:id="rId2"/>
              </a:rPr>
              <a:t>　　　</a:t>
            </a:r>
            <a:r>
              <a:rPr lang="en-US" altLang="ja-JP" sz="1000" u="sng" dirty="0" smtClean="0">
                <a:latin typeface="+mn-ea"/>
                <a:cs typeface="ＭＳ Ｐゴシック" panose="020B0600070205080204" pitchFamily="50" charset="-128"/>
                <a:hlinkClick r:id="rId2"/>
              </a:rPr>
              <a:t>https</a:t>
            </a:r>
            <a:r>
              <a:rPr lang="en-US" altLang="ja-JP" sz="1000" u="sng" dirty="0">
                <a:latin typeface="+mn-ea"/>
                <a:cs typeface="ＭＳ Ｐゴシック" panose="020B0600070205080204" pitchFamily="50" charset="-128"/>
                <a:hlinkClick r:id="rId2"/>
              </a:rPr>
              <a:t>://ads-help.yahoo.co.jp/yahooads/guideline/articledetail?lan=ja&amp;aid=1617&amp;o=default</a:t>
            </a:r>
            <a:endParaRPr lang="ja-JP" altLang="ja-JP" sz="1000" dirty="0">
              <a:latin typeface="+mn-ea"/>
              <a:cs typeface="ＭＳ Ｐゴシック" panose="020B0600070205080204" pitchFamily="50" charset="-128"/>
            </a:endParaRPr>
          </a:p>
          <a:p>
            <a:pPr algn="just">
              <a:spcAft>
                <a:spcPts val="0"/>
              </a:spcAft>
            </a:pPr>
            <a:r>
              <a:rPr lang="en-US" altLang="ja-JP" sz="1000" dirty="0">
                <a:latin typeface="+mn-ea"/>
                <a:cs typeface="ＭＳ Ｐゴシック" panose="020B0600070205080204" pitchFamily="50" charset="-128"/>
              </a:rPr>
              <a:t> </a:t>
            </a:r>
            <a:r>
              <a:rPr lang="ja-JP" altLang="en-US" sz="1000" dirty="0">
                <a:latin typeface="+mn-ea"/>
                <a:cs typeface="ＭＳ Ｐゴシック" panose="020B0600070205080204" pitchFamily="50" charset="-128"/>
              </a:rPr>
              <a:t>　　　　</a:t>
            </a:r>
            <a:r>
              <a:rPr lang="en-US" altLang="ja-JP" sz="1000" dirty="0">
                <a:latin typeface="+mn-ea"/>
                <a:cs typeface="ＭＳ Ｐゴシック" panose="020B0600070205080204" pitchFamily="50" charset="-128"/>
              </a:rPr>
              <a:t>1.</a:t>
            </a:r>
            <a:r>
              <a:rPr lang="ja-JP" altLang="ja-JP" sz="1000" dirty="0">
                <a:latin typeface="+mn-ea"/>
                <a:cs typeface="ＭＳ Ｐゴシック" panose="020B0600070205080204" pitchFamily="50" charset="-128"/>
              </a:rPr>
              <a:t>会社名、ブランド名、商品名、サービス名のいずれかのロゴマークの表記商品写真などでの代替はできません。</a:t>
            </a:r>
          </a:p>
          <a:p>
            <a:pPr algn="just">
              <a:spcAft>
                <a:spcPts val="0"/>
              </a:spcAft>
            </a:pPr>
            <a:r>
              <a:rPr lang="ja-JP" altLang="en-US" sz="1000" dirty="0">
                <a:latin typeface="+mn-ea"/>
                <a:cs typeface="ＭＳ Ｐゴシック" panose="020B0600070205080204" pitchFamily="50" charset="-128"/>
              </a:rPr>
              <a:t>　　　 　　</a:t>
            </a:r>
            <a:r>
              <a:rPr lang="ja-JP" altLang="ja-JP" sz="1000" dirty="0">
                <a:latin typeface="+mn-ea"/>
                <a:cs typeface="ＭＳ Ｐゴシック" panose="020B0600070205080204" pitchFamily="50" charset="-128"/>
              </a:rPr>
              <a:t>また、商標登録されていないものを使用する場合は、必ず会社名も明記してください。</a:t>
            </a:r>
          </a:p>
          <a:p>
            <a:pPr algn="just">
              <a:spcAft>
                <a:spcPts val="0"/>
              </a:spcAft>
            </a:pPr>
            <a:r>
              <a:rPr lang="en-US" altLang="ja-JP" sz="1000" dirty="0">
                <a:latin typeface="+mn-ea"/>
                <a:cs typeface="ＭＳ Ｐゴシック" panose="020B0600070205080204" pitchFamily="50" charset="-128"/>
              </a:rPr>
              <a:t> </a:t>
            </a:r>
            <a:r>
              <a:rPr lang="ja-JP" altLang="en-US" sz="1000" dirty="0">
                <a:latin typeface="+mn-ea"/>
                <a:cs typeface="ＭＳ Ｐゴシック" panose="020B0600070205080204" pitchFamily="50" charset="-128"/>
              </a:rPr>
              <a:t>　　　　</a:t>
            </a:r>
            <a:r>
              <a:rPr lang="en-US" altLang="ja-JP" sz="1000" dirty="0">
                <a:latin typeface="+mn-ea"/>
                <a:cs typeface="ＭＳ Ｐゴシック" panose="020B0600070205080204" pitchFamily="50" charset="-128"/>
              </a:rPr>
              <a:t>2.</a:t>
            </a:r>
            <a:r>
              <a:rPr lang="ja-JP" altLang="ja-JP" sz="1000" dirty="0">
                <a:latin typeface="+mn-ea"/>
                <a:cs typeface="ＭＳ Ｐゴシック" panose="020B0600070205080204" pitchFamily="50" charset="-128"/>
              </a:rPr>
              <a:t>「提供：○○」などの</a:t>
            </a:r>
            <a:r>
              <a:rPr lang="ja-JP" altLang="ja-JP" sz="1000" dirty="0" smtClean="0">
                <a:latin typeface="+mn-ea"/>
                <a:cs typeface="ＭＳ Ｐゴシック" panose="020B0600070205080204" pitchFamily="50" charset="-128"/>
              </a:rPr>
              <a:t>表記</a:t>
            </a:r>
            <a:endParaRPr lang="ja-JP" altLang="ja-JP" sz="1000" dirty="0">
              <a:latin typeface="+mn-ea"/>
              <a:cs typeface="ＭＳ Ｐゴシック" panose="020B0600070205080204" pitchFamily="50" charset="-128"/>
            </a:endParaRPr>
          </a:p>
        </p:txBody>
      </p:sp>
      <p:sp>
        <p:nvSpPr>
          <p:cNvPr id="28" name="正方形/長方形 27"/>
          <p:cNvSpPr/>
          <p:nvPr/>
        </p:nvSpPr>
        <p:spPr>
          <a:xfrm>
            <a:off x="7261939" y="1052736"/>
            <a:ext cx="2227565" cy="2227565"/>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9" name="フッター プレースホルダー 3"/>
          <p:cNvSpPr txBox="1">
            <a:spLocks/>
          </p:cNvSpPr>
          <p:nvPr/>
        </p:nvSpPr>
        <p:spPr>
          <a:xfrm>
            <a:off x="7257256" y="1052736"/>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800" dirty="0" smtClean="0"/>
              <a:t>Yahoo! JAPAN PR</a:t>
            </a:r>
            <a:r>
              <a:rPr lang="ja-JP" altLang="en-US" sz="800" dirty="0" smtClean="0"/>
              <a:t>企画</a:t>
            </a:r>
            <a:endParaRPr lang="ja-JP" altLang="en-US" sz="800" dirty="0"/>
          </a:p>
        </p:txBody>
      </p:sp>
      <p:sp>
        <p:nvSpPr>
          <p:cNvPr id="30" name="角丸四角形 29"/>
          <p:cNvSpPr/>
          <p:nvPr/>
        </p:nvSpPr>
        <p:spPr>
          <a:xfrm>
            <a:off x="8678366" y="2928670"/>
            <a:ext cx="720080" cy="293117"/>
          </a:xfrm>
          <a:prstGeom prst="roundRect">
            <a:avLst/>
          </a:prstGeom>
          <a:solidFill>
            <a:schemeClr val="accent2"/>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1" name="フッター プレースホルダー 3"/>
          <p:cNvSpPr txBox="1">
            <a:spLocks/>
          </p:cNvSpPr>
          <p:nvPr/>
        </p:nvSpPr>
        <p:spPr>
          <a:xfrm>
            <a:off x="8624267" y="2913812"/>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800" dirty="0" smtClean="0">
                <a:solidFill>
                  <a:schemeClr val="bg1"/>
                </a:solidFill>
              </a:rPr>
              <a:t>クライアント</a:t>
            </a:r>
            <a:endParaRPr lang="en-US" altLang="ja-JP" sz="800" dirty="0" smtClean="0">
              <a:solidFill>
                <a:schemeClr val="bg1"/>
              </a:solidFill>
            </a:endParaRPr>
          </a:p>
          <a:p>
            <a:r>
              <a:rPr lang="ja-JP" altLang="en-US" sz="800" dirty="0" smtClean="0">
                <a:solidFill>
                  <a:schemeClr val="bg1"/>
                </a:solidFill>
              </a:rPr>
              <a:t>ロゴ</a:t>
            </a:r>
            <a:endParaRPr lang="ja-JP" altLang="en-US" sz="800" dirty="0">
              <a:solidFill>
                <a:schemeClr val="bg1"/>
              </a:solidFill>
            </a:endParaRPr>
          </a:p>
        </p:txBody>
      </p:sp>
    </p:spTree>
    <p:extLst>
      <p:ext uri="{BB962C8B-B14F-4D97-AF65-F5344CB8AC3E}">
        <p14:creationId xmlns:p14="http://schemas.microsoft.com/office/powerpoint/2010/main" val="7062825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3" y="-27539"/>
            <a:ext cx="9759950" cy="814388"/>
          </a:xfrm>
        </p:spPr>
        <p:txBody>
          <a:bodyPr>
            <a:normAutofit fontScale="92500"/>
          </a:bodyPr>
          <a:lstStyle/>
          <a:p>
            <a:r>
              <a:rPr lang="en-US" altLang="ja-JP" dirty="0"/>
              <a:t>Yahoo!</a:t>
            </a:r>
            <a:r>
              <a:rPr lang="ja-JP" altLang="en-US" dirty="0"/>
              <a:t>サービスにおけるタイアップ・スポンサードコンテンツ</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dirty="0"/>
          </a:p>
        </p:txBody>
      </p:sp>
      <p:sp>
        <p:nvSpPr>
          <p:cNvPr id="9" name="正方形/長方形 8"/>
          <p:cNvSpPr/>
          <p:nvPr/>
        </p:nvSpPr>
        <p:spPr>
          <a:xfrm>
            <a:off x="7261939" y="883906"/>
            <a:ext cx="2227565" cy="2227565"/>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0" name="角丸四角形 9"/>
          <p:cNvSpPr/>
          <p:nvPr/>
        </p:nvSpPr>
        <p:spPr>
          <a:xfrm>
            <a:off x="8678366" y="2759840"/>
            <a:ext cx="720080" cy="293117"/>
          </a:xfrm>
          <a:prstGeom prst="roundRect">
            <a:avLst/>
          </a:prstGeom>
          <a:solidFill>
            <a:schemeClr val="accent2"/>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1" name="フッター プレースホルダー 3"/>
          <p:cNvSpPr txBox="1">
            <a:spLocks/>
          </p:cNvSpPr>
          <p:nvPr/>
        </p:nvSpPr>
        <p:spPr>
          <a:xfrm>
            <a:off x="8624267" y="2744982"/>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800" dirty="0" smtClean="0">
                <a:solidFill>
                  <a:schemeClr val="bg1"/>
                </a:solidFill>
              </a:rPr>
              <a:t>クライアント</a:t>
            </a:r>
            <a:endParaRPr lang="en-US" altLang="ja-JP" sz="800" dirty="0" smtClean="0">
              <a:solidFill>
                <a:schemeClr val="bg1"/>
              </a:solidFill>
            </a:endParaRPr>
          </a:p>
          <a:p>
            <a:r>
              <a:rPr lang="ja-JP" altLang="en-US" sz="800" dirty="0" smtClean="0">
                <a:solidFill>
                  <a:schemeClr val="bg1"/>
                </a:solidFill>
              </a:rPr>
              <a:t>ロゴ</a:t>
            </a:r>
            <a:endParaRPr lang="ja-JP" altLang="en-US" sz="800" dirty="0">
              <a:solidFill>
                <a:schemeClr val="bg1"/>
              </a:solidFill>
            </a:endParaRPr>
          </a:p>
        </p:txBody>
      </p:sp>
      <p:sp>
        <p:nvSpPr>
          <p:cNvPr id="12" name="正方形/長方形 11"/>
          <p:cNvSpPr/>
          <p:nvPr/>
        </p:nvSpPr>
        <p:spPr>
          <a:xfrm>
            <a:off x="302465" y="776980"/>
            <a:ext cx="9187039" cy="3170099"/>
          </a:xfrm>
          <a:prstGeom prst="rect">
            <a:avLst/>
          </a:prstGeom>
        </p:spPr>
        <p:txBody>
          <a:bodyPr wrap="square">
            <a:spAutoFit/>
          </a:bodyPr>
          <a:lstStyle/>
          <a:p>
            <a:pPr lvl="0"/>
            <a:r>
              <a:rPr lang="ja-JP" altLang="en-US" sz="16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（１）画像タイプ</a:t>
            </a:r>
            <a:endParaRPr lang="en-US" altLang="ja-JP" sz="16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サービスロゴ」＋「広告・広告主体者表記」を必ずセットで掲載</a:t>
            </a:r>
            <a:endPar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上記</a:t>
            </a:r>
            <a:r>
              <a:rPr lang="en-US" altLang="ja-JP"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①</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サービスロゴ：</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左上、</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主体者表記：右下</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②</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サービスロゴ：右上、</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主体者表記：左下</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サービスロゴ</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は、視認性を確保できるサイズで掲載。</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　その他、使用にあたっては</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smtClean="0">
                <a:latin typeface="メイリオ" panose="020B0604030504040204" pitchFamily="50" charset="-128"/>
                <a:ea typeface="メイリオ" panose="020B0604030504040204" pitchFamily="50" charset="-128"/>
                <a:cs typeface="メイリオ" panose="020B0604030504040204" pitchFamily="50" charset="-128"/>
              </a:rPr>
              <a:t>P14</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rPr>
              <a:t>19</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の</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ブランドガイドライン」を遵守。</a:t>
            </a:r>
            <a:endPar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広告・広告主体者</a:t>
            </a:r>
            <a:r>
              <a:rPr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表記は、以下</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いずれかの表記、形式で掲載。</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①</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提供：クライアント名（テキスト </a:t>
            </a:r>
            <a:r>
              <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ロゴ）</a:t>
            </a:r>
            <a:endParaRPr lang="en-US" altLang="ja-JP" sz="1200" kern="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②</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Sponsored by </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クライアント名（テキスト </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ロゴ）</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広告・広告主体者表記</a:t>
            </a:r>
            <a:r>
              <a:rPr lang="ja-JP" altLang="en-US" sz="1000" kern="0" dirty="0" smtClean="0">
                <a:latin typeface="メイリオ" panose="020B0604030504040204" pitchFamily="50" charset="-128"/>
                <a:ea typeface="メイリオ" panose="020B0604030504040204" pitchFamily="50" charset="-128"/>
                <a:cs typeface="メイリオ" panose="020B0604030504040204" pitchFamily="50" charset="-128"/>
              </a:rPr>
              <a:t>は、</a:t>
            </a:r>
            <a:r>
              <a:rPr lang="en-US" altLang="ja-JP" sz="1000" kern="0" dirty="0">
                <a:latin typeface="メイリオ" panose="020B0604030504040204" pitchFamily="50" charset="-128"/>
                <a:ea typeface="メイリオ" panose="020B0604030504040204" pitchFamily="50" charset="-128"/>
                <a:cs typeface="メイリオ" panose="020B0604030504040204" pitchFamily="50" charset="-128"/>
              </a:rPr>
              <a:t>Yahoo</a:t>
            </a:r>
            <a:r>
              <a:rPr lang="en-US" altLang="ja-JP" sz="1000" kern="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kern="0" dirty="0">
                <a:latin typeface="メイリオ" panose="020B0604030504040204" pitchFamily="50" charset="-128"/>
                <a:ea typeface="メイリオ" panose="020B0604030504040204" pitchFamily="50" charset="-128"/>
                <a:cs typeface="メイリオ" panose="020B0604030504040204" pitchFamily="50" charset="-128"/>
              </a:rPr>
              <a:t>サービス</a:t>
            </a:r>
            <a:r>
              <a:rPr lang="ja-JP" altLang="en-US" sz="1000" kern="0" dirty="0" smtClean="0">
                <a:latin typeface="メイリオ" panose="020B0604030504040204" pitchFamily="50" charset="-128"/>
                <a:ea typeface="メイリオ" panose="020B0604030504040204" pitchFamily="50" charset="-128"/>
                <a:cs typeface="メイリオ" panose="020B0604030504040204" pitchFamily="50" charset="-128"/>
              </a:rPr>
              <a:t>ロゴ</a:t>
            </a:r>
            <a:r>
              <a:rPr lang="ja-JP" altLang="en-US" sz="1000" kern="0" dirty="0">
                <a:latin typeface="メイリオ" panose="020B0604030504040204" pitchFamily="50" charset="-128"/>
                <a:ea typeface="メイリオ" panose="020B0604030504040204" pitchFamily="50" charset="-128"/>
                <a:cs typeface="メイリオ" panose="020B0604030504040204" pitchFamily="50" charset="-128"/>
              </a:rPr>
              <a:t>の</a:t>
            </a:r>
            <a:r>
              <a:rPr lang="en-US" altLang="ja-JP" sz="1000" kern="0" dirty="0">
                <a:latin typeface="メイリオ" panose="020B0604030504040204" pitchFamily="50" charset="-128"/>
                <a:ea typeface="メイリオ" panose="020B0604030504040204" pitchFamily="50" charset="-128"/>
                <a:cs typeface="メイリオ" panose="020B0604030504040204" pitchFamily="50" charset="-128"/>
              </a:rPr>
              <a:t>60%</a:t>
            </a:r>
            <a:r>
              <a:rPr lang="ja-JP" altLang="en-US" sz="1000" kern="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00" kern="0" dirty="0">
                <a:latin typeface="メイリオ" panose="020B0604030504040204" pitchFamily="50" charset="-128"/>
                <a:ea typeface="メイリオ" panose="020B0604030504040204" pitchFamily="50" charset="-128"/>
                <a:cs typeface="メイリオ" panose="020B0604030504040204" pitchFamily="50" charset="-128"/>
              </a:rPr>
              <a:t>100%</a:t>
            </a:r>
            <a:r>
              <a:rPr lang="ja-JP" altLang="en-US" sz="1000" kern="0" dirty="0">
                <a:latin typeface="メイリオ" panose="020B0604030504040204" pitchFamily="50" charset="-128"/>
                <a:ea typeface="メイリオ" panose="020B0604030504040204" pitchFamily="50" charset="-128"/>
                <a:cs typeface="メイリオ" panose="020B0604030504040204" pitchFamily="50" charset="-128"/>
              </a:rPr>
              <a:t>サイズを目安とする</a:t>
            </a:r>
            <a:r>
              <a:rPr lang="ja-JP" altLang="en-US" sz="1000" kern="0" dirty="0" smtClean="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000" kern="0" dirty="0" smtClean="0">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kern="0" dirty="0" smtClean="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smtClean="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kern="0" dirty="0" smtClean="0">
                <a:latin typeface="メイリオ" panose="020B0604030504040204" pitchFamily="50" charset="-128"/>
                <a:ea typeface="メイリオ" panose="020B0604030504040204" pitchFamily="50" charset="-128"/>
                <a:cs typeface="メイリオ" panose="020B0604030504040204" pitchFamily="50" charset="-128"/>
              </a:rPr>
              <a:t>ロゴの場合、「提供」「</a:t>
            </a:r>
            <a:r>
              <a:rPr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Sponsored by</a:t>
            </a:r>
            <a:r>
              <a:rPr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」の広告表記は非表示でも可。</a:t>
            </a:r>
            <a:endParaRPr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just">
              <a:spcAft>
                <a:spcPts val="0"/>
              </a:spcAft>
            </a:pPr>
            <a:r>
              <a:rPr lang="ja-JP" altLang="en-US" sz="1200" kern="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000" dirty="0" smtClean="0">
                <a:latin typeface="+mn-ea"/>
                <a:cs typeface="ＭＳ Ｐゴシック" panose="020B0600070205080204" pitchFamily="50" charset="-128"/>
              </a:rPr>
              <a:t>広告</a:t>
            </a:r>
            <a:r>
              <a:rPr lang="ja-JP" altLang="ja-JP" sz="1000" dirty="0">
                <a:latin typeface="+mn-ea"/>
                <a:cs typeface="ＭＳ Ｐゴシック" panose="020B0600070205080204" pitchFamily="50" charset="-128"/>
              </a:rPr>
              <a:t>に適用される「広告掲載基準」</a:t>
            </a:r>
            <a:r>
              <a:rPr lang="ja-JP" altLang="ja-JP" sz="1000" dirty="0" smtClean="0">
                <a:latin typeface="+mn-ea"/>
                <a:cs typeface="ＭＳ Ｐゴシック" panose="020B0600070205080204" pitchFamily="50" charset="-128"/>
              </a:rPr>
              <a:t>に</a:t>
            </a:r>
            <a:r>
              <a:rPr lang="ja-JP" altLang="en-US" sz="1000" dirty="0" smtClean="0">
                <a:latin typeface="+mn-ea"/>
                <a:cs typeface="ＭＳ Ｐゴシック" panose="020B0600070205080204" pitchFamily="50" charset="-128"/>
              </a:rPr>
              <a:t>お</a:t>
            </a:r>
            <a:r>
              <a:rPr lang="ja-JP" altLang="en-US" sz="1000" dirty="0">
                <a:latin typeface="+mn-ea"/>
                <a:cs typeface="ＭＳ Ｐゴシック" panose="020B0600070205080204" pitchFamily="50" charset="-128"/>
              </a:rPr>
              <a:t>い</a:t>
            </a:r>
            <a:r>
              <a:rPr lang="ja-JP" altLang="ja-JP" sz="1000" dirty="0" smtClean="0">
                <a:latin typeface="+mn-ea"/>
                <a:cs typeface="ＭＳ Ｐゴシック" panose="020B0600070205080204" pitchFamily="50" charset="-128"/>
              </a:rPr>
              <a:t>て</a:t>
            </a:r>
            <a:r>
              <a:rPr lang="ja-JP" altLang="ja-JP" sz="1000" dirty="0">
                <a:latin typeface="+mn-ea"/>
                <a:cs typeface="ＭＳ Ｐゴシック" panose="020B0600070205080204" pitchFamily="50" charset="-128"/>
              </a:rPr>
              <a:t>「主体者の明示」が規定されています。</a:t>
            </a:r>
          </a:p>
          <a:p>
            <a:pPr algn="just">
              <a:spcAft>
                <a:spcPts val="0"/>
              </a:spcAft>
            </a:pPr>
            <a:r>
              <a:rPr lang="ja-JP" altLang="en-US" sz="1000" dirty="0" smtClean="0">
                <a:latin typeface="+mn-ea"/>
                <a:cs typeface="ＭＳ Ｐゴシック" panose="020B0600070205080204" pitchFamily="50" charset="-128"/>
              </a:rPr>
              <a:t>　　　（</a:t>
            </a:r>
            <a:r>
              <a:rPr lang="ja-JP" altLang="ja-JP" sz="1000" dirty="0" smtClean="0">
                <a:latin typeface="+mn-ea"/>
                <a:cs typeface="ＭＳ Ｐゴシック" panose="020B0600070205080204" pitchFamily="50" charset="-128"/>
              </a:rPr>
              <a:t>参照</a:t>
            </a:r>
            <a:r>
              <a:rPr lang="ja-JP" altLang="ja-JP" sz="1000" dirty="0">
                <a:latin typeface="+mn-ea"/>
                <a:cs typeface="ＭＳ Ｐゴシック" panose="020B0600070205080204" pitchFamily="50" charset="-128"/>
              </a:rPr>
              <a:t>）</a:t>
            </a:r>
            <a:r>
              <a:rPr lang="en-US" altLang="ja-JP" sz="1000" dirty="0">
                <a:latin typeface="+mn-ea"/>
                <a:cs typeface="ＭＳ Ｐゴシック" panose="020B0600070205080204" pitchFamily="50" charset="-128"/>
              </a:rPr>
              <a:t>Yahoo!</a:t>
            </a:r>
            <a:r>
              <a:rPr lang="ja-JP" altLang="ja-JP" sz="1000" dirty="0">
                <a:latin typeface="+mn-ea"/>
                <a:cs typeface="ＭＳ Ｐゴシック" panose="020B0600070205080204" pitchFamily="50" charset="-128"/>
              </a:rPr>
              <a:t>広告</a:t>
            </a:r>
            <a:r>
              <a:rPr lang="ja-JP" altLang="ja-JP" sz="1000" dirty="0" smtClean="0">
                <a:latin typeface="+mn-ea"/>
                <a:cs typeface="ＭＳ Ｐゴシック" panose="020B0600070205080204" pitchFamily="50" charset="-128"/>
              </a:rPr>
              <a:t>ヘルプページ</a:t>
            </a:r>
            <a:r>
              <a:rPr lang="ja-JP" altLang="en-US" sz="1000" dirty="0" smtClean="0">
                <a:latin typeface="+mn-ea"/>
                <a:cs typeface="ＭＳ Ｐゴシック" panose="020B0600070205080204" pitchFamily="50" charset="-128"/>
              </a:rPr>
              <a:t>：</a:t>
            </a:r>
            <a:r>
              <a:rPr lang="en-US" altLang="ja-JP" sz="1000" u="sng" dirty="0" smtClean="0">
                <a:latin typeface="+mn-ea"/>
                <a:cs typeface="ＭＳ Ｐゴシック" panose="020B0600070205080204" pitchFamily="50" charset="-128"/>
              </a:rPr>
              <a:t>https</a:t>
            </a:r>
            <a:r>
              <a:rPr lang="en-US" altLang="ja-JP" sz="1000" u="sng" dirty="0">
                <a:latin typeface="+mn-ea"/>
                <a:cs typeface="ＭＳ Ｐゴシック" panose="020B0600070205080204" pitchFamily="50" charset="-128"/>
              </a:rPr>
              <a:t>://ads-help.yahoo.co.jp/yahooads/guideline/articledetail?lan=ja&amp;aid=1617&amp;o=default</a:t>
            </a:r>
            <a:endParaRPr lang="ja-JP" altLang="ja-JP" sz="1000" dirty="0">
              <a:latin typeface="+mn-ea"/>
              <a:cs typeface="ＭＳ Ｐゴシック" panose="020B0600070205080204" pitchFamily="50" charset="-128"/>
            </a:endParaRPr>
          </a:p>
          <a:p>
            <a:pPr algn="just">
              <a:spcAft>
                <a:spcPts val="0"/>
              </a:spcAft>
            </a:pPr>
            <a:r>
              <a:rPr lang="en-US" altLang="ja-JP" sz="1000" dirty="0">
                <a:latin typeface="+mn-ea"/>
                <a:cs typeface="ＭＳ Ｐゴシック" panose="020B0600070205080204" pitchFamily="50" charset="-128"/>
              </a:rPr>
              <a:t> </a:t>
            </a:r>
            <a:r>
              <a:rPr lang="ja-JP" altLang="en-US" sz="1000" dirty="0" smtClean="0">
                <a:latin typeface="+mn-ea"/>
                <a:cs typeface="ＭＳ Ｐゴシック" panose="020B0600070205080204" pitchFamily="50" charset="-128"/>
              </a:rPr>
              <a:t>　　　　</a:t>
            </a:r>
            <a:r>
              <a:rPr lang="en-US" altLang="ja-JP" sz="1000" dirty="0" smtClean="0">
                <a:latin typeface="+mn-ea"/>
                <a:cs typeface="ＭＳ Ｐゴシック" panose="020B0600070205080204" pitchFamily="50" charset="-128"/>
              </a:rPr>
              <a:t>1.</a:t>
            </a:r>
            <a:r>
              <a:rPr lang="ja-JP" altLang="ja-JP" sz="1000" dirty="0" smtClean="0">
                <a:latin typeface="+mn-ea"/>
                <a:cs typeface="ＭＳ Ｐゴシック" panose="020B0600070205080204" pitchFamily="50" charset="-128"/>
              </a:rPr>
              <a:t>会社</a:t>
            </a:r>
            <a:r>
              <a:rPr lang="ja-JP" altLang="ja-JP" sz="1000" dirty="0">
                <a:latin typeface="+mn-ea"/>
                <a:cs typeface="ＭＳ Ｐゴシック" panose="020B0600070205080204" pitchFamily="50" charset="-128"/>
              </a:rPr>
              <a:t>名、ブランド名、商品名、サービス名のいずれかのロゴマークの表記商品写真などでの代替はできません。</a:t>
            </a:r>
          </a:p>
          <a:p>
            <a:pPr algn="just">
              <a:spcAft>
                <a:spcPts val="0"/>
              </a:spcAft>
            </a:pPr>
            <a:r>
              <a:rPr lang="ja-JP" altLang="en-US" sz="1000" dirty="0" smtClean="0">
                <a:latin typeface="+mn-ea"/>
                <a:cs typeface="ＭＳ Ｐゴシック" panose="020B0600070205080204" pitchFamily="50" charset="-128"/>
              </a:rPr>
              <a:t>　　　 　　</a:t>
            </a:r>
            <a:r>
              <a:rPr lang="ja-JP" altLang="ja-JP" sz="1000" dirty="0" smtClean="0">
                <a:latin typeface="+mn-ea"/>
                <a:cs typeface="ＭＳ Ｐゴシック" panose="020B0600070205080204" pitchFamily="50" charset="-128"/>
              </a:rPr>
              <a:t>また</a:t>
            </a:r>
            <a:r>
              <a:rPr lang="ja-JP" altLang="ja-JP" sz="1000" dirty="0">
                <a:latin typeface="+mn-ea"/>
                <a:cs typeface="ＭＳ Ｐゴシック" panose="020B0600070205080204" pitchFamily="50" charset="-128"/>
              </a:rPr>
              <a:t>、商標登録されていないものを使用する場合は、必ず会社名も明記してください。</a:t>
            </a:r>
          </a:p>
          <a:p>
            <a:pPr algn="just">
              <a:spcAft>
                <a:spcPts val="0"/>
              </a:spcAft>
            </a:pPr>
            <a:r>
              <a:rPr lang="en-US" altLang="ja-JP" sz="1000" dirty="0">
                <a:latin typeface="+mn-ea"/>
                <a:cs typeface="ＭＳ Ｐゴシック" panose="020B0600070205080204" pitchFamily="50" charset="-128"/>
              </a:rPr>
              <a:t> </a:t>
            </a:r>
            <a:r>
              <a:rPr lang="ja-JP" altLang="en-US" sz="1000" dirty="0">
                <a:latin typeface="+mn-ea"/>
                <a:cs typeface="ＭＳ Ｐゴシック" panose="020B0600070205080204" pitchFamily="50" charset="-128"/>
              </a:rPr>
              <a:t>　　　　</a:t>
            </a:r>
            <a:r>
              <a:rPr lang="en-US" altLang="ja-JP" sz="1000" dirty="0" smtClean="0">
                <a:latin typeface="+mn-ea"/>
                <a:cs typeface="ＭＳ Ｐゴシック" panose="020B0600070205080204" pitchFamily="50" charset="-128"/>
              </a:rPr>
              <a:t>2.</a:t>
            </a:r>
            <a:r>
              <a:rPr lang="ja-JP" altLang="ja-JP" sz="1000" dirty="0" smtClean="0">
                <a:latin typeface="+mn-ea"/>
                <a:cs typeface="ＭＳ Ｐゴシック" panose="020B0600070205080204" pitchFamily="50" charset="-128"/>
              </a:rPr>
              <a:t>「</a:t>
            </a:r>
            <a:r>
              <a:rPr lang="ja-JP" altLang="ja-JP" sz="1000" dirty="0">
                <a:latin typeface="+mn-ea"/>
                <a:cs typeface="ＭＳ Ｐゴシック" panose="020B0600070205080204" pitchFamily="50" charset="-128"/>
              </a:rPr>
              <a:t>提供：○○」などの</a:t>
            </a:r>
            <a:r>
              <a:rPr lang="ja-JP" altLang="ja-JP" sz="1000" dirty="0" smtClean="0">
                <a:latin typeface="+mn-ea"/>
                <a:cs typeface="ＭＳ Ｐゴシック" panose="020B0600070205080204" pitchFamily="50" charset="-128"/>
              </a:rPr>
              <a:t>表記</a:t>
            </a:r>
            <a:endParaRPr lang="ja-JP" altLang="ja-JP" sz="1000" dirty="0">
              <a:latin typeface="+mn-ea"/>
              <a:cs typeface="ＭＳ Ｐゴシック" panose="020B0600070205080204" pitchFamily="50" charset="-128"/>
            </a:endParaRPr>
          </a:p>
        </p:txBody>
      </p:sp>
      <p:pic>
        <p:nvPicPr>
          <p:cNvPr id="13" name="Picture 2" descr="Yahoo!映画">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50539" y="1027922"/>
            <a:ext cx="914829" cy="175730"/>
          </a:xfrm>
          <a:prstGeom prst="rect">
            <a:avLst/>
          </a:prstGeom>
          <a:noFill/>
          <a:extLst>
            <a:ext uri="{909E8E84-426E-40DD-AFC4-6F175D3DCCD1}">
              <a14:hiddenFill xmlns:a14="http://schemas.microsoft.com/office/drawing/2010/main">
                <a:solidFill>
                  <a:srgbClr val="FFFFFF"/>
                </a:solidFill>
              </a14:hiddenFill>
            </a:ext>
          </a:extLst>
        </p:spPr>
      </p:pic>
      <p:sp>
        <p:nvSpPr>
          <p:cNvPr id="14" name="正方形/長方形 13"/>
          <p:cNvSpPr/>
          <p:nvPr/>
        </p:nvSpPr>
        <p:spPr>
          <a:xfrm>
            <a:off x="302464" y="4035632"/>
            <a:ext cx="6557305" cy="1415772"/>
          </a:xfrm>
          <a:prstGeom prst="rect">
            <a:avLst/>
          </a:prstGeom>
        </p:spPr>
        <p:txBody>
          <a:bodyPr wrap="square">
            <a:spAutoFit/>
          </a:bodyPr>
          <a:lstStyle/>
          <a:p>
            <a:pPr lvl="0"/>
            <a:r>
              <a:rPr lang="ja-JP" altLang="en-US" sz="16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（２）テキスト・レスポンシブタイプ</a:t>
            </a:r>
            <a:endParaRPr lang="en-US" altLang="ja-JP" sz="16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・タイトル、または説明文に「</a:t>
            </a:r>
            <a:r>
              <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サービス」をテキストで掲載</a:t>
            </a:r>
            <a:endPar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kumimoji="0"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訴求内容の文量等との</a:t>
            </a:r>
            <a:r>
              <a:rPr kumimoji="0"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兼ね合いで</a:t>
            </a:r>
            <a:r>
              <a:rPr kumimoji="0"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スペース的に挿入が難しい場合は入れなくても可</a:t>
            </a:r>
            <a:endParaRPr kumimoji="0"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・縮小やトリミングによって、視認</a:t>
            </a:r>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性を確保</a:t>
            </a:r>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できなくなる可能性があるため、</a:t>
            </a:r>
            <a:endPar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ロゴ、テキストに関わらず、画像への「</a:t>
            </a:r>
            <a:r>
              <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サービス」表記の掲載は不可</a:t>
            </a:r>
            <a:endPar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・主体者表記はクライアント名</a:t>
            </a:r>
            <a:endParaRPr kumimoji="0" lang="en-US" altLang="ja-JP" sz="12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kumimoji="0" lang="en-US" altLang="ja-JP"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ただし、複数クライアントの協賛で特別企画を実施する場合は、「</a:t>
            </a:r>
            <a:r>
              <a:rPr kumimoji="0" lang="en-US" altLang="zh-TW"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a:t>
            </a:r>
            <a:r>
              <a:rPr kumimoji="0" lang="zh-TW"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zh-TW"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合同協賛</a:t>
            </a:r>
            <a:r>
              <a:rPr kumimoji="0" lang="zh-TW"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000" kern="0" dirty="0" smtClean="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」とする</a:t>
            </a:r>
            <a:endParaRPr kumimoji="0" lang="zh-TW"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正方形/長方形 14"/>
          <p:cNvSpPr/>
          <p:nvPr/>
        </p:nvSpPr>
        <p:spPr>
          <a:xfrm>
            <a:off x="3231162" y="5472882"/>
            <a:ext cx="3621360" cy="1094780"/>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6" name="正方形/長方形 15"/>
          <p:cNvSpPr/>
          <p:nvPr/>
        </p:nvSpPr>
        <p:spPr>
          <a:xfrm>
            <a:off x="4260234" y="6061593"/>
            <a:ext cx="2707628" cy="215444"/>
          </a:xfrm>
          <a:prstGeom prst="rect">
            <a:avLst/>
          </a:prstGeom>
        </p:spPr>
        <p:txBody>
          <a:bodyPr wrap="square">
            <a:spAutoFit/>
          </a:bodyPr>
          <a:lstStyle/>
          <a:p>
            <a:r>
              <a:rPr lang="ja-JP" altLang="en-US" sz="800" dirty="0" smtClean="0">
                <a:solidFill>
                  <a:schemeClr val="bg1">
                    <a:lumMod val="65000"/>
                  </a:schemeClr>
                </a:solidFill>
              </a:rPr>
              <a:t>クライアント名</a:t>
            </a:r>
          </a:p>
        </p:txBody>
      </p:sp>
      <p:sp>
        <p:nvSpPr>
          <p:cNvPr id="17" name="正方形/長方形 16"/>
          <p:cNvSpPr/>
          <p:nvPr/>
        </p:nvSpPr>
        <p:spPr>
          <a:xfrm>
            <a:off x="4260234" y="5614305"/>
            <a:ext cx="2470543" cy="461665"/>
          </a:xfrm>
          <a:prstGeom prst="rect">
            <a:avLst/>
          </a:prstGeom>
        </p:spPr>
        <p:txBody>
          <a:bodyPr wrap="square">
            <a:spAutoFit/>
          </a:bodyPr>
          <a:lstStyle/>
          <a:p>
            <a:r>
              <a:rPr lang="en-US" altLang="ja-JP" sz="1200" dirty="0" smtClean="0">
                <a:solidFill>
                  <a:schemeClr val="tx1">
                    <a:lumMod val="75000"/>
                    <a:lumOff val="25000"/>
                  </a:schemeClr>
                </a:solidFill>
              </a:rPr>
              <a:t>[Yahoo!</a:t>
            </a:r>
            <a:r>
              <a:rPr lang="ja-JP" altLang="en-US" sz="1200" dirty="0" smtClean="0">
                <a:solidFill>
                  <a:schemeClr val="tx1">
                    <a:lumMod val="75000"/>
                    <a:lumOff val="25000"/>
                  </a:schemeClr>
                </a:solidFill>
              </a:rPr>
              <a:t>映画</a:t>
            </a:r>
            <a:r>
              <a:rPr lang="en-US" altLang="ja-JP" sz="1200" dirty="0" smtClean="0">
                <a:solidFill>
                  <a:schemeClr val="tx1">
                    <a:lumMod val="75000"/>
                    <a:lumOff val="25000"/>
                  </a:schemeClr>
                </a:solidFill>
              </a:rPr>
              <a:t>]××××××××</a:t>
            </a:r>
          </a:p>
          <a:p>
            <a:r>
              <a:rPr lang="en-US" altLang="ja-JP" sz="1200" dirty="0" smtClean="0">
                <a:solidFill>
                  <a:schemeClr val="tx1">
                    <a:lumMod val="75000"/>
                    <a:lumOff val="25000"/>
                  </a:schemeClr>
                </a:solidFill>
              </a:rPr>
              <a:t>××××××××××××××××××</a:t>
            </a:r>
            <a:endParaRPr lang="ja-JP" altLang="en-US" sz="1200" dirty="0">
              <a:solidFill>
                <a:schemeClr val="tx1">
                  <a:lumMod val="75000"/>
                  <a:lumOff val="25000"/>
                </a:schemeClr>
              </a:solidFill>
            </a:endParaRPr>
          </a:p>
        </p:txBody>
      </p:sp>
      <p:sp>
        <p:nvSpPr>
          <p:cNvPr id="18" name="正方形/長方形 17"/>
          <p:cNvSpPr/>
          <p:nvPr/>
        </p:nvSpPr>
        <p:spPr>
          <a:xfrm>
            <a:off x="3346419" y="5593542"/>
            <a:ext cx="866698" cy="863814"/>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9" name="正方形/長方形 18"/>
          <p:cNvSpPr/>
          <p:nvPr/>
        </p:nvSpPr>
        <p:spPr>
          <a:xfrm>
            <a:off x="7108142" y="5024192"/>
            <a:ext cx="1718438" cy="1547015"/>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0" name="正方形/長方形 19"/>
          <p:cNvSpPr/>
          <p:nvPr/>
        </p:nvSpPr>
        <p:spPr>
          <a:xfrm>
            <a:off x="7195773" y="5115534"/>
            <a:ext cx="1542173" cy="693883"/>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1" name="正方形/長方形 20"/>
          <p:cNvSpPr/>
          <p:nvPr/>
        </p:nvSpPr>
        <p:spPr>
          <a:xfrm>
            <a:off x="7138889" y="6368766"/>
            <a:ext cx="1002493" cy="218028"/>
          </a:xfrm>
          <a:prstGeom prst="rect">
            <a:avLst/>
          </a:prstGeom>
        </p:spPr>
        <p:txBody>
          <a:bodyPr wrap="square">
            <a:spAutoFit/>
          </a:bodyPr>
          <a:lstStyle/>
          <a:p>
            <a:r>
              <a:rPr lang="ja-JP" altLang="en-US" sz="800" dirty="0" smtClean="0">
                <a:solidFill>
                  <a:schemeClr val="bg1">
                    <a:lumMod val="65000"/>
                  </a:schemeClr>
                </a:solidFill>
              </a:rPr>
              <a:t>クライアント名</a:t>
            </a:r>
          </a:p>
        </p:txBody>
      </p:sp>
      <p:sp>
        <p:nvSpPr>
          <p:cNvPr id="22" name="正方形/長方形 21"/>
          <p:cNvSpPr/>
          <p:nvPr/>
        </p:nvSpPr>
        <p:spPr>
          <a:xfrm>
            <a:off x="7119219" y="5900759"/>
            <a:ext cx="1618728" cy="507831"/>
          </a:xfrm>
          <a:prstGeom prst="rect">
            <a:avLst/>
          </a:prstGeom>
        </p:spPr>
        <p:txBody>
          <a:bodyPr wrap="square">
            <a:spAutoFit/>
          </a:bodyPr>
          <a:lstStyle/>
          <a:p>
            <a:r>
              <a:rPr lang="en-US" altLang="ja-JP" sz="900" dirty="0" smtClean="0">
                <a:solidFill>
                  <a:schemeClr val="tx1">
                    <a:lumMod val="75000"/>
                    <a:lumOff val="25000"/>
                  </a:schemeClr>
                </a:solidFill>
              </a:rPr>
              <a:t>××××××××××××|××××××××××××××××</a:t>
            </a:r>
            <a:r>
              <a:rPr lang="en-US" altLang="ja-JP" sz="900" dirty="0">
                <a:solidFill>
                  <a:schemeClr val="tx1">
                    <a:lumMod val="75000"/>
                    <a:lumOff val="25000"/>
                  </a:schemeClr>
                </a:solidFill>
              </a:rPr>
              <a:t>×××××</a:t>
            </a:r>
            <a:r>
              <a:rPr lang="en-US" altLang="ja-JP" sz="900" dirty="0" smtClean="0">
                <a:solidFill>
                  <a:schemeClr val="tx1">
                    <a:lumMod val="75000"/>
                    <a:lumOff val="25000"/>
                  </a:schemeClr>
                </a:solidFill>
              </a:rPr>
              <a:t> </a:t>
            </a:r>
            <a:r>
              <a:rPr lang="en-US" altLang="ja-JP" sz="900" dirty="0">
                <a:solidFill>
                  <a:schemeClr val="tx1">
                    <a:lumMod val="75000"/>
                    <a:lumOff val="25000"/>
                  </a:schemeClr>
                </a:solidFill>
              </a:rPr>
              <a:t>[Yahoo</a:t>
            </a:r>
            <a:r>
              <a:rPr lang="en-US" altLang="ja-JP" sz="900" dirty="0" smtClean="0">
                <a:solidFill>
                  <a:schemeClr val="tx1">
                    <a:lumMod val="75000"/>
                    <a:lumOff val="25000"/>
                  </a:schemeClr>
                </a:solidFill>
              </a:rPr>
              <a:t>!</a:t>
            </a:r>
            <a:r>
              <a:rPr lang="ja-JP" altLang="en-US" sz="900" dirty="0">
                <a:solidFill>
                  <a:schemeClr val="tx1">
                    <a:lumMod val="75000"/>
                    <a:lumOff val="25000"/>
                  </a:schemeClr>
                </a:solidFill>
              </a:rPr>
              <a:t>映画</a:t>
            </a:r>
            <a:r>
              <a:rPr lang="en-US" altLang="ja-JP" sz="900" dirty="0" smtClean="0">
                <a:solidFill>
                  <a:schemeClr val="tx1">
                    <a:lumMod val="75000"/>
                    <a:lumOff val="25000"/>
                  </a:schemeClr>
                </a:solidFill>
              </a:rPr>
              <a:t>] </a:t>
            </a:r>
            <a:endParaRPr lang="ja-JP" altLang="en-US" sz="900" dirty="0">
              <a:solidFill>
                <a:schemeClr val="tx1">
                  <a:lumMod val="75000"/>
                  <a:lumOff val="25000"/>
                </a:schemeClr>
              </a:solidFill>
            </a:endParaRPr>
          </a:p>
        </p:txBody>
      </p:sp>
      <p:sp>
        <p:nvSpPr>
          <p:cNvPr id="23" name="正方形/長方形 22"/>
          <p:cNvSpPr/>
          <p:nvPr/>
        </p:nvSpPr>
        <p:spPr>
          <a:xfrm>
            <a:off x="600945" y="5472882"/>
            <a:ext cx="2362145" cy="1094780"/>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4" name="正方形/長方形 23"/>
          <p:cNvSpPr/>
          <p:nvPr/>
        </p:nvSpPr>
        <p:spPr>
          <a:xfrm>
            <a:off x="753371" y="5680779"/>
            <a:ext cx="2470543" cy="276999"/>
          </a:xfrm>
          <a:prstGeom prst="rect">
            <a:avLst/>
          </a:prstGeom>
        </p:spPr>
        <p:txBody>
          <a:bodyPr wrap="square">
            <a:spAutoFit/>
          </a:bodyPr>
          <a:lstStyle/>
          <a:p>
            <a:r>
              <a:rPr lang="en-US" altLang="ja-JP" sz="1200" dirty="0" smtClean="0">
                <a:solidFill>
                  <a:srgbClr val="0000CC"/>
                </a:solidFill>
              </a:rPr>
              <a:t>×××××××××××</a:t>
            </a:r>
            <a:endParaRPr lang="ja-JP" altLang="en-US" sz="1200" dirty="0">
              <a:solidFill>
                <a:srgbClr val="0000CC"/>
              </a:solidFill>
            </a:endParaRPr>
          </a:p>
        </p:txBody>
      </p:sp>
      <p:sp>
        <p:nvSpPr>
          <p:cNvPr id="25" name="正方形/長方形 24"/>
          <p:cNvSpPr/>
          <p:nvPr/>
        </p:nvSpPr>
        <p:spPr>
          <a:xfrm>
            <a:off x="753371" y="5943401"/>
            <a:ext cx="2470543" cy="400110"/>
          </a:xfrm>
          <a:prstGeom prst="rect">
            <a:avLst/>
          </a:prstGeom>
        </p:spPr>
        <p:txBody>
          <a:bodyPr wrap="square">
            <a:spAutoFit/>
          </a:bodyPr>
          <a:lstStyle/>
          <a:p>
            <a:r>
              <a:rPr lang="en-US" altLang="ja-JP" sz="1000" dirty="0" smtClean="0">
                <a:solidFill>
                  <a:schemeClr val="tx1">
                    <a:lumMod val="75000"/>
                    <a:lumOff val="25000"/>
                  </a:schemeClr>
                </a:solidFill>
              </a:rPr>
              <a:t>××××××××××××××××××</a:t>
            </a:r>
          </a:p>
          <a:p>
            <a:r>
              <a:rPr lang="en-US" altLang="ja-JP" sz="1000" dirty="0" smtClean="0">
                <a:solidFill>
                  <a:schemeClr val="tx1">
                    <a:lumMod val="75000"/>
                    <a:lumOff val="25000"/>
                  </a:schemeClr>
                </a:solidFill>
              </a:rPr>
              <a:t>××××××××[</a:t>
            </a:r>
            <a:r>
              <a:rPr lang="en-US" altLang="ja-JP" sz="1000" dirty="0">
                <a:solidFill>
                  <a:schemeClr val="tx1">
                    <a:lumMod val="75000"/>
                    <a:lumOff val="25000"/>
                  </a:schemeClr>
                </a:solidFill>
              </a:rPr>
              <a:t>Yahoo</a:t>
            </a:r>
            <a:r>
              <a:rPr lang="en-US" altLang="ja-JP" sz="1000" dirty="0" smtClean="0">
                <a:solidFill>
                  <a:schemeClr val="tx1">
                    <a:lumMod val="75000"/>
                    <a:lumOff val="25000"/>
                  </a:schemeClr>
                </a:solidFill>
              </a:rPr>
              <a:t>!</a:t>
            </a:r>
            <a:r>
              <a:rPr lang="ja-JP" altLang="en-US" sz="1000" dirty="0" smtClean="0">
                <a:solidFill>
                  <a:schemeClr val="tx1">
                    <a:lumMod val="75000"/>
                    <a:lumOff val="25000"/>
                  </a:schemeClr>
                </a:solidFill>
              </a:rPr>
              <a:t>映画</a:t>
            </a:r>
            <a:r>
              <a:rPr lang="en-US" altLang="ja-JP" sz="1000" dirty="0" smtClean="0">
                <a:solidFill>
                  <a:schemeClr val="tx1">
                    <a:lumMod val="75000"/>
                    <a:lumOff val="25000"/>
                  </a:schemeClr>
                </a:solidFill>
              </a:rPr>
              <a:t>]</a:t>
            </a:r>
            <a:endParaRPr lang="ja-JP" altLang="en-US" sz="1000" dirty="0">
              <a:solidFill>
                <a:schemeClr val="tx1">
                  <a:lumMod val="75000"/>
                  <a:lumOff val="25000"/>
                </a:schemeClr>
              </a:solidFill>
            </a:endParaRPr>
          </a:p>
        </p:txBody>
      </p:sp>
      <p:sp>
        <p:nvSpPr>
          <p:cNvPr id="6" name="正方形/長方形 5"/>
          <p:cNvSpPr/>
          <p:nvPr/>
        </p:nvSpPr>
        <p:spPr>
          <a:xfrm>
            <a:off x="244306" y="476857"/>
            <a:ext cx="7158626" cy="276999"/>
          </a:xfrm>
          <a:prstGeom prst="rect">
            <a:avLst/>
          </a:prstGeom>
        </p:spPr>
        <p:txBody>
          <a:bodyPr wrap="none">
            <a:spAutoFit/>
          </a:bodyPr>
          <a:lstStyle/>
          <a:p>
            <a:r>
              <a:rPr lang="en-US" altLang="ja-JP" sz="1200" dirty="0" smtClean="0"/>
              <a:t>【</a:t>
            </a:r>
            <a:r>
              <a:rPr lang="ja-JP" altLang="en-US" sz="1200" dirty="0" smtClean="0"/>
              <a:t>適用サービス</a:t>
            </a:r>
            <a:r>
              <a:rPr lang="en-US" altLang="ja-JP" sz="1200" dirty="0" smtClean="0"/>
              <a:t>】</a:t>
            </a:r>
            <a:r>
              <a:rPr lang="en-US" altLang="ja-JP" sz="1200" dirty="0" err="1" smtClean="0"/>
              <a:t>carview</a:t>
            </a:r>
            <a:r>
              <a:rPr lang="en-US" altLang="ja-JP" sz="1200" dirty="0" smtClean="0"/>
              <a:t>!</a:t>
            </a:r>
            <a:r>
              <a:rPr lang="ja-JP" altLang="en-US" sz="1200" dirty="0" smtClean="0"/>
              <a:t>、</a:t>
            </a:r>
            <a:r>
              <a:rPr lang="en-US" altLang="ja-JP" sz="1200" dirty="0" smtClean="0"/>
              <a:t>Yahoo</a:t>
            </a:r>
            <a:r>
              <a:rPr lang="en-US" altLang="ja-JP" sz="1200" dirty="0"/>
              <a:t>! JAPAN </a:t>
            </a:r>
            <a:r>
              <a:rPr lang="en-US" altLang="ja-JP" sz="1200" dirty="0" smtClean="0"/>
              <a:t>SDGs</a:t>
            </a:r>
            <a:r>
              <a:rPr lang="ja-JP" altLang="en-US" sz="1200" dirty="0" smtClean="0"/>
              <a:t>、</a:t>
            </a:r>
            <a:r>
              <a:rPr lang="en-US" altLang="ja-JP" sz="1200" dirty="0" smtClean="0"/>
              <a:t>Yahoo!</a:t>
            </a:r>
            <a:r>
              <a:rPr lang="ja-JP" altLang="en-US" sz="1200" dirty="0" smtClean="0"/>
              <a:t>ファイナンス、</a:t>
            </a:r>
            <a:r>
              <a:rPr lang="en-US" altLang="ja-JP" sz="1200" dirty="0" smtClean="0"/>
              <a:t>GYAO!</a:t>
            </a:r>
            <a:r>
              <a:rPr lang="ja-JP" altLang="en-US" sz="1200" dirty="0" smtClean="0"/>
              <a:t>、スポーツナビ</a:t>
            </a:r>
            <a:endParaRPr lang="ja-JP" altLang="en-US" sz="1200" dirty="0"/>
          </a:p>
        </p:txBody>
      </p:sp>
    </p:spTree>
    <p:extLst>
      <p:ext uri="{BB962C8B-B14F-4D97-AF65-F5344CB8AC3E}">
        <p14:creationId xmlns:p14="http://schemas.microsoft.com/office/powerpoint/2010/main" val="24775398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dirty="0"/>
          </a:p>
        </p:txBody>
      </p:sp>
      <p:sp>
        <p:nvSpPr>
          <p:cNvPr id="6" name="タイトル 1"/>
          <p:cNvSpPr txBox="1">
            <a:spLocks/>
          </p:cNvSpPr>
          <p:nvPr/>
        </p:nvSpPr>
        <p:spPr>
          <a:xfrm>
            <a:off x="1885950" y="2747020"/>
            <a:ext cx="8420100" cy="1368152"/>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800" kern="1200">
                <a:solidFill>
                  <a:schemeClr val="tx1"/>
                </a:solidFill>
                <a:latin typeface="+mj-lt"/>
                <a:ea typeface="+mj-ea"/>
                <a:cs typeface="+mj-cs"/>
              </a:defRPr>
            </a:lvl1pPr>
          </a:lstStyle>
          <a:p>
            <a:r>
              <a:rPr lang="en-US" altLang="ja-JP" sz="2800" dirty="0"/>
              <a:t>Yahoo! JAPAN</a:t>
            </a:r>
            <a:r>
              <a:rPr lang="ja-JP" altLang="en-US" sz="2800" dirty="0"/>
              <a:t>ブランドガイドライン</a:t>
            </a:r>
            <a:endParaRPr lang="en-US" altLang="ja-JP" sz="2800" dirty="0"/>
          </a:p>
          <a:p>
            <a:r>
              <a:rPr lang="ja-JP" altLang="en-US" sz="2800" dirty="0"/>
              <a:t>（一部抜粋）</a:t>
            </a:r>
          </a:p>
        </p:txBody>
      </p:sp>
    </p:spTree>
    <p:extLst>
      <p:ext uri="{BB962C8B-B14F-4D97-AF65-F5344CB8AC3E}">
        <p14:creationId xmlns:p14="http://schemas.microsoft.com/office/powerpoint/2010/main" val="11985863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Yahoo! JAPAN</a:t>
            </a:r>
            <a:r>
              <a:rPr lang="ja-JP" altLang="en-US" dirty="0"/>
              <a:t>ロゴレギュレーション</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dirty="0"/>
          </a:p>
        </p:txBody>
      </p:sp>
      <p:pic>
        <p:nvPicPr>
          <p:cNvPr id="26" name="図 25"/>
          <p:cNvPicPr>
            <a:picLocks noChangeAspect="1"/>
          </p:cNvPicPr>
          <p:nvPr/>
        </p:nvPicPr>
        <p:blipFill rotWithShape="1">
          <a:blip r:embed="rId2"/>
          <a:srcRect l="19077" t="25416" r="18247" b="11044"/>
          <a:stretch/>
        </p:blipFill>
        <p:spPr>
          <a:xfrm>
            <a:off x="1591179" y="1196752"/>
            <a:ext cx="9009641" cy="4896544"/>
          </a:xfrm>
          <a:prstGeom prst="rect">
            <a:avLst/>
          </a:prstGeom>
        </p:spPr>
      </p:pic>
    </p:spTree>
    <p:extLst>
      <p:ext uri="{BB962C8B-B14F-4D97-AF65-F5344CB8AC3E}">
        <p14:creationId xmlns:p14="http://schemas.microsoft.com/office/powerpoint/2010/main" val="39201476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Yahoo! JAPAN</a:t>
            </a:r>
            <a:r>
              <a:rPr lang="ja-JP" altLang="en-US" dirty="0"/>
              <a:t>ロゴレギュレーション</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dirty="0"/>
          </a:p>
        </p:txBody>
      </p:sp>
      <p:pic>
        <p:nvPicPr>
          <p:cNvPr id="6" name="図 5"/>
          <p:cNvPicPr>
            <a:picLocks noChangeAspect="1"/>
          </p:cNvPicPr>
          <p:nvPr/>
        </p:nvPicPr>
        <p:blipFill rotWithShape="1">
          <a:blip r:embed="rId2"/>
          <a:srcRect l="19749" t="22490" r="18463" b="14188"/>
          <a:stretch/>
        </p:blipFill>
        <p:spPr>
          <a:xfrm>
            <a:off x="1724085" y="1268760"/>
            <a:ext cx="8743830" cy="5040560"/>
          </a:xfrm>
          <a:prstGeom prst="rect">
            <a:avLst/>
          </a:prstGeom>
        </p:spPr>
      </p:pic>
    </p:spTree>
    <p:extLst>
      <p:ext uri="{BB962C8B-B14F-4D97-AF65-F5344CB8AC3E}">
        <p14:creationId xmlns:p14="http://schemas.microsoft.com/office/powerpoint/2010/main" val="41267640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Yahoo! JAPAN</a:t>
            </a:r>
            <a:r>
              <a:rPr lang="ja-JP" altLang="en-US" dirty="0"/>
              <a:t>ロゴレギュレーション</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dirty="0"/>
          </a:p>
        </p:txBody>
      </p:sp>
      <p:pic>
        <p:nvPicPr>
          <p:cNvPr id="7" name="図 6"/>
          <p:cNvPicPr>
            <a:picLocks noChangeAspect="1"/>
          </p:cNvPicPr>
          <p:nvPr/>
        </p:nvPicPr>
        <p:blipFill rotWithShape="1">
          <a:blip r:embed="rId2"/>
          <a:srcRect l="18743" t="29323" r="25285" b="6062"/>
          <a:stretch/>
        </p:blipFill>
        <p:spPr>
          <a:xfrm>
            <a:off x="2048430" y="1196752"/>
            <a:ext cx="8095139" cy="5256584"/>
          </a:xfrm>
          <a:prstGeom prst="rect">
            <a:avLst/>
          </a:prstGeom>
        </p:spPr>
      </p:pic>
    </p:spTree>
    <p:extLst>
      <p:ext uri="{BB962C8B-B14F-4D97-AF65-F5344CB8AC3E}">
        <p14:creationId xmlns:p14="http://schemas.microsoft.com/office/powerpoint/2010/main" val="1926115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Yahoo! JAPAN</a:t>
            </a:r>
            <a:r>
              <a:rPr lang="ja-JP" altLang="en-US" dirty="0"/>
              <a:t>ロゴレギュレーション</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dirty="0"/>
          </a:p>
        </p:txBody>
      </p:sp>
      <p:pic>
        <p:nvPicPr>
          <p:cNvPr id="6" name="図 5"/>
          <p:cNvPicPr>
            <a:picLocks noChangeAspect="1"/>
          </p:cNvPicPr>
          <p:nvPr/>
        </p:nvPicPr>
        <p:blipFill>
          <a:blip r:embed="rId2"/>
          <a:stretch>
            <a:fillRect/>
          </a:stretch>
        </p:blipFill>
        <p:spPr>
          <a:xfrm>
            <a:off x="1077269" y="1916832"/>
            <a:ext cx="10037461" cy="3024336"/>
          </a:xfrm>
          <a:prstGeom prst="rect">
            <a:avLst/>
          </a:prstGeom>
        </p:spPr>
      </p:pic>
    </p:spTree>
    <p:extLst>
      <p:ext uri="{BB962C8B-B14F-4D97-AF65-F5344CB8AC3E}">
        <p14:creationId xmlns:p14="http://schemas.microsoft.com/office/powerpoint/2010/main" val="25096275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a:t>Yahoo! JAPAN</a:t>
            </a:r>
            <a:r>
              <a:rPr lang="ja-JP" altLang="en-US" dirty="0"/>
              <a:t>テキストの使用方法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dirty="0"/>
          </a:p>
        </p:txBody>
      </p:sp>
      <p:pic>
        <p:nvPicPr>
          <p:cNvPr id="7" name="図 6"/>
          <p:cNvPicPr>
            <a:picLocks noChangeAspect="1"/>
          </p:cNvPicPr>
          <p:nvPr/>
        </p:nvPicPr>
        <p:blipFill>
          <a:blip r:embed="rId2"/>
          <a:stretch>
            <a:fillRect/>
          </a:stretch>
        </p:blipFill>
        <p:spPr>
          <a:xfrm>
            <a:off x="2056836" y="1581179"/>
            <a:ext cx="8078327" cy="4944165"/>
          </a:xfrm>
          <a:prstGeom prst="rect">
            <a:avLst/>
          </a:prstGeom>
        </p:spPr>
      </p:pic>
    </p:spTree>
    <p:extLst>
      <p:ext uri="{BB962C8B-B14F-4D97-AF65-F5344CB8AC3E}">
        <p14:creationId xmlns:p14="http://schemas.microsoft.com/office/powerpoint/2010/main" val="18198910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タイアップ</a:t>
            </a:r>
            <a:r>
              <a:rPr lang="ja-JP" altLang="en-US" dirty="0"/>
              <a:t>広告の概要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a:t>
            </a:fld>
            <a:endParaRPr lang="ja-JP" altLang="en-US" dirty="0"/>
          </a:p>
        </p:txBody>
      </p:sp>
      <p:sp>
        <p:nvSpPr>
          <p:cNvPr id="7" name="テキスト ボックス 6"/>
          <p:cNvSpPr txBox="1"/>
          <p:nvPr/>
        </p:nvSpPr>
        <p:spPr>
          <a:xfrm>
            <a:off x="762850" y="1916832"/>
            <a:ext cx="10666300" cy="3139321"/>
          </a:xfrm>
          <a:prstGeom prst="rect">
            <a:avLst/>
          </a:prstGeom>
          <a:noFill/>
        </p:spPr>
        <p:txBody>
          <a:bodyPr wrap="square" rtlCol="0">
            <a:spAutoFit/>
          </a:bodyPr>
          <a:lstStyle/>
          <a:p>
            <a:r>
              <a:rPr lang="ja-JP" altLang="en-US" b="1"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広告主様やその商品・サービスへの認知や理解、関心などを高め態度変容を促す</a:t>
            </a:r>
            <a:r>
              <a:rPr lang="ja-JP" altLang="en-US"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ことを目的に、</a:t>
            </a:r>
            <a:endParaRPr lang="en-US" altLang="ja-JP"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ヤフーが独自のコンテンツを企画、制作します。</a:t>
            </a:r>
            <a:endParaRPr lang="en-US" altLang="ja-JP"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dirty="0" smtClean="0">
                <a:solidFill>
                  <a:schemeClr val="tx1">
                    <a:lumMod val="65000"/>
                    <a:lumOff val="35000"/>
                  </a:schemeClr>
                </a:solidFill>
              </a:rPr>
              <a:t>ヤフーの各種サービスにおけるタイアップ広告では、</a:t>
            </a:r>
            <a:r>
              <a:rPr lang="ja-JP" altLang="en-US" dirty="0">
                <a:solidFill>
                  <a:schemeClr val="tx1">
                    <a:lumMod val="65000"/>
                    <a:lumOff val="35000"/>
                  </a:schemeClr>
                </a:solidFill>
              </a:rPr>
              <a:t>当該</a:t>
            </a:r>
            <a:r>
              <a:rPr lang="ja-JP" altLang="en-US" b="1" dirty="0" smtClean="0">
                <a:solidFill>
                  <a:schemeClr val="tx1">
                    <a:lumMod val="65000"/>
                    <a:lumOff val="35000"/>
                  </a:schemeClr>
                </a:solidFill>
              </a:rPr>
              <a:t>サービス</a:t>
            </a:r>
            <a:r>
              <a:rPr lang="ja-JP" altLang="en-US" b="1" dirty="0">
                <a:solidFill>
                  <a:schemeClr val="tx1">
                    <a:lumMod val="65000"/>
                    <a:lumOff val="35000"/>
                  </a:schemeClr>
                </a:solidFill>
              </a:rPr>
              <a:t>独自</a:t>
            </a:r>
            <a:r>
              <a:rPr lang="ja-JP" altLang="en-US" b="1" dirty="0" smtClean="0">
                <a:solidFill>
                  <a:schemeClr val="tx1">
                    <a:lumMod val="65000"/>
                    <a:lumOff val="35000"/>
                  </a:schemeClr>
                </a:solidFill>
              </a:rPr>
              <a:t>の</a:t>
            </a:r>
            <a:r>
              <a:rPr lang="ja-JP" altLang="en-US" b="1" dirty="0">
                <a:solidFill>
                  <a:schemeClr val="tx1">
                    <a:lumMod val="65000"/>
                    <a:lumOff val="35000"/>
                  </a:schemeClr>
                </a:solidFill>
              </a:rPr>
              <a:t>編集・デザインスタイル</a:t>
            </a:r>
            <a:r>
              <a:rPr lang="ja-JP" altLang="en-US" dirty="0">
                <a:solidFill>
                  <a:schemeClr val="tx1">
                    <a:lumMod val="65000"/>
                    <a:lumOff val="35000"/>
                  </a:schemeClr>
                </a:solidFill>
              </a:rPr>
              <a:t>で</a:t>
            </a:r>
            <a:r>
              <a:rPr lang="ja-JP" altLang="en-US" dirty="0" smtClean="0">
                <a:solidFill>
                  <a:schemeClr val="tx1">
                    <a:lumMod val="65000"/>
                    <a:lumOff val="35000"/>
                  </a:schemeClr>
                </a:solidFill>
              </a:rPr>
              <a:t>、</a:t>
            </a:r>
            <a:r>
              <a:rPr lang="ja-JP" altLang="en-US" b="1" dirty="0" smtClean="0">
                <a:solidFill>
                  <a:schemeClr val="tx1">
                    <a:lumMod val="65000"/>
                    <a:lumOff val="35000"/>
                  </a:schemeClr>
                </a:solidFill>
              </a:rPr>
              <a:t>ユーザーに対して訴求力のあるコンテンツ</a:t>
            </a:r>
            <a:r>
              <a:rPr lang="ja-JP" altLang="en-US" dirty="0" smtClean="0">
                <a:solidFill>
                  <a:schemeClr val="tx1">
                    <a:lumMod val="65000"/>
                    <a:lumOff val="35000"/>
                  </a:schemeClr>
                </a:solidFill>
              </a:rPr>
              <a:t>を</a:t>
            </a:r>
            <a:r>
              <a:rPr lang="ja-JP" altLang="en-US" dirty="0">
                <a:solidFill>
                  <a:schemeClr val="tx1">
                    <a:lumMod val="65000"/>
                    <a:lumOff val="35000"/>
                  </a:schemeClr>
                </a:solidFill>
              </a:rPr>
              <a:t>設計</a:t>
            </a:r>
            <a:r>
              <a:rPr lang="ja-JP" altLang="en-US" dirty="0" smtClean="0">
                <a:solidFill>
                  <a:schemeClr val="tx1">
                    <a:lumMod val="65000"/>
                    <a:lumOff val="35000"/>
                  </a:schemeClr>
                </a:solidFill>
              </a:rPr>
              <a:t>します。</a:t>
            </a:r>
            <a:endParaRPr lang="en-US" altLang="ja-JP" dirty="0" smtClean="0">
              <a:solidFill>
                <a:schemeClr val="tx1">
                  <a:lumMod val="65000"/>
                  <a:lumOff val="35000"/>
                </a:schemeClr>
              </a:solidFill>
            </a:endParaRPr>
          </a:p>
          <a:p>
            <a:pPr lvl="0"/>
            <a:endParaRPr lang="en-US" altLang="ja-JP" dirty="0">
              <a:solidFill>
                <a:schemeClr val="tx1">
                  <a:lumMod val="65000"/>
                  <a:lumOff val="35000"/>
                </a:schemeClr>
              </a:solidFill>
            </a:endParaRPr>
          </a:p>
          <a:p>
            <a:pPr lvl="0"/>
            <a:r>
              <a:rPr lang="ja-JP" altLang="en-US" dirty="0" smtClean="0">
                <a:solidFill>
                  <a:schemeClr val="tx1">
                    <a:lumMod val="65000"/>
                    <a:lumOff val="35000"/>
                  </a:schemeClr>
                </a:solidFill>
              </a:rPr>
              <a:t>サイトの仕様として、</a:t>
            </a:r>
            <a:r>
              <a:rPr lang="ja-JP" altLang="en-US" b="1" dirty="0" smtClean="0">
                <a:solidFill>
                  <a:schemeClr val="tx1">
                    <a:lumMod val="65000"/>
                    <a:lumOff val="35000"/>
                  </a:schemeClr>
                </a:solidFill>
              </a:rPr>
              <a:t>記事体裁の固定フォーマットの「テンプレート型」</a:t>
            </a:r>
            <a:r>
              <a:rPr lang="ja-JP" altLang="en-US" dirty="0" smtClean="0">
                <a:solidFill>
                  <a:schemeClr val="tx1">
                    <a:lumMod val="65000"/>
                    <a:lumOff val="35000"/>
                  </a:schemeClr>
                </a:solidFill>
              </a:rPr>
              <a:t>と、</a:t>
            </a:r>
            <a:r>
              <a:rPr lang="ja-JP" altLang="en-US" b="1" dirty="0" smtClean="0">
                <a:solidFill>
                  <a:schemeClr val="tx1">
                    <a:lumMod val="65000"/>
                    <a:lumOff val="35000"/>
                  </a:schemeClr>
                </a:solidFill>
              </a:rPr>
              <a:t>デザインやコンテンツのスタイルを個別アレンジ可能な「カスタマイズ型」</a:t>
            </a:r>
            <a:r>
              <a:rPr lang="ja-JP" altLang="en-US" dirty="0" smtClean="0">
                <a:solidFill>
                  <a:schemeClr val="tx1">
                    <a:lumMod val="65000"/>
                    <a:lumOff val="35000"/>
                  </a:schemeClr>
                </a:solidFill>
              </a:rPr>
              <a:t>の</a:t>
            </a:r>
            <a:r>
              <a:rPr lang="en-US" altLang="ja-JP" dirty="0" smtClean="0">
                <a:solidFill>
                  <a:schemeClr val="tx1">
                    <a:lumMod val="65000"/>
                    <a:lumOff val="35000"/>
                  </a:schemeClr>
                </a:solidFill>
              </a:rPr>
              <a:t>2</a:t>
            </a:r>
            <a:r>
              <a:rPr lang="ja-JP" altLang="en-US" dirty="0" smtClean="0">
                <a:solidFill>
                  <a:schemeClr val="tx1">
                    <a:lumMod val="65000"/>
                    <a:lumOff val="35000"/>
                  </a:schemeClr>
                </a:solidFill>
              </a:rPr>
              <a:t>種類があります。</a:t>
            </a:r>
            <a:endParaRPr lang="en-US" altLang="ja-JP" dirty="0" smtClean="0">
              <a:solidFill>
                <a:schemeClr val="tx1">
                  <a:lumMod val="65000"/>
                  <a:lumOff val="35000"/>
                </a:schemeClr>
              </a:solidFill>
            </a:endParaRPr>
          </a:p>
          <a:p>
            <a:pPr lvl="0"/>
            <a:endParaRPr lang="en-US" altLang="ja-JP" dirty="0" smtClean="0">
              <a:solidFill>
                <a:schemeClr val="tx1">
                  <a:lumMod val="65000"/>
                  <a:lumOff val="35000"/>
                </a:schemeClr>
              </a:solidFill>
            </a:endParaRPr>
          </a:p>
          <a:p>
            <a:r>
              <a:rPr lang="ja-JP" altLang="en-US"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サイトへの</a:t>
            </a:r>
            <a:r>
              <a:rPr lang="ja-JP" altLang="en-US" b="1"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誘導は各サービス内の編集誘導やヤフー</a:t>
            </a:r>
            <a:r>
              <a:rPr lang="ja-JP" altLang="en-US"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の広告</a:t>
            </a:r>
            <a:r>
              <a:rPr lang="ja-JP" altLang="en-US" b="1"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商品</a:t>
            </a:r>
            <a:r>
              <a:rPr lang="ja-JP" altLang="en-US"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など、タイアップ商品ごとに定めて</a:t>
            </a:r>
            <a:endParaRPr lang="en-US" altLang="ja-JP"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dirty="0" smtClean="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おります。</a:t>
            </a:r>
            <a:endParaRPr lang="en-US" altLang="ja-JP" dirty="0">
              <a:solidFill>
                <a:schemeClr val="tx1">
                  <a:lumMod val="65000"/>
                  <a:lumOff val="35000"/>
                </a:schemeClr>
              </a:solidFill>
            </a:endParaRPr>
          </a:p>
        </p:txBody>
      </p:sp>
    </p:spTree>
    <p:extLst>
      <p:ext uri="{BB962C8B-B14F-4D97-AF65-F5344CB8AC3E}">
        <p14:creationId xmlns:p14="http://schemas.microsoft.com/office/powerpoint/2010/main" val="6424175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a:t>
            </a:r>
            <a:r>
              <a:rPr lang="ja-JP" altLang="en-US" dirty="0" smtClean="0"/>
              <a:t>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dirty="0"/>
          </a:p>
        </p:txBody>
      </p:sp>
      <p:graphicFrame>
        <p:nvGraphicFramePr>
          <p:cNvPr id="8" name="表 7">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662881480"/>
              </p:ext>
            </p:extLst>
          </p:nvPr>
        </p:nvGraphicFramePr>
        <p:xfrm>
          <a:off x="154488" y="1109504"/>
          <a:ext cx="11871580" cy="5568334"/>
        </p:xfrm>
        <a:graphic>
          <a:graphicData uri="http://schemas.openxmlformats.org/drawingml/2006/table">
            <a:tbl>
              <a:tblPr firstCol="1" bandRow="1"/>
              <a:tblGrid>
                <a:gridCol w="828944">
                  <a:extLst>
                    <a:ext uri="{9D8B030D-6E8A-4147-A177-3AD203B41FA5}">
                      <a16:colId xmlns:a16="http://schemas.microsoft.com/office/drawing/2014/main" val="792911817"/>
                    </a:ext>
                  </a:extLst>
                </a:gridCol>
                <a:gridCol w="648072">
                  <a:extLst>
                    <a:ext uri="{9D8B030D-6E8A-4147-A177-3AD203B41FA5}">
                      <a16:colId xmlns:a16="http://schemas.microsoft.com/office/drawing/2014/main" val="3453418469"/>
                    </a:ext>
                  </a:extLst>
                </a:gridCol>
                <a:gridCol w="2304256">
                  <a:extLst>
                    <a:ext uri="{9D8B030D-6E8A-4147-A177-3AD203B41FA5}">
                      <a16:colId xmlns:a16="http://schemas.microsoft.com/office/drawing/2014/main" val="844676303"/>
                    </a:ext>
                  </a:extLst>
                </a:gridCol>
                <a:gridCol w="2664296">
                  <a:extLst>
                    <a:ext uri="{9D8B030D-6E8A-4147-A177-3AD203B41FA5}">
                      <a16:colId xmlns:a16="http://schemas.microsoft.com/office/drawing/2014/main" val="362094910"/>
                    </a:ext>
                  </a:extLst>
                </a:gridCol>
                <a:gridCol w="2664296">
                  <a:extLst>
                    <a:ext uri="{9D8B030D-6E8A-4147-A177-3AD203B41FA5}">
                      <a16:colId xmlns:a16="http://schemas.microsoft.com/office/drawing/2014/main" val="1601248367"/>
                    </a:ext>
                  </a:extLst>
                </a:gridCol>
                <a:gridCol w="144016">
                  <a:extLst>
                    <a:ext uri="{9D8B030D-6E8A-4147-A177-3AD203B41FA5}">
                      <a16:colId xmlns:a16="http://schemas.microsoft.com/office/drawing/2014/main" val="217547150"/>
                    </a:ext>
                  </a:extLst>
                </a:gridCol>
                <a:gridCol w="2617700">
                  <a:extLst>
                    <a:ext uri="{9D8B030D-6E8A-4147-A177-3AD203B41FA5}">
                      <a16:colId xmlns:a16="http://schemas.microsoft.com/office/drawing/2014/main" val="523736272"/>
                    </a:ext>
                  </a:extLst>
                </a:gridCol>
              </a:tblGrid>
              <a:tr h="216024">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商</a:t>
                      </a:r>
                      <a:r>
                        <a:rPr kumimoji="1" lang="ja-JP" altLang="en-US" sz="800" b="1" dirty="0" smtClean="0">
                          <a:solidFill>
                            <a:schemeClr val="bg1"/>
                          </a:solidFill>
                          <a:latin typeface="+mj-lt"/>
                          <a:ea typeface="+mj-ea"/>
                        </a:rPr>
                        <a:t>品名</a:t>
                      </a:r>
                      <a:endParaRPr kumimoji="1" lang="en-US" altLang="ja-JP" sz="800" b="1" dirty="0" smtClean="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en-US" altLang="ja-JP" sz="800" b="1" dirty="0" smtClean="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b="1" kern="1200" dirty="0" err="1" smtClean="0">
                          <a:solidFill>
                            <a:schemeClr val="tx1">
                              <a:lumMod val="65000"/>
                              <a:lumOff val="35000"/>
                            </a:schemeClr>
                          </a:solidFill>
                          <a:latin typeface="+mj-lt"/>
                          <a:ea typeface="+mn-ea"/>
                          <a:cs typeface="+mn-cs"/>
                        </a:rPr>
                        <a:t>carview</a:t>
                      </a:r>
                      <a:r>
                        <a:rPr kumimoji="1" lang="en-US" altLang="ja-JP" sz="800" b="1" kern="1200" dirty="0" smtClean="0">
                          <a:solidFill>
                            <a:schemeClr val="tx1">
                              <a:lumMod val="65000"/>
                              <a:lumOff val="35000"/>
                            </a:schemeClr>
                          </a:solidFill>
                          <a:latin typeface="+mj-lt"/>
                          <a:ea typeface="+mn-ea"/>
                          <a:cs typeface="+mn-cs"/>
                        </a:rPr>
                        <a:t>!</a:t>
                      </a:r>
                      <a:r>
                        <a:rPr kumimoji="1" lang="ja-JP" altLang="en-US" sz="800" b="1" kern="1200" dirty="0" smtClean="0">
                          <a:solidFill>
                            <a:schemeClr val="tx1">
                              <a:lumMod val="65000"/>
                              <a:lumOff val="35000"/>
                            </a:schemeClr>
                          </a:solidFill>
                          <a:latin typeface="+mj-lt"/>
                          <a:ea typeface="+mn-ea"/>
                          <a:cs typeface="+mn-cs"/>
                        </a:rPr>
                        <a:t>　タイアップ</a:t>
                      </a:r>
                      <a:endParaRPr kumimoji="1" lang="en-US" altLang="ja-JP" sz="800" b="1" kern="1200" dirty="0" smtClean="0">
                        <a:solidFill>
                          <a:schemeClr val="tx1">
                            <a:lumMod val="65000"/>
                            <a:lumOff val="35000"/>
                          </a:schemeClr>
                        </a:solidFill>
                        <a:latin typeface="+mj-lt"/>
                        <a:ea typeface="+mn-ea"/>
                        <a:cs typeface="+mn-cs"/>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0" lang="en-US" altLang="ja-JP" sz="800" b="1" i="0" u="none" strike="noStrike" kern="0" cap="none" spc="0" normalizeH="0" baseline="0" noProof="0" dirty="0" smtClean="0">
                          <a:ln>
                            <a:noFill/>
                          </a:ln>
                          <a:solidFill>
                            <a:schemeClr val="tx1">
                              <a:lumMod val="65000"/>
                              <a:lumOff val="35000"/>
                            </a:schemeClr>
                          </a:solidFill>
                          <a:effectLst/>
                          <a:uLnTx/>
                          <a:uFillTx/>
                          <a:latin typeface="+mn-lt"/>
                          <a:ea typeface="+mn-ea"/>
                          <a:cs typeface="Verdana" pitchFamily="34" charset="0"/>
                        </a:rPr>
                        <a:t>Yahoo! JAPAN SDGs</a:t>
                      </a:r>
                      <a:r>
                        <a:rPr kumimoji="0" lang="ja-JP" altLang="en-US" sz="800" b="1" i="0" u="none" strike="noStrike" kern="0" cap="none" spc="0" normalizeH="0" baseline="0" noProof="0" dirty="0" smtClean="0">
                          <a:ln>
                            <a:noFill/>
                          </a:ln>
                          <a:solidFill>
                            <a:schemeClr val="tx1">
                              <a:lumMod val="65000"/>
                              <a:lumOff val="35000"/>
                            </a:schemeClr>
                          </a:solidFill>
                          <a:effectLst/>
                          <a:uLnTx/>
                          <a:uFillTx/>
                          <a:latin typeface="+mn-lt"/>
                          <a:ea typeface="+mn-ea"/>
                          <a:cs typeface="Verdana" pitchFamily="34" charset="0"/>
                        </a:rPr>
                        <a:t>　スポンサードコンテンツ</a:t>
                      </a:r>
                      <a:endParaRPr kumimoji="0" lang="en-US" altLang="ja-JP" sz="800" b="1" i="0" u="none" strike="noStrike" kern="0" cap="none" spc="0" normalizeH="0" baseline="0" noProof="0" dirty="0" smtClean="0">
                        <a:ln>
                          <a:noFill/>
                        </a:ln>
                        <a:solidFill>
                          <a:schemeClr val="tx1">
                            <a:lumMod val="65000"/>
                            <a:lumOff val="35000"/>
                          </a:schemeClr>
                        </a:solidFill>
                        <a:effectLst/>
                        <a:uLnTx/>
                        <a:uFillTx/>
                        <a:latin typeface="+mn-lt"/>
                        <a:ea typeface="+mn-ea"/>
                        <a:cs typeface="Verdana" pitchFamily="34" charset="0"/>
                      </a:endParaRP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gridSpan="3">
                  <a:txBody>
                    <a:bodyPr/>
                    <a:lstStyle/>
                    <a:p>
                      <a:pPr algn="ctr"/>
                      <a:r>
                        <a:rPr kumimoji="1" lang="en-US" altLang="ja-JP" sz="800" b="1" dirty="0" smtClean="0">
                          <a:solidFill>
                            <a:schemeClr val="tx1">
                              <a:lumMod val="65000"/>
                              <a:lumOff val="35000"/>
                            </a:schemeClr>
                          </a:solidFill>
                          <a:latin typeface="+mj-lt"/>
                          <a:ea typeface="+mj-ea"/>
                        </a:rPr>
                        <a:t>Yahoo!</a:t>
                      </a:r>
                      <a:r>
                        <a:rPr kumimoji="1" lang="ja-JP" altLang="en-US" sz="800" b="1" dirty="0" smtClean="0">
                          <a:solidFill>
                            <a:schemeClr val="tx1">
                              <a:lumMod val="65000"/>
                              <a:lumOff val="35000"/>
                            </a:schemeClr>
                          </a:solidFill>
                          <a:latin typeface="+mj-lt"/>
                          <a:ea typeface="+mj-ea"/>
                        </a:rPr>
                        <a:t>特別企画　タイアップ</a:t>
                      </a:r>
                      <a:endParaRPr kumimoji="1" lang="ja-JP" altLang="en-US" sz="800" b="1" dirty="0">
                        <a:solidFill>
                          <a:schemeClr val="tx1">
                            <a:lumMod val="65000"/>
                            <a:lumOff val="35000"/>
                          </a:schemeClr>
                        </a:solidFill>
                        <a:latin typeface="+mj-lt"/>
                        <a:ea typeface="+mj-ea"/>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17335041"/>
                  </a:ext>
                </a:extLst>
              </a:tr>
              <a:tr h="118864">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サイト仕様</a:t>
                      </a:r>
                      <a:endParaRPr kumimoji="1" lang="en-US" altLang="ja-JP" sz="800" b="1" kern="1200" dirty="0" smtClean="0">
                        <a:solidFill>
                          <a:schemeClr val="bg1"/>
                        </a:solidFill>
                        <a:latin typeface="+mn-lt"/>
                        <a:ea typeface="+mn-ea"/>
                        <a:cs typeface="+mn-cs"/>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800" b="1" kern="1200" dirty="0" smtClean="0">
                        <a:solidFill>
                          <a:schemeClr val="bg1"/>
                        </a:solidFill>
                        <a:latin typeface="+mn-lt"/>
                        <a:ea typeface="+mn-ea"/>
                        <a:cs typeface="+mn-cs"/>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テンプレート型</a:t>
                      </a: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smtClean="0">
                          <a:ln>
                            <a:noFill/>
                          </a:ln>
                          <a:solidFill>
                            <a:schemeClr val="tx1">
                              <a:lumMod val="65000"/>
                              <a:lumOff val="35000"/>
                            </a:schemeClr>
                          </a:solidFill>
                          <a:effectLst/>
                          <a:uLnTx/>
                          <a:uFillTx/>
                          <a:latin typeface="+mn-lt"/>
                          <a:ea typeface="+mn-ea"/>
                          <a:cs typeface="Verdana" pitchFamily="34" charset="0"/>
                        </a:rPr>
                        <a:t>テンプレート型</a:t>
                      </a: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テンプレート型</a:t>
                      </a:r>
                      <a:endParaRPr kumimoji="1" lang="ja-JP" altLang="en-US" sz="800" b="1" dirty="0">
                        <a:solidFill>
                          <a:schemeClr val="tx1">
                            <a:lumMod val="65000"/>
                            <a:lumOff val="35000"/>
                          </a:schemeClr>
                        </a:solidFill>
                        <a:latin typeface="+mj-lt"/>
                        <a:ea typeface="+mj-ea"/>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カスタマイズ型</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3507125695"/>
                  </a:ext>
                </a:extLst>
              </a:tr>
              <a:tr h="434712">
                <a:tc gridSpan="2">
                  <a:txBody>
                    <a:bodyPr/>
                    <a:lstStyle/>
                    <a:p>
                      <a:pPr algn="ctr"/>
                      <a:r>
                        <a:rPr kumimoji="1" lang="ja-JP" altLang="en-US" sz="800" b="1" dirty="0" smtClean="0">
                          <a:solidFill>
                            <a:schemeClr val="bg1"/>
                          </a:solidFill>
                          <a:latin typeface="+mj-lt"/>
                          <a:ea typeface="+mj-ea"/>
                        </a:rPr>
                        <a:t>商品特徴</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r>
                        <a:rPr kumimoji="1" lang="ja-JP" altLang="en-US" sz="800" dirty="0" smtClean="0">
                          <a:solidFill>
                            <a:schemeClr val="tx1">
                              <a:lumMod val="65000"/>
                              <a:lumOff val="35000"/>
                            </a:schemeClr>
                          </a:solidFill>
                        </a:rPr>
                        <a:t>新車購入を検討中の高年収層が多く訪れるカービュー（競合比）</a:t>
                      </a:r>
                      <a:r>
                        <a:rPr kumimoji="1" lang="en-US" altLang="ja-JP" sz="600" dirty="0" smtClean="0">
                          <a:solidFill>
                            <a:schemeClr val="tx1">
                              <a:lumMod val="65000"/>
                              <a:lumOff val="35000"/>
                            </a:schemeClr>
                          </a:solidFill>
                        </a:rPr>
                        <a:t>※</a:t>
                      </a:r>
                      <a:r>
                        <a:rPr kumimoji="1" lang="ja-JP" altLang="en-US" sz="800" dirty="0" smtClean="0">
                          <a:solidFill>
                            <a:schemeClr val="tx1">
                              <a:lumMod val="65000"/>
                              <a:lumOff val="35000"/>
                            </a:schemeClr>
                          </a:solidFill>
                        </a:rPr>
                        <a:t>において、編集部が独自の視点で広告主様の商品へのユーザー関与を高めるコンテンツを制作します。</a:t>
                      </a:r>
                      <a:endParaRPr kumimoji="1" lang="ja-JP" altLang="en-US" sz="800" dirty="0">
                        <a:solidFill>
                          <a:schemeClr val="tx1">
                            <a:lumMod val="65000"/>
                            <a:lumOff val="35000"/>
                          </a:schemeClr>
                        </a:solidFill>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800" dirty="0" smtClean="0">
                          <a:solidFill>
                            <a:schemeClr val="tx1">
                              <a:lumMod val="65000"/>
                              <a:lumOff val="35000"/>
                            </a:schemeClr>
                          </a:solidFill>
                        </a:rPr>
                        <a:t>広いユーザー層に対して</a:t>
                      </a:r>
                      <a:r>
                        <a:rPr kumimoji="1" lang="en-US" altLang="ja-JP" sz="800" dirty="0" smtClean="0">
                          <a:solidFill>
                            <a:schemeClr val="tx1">
                              <a:lumMod val="65000"/>
                              <a:lumOff val="35000"/>
                            </a:schemeClr>
                          </a:solidFill>
                        </a:rPr>
                        <a:t>SDGs</a:t>
                      </a:r>
                      <a:r>
                        <a:rPr kumimoji="1" lang="ja-JP" altLang="en-US" sz="800" dirty="0" smtClean="0">
                          <a:solidFill>
                            <a:schemeClr val="tx1">
                              <a:lumMod val="65000"/>
                              <a:lumOff val="35000"/>
                            </a:schemeClr>
                          </a:solidFill>
                        </a:rPr>
                        <a:t>を分かりやすく伝える編集方針に沿って、広告主様の取り組みをインタビューを通じて紐解いた記事を制作します。</a:t>
                      </a: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r>
                        <a:rPr kumimoji="1" lang="ja-JP" altLang="en-US" sz="800" dirty="0" smtClean="0">
                          <a:solidFill>
                            <a:schemeClr val="tx1">
                              <a:lumMod val="65000"/>
                              <a:lumOff val="35000"/>
                            </a:schemeClr>
                          </a:solidFill>
                        </a:rPr>
                        <a:t>ターゲットの興味を引く切り口で記事を組み立て、自然な流れで広告主様の商品訴求につなげます。</a:t>
                      </a:r>
                      <a:endParaRPr kumimoji="1" lang="en-US" altLang="ja-JP" sz="800" dirty="0" smtClean="0">
                        <a:solidFill>
                          <a:schemeClr val="tx1">
                            <a:lumMod val="65000"/>
                            <a:lumOff val="35000"/>
                          </a:schemeClr>
                        </a:solidFill>
                      </a:endParaRPr>
                    </a:p>
                    <a:p>
                      <a:r>
                        <a:rPr kumimoji="1" lang="ja-JP" altLang="en-US" sz="800" dirty="0" smtClean="0">
                          <a:solidFill>
                            <a:schemeClr val="tx1">
                              <a:lumMod val="65000"/>
                              <a:lumOff val="35000"/>
                            </a:schemeClr>
                          </a:solidFill>
                        </a:rPr>
                        <a:t>自由設計の誘導広告で集客属性の絞り込みが可能。</a:t>
                      </a:r>
                      <a:endParaRPr kumimoji="1" lang="ja-JP" altLang="en-US" sz="800" dirty="0">
                        <a:solidFill>
                          <a:schemeClr val="tx1">
                            <a:lumMod val="65000"/>
                            <a:lumOff val="35000"/>
                          </a:schemeClr>
                        </a:solidFill>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r>
                        <a:rPr kumimoji="1" lang="ja-JP" altLang="en-US" sz="800" dirty="0" smtClean="0">
                          <a:solidFill>
                            <a:schemeClr val="tx1">
                              <a:lumMod val="65000"/>
                              <a:lumOff val="35000"/>
                            </a:schemeClr>
                          </a:solidFill>
                        </a:rPr>
                        <a:t>カスタムメイドのタイアップ。コンテンツを特集仕立てにしたり、デザインを広告主様キャンペーンのトンマナに合せたりなど柔軟な対応が可能。</a:t>
                      </a:r>
                      <a:endParaRPr kumimoji="1" lang="ja-JP" altLang="en-US" sz="800" dirty="0">
                        <a:solidFill>
                          <a:schemeClr val="tx1">
                            <a:lumMod val="65000"/>
                            <a:lumOff val="35000"/>
                          </a:schemeClr>
                        </a:solidFill>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sz="800" dirty="0">
                        <a:solidFill>
                          <a:schemeClr val="tx1">
                            <a:lumMod val="65000"/>
                            <a:lumOff val="35000"/>
                          </a:schemeClr>
                        </a:solidFill>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838735929"/>
                  </a:ext>
                </a:extLst>
              </a:tr>
              <a:tr h="287640">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申し込み開始日</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8</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10</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60961520"/>
                  </a:ext>
                </a:extLst>
              </a:tr>
              <a:tr h="168106">
                <a:tc row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タイアップ</a:t>
                      </a:r>
                      <a:endParaRPr kumimoji="1" lang="en-US" altLang="ja-JP" sz="800" b="1" dirty="0" smtClean="0">
                        <a:solidFill>
                          <a:schemeClr val="bg1"/>
                        </a:solidFill>
                        <a:latin typeface="+mj-lt"/>
                        <a:ea typeface="+mj-ea"/>
                      </a:endParaRPr>
                    </a:p>
                    <a:p>
                      <a:pPr algn="ctr"/>
                      <a:r>
                        <a:rPr kumimoji="1" lang="ja-JP" altLang="en-US" sz="800" b="1" dirty="0" smtClean="0">
                          <a:solidFill>
                            <a:schemeClr val="bg1"/>
                          </a:solidFill>
                          <a:latin typeface="+mj-lt"/>
                          <a:ea typeface="+mj-ea"/>
                        </a:rPr>
                        <a:t>への誘導枠</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b="1" dirty="0" smtClean="0">
                          <a:solidFill>
                            <a:schemeClr val="bg1"/>
                          </a:solidFill>
                          <a:latin typeface="+mj-lt"/>
                          <a:ea typeface="+mj-ea"/>
                        </a:rPr>
                        <a:t>編集誘導</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〇</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rPr>
                        <a:t>ー</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endParaRP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b="0" i="0" u="none" strike="noStrike" dirty="0" smtClean="0">
                          <a:solidFill>
                            <a:schemeClr val="tx1">
                              <a:lumMod val="65000"/>
                              <a:lumOff val="35000"/>
                            </a:schemeClr>
                          </a:solidFill>
                          <a:latin typeface="+mn-lt"/>
                          <a:ea typeface="+mn-ea"/>
                          <a:cs typeface="Meiryo UI" pitchFamily="50" charset="-128"/>
                        </a:rPr>
                        <a:t>ー</a:t>
                      </a:r>
                      <a:endParaRPr lang="en-US" altLang="ja-JP" sz="800" b="0" i="0" u="none" strike="noStrike" dirty="0" smtClean="0">
                        <a:solidFill>
                          <a:schemeClr val="tx1">
                            <a:lumMod val="65000"/>
                            <a:lumOff val="35000"/>
                          </a:schemeClr>
                        </a:solidFill>
                        <a:latin typeface="+mn-lt"/>
                        <a:ea typeface="+mn-ea"/>
                        <a:cs typeface="Meiryo UI" pitchFamily="50" charset="-128"/>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069392726"/>
                  </a:ext>
                </a:extLst>
              </a:tr>
              <a:tr h="170770">
                <a:tc vMerge="1">
                  <a:txBody>
                    <a:bodyPr/>
                    <a:lstStyle/>
                    <a:p>
                      <a:pPr algn="ct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b="1" dirty="0" smtClean="0">
                          <a:solidFill>
                            <a:schemeClr val="bg1"/>
                          </a:solidFill>
                          <a:latin typeface="+mj-lt"/>
                          <a:ea typeface="+mj-ea"/>
                        </a:rPr>
                        <a:t>広告誘導</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任意で追加購入</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rPr>
                        <a:t>〇</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endParaRP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b="0" i="0" u="none" strike="noStrike" dirty="0" smtClean="0">
                          <a:solidFill>
                            <a:schemeClr val="tx1">
                              <a:lumMod val="65000"/>
                              <a:lumOff val="35000"/>
                            </a:schemeClr>
                          </a:solidFill>
                          <a:latin typeface="+mn-lt"/>
                          <a:ea typeface="+mn-ea"/>
                          <a:cs typeface="Meiryo UI" pitchFamily="50" charset="-128"/>
                        </a:rPr>
                        <a:t>〇</a:t>
                      </a:r>
                      <a:endParaRPr lang="en-US" altLang="ja-JP" sz="800" b="0" i="0" u="none" strike="noStrike" dirty="0" smtClean="0">
                        <a:solidFill>
                          <a:schemeClr val="tx1">
                            <a:lumMod val="65000"/>
                            <a:lumOff val="35000"/>
                          </a:schemeClr>
                        </a:solidFill>
                        <a:latin typeface="+mn-lt"/>
                        <a:ea typeface="+mn-ea"/>
                        <a:cs typeface="Meiryo UI" pitchFamily="50" charset="-128"/>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214862710"/>
                  </a:ext>
                </a:extLst>
              </a:tr>
              <a:tr h="558626">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タイアップページの</a:t>
                      </a:r>
                      <a:endParaRPr kumimoji="1" lang="en-US" altLang="ja-JP" sz="800" b="1" dirty="0" smtClean="0">
                        <a:solidFill>
                          <a:schemeClr val="bg1"/>
                        </a:solidFill>
                        <a:latin typeface="+mj-lt"/>
                        <a:ea typeface="+mj-ea"/>
                      </a:endParaRPr>
                    </a:p>
                    <a:p>
                      <a:pPr algn="ctr"/>
                      <a:r>
                        <a:rPr kumimoji="1" lang="ja-JP" altLang="en-US" sz="800" b="1" dirty="0" smtClean="0">
                          <a:solidFill>
                            <a:schemeClr val="bg1"/>
                          </a:solidFill>
                          <a:latin typeface="+mj-lt"/>
                          <a:ea typeface="+mj-ea"/>
                        </a:rPr>
                        <a:t>概要・仕様</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err="1" smtClean="0">
                          <a:solidFill>
                            <a:schemeClr val="tx1">
                              <a:lumMod val="65000"/>
                              <a:lumOff val="35000"/>
                            </a:schemeClr>
                          </a:solidFill>
                          <a:latin typeface="+mn-lt"/>
                          <a:ea typeface="+mn-ea"/>
                          <a:cs typeface="メイリオ" panose="020B0604030504040204" pitchFamily="50" charset="-128"/>
                        </a:rPr>
                        <a:t>carview</a:t>
                      </a:r>
                      <a:r>
                        <a:rPr lang="en-US" altLang="ja-JP" sz="800" dirty="0" smtClean="0">
                          <a:solidFill>
                            <a:schemeClr val="tx1">
                              <a:lumMod val="65000"/>
                              <a:lumOff val="35000"/>
                            </a:schemeClr>
                          </a:solidFill>
                          <a:latin typeface="+mn-lt"/>
                          <a:ea typeface="+mn-ea"/>
                          <a:cs typeface="メイリオ" panose="020B0604030504040204" pitchFamily="50" charset="-128"/>
                        </a:rPr>
                        <a:t>!</a:t>
                      </a:r>
                      <a:r>
                        <a:rPr lang="ja-JP" altLang="en-US" sz="800" dirty="0" smtClean="0">
                          <a:solidFill>
                            <a:schemeClr val="tx1">
                              <a:lumMod val="65000"/>
                              <a:lumOff val="35000"/>
                            </a:schemeClr>
                          </a:solidFill>
                          <a:latin typeface="+mn-lt"/>
                          <a:ea typeface="+mn-ea"/>
                          <a:cs typeface="メイリオ" panose="020B0604030504040204" pitchFamily="50" charset="-128"/>
                        </a:rPr>
                        <a:t>内 特設ページ</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・デバイス：</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smtClean="0">
                          <a:solidFill>
                            <a:schemeClr val="tx1">
                              <a:lumMod val="65000"/>
                              <a:lumOff val="35000"/>
                            </a:schemeClr>
                          </a:solidFill>
                          <a:latin typeface="+mn-lt"/>
                          <a:ea typeface="+mn-ea"/>
                          <a:cs typeface="メイリオ" panose="020B0604030504040204" pitchFamily="50" charset="-128"/>
                        </a:rPr>
                        <a:t>・スマートフォン</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・ページ数：</a:t>
                      </a:r>
                      <a:r>
                        <a:rPr lang="en-US" altLang="ja-JP" sz="800" dirty="0" smtClean="0">
                          <a:solidFill>
                            <a:schemeClr val="tx1">
                              <a:lumMod val="65000"/>
                              <a:lumOff val="35000"/>
                            </a:schemeClr>
                          </a:solidFill>
                          <a:latin typeface="+mn-lt"/>
                          <a:ea typeface="+mn-ea"/>
                          <a:cs typeface="メイリオ" panose="020B0604030504040204" pitchFamily="50" charset="-128"/>
                        </a:rPr>
                        <a:t>1</a:t>
                      </a:r>
                      <a:r>
                        <a:rPr lang="ja-JP" altLang="en-US" sz="800" dirty="0" smtClean="0">
                          <a:solidFill>
                            <a:schemeClr val="tx1">
                              <a:lumMod val="65000"/>
                              <a:lumOff val="35000"/>
                            </a:schemeClr>
                          </a:solidFill>
                          <a:latin typeface="+mn-lt"/>
                          <a:ea typeface="+mn-ea"/>
                          <a:cs typeface="メイリオ" panose="020B0604030504040204" pitchFamily="50" charset="-128"/>
                        </a:rPr>
                        <a:t>ページ</a:t>
                      </a:r>
                      <a:endParaRPr lang="en-US" altLang="ja-JP" sz="8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・掲載場所：</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Yahoo! JAPAN SDGs</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内 特設ページ</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・デバイス：</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PC</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・スマートフォン</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・ページ数：</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1</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ページ</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・文字数：</a:t>
                      </a:r>
                      <a:r>
                        <a:rPr lang="en-US" altLang="ja-JP" sz="800" dirty="0" smtClean="0">
                          <a:solidFill>
                            <a:schemeClr val="tx1">
                              <a:lumMod val="65000"/>
                              <a:lumOff val="35000"/>
                            </a:schemeClr>
                          </a:solidFill>
                          <a:latin typeface="+mn-lt"/>
                          <a:ea typeface="+mn-ea"/>
                          <a:cs typeface="メイリオ" panose="020B0604030504040204" pitchFamily="50" charset="-128"/>
                        </a:rPr>
                        <a:t>4,000</a:t>
                      </a:r>
                      <a:r>
                        <a:rPr lang="ja-JP" altLang="en-US" sz="800" dirty="0" smtClean="0">
                          <a:solidFill>
                            <a:schemeClr val="tx1">
                              <a:lumMod val="65000"/>
                              <a:lumOff val="35000"/>
                            </a:schemeClr>
                          </a:solidFill>
                          <a:latin typeface="+mn-lt"/>
                          <a:ea typeface="+mn-ea"/>
                          <a:cs typeface="メイリオ" panose="020B0604030504040204" pitchFamily="50" charset="-128"/>
                        </a:rPr>
                        <a:t>文字程度</a:t>
                      </a:r>
                      <a:endParaRPr lang="en-US" altLang="ja-JP" sz="800" dirty="0" smtClean="0">
                        <a:solidFill>
                          <a:schemeClr val="tx1">
                            <a:lumMod val="65000"/>
                            <a:lumOff val="35000"/>
                          </a:schemeClr>
                        </a:solidFill>
                        <a:latin typeface="+mn-lt"/>
                        <a:ea typeface="+mn-ea"/>
                        <a:cs typeface="メイリオ" panose="020B0604030504040204" pitchFamily="50" charset="-128"/>
                      </a:endParaRP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smtClean="0">
                          <a:solidFill>
                            <a:schemeClr val="tx1">
                              <a:lumMod val="65000"/>
                              <a:lumOff val="35000"/>
                            </a:schemeClr>
                          </a:solidFill>
                          <a:latin typeface="+mn-lt"/>
                          <a:ea typeface="+mn-ea"/>
                          <a:cs typeface="メイリオ" panose="020B0604030504040204" pitchFamily="50" charset="-128"/>
                        </a:rPr>
                        <a:t>Yahoo!</a:t>
                      </a:r>
                      <a:r>
                        <a:rPr lang="ja-JP" altLang="en-US" sz="800" dirty="0" smtClean="0">
                          <a:solidFill>
                            <a:schemeClr val="tx1">
                              <a:lumMod val="65000"/>
                              <a:lumOff val="35000"/>
                            </a:schemeClr>
                          </a:solidFill>
                          <a:latin typeface="+mn-lt"/>
                          <a:ea typeface="+mn-ea"/>
                          <a:cs typeface="メイリオ" panose="020B0604030504040204" pitchFamily="50" charset="-128"/>
                        </a:rPr>
                        <a:t>特別企画　広告主様専用ページ</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・デバイス：</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smtClean="0">
                          <a:solidFill>
                            <a:schemeClr val="tx1">
                              <a:lumMod val="65000"/>
                              <a:lumOff val="35000"/>
                            </a:schemeClr>
                          </a:solidFill>
                          <a:latin typeface="+mn-lt"/>
                          <a:ea typeface="+mn-ea"/>
                          <a:cs typeface="メイリオ" panose="020B0604030504040204" pitchFamily="50" charset="-128"/>
                        </a:rPr>
                        <a:t>・スマートフォン</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・ページ数：</a:t>
                      </a:r>
                      <a:r>
                        <a:rPr lang="en-US" altLang="ja-JP" sz="800" dirty="0" smtClean="0">
                          <a:solidFill>
                            <a:schemeClr val="tx1">
                              <a:lumMod val="65000"/>
                              <a:lumOff val="35000"/>
                            </a:schemeClr>
                          </a:solidFill>
                          <a:latin typeface="+mn-lt"/>
                          <a:ea typeface="+mn-ea"/>
                          <a:cs typeface="メイリオ" panose="020B0604030504040204" pitchFamily="50" charset="-128"/>
                        </a:rPr>
                        <a:t>1</a:t>
                      </a:r>
                      <a:r>
                        <a:rPr lang="ja-JP" altLang="en-US" sz="800" dirty="0" smtClean="0">
                          <a:solidFill>
                            <a:schemeClr val="tx1">
                              <a:lumMod val="65000"/>
                              <a:lumOff val="35000"/>
                            </a:schemeClr>
                          </a:solidFill>
                          <a:latin typeface="+mn-lt"/>
                          <a:ea typeface="+mn-ea"/>
                          <a:cs typeface="メイリオ" panose="020B0604030504040204" pitchFamily="50" charset="-128"/>
                        </a:rPr>
                        <a:t>ページ</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・文字数：</a:t>
                      </a:r>
                      <a:r>
                        <a:rPr lang="en-US" altLang="ja-JP" sz="800" dirty="0" smtClean="0">
                          <a:solidFill>
                            <a:schemeClr val="tx1">
                              <a:lumMod val="65000"/>
                              <a:lumOff val="35000"/>
                            </a:schemeClr>
                          </a:solidFill>
                          <a:latin typeface="+mn-lt"/>
                          <a:ea typeface="+mn-ea"/>
                          <a:cs typeface="メイリオ" panose="020B0604030504040204" pitchFamily="50" charset="-128"/>
                        </a:rPr>
                        <a:t>3,000</a:t>
                      </a:r>
                      <a:r>
                        <a:rPr lang="ja-JP" altLang="en-US" sz="800" dirty="0" smtClean="0">
                          <a:solidFill>
                            <a:schemeClr val="tx1">
                              <a:lumMod val="65000"/>
                              <a:lumOff val="35000"/>
                            </a:schemeClr>
                          </a:solidFill>
                          <a:latin typeface="+mn-lt"/>
                          <a:ea typeface="+mn-ea"/>
                          <a:cs typeface="メイリオ" panose="020B0604030504040204" pitchFamily="50" charset="-128"/>
                        </a:rPr>
                        <a:t>文字程度</a:t>
                      </a:r>
                      <a:endParaRPr lang="en-US" altLang="ja-JP" sz="800" dirty="0" smtClean="0">
                        <a:solidFill>
                          <a:schemeClr val="tx1">
                            <a:lumMod val="65000"/>
                            <a:lumOff val="35000"/>
                          </a:schemeClr>
                        </a:solidFill>
                        <a:latin typeface="+mn-lt"/>
                        <a:ea typeface="+mn-ea"/>
                        <a:cs typeface="メイリオ" panose="020B0604030504040204" pitchFamily="50" charset="-128"/>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0" indent="0">
                        <a:buNone/>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smtClean="0">
                          <a:solidFill>
                            <a:schemeClr val="tx1">
                              <a:lumMod val="65000"/>
                              <a:lumOff val="35000"/>
                            </a:schemeClr>
                          </a:solidFill>
                          <a:latin typeface="+mn-lt"/>
                          <a:ea typeface="+mn-ea"/>
                          <a:cs typeface="メイリオ" panose="020B0604030504040204" pitchFamily="50" charset="-128"/>
                        </a:rPr>
                        <a:t>Yahoo!</a:t>
                      </a:r>
                      <a:r>
                        <a:rPr lang="ja-JP" altLang="en-US" sz="800" dirty="0" smtClean="0">
                          <a:solidFill>
                            <a:schemeClr val="tx1">
                              <a:lumMod val="65000"/>
                              <a:lumOff val="35000"/>
                            </a:schemeClr>
                          </a:solidFill>
                          <a:latin typeface="+mn-lt"/>
                          <a:ea typeface="+mn-ea"/>
                          <a:cs typeface="メイリオ" panose="020B0604030504040204" pitchFamily="50" charset="-128"/>
                        </a:rPr>
                        <a:t>特別企画　広告主様専用ページ</a:t>
                      </a:r>
                      <a:endParaRPr lang="en-US" altLang="ja-JP" sz="800" dirty="0" smtClean="0">
                        <a:solidFill>
                          <a:schemeClr val="tx1">
                            <a:lumMod val="65000"/>
                            <a:lumOff val="35000"/>
                          </a:schemeClr>
                        </a:solidFill>
                        <a:latin typeface="+mn-lt"/>
                        <a:ea typeface="+mn-ea"/>
                        <a:cs typeface="メイリオ" panose="020B0604030504040204" pitchFamily="50" charset="-128"/>
                      </a:endParaRPr>
                    </a:p>
                    <a:p>
                      <a:pPr marL="0" indent="0">
                        <a:buNone/>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・デバイス：</a:t>
                      </a:r>
                      <a:r>
                        <a:rPr kumimoji="1" lang="en-US" altLang="ja-JP" sz="800" kern="1200" dirty="0" smtClean="0">
                          <a:solidFill>
                            <a:schemeClr val="tx1">
                              <a:lumMod val="65000"/>
                              <a:lumOff val="35000"/>
                            </a:schemeClr>
                          </a:solidFill>
                          <a:latin typeface="+mn-lt"/>
                          <a:ea typeface="+mn-ea"/>
                          <a:cs typeface="メイリオ" panose="020B0604030504040204" pitchFamily="50" charset="-128"/>
                        </a:rPr>
                        <a:t>PC</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・スマートフォン</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p>
                      <a:pPr marL="0" indent="0">
                        <a:buNone/>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・ページ数：</a:t>
                      </a: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ページ～</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marL="0" indent="0">
                        <a:buNone/>
                      </a:pP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658556097"/>
                  </a:ext>
                </a:extLst>
              </a:tr>
              <a:tr h="267538">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掲載期間</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か月間（平日掲載開始）</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1</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か月間（平日掲載開始）</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endParaRP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Meiryo UI" panose="020B0604030504040204" pitchFamily="50" charset="-128"/>
                        </a:rPr>
                        <a:t>～</a:t>
                      </a:r>
                      <a:r>
                        <a:rPr lang="en-US" altLang="ja-JP" sz="800" dirty="0" smtClean="0">
                          <a:solidFill>
                            <a:schemeClr val="tx1">
                              <a:lumMod val="65000"/>
                              <a:lumOff val="35000"/>
                            </a:schemeClr>
                          </a:solidFill>
                          <a:latin typeface="+mn-lt"/>
                          <a:ea typeface="+mn-ea"/>
                          <a:cs typeface="Meiryo UI" panose="020B0604030504040204" pitchFamily="50" charset="-128"/>
                        </a:rPr>
                        <a:t>1</a:t>
                      </a:r>
                      <a:r>
                        <a:rPr lang="ja-JP" altLang="en-US" sz="800" dirty="0" smtClean="0">
                          <a:solidFill>
                            <a:schemeClr val="tx1">
                              <a:lumMod val="65000"/>
                              <a:lumOff val="35000"/>
                            </a:schemeClr>
                          </a:solidFill>
                          <a:latin typeface="+mn-lt"/>
                          <a:ea typeface="+mn-ea"/>
                          <a:cs typeface="Meiryo UI" panose="020B0604030504040204" pitchFamily="50" charset="-128"/>
                        </a:rPr>
                        <a:t>か月間（平日掲載開始）</a:t>
                      </a: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eiryo UI" panose="020B0604030504040204" pitchFamily="50" charset="-128"/>
                        </a:rPr>
                        <a:t>～</a:t>
                      </a:r>
                      <a:r>
                        <a:rPr kumimoji="1" lang="en-US" altLang="ja-JP" sz="800" kern="1200" dirty="0" smtClean="0">
                          <a:solidFill>
                            <a:schemeClr val="tx1">
                              <a:lumMod val="65000"/>
                              <a:lumOff val="35000"/>
                            </a:schemeClr>
                          </a:solidFill>
                          <a:latin typeface="+mn-lt"/>
                          <a:ea typeface="+mn-ea"/>
                          <a:cs typeface="Meiryo UI" panose="020B0604030504040204" pitchFamily="50" charset="-128"/>
                        </a:rPr>
                        <a:t>3</a:t>
                      </a:r>
                      <a:r>
                        <a:rPr kumimoji="1" lang="ja-JP" altLang="en-US" sz="800" kern="1200" dirty="0" smtClean="0">
                          <a:solidFill>
                            <a:schemeClr val="tx1">
                              <a:lumMod val="65000"/>
                              <a:lumOff val="35000"/>
                            </a:schemeClr>
                          </a:solidFill>
                          <a:latin typeface="+mn-lt"/>
                          <a:ea typeface="+mn-ea"/>
                          <a:cs typeface="Meiryo UI" panose="020B0604030504040204" pitchFamily="50" charset="-128"/>
                        </a:rPr>
                        <a:t>か月間（平日掲載開始）</a:t>
                      </a: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extLst>
                  <a:ext uri="{0D108BD9-81ED-4DB2-BD59-A6C34878D82A}">
                    <a16:rowId xmlns:a16="http://schemas.microsoft.com/office/drawing/2014/main" val="3931917948"/>
                  </a:ext>
                </a:extLst>
              </a:tr>
              <a:tr h="1036886">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料金</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編集誘導の掲載、タイアップページの制作・掲載費の総額：</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300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企画内容によって、別途費用が発生する場合があります</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●スポンサードコンテンツ：</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1,650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万円</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＜料金内訳＞</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・誘導</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広告：</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1,500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スポンサードコンテンツの制作・</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掲載：</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150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●スポンサードコンテンツライト：</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450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万円～</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＜料金内訳＞</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・誘導広告：</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400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・スポンサードコンテンツの制作・掲載：</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50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金額は全てネット</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rPr>
                        <a:t>誘導広告は、</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rPr>
                        <a:t>Yahoo!</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rPr>
                        <a:t>ディスプレイ広告（予約型／運用</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rPr>
                        <a:t>型）から自由選択</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制作・掲載費には、編集誘導枠、およびメールマガジン</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（スポンサードコンテンツのみ）分も含まれます</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企画内容によって、別途費用が発生する場合があります</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誘導広告の掲載、タイアップページの制作・掲載の</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総額：</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480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万円</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～（ネット）</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＜料金内訳＞</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・誘導広告：</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400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～（ネット） </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rPr>
                        <a:t>Yahoo!</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rPr>
                        <a:t>ディスプレイ広告（予約型／運用型）から自由選択</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予約型の場合、</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500</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万円～（グロス）</a:t>
                      </a:r>
                      <a:endPar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・タイアップページの制作・</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掲載</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　：</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80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万円～（ネット）</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700" b="0" u="none" strike="noStrike" kern="1200" cap="none" spc="0" normalizeH="0" baseline="0" noProof="0" dirty="0" smtClean="0">
                          <a:ln>
                            <a:noFill/>
                          </a:ln>
                          <a:solidFill>
                            <a:schemeClr val="tx1">
                              <a:lumMod val="65000"/>
                              <a:lumOff val="35000"/>
                            </a:schemeClr>
                          </a:solidFill>
                          <a:effectLst/>
                          <a:uLnTx/>
                          <a:uFillTx/>
                          <a:latin typeface="+mn-lt"/>
                          <a:ea typeface="+mn-ea"/>
                        </a:rPr>
                        <a:t>企画</a:t>
                      </a:r>
                      <a:r>
                        <a:rPr kumimoji="1" lang="ja-JP" altLang="en-US" sz="700" b="0" u="none" strike="noStrike" kern="1200" cap="none" spc="0" normalizeH="0" baseline="0" noProof="0" dirty="0" smtClean="0">
                          <a:ln>
                            <a:noFill/>
                          </a:ln>
                          <a:solidFill>
                            <a:schemeClr val="tx1">
                              <a:lumMod val="65000"/>
                              <a:lumOff val="35000"/>
                            </a:schemeClr>
                          </a:solidFill>
                          <a:effectLst/>
                          <a:uLnTx/>
                          <a:uFillTx/>
                          <a:latin typeface="+mn-lt"/>
                          <a:ea typeface="+mn-ea"/>
                        </a:rPr>
                        <a:t>内容によって、別途費用が発生する場合があります</a:t>
                      </a:r>
                      <a:endPar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2">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誘導広告の掲載、タイアップページの制作・掲載の</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総額：</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1,500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万円～（ネット）</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＜料金内訳目安＞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・誘導広告</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　：</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1,200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1,300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万円（ネット）</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・タイアップページの制作・掲載</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　：</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200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300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万円（ネット）</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料金内訳は目安です。プラン総額</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1,500</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万円からタイアッ</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プページの制作・掲載費を引いた料金を、誘導広告として</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ご出稿ください</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企画内容によって、別途費用が発生する場合があります</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463668774"/>
                  </a:ext>
                </a:extLst>
              </a:tr>
              <a:tr h="284584">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お申し込み期限</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掲載開始の</a:t>
                      </a:r>
                      <a:r>
                        <a:rPr kumimoji="1" lang="en-US" altLang="ja-JP" sz="800" kern="1200" noProof="0" dirty="0" smtClean="0">
                          <a:solidFill>
                            <a:schemeClr val="tx1">
                              <a:lumMod val="65000"/>
                              <a:lumOff val="35000"/>
                            </a:schemeClr>
                          </a:solidFill>
                          <a:latin typeface="+mn-lt"/>
                          <a:ea typeface="+mn-ea"/>
                          <a:cs typeface="メイリオ" panose="020B0604030504040204" pitchFamily="50" charset="-128"/>
                        </a:rPr>
                        <a:t>2</a:t>
                      </a: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か月前</a:t>
                      </a: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掲載開始の</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2</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か月半前</a:t>
                      </a: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gridSpan="3">
                  <a:txBody>
                    <a:bodyPr/>
                    <a:lstStyle/>
                    <a:p>
                      <a:pPr algn="ct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掲載開始の</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2</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か月半前</a:t>
                      </a:r>
                      <a:endParaRPr kumimoji="1" lang="ja-JP" altLang="en-US" sz="800" dirty="0">
                        <a:solidFill>
                          <a:schemeClr val="tx1">
                            <a:lumMod val="65000"/>
                            <a:lumOff val="35000"/>
                          </a:schemeClr>
                        </a:solidFill>
                        <a:latin typeface="+mj-lt"/>
                        <a:ea typeface="+mj-ea"/>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88032">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レポート項目</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tx1">
                              <a:lumMod val="65000"/>
                              <a:lumOff val="35000"/>
                            </a:schemeClr>
                          </a:solidFill>
                          <a:latin typeface="+mn-lt"/>
                          <a:ea typeface="+mn-ea"/>
                          <a:cs typeface="Verdana" pitchFamily="34" charset="0"/>
                        </a:rPr>
                        <a:t>PV</a:t>
                      </a:r>
                      <a:r>
                        <a:rPr lang="ja-JP" altLang="en-US" sz="800" dirty="0" smtClean="0">
                          <a:solidFill>
                            <a:schemeClr val="tx1">
                              <a:lumMod val="65000"/>
                              <a:lumOff val="35000"/>
                            </a:schemeClr>
                          </a:solidFill>
                          <a:latin typeface="+mn-lt"/>
                          <a:ea typeface="+mn-ea"/>
                          <a:cs typeface="Verdana" pitchFamily="34" charset="0"/>
                        </a:rPr>
                        <a:t>、</a:t>
                      </a:r>
                      <a:r>
                        <a:rPr lang="en-US" altLang="ja-JP" sz="800" dirty="0" smtClean="0">
                          <a:solidFill>
                            <a:schemeClr val="tx1">
                              <a:lumMod val="65000"/>
                              <a:lumOff val="35000"/>
                            </a:schemeClr>
                          </a:solidFill>
                          <a:latin typeface="+mn-lt"/>
                          <a:ea typeface="+mn-ea"/>
                          <a:cs typeface="Verdana" pitchFamily="34" charset="0"/>
                        </a:rPr>
                        <a:t>UB</a:t>
                      </a:r>
                      <a:r>
                        <a:rPr lang="ja-JP" altLang="en-US" sz="800" dirty="0" smtClean="0">
                          <a:solidFill>
                            <a:schemeClr val="tx1">
                              <a:lumMod val="65000"/>
                              <a:lumOff val="35000"/>
                            </a:schemeClr>
                          </a:solidFill>
                          <a:latin typeface="+mn-lt"/>
                          <a:ea typeface="+mn-ea"/>
                          <a:cs typeface="Verdana" pitchFamily="34" charset="0"/>
                        </a:rPr>
                        <a:t>、ページ内リンクのクリック数、</a:t>
                      </a:r>
                      <a:endParaRPr lang="en-US" altLang="ja-JP" sz="800" dirty="0" smtClean="0">
                        <a:solidFill>
                          <a:schemeClr val="tx1">
                            <a:lumMod val="65000"/>
                            <a:lumOff val="35000"/>
                          </a:schemeClr>
                        </a:solidFill>
                        <a:latin typeface="+mn-lt"/>
                        <a:ea typeface="+mn-ea"/>
                        <a:cs typeface="Verdana"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訪問者の性別・性別</a:t>
                      </a:r>
                      <a:r>
                        <a:rPr lang="en-US" altLang="ja-JP" sz="800" dirty="0" smtClean="0">
                          <a:solidFill>
                            <a:schemeClr val="tx1">
                              <a:lumMod val="65000"/>
                              <a:lumOff val="35000"/>
                            </a:schemeClr>
                          </a:solidFill>
                          <a:latin typeface="+mn-lt"/>
                          <a:ea typeface="+mn-ea"/>
                          <a:cs typeface="Verdana" pitchFamily="34" charset="0"/>
                        </a:rPr>
                        <a:t>×</a:t>
                      </a:r>
                      <a:r>
                        <a:rPr lang="ja-JP" altLang="en-US" sz="800" dirty="0" smtClean="0">
                          <a:solidFill>
                            <a:schemeClr val="tx1">
                              <a:lumMod val="65000"/>
                              <a:lumOff val="35000"/>
                            </a:schemeClr>
                          </a:solidFill>
                          <a:latin typeface="+mn-lt"/>
                          <a:ea typeface="+mn-ea"/>
                          <a:cs typeface="Verdana" pitchFamily="34" charset="0"/>
                        </a:rPr>
                        <a:t>年齢層比率、アンケート結果</a:t>
                      </a:r>
                      <a:endParaRPr lang="en-US" altLang="ja-JP" sz="800" dirty="0" smtClean="0">
                        <a:solidFill>
                          <a:schemeClr val="tx1">
                            <a:lumMod val="65000"/>
                            <a:lumOff val="35000"/>
                          </a:schemeClr>
                        </a:solidFill>
                        <a:latin typeface="+mn-lt"/>
                        <a:ea typeface="+mn-ea"/>
                        <a:cs typeface="Verdana" pitchFamily="34" charset="0"/>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tx1">
                              <a:lumMod val="65000"/>
                              <a:lumOff val="35000"/>
                            </a:schemeClr>
                          </a:solidFill>
                          <a:latin typeface="+mn-lt"/>
                          <a:ea typeface="+mn-ea"/>
                          <a:cs typeface="Verdana" pitchFamily="34" charset="0"/>
                        </a:rPr>
                        <a:t>PV</a:t>
                      </a:r>
                      <a:r>
                        <a:rPr lang="ja-JP" altLang="en-US" sz="800" dirty="0" smtClean="0">
                          <a:solidFill>
                            <a:schemeClr val="tx1">
                              <a:lumMod val="65000"/>
                              <a:lumOff val="35000"/>
                            </a:schemeClr>
                          </a:solidFill>
                          <a:latin typeface="+mn-lt"/>
                          <a:ea typeface="+mn-ea"/>
                          <a:cs typeface="Verdana" pitchFamily="34" charset="0"/>
                        </a:rPr>
                        <a:t>、</a:t>
                      </a:r>
                      <a:r>
                        <a:rPr lang="en-US" altLang="ja-JP" sz="800" dirty="0" smtClean="0">
                          <a:solidFill>
                            <a:schemeClr val="tx1">
                              <a:lumMod val="65000"/>
                              <a:lumOff val="35000"/>
                            </a:schemeClr>
                          </a:solidFill>
                          <a:latin typeface="+mn-lt"/>
                          <a:ea typeface="+mn-ea"/>
                          <a:cs typeface="Verdana" pitchFamily="34" charset="0"/>
                        </a:rPr>
                        <a:t>UB</a:t>
                      </a:r>
                      <a:r>
                        <a:rPr lang="ja-JP" altLang="en-US" sz="800" dirty="0" smtClean="0">
                          <a:solidFill>
                            <a:schemeClr val="tx1">
                              <a:lumMod val="65000"/>
                              <a:lumOff val="35000"/>
                            </a:schemeClr>
                          </a:solidFill>
                          <a:latin typeface="+mn-lt"/>
                          <a:ea typeface="+mn-ea"/>
                          <a:cs typeface="Verdana" pitchFamily="34" charset="0"/>
                        </a:rPr>
                        <a:t>、ページ内リンクのクリック数、訪問者の性別・性別</a:t>
                      </a:r>
                      <a:r>
                        <a:rPr lang="en-US" altLang="ja-JP" sz="800" dirty="0" smtClean="0">
                          <a:solidFill>
                            <a:schemeClr val="tx1">
                              <a:lumMod val="65000"/>
                              <a:lumOff val="35000"/>
                            </a:schemeClr>
                          </a:solidFill>
                          <a:latin typeface="+mn-lt"/>
                          <a:ea typeface="+mn-ea"/>
                          <a:cs typeface="Verdana" pitchFamily="34" charset="0"/>
                        </a:rPr>
                        <a:t>×</a:t>
                      </a:r>
                      <a:r>
                        <a:rPr lang="ja-JP" altLang="en-US" sz="800" dirty="0" smtClean="0">
                          <a:solidFill>
                            <a:schemeClr val="tx1">
                              <a:lumMod val="65000"/>
                              <a:lumOff val="35000"/>
                            </a:schemeClr>
                          </a:solidFill>
                          <a:latin typeface="+mn-lt"/>
                          <a:ea typeface="+mn-ea"/>
                          <a:cs typeface="Verdana" pitchFamily="34" charset="0"/>
                        </a:rPr>
                        <a:t>年齢層比率、アンケート結果</a:t>
                      </a:r>
                      <a:endParaRPr lang="en-US" altLang="ja-JP" sz="800" dirty="0" smtClean="0">
                        <a:solidFill>
                          <a:schemeClr val="tx1">
                            <a:lumMod val="65000"/>
                            <a:lumOff val="35000"/>
                          </a:schemeClr>
                        </a:solidFill>
                        <a:latin typeface="+mn-lt"/>
                        <a:ea typeface="+mn-ea"/>
                        <a:cs typeface="Verdana" pitchFamily="34" charset="0"/>
                      </a:endParaRP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tx1">
                              <a:lumMod val="65000"/>
                              <a:lumOff val="35000"/>
                            </a:schemeClr>
                          </a:solidFill>
                          <a:latin typeface="+mn-lt"/>
                          <a:ea typeface="+mn-ea"/>
                          <a:cs typeface="Verdana" pitchFamily="34" charset="0"/>
                        </a:rPr>
                        <a:t>PV</a:t>
                      </a:r>
                      <a:r>
                        <a:rPr lang="ja-JP" altLang="en-US" sz="800" dirty="0" smtClean="0">
                          <a:solidFill>
                            <a:schemeClr val="tx1">
                              <a:lumMod val="65000"/>
                              <a:lumOff val="35000"/>
                            </a:schemeClr>
                          </a:solidFill>
                          <a:latin typeface="+mn-lt"/>
                          <a:ea typeface="+mn-ea"/>
                          <a:cs typeface="Verdana" pitchFamily="34" charset="0"/>
                        </a:rPr>
                        <a:t>、</a:t>
                      </a:r>
                      <a:r>
                        <a:rPr lang="en-US" altLang="ja-JP" sz="800" dirty="0" smtClean="0">
                          <a:solidFill>
                            <a:schemeClr val="tx1">
                              <a:lumMod val="65000"/>
                              <a:lumOff val="35000"/>
                            </a:schemeClr>
                          </a:solidFill>
                          <a:latin typeface="+mn-lt"/>
                          <a:ea typeface="+mn-ea"/>
                          <a:cs typeface="Verdana" pitchFamily="34" charset="0"/>
                        </a:rPr>
                        <a:t>UB</a:t>
                      </a:r>
                      <a:r>
                        <a:rPr lang="ja-JP" altLang="en-US" sz="800" dirty="0" smtClean="0">
                          <a:solidFill>
                            <a:schemeClr val="tx1">
                              <a:lumMod val="65000"/>
                              <a:lumOff val="35000"/>
                            </a:schemeClr>
                          </a:solidFill>
                          <a:latin typeface="+mn-lt"/>
                          <a:ea typeface="+mn-ea"/>
                          <a:cs typeface="Verdana" pitchFamily="34" charset="0"/>
                        </a:rPr>
                        <a:t>、ページ内リンクのクリック数、読了率、訪問者の性別・性別</a:t>
                      </a:r>
                      <a:r>
                        <a:rPr lang="en-US" altLang="ja-JP" sz="800" dirty="0" smtClean="0">
                          <a:solidFill>
                            <a:schemeClr val="tx1">
                              <a:lumMod val="65000"/>
                              <a:lumOff val="35000"/>
                            </a:schemeClr>
                          </a:solidFill>
                          <a:latin typeface="+mn-lt"/>
                          <a:ea typeface="+mn-ea"/>
                          <a:cs typeface="Verdana" pitchFamily="34" charset="0"/>
                        </a:rPr>
                        <a:t>×</a:t>
                      </a:r>
                      <a:r>
                        <a:rPr lang="ja-JP" altLang="en-US" sz="800" dirty="0" smtClean="0">
                          <a:solidFill>
                            <a:schemeClr val="tx1">
                              <a:lumMod val="65000"/>
                              <a:lumOff val="35000"/>
                            </a:schemeClr>
                          </a:solidFill>
                          <a:latin typeface="+mn-lt"/>
                          <a:ea typeface="+mn-ea"/>
                          <a:cs typeface="Verdana" pitchFamily="34" charset="0"/>
                        </a:rPr>
                        <a:t>年齢層比率、アンケート結果</a:t>
                      </a:r>
                      <a:endParaRPr lang="en-US" altLang="ja-JP" sz="800" dirty="0" smtClean="0">
                        <a:solidFill>
                          <a:schemeClr val="tx1">
                            <a:lumMod val="65000"/>
                            <a:lumOff val="35000"/>
                          </a:schemeClr>
                        </a:solidFill>
                        <a:latin typeface="+mn-lt"/>
                        <a:ea typeface="+mn-ea"/>
                        <a:cs typeface="Verdana" pitchFamily="34" charset="0"/>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550148">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備考</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err="1" smtClean="0">
                          <a:solidFill>
                            <a:schemeClr val="tx1">
                              <a:lumMod val="65000"/>
                              <a:lumOff val="35000"/>
                            </a:schemeClr>
                          </a:solidFill>
                          <a:latin typeface="+mn-lt"/>
                          <a:ea typeface="+mn-ea"/>
                          <a:cs typeface="Verdana"/>
                        </a:rPr>
                        <a:t>carview</a:t>
                      </a:r>
                      <a:r>
                        <a:rPr lang="en-US" altLang="ja-JP" sz="800" dirty="0" smtClean="0">
                          <a:solidFill>
                            <a:schemeClr val="tx1">
                              <a:lumMod val="65000"/>
                              <a:lumOff val="35000"/>
                            </a:schemeClr>
                          </a:solidFill>
                          <a:latin typeface="+mn-lt"/>
                          <a:ea typeface="+mn-ea"/>
                          <a:cs typeface="Verdana"/>
                        </a:rPr>
                        <a:t>!</a:t>
                      </a:r>
                      <a:r>
                        <a:rPr lang="ja-JP" altLang="en-US" sz="800" dirty="0" smtClean="0">
                          <a:solidFill>
                            <a:schemeClr val="tx1">
                              <a:lumMod val="65000"/>
                              <a:lumOff val="35000"/>
                            </a:schemeClr>
                          </a:solidFill>
                          <a:latin typeface="+mn-lt"/>
                          <a:ea typeface="+mn-ea"/>
                          <a:cs typeface="Verdana"/>
                        </a:rPr>
                        <a:t>の編成方針と合致しないものについてはお断りさせていただく場合があります</a:t>
                      </a: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DFDFD"/>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最長で掲載開始日</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より</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1</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年間</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の掲載が可能です。</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ただし、</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Yahoo!</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 </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JAPAN</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 </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SDGs</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内の編集誘導は、</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最初の</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1</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anose="020B0604030504040204" pitchFamily="50" charset="-128"/>
                        </a:rPr>
                        <a:t>か月間のみの掲載となります。</a:t>
                      </a: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gridSpan="2">
                  <a:txBody>
                    <a:bodyPr/>
                    <a:lstStyle/>
                    <a:p>
                      <a:endParaRPr kumimoji="1" lang="ja-JP" altLang="en-US"/>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hMerge="1">
                  <a:txBody>
                    <a:bodyPr/>
                    <a:lstStyle/>
                    <a:p>
                      <a:endParaRPr kumimoji="1" lang="ja-JP" altLang="en-US"/>
                    </a:p>
                  </a:txBody>
                  <a:tcPr/>
                </a:tc>
                <a:tc>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extLst>
                  <a:ext uri="{0D108BD9-81ED-4DB2-BD59-A6C34878D82A}">
                    <a16:rowId xmlns:a16="http://schemas.microsoft.com/office/drawing/2014/main" val="4014462905"/>
                  </a:ext>
                </a:extLst>
              </a:tr>
            </a:tbl>
          </a:graphicData>
        </a:graphic>
      </p:graphicFrame>
      <p:sp>
        <p:nvSpPr>
          <p:cNvPr id="6" name="タイトル 2"/>
          <p:cNvSpPr txBox="1">
            <a:spLocks/>
          </p:cNvSpPr>
          <p:nvPr/>
        </p:nvSpPr>
        <p:spPr>
          <a:xfrm>
            <a:off x="134993" y="6707906"/>
            <a:ext cx="11558135" cy="141543"/>
          </a:xfrm>
          <a:prstGeom prst="rect">
            <a:avLst/>
          </a:prstGeom>
        </p:spPr>
        <p:txBody>
          <a:bodyPr vert="horz" lIns="91440" tIns="45720" rIns="91440" bIns="4572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lvl="0">
              <a:defRPr/>
            </a:pPr>
            <a:r>
              <a:rPr kumimoji="1" lang="en-US" altLang="ja-JP" sz="600" b="0" i="0" u="none" strike="noStrike" kern="1200" cap="none" spc="0" normalizeH="0" baseline="0" noProof="0" dirty="0" smtClean="0">
                <a:ln>
                  <a:noFill/>
                </a:ln>
                <a:solidFill>
                  <a:schemeClr val="tx1">
                    <a:lumMod val="65000"/>
                    <a:lumOff val="35000"/>
                  </a:schemeClr>
                </a:solidFill>
                <a:effectLst/>
                <a:uLnTx/>
                <a:uFillTx/>
              </a:rPr>
              <a:t>※</a:t>
            </a:r>
            <a:r>
              <a:rPr lang="ja-JP" altLang="en-US" sz="600" dirty="0" smtClean="0">
                <a:solidFill>
                  <a:schemeClr val="tx1">
                    <a:lumMod val="65000"/>
                    <a:lumOff val="35000"/>
                  </a:schemeClr>
                </a:solidFill>
              </a:rPr>
              <a:t>出典</a:t>
            </a:r>
            <a:r>
              <a:rPr lang="ja-JP" altLang="en-US" sz="600" dirty="0">
                <a:solidFill>
                  <a:schemeClr val="tx1">
                    <a:lumMod val="65000"/>
                    <a:lumOff val="35000"/>
                  </a:schemeClr>
                </a:solidFill>
              </a:rPr>
              <a:t>：「</a:t>
            </a:r>
            <a:r>
              <a:rPr lang="en-US" altLang="ja-JP" sz="600" dirty="0">
                <a:solidFill>
                  <a:schemeClr val="tx1">
                    <a:lumMod val="65000"/>
                    <a:lumOff val="35000"/>
                  </a:schemeClr>
                </a:solidFill>
              </a:rPr>
              <a:t>Nielsen NetView/Mobile NetViewCustom Data Feed</a:t>
            </a:r>
            <a:r>
              <a:rPr lang="ja-JP" altLang="en-US" sz="600" dirty="0">
                <a:solidFill>
                  <a:schemeClr val="tx1">
                    <a:lumMod val="65000"/>
                    <a:lumOff val="35000"/>
                  </a:schemeClr>
                </a:solidFill>
              </a:rPr>
              <a:t>」を元に</a:t>
            </a:r>
            <a:r>
              <a:rPr lang="en-US" altLang="ja-JP" sz="600" dirty="0">
                <a:solidFill>
                  <a:schemeClr val="tx1">
                    <a:lumMod val="65000"/>
                    <a:lumOff val="35000"/>
                  </a:schemeClr>
                </a:solidFill>
              </a:rPr>
              <a:t>Yahoo! JAPAN</a:t>
            </a:r>
            <a:r>
              <a:rPr lang="ja-JP" altLang="en-US" sz="600" dirty="0">
                <a:solidFill>
                  <a:schemeClr val="tx1">
                    <a:lumMod val="65000"/>
                    <a:lumOff val="35000"/>
                  </a:schemeClr>
                </a:solidFill>
              </a:rPr>
              <a:t>が独自</a:t>
            </a:r>
            <a:r>
              <a:rPr lang="ja-JP" altLang="en-US" sz="600" dirty="0" smtClean="0">
                <a:solidFill>
                  <a:schemeClr val="tx1">
                    <a:lumMod val="65000"/>
                    <a:lumOff val="35000"/>
                  </a:schemeClr>
                </a:solidFill>
              </a:rPr>
              <a:t>に比較</a:t>
            </a:r>
            <a:endParaRPr lang="en-US" altLang="ja-JP" sz="600" dirty="0" smtClean="0">
              <a:solidFill>
                <a:schemeClr val="tx1">
                  <a:lumMod val="65000"/>
                  <a:lumOff val="35000"/>
                </a:schemeClr>
              </a:solidFill>
            </a:endParaRPr>
          </a:p>
        </p:txBody>
      </p:sp>
    </p:spTree>
    <p:extLst>
      <p:ext uri="{BB962C8B-B14F-4D97-AF65-F5344CB8AC3E}">
        <p14:creationId xmlns:p14="http://schemas.microsoft.com/office/powerpoint/2010/main" val="26614600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商品</a:t>
            </a:r>
            <a:r>
              <a:rPr lang="ja-JP" altLang="en-US" dirty="0" smtClean="0"/>
              <a:t>一覧</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dirty="0"/>
          </a:p>
        </p:txBody>
      </p:sp>
      <p:graphicFrame>
        <p:nvGraphicFramePr>
          <p:cNvPr id="7" name="表 6">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243718808"/>
              </p:ext>
            </p:extLst>
          </p:nvPr>
        </p:nvGraphicFramePr>
        <p:xfrm>
          <a:off x="160901" y="1110298"/>
          <a:ext cx="11191683" cy="5610150"/>
        </p:xfrm>
        <a:graphic>
          <a:graphicData uri="http://schemas.openxmlformats.org/drawingml/2006/table">
            <a:tbl>
              <a:tblPr firstCol="1" bandRow="1"/>
              <a:tblGrid>
                <a:gridCol w="836671">
                  <a:extLst>
                    <a:ext uri="{9D8B030D-6E8A-4147-A177-3AD203B41FA5}">
                      <a16:colId xmlns:a16="http://schemas.microsoft.com/office/drawing/2014/main" val="792911817"/>
                    </a:ext>
                  </a:extLst>
                </a:gridCol>
                <a:gridCol w="659213">
                  <a:extLst>
                    <a:ext uri="{9D8B030D-6E8A-4147-A177-3AD203B41FA5}">
                      <a16:colId xmlns:a16="http://schemas.microsoft.com/office/drawing/2014/main" val="2073564178"/>
                    </a:ext>
                  </a:extLst>
                </a:gridCol>
                <a:gridCol w="2856589">
                  <a:extLst>
                    <a:ext uri="{9D8B030D-6E8A-4147-A177-3AD203B41FA5}">
                      <a16:colId xmlns:a16="http://schemas.microsoft.com/office/drawing/2014/main" val="1813950268"/>
                    </a:ext>
                  </a:extLst>
                </a:gridCol>
                <a:gridCol w="3149572">
                  <a:extLst>
                    <a:ext uri="{9D8B030D-6E8A-4147-A177-3AD203B41FA5}">
                      <a16:colId xmlns:a16="http://schemas.microsoft.com/office/drawing/2014/main" val="2820995973"/>
                    </a:ext>
                  </a:extLst>
                </a:gridCol>
                <a:gridCol w="3689638">
                  <a:extLst>
                    <a:ext uri="{9D8B030D-6E8A-4147-A177-3AD203B41FA5}">
                      <a16:colId xmlns:a16="http://schemas.microsoft.com/office/drawing/2014/main" val="375632028"/>
                    </a:ext>
                  </a:extLst>
                </a:gridCol>
              </a:tblGrid>
              <a:tr h="215230">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a:solidFill>
                            <a:schemeClr val="bg1"/>
                          </a:solidFill>
                          <a:latin typeface="+mj-lt"/>
                          <a:ea typeface="+mj-ea"/>
                        </a:rPr>
                        <a:t>商</a:t>
                      </a:r>
                      <a:r>
                        <a:rPr kumimoji="1" lang="ja-JP" altLang="en-US" sz="800" b="1" dirty="0" smtClean="0">
                          <a:solidFill>
                            <a:schemeClr val="bg1"/>
                          </a:solidFill>
                          <a:latin typeface="+mj-lt"/>
                          <a:ea typeface="+mj-ea"/>
                        </a:rPr>
                        <a:t>品名</a:t>
                      </a:r>
                      <a:endParaRPr kumimoji="1" lang="en-US" altLang="ja-JP" sz="800" b="1" dirty="0" smtClean="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en-US" altLang="ja-JP" sz="800" b="1" dirty="0" smtClean="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スポーツナビ　タイアップ</a:t>
                      </a: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dirty="0" smtClean="0">
                          <a:solidFill>
                            <a:schemeClr val="tx1">
                              <a:lumMod val="65000"/>
                              <a:lumOff val="35000"/>
                            </a:schemeClr>
                          </a:solidFill>
                          <a:latin typeface="+mj-lt"/>
                          <a:ea typeface="+mj-ea"/>
                        </a:rPr>
                        <a:t>GYAO!</a:t>
                      </a:r>
                      <a:r>
                        <a:rPr kumimoji="1" lang="ja-JP" altLang="en-US" sz="800" b="1" dirty="0" smtClean="0">
                          <a:solidFill>
                            <a:schemeClr val="tx1">
                              <a:lumMod val="65000"/>
                              <a:lumOff val="35000"/>
                            </a:schemeClr>
                          </a:solidFill>
                          <a:latin typeface="+mj-lt"/>
                          <a:ea typeface="+mj-ea"/>
                        </a:rPr>
                        <a:t>　タイアップ</a:t>
                      </a: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ファイナンス　タイアップ</a:t>
                      </a:r>
                      <a:endParaRPr kumimoji="1" lang="en-US" altLang="ja-JP" sz="800" b="1" kern="1200" dirty="0" smtClean="0">
                        <a:solidFill>
                          <a:schemeClr val="tx1">
                            <a:lumMod val="65000"/>
                            <a:lumOff val="35000"/>
                          </a:schemeClr>
                        </a:solidFill>
                        <a:latin typeface="+mn-lt"/>
                        <a:ea typeface="+mn-ea"/>
                        <a:cs typeface="+mn-cs"/>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16024">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サイト仕様</a:t>
                      </a:r>
                      <a:endParaRPr kumimoji="1" lang="en-US" altLang="ja-JP" sz="800" b="1" kern="1200" dirty="0" smtClean="0">
                        <a:solidFill>
                          <a:schemeClr val="bg1"/>
                        </a:solidFill>
                        <a:latin typeface="+mn-lt"/>
                        <a:ea typeface="+mn-ea"/>
                        <a:cs typeface="+mn-cs"/>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800" b="1" kern="1200" dirty="0" smtClean="0">
                        <a:solidFill>
                          <a:schemeClr val="bg1"/>
                        </a:solidFill>
                        <a:latin typeface="+mn-lt"/>
                        <a:ea typeface="+mn-ea"/>
                        <a:cs typeface="+mn-cs"/>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カスタマイズ型</a:t>
                      </a: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カスタマイズ型</a:t>
                      </a:r>
                    </a:p>
                  </a:txBody>
                  <a:tcPr anchor="ctr">
                    <a:lnL w="3175" cap="flat" cmpd="sng" algn="ctr">
                      <a:solidFill>
                        <a:schemeClr val="bg1">
                          <a:lumMod val="50000"/>
                        </a:schemeClr>
                      </a:solidFill>
                      <a:prstDash val="sysDot"/>
                      <a:round/>
                      <a:headEnd type="none" w="med" len="med"/>
                      <a:tailEnd type="none" w="med" len="med"/>
                    </a:lnL>
                    <a:lnR w="3175"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カスタマイズ型</a:t>
                      </a: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654934270"/>
                  </a:ext>
                </a:extLst>
              </a:tr>
              <a:tr h="504056">
                <a:tc gridSpan="2">
                  <a:txBody>
                    <a:bodyPr/>
                    <a:lstStyle/>
                    <a:p>
                      <a:pPr algn="ctr"/>
                      <a:r>
                        <a:rPr kumimoji="1" lang="ja-JP" altLang="en-US" sz="800" b="1" dirty="0" smtClean="0">
                          <a:solidFill>
                            <a:schemeClr val="bg1"/>
                          </a:solidFill>
                          <a:latin typeface="+mj-lt"/>
                          <a:ea typeface="+mj-ea"/>
                        </a:rPr>
                        <a:t>商品特徴</a:t>
                      </a:r>
                      <a:endParaRPr kumimoji="1" lang="ja-JP" altLang="en-US" sz="800" b="1" dirty="0">
                        <a:solidFill>
                          <a:schemeClr val="bg1"/>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tx1">
                              <a:lumMod val="65000"/>
                              <a:lumOff val="35000"/>
                            </a:schemeClr>
                          </a:solidFill>
                          <a:latin typeface="+mn-lt"/>
                          <a:ea typeface="+mn-ea"/>
                          <a:cs typeface="+mn-cs"/>
                        </a:rPr>
                        <a:t>スポーツ系ウェブメディアでは圧倒的</a:t>
                      </a:r>
                      <a:r>
                        <a:rPr kumimoji="1" lang="en-US" altLang="ja-JP" sz="800" b="0" kern="1200" dirty="0" smtClean="0">
                          <a:solidFill>
                            <a:schemeClr val="tx1">
                              <a:lumMod val="65000"/>
                              <a:lumOff val="35000"/>
                            </a:schemeClr>
                          </a:solidFill>
                          <a:latin typeface="+mn-lt"/>
                          <a:ea typeface="+mn-ea"/>
                          <a:cs typeface="+mn-cs"/>
                        </a:rPr>
                        <a:t>No.1</a:t>
                      </a:r>
                      <a:r>
                        <a:rPr kumimoji="1" lang="en-US" altLang="ja-JP" sz="600" b="0" kern="1200" dirty="0" smtClean="0">
                          <a:solidFill>
                            <a:schemeClr val="tx1">
                              <a:lumMod val="65000"/>
                              <a:lumOff val="35000"/>
                            </a:schemeClr>
                          </a:solidFill>
                          <a:latin typeface="+mn-lt"/>
                          <a:ea typeface="+mn-ea"/>
                          <a:cs typeface="+mn-cs"/>
                        </a:rPr>
                        <a:t>※</a:t>
                      </a:r>
                      <a:r>
                        <a:rPr kumimoji="1" lang="ja-JP" altLang="en-US" sz="800" b="0" kern="1200" dirty="0" smtClean="0">
                          <a:solidFill>
                            <a:schemeClr val="tx1">
                              <a:lumMod val="65000"/>
                              <a:lumOff val="35000"/>
                            </a:schemeClr>
                          </a:solidFill>
                          <a:latin typeface="+mn-lt"/>
                          <a:ea typeface="+mn-ea"/>
                          <a:cs typeface="+mn-cs"/>
                        </a:rPr>
                        <a:t>のスポーツナビが、ユーザーに支持される編集力を生かして、広告主様やその商品の魅力を伝えます。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smtClean="0">
                          <a:ln>
                            <a:noFill/>
                          </a:ln>
                          <a:solidFill>
                            <a:schemeClr val="tx1">
                              <a:lumMod val="65000"/>
                              <a:lumOff val="35000"/>
                            </a:schemeClr>
                          </a:solidFill>
                          <a:effectLst/>
                          <a:uLnTx/>
                          <a:uFillTx/>
                          <a:latin typeface="+mn-lt"/>
                          <a:ea typeface="+mn-ea"/>
                          <a:cs typeface="Verdana" pitchFamily="34" charset="0"/>
                        </a:rPr>
                        <a:t>動画視聴モードの</a:t>
                      </a:r>
                      <a:r>
                        <a:rPr kumimoji="0" lang="en-US" altLang="ja-JP" sz="800" b="0" i="0" u="none" strike="noStrike" kern="0" cap="none" spc="0" normalizeH="0" baseline="0" noProof="0" dirty="0" smtClean="0">
                          <a:ln>
                            <a:noFill/>
                          </a:ln>
                          <a:solidFill>
                            <a:schemeClr val="tx1">
                              <a:lumMod val="65000"/>
                              <a:lumOff val="35000"/>
                            </a:schemeClr>
                          </a:solidFill>
                          <a:effectLst/>
                          <a:uLnTx/>
                          <a:uFillTx/>
                          <a:latin typeface="+mn-lt"/>
                          <a:ea typeface="+mn-ea"/>
                          <a:cs typeface="Verdana" pitchFamily="34" charset="0"/>
                        </a:rPr>
                        <a:t>GYAO!</a:t>
                      </a:r>
                      <a:r>
                        <a:rPr kumimoji="0" lang="ja-JP" altLang="en-US" sz="800" b="0" i="0" u="none" strike="noStrike" kern="0" cap="none" spc="0" normalizeH="0" baseline="0" noProof="0" dirty="0" smtClean="0">
                          <a:ln>
                            <a:noFill/>
                          </a:ln>
                          <a:solidFill>
                            <a:schemeClr val="tx1">
                              <a:lumMod val="65000"/>
                              <a:lumOff val="35000"/>
                            </a:schemeClr>
                          </a:solidFill>
                          <a:effectLst/>
                          <a:uLnTx/>
                          <a:uFillTx/>
                          <a:latin typeface="+mn-lt"/>
                          <a:ea typeface="+mn-ea"/>
                          <a:cs typeface="Verdana" pitchFamily="34" charset="0"/>
                        </a:rPr>
                        <a:t>ユーザーに対して、広告主様がお持ちの映像コンテンツを</a:t>
                      </a:r>
                      <a:r>
                        <a:rPr kumimoji="0" lang="en-US" altLang="ja-JP" sz="800" b="0" i="0" u="none" strike="noStrike" kern="0" cap="none" spc="0" normalizeH="0" baseline="0" noProof="0" dirty="0" smtClean="0">
                          <a:ln>
                            <a:noFill/>
                          </a:ln>
                          <a:solidFill>
                            <a:schemeClr val="tx1">
                              <a:lumMod val="65000"/>
                              <a:lumOff val="35000"/>
                            </a:schemeClr>
                          </a:solidFill>
                          <a:effectLst/>
                          <a:uLnTx/>
                          <a:uFillTx/>
                          <a:latin typeface="+mn-lt"/>
                          <a:ea typeface="+mn-ea"/>
                          <a:cs typeface="Verdana" pitchFamily="34" charset="0"/>
                        </a:rPr>
                        <a:t>GYAO!</a:t>
                      </a:r>
                      <a:r>
                        <a:rPr kumimoji="0" lang="ja-JP" altLang="en-US" sz="800" b="0" i="0" u="none" strike="noStrike" kern="0" cap="none" spc="0" normalizeH="0" baseline="0" noProof="0" dirty="0" smtClean="0">
                          <a:ln>
                            <a:noFill/>
                          </a:ln>
                          <a:solidFill>
                            <a:schemeClr val="tx1">
                              <a:lumMod val="65000"/>
                              <a:lumOff val="35000"/>
                            </a:schemeClr>
                          </a:solidFill>
                          <a:effectLst/>
                          <a:uLnTx/>
                          <a:uFillTx/>
                          <a:latin typeface="+mn-lt"/>
                          <a:ea typeface="+mn-ea"/>
                          <a:cs typeface="Verdana" pitchFamily="34" charset="0"/>
                        </a:rPr>
                        <a:t>内で配信。その映像をコアにタイアップページを制作し、訴求メッセージを刷り込みます。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tx1">
                              <a:lumMod val="65000"/>
                              <a:lumOff val="35000"/>
                            </a:schemeClr>
                          </a:solidFill>
                          <a:latin typeface="+mn-lt"/>
                          <a:ea typeface="+mn-ea"/>
                          <a:cs typeface="+mn-cs"/>
                        </a:rPr>
                        <a:t>金融商品や、株価などのファイナンス情報を探索中のユーザーに対し、広告主様ご要望の内容、スタイルで訴求メッセージを届けます。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9416541"/>
                  </a:ext>
                </a:extLst>
              </a:tr>
              <a:tr h="216024">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bg1"/>
                          </a:solidFill>
                          <a:latin typeface="+mn-lt"/>
                          <a:ea typeface="+mn-ea"/>
                          <a:cs typeface="+mn-cs"/>
                        </a:rPr>
                        <a:t>申し込み開始日</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2022</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8</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10</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551451937"/>
                  </a:ext>
                </a:extLst>
              </a:tr>
              <a:tr h="216024">
                <a:tc row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タイアップ</a:t>
                      </a:r>
                      <a:endParaRPr kumimoji="1" lang="en-US" altLang="ja-JP" sz="800" b="1" dirty="0" smtClean="0">
                        <a:solidFill>
                          <a:schemeClr val="bg1"/>
                        </a:solidFill>
                        <a:latin typeface="+mj-lt"/>
                        <a:ea typeface="+mj-ea"/>
                      </a:endParaRPr>
                    </a:p>
                    <a:p>
                      <a:pPr algn="ctr"/>
                      <a:r>
                        <a:rPr kumimoji="1" lang="ja-JP" altLang="en-US" sz="800" b="1" dirty="0" smtClean="0">
                          <a:solidFill>
                            <a:schemeClr val="bg1"/>
                          </a:solidFill>
                          <a:latin typeface="+mj-lt"/>
                          <a:ea typeface="+mj-ea"/>
                        </a:rPr>
                        <a:t>への誘導枠</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b="1" dirty="0" smtClean="0">
                          <a:solidFill>
                            <a:schemeClr val="bg1"/>
                          </a:solidFill>
                          <a:latin typeface="+mj-lt"/>
                          <a:ea typeface="+mj-ea"/>
                        </a:rPr>
                        <a:t>編集誘導</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〇</a:t>
                      </a: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179388" indent="-179388" algn="ctr" fontAlgn="ctr">
                        <a:buClr>
                          <a:srgbClr val="687080"/>
                        </a:buClr>
                        <a:buFont typeface="Wingdings" pitchFamily="2" charset="2"/>
                        <a:buNone/>
                      </a:pPr>
                      <a:r>
                        <a:rPr lang="ja-JP" altLang="en-US" sz="800" b="0" i="0" u="none" strike="noStrike" dirty="0" smtClean="0">
                          <a:solidFill>
                            <a:schemeClr val="tx1">
                              <a:lumMod val="65000"/>
                              <a:lumOff val="35000"/>
                            </a:schemeClr>
                          </a:solidFill>
                          <a:latin typeface="+mn-lt"/>
                          <a:ea typeface="+mn-ea"/>
                          <a:cs typeface="Meiryo UI" pitchFamily="50" charset="-128"/>
                        </a:rPr>
                        <a:t>〇</a:t>
                      </a:r>
                      <a:endParaRPr lang="en-US" altLang="ja-JP" sz="800" b="0" i="0" u="none" strike="noStrike" baseline="0" dirty="0" smtClean="0">
                        <a:solidFill>
                          <a:schemeClr val="tx1">
                            <a:lumMod val="65000"/>
                            <a:lumOff val="35000"/>
                          </a:schemeClr>
                        </a:solidFill>
                        <a:latin typeface="+mn-lt"/>
                        <a:ea typeface="+mn-ea"/>
                        <a:cs typeface="Meiryo UI" pitchFamily="50" charset="-128"/>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Arial" panose="020B0604020202020204" pitchFamily="34" charset="0"/>
                        </a:rPr>
                        <a:t>〇</a:t>
                      </a:r>
                      <a:endParaRPr kumimoji="1" lang="ja-JP" altLang="en-US" sz="800" kern="1200" noProof="0" dirty="0" smtClean="0">
                        <a:solidFill>
                          <a:schemeClr val="tx1">
                            <a:lumMod val="65000"/>
                            <a:lumOff val="35000"/>
                          </a:schemeClr>
                        </a:solidFill>
                        <a:latin typeface="Arial" panose="020B0604020202020204" pitchFamily="34" charset="0"/>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069392726"/>
                  </a:ext>
                </a:extLst>
              </a:tr>
              <a:tr h="144016">
                <a:tc vMerge="1">
                  <a:txBody>
                    <a:bodyPr/>
                    <a:lstStyle/>
                    <a:p>
                      <a:pPr algn="ct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b="1" dirty="0" smtClean="0">
                          <a:solidFill>
                            <a:schemeClr val="bg1"/>
                          </a:solidFill>
                          <a:latin typeface="+mj-lt"/>
                          <a:ea typeface="+mj-ea"/>
                        </a:rPr>
                        <a:t>広告誘導</a:t>
                      </a:r>
                      <a:endParaRPr kumimoji="1" lang="en-US" altLang="ja-JP"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任意で追加購入</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indent="0" algn="ctr">
                        <a:buNone/>
                      </a:pPr>
                      <a:r>
                        <a:rPr lang="ja-JP" altLang="en-US" sz="800" dirty="0" smtClean="0">
                          <a:solidFill>
                            <a:schemeClr val="tx1">
                              <a:lumMod val="65000"/>
                              <a:lumOff val="35000"/>
                            </a:schemeClr>
                          </a:solidFill>
                          <a:latin typeface="+mn-lt"/>
                          <a:ea typeface="+mn-ea"/>
                          <a:cs typeface="メイリオ" panose="020B0604030504040204" pitchFamily="50" charset="-128"/>
                        </a:rPr>
                        <a:t>〇</a:t>
                      </a: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indent="0" algn="ctr">
                        <a:buNone/>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〇</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extLst>
                  <a:ext uri="{0D108BD9-81ED-4DB2-BD59-A6C34878D82A}">
                    <a16:rowId xmlns:a16="http://schemas.microsoft.com/office/drawing/2014/main" val="2658556097"/>
                  </a:ext>
                </a:extLst>
              </a:tr>
              <a:tr h="170663">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タイアップページの</a:t>
                      </a:r>
                      <a:endParaRPr kumimoji="1" lang="en-US" altLang="ja-JP" sz="800" b="1" dirty="0" smtClean="0">
                        <a:solidFill>
                          <a:schemeClr val="bg1"/>
                        </a:solidFill>
                        <a:latin typeface="+mj-lt"/>
                        <a:ea typeface="+mj-ea"/>
                      </a:endParaRPr>
                    </a:p>
                    <a:p>
                      <a:pPr algn="ctr"/>
                      <a:r>
                        <a:rPr kumimoji="1" lang="ja-JP" altLang="en-US" sz="800" b="1" dirty="0" smtClean="0">
                          <a:solidFill>
                            <a:schemeClr val="bg1"/>
                          </a:solidFill>
                          <a:latin typeface="+mj-lt"/>
                          <a:ea typeface="+mj-ea"/>
                        </a:rPr>
                        <a:t>概要・仕様</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・掲載場所：スポーツナビ内 特設ページ</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・デバイス：</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smtClean="0">
                          <a:solidFill>
                            <a:schemeClr val="tx1">
                              <a:lumMod val="65000"/>
                              <a:lumOff val="35000"/>
                            </a:schemeClr>
                          </a:solidFill>
                          <a:latin typeface="+mn-lt"/>
                          <a:ea typeface="+mn-ea"/>
                          <a:cs typeface="メイリオ" panose="020B0604030504040204" pitchFamily="50" charset="-128"/>
                        </a:rPr>
                        <a:t>・スマートフォン</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・ページ数：</a:t>
                      </a:r>
                      <a:r>
                        <a:rPr lang="en-US" altLang="ja-JP" sz="800" dirty="0" smtClean="0">
                          <a:solidFill>
                            <a:schemeClr val="tx1">
                              <a:lumMod val="65000"/>
                              <a:lumOff val="35000"/>
                            </a:schemeClr>
                          </a:solidFill>
                          <a:latin typeface="+mn-lt"/>
                          <a:ea typeface="+mn-ea"/>
                          <a:cs typeface="メイリオ" panose="020B0604030504040204" pitchFamily="50" charset="-128"/>
                        </a:rPr>
                        <a:t>5</a:t>
                      </a:r>
                      <a:r>
                        <a:rPr lang="ja-JP" altLang="en-US" sz="800" dirty="0" smtClean="0">
                          <a:solidFill>
                            <a:schemeClr val="tx1">
                              <a:lumMod val="65000"/>
                              <a:lumOff val="35000"/>
                            </a:schemeClr>
                          </a:solidFill>
                          <a:latin typeface="+mn-lt"/>
                          <a:ea typeface="+mn-ea"/>
                          <a:cs typeface="メイリオ" panose="020B0604030504040204" pitchFamily="50" charset="-128"/>
                        </a:rPr>
                        <a:t>ページ程度</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・ページ内の広告枠：</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　－</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smtClean="0">
                          <a:solidFill>
                            <a:schemeClr val="tx1">
                              <a:lumMod val="65000"/>
                              <a:lumOff val="35000"/>
                            </a:schemeClr>
                          </a:solidFill>
                          <a:latin typeface="+mn-lt"/>
                          <a:ea typeface="+mn-ea"/>
                          <a:cs typeface="メイリオ" panose="020B0604030504040204" pitchFamily="50" charset="-128"/>
                        </a:rPr>
                        <a:t>：プライムディスプレイ</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メイリオ" panose="020B0604030504040204" pitchFamily="50" charset="-128"/>
                        </a:rPr>
                        <a:t>　－</a:t>
                      </a:r>
                      <a:r>
                        <a:rPr lang="en-US" altLang="ja-JP" sz="800" dirty="0" smtClean="0">
                          <a:solidFill>
                            <a:schemeClr val="tx1">
                              <a:lumMod val="65000"/>
                              <a:lumOff val="35000"/>
                            </a:schemeClr>
                          </a:solidFill>
                          <a:latin typeface="+mn-lt"/>
                          <a:ea typeface="+mn-ea"/>
                          <a:cs typeface="メイリオ" panose="020B0604030504040204" pitchFamily="50" charset="-128"/>
                        </a:rPr>
                        <a:t>SP</a:t>
                      </a:r>
                      <a:r>
                        <a:rPr lang="ja-JP" altLang="en-US" sz="800" dirty="0" smtClean="0">
                          <a:solidFill>
                            <a:schemeClr val="tx1">
                              <a:lumMod val="65000"/>
                              <a:lumOff val="35000"/>
                            </a:schemeClr>
                          </a:solidFill>
                          <a:latin typeface="+mn-lt"/>
                          <a:ea typeface="+mn-ea"/>
                          <a:cs typeface="メイリオ" panose="020B0604030504040204" pitchFamily="50" charset="-128"/>
                        </a:rPr>
                        <a:t>：スマートディスプレイ</a:t>
                      </a: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smtClean="0">
                          <a:solidFill>
                            <a:schemeClr val="tx1">
                              <a:lumMod val="65000"/>
                              <a:lumOff val="35000"/>
                            </a:schemeClr>
                          </a:solidFill>
                          <a:latin typeface="+mn-lt"/>
                          <a:ea typeface="+mn-ea"/>
                          <a:cs typeface="メイリオ" panose="020B0604030504040204" pitchFamily="50" charset="-128"/>
                        </a:rPr>
                        <a:t>GYAO!</a:t>
                      </a:r>
                      <a:r>
                        <a:rPr lang="ja-JP" altLang="en-US" sz="800" dirty="0" smtClean="0">
                          <a:solidFill>
                            <a:schemeClr val="tx1">
                              <a:lumMod val="65000"/>
                              <a:lumOff val="35000"/>
                            </a:schemeClr>
                          </a:solidFill>
                          <a:latin typeface="+mn-lt"/>
                          <a:ea typeface="+mn-ea"/>
                          <a:cs typeface="メイリオ" panose="020B0604030504040204" pitchFamily="50" charset="-128"/>
                        </a:rPr>
                        <a:t>内視聴ページ、特設ページ</a:t>
                      </a: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・デバイス：</a:t>
                      </a:r>
                      <a:r>
                        <a:rPr lang="en-US" altLang="ja-JP" sz="800" dirty="0" smtClean="0">
                          <a:solidFill>
                            <a:schemeClr val="tx1">
                              <a:lumMod val="65000"/>
                              <a:lumOff val="35000"/>
                            </a:schemeClr>
                          </a:solidFill>
                          <a:latin typeface="+mn-lt"/>
                          <a:ea typeface="+mn-ea"/>
                          <a:cs typeface="メイリオ" panose="020B0604030504040204" pitchFamily="50" charset="-128"/>
                        </a:rPr>
                        <a:t>PC</a:t>
                      </a:r>
                      <a:r>
                        <a:rPr lang="ja-JP" altLang="en-US" sz="800" dirty="0" smtClean="0">
                          <a:solidFill>
                            <a:schemeClr val="tx1">
                              <a:lumMod val="65000"/>
                              <a:lumOff val="35000"/>
                            </a:schemeClr>
                          </a:solidFill>
                          <a:latin typeface="+mn-lt"/>
                          <a:ea typeface="+mn-ea"/>
                          <a:cs typeface="メイリオ" panose="020B0604030504040204" pitchFamily="50" charset="-128"/>
                        </a:rPr>
                        <a:t>・スマートフォン</a:t>
                      </a: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・ページ数：タイアップページは</a:t>
                      </a:r>
                      <a:r>
                        <a:rPr lang="en-US" altLang="ja-JP" sz="800" dirty="0" smtClean="0">
                          <a:solidFill>
                            <a:schemeClr val="tx1">
                              <a:lumMod val="65000"/>
                              <a:lumOff val="35000"/>
                            </a:schemeClr>
                          </a:solidFill>
                          <a:latin typeface="+mn-lt"/>
                          <a:ea typeface="+mn-ea"/>
                          <a:cs typeface="メイリオ" panose="020B0604030504040204" pitchFamily="50" charset="-128"/>
                        </a:rPr>
                        <a:t>1</a:t>
                      </a:r>
                      <a:r>
                        <a:rPr lang="ja-JP" altLang="en-US" sz="800" dirty="0" smtClean="0">
                          <a:solidFill>
                            <a:schemeClr val="tx1">
                              <a:lumMod val="65000"/>
                              <a:lumOff val="35000"/>
                            </a:schemeClr>
                          </a:solidFill>
                          <a:latin typeface="+mn-lt"/>
                          <a:ea typeface="+mn-ea"/>
                          <a:cs typeface="メイリオ" panose="020B0604030504040204" pitchFamily="50" charset="-128"/>
                        </a:rPr>
                        <a:t>ページ、視聴ページはコンテンツによって変動</a:t>
                      </a:r>
                    </a:p>
                    <a:p>
                      <a:pPr marL="0" indent="0">
                        <a:buNone/>
                      </a:pPr>
                      <a:r>
                        <a:rPr lang="ja-JP" altLang="en-US" sz="800" dirty="0" smtClean="0">
                          <a:solidFill>
                            <a:schemeClr val="tx1">
                              <a:lumMod val="65000"/>
                              <a:lumOff val="35000"/>
                            </a:schemeClr>
                          </a:solidFill>
                          <a:latin typeface="+mn-lt"/>
                          <a:ea typeface="+mn-ea"/>
                          <a:cs typeface="メイリオ" panose="020B0604030504040204" pitchFamily="50" charset="-128"/>
                        </a:rPr>
                        <a:t>・ページ内の広告枠：インストリーム（マルチデバイス、最大</a:t>
                      </a:r>
                      <a:r>
                        <a:rPr lang="en-US" altLang="ja-JP" sz="800" dirty="0" smtClean="0">
                          <a:solidFill>
                            <a:schemeClr val="tx1">
                              <a:lumMod val="65000"/>
                              <a:lumOff val="35000"/>
                            </a:schemeClr>
                          </a:solidFill>
                          <a:latin typeface="+mn-lt"/>
                          <a:ea typeface="+mn-ea"/>
                          <a:cs typeface="メイリオ" panose="020B0604030504040204" pitchFamily="50" charset="-128"/>
                        </a:rPr>
                        <a:t>30</a:t>
                      </a:r>
                      <a:r>
                        <a:rPr lang="ja-JP" altLang="en-US" sz="800" dirty="0" smtClean="0">
                          <a:solidFill>
                            <a:schemeClr val="tx1">
                              <a:lumMod val="65000"/>
                              <a:lumOff val="35000"/>
                            </a:schemeClr>
                          </a:solidFill>
                          <a:latin typeface="+mn-lt"/>
                          <a:ea typeface="+mn-ea"/>
                          <a:cs typeface="メイリオ" panose="020B0604030504040204" pitchFamily="50" charset="-128"/>
                        </a:rPr>
                        <a:t>秒）</a:t>
                      </a: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indent="0">
                        <a:buNone/>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・掲載場所：</a:t>
                      </a:r>
                      <a:r>
                        <a:rPr lang="en-US" altLang="ja-JP" sz="800" dirty="0" smtClean="0">
                          <a:solidFill>
                            <a:schemeClr val="tx1">
                              <a:lumMod val="65000"/>
                              <a:lumOff val="35000"/>
                            </a:schemeClr>
                          </a:solidFill>
                          <a:latin typeface="Arial" panose="020B0604020202020204" pitchFamily="34" charset="0"/>
                        </a:rPr>
                        <a:t>Yahoo!</a:t>
                      </a:r>
                      <a:r>
                        <a:rPr lang="ja-JP" altLang="en-US" sz="800" dirty="0" smtClean="0">
                          <a:solidFill>
                            <a:schemeClr val="tx1">
                              <a:lumMod val="65000"/>
                              <a:lumOff val="35000"/>
                            </a:schemeClr>
                          </a:solidFill>
                          <a:latin typeface="Arial" panose="020B0604020202020204" pitchFamily="34" charset="0"/>
                        </a:rPr>
                        <a:t>ファイナンス</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内</a:t>
                      </a:r>
                      <a:r>
                        <a:rPr kumimoji="1" lang="ja-JP" altLang="en-US" sz="800" kern="1200" baseline="0" dirty="0" smtClean="0">
                          <a:solidFill>
                            <a:schemeClr val="tx1">
                              <a:lumMod val="65000"/>
                              <a:lumOff val="35000"/>
                            </a:schemeClr>
                          </a:solidFill>
                          <a:latin typeface="+mn-lt"/>
                          <a:ea typeface="+mn-ea"/>
                          <a:cs typeface="メイリオ" panose="020B0604030504040204" pitchFamily="50" charset="-128"/>
                        </a:rPr>
                        <a:t> </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特設ページ</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p>
                      <a:pPr marL="0" indent="0">
                        <a:buNone/>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・デバイス：</a:t>
                      </a:r>
                      <a:r>
                        <a:rPr kumimoji="1" lang="en-US" altLang="ja-JP" sz="800" kern="1200" dirty="0" smtClean="0">
                          <a:solidFill>
                            <a:schemeClr val="tx1">
                              <a:lumMod val="65000"/>
                              <a:lumOff val="35000"/>
                            </a:schemeClr>
                          </a:solidFill>
                          <a:latin typeface="+mn-lt"/>
                          <a:ea typeface="+mn-ea"/>
                          <a:cs typeface="メイリオ" panose="020B0604030504040204" pitchFamily="50" charset="-128"/>
                        </a:rPr>
                        <a:t>PC</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・スマートフォン（１デバイスも可能）</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p>
                      <a:pPr marL="0" indent="0">
                        <a:buNone/>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・ページ数：</a:t>
                      </a: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ページ程度</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931917948"/>
                  </a:ext>
                </a:extLst>
              </a:tr>
              <a:tr h="185152">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掲載期間</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a:t>
                      </a: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か月間（平日掲載開始）</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メイリオ" panose="020B0604030504040204" pitchFamily="50" charset="-128"/>
                        </a:rPr>
                        <a:t>～</a:t>
                      </a: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か月間（平日掲載開始）</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メイリオ" panose="020B0604030504040204" pitchFamily="50" charset="-128"/>
                        </a:rPr>
                        <a:t>1</a:t>
                      </a:r>
                      <a:r>
                        <a:rPr kumimoji="1" lang="ja-JP" altLang="en-US" sz="800" kern="1200" dirty="0" smtClean="0">
                          <a:solidFill>
                            <a:schemeClr val="tx1">
                              <a:lumMod val="65000"/>
                              <a:lumOff val="35000"/>
                            </a:schemeClr>
                          </a:solidFill>
                          <a:latin typeface="+mn-lt"/>
                          <a:ea typeface="+mn-ea"/>
                          <a:cs typeface="メイリオ" panose="020B0604030504040204" pitchFamily="50" charset="-128"/>
                        </a:rPr>
                        <a:t>か月間（平日掲載開始）</a:t>
                      </a:r>
                      <a:endParaRPr kumimoji="1" lang="en-US" altLang="ja-JP" sz="800" kern="1200" dirty="0" smtClean="0">
                        <a:solidFill>
                          <a:schemeClr val="tx1">
                            <a:lumMod val="65000"/>
                            <a:lumOff val="35000"/>
                          </a:schemeClr>
                        </a:solidFill>
                        <a:latin typeface="+mn-lt"/>
                        <a:ea typeface="+mn-ea"/>
                        <a:cs typeface="メイリオ" panose="020B0604030504040204" pitchFamily="50" charset="-128"/>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extLst>
                  <a:ext uri="{0D108BD9-81ED-4DB2-BD59-A6C34878D82A}">
                    <a16:rowId xmlns:a16="http://schemas.microsoft.com/office/drawing/2014/main" val="2463668774"/>
                  </a:ext>
                </a:extLst>
              </a:tr>
              <a:tr h="210271">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料金</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編集誘導の掲載、タイアップページの制作・掲載費の</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総額：</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1,000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rPr>
                        <a:t>万円（グロス）</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企画内容によって、別途費用が発生する場合があります</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編集誘導・誘導広告の掲載、タイアップページの制作・掲載費の総額：</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300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＜料金内訳＞</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・誘導広告：</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250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 </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rPr>
                        <a:t>※GYAO!</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rPr>
                        <a:t>関連広告商品に限ります</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eiryo UI"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・編集誘導の掲載、タイアップページの制作・掲載</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　：</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40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・タイアップページ内のインストリーム掲載</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　：</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10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700" b="0" u="none" strike="noStrike" kern="1200" cap="none" spc="0" normalizeH="0" baseline="0" noProof="0" dirty="0" smtClean="0">
                          <a:ln>
                            <a:noFill/>
                          </a:ln>
                          <a:solidFill>
                            <a:schemeClr val="tx1">
                              <a:lumMod val="65000"/>
                              <a:lumOff val="35000"/>
                            </a:schemeClr>
                          </a:solidFill>
                          <a:effectLst/>
                          <a:uLnTx/>
                          <a:uFillTx/>
                          <a:latin typeface="+mn-lt"/>
                          <a:ea typeface="+mn-ea"/>
                        </a:rPr>
                        <a:t>企画内容によって、別途費用が発生する場合があります</a:t>
                      </a:r>
                      <a:endParaRPr kumimoji="1" lang="en-US" altLang="ja-JP" sz="700" b="0" u="none" strike="noStrike" kern="1200" cap="none" spc="0" normalizeH="0" baseline="0" noProof="0" dirty="0" smtClean="0">
                        <a:ln>
                          <a:noFill/>
                        </a:ln>
                        <a:solidFill>
                          <a:schemeClr val="tx1">
                            <a:lumMod val="65000"/>
                            <a:lumOff val="35000"/>
                          </a:schemeClr>
                        </a:solidFill>
                        <a:effectLst/>
                        <a:uLnTx/>
                        <a:uFillTx/>
                        <a:latin typeface="+mn-lt"/>
                        <a:ea typeface="+mn-ea"/>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PC/</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スマートフォンの総額：</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700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・編集誘導：</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350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　・誘導広告：</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150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・タイアップページの制作・掲載</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Arial" panose="020B0604020202020204" pitchFamily="34" charset="0"/>
                          <a:ea typeface="+mn-ea"/>
                          <a:cs typeface="+mn-cs"/>
                        </a:rPr>
                        <a:t>・編集誘導枠の制作</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200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万円（ネット）</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PC</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のみ</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の総額：</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400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・編集誘導：</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200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　・誘導広告：</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50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・タイアップページの制作・掲載</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Arial" panose="020B0604020202020204" pitchFamily="34" charset="0"/>
                          <a:ea typeface="+mn-ea"/>
                          <a:cs typeface="+mn-cs"/>
                        </a:rPr>
                        <a:t>・編集誘導枠の制作</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150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万円（ネット）</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スマートフォンのみ</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の総額：</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400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・編集誘導：</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150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　・誘導広告：</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100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万円（グロス）</a:t>
                      </a:r>
                      <a:endPar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・タイアップページの制作・掲載</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Arial" panose="020B0604020202020204" pitchFamily="34" charset="0"/>
                          <a:ea typeface="+mn-ea"/>
                          <a:cs typeface="+mn-cs"/>
                        </a:rPr>
                        <a:t>・編集誘導枠の制作</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150</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万円（ネット）</a:t>
                      </a:r>
                      <a:endPar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誘導広告は、</a:t>
                      </a:r>
                      <a:r>
                        <a:rPr kumimoji="1" lang="en-US" altLang="ja-JP" sz="700" kern="1200" noProof="0" dirty="0" smtClean="0">
                          <a:solidFill>
                            <a:schemeClr val="tx1">
                              <a:lumMod val="65000"/>
                              <a:lumOff val="35000"/>
                            </a:schemeClr>
                          </a:solidFill>
                          <a:latin typeface="Arial" panose="020B0604020202020204" pitchFamily="34" charset="0"/>
                          <a:ea typeface="+mn-ea"/>
                          <a:cs typeface="+mn-cs"/>
                        </a:rPr>
                        <a:t>Yahoo!</a:t>
                      </a:r>
                      <a:r>
                        <a:rPr kumimoji="1" lang="ja-JP" altLang="en-US" sz="700" kern="1200" noProof="0" dirty="0" smtClean="0">
                          <a:solidFill>
                            <a:schemeClr val="tx1">
                              <a:lumMod val="65000"/>
                              <a:lumOff val="35000"/>
                            </a:schemeClr>
                          </a:solidFill>
                          <a:latin typeface="Arial" panose="020B0604020202020204" pitchFamily="34" charset="0"/>
                          <a:ea typeface="+mn-ea"/>
                          <a:cs typeface="+mn-cs"/>
                        </a:rPr>
                        <a:t>ファイナンス通常広告（予約型）より選定</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企画内容によって、別途費用が発生する場合があります</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料金の内訳や代理店手数料については商品資料をご確認ください</a:t>
                      </a:r>
                      <a:endPar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967014782"/>
                  </a:ext>
                </a:extLst>
              </a:tr>
              <a:tr h="219432">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お申し込み期限</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掲載開始の</a:t>
                      </a:r>
                      <a:r>
                        <a:rPr kumimoji="1" lang="en-US" altLang="ja-JP" sz="800" kern="1200" noProof="0" dirty="0" smtClean="0">
                          <a:solidFill>
                            <a:schemeClr val="tx1">
                              <a:lumMod val="65000"/>
                              <a:lumOff val="35000"/>
                            </a:schemeClr>
                          </a:solidFill>
                          <a:latin typeface="+mn-lt"/>
                          <a:ea typeface="+mn-ea"/>
                          <a:cs typeface="メイリオ" panose="020B0604030504040204" pitchFamily="50" charset="-128"/>
                        </a:rPr>
                        <a:t>2</a:t>
                      </a: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か月前</a:t>
                      </a: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掲載開始の</a:t>
                      </a:r>
                      <a:r>
                        <a:rPr kumimoji="1" lang="en-US" altLang="ja-JP" sz="800" kern="1200" noProof="0" dirty="0" smtClean="0">
                          <a:solidFill>
                            <a:schemeClr val="tx1">
                              <a:lumMod val="65000"/>
                              <a:lumOff val="35000"/>
                            </a:schemeClr>
                          </a:solidFill>
                          <a:latin typeface="+mn-lt"/>
                          <a:ea typeface="+mn-ea"/>
                          <a:cs typeface="メイリオ" panose="020B0604030504040204" pitchFamily="50" charset="-128"/>
                        </a:rPr>
                        <a:t>2</a:t>
                      </a:r>
                      <a:r>
                        <a:rPr kumimoji="1" lang="ja-JP" altLang="en-US" sz="800" kern="1200" noProof="0" dirty="0" smtClean="0">
                          <a:solidFill>
                            <a:schemeClr val="tx1">
                              <a:lumMod val="65000"/>
                              <a:lumOff val="35000"/>
                            </a:schemeClr>
                          </a:solidFill>
                          <a:latin typeface="+mn-lt"/>
                          <a:ea typeface="+mn-ea"/>
                          <a:cs typeface="メイリオ" panose="020B0604030504040204" pitchFamily="50" charset="-128"/>
                        </a:rPr>
                        <a:t>か月前</a:t>
                      </a:r>
                      <a:endPar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endParaRP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掲載開始の</a:t>
                      </a:r>
                      <a:r>
                        <a:rPr kumimoji="1" lang="en-US" altLang="ja-JP" sz="800" b="0" u="none" strike="noStrike" kern="1200" cap="none" spc="0" normalizeH="0" baseline="0" noProof="0" dirty="0" smtClean="0">
                          <a:ln>
                            <a:noFill/>
                          </a:ln>
                          <a:solidFill>
                            <a:schemeClr val="tx1">
                              <a:lumMod val="65000"/>
                              <a:lumOff val="35000"/>
                            </a:schemeClr>
                          </a:solidFill>
                          <a:effectLst/>
                          <a:uLnTx/>
                          <a:uFillTx/>
                          <a:latin typeface="+mn-lt"/>
                          <a:ea typeface="+mn-ea"/>
                        </a:rPr>
                        <a:t>2</a:t>
                      </a:r>
                      <a:r>
                        <a:rPr kumimoji="1" lang="ja-JP" altLang="en-US" sz="800" b="0" u="none" strike="noStrike" kern="1200" cap="none" spc="0" normalizeH="0" baseline="0" noProof="0" dirty="0" smtClean="0">
                          <a:ln>
                            <a:noFill/>
                          </a:ln>
                          <a:solidFill>
                            <a:schemeClr val="tx1">
                              <a:lumMod val="65000"/>
                              <a:lumOff val="35000"/>
                            </a:schemeClr>
                          </a:solidFill>
                          <a:effectLst/>
                          <a:uLnTx/>
                          <a:uFillTx/>
                          <a:latin typeface="+mn-lt"/>
                          <a:ea typeface="+mn-ea"/>
                        </a:rPr>
                        <a:t>か月半前</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extLst>
                  <a:ext uri="{0D108BD9-81ED-4DB2-BD59-A6C34878D82A}">
                    <a16:rowId xmlns:a16="http://schemas.microsoft.com/office/drawing/2014/main" val="1750538939"/>
                  </a:ext>
                </a:extLst>
              </a:tr>
              <a:tr h="304408">
                <a:tc grid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dirty="0" smtClean="0">
                          <a:solidFill>
                            <a:schemeClr val="bg1"/>
                          </a:solidFill>
                          <a:latin typeface="+mj-lt"/>
                          <a:ea typeface="+mj-ea"/>
                        </a:rPr>
                        <a:t>レポート項目</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pPr algn="ct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tx1">
                              <a:lumMod val="65000"/>
                              <a:lumOff val="35000"/>
                            </a:schemeClr>
                          </a:solidFill>
                          <a:latin typeface="+mn-lt"/>
                          <a:ea typeface="+mn-ea"/>
                          <a:cs typeface="Verdana" pitchFamily="34" charset="0"/>
                        </a:rPr>
                        <a:t>PV</a:t>
                      </a:r>
                      <a:r>
                        <a:rPr lang="ja-JP" altLang="en-US" sz="800" dirty="0" smtClean="0">
                          <a:solidFill>
                            <a:schemeClr val="tx1">
                              <a:lumMod val="65000"/>
                              <a:lumOff val="35000"/>
                            </a:schemeClr>
                          </a:solidFill>
                          <a:latin typeface="+mn-lt"/>
                          <a:ea typeface="+mn-ea"/>
                          <a:cs typeface="Verdana" pitchFamily="34" charset="0"/>
                        </a:rPr>
                        <a:t>、</a:t>
                      </a:r>
                      <a:r>
                        <a:rPr lang="en-US" altLang="ja-JP" sz="800" dirty="0" smtClean="0">
                          <a:solidFill>
                            <a:schemeClr val="tx1">
                              <a:lumMod val="65000"/>
                              <a:lumOff val="35000"/>
                            </a:schemeClr>
                          </a:solidFill>
                          <a:latin typeface="+mn-lt"/>
                          <a:ea typeface="+mn-ea"/>
                          <a:cs typeface="Verdana" pitchFamily="34" charset="0"/>
                        </a:rPr>
                        <a:t>UB</a:t>
                      </a:r>
                      <a:r>
                        <a:rPr lang="ja-JP" altLang="en-US" sz="800" dirty="0" smtClean="0">
                          <a:solidFill>
                            <a:schemeClr val="tx1">
                              <a:lumMod val="65000"/>
                              <a:lumOff val="35000"/>
                            </a:schemeClr>
                          </a:solidFill>
                          <a:latin typeface="+mn-lt"/>
                          <a:ea typeface="+mn-ea"/>
                          <a:cs typeface="Verdana" pitchFamily="34" charset="0"/>
                        </a:rPr>
                        <a:t>、ページ内リンクのクリック</a:t>
                      </a:r>
                      <a:endParaRPr lang="en-US" altLang="ja-JP" sz="800" dirty="0" smtClean="0">
                        <a:solidFill>
                          <a:schemeClr val="tx1">
                            <a:lumMod val="65000"/>
                            <a:lumOff val="35000"/>
                          </a:schemeClr>
                        </a:solidFill>
                        <a:latin typeface="+mn-lt"/>
                        <a:ea typeface="+mn-ea"/>
                        <a:cs typeface="Verdana"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訪問者の性別・性別</a:t>
                      </a:r>
                      <a:r>
                        <a:rPr lang="en-US" altLang="ja-JP" sz="800" dirty="0" smtClean="0">
                          <a:solidFill>
                            <a:schemeClr val="tx1">
                              <a:lumMod val="65000"/>
                              <a:lumOff val="35000"/>
                            </a:schemeClr>
                          </a:solidFill>
                          <a:latin typeface="+mn-lt"/>
                          <a:ea typeface="+mn-ea"/>
                          <a:cs typeface="Verdana" pitchFamily="34" charset="0"/>
                        </a:rPr>
                        <a:t>×</a:t>
                      </a:r>
                      <a:r>
                        <a:rPr lang="ja-JP" altLang="en-US" sz="800" dirty="0" smtClean="0">
                          <a:solidFill>
                            <a:schemeClr val="tx1">
                              <a:lumMod val="65000"/>
                              <a:lumOff val="35000"/>
                            </a:schemeClr>
                          </a:solidFill>
                          <a:latin typeface="+mn-lt"/>
                          <a:ea typeface="+mn-ea"/>
                          <a:cs typeface="Verdana" pitchFamily="34" charset="0"/>
                        </a:rPr>
                        <a:t>年齢層比率、アンケート結果</a:t>
                      </a:r>
                      <a:endParaRPr lang="en-US" altLang="ja-JP" sz="800" dirty="0" smtClean="0">
                        <a:solidFill>
                          <a:schemeClr val="tx1">
                            <a:lumMod val="65000"/>
                            <a:lumOff val="35000"/>
                          </a:schemeClr>
                        </a:solidFill>
                        <a:latin typeface="+mn-lt"/>
                        <a:ea typeface="+mn-ea"/>
                        <a:cs typeface="Verdana"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Verdana" pitchFamily="34" charset="0"/>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Verdana" pitchFamily="34" charset="0"/>
                        </a:rPr>
                        <a:t>ページ内広告の数値は広告管理ツールよりご確認ください</a:t>
                      </a: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映像再生数・</a:t>
                      </a:r>
                      <a:r>
                        <a:rPr lang="en-US" altLang="ja-JP" sz="800" dirty="0" smtClean="0">
                          <a:solidFill>
                            <a:schemeClr val="tx1">
                              <a:lumMod val="65000"/>
                              <a:lumOff val="35000"/>
                            </a:schemeClr>
                          </a:solidFill>
                          <a:latin typeface="+mn-lt"/>
                          <a:ea typeface="+mn-ea"/>
                          <a:cs typeface="Verdana" pitchFamily="34" charset="0"/>
                        </a:rPr>
                        <a:t>PV</a:t>
                      </a:r>
                      <a:r>
                        <a:rPr lang="ja-JP" altLang="en-US" sz="800" dirty="0" smtClean="0">
                          <a:solidFill>
                            <a:schemeClr val="tx1">
                              <a:lumMod val="65000"/>
                              <a:lumOff val="35000"/>
                            </a:schemeClr>
                          </a:solidFill>
                          <a:latin typeface="+mn-lt"/>
                          <a:ea typeface="+mn-ea"/>
                          <a:cs typeface="Verdana" pitchFamily="34" charset="0"/>
                        </a:rPr>
                        <a:t>、</a:t>
                      </a:r>
                      <a:r>
                        <a:rPr lang="en-US" altLang="ja-JP" sz="800" dirty="0" smtClean="0">
                          <a:solidFill>
                            <a:schemeClr val="tx1">
                              <a:lumMod val="65000"/>
                              <a:lumOff val="35000"/>
                            </a:schemeClr>
                          </a:solidFill>
                          <a:latin typeface="+mn-lt"/>
                          <a:ea typeface="+mn-ea"/>
                          <a:cs typeface="Verdana" pitchFamily="34" charset="0"/>
                        </a:rPr>
                        <a:t>UB</a:t>
                      </a:r>
                      <a:r>
                        <a:rPr lang="ja-JP" altLang="en-US" sz="800" dirty="0" smtClean="0">
                          <a:solidFill>
                            <a:schemeClr val="tx1">
                              <a:lumMod val="65000"/>
                              <a:lumOff val="35000"/>
                            </a:schemeClr>
                          </a:solidFill>
                          <a:latin typeface="+mn-lt"/>
                          <a:ea typeface="+mn-ea"/>
                          <a:cs typeface="Verdana" pitchFamily="34" charset="0"/>
                        </a:rPr>
                        <a:t>、ページ内リンクのクリック数、読了率、</a:t>
                      </a:r>
                      <a:endParaRPr lang="en-US" altLang="ja-JP" sz="800" dirty="0" smtClean="0">
                        <a:solidFill>
                          <a:schemeClr val="tx1">
                            <a:lumMod val="65000"/>
                            <a:lumOff val="35000"/>
                          </a:schemeClr>
                        </a:solidFill>
                        <a:latin typeface="+mn-lt"/>
                        <a:ea typeface="+mn-ea"/>
                        <a:cs typeface="Verdana"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訪問者の性別・性別</a:t>
                      </a:r>
                      <a:r>
                        <a:rPr lang="en-US" altLang="ja-JP" sz="800" dirty="0" smtClean="0">
                          <a:solidFill>
                            <a:schemeClr val="tx1">
                              <a:lumMod val="65000"/>
                              <a:lumOff val="35000"/>
                            </a:schemeClr>
                          </a:solidFill>
                          <a:latin typeface="+mn-lt"/>
                          <a:ea typeface="+mn-ea"/>
                          <a:cs typeface="Verdana" pitchFamily="34" charset="0"/>
                        </a:rPr>
                        <a:t>×</a:t>
                      </a:r>
                      <a:r>
                        <a:rPr lang="ja-JP" altLang="en-US" sz="800" dirty="0" smtClean="0">
                          <a:solidFill>
                            <a:schemeClr val="tx1">
                              <a:lumMod val="65000"/>
                              <a:lumOff val="35000"/>
                            </a:schemeClr>
                          </a:solidFill>
                          <a:latin typeface="+mn-lt"/>
                          <a:ea typeface="+mn-ea"/>
                          <a:cs typeface="Verdana" pitchFamily="34" charset="0"/>
                        </a:rPr>
                        <a:t>年齢層比率、アンケート結果、デイリーの映像視聴数</a:t>
                      </a:r>
                      <a:endParaRPr lang="en-US" altLang="ja-JP" sz="800" dirty="0" smtClean="0">
                        <a:solidFill>
                          <a:schemeClr val="tx1">
                            <a:lumMod val="65000"/>
                            <a:lumOff val="35000"/>
                          </a:schemeClr>
                        </a:solidFill>
                        <a:latin typeface="+mn-lt"/>
                        <a:ea typeface="+mn-ea"/>
                        <a:cs typeface="Verdana"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Verdana" pitchFamily="34" charset="0"/>
                        </a:rPr>
                        <a:t>※</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Verdana" pitchFamily="34" charset="0"/>
                        </a:rPr>
                        <a:t>インストリーム掲載</a:t>
                      </a:r>
                      <a:r>
                        <a:rPr kumimoji="1" lang="en-US" altLang="ja-JP"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Verdana" pitchFamily="34" charset="0"/>
                        </a:rPr>
                        <a:t>imps</a:t>
                      </a:r>
                      <a:r>
                        <a:rPr kumimoji="1" lang="ja-JP" altLang="en-US" sz="700" b="0" i="0" u="none" strike="noStrike" kern="1200" cap="none" spc="0" normalizeH="0" baseline="0" noProof="0" dirty="0" smtClean="0">
                          <a:ln>
                            <a:noFill/>
                          </a:ln>
                          <a:solidFill>
                            <a:schemeClr val="tx1">
                              <a:lumMod val="65000"/>
                              <a:lumOff val="35000"/>
                            </a:schemeClr>
                          </a:solidFill>
                          <a:effectLst/>
                          <a:uLnTx/>
                          <a:uFillTx/>
                          <a:latin typeface="+mn-lt"/>
                          <a:ea typeface="+mn-ea"/>
                          <a:cs typeface="Verdana" pitchFamily="34" charset="0"/>
                        </a:rPr>
                        <a:t>は広告管理ツールよりご確認ください</a:t>
                      </a: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dirty="0" smtClean="0">
                          <a:solidFill>
                            <a:schemeClr val="tx1">
                              <a:lumMod val="65000"/>
                              <a:lumOff val="35000"/>
                            </a:schemeClr>
                          </a:solidFill>
                          <a:latin typeface="+mn-lt"/>
                          <a:ea typeface="+mn-ea"/>
                          <a:cs typeface="Verdana" pitchFamily="34" charset="0"/>
                        </a:rPr>
                        <a:t>PV</a:t>
                      </a:r>
                      <a:r>
                        <a:rPr lang="ja-JP" altLang="en-US" sz="800" dirty="0" smtClean="0">
                          <a:solidFill>
                            <a:schemeClr val="tx1">
                              <a:lumMod val="65000"/>
                              <a:lumOff val="35000"/>
                            </a:schemeClr>
                          </a:solidFill>
                          <a:latin typeface="+mn-lt"/>
                          <a:ea typeface="+mn-ea"/>
                          <a:cs typeface="Verdana" pitchFamily="34" charset="0"/>
                        </a:rPr>
                        <a:t>、</a:t>
                      </a:r>
                      <a:r>
                        <a:rPr lang="en-US" altLang="ja-JP" sz="800" dirty="0" smtClean="0">
                          <a:solidFill>
                            <a:schemeClr val="tx1">
                              <a:lumMod val="65000"/>
                              <a:lumOff val="35000"/>
                            </a:schemeClr>
                          </a:solidFill>
                          <a:latin typeface="+mn-lt"/>
                          <a:ea typeface="+mn-ea"/>
                          <a:cs typeface="Verdana" pitchFamily="34" charset="0"/>
                        </a:rPr>
                        <a:t>UB</a:t>
                      </a:r>
                      <a:r>
                        <a:rPr lang="ja-JP" altLang="en-US" sz="800" dirty="0" smtClean="0">
                          <a:solidFill>
                            <a:schemeClr val="tx1">
                              <a:lumMod val="65000"/>
                              <a:lumOff val="35000"/>
                            </a:schemeClr>
                          </a:solidFill>
                          <a:latin typeface="+mn-lt"/>
                          <a:ea typeface="+mn-ea"/>
                          <a:cs typeface="Verdana" pitchFamily="34" charset="0"/>
                        </a:rPr>
                        <a:t>、ページ内リンクのクリック数、</a:t>
                      </a:r>
                      <a:endParaRPr lang="en-US" altLang="ja-JP" sz="800" dirty="0" smtClean="0">
                        <a:solidFill>
                          <a:schemeClr val="tx1">
                            <a:lumMod val="65000"/>
                            <a:lumOff val="35000"/>
                          </a:schemeClr>
                        </a:solidFill>
                        <a:latin typeface="+mn-lt"/>
                        <a:ea typeface="+mn-ea"/>
                        <a:cs typeface="Verdana"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pitchFamily="34" charset="0"/>
                        </a:rPr>
                        <a:t>訪問者の性別・性別</a:t>
                      </a:r>
                      <a:r>
                        <a:rPr lang="en-US" altLang="ja-JP" sz="800" dirty="0" smtClean="0">
                          <a:solidFill>
                            <a:schemeClr val="tx1">
                              <a:lumMod val="65000"/>
                              <a:lumOff val="35000"/>
                            </a:schemeClr>
                          </a:solidFill>
                          <a:latin typeface="+mn-lt"/>
                          <a:ea typeface="+mn-ea"/>
                          <a:cs typeface="Verdana" pitchFamily="34" charset="0"/>
                        </a:rPr>
                        <a:t>×</a:t>
                      </a:r>
                      <a:r>
                        <a:rPr lang="ja-JP" altLang="en-US" sz="800" dirty="0" smtClean="0">
                          <a:solidFill>
                            <a:schemeClr val="tx1">
                              <a:lumMod val="65000"/>
                              <a:lumOff val="35000"/>
                            </a:schemeClr>
                          </a:solidFill>
                          <a:latin typeface="+mn-lt"/>
                          <a:ea typeface="+mn-ea"/>
                          <a:cs typeface="Verdana" pitchFamily="34" charset="0"/>
                        </a:rPr>
                        <a:t>年齢層比率、アンケート結果</a:t>
                      </a:r>
                      <a:endParaRPr lang="en-US" altLang="ja-JP" sz="800" dirty="0" smtClean="0">
                        <a:solidFill>
                          <a:schemeClr val="tx1">
                            <a:lumMod val="65000"/>
                            <a:lumOff val="35000"/>
                          </a:schemeClr>
                        </a:solidFill>
                        <a:latin typeface="+mn-lt"/>
                        <a:ea typeface="+mn-ea"/>
                        <a:cs typeface="Verdana" pitchFamily="34" charset="0"/>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014462905"/>
                  </a:ext>
                </a:extLst>
              </a:tr>
              <a:tr h="550148">
                <a:tc gridSpan="2">
                  <a:txBody>
                    <a:bodyPr/>
                    <a:lstStyle/>
                    <a:p>
                      <a:pPr algn="ctr"/>
                      <a:r>
                        <a:rPr kumimoji="1" lang="ja-JP" altLang="en-US" sz="800" b="1" dirty="0" smtClean="0">
                          <a:solidFill>
                            <a:schemeClr val="bg1"/>
                          </a:solidFill>
                          <a:latin typeface="+mj-lt"/>
                          <a:ea typeface="+mj-ea"/>
                        </a:rPr>
                        <a:t>備考</a:t>
                      </a:r>
                      <a:endParaRPr kumimoji="1" lang="ja-JP" altLang="en-US" sz="800" b="1"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hMerge="1">
                  <a:txBody>
                    <a:bodyPr/>
                    <a:lstStyle/>
                    <a:p>
                      <a:endParaRPr kumimoji="1" lang="ja-JP" altLang="en-US"/>
                    </a:p>
                  </a:txBody>
                  <a:tcPr/>
                </a:tc>
                <a:tc>
                  <a:txBody>
                    <a:bodyPr/>
                    <a:lstStyle/>
                    <a:p>
                      <a:endParaRPr kumimoji="1" lang="ja-JP" altLang="en-US" dirty="0">
                        <a:solidFill>
                          <a:schemeClr val="tx1">
                            <a:lumMod val="65000"/>
                            <a:lumOff val="35000"/>
                          </a:schemeClr>
                        </a:solidFill>
                      </a:endParaRPr>
                    </a:p>
                  </a:txBody>
                  <a:tcPr anchor="ctr">
                    <a:lnL w="6350" cap="flat" cmpd="sng" algn="ctr">
                      <a:noFill/>
                      <a:prstDash val="dot"/>
                      <a:round/>
                      <a:headEnd type="none" w="med" len="med"/>
                      <a:tailEnd type="none" w="med" len="med"/>
                    </a:lnL>
                    <a:lnR w="3175" cap="flat" cmpd="sng" algn="ctr">
                      <a:solidFill>
                        <a:schemeClr val="bg1">
                          <a:lumMod val="50000"/>
                        </a:schemeClr>
                      </a:solidFill>
                      <a:prstDash val="sys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DFDF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か月以上の掲載をご希望の場合は、延長費</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3000</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円</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日を頂戴いたします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・ヤフー</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TOP</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タイムラインや</a:t>
                      </a: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GYAO!</a:t>
                      </a: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アプリ内タイムライン枠など広告が掲載されない面でコンテンツが再生された場合、インストリームは掲載されません</a:t>
                      </a:r>
                    </a:p>
                  </a:txBody>
                  <a:tcPr anchor="ctr">
                    <a:lnL w="3175" cap="flat" cmpd="sng" algn="ctr">
                      <a:solidFill>
                        <a:schemeClr val="bg1">
                          <a:lumMod val="50000"/>
                        </a:schemeClr>
                      </a:solidFill>
                      <a:prstDash val="sys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a:rPr>
                        <a:t>サイト構成のための素材を、完全パッケージ状態で納品いただき、サイトを制作・掲載します。</a:t>
                      </a:r>
                      <a:endParaRPr lang="en-US" altLang="ja-JP" sz="800" dirty="0" smtClean="0">
                        <a:solidFill>
                          <a:schemeClr val="tx1">
                            <a:lumMod val="65000"/>
                            <a:lumOff val="35000"/>
                          </a:schemeClr>
                        </a:solidFill>
                        <a:latin typeface="+mn-lt"/>
                        <a:ea typeface="+mn-ea"/>
                        <a:cs typeface="Verdan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smtClean="0">
                          <a:solidFill>
                            <a:schemeClr val="tx1">
                              <a:lumMod val="65000"/>
                              <a:lumOff val="35000"/>
                            </a:schemeClr>
                          </a:solidFill>
                          <a:latin typeface="+mn-lt"/>
                          <a:ea typeface="+mn-ea"/>
                          <a:cs typeface="Verdana"/>
                        </a:rPr>
                        <a:t>弊社では、テキスト原稿や画像など掲載コンテンツの制作は行いません。</a:t>
                      </a:r>
                      <a:endParaRPr lang="en-US" altLang="ja-JP" sz="800" dirty="0" smtClean="0">
                        <a:solidFill>
                          <a:schemeClr val="tx1">
                            <a:lumMod val="65000"/>
                            <a:lumOff val="35000"/>
                          </a:schemeClr>
                        </a:solidFill>
                        <a:latin typeface="+mn-lt"/>
                        <a:ea typeface="+mn-ea"/>
                        <a:cs typeface="Verdan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DFDFD"/>
                    </a:solidFill>
                  </a:tcPr>
                </a:tc>
                <a:extLst>
                  <a:ext uri="{0D108BD9-81ED-4DB2-BD59-A6C34878D82A}">
                    <a16:rowId xmlns:a16="http://schemas.microsoft.com/office/drawing/2014/main" val="2068737656"/>
                  </a:ext>
                </a:extLst>
              </a:tr>
            </a:tbl>
          </a:graphicData>
        </a:graphic>
      </p:graphicFrame>
      <p:sp>
        <p:nvSpPr>
          <p:cNvPr id="13" name="タイトル 2"/>
          <p:cNvSpPr txBox="1">
            <a:spLocks/>
          </p:cNvSpPr>
          <p:nvPr/>
        </p:nvSpPr>
        <p:spPr>
          <a:xfrm>
            <a:off x="133334" y="6685084"/>
            <a:ext cx="11558135" cy="213551"/>
          </a:xfrm>
          <a:prstGeom prst="rect">
            <a:avLst/>
          </a:prstGeom>
        </p:spPr>
        <p:txBody>
          <a:bodyPr vert="horz" lIns="91440" tIns="45720" rIns="91440" bIns="4572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lvl="0">
              <a:defRPr/>
            </a:pPr>
            <a:r>
              <a:rPr kumimoji="1" lang="en-US" altLang="ja-JP" sz="600" b="0" i="0" u="none" strike="noStrike" kern="1200" cap="none" spc="0" normalizeH="0" baseline="0" noProof="0" dirty="0" smtClean="0">
                <a:ln>
                  <a:noFill/>
                </a:ln>
                <a:solidFill>
                  <a:prstClr val="black"/>
                </a:solidFill>
                <a:effectLst/>
                <a:uLnTx/>
                <a:uFillTx/>
              </a:rPr>
              <a:t>※</a:t>
            </a:r>
            <a:r>
              <a:rPr lang="ja-JP" altLang="en-US" sz="600" dirty="0" smtClean="0"/>
              <a:t>出典</a:t>
            </a:r>
            <a:r>
              <a:rPr lang="ja-JP" altLang="en-US" sz="600" dirty="0"/>
              <a:t>：「</a:t>
            </a:r>
            <a:r>
              <a:rPr lang="en-US" altLang="ja-JP" sz="600" dirty="0"/>
              <a:t>Nielsen NetView</a:t>
            </a:r>
            <a:r>
              <a:rPr lang="ja-JP" altLang="en-US" sz="600" dirty="0"/>
              <a:t>」家庭・職場からのパソコンによるアクセス（重複を含まない）（インターネットアプリの利用を含まない）。「</a:t>
            </a:r>
            <a:r>
              <a:rPr lang="en-US" altLang="ja-JP" sz="600" dirty="0"/>
              <a:t>Nielsen Mobile NetView</a:t>
            </a:r>
            <a:r>
              <a:rPr lang="ja-JP" altLang="en-US" sz="600" dirty="0"/>
              <a:t>」スマートフォンからのアクセス（アプリの利用を含む）。</a:t>
            </a:r>
            <a:r>
              <a:rPr lang="en-US" altLang="ja-JP" sz="600" dirty="0"/>
              <a:t>2020</a:t>
            </a:r>
            <a:r>
              <a:rPr lang="ja-JP" altLang="en-US" sz="600" dirty="0"/>
              <a:t>年</a:t>
            </a:r>
            <a:r>
              <a:rPr lang="en-US" altLang="ja-JP" sz="600" dirty="0"/>
              <a:t>6</a:t>
            </a:r>
            <a:r>
              <a:rPr lang="ja-JP" altLang="en-US" sz="600" dirty="0"/>
              <a:t>月～</a:t>
            </a:r>
            <a:r>
              <a:rPr lang="en-US" altLang="ja-JP" sz="600" dirty="0"/>
              <a:t>2020</a:t>
            </a:r>
            <a:r>
              <a:rPr lang="ja-JP" altLang="en-US" sz="600" dirty="0"/>
              <a:t>年</a:t>
            </a:r>
            <a:r>
              <a:rPr lang="en-US" altLang="ja-JP" sz="600" dirty="0"/>
              <a:t>11</a:t>
            </a:r>
            <a:r>
              <a:rPr lang="ja-JP" altLang="en-US" sz="600" dirty="0"/>
              <a:t>月平均利用者数、ブランド及びチャネルレベル、「スポーツ」サブカテゴリ</a:t>
            </a:r>
            <a:endParaRPr kumimoji="1" lang="ja-JP" altLang="en-US" sz="600" b="0" i="0" u="none" strike="noStrike" kern="120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7499530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お申し込み方法</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dirty="0"/>
          </a:p>
        </p:txBody>
      </p:sp>
      <p:sp>
        <p:nvSpPr>
          <p:cNvPr id="36" name="タイトル 2"/>
          <p:cNvSpPr txBox="1">
            <a:spLocks/>
          </p:cNvSpPr>
          <p:nvPr/>
        </p:nvSpPr>
        <p:spPr>
          <a:xfrm>
            <a:off x="1048446" y="3347321"/>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ヤフー</a:t>
            </a:r>
            <a:endPar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cxnSp>
        <p:nvCxnSpPr>
          <p:cNvPr id="37" name="直線コネクタ 36"/>
          <p:cNvCxnSpPr/>
          <p:nvPr/>
        </p:nvCxnSpPr>
        <p:spPr>
          <a:xfrm flipH="1">
            <a:off x="6871390" y="3052256"/>
            <a:ext cx="1" cy="2871194"/>
          </a:xfrm>
          <a:prstGeom prst="line">
            <a:avLst/>
          </a:prstGeom>
          <a:noFill/>
          <a:ln w="34925" cap="flat" cmpd="sng" algn="ctr">
            <a:solidFill>
              <a:srgbClr val="D00216">
                <a:lumMod val="60000"/>
                <a:lumOff val="40000"/>
              </a:srgbClr>
            </a:solidFill>
            <a:prstDash val="sysDash"/>
          </a:ln>
          <a:effectLst/>
        </p:spPr>
      </p:cxnSp>
      <p:sp>
        <p:nvSpPr>
          <p:cNvPr id="38" name="タイトル 2"/>
          <p:cNvSpPr txBox="1">
            <a:spLocks/>
          </p:cNvSpPr>
          <p:nvPr/>
        </p:nvSpPr>
        <p:spPr>
          <a:xfrm>
            <a:off x="976438" y="4585012"/>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代理店様</a:t>
            </a:r>
            <a:endPar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sp>
        <p:nvSpPr>
          <p:cNvPr id="39" name="ホームベース 38"/>
          <p:cNvSpPr/>
          <p:nvPr/>
        </p:nvSpPr>
        <p:spPr bwMode="auto">
          <a:xfrm>
            <a:off x="2199916" y="3198205"/>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申し込みフォーム</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smtClean="0">
                <a:solidFill>
                  <a:prstClr val="black">
                    <a:lumMod val="65000"/>
                    <a:lumOff val="35000"/>
                  </a:prstClr>
                </a:solidFill>
                <a:cs typeface="Verdana" pitchFamily="34" charset="0"/>
              </a:rPr>
              <a:t>ご</a:t>
            </a:r>
            <a:r>
              <a:rPr kumimoji="0" lang="ja-JP" altLang="en-US" sz="1200" kern="0" dirty="0">
                <a:solidFill>
                  <a:prstClr val="black">
                    <a:lumMod val="65000"/>
                    <a:lumOff val="35000"/>
                  </a:prstClr>
                </a:solidFill>
                <a:cs typeface="Verdana" pitchFamily="34" charset="0"/>
              </a:rPr>
              <a:t>連絡</a:t>
            </a:r>
            <a:endParaRPr kumimoji="0" lang="ja-JP" altLang="en-US" sz="1200" kern="0" dirty="0" smtClean="0">
              <a:solidFill>
                <a:prstClr val="black">
                  <a:lumMod val="65000"/>
                  <a:lumOff val="35000"/>
                </a:prstClr>
              </a:solidFill>
              <a:cs typeface="Verdana" pitchFamily="34" charset="0"/>
            </a:endParaRPr>
          </a:p>
        </p:txBody>
      </p:sp>
      <p:sp>
        <p:nvSpPr>
          <p:cNvPr id="40" name="ホームベース 39"/>
          <p:cNvSpPr/>
          <p:nvPr/>
        </p:nvSpPr>
        <p:spPr bwMode="auto">
          <a:xfrm>
            <a:off x="3280035" y="4470728"/>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申し込みフォーム</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確認・申し込み</a:t>
            </a:r>
          </a:p>
        </p:txBody>
      </p:sp>
      <p:sp>
        <p:nvSpPr>
          <p:cNvPr id="41" name="ホームベース 40"/>
          <p:cNvSpPr/>
          <p:nvPr/>
        </p:nvSpPr>
        <p:spPr bwMode="auto">
          <a:xfrm>
            <a:off x="4466390" y="3198205"/>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cs typeface="Verdana" pitchFamily="34" charset="0"/>
              </a:rPr>
              <a:t>申し込み</a:t>
            </a:r>
            <a:r>
              <a:rPr kumimoji="0" lang="ja-JP" altLang="en-US" sz="1200" kern="0" dirty="0" smtClean="0">
                <a:solidFill>
                  <a:prstClr val="black">
                    <a:lumMod val="65000"/>
                    <a:lumOff val="35000"/>
                  </a:prstClr>
                </a:solidFill>
                <a:cs typeface="Verdana" pitchFamily="34" charset="0"/>
              </a:rPr>
              <a:t>内容</a:t>
            </a:r>
            <a:endParaRPr kumimoji="0" lang="en-US" altLang="ja-JP" sz="1200" kern="0" dirty="0">
              <a:solidFill>
                <a:prstClr val="black">
                  <a:lumMod val="65000"/>
                  <a:lumOff val="35000"/>
                </a:prstClr>
              </a:solidFill>
              <a:cs typeface="Verdana" pitchFamily="34" charset="0"/>
            </a:endParaRPr>
          </a:p>
          <a:p>
            <a:pPr algn="ctr"/>
            <a:r>
              <a:rPr kumimoji="0" lang="ja-JP" altLang="en-US" sz="1200" kern="0" dirty="0" smtClean="0">
                <a:solidFill>
                  <a:prstClr val="black">
                    <a:lumMod val="65000"/>
                    <a:lumOff val="35000"/>
                  </a:prstClr>
                </a:solidFill>
                <a:cs typeface="Verdana" pitchFamily="34" charset="0"/>
              </a:rPr>
              <a:t>確認・承認</a:t>
            </a:r>
            <a:endParaRPr kumimoji="0" lang="ja-JP" altLang="en-US" sz="1200" kern="0" dirty="0">
              <a:solidFill>
                <a:prstClr val="black">
                  <a:lumMod val="65000"/>
                  <a:lumOff val="35000"/>
                </a:prstClr>
              </a:solidFill>
              <a:cs typeface="Verdana" pitchFamily="34" charset="0"/>
            </a:endParaRPr>
          </a:p>
        </p:txBody>
      </p:sp>
      <p:sp>
        <p:nvSpPr>
          <p:cNvPr id="42" name="山形 41"/>
          <p:cNvSpPr/>
          <p:nvPr/>
        </p:nvSpPr>
        <p:spPr bwMode="auto">
          <a:xfrm>
            <a:off x="5917294" y="3184515"/>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承認メール</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送信</a:t>
            </a:r>
            <a:endParaRPr kumimoji="0" lang="ja-JP" altLang="en-US" sz="1200" kern="0" dirty="0" smtClean="0">
              <a:solidFill>
                <a:prstClr val="black">
                  <a:lumMod val="65000"/>
                  <a:lumOff val="35000"/>
                </a:prstClr>
              </a:solidFill>
              <a:cs typeface="Verdana" pitchFamily="34" charset="0"/>
            </a:endParaRPr>
          </a:p>
        </p:txBody>
      </p:sp>
      <p:sp>
        <p:nvSpPr>
          <p:cNvPr id="43" name="山形 42"/>
          <p:cNvSpPr/>
          <p:nvPr/>
        </p:nvSpPr>
        <p:spPr bwMode="auto">
          <a:xfrm>
            <a:off x="5917294" y="4463699"/>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承認メール</a:t>
            </a:r>
            <a:endParaRPr kumimoji="0" lang="en-US" altLang="ja-JP" sz="1200" b="0" i="0" u="none" strike="noStrike" kern="0" cap="none" spc="0" normalizeH="0" baseline="0" noProof="0" dirty="0" smtClean="0">
              <a:ln>
                <a:noFill/>
              </a:ln>
              <a:solidFill>
                <a:prstClr val="black">
                  <a:lumMod val="65000"/>
                  <a:lumOff val="35000"/>
                </a:prstClr>
              </a:solidFill>
              <a:effectLst/>
              <a:uLnTx/>
              <a:uFillTx/>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受信</a:t>
            </a:r>
          </a:p>
        </p:txBody>
      </p:sp>
      <p:sp>
        <p:nvSpPr>
          <p:cNvPr id="44" name="タイトル 2"/>
          <p:cNvSpPr txBox="1">
            <a:spLocks/>
          </p:cNvSpPr>
          <p:nvPr/>
        </p:nvSpPr>
        <p:spPr>
          <a:xfrm>
            <a:off x="5727728" y="5936170"/>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smtClean="0">
                <a:ln>
                  <a:noFill/>
                </a:ln>
                <a:solidFill>
                  <a:prstClr val="black"/>
                </a:solidFill>
                <a:effectLst/>
                <a:uLnTx/>
                <a:uFillTx/>
                <a:latin typeface="メイリオ"/>
                <a:ea typeface="メイリオ"/>
                <a:cs typeface="+mj-cs"/>
              </a:rPr>
              <a:t>※</a:t>
            </a:r>
            <a:r>
              <a:rPr kumimoji="1" lang="ja-JP" altLang="en-US" sz="1100" b="0" i="0" u="none" strike="noStrike" kern="1200" cap="none" spc="0" normalizeH="0" baseline="0" noProof="0" dirty="0" smtClean="0">
                <a:ln>
                  <a:noFill/>
                </a:ln>
                <a:solidFill>
                  <a:prstClr val="black"/>
                </a:solidFill>
                <a:effectLst/>
                <a:uLnTx/>
                <a:uFillTx/>
                <a:latin typeface="メイリオ"/>
                <a:ea typeface="メイリオ"/>
                <a:cs typeface="+mj-cs"/>
              </a:rPr>
              <a:t>これ以降のキャンセルは</a:t>
            </a:r>
            <a:endParaRPr kumimoji="1" lang="en-US" altLang="ja-JP" sz="1100" b="0" i="0" u="none" strike="noStrike" kern="1200" cap="none" spc="0" normalizeH="0" baseline="0" noProof="0" dirty="0" smtClean="0">
              <a:ln>
                <a:noFill/>
              </a:ln>
              <a:solidFill>
                <a:prstClr val="black"/>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solidFill>
                <a:effectLst/>
                <a:uLnTx/>
                <a:uFillTx/>
                <a:latin typeface="メイリオ"/>
                <a:ea typeface="メイリオ"/>
                <a:cs typeface="+mj-cs"/>
              </a:rPr>
              <a:t>不可となります</a:t>
            </a:r>
            <a:endParaRPr kumimoji="1" lang="ja-JP" altLang="en-US" sz="1100" b="0" i="0" u="none" strike="noStrike" kern="1200" cap="none" spc="0" normalizeH="0" baseline="0" noProof="0" dirty="0">
              <a:ln>
                <a:noFill/>
              </a:ln>
              <a:solidFill>
                <a:prstClr val="black"/>
              </a:solidFill>
              <a:effectLst/>
              <a:uLnTx/>
              <a:uFillTx/>
              <a:latin typeface="メイリオ"/>
              <a:ea typeface="メイリオ"/>
              <a:cs typeface="+mj-cs"/>
            </a:endParaRPr>
          </a:p>
        </p:txBody>
      </p:sp>
      <p:sp>
        <p:nvSpPr>
          <p:cNvPr id="45" name="テキスト ボックス 44"/>
          <p:cNvSpPr txBox="1"/>
          <p:nvPr/>
        </p:nvSpPr>
        <p:spPr>
          <a:xfrm>
            <a:off x="5759487" y="5554118"/>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smtClean="0">
                <a:ln>
                  <a:noFill/>
                </a:ln>
                <a:solidFill>
                  <a:srgbClr val="FFFFFF"/>
                </a:solidFill>
                <a:effectLst/>
                <a:uLnTx/>
                <a:uFillTx/>
              </a:rPr>
              <a:t>契約成立</a:t>
            </a:r>
          </a:p>
        </p:txBody>
      </p:sp>
      <p:sp>
        <p:nvSpPr>
          <p:cNvPr id="46" name="ホームベース 45"/>
          <p:cNvSpPr/>
          <p:nvPr/>
        </p:nvSpPr>
        <p:spPr bwMode="auto">
          <a:xfrm>
            <a:off x="6892311" y="3198205"/>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制作・掲載準備</a:t>
            </a:r>
            <a:endParaRPr kumimoji="0" lang="ja-JP" altLang="en-US" sz="1200" kern="0" dirty="0">
              <a:solidFill>
                <a:prstClr val="black">
                  <a:lumMod val="65000"/>
                  <a:lumOff val="35000"/>
                </a:prstClr>
              </a:solidFill>
              <a:cs typeface="Verdana" pitchFamily="34" charset="0"/>
            </a:endParaRPr>
          </a:p>
        </p:txBody>
      </p:sp>
      <p:sp>
        <p:nvSpPr>
          <p:cNvPr id="47" name="ホームベース 46"/>
          <p:cNvSpPr/>
          <p:nvPr/>
        </p:nvSpPr>
        <p:spPr bwMode="auto">
          <a:xfrm>
            <a:off x="8400256" y="3198205"/>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納品・掲載</a:t>
            </a:r>
            <a:endParaRPr kumimoji="0" lang="ja-JP" altLang="en-US" sz="1200" kern="0" dirty="0">
              <a:solidFill>
                <a:prstClr val="black">
                  <a:lumMod val="65000"/>
                  <a:lumOff val="35000"/>
                </a:prstClr>
              </a:solidFill>
              <a:cs typeface="Verdana" pitchFamily="34" charset="0"/>
            </a:endParaRPr>
          </a:p>
        </p:txBody>
      </p:sp>
      <p:sp>
        <p:nvSpPr>
          <p:cNvPr id="48" name="ホームベース 47"/>
          <p:cNvSpPr/>
          <p:nvPr/>
        </p:nvSpPr>
        <p:spPr bwMode="auto">
          <a:xfrm>
            <a:off x="9355319" y="3198205"/>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smtClean="0">
                <a:solidFill>
                  <a:prstClr val="black">
                    <a:lumMod val="65000"/>
                    <a:lumOff val="35000"/>
                  </a:prstClr>
                </a:solidFill>
                <a:cs typeface="Verdana" pitchFamily="34" charset="0"/>
              </a:rPr>
              <a:t>請求書</a:t>
            </a:r>
            <a:endParaRPr kumimoji="0" lang="en-US" altLang="ja-JP" sz="1200" kern="0" dirty="0" smtClean="0">
              <a:solidFill>
                <a:prstClr val="black">
                  <a:lumMod val="65000"/>
                  <a:lumOff val="35000"/>
                </a:prstClr>
              </a:solidFill>
              <a:cs typeface="Verdana" pitchFamily="34" charset="0"/>
            </a:endParaRPr>
          </a:p>
          <a:p>
            <a:pPr algn="ctr"/>
            <a:r>
              <a:rPr kumimoji="0" lang="ja-JP" altLang="en-US" sz="1200" kern="0" dirty="0">
                <a:solidFill>
                  <a:prstClr val="black">
                    <a:lumMod val="65000"/>
                    <a:lumOff val="35000"/>
                  </a:prstClr>
                </a:solidFill>
                <a:cs typeface="Verdana" pitchFamily="34" charset="0"/>
              </a:rPr>
              <a:t>発行</a:t>
            </a:r>
          </a:p>
        </p:txBody>
      </p:sp>
      <p:sp>
        <p:nvSpPr>
          <p:cNvPr id="49" name="ホームベース 48"/>
          <p:cNvSpPr/>
          <p:nvPr/>
        </p:nvSpPr>
        <p:spPr bwMode="auto">
          <a:xfrm>
            <a:off x="6892310" y="4470728"/>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確認・検収</a:t>
            </a:r>
          </a:p>
        </p:txBody>
      </p:sp>
      <p:sp>
        <p:nvSpPr>
          <p:cNvPr id="50" name="ホームベース 49"/>
          <p:cNvSpPr/>
          <p:nvPr/>
        </p:nvSpPr>
        <p:spPr bwMode="auto">
          <a:xfrm>
            <a:off x="9690441" y="4470728"/>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smtClean="0">
                <a:ln>
                  <a:noFill/>
                </a:ln>
                <a:solidFill>
                  <a:prstClr val="black">
                    <a:lumMod val="65000"/>
                    <a:lumOff val="35000"/>
                  </a:prstClr>
                </a:solidFill>
                <a:effectLst/>
                <a:uLnTx/>
                <a:uFillTx/>
                <a:cs typeface="Verdana" pitchFamily="34" charset="0"/>
              </a:rPr>
              <a:t>お支払い</a:t>
            </a:r>
          </a:p>
        </p:txBody>
      </p:sp>
      <p:sp>
        <p:nvSpPr>
          <p:cNvPr id="51" name="タイトル 2"/>
          <p:cNvSpPr txBox="1">
            <a:spLocks/>
          </p:cNvSpPr>
          <p:nvPr/>
        </p:nvSpPr>
        <p:spPr>
          <a:xfrm>
            <a:off x="3261378" y="5169657"/>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a:t>
            </a: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以下をセットで確認</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いただきます</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・フォームに記載の</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　</a:t>
            </a: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申し込み内容</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・商品資料</a:t>
            </a:r>
            <a:endParaRPr kumimoji="1" lang="en-US" altLang="ja-JP"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・該当する約款</a:t>
            </a:r>
            <a:endParaRPr kumimoji="1" lang="ja-JP" altLang="en-US" sz="11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cxnSp>
        <p:nvCxnSpPr>
          <p:cNvPr id="52" name="直線コネクタ 51"/>
          <p:cNvCxnSpPr/>
          <p:nvPr/>
        </p:nvCxnSpPr>
        <p:spPr>
          <a:xfrm>
            <a:off x="1943063" y="3198205"/>
            <a:ext cx="0" cy="660616"/>
          </a:xfrm>
          <a:prstGeom prst="line">
            <a:avLst/>
          </a:prstGeom>
          <a:noFill/>
          <a:ln w="76200" cap="flat" cmpd="sng" algn="ctr">
            <a:solidFill>
              <a:srgbClr val="D00216">
                <a:lumMod val="20000"/>
                <a:lumOff val="80000"/>
              </a:srgbClr>
            </a:solidFill>
            <a:prstDash val="solid"/>
          </a:ln>
          <a:effectLst/>
        </p:spPr>
      </p:cxnSp>
      <p:cxnSp>
        <p:nvCxnSpPr>
          <p:cNvPr id="53" name="直線コネクタ 52"/>
          <p:cNvCxnSpPr/>
          <p:nvPr/>
        </p:nvCxnSpPr>
        <p:spPr>
          <a:xfrm>
            <a:off x="1943063" y="4477389"/>
            <a:ext cx="0" cy="660616"/>
          </a:xfrm>
          <a:prstGeom prst="line">
            <a:avLst/>
          </a:prstGeom>
          <a:noFill/>
          <a:ln w="76200" cap="flat" cmpd="sng" algn="ctr">
            <a:solidFill>
              <a:sysClr val="windowText" lastClr="000000">
                <a:lumMod val="50000"/>
                <a:lumOff val="50000"/>
              </a:sysClr>
            </a:solidFill>
            <a:prstDash val="solid"/>
          </a:ln>
          <a:effectLst/>
        </p:spPr>
      </p:cxnSp>
      <p:sp>
        <p:nvSpPr>
          <p:cNvPr id="54" name="タイトル 2"/>
          <p:cNvSpPr txBox="1">
            <a:spLocks/>
          </p:cNvSpPr>
          <p:nvPr/>
        </p:nvSpPr>
        <p:spPr>
          <a:xfrm>
            <a:off x="407624" y="1364022"/>
            <a:ext cx="11449016" cy="990549"/>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タイアップ</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広告</a:t>
            </a: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のうち、広告</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配信を</a:t>
            </a: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伴わない商品や協賛スペック（タイアップページの制作・掲載など）につきましては、広告管理ツールからは予約購入いただけません。専用のフォームでお申し込みいただきます。</a:t>
            </a:r>
            <a:endParaRPr kumimoji="1" lang="en-US" altLang="ja-JP"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以下がお申し込みのフローとなり、商品ごとに定める支払条件にしたがってお支払いいただきます。</a:t>
            </a:r>
            <a:endParaRPr kumimoji="1" lang="en-US" altLang="ja-JP"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詳細は</a:t>
            </a: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、お申し込みのマニュアル資料「</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hlinkClick r:id="rId2"/>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hlinkClick r:id="rId2"/>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rPr>
              <a:t>をご参照ください。</a:t>
            </a:r>
            <a:endParaRPr kumimoji="1" lang="en-US" altLang="ja-JP" sz="14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400" dirty="0" smtClean="0">
                <a:solidFill>
                  <a:prstClr val="black">
                    <a:lumMod val="65000"/>
                    <a:lumOff val="35000"/>
                  </a:prstClr>
                </a:solidFill>
              </a:rPr>
              <a:t>なお、お申し込み可能な代理店様に一部制限がございますので、事前に弊社担当営業までお問い合わせください。</a:t>
            </a:r>
            <a:endParaRPr kumimoji="1" lang="ja-JP" altLang="en-US" sz="1200" b="0" i="0" u="none" strike="noStrike" kern="1200" cap="none" spc="0" normalizeH="0" baseline="0" noProof="0" dirty="0">
              <a:ln>
                <a:noFill/>
              </a:ln>
              <a:solidFill>
                <a:srgbClr val="FF0000"/>
              </a:solidFill>
              <a:effectLst/>
              <a:uLnTx/>
              <a:uFillTx/>
              <a:latin typeface="メイリオ"/>
              <a:ea typeface="メイリオ"/>
              <a:cs typeface="+mj-cs"/>
            </a:endParaRPr>
          </a:p>
        </p:txBody>
      </p:sp>
    </p:spTree>
    <p:extLst>
      <p:ext uri="{BB962C8B-B14F-4D97-AF65-F5344CB8AC3E}">
        <p14:creationId xmlns:p14="http://schemas.microsoft.com/office/powerpoint/2010/main" val="34542708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事前提案可否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dirty="0"/>
          </a:p>
        </p:txBody>
      </p:sp>
      <p:sp>
        <p:nvSpPr>
          <p:cNvPr id="7" name="正方形/長方形 6"/>
          <p:cNvSpPr/>
          <p:nvPr/>
        </p:nvSpPr>
        <p:spPr>
          <a:xfrm>
            <a:off x="2176198" y="1718208"/>
            <a:ext cx="7850581" cy="1015663"/>
          </a:xfrm>
          <a:prstGeom prst="rect">
            <a:avLst/>
          </a:prstGeom>
        </p:spPr>
        <p:txBody>
          <a:bodyPr wrap="square" lIns="91440" tIns="45720" rIns="91440" bIns="45720" anchor="t">
            <a:spAutoFit/>
          </a:bodyPr>
          <a:lstStyle/>
          <a:p>
            <a:r>
              <a:rPr lang="ja-JP" altLang="en-US" sz="2000" u="sng" dirty="0" smtClean="0">
                <a:solidFill>
                  <a:schemeClr val="tx1">
                    <a:lumMod val="65000"/>
                    <a:lumOff val="35000"/>
                  </a:schemeClr>
                </a:solidFill>
              </a:rPr>
              <a:t>タイアップ広告</a:t>
            </a:r>
            <a:r>
              <a:rPr lang="ja-JP" altLang="en-US" sz="2000" dirty="0" smtClean="0">
                <a:solidFill>
                  <a:schemeClr val="tx1">
                    <a:lumMod val="65000"/>
                    <a:lumOff val="35000"/>
                  </a:schemeClr>
                </a:solidFill>
              </a:rPr>
              <a:t>へ</a:t>
            </a:r>
            <a:r>
              <a:rPr lang="ja-JP" altLang="en-US" sz="2000" dirty="0">
                <a:solidFill>
                  <a:schemeClr val="tx1">
                    <a:lumMod val="65000"/>
                    <a:lumOff val="35000"/>
                  </a:schemeClr>
                </a:solidFill>
              </a:rPr>
              <a:t>の掲載をご希望の場合は、</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弊社担当営業または</a:t>
            </a:r>
            <a:r>
              <a:rPr lang="en-US" altLang="ja-JP" sz="2000" dirty="0">
                <a:solidFill>
                  <a:schemeClr val="tx1">
                    <a:lumMod val="65000"/>
                    <a:lumOff val="35000"/>
                  </a:schemeClr>
                </a:solidFill>
              </a:rPr>
              <a:t>Yahoo!</a:t>
            </a:r>
            <a:r>
              <a:rPr lang="ja-JP" altLang="en-US" sz="2000" dirty="0">
                <a:solidFill>
                  <a:schemeClr val="tx1">
                    <a:lumMod val="65000"/>
                    <a:lumOff val="35000"/>
                  </a:schemeClr>
                </a:solidFill>
              </a:rPr>
              <a:t>広告パートナーサポート宛に</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以下の項目をご連絡ください。回答まで最大5営業日いただきます</a:t>
            </a:r>
            <a:r>
              <a:rPr lang="ja-JP" altLang="en-US" sz="2000" dirty="0" smtClean="0">
                <a:solidFill>
                  <a:schemeClr val="tx1">
                    <a:lumMod val="65000"/>
                    <a:lumOff val="35000"/>
                  </a:schemeClr>
                </a:solidFill>
              </a:rPr>
              <a:t>。</a:t>
            </a:r>
            <a:endParaRPr lang="en-US" altLang="ja-JP" sz="2000" dirty="0">
              <a:solidFill>
                <a:schemeClr val="tx1">
                  <a:lumMod val="65000"/>
                  <a:lumOff val="35000"/>
                </a:schemeClr>
              </a:solidFill>
            </a:endParaRPr>
          </a:p>
        </p:txBody>
      </p:sp>
      <p:sp>
        <p:nvSpPr>
          <p:cNvPr id="9" name="正方形/長方形 8"/>
          <p:cNvSpPr/>
          <p:nvPr/>
        </p:nvSpPr>
        <p:spPr>
          <a:xfrm>
            <a:off x="2351584" y="2985914"/>
            <a:ext cx="8712968" cy="2031325"/>
          </a:xfrm>
          <a:prstGeom prst="rect">
            <a:avLst/>
          </a:prstGeom>
        </p:spPr>
        <p:txBody>
          <a:bodyPr wrap="square">
            <a:spAutoFit/>
          </a:bodyPr>
          <a:lstStyle/>
          <a:p>
            <a:r>
              <a:rPr lang="ja-JP" altLang="en-US" sz="1600" u="sng" dirty="0">
                <a:solidFill>
                  <a:schemeClr val="tx1">
                    <a:lumMod val="65000"/>
                    <a:lumOff val="35000"/>
                  </a:schemeClr>
                </a:solidFill>
              </a:rPr>
              <a:t>▼ご連絡いただきたい項目</a:t>
            </a:r>
            <a:endParaRPr lang="en-US" altLang="ja-JP" sz="1600" u="sng" dirty="0">
              <a:solidFill>
                <a:schemeClr val="tx1">
                  <a:lumMod val="65000"/>
                  <a:lumOff val="35000"/>
                </a:schemeClr>
              </a:solidFill>
            </a:endParaRPr>
          </a:p>
          <a:p>
            <a:endParaRPr lang="en-US" altLang="ja-JP" sz="1200" dirty="0">
              <a:solidFill>
                <a:schemeClr val="tx1">
                  <a:lumMod val="65000"/>
                  <a:lumOff val="35000"/>
                </a:schemeClr>
              </a:solidFill>
            </a:endParaRPr>
          </a:p>
          <a:p>
            <a:pPr marL="171450" indent="-171450">
              <a:buFont typeface="Arial" panose="020B0604020202020204" pitchFamily="34" charset="0"/>
              <a:buChar char="•"/>
            </a:pPr>
            <a:r>
              <a:rPr lang="ja-JP" altLang="en-US" sz="1400" dirty="0" smtClean="0">
                <a:solidFill>
                  <a:schemeClr val="tx1">
                    <a:lumMod val="65000"/>
                    <a:lumOff val="35000"/>
                  </a:schemeClr>
                </a:solidFill>
              </a:rPr>
              <a:t>掲載を希望されるタイアップ広告商品：</a:t>
            </a:r>
          </a:p>
          <a:p>
            <a:pPr marL="171450" indent="-171450">
              <a:buFont typeface="Arial" panose="020B0604020202020204" pitchFamily="34" charset="0"/>
              <a:buChar char="•"/>
            </a:pPr>
            <a:r>
              <a:rPr lang="ja-JP" altLang="en-US" sz="1400" dirty="0">
                <a:solidFill>
                  <a:schemeClr val="tx1">
                    <a:lumMod val="65000"/>
                    <a:lumOff val="35000"/>
                  </a:schemeClr>
                </a:solidFill>
              </a:rPr>
              <a:t>広告主</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r>
              <a:rPr lang="ja-JP" altLang="en-US" sz="1400" dirty="0" smtClean="0">
                <a:solidFill>
                  <a:schemeClr val="tx1">
                    <a:lumMod val="65000"/>
                    <a:lumOff val="35000"/>
                  </a:schemeClr>
                </a:solidFill>
              </a:rPr>
              <a:t>対象商材：</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参考</a:t>
            </a:r>
            <a:r>
              <a:rPr lang="en-US" altLang="ja-JP" sz="1400" dirty="0">
                <a:solidFill>
                  <a:schemeClr val="tx1">
                    <a:lumMod val="65000"/>
                    <a:lumOff val="35000"/>
                  </a:schemeClr>
                </a:solidFill>
              </a:rPr>
              <a:t>URL</a:t>
            </a:r>
            <a:r>
              <a:rPr lang="ja-JP" altLang="en-US" sz="1400" dirty="0">
                <a:solidFill>
                  <a:schemeClr val="tx1">
                    <a:lumMod val="65000"/>
                    <a:lumOff val="35000"/>
                  </a:schemeClr>
                </a:solidFill>
              </a:rPr>
              <a:t>（商品やキャンペーンのサイト）</a:t>
            </a:r>
            <a:r>
              <a:rPr lang="en-US" altLang="ja-JP" sz="1400" dirty="0" smtClean="0">
                <a:solidFill>
                  <a:schemeClr val="tx1">
                    <a:lumMod val="65000"/>
                    <a:lumOff val="35000"/>
                  </a:schemeClr>
                </a:solidFill>
              </a:rPr>
              <a:t>:</a:t>
            </a:r>
          </a:p>
          <a:p>
            <a:pPr marL="171450" indent="-171450">
              <a:buFont typeface="Arial" panose="020B0604020202020204" pitchFamily="34" charset="0"/>
              <a:buChar char="•"/>
            </a:pPr>
            <a:r>
              <a:rPr lang="ja-JP" altLang="en-US" sz="1400" dirty="0" smtClean="0">
                <a:solidFill>
                  <a:schemeClr val="tx1">
                    <a:lumMod val="65000"/>
                    <a:lumOff val="35000"/>
                  </a:schemeClr>
                </a:solidFill>
              </a:rPr>
              <a:t>タイアップ実施の目的・</a:t>
            </a:r>
            <a:r>
              <a:rPr lang="en-US" altLang="ja-JP" sz="1400" dirty="0" smtClean="0">
                <a:solidFill>
                  <a:schemeClr val="tx1">
                    <a:lumMod val="65000"/>
                    <a:lumOff val="35000"/>
                  </a:schemeClr>
                </a:solidFill>
              </a:rPr>
              <a:t>KPI</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pPr marL="171450" indent="-171450">
              <a:buFont typeface="Arial" panose="020B0604020202020204" pitchFamily="34" charset="0"/>
              <a:buChar char="•"/>
            </a:pPr>
            <a:r>
              <a:rPr lang="ja-JP" altLang="en-US" sz="1400" dirty="0" smtClean="0">
                <a:solidFill>
                  <a:schemeClr val="tx1">
                    <a:lumMod val="65000"/>
                    <a:lumOff val="35000"/>
                  </a:schemeClr>
                </a:solidFill>
              </a:rPr>
              <a:t>予算：</a:t>
            </a:r>
            <a:endParaRPr lang="ja-JP" altLang="en-US" sz="1400" dirty="0">
              <a:solidFill>
                <a:schemeClr val="tx1">
                  <a:lumMod val="65000"/>
                  <a:lumOff val="35000"/>
                </a:schemeClr>
              </a:solidFill>
            </a:endParaRPr>
          </a:p>
          <a:p>
            <a:pPr marL="171450" indent="-171450">
              <a:buFont typeface="Arial" panose="020B0604020202020204" pitchFamily="34" charset="0"/>
              <a:buChar char="•"/>
            </a:pPr>
            <a:r>
              <a:rPr lang="ja-JP" altLang="en-US" sz="1400" dirty="0">
                <a:solidFill>
                  <a:schemeClr val="tx1">
                    <a:lumMod val="65000"/>
                    <a:lumOff val="35000"/>
                  </a:schemeClr>
                </a:solidFill>
              </a:rPr>
              <a:t>掲載</a:t>
            </a:r>
            <a:r>
              <a:rPr lang="ja-JP" altLang="en-US" sz="1400" dirty="0" smtClean="0">
                <a:solidFill>
                  <a:schemeClr val="tx1">
                    <a:lumMod val="65000"/>
                    <a:lumOff val="35000"/>
                  </a:schemeClr>
                </a:solidFill>
              </a:rPr>
              <a:t>期間：</a:t>
            </a:r>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16215935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注意事項</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dirty="0"/>
          </a:p>
        </p:txBody>
      </p:sp>
      <p:sp>
        <p:nvSpPr>
          <p:cNvPr id="6" name="Rectangle 46"/>
          <p:cNvSpPr>
            <a:spLocks noChangeArrowheads="1"/>
          </p:cNvSpPr>
          <p:nvPr/>
        </p:nvSpPr>
        <p:spPr bwMode="auto">
          <a:xfrm>
            <a:off x="241048" y="1022617"/>
            <a:ext cx="11950952" cy="580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編集・制作</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・企画内容</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申込者・広告</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主様とヤフーと</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の間で協議の上決定し、最終的な編集権</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はヤフーに</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帰属します。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申込者・広告</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主様より提供</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いただく製品画像等の素材については第三者の権利を侵害するものではないこと、および記載内容</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に係わる財産権</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全ての権利処理が</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完了</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　して</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いること、情報の正確性に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ついてヤフーに</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対して保証いただくものとします。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・企画ページ上</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は「</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提供：○○」の</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スポンサークレジットの掲載が</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必須となります。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200" dirty="0" smtClean="0">
                <a:solidFill>
                  <a:schemeClr val="tx1">
                    <a:lumMod val="65000"/>
                    <a:lumOff val="35000"/>
                  </a:schemeClr>
                </a:solidFill>
                <a:latin typeface="メイリオ"/>
                <a:ea typeface="メイリオ"/>
              </a:rPr>
              <a:t>　・原則として掲載終了後はアーカイブ保存せず、企画ページは削除いたします。</a:t>
            </a:r>
            <a:endParaRPr lang="en-US" altLang="ja-JP" sz="1200" dirty="0" smtClean="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災害情報告知モジュールの掲載</a:t>
            </a:r>
            <a:endParaRPr lang="en-US" altLang="ja-JP" sz="1600" dirty="0">
              <a:solidFill>
                <a:schemeClr val="tx1">
                  <a:lumMod val="65000"/>
                  <a:lumOff val="35000"/>
                </a:schemeClr>
              </a:solidFill>
              <a:latin typeface="メイリオ"/>
              <a:ea typeface="メイリオ"/>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、ヤフーを</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利用するお客様に対して速やかに災害情報をお伝えするために</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、企画ページについても</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、ページ上部に災害</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情報</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　告知</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モジュールの掲載を行います</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掲載方法（場所、内容、タイミングと期間など）は</a:t>
            </a:r>
            <a:r>
              <a:rPr lang="ja-JP" altLang="en-US" sz="1000" dirty="0" smtClean="0">
                <a:solidFill>
                  <a:schemeClr val="tx1">
                    <a:lumMod val="65000"/>
                    <a:lumOff val="35000"/>
                  </a:schemeClr>
                </a:solidFill>
                <a:latin typeface="メイリオ"/>
                <a:ea typeface="メイリオ"/>
              </a:rPr>
              <a:t>、ヤフーの</a:t>
            </a:r>
            <a:r>
              <a:rPr lang="ja-JP" altLang="en-US" sz="1000" dirty="0">
                <a:solidFill>
                  <a:schemeClr val="tx1">
                    <a:lumMod val="65000"/>
                    <a:lumOff val="35000"/>
                  </a:schemeClr>
                </a:solidFill>
                <a:latin typeface="メイリオ"/>
                <a:ea typeface="メイリオ"/>
              </a:rPr>
              <a:t>統一運用ルール</a:t>
            </a:r>
            <a:r>
              <a:rPr lang="ja-JP" altLang="en-US" sz="1000" dirty="0" smtClean="0">
                <a:solidFill>
                  <a:schemeClr val="tx1">
                    <a:lumMod val="65000"/>
                    <a:lumOff val="35000"/>
                  </a:schemeClr>
                </a:solidFill>
                <a:latin typeface="メイリオ"/>
                <a:ea typeface="メイリオ"/>
              </a:rPr>
              <a:t>にしたがいます。</a:t>
            </a:r>
            <a:endParaRPr lang="en-US" altLang="ja-JP" sz="10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6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600" dirty="0" smtClean="0">
                <a:solidFill>
                  <a:schemeClr val="tx1">
                    <a:lumMod val="65000"/>
                    <a:lumOff val="35000"/>
                  </a:schemeClr>
                </a:solidFill>
                <a:latin typeface="メイリオ"/>
                <a:ea typeface="メイリオ"/>
              </a:rPr>
              <a:t>■</a:t>
            </a:r>
            <a:r>
              <a:rPr lang="ja-JP" altLang="en-US" sz="600" dirty="0">
                <a:solidFill>
                  <a:schemeClr val="tx1">
                    <a:lumMod val="65000"/>
                    <a:lumOff val="35000"/>
                  </a:schemeClr>
                </a:solidFill>
                <a:latin typeface="メイリオ"/>
                <a:ea typeface="メイリオ"/>
              </a:rPr>
              <a:t>　</a:t>
            </a:r>
            <a:r>
              <a:rPr lang="ja-JP" altLang="en-US" sz="1600" dirty="0">
                <a:solidFill>
                  <a:schemeClr val="tx1">
                    <a:lumMod val="65000"/>
                    <a:lumOff val="35000"/>
                  </a:schemeClr>
                </a:solidFill>
                <a:latin typeface="メイリオ"/>
                <a:ea typeface="メイリオ"/>
              </a:rPr>
              <a:t>誘導広告</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・誘導広告を申込者・広告主様で制作いただく商品の場合</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rPr>
              <a:t>P10</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rPr>
              <a:t>19</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のガイドライン</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を遵守してください。</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ま</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た</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原則</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として、タイアップを実施するヤフーサービスのロゴやテキストの掲載が必須と</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なります。そのため、通常の審査とは別にサービス部門でのブランド</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　チェックが必要となりますので、必ず入稿前に弊社担当営業を通じてクリエイティブの確認をご依頼願います。</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a:solidFill>
                  <a:srgbClr val="000000">
                    <a:lumMod val="65000"/>
                    <a:lumOff val="35000"/>
                  </a:srgbClr>
                </a:solidFill>
                <a:latin typeface="メイリオ"/>
                <a:ea typeface="メイリオ"/>
              </a:rPr>
              <a:t>■</a:t>
            </a:r>
            <a:r>
              <a:rPr lang="ja-JP" altLang="en-US" sz="600" dirty="0">
                <a:solidFill>
                  <a:srgbClr val="000000">
                    <a:lumMod val="65000"/>
                    <a:lumOff val="35000"/>
                  </a:srgbClr>
                </a:solidFill>
                <a:latin typeface="メイリオ"/>
                <a:ea typeface="メイリオ"/>
              </a:rPr>
              <a:t>　</a:t>
            </a:r>
            <a:r>
              <a:rPr lang="ja-JP" altLang="en-US" sz="1600" dirty="0" smtClean="0">
                <a:solidFill>
                  <a:srgbClr val="000000">
                    <a:lumMod val="65000"/>
                    <a:lumOff val="35000"/>
                  </a:srgbClr>
                </a:solidFill>
                <a:latin typeface="メイリオ"/>
                <a:ea typeface="メイリオ"/>
              </a:rPr>
              <a:t>効果計測用</a:t>
            </a:r>
            <a:r>
              <a:rPr lang="en-US" altLang="ja-JP" sz="1600" dirty="0" smtClean="0">
                <a:solidFill>
                  <a:srgbClr val="000000">
                    <a:lumMod val="65000"/>
                    <a:lumOff val="35000"/>
                  </a:srgbClr>
                </a:solidFill>
                <a:latin typeface="メイリオ"/>
                <a:ea typeface="メイリオ"/>
              </a:rPr>
              <a:t>URL</a:t>
            </a:r>
            <a:endParaRPr lang="en-US" altLang="ja-JP" sz="1600" dirty="0">
              <a:solidFill>
                <a:srgbClr val="000000">
                  <a:lumMod val="65000"/>
                  <a:lumOff val="35000"/>
                </a:srgbClr>
              </a:solidFill>
              <a:latin typeface="メイリオ"/>
              <a:ea typeface="メイリオ"/>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・セキュリティ等の観点から、下記いずれの場合もリンク先への効果計測用</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の</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パラメータ付き</a:t>
            </a:r>
            <a:r>
              <a:rPr lang="en-US" altLang="ja-JP" sz="1200" dirty="0" smtClean="0">
                <a:solidFill>
                  <a:srgbClr val="000000">
                    <a:lumMod val="65000"/>
                    <a:lumOff val="35000"/>
                  </a:srgbClr>
                </a:solidFill>
                <a:latin typeface="メイリオ" panose="020B0604030504040204" pitchFamily="50" charset="-128"/>
                <a:ea typeface="メイリオ" panose="020B0604030504040204" pitchFamily="50" charset="-128"/>
              </a:rPr>
              <a:t>URL</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の設定は不可となります</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。ただし、一部効果計測ベンダー</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に</a:t>
            </a:r>
            <a:endParaRPr lang="en-US" altLang="ja-JP" sz="1200" dirty="0" smtClean="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　おいては効果</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測定データ取扱約款の確認・同意</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をいただいた上で</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設定することが可能です。弊社担当営業までご相談</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ください。</a:t>
            </a:r>
            <a:endParaRPr lang="en-US" altLang="ja-JP" sz="1200" dirty="0" smtClean="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　</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　　　誘導広告→</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企画</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ページ ｜ 企画ページ→広告</a:t>
            </a:r>
            <a:r>
              <a:rPr lang="ja-JP" altLang="en-US" sz="1200" dirty="0">
                <a:solidFill>
                  <a:srgbClr val="000000">
                    <a:lumMod val="65000"/>
                    <a:lumOff val="35000"/>
                  </a:srgbClr>
                </a:solidFill>
                <a:latin typeface="メイリオ" panose="020B0604030504040204" pitchFamily="50" charset="-128"/>
                <a:ea typeface="メイリオ" panose="020B0604030504040204" pitchFamily="50" charset="-128"/>
              </a:rPr>
              <a:t>主様</a:t>
            </a:r>
            <a:r>
              <a:rPr lang="ja-JP" altLang="en-US" sz="1200" dirty="0" smtClean="0">
                <a:solidFill>
                  <a:srgbClr val="000000">
                    <a:lumMod val="65000"/>
                    <a:lumOff val="35000"/>
                  </a:srgbClr>
                </a:solidFill>
                <a:latin typeface="メイリオ" panose="020B0604030504040204" pitchFamily="50" charset="-128"/>
                <a:ea typeface="メイリオ" panose="020B0604030504040204" pitchFamily="50" charset="-128"/>
              </a:rPr>
              <a:t>サイト</a:t>
            </a:r>
            <a:endParaRPr lang="en-US" altLang="ja-JP" sz="1000" dirty="0">
              <a:solidFill>
                <a:srgbClr val="000000">
                  <a:lumMod val="65000"/>
                  <a:lumOff val="35000"/>
                </a:srgbClr>
              </a:solidFill>
              <a:latin typeface="メイリオ"/>
              <a:ea typeface="メイリオ"/>
            </a:endParaRPr>
          </a:p>
          <a:p>
            <a:pPr marL="0" lvl="0" indent="0" eaLnBrk="1" hangingPunct="1">
              <a:spcBef>
                <a:spcPct val="0"/>
              </a:spcBef>
              <a:buNone/>
            </a:pPr>
            <a:endParaRPr lang="en-US" altLang="ja-JP" sz="16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600" dirty="0" smtClean="0">
                <a:solidFill>
                  <a:schemeClr val="tx1">
                    <a:lumMod val="65000"/>
                    <a:lumOff val="35000"/>
                  </a:schemeClr>
                </a:solidFill>
                <a:latin typeface="メイリオ"/>
                <a:ea typeface="メイリオ"/>
              </a:rPr>
              <a:t>■ 効果</a:t>
            </a:r>
            <a:r>
              <a:rPr lang="ja-JP" altLang="en-US" sz="1600" dirty="0">
                <a:solidFill>
                  <a:schemeClr val="tx1">
                    <a:lumMod val="65000"/>
                    <a:lumOff val="35000"/>
                  </a:schemeClr>
                </a:solidFill>
                <a:latin typeface="メイリオ"/>
                <a:ea typeface="メイリオ"/>
              </a:rPr>
              <a:t>検証レポート</a:t>
            </a:r>
            <a:endParaRPr lang="en-US" altLang="ja-JP" sz="16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・レポートには、ヤフーの管理するお客様の個人情報</a:t>
            </a:r>
            <a:r>
              <a:rPr lang="en-US" altLang="ja-JP" sz="1200" dirty="0">
                <a:solidFill>
                  <a:schemeClr val="tx1">
                    <a:lumMod val="65000"/>
                    <a:lumOff val="35000"/>
                  </a:schemeClr>
                </a:solidFill>
                <a:latin typeface="メイリオ"/>
                <a:ea typeface="メイリオ"/>
              </a:rPr>
              <a:t>*1</a:t>
            </a:r>
            <a:r>
              <a:rPr lang="ja-JP" altLang="en-US" sz="1200" dirty="0">
                <a:solidFill>
                  <a:schemeClr val="tx1">
                    <a:lumMod val="65000"/>
                    <a:lumOff val="35000"/>
                  </a:schemeClr>
                </a:solidFill>
                <a:latin typeface="メイリオ"/>
                <a:ea typeface="メイリオ"/>
              </a:rPr>
              <a:t>（個人情報の保護に関する法律に定める個人情報。以下同じ。）</a:t>
            </a:r>
            <a:r>
              <a:rPr lang="ja-JP" altLang="en-US" sz="1200" dirty="0" smtClean="0">
                <a:solidFill>
                  <a:schemeClr val="tx1">
                    <a:lumMod val="65000"/>
                    <a:lumOff val="35000"/>
                  </a:schemeClr>
                </a:solidFill>
                <a:latin typeface="メイリオ"/>
                <a:ea typeface="メイリオ"/>
              </a:rPr>
              <a:t>が含まれる場合があります。</a:t>
            </a:r>
            <a:r>
              <a:rPr lang="ja-JP" altLang="en-US" sz="1200" dirty="0">
                <a:solidFill>
                  <a:schemeClr val="tx1">
                    <a:lumMod val="65000"/>
                    <a:lumOff val="35000"/>
                  </a:schemeClr>
                </a:solidFill>
                <a:latin typeface="メイリオ"/>
                <a:ea typeface="メイリオ"/>
              </a:rPr>
              <a:t>個人情報の</a:t>
            </a:r>
            <a:r>
              <a:rPr lang="ja-JP" altLang="en-US" sz="1200" dirty="0" smtClean="0">
                <a:solidFill>
                  <a:schemeClr val="tx1">
                    <a:lumMod val="65000"/>
                    <a:lumOff val="35000"/>
                  </a:schemeClr>
                </a:solidFill>
                <a:latin typeface="メイリオ"/>
                <a:ea typeface="メイリオ"/>
              </a:rPr>
              <a:t>保護</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　に</a:t>
            </a:r>
            <a:r>
              <a:rPr lang="ja-JP" altLang="en-US" sz="1200" dirty="0">
                <a:solidFill>
                  <a:schemeClr val="tx1">
                    <a:lumMod val="65000"/>
                    <a:lumOff val="35000"/>
                  </a:schemeClr>
                </a:solidFill>
                <a:latin typeface="メイリオ"/>
                <a:ea typeface="メイリオ"/>
              </a:rPr>
              <a:t>関する法律その他の関係法令・ガイドラインを遵守するとともに、善良な管理者</a:t>
            </a:r>
            <a:r>
              <a:rPr lang="ja-JP" altLang="en-US" sz="1200" dirty="0" smtClean="0">
                <a:solidFill>
                  <a:schemeClr val="tx1">
                    <a:lumMod val="65000"/>
                    <a:lumOff val="35000"/>
                  </a:schemeClr>
                </a:solidFill>
                <a:latin typeface="メイリオ"/>
                <a:ea typeface="メイリオ"/>
              </a:rPr>
              <a:t>の注意をもって</a:t>
            </a:r>
            <a:r>
              <a:rPr lang="ja-JP" altLang="en-US" sz="1200" dirty="0">
                <a:solidFill>
                  <a:schemeClr val="tx1">
                    <a:lumMod val="65000"/>
                    <a:lumOff val="35000"/>
                  </a:schemeClr>
                </a:solidFill>
                <a:latin typeface="メイリオ"/>
                <a:ea typeface="メイリオ"/>
              </a:rPr>
              <a:t>適切に取り扱い、不正アクセスおよび不正利用の防止に努めて</a:t>
            </a:r>
            <a:r>
              <a:rPr lang="ja-JP" altLang="en-US" sz="1200" dirty="0" smtClean="0">
                <a:solidFill>
                  <a:schemeClr val="tx1">
                    <a:lumMod val="65000"/>
                    <a:lumOff val="35000"/>
                  </a:schemeClr>
                </a:solidFill>
                <a:latin typeface="メイリオ"/>
                <a:ea typeface="メイリオ"/>
              </a:rPr>
              <a:t>い　　</a:t>
            </a:r>
            <a:endParaRPr lang="en-US" altLang="ja-JP" sz="1200" dirty="0" smtClean="0">
              <a:solidFill>
                <a:schemeClr val="tx1">
                  <a:lumMod val="65000"/>
                  <a:lumOff val="35000"/>
                </a:schemeClr>
              </a:solidFill>
              <a:latin typeface="メイリオ"/>
              <a:ea typeface="メイリオ"/>
            </a:endParaRPr>
          </a:p>
          <a:p>
            <a:pPr marL="0" lvl="0" indent="0" eaLnBrk="1" hangingPunct="1">
              <a:spcBef>
                <a:spcPct val="0"/>
              </a:spcBef>
              <a:buNone/>
            </a:pPr>
            <a:r>
              <a:rPr lang="ja-JP" altLang="en-US" sz="1200" dirty="0">
                <a:solidFill>
                  <a:schemeClr val="tx1">
                    <a:lumMod val="65000"/>
                    <a:lumOff val="35000"/>
                  </a:schemeClr>
                </a:solidFill>
                <a:latin typeface="メイリオ"/>
                <a:ea typeface="メイリオ"/>
              </a:rPr>
              <a:t>　</a:t>
            </a:r>
            <a:r>
              <a:rPr lang="ja-JP" altLang="en-US" sz="1200" dirty="0" smtClean="0">
                <a:solidFill>
                  <a:schemeClr val="tx1">
                    <a:lumMod val="65000"/>
                    <a:lumOff val="35000"/>
                  </a:schemeClr>
                </a:solidFill>
                <a:latin typeface="メイリオ"/>
                <a:ea typeface="メイリオ"/>
              </a:rPr>
              <a:t>　ただ</a:t>
            </a:r>
            <a:r>
              <a:rPr lang="ja-JP" altLang="en-US" sz="1200" dirty="0">
                <a:solidFill>
                  <a:schemeClr val="tx1">
                    <a:lumMod val="65000"/>
                    <a:lumOff val="35000"/>
                  </a:schemeClr>
                </a:solidFill>
                <a:latin typeface="メイリオ"/>
                <a:ea typeface="メイリオ"/>
              </a:rPr>
              <a:t>くようにお願いいたします。</a:t>
            </a:r>
            <a:br>
              <a:rPr lang="ja-JP" altLang="en-US" sz="1200" dirty="0">
                <a:solidFill>
                  <a:schemeClr val="tx1">
                    <a:lumMod val="65000"/>
                    <a:lumOff val="35000"/>
                  </a:schemeClr>
                </a:solidFill>
                <a:latin typeface="メイリオ"/>
                <a:ea typeface="メイリオ"/>
              </a:rPr>
            </a:br>
            <a:r>
              <a:rPr lang="ja-JP" altLang="en-US" sz="1200" dirty="0">
                <a:solidFill>
                  <a:schemeClr val="tx1">
                    <a:lumMod val="65000"/>
                    <a:lumOff val="35000"/>
                  </a:schemeClr>
                </a:solidFill>
                <a:latin typeface="メイリオ"/>
                <a:ea typeface="メイリオ"/>
              </a:rPr>
              <a:t>　　</a:t>
            </a:r>
            <a:r>
              <a:rPr lang="en-US" altLang="ja-JP" sz="1000" dirty="0">
                <a:solidFill>
                  <a:schemeClr val="tx1">
                    <a:lumMod val="65000"/>
                    <a:lumOff val="35000"/>
                  </a:schemeClr>
                </a:solidFill>
                <a:latin typeface="メイリオ"/>
                <a:ea typeface="メイリオ"/>
              </a:rPr>
              <a:t>*1</a:t>
            </a:r>
            <a:r>
              <a:rPr lang="en-US" altLang="ja-JP" sz="1000" dirty="0" smtClean="0">
                <a:solidFill>
                  <a:schemeClr val="tx1">
                    <a:lumMod val="65000"/>
                    <a:lumOff val="35000"/>
                  </a:schemeClr>
                </a:solidFill>
                <a:latin typeface="メイリオ"/>
                <a:ea typeface="メイリオ"/>
              </a:rPr>
              <a:t>.</a:t>
            </a:r>
            <a:r>
              <a:rPr lang="ja-JP" altLang="en-US" sz="1000" dirty="0" smtClean="0">
                <a:solidFill>
                  <a:schemeClr val="tx1">
                    <a:lumMod val="65000"/>
                    <a:lumOff val="35000"/>
                  </a:schemeClr>
                </a:solidFill>
                <a:latin typeface="メイリオ"/>
                <a:ea typeface="メイリオ"/>
              </a:rPr>
              <a:t>例：ユーザーアンケートを実施し自由回答を含む場合、ヤフー</a:t>
            </a:r>
            <a:r>
              <a:rPr lang="ja-JP" altLang="en-US" sz="1000" dirty="0">
                <a:solidFill>
                  <a:schemeClr val="tx1">
                    <a:lumMod val="65000"/>
                    <a:lumOff val="35000"/>
                  </a:schemeClr>
                </a:solidFill>
                <a:latin typeface="メイリオ"/>
                <a:ea typeface="メイリオ"/>
              </a:rPr>
              <a:t>において特定の個人を識別することができる情報に</a:t>
            </a:r>
            <a:r>
              <a:rPr lang="ja-JP" altLang="en-US" sz="1000" dirty="0" smtClean="0">
                <a:solidFill>
                  <a:schemeClr val="tx1">
                    <a:lumMod val="65000"/>
                    <a:lumOff val="35000"/>
                  </a:schemeClr>
                </a:solidFill>
                <a:latin typeface="メイリオ"/>
                <a:ea typeface="メイリオ"/>
              </a:rPr>
              <a:t>該当</a:t>
            </a:r>
            <a:endParaRPr lang="en-US" altLang="ja-JP" sz="10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11016682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smtClean="0"/>
              <a:t>免責事項</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dirty="0"/>
          </a:p>
        </p:txBody>
      </p:sp>
      <p:sp>
        <p:nvSpPr>
          <p:cNvPr id="7" name="Rectangle 46"/>
          <p:cNvSpPr>
            <a:spLocks noChangeArrowheads="1"/>
          </p:cNvSpPr>
          <p:nvPr/>
        </p:nvSpPr>
        <p:spPr bwMode="auto">
          <a:xfrm>
            <a:off x="387048" y="1237445"/>
            <a:ext cx="11469592"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266700" indent="-266700" eaLnBrk="1" hangingPunct="1">
              <a:spcBef>
                <a:spcPct val="0"/>
              </a:spcBef>
              <a:buFontTx/>
              <a:buNone/>
              <a:tabLst>
                <a:tab pos="266700" algn="l"/>
              </a:tabLst>
            </a:pPr>
            <a:r>
              <a:rPr lang="ja-JP" altLang="en-US" sz="1200" dirty="0" smtClean="0">
                <a:solidFill>
                  <a:schemeClr val="tx1">
                    <a:lumMod val="65000"/>
                    <a:lumOff val="35000"/>
                  </a:schemeClr>
                </a:solidFill>
                <a:latin typeface="+mn-ea"/>
                <a:ea typeface="+mn-ea"/>
              </a:rPr>
              <a:t>・申込者・広告主様の</a:t>
            </a:r>
            <a:r>
              <a:rPr lang="ja-JP" altLang="en-US" sz="1200" dirty="0">
                <a:solidFill>
                  <a:schemeClr val="tx1">
                    <a:lumMod val="65000"/>
                    <a:lumOff val="35000"/>
                  </a:schemeClr>
                </a:solidFill>
                <a:latin typeface="+mn-ea"/>
                <a:ea typeface="+mn-ea"/>
              </a:rPr>
              <a:t>故意または過失によって、ヤフー</a:t>
            </a:r>
            <a:r>
              <a:rPr lang="ja-JP" altLang="en-US" sz="1200" dirty="0" smtClean="0">
                <a:solidFill>
                  <a:schemeClr val="tx1">
                    <a:lumMod val="65000"/>
                    <a:lumOff val="35000"/>
                  </a:schemeClr>
                </a:solidFill>
                <a:latin typeface="+mn-ea"/>
                <a:ea typeface="+mn-ea"/>
              </a:rPr>
              <a:t>と申込者間</a:t>
            </a:r>
            <a:r>
              <a:rPr lang="ja-JP" altLang="en-US" sz="1200" dirty="0">
                <a:solidFill>
                  <a:schemeClr val="tx1">
                    <a:lumMod val="65000"/>
                    <a:lumOff val="35000"/>
                  </a:schemeClr>
                </a:solidFill>
                <a:latin typeface="+mn-ea"/>
                <a:ea typeface="+mn-ea"/>
              </a:rPr>
              <a:t>の広告掲載契約に定める掲載開始日までに企画ページの掲載を開始できなかった場合、ヤフー</a:t>
            </a:r>
            <a:r>
              <a:rPr lang="ja-JP" altLang="en-US" sz="1200" dirty="0" smtClean="0">
                <a:solidFill>
                  <a:schemeClr val="tx1">
                    <a:lumMod val="65000"/>
                    <a:lumOff val="35000"/>
                  </a:schemeClr>
                </a:solidFill>
                <a:latin typeface="+mn-ea"/>
                <a:ea typeface="+mn-ea"/>
              </a:rPr>
              <a:t>は</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広告</a:t>
            </a:r>
            <a:r>
              <a:rPr lang="ja-JP" altLang="en-US" sz="1200" dirty="0">
                <a:solidFill>
                  <a:schemeClr val="tx1">
                    <a:lumMod val="65000"/>
                    <a:lumOff val="35000"/>
                  </a:schemeClr>
                </a:solidFill>
                <a:latin typeface="+mn-ea"/>
                <a:ea typeface="+mn-ea"/>
              </a:rPr>
              <a:t>掲載契約に基づく企画ページの掲載を履行する義務を免れるものとします。また、その場合、当該企画ページの掲載を行うことができなかった期間の</a:t>
            </a:r>
            <a:r>
              <a:rPr lang="ja-JP" altLang="en-US" sz="1200" dirty="0" smtClean="0">
                <a:solidFill>
                  <a:schemeClr val="tx1">
                    <a:lumMod val="65000"/>
                    <a:lumOff val="35000"/>
                  </a:schemeClr>
                </a:solidFill>
                <a:latin typeface="+mn-ea"/>
                <a:ea typeface="+mn-ea"/>
              </a:rPr>
              <a:t>広告料金</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a:t>
            </a:r>
            <a:r>
              <a:rPr lang="ja-JP" altLang="en-US" sz="1200" dirty="0">
                <a:solidFill>
                  <a:schemeClr val="tx1">
                    <a:lumMod val="65000"/>
                    <a:lumOff val="35000"/>
                  </a:schemeClr>
                </a:solidFill>
                <a:latin typeface="+mn-ea"/>
                <a:ea typeface="+mn-ea"/>
              </a:rPr>
              <a:t>広告掲載費、制作費その他広告掲載契約に</a:t>
            </a:r>
            <a:r>
              <a:rPr lang="ja-JP" altLang="en-US" sz="1200" dirty="0" smtClean="0">
                <a:solidFill>
                  <a:schemeClr val="tx1">
                    <a:lumMod val="65000"/>
                    <a:lumOff val="35000"/>
                  </a:schemeClr>
                </a:solidFill>
                <a:latin typeface="+mn-ea"/>
                <a:ea typeface="+mn-ea"/>
              </a:rPr>
              <a:t>基づき申込者</a:t>
            </a:r>
            <a:r>
              <a:rPr lang="ja-JP" altLang="en-US" sz="1200" dirty="0">
                <a:solidFill>
                  <a:schemeClr val="tx1">
                    <a:lumMod val="65000"/>
                    <a:lumOff val="35000"/>
                  </a:schemeClr>
                </a:solidFill>
                <a:latin typeface="+mn-ea"/>
                <a:ea typeface="+mn-ea"/>
              </a:rPr>
              <a:t>およびヤフー間で事前に合意した金額をいいます）は何ら減免されません</a:t>
            </a:r>
            <a:r>
              <a:rPr lang="ja-JP" altLang="en-US" sz="1200" dirty="0" smtClean="0">
                <a:solidFill>
                  <a:schemeClr val="tx1">
                    <a:lumMod val="65000"/>
                    <a:lumOff val="35000"/>
                  </a:schemeClr>
                </a:solidFill>
                <a:latin typeface="+mn-ea"/>
                <a:ea typeface="+mn-ea"/>
              </a:rPr>
              <a:t>。</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pPr>
            <a:r>
              <a:rPr lang="ja-JP" altLang="en-US" sz="1200" dirty="0" smtClean="0">
                <a:solidFill>
                  <a:schemeClr val="tx1">
                    <a:lumMod val="65000"/>
                    <a:lumOff val="35000"/>
                  </a:schemeClr>
                </a:solidFill>
                <a:latin typeface="+mn-ea"/>
                <a:ea typeface="+mn-ea"/>
              </a:rPr>
              <a:t>・ヤフー</a:t>
            </a:r>
            <a:r>
              <a:rPr lang="ja-JP" altLang="en-US" sz="1200" dirty="0">
                <a:solidFill>
                  <a:schemeClr val="tx1">
                    <a:lumMod val="65000"/>
                    <a:lumOff val="35000"/>
                  </a:schemeClr>
                </a:solidFill>
                <a:latin typeface="+mn-ea"/>
                <a:ea typeface="+mn-ea"/>
              </a:rPr>
              <a:t>が定めるサポート環境（</a:t>
            </a:r>
            <a:r>
              <a:rPr lang="en-US" altLang="ja-JP" sz="1200" dirty="0">
                <a:solidFill>
                  <a:schemeClr val="tx1">
                    <a:lumMod val="65000"/>
                    <a:lumOff val="35000"/>
                  </a:schemeClr>
                </a:solidFill>
                <a:latin typeface="+mn-ea"/>
                <a:ea typeface="+mn-ea"/>
              </a:rPr>
              <a:t>OS/</a:t>
            </a:r>
            <a:r>
              <a:rPr lang="ja-JP" altLang="en-US" sz="1200" dirty="0">
                <a:solidFill>
                  <a:schemeClr val="tx1">
                    <a:lumMod val="65000"/>
                    <a:lumOff val="35000"/>
                  </a:schemeClr>
                </a:solidFill>
                <a:latin typeface="+mn-ea"/>
                <a:ea typeface="+mn-ea"/>
              </a:rPr>
              <a:t>ブラウザー）以外では、企画ページの非表示や表示崩れを起こす場合があり、ヤフーは当該非表示または表示崩れに関して</a:t>
            </a:r>
            <a:r>
              <a:rPr lang="ja-JP" altLang="en-US" sz="1200" dirty="0" smtClean="0">
                <a:solidFill>
                  <a:schemeClr val="tx1">
                    <a:lumMod val="65000"/>
                    <a:lumOff val="35000"/>
                  </a:schemeClr>
                </a:solidFill>
                <a:latin typeface="+mn-ea"/>
                <a:ea typeface="+mn-ea"/>
              </a:rPr>
              <a:t>一切</a:t>
            </a:r>
            <a:endParaRPr lang="en-US" altLang="ja-JP" sz="1200" dirty="0" smtClean="0">
              <a:solidFill>
                <a:schemeClr val="tx1">
                  <a:lumMod val="65000"/>
                  <a:lumOff val="35000"/>
                </a:schemeClr>
              </a:solidFill>
              <a:latin typeface="+mn-ea"/>
              <a:ea typeface="+mn-ea"/>
            </a:endParaRPr>
          </a:p>
          <a:p>
            <a:pPr marL="266700" indent="-266700"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の</a:t>
            </a:r>
            <a:r>
              <a:rPr lang="ja-JP" altLang="en-US" sz="1200" dirty="0">
                <a:solidFill>
                  <a:schemeClr val="tx1">
                    <a:lumMod val="65000"/>
                    <a:lumOff val="35000"/>
                  </a:schemeClr>
                </a:solidFill>
                <a:latin typeface="+mn-ea"/>
                <a:ea typeface="+mn-ea"/>
              </a:rPr>
              <a:t>責任を負いません。</a:t>
            </a:r>
            <a:endParaRPr lang="ja-JP" altLang="en-US" sz="1200" dirty="0" smtClean="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・停電</a:t>
            </a:r>
            <a:r>
              <a:rPr lang="ja-JP" altLang="en-US" sz="1200" dirty="0">
                <a:solidFill>
                  <a:schemeClr val="tx1">
                    <a:lumMod val="65000"/>
                    <a:lumOff val="35000"/>
                  </a:schemeClr>
                </a:solidFill>
                <a:latin typeface="+mn-ea"/>
                <a:ea typeface="+mn-ea"/>
              </a:rPr>
              <a:t>・通信回線の事故・天災等の不可抗力、通信事業者の不履行、インターネットインフラその他サーバー等</a:t>
            </a:r>
            <a:r>
              <a:rPr lang="ja-JP" altLang="en-US" sz="1200" dirty="0" smtClean="0">
                <a:solidFill>
                  <a:schemeClr val="tx1">
                    <a:lumMod val="65000"/>
                    <a:lumOff val="35000"/>
                  </a:schemeClr>
                </a:solidFill>
                <a:latin typeface="+mn-ea"/>
                <a:ea typeface="+mn-ea"/>
              </a:rPr>
              <a:t>のシステム上</a:t>
            </a:r>
            <a:r>
              <a:rPr lang="ja-JP" altLang="en-US" sz="1200" dirty="0">
                <a:solidFill>
                  <a:schemeClr val="tx1">
                    <a:lumMod val="65000"/>
                    <a:lumOff val="35000"/>
                  </a:schemeClr>
                </a:solidFill>
                <a:latin typeface="+mn-ea"/>
                <a:ea typeface="+mn-ea"/>
              </a:rPr>
              <a:t>の</a:t>
            </a:r>
            <a:r>
              <a:rPr lang="ja-JP" altLang="en-US" sz="1200" dirty="0" smtClean="0">
                <a:solidFill>
                  <a:schemeClr val="tx1">
                    <a:lumMod val="65000"/>
                    <a:lumOff val="35000"/>
                  </a:schemeClr>
                </a:solidFill>
                <a:latin typeface="+mn-ea"/>
                <a:ea typeface="+mn-ea"/>
              </a:rPr>
              <a:t>不具合</a:t>
            </a:r>
            <a:r>
              <a:rPr lang="ja-JP" altLang="en-US" sz="1200" dirty="0">
                <a:solidFill>
                  <a:schemeClr val="tx1">
                    <a:lumMod val="65000"/>
                    <a:lumOff val="35000"/>
                  </a:schemeClr>
                </a:solidFill>
                <a:latin typeface="+mn-ea"/>
                <a:ea typeface="+mn-ea"/>
              </a:rPr>
              <a:t>、緊急メンテナンスの発生</a:t>
            </a:r>
            <a:r>
              <a:rPr lang="ja-JP" altLang="en-US" sz="1200" dirty="0" smtClean="0">
                <a:solidFill>
                  <a:schemeClr val="tx1">
                    <a:lumMod val="65000"/>
                    <a:lumOff val="35000"/>
                  </a:schemeClr>
                </a:solidFill>
                <a:latin typeface="+mn-ea"/>
                <a:ea typeface="+mn-ea"/>
              </a:rPr>
              <a:t>など</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ヤフーの</a:t>
            </a:r>
            <a:r>
              <a:rPr lang="ja-JP" altLang="en-US" sz="1200" dirty="0">
                <a:solidFill>
                  <a:schemeClr val="tx1">
                    <a:lumMod val="65000"/>
                    <a:lumOff val="35000"/>
                  </a:schemeClr>
                </a:solidFill>
                <a:latin typeface="+mn-ea"/>
                <a:ea typeface="+mn-ea"/>
              </a:rPr>
              <a:t>責に帰すべき事由以外の原因により</a:t>
            </a:r>
            <a:r>
              <a:rPr lang="ja-JP" altLang="en-US" sz="1200" dirty="0" smtClean="0">
                <a:solidFill>
                  <a:schemeClr val="tx1">
                    <a:lumMod val="65000"/>
                    <a:lumOff val="35000"/>
                  </a:schemeClr>
                </a:solidFill>
                <a:latin typeface="+mn-ea"/>
                <a:ea typeface="+mn-ea"/>
              </a:rPr>
              <a:t>、企画ページの全部また</a:t>
            </a:r>
            <a:r>
              <a:rPr lang="ja-JP" altLang="en-US" sz="1200" dirty="0">
                <a:solidFill>
                  <a:schemeClr val="tx1">
                    <a:lumMod val="65000"/>
                    <a:lumOff val="35000"/>
                  </a:schemeClr>
                </a:solidFill>
                <a:latin typeface="+mn-ea"/>
                <a:ea typeface="+mn-ea"/>
              </a:rPr>
              <a:t>は一部</a:t>
            </a:r>
            <a:r>
              <a:rPr lang="ja-JP" altLang="en-US" sz="1200" dirty="0" smtClean="0">
                <a:solidFill>
                  <a:schemeClr val="tx1">
                    <a:lumMod val="65000"/>
                    <a:lumOff val="35000"/>
                  </a:schemeClr>
                </a:solidFill>
                <a:latin typeface="+mn-ea"/>
                <a:ea typeface="+mn-ea"/>
              </a:rPr>
              <a:t>を掲載できなかった場合、ヤフーは</a:t>
            </a:r>
            <a:r>
              <a:rPr lang="ja-JP" altLang="en-US" sz="1200" dirty="0">
                <a:solidFill>
                  <a:schemeClr val="tx1">
                    <a:lumMod val="65000"/>
                    <a:lumOff val="35000"/>
                  </a:schemeClr>
                </a:solidFill>
                <a:latin typeface="+mn-ea"/>
                <a:ea typeface="+mn-ea"/>
              </a:rPr>
              <a:t>その責を問われないものとし</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履行に</a:t>
            </a:r>
            <a:r>
              <a:rPr lang="ja-JP" altLang="en-US" sz="1200" dirty="0" smtClean="0">
                <a:solidFill>
                  <a:schemeClr val="tx1">
                    <a:lumMod val="65000"/>
                    <a:lumOff val="35000"/>
                  </a:schemeClr>
                </a:solidFill>
                <a:latin typeface="+mn-ea"/>
                <a:ea typeface="+mn-ea"/>
              </a:rPr>
              <a:t>ついて</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原因の</a:t>
            </a:r>
            <a:r>
              <a:rPr lang="ja-JP" altLang="en-US" sz="1200" dirty="0" smtClean="0">
                <a:solidFill>
                  <a:schemeClr val="tx1">
                    <a:lumMod val="65000"/>
                    <a:lumOff val="35000"/>
                  </a:schemeClr>
                </a:solidFill>
                <a:latin typeface="+mn-ea"/>
                <a:ea typeface="+mn-ea"/>
              </a:rPr>
              <a:t>影響</a:t>
            </a:r>
            <a:r>
              <a:rPr lang="ja-JP" altLang="en-US" sz="1200" dirty="0">
                <a:solidFill>
                  <a:schemeClr val="tx1">
                    <a:lumMod val="65000"/>
                    <a:lumOff val="35000"/>
                  </a:schemeClr>
                </a:solidFill>
                <a:latin typeface="+mn-ea"/>
                <a:ea typeface="+mn-ea"/>
              </a:rPr>
              <a:t>とみなされる範囲まで</a:t>
            </a:r>
            <a:r>
              <a:rPr lang="ja-JP" altLang="en-US" sz="1200" dirty="0" smtClean="0">
                <a:solidFill>
                  <a:schemeClr val="tx1">
                    <a:lumMod val="65000"/>
                    <a:lumOff val="35000"/>
                  </a:schemeClr>
                </a:solidFill>
                <a:latin typeface="+mn-ea"/>
                <a:ea typeface="+mn-ea"/>
              </a:rPr>
              <a:t>義務を</a:t>
            </a:r>
            <a:r>
              <a:rPr lang="ja-JP" altLang="en-US" sz="1200" dirty="0">
                <a:solidFill>
                  <a:schemeClr val="tx1">
                    <a:lumMod val="65000"/>
                    <a:lumOff val="35000"/>
                  </a:schemeClr>
                </a:solidFill>
                <a:latin typeface="+mn-ea"/>
                <a:ea typeface="+mn-ea"/>
              </a:rPr>
              <a:t>免除される</a:t>
            </a:r>
            <a:r>
              <a:rPr lang="ja-JP" altLang="en-US" sz="1200" dirty="0" smtClean="0">
                <a:solidFill>
                  <a:schemeClr val="tx1">
                    <a:lumMod val="65000"/>
                    <a:lumOff val="35000"/>
                  </a:schemeClr>
                </a:solidFill>
                <a:latin typeface="+mn-ea"/>
                <a:ea typeface="+mn-ea"/>
              </a:rPr>
              <a:t>ものと</a:t>
            </a:r>
            <a:r>
              <a:rPr lang="ja-JP" altLang="en-US" sz="1200" dirty="0">
                <a:solidFill>
                  <a:schemeClr val="tx1">
                    <a:lumMod val="65000"/>
                    <a:lumOff val="35000"/>
                  </a:schemeClr>
                </a:solidFill>
                <a:latin typeface="+mn-ea"/>
                <a:ea typeface="+mn-ea"/>
              </a:rPr>
              <a:t>します</a:t>
            </a:r>
            <a:r>
              <a:rPr lang="ja-JP" altLang="en-US" sz="1200" dirty="0" smtClean="0">
                <a:solidFill>
                  <a:schemeClr val="tx1">
                    <a:lumMod val="65000"/>
                    <a:lumOff val="35000"/>
                  </a:schemeClr>
                </a:solidFill>
                <a:latin typeface="+mn-ea"/>
                <a:ea typeface="+mn-ea"/>
              </a:rPr>
              <a:t>。ただし、ヤフーの</a:t>
            </a:r>
            <a:r>
              <a:rPr lang="ja-JP" altLang="en-US" sz="1200" dirty="0">
                <a:solidFill>
                  <a:schemeClr val="tx1">
                    <a:lumMod val="65000"/>
                    <a:lumOff val="35000"/>
                  </a:schemeClr>
                </a:solidFill>
                <a:latin typeface="+mn-ea"/>
                <a:ea typeface="+mn-ea"/>
              </a:rPr>
              <a:t>故意また</a:t>
            </a:r>
            <a:r>
              <a:rPr lang="ja-JP" altLang="en-US" sz="1200" dirty="0" smtClean="0">
                <a:solidFill>
                  <a:schemeClr val="tx1">
                    <a:lumMod val="65000"/>
                    <a:lumOff val="35000"/>
                  </a:schemeClr>
                </a:solidFill>
                <a:latin typeface="+mn-ea"/>
                <a:ea typeface="+mn-ea"/>
              </a:rPr>
              <a:t>は重過失による</a:t>
            </a:r>
            <a:r>
              <a:rPr lang="ja-JP" altLang="en-US" sz="1200" dirty="0">
                <a:solidFill>
                  <a:schemeClr val="tx1">
                    <a:lumMod val="65000"/>
                    <a:lumOff val="35000"/>
                  </a:schemeClr>
                </a:solidFill>
                <a:latin typeface="+mn-ea"/>
                <a:ea typeface="+mn-ea"/>
              </a:rPr>
              <a:t>場合はこの</a:t>
            </a:r>
            <a:r>
              <a:rPr lang="ja-JP" altLang="en-US" sz="1200" dirty="0" smtClean="0">
                <a:solidFill>
                  <a:schemeClr val="tx1">
                    <a:lumMod val="65000"/>
                    <a:lumOff val="35000"/>
                  </a:schemeClr>
                </a:solidFill>
                <a:latin typeface="+mn-ea"/>
                <a:ea typeface="+mn-ea"/>
              </a:rPr>
              <a:t>限り</a:t>
            </a:r>
            <a:r>
              <a:rPr lang="ja-JP" altLang="en-US" sz="1200" dirty="0">
                <a:solidFill>
                  <a:schemeClr val="tx1">
                    <a:lumMod val="65000"/>
                    <a:lumOff val="35000"/>
                  </a:schemeClr>
                </a:solidFill>
                <a:latin typeface="+mn-ea"/>
                <a:ea typeface="+mn-ea"/>
              </a:rPr>
              <a:t>では</a:t>
            </a:r>
            <a:r>
              <a:rPr lang="ja-JP" altLang="en-US" sz="1200" dirty="0" smtClean="0">
                <a:solidFill>
                  <a:schemeClr val="tx1">
                    <a:lumMod val="65000"/>
                    <a:lumOff val="35000"/>
                  </a:schemeClr>
                </a:solidFill>
                <a:latin typeface="+mn-ea"/>
                <a:ea typeface="+mn-ea"/>
              </a:rPr>
              <a:t>ありません。</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　なお</a:t>
            </a:r>
            <a:r>
              <a:rPr lang="ja-JP" altLang="en-US" sz="1200" dirty="0">
                <a:solidFill>
                  <a:schemeClr val="tx1">
                    <a:lumMod val="65000"/>
                    <a:lumOff val="35000"/>
                  </a:schemeClr>
                </a:solidFill>
                <a:latin typeface="+mn-ea"/>
                <a:ea typeface="+mn-ea"/>
              </a:rPr>
              <a:t>、この場合</a:t>
            </a:r>
            <a:r>
              <a:rPr lang="ja-JP" altLang="en-US" sz="1200" dirty="0" smtClean="0">
                <a:solidFill>
                  <a:schemeClr val="tx1">
                    <a:lumMod val="65000"/>
                    <a:lumOff val="35000"/>
                  </a:schemeClr>
                </a:solidFill>
                <a:latin typeface="+mn-ea"/>
                <a:ea typeface="+mn-ea"/>
              </a:rPr>
              <a:t>、ヤフーが掲載</a:t>
            </a:r>
            <a:r>
              <a:rPr lang="ja-JP" altLang="en-US" sz="1200" dirty="0">
                <a:solidFill>
                  <a:schemeClr val="tx1">
                    <a:lumMod val="65000"/>
                    <a:lumOff val="35000"/>
                  </a:schemeClr>
                </a:solidFill>
                <a:latin typeface="+mn-ea"/>
                <a:ea typeface="+mn-ea"/>
              </a:rPr>
              <a:t>を行わなかった部分に</a:t>
            </a:r>
            <a:r>
              <a:rPr lang="ja-JP" altLang="en-US" sz="1200" dirty="0" smtClean="0">
                <a:solidFill>
                  <a:schemeClr val="tx1">
                    <a:lumMod val="65000"/>
                    <a:lumOff val="35000"/>
                  </a:schemeClr>
                </a:solidFill>
                <a:latin typeface="+mn-ea"/>
                <a:ea typeface="+mn-ea"/>
              </a:rPr>
              <a:t>ついては、協賛料金への申込者</a:t>
            </a:r>
            <a:r>
              <a:rPr lang="ja-JP" altLang="en-US" sz="1200" dirty="0">
                <a:solidFill>
                  <a:schemeClr val="tx1">
                    <a:lumMod val="65000"/>
                    <a:lumOff val="35000"/>
                  </a:schemeClr>
                </a:solidFill>
                <a:latin typeface="+mn-ea"/>
                <a:ea typeface="+mn-ea"/>
              </a:rPr>
              <a:t>の</a:t>
            </a:r>
            <a:r>
              <a:rPr lang="ja-JP" altLang="en-US" sz="1200" dirty="0" smtClean="0">
                <a:solidFill>
                  <a:schemeClr val="tx1">
                    <a:lumMod val="65000"/>
                    <a:lumOff val="35000"/>
                  </a:schemeClr>
                </a:solidFill>
                <a:latin typeface="+mn-ea"/>
                <a:ea typeface="+mn-ea"/>
              </a:rPr>
              <a:t>支払債務</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生じないもの</a:t>
            </a:r>
            <a:r>
              <a:rPr lang="ja-JP" altLang="en-US" sz="1200" dirty="0">
                <a:solidFill>
                  <a:schemeClr val="tx1">
                    <a:lumMod val="65000"/>
                    <a:lumOff val="35000"/>
                  </a:schemeClr>
                </a:solidFill>
                <a:latin typeface="+mn-ea"/>
                <a:ea typeface="+mn-ea"/>
              </a:rPr>
              <a:t>とします。</a:t>
            </a:r>
          </a:p>
          <a:p>
            <a:pPr eaLnBrk="1" hangingPunct="1">
              <a:spcBef>
                <a:spcPct val="0"/>
              </a:spcBef>
              <a:buFontTx/>
              <a:buNone/>
            </a:pPr>
            <a:endParaRPr lang="ja-JP" altLang="en-US" sz="1200" dirty="0">
              <a:solidFill>
                <a:schemeClr val="tx1">
                  <a:lumMod val="65000"/>
                  <a:lumOff val="35000"/>
                </a:schemeClr>
              </a:solidFill>
              <a:latin typeface="+mn-ea"/>
              <a:ea typeface="+mn-ea"/>
            </a:endParaRPr>
          </a:p>
          <a:p>
            <a:pPr eaLnBrk="1" hangingPunct="1">
              <a:spcBef>
                <a:spcPct val="0"/>
              </a:spcBef>
              <a:buFontTx/>
              <a:buNone/>
            </a:pPr>
            <a:r>
              <a:rPr lang="ja-JP" altLang="en-US" sz="1200" dirty="0" smtClean="0">
                <a:solidFill>
                  <a:schemeClr val="tx1">
                    <a:lumMod val="65000"/>
                    <a:lumOff val="35000"/>
                  </a:schemeClr>
                </a:solidFill>
                <a:latin typeface="+mn-ea"/>
                <a:ea typeface="+mn-ea"/>
              </a:rPr>
              <a:t>・</a:t>
            </a:r>
            <a:r>
              <a:rPr lang="ja-JP" altLang="en-US" sz="1200" dirty="0">
                <a:solidFill>
                  <a:schemeClr val="tx1">
                    <a:lumMod val="65000"/>
                    <a:lumOff val="35000"/>
                  </a:schemeClr>
                </a:solidFill>
                <a:latin typeface="+mn-ea"/>
                <a:ea typeface="+mn-ea"/>
              </a:rPr>
              <a:t>企画</a:t>
            </a:r>
            <a:r>
              <a:rPr lang="ja-JP" altLang="en-US" sz="1200" dirty="0" smtClean="0">
                <a:solidFill>
                  <a:schemeClr val="tx1">
                    <a:lumMod val="65000"/>
                    <a:lumOff val="35000"/>
                  </a:schemeClr>
                </a:solidFill>
                <a:latin typeface="+mn-ea"/>
                <a:ea typeface="+mn-ea"/>
              </a:rPr>
              <a:t>ページ掲載中に、当該サイト</a:t>
            </a:r>
            <a:r>
              <a:rPr lang="ja-JP" altLang="en-US" sz="1200" dirty="0">
                <a:solidFill>
                  <a:schemeClr val="tx1">
                    <a:lumMod val="65000"/>
                    <a:lumOff val="35000"/>
                  </a:schemeClr>
                </a:solidFill>
                <a:latin typeface="+mn-ea"/>
                <a:ea typeface="+mn-ea"/>
              </a:rPr>
              <a:t>からのリンクがデッドリンクとなった場合</a:t>
            </a:r>
            <a:r>
              <a:rPr lang="ja-JP" altLang="en-US" sz="1200" dirty="0" smtClean="0">
                <a:solidFill>
                  <a:schemeClr val="tx1">
                    <a:lumMod val="65000"/>
                    <a:lumOff val="35000"/>
                  </a:schemeClr>
                </a:solidFill>
                <a:latin typeface="+mn-ea"/>
                <a:ea typeface="+mn-ea"/>
              </a:rPr>
              <a:t>や、リンク先</a:t>
            </a:r>
            <a:r>
              <a:rPr lang="ja-JP" altLang="en-US" sz="1200" dirty="0">
                <a:solidFill>
                  <a:schemeClr val="tx1">
                    <a:lumMod val="65000"/>
                    <a:lumOff val="35000"/>
                  </a:schemeClr>
                </a:solidFill>
                <a:latin typeface="+mn-ea"/>
                <a:ea typeface="+mn-ea"/>
              </a:rPr>
              <a:t>のサイトに</a:t>
            </a:r>
            <a:r>
              <a:rPr lang="ja-JP" altLang="en-US" sz="1200" dirty="0" smtClean="0">
                <a:solidFill>
                  <a:schemeClr val="tx1">
                    <a:lumMod val="65000"/>
                    <a:lumOff val="35000"/>
                  </a:schemeClr>
                </a:solidFill>
                <a:latin typeface="+mn-ea"/>
                <a:ea typeface="+mn-ea"/>
              </a:rPr>
              <a:t>不具合が発生した</a:t>
            </a:r>
            <a:r>
              <a:rPr lang="ja-JP" altLang="en-US" sz="1200" dirty="0">
                <a:solidFill>
                  <a:schemeClr val="tx1">
                    <a:lumMod val="65000"/>
                    <a:lumOff val="35000"/>
                  </a:schemeClr>
                </a:solidFill>
                <a:latin typeface="+mn-ea"/>
                <a:ea typeface="+mn-ea"/>
              </a:rPr>
              <a:t>場合</a:t>
            </a:r>
            <a:r>
              <a:rPr lang="ja-JP" altLang="en-US" sz="1200" dirty="0" smtClean="0">
                <a:solidFill>
                  <a:schemeClr val="tx1">
                    <a:lumMod val="65000"/>
                    <a:lumOff val="35000"/>
                  </a:schemeClr>
                </a:solidFill>
                <a:latin typeface="+mn-ea"/>
                <a:ea typeface="+mn-ea"/>
              </a:rPr>
              <a:t>、ヤフー</a:t>
            </a:r>
            <a:r>
              <a:rPr lang="ja-JP" altLang="en-US" sz="1200" dirty="0">
                <a:solidFill>
                  <a:schemeClr val="tx1">
                    <a:lumMod val="65000"/>
                    <a:lumOff val="35000"/>
                  </a:schemeClr>
                </a:solidFill>
                <a:latin typeface="+mn-ea"/>
                <a:ea typeface="+mn-ea"/>
              </a:rPr>
              <a:t>は</a:t>
            </a:r>
            <a:r>
              <a:rPr lang="ja-JP" altLang="en-US" sz="1200" dirty="0" smtClean="0">
                <a:solidFill>
                  <a:schemeClr val="tx1">
                    <a:lumMod val="65000"/>
                    <a:lumOff val="35000"/>
                  </a:schemeClr>
                </a:solidFill>
                <a:latin typeface="+mn-ea"/>
                <a:ea typeface="+mn-ea"/>
              </a:rPr>
              <a:t>当該</a:t>
            </a:r>
            <a:r>
              <a:rPr lang="ja-JP" altLang="en-US" sz="1200" dirty="0">
                <a:solidFill>
                  <a:schemeClr val="tx1">
                    <a:lumMod val="65000"/>
                    <a:lumOff val="35000"/>
                  </a:schemeClr>
                </a:solidFill>
                <a:latin typeface="+mn-ea"/>
                <a:ea typeface="+mn-ea"/>
              </a:rPr>
              <a:t>企画</a:t>
            </a:r>
            <a:r>
              <a:rPr lang="ja-JP" altLang="en-US" sz="1200" dirty="0" smtClean="0">
                <a:solidFill>
                  <a:schemeClr val="tx1">
                    <a:lumMod val="65000"/>
                    <a:lumOff val="35000"/>
                  </a:schemeClr>
                </a:solidFill>
                <a:latin typeface="+mn-ea"/>
                <a:ea typeface="+mn-ea"/>
              </a:rPr>
              <a:t>ページの</a:t>
            </a:r>
            <a:r>
              <a:rPr lang="ja-JP" altLang="en-US" sz="1200" dirty="0">
                <a:solidFill>
                  <a:schemeClr val="tx1">
                    <a:lumMod val="65000"/>
                    <a:lumOff val="35000"/>
                  </a:schemeClr>
                </a:solidFill>
                <a:latin typeface="+mn-ea"/>
                <a:ea typeface="+mn-ea"/>
              </a:rPr>
              <a:t>掲載を</a:t>
            </a:r>
            <a:r>
              <a:rPr lang="ja-JP" altLang="en-US" sz="1200" dirty="0" smtClean="0">
                <a:solidFill>
                  <a:schemeClr val="tx1">
                    <a:lumMod val="65000"/>
                    <a:lumOff val="35000"/>
                  </a:schemeClr>
                </a:solidFill>
                <a:latin typeface="+mn-ea"/>
                <a:ea typeface="+mn-ea"/>
              </a:rPr>
              <a:t>停止</a:t>
            </a:r>
            <a:endParaRPr lang="en-US" altLang="ja-JP" sz="1200" dirty="0" smtClean="0">
              <a:solidFill>
                <a:schemeClr val="tx1">
                  <a:lumMod val="65000"/>
                  <a:lumOff val="35000"/>
                </a:schemeClr>
              </a:solidFill>
              <a:latin typeface="+mn-ea"/>
              <a:ea typeface="+mn-ea"/>
            </a:endParaRPr>
          </a:p>
          <a:p>
            <a:pPr eaLnBrk="1" hangingPunct="1">
              <a:spcBef>
                <a:spcPct val="0"/>
              </a:spcBef>
              <a:buFontTx/>
              <a:buNone/>
            </a:pPr>
            <a:r>
              <a:rPr lang="ja-JP" altLang="en-US" sz="1200" dirty="0">
                <a:solidFill>
                  <a:schemeClr val="tx1">
                    <a:lumMod val="65000"/>
                    <a:lumOff val="35000"/>
                  </a:schemeClr>
                </a:solidFill>
                <a:latin typeface="+mn-ea"/>
                <a:ea typeface="+mn-ea"/>
              </a:rPr>
              <a:t>　</a:t>
            </a:r>
            <a:r>
              <a:rPr lang="ja-JP" altLang="en-US" sz="1200" dirty="0" smtClean="0">
                <a:solidFill>
                  <a:schemeClr val="tx1">
                    <a:lumMod val="65000"/>
                    <a:lumOff val="35000"/>
                  </a:schemeClr>
                </a:solidFill>
                <a:latin typeface="+mn-ea"/>
                <a:ea typeface="+mn-ea"/>
              </a:rPr>
              <a:t>する</a:t>
            </a:r>
            <a:r>
              <a:rPr lang="ja-JP" altLang="en-US" sz="1200" dirty="0">
                <a:solidFill>
                  <a:schemeClr val="tx1">
                    <a:lumMod val="65000"/>
                    <a:lumOff val="35000"/>
                  </a:schemeClr>
                </a:solidFill>
                <a:latin typeface="+mn-ea"/>
                <a:ea typeface="+mn-ea"/>
              </a:rPr>
              <a:t>ことができるものとし、この</a:t>
            </a:r>
            <a:r>
              <a:rPr lang="ja-JP" altLang="en-US" sz="1200" dirty="0" smtClean="0">
                <a:solidFill>
                  <a:schemeClr val="tx1">
                    <a:lumMod val="65000"/>
                    <a:lumOff val="35000"/>
                  </a:schemeClr>
                </a:solidFill>
                <a:latin typeface="+mn-ea"/>
                <a:ea typeface="+mn-ea"/>
              </a:rPr>
              <a:t>場合、</a:t>
            </a:r>
            <a:r>
              <a:rPr lang="ja-JP" altLang="en-US" sz="1200" dirty="0">
                <a:solidFill>
                  <a:schemeClr val="tx1">
                    <a:lumMod val="65000"/>
                    <a:lumOff val="35000"/>
                  </a:schemeClr>
                </a:solidFill>
                <a:latin typeface="+mn-ea"/>
                <a:ea typeface="+mn-ea"/>
              </a:rPr>
              <a:t>ヤフー</a:t>
            </a:r>
            <a:r>
              <a:rPr lang="ja-JP" altLang="en-US" sz="1200" dirty="0" smtClean="0">
                <a:solidFill>
                  <a:schemeClr val="tx1">
                    <a:lumMod val="65000"/>
                    <a:lumOff val="35000"/>
                  </a:schemeClr>
                </a:solidFill>
                <a:latin typeface="+mn-ea"/>
                <a:ea typeface="+mn-ea"/>
              </a:rPr>
              <a:t>は企画ページの不掲載</a:t>
            </a:r>
            <a:r>
              <a:rPr lang="ja-JP" altLang="en-US" sz="1200" dirty="0">
                <a:solidFill>
                  <a:schemeClr val="tx1">
                    <a:lumMod val="65000"/>
                    <a:lumOff val="35000"/>
                  </a:schemeClr>
                </a:solidFill>
                <a:latin typeface="+mn-ea"/>
                <a:ea typeface="+mn-ea"/>
              </a:rPr>
              <a:t>の責を負わないものとします。</a:t>
            </a:r>
          </a:p>
          <a:p>
            <a:pPr eaLnBrk="1" hangingPunct="1">
              <a:spcBef>
                <a:spcPct val="0"/>
              </a:spcBef>
              <a:buFontTx/>
              <a:buNone/>
            </a:pPr>
            <a:endParaRPr lang="en-US" altLang="ja-JP" sz="1600" dirty="0" smtClean="0">
              <a:solidFill>
                <a:schemeClr val="tx1">
                  <a:lumMod val="65000"/>
                  <a:lumOff val="35000"/>
                </a:schemeClr>
              </a:solidFill>
              <a:latin typeface="+mn-ea"/>
              <a:ea typeface="+mn-ea"/>
            </a:endParaRP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・以下</a:t>
            </a:r>
            <a:r>
              <a:rPr lang="ja-JP" altLang="en-US" sz="1200" dirty="0">
                <a:solidFill>
                  <a:schemeClr val="tx1">
                    <a:lumMod val="65000"/>
                    <a:lumOff val="35000"/>
                  </a:schemeClr>
                </a:solidFill>
                <a:latin typeface="メイリオ"/>
                <a:ea typeface="メイリオ"/>
              </a:rPr>
              <a:t>①～③</a:t>
            </a:r>
            <a:r>
              <a:rPr lang="ja-JP" altLang="en-US" sz="1200" dirty="0" smtClean="0">
                <a:solidFill>
                  <a:schemeClr val="tx1">
                    <a:lumMod val="65000"/>
                    <a:lumOff val="35000"/>
                  </a:schemeClr>
                </a:solidFill>
                <a:latin typeface="メイリオ"/>
                <a:ea typeface="メイリオ"/>
              </a:rPr>
              <a:t>を</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ページの掲載</a:t>
            </a:r>
            <a:r>
              <a:rPr lang="ja-JP" altLang="en-US" sz="1200" dirty="0">
                <a:solidFill>
                  <a:schemeClr val="tx1">
                    <a:lumMod val="65000"/>
                    <a:lumOff val="35000"/>
                  </a:schemeClr>
                </a:solidFill>
                <a:latin typeface="メイリオ"/>
                <a:ea typeface="メイリオ"/>
              </a:rPr>
              <a:t>調整時間とし</a:t>
            </a:r>
            <a:r>
              <a:rPr lang="ja-JP" altLang="en-US" sz="1200" dirty="0" smtClean="0">
                <a:solidFill>
                  <a:schemeClr val="tx1">
                    <a:lumMod val="65000"/>
                    <a:lumOff val="35000"/>
                  </a:schemeClr>
                </a:solidFill>
                <a:latin typeface="メイリオ"/>
                <a:ea typeface="メイリオ"/>
              </a:rPr>
              <a:t>、ヤフーは当該掲載</a:t>
            </a:r>
            <a:r>
              <a:rPr lang="ja-JP" altLang="en-US" sz="1200" dirty="0">
                <a:solidFill>
                  <a:schemeClr val="tx1">
                    <a:lumMod val="65000"/>
                    <a:lumOff val="35000"/>
                  </a:schemeClr>
                </a:solidFill>
                <a:latin typeface="メイリオ"/>
                <a:ea typeface="メイリオ"/>
              </a:rPr>
              <a:t>調整時間内の不具合</a:t>
            </a:r>
            <a:r>
              <a:rPr lang="ja-JP" altLang="en-US" sz="1200" dirty="0" smtClean="0">
                <a:solidFill>
                  <a:schemeClr val="tx1">
                    <a:lumMod val="65000"/>
                    <a:lumOff val="35000"/>
                  </a:schemeClr>
                </a:solidFill>
                <a:latin typeface="メイリオ"/>
                <a:ea typeface="メイリオ"/>
              </a:rPr>
              <a:t>、不完全掲載</a:t>
            </a:r>
            <a:r>
              <a:rPr lang="ja-JP" altLang="en-US" sz="1200" dirty="0">
                <a:solidFill>
                  <a:schemeClr val="tx1">
                    <a:lumMod val="65000"/>
                    <a:lumOff val="35000"/>
                  </a:schemeClr>
                </a:solidFill>
                <a:latin typeface="メイリオ"/>
                <a:ea typeface="メイリオ"/>
              </a:rPr>
              <a:t>または未掲載</a:t>
            </a:r>
            <a:r>
              <a:rPr lang="ja-JP" altLang="en-US" sz="1200" dirty="0" smtClean="0">
                <a:solidFill>
                  <a:schemeClr val="tx1">
                    <a:lumMod val="65000"/>
                    <a:lumOff val="35000"/>
                  </a:schemeClr>
                </a:solidFill>
                <a:latin typeface="メイリオ"/>
                <a:ea typeface="メイリオ"/>
              </a:rPr>
              <a:t>について</a:t>
            </a:r>
            <a:r>
              <a:rPr lang="ja-JP" altLang="en-US" sz="1200" dirty="0">
                <a:solidFill>
                  <a:schemeClr val="tx1">
                    <a:lumMod val="65000"/>
                    <a:lumOff val="35000"/>
                  </a:schemeClr>
                </a:solidFill>
                <a:latin typeface="メイリオ"/>
                <a:ea typeface="メイリオ"/>
              </a:rPr>
              <a:t>免責されるものとします。</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①</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ページ掲載</a:t>
            </a:r>
            <a:r>
              <a:rPr lang="ja-JP" altLang="en-US" sz="1200" dirty="0">
                <a:solidFill>
                  <a:schemeClr val="tx1">
                    <a:lumMod val="65000"/>
                    <a:lumOff val="35000"/>
                  </a:schemeClr>
                </a:solidFill>
                <a:latin typeface="メイリオ"/>
                <a:ea typeface="メイリオ"/>
              </a:rPr>
              <a:t>の初日の</a:t>
            </a:r>
            <a:r>
              <a:rPr lang="ja-JP" altLang="en-US" sz="1200" dirty="0" smtClean="0">
                <a:solidFill>
                  <a:schemeClr val="tx1">
                    <a:lumMod val="65000"/>
                    <a:lumOff val="35000"/>
                  </a:schemeClr>
                </a:solidFill>
                <a:latin typeface="メイリオ"/>
                <a:ea typeface="メイリオ"/>
              </a:rPr>
              <a:t>午前</a:t>
            </a:r>
            <a:r>
              <a:rPr lang="en-US" altLang="ja-JP" sz="1200" dirty="0" smtClean="0">
                <a:solidFill>
                  <a:schemeClr val="tx1">
                    <a:lumMod val="65000"/>
                    <a:lumOff val="35000"/>
                  </a:schemeClr>
                </a:solidFill>
                <a:latin typeface="メイリオ"/>
                <a:ea typeface="メイリオ"/>
              </a:rPr>
              <a:t>0</a:t>
            </a:r>
            <a:r>
              <a:rPr lang="ja-JP" altLang="en-US" sz="1200" dirty="0" smtClean="0">
                <a:solidFill>
                  <a:schemeClr val="tx1">
                    <a:lumMod val="65000"/>
                    <a:lumOff val="35000"/>
                  </a:schemeClr>
                </a:solidFill>
                <a:latin typeface="メイリオ"/>
                <a:ea typeface="メイリオ"/>
              </a:rPr>
              <a:t>時から</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r>
              <a:rPr lang="ja-JP" altLang="en-US" sz="1200" dirty="0">
                <a:solidFill>
                  <a:schemeClr val="tx1">
                    <a:lumMod val="65000"/>
                    <a:lumOff val="35000"/>
                  </a:schemeClr>
                </a:solidFill>
                <a:latin typeface="メイリオ"/>
                <a:ea typeface="メイリオ"/>
              </a:rPr>
              <a:t>、</a:t>
            </a:r>
            <a:r>
              <a:rPr lang="ja-JP" altLang="en-US" sz="1200" dirty="0" smtClean="0">
                <a:solidFill>
                  <a:schemeClr val="tx1">
                    <a:lumMod val="65000"/>
                    <a:lumOff val="35000"/>
                  </a:schemeClr>
                </a:solidFill>
                <a:latin typeface="メイリオ"/>
                <a:ea typeface="メイリオ"/>
              </a:rPr>
              <a:t>および</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の内容が変更もしくは</a:t>
            </a:r>
            <a:r>
              <a:rPr lang="ja-JP" altLang="en-US" sz="1200" dirty="0" smtClean="0">
                <a:solidFill>
                  <a:schemeClr val="tx1">
                    <a:lumMod val="65000"/>
                    <a:lumOff val="35000"/>
                  </a:schemeClr>
                </a:solidFill>
                <a:latin typeface="メイリオ"/>
                <a:ea typeface="メイリオ"/>
              </a:rPr>
              <a:t>追加された</a:t>
            </a:r>
            <a:r>
              <a:rPr lang="ja-JP" altLang="en-US" sz="1200" dirty="0">
                <a:solidFill>
                  <a:schemeClr val="tx1">
                    <a:lumMod val="65000"/>
                    <a:lumOff val="35000"/>
                  </a:schemeClr>
                </a:solidFill>
                <a:latin typeface="メイリオ"/>
                <a:ea typeface="メイリオ"/>
              </a:rPr>
              <a:t>場合における、</a:t>
            </a:r>
            <a:r>
              <a:rPr lang="ja-JP" altLang="en-US" sz="1200" dirty="0" smtClean="0">
                <a:solidFill>
                  <a:schemeClr val="tx1">
                    <a:lumMod val="65000"/>
                    <a:lumOff val="35000"/>
                  </a:schemeClr>
                </a:solidFill>
                <a:latin typeface="メイリオ"/>
                <a:ea typeface="メイリオ"/>
              </a:rPr>
              <a:t>当該企画ページの掲載予定時刻から</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②</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の掲載開始日が営業日以外の場合における、</a:t>
            </a:r>
            <a:r>
              <a:rPr lang="ja-JP" altLang="en-US" sz="1200" dirty="0" smtClean="0">
                <a:solidFill>
                  <a:schemeClr val="tx1">
                    <a:lumMod val="65000"/>
                    <a:lumOff val="35000"/>
                  </a:schemeClr>
                </a:solidFill>
                <a:latin typeface="メイリオ"/>
                <a:ea typeface="メイリオ"/>
              </a:rPr>
              <a:t>当該掲載</a:t>
            </a:r>
            <a:r>
              <a:rPr lang="ja-JP" altLang="en-US" sz="1200" dirty="0">
                <a:solidFill>
                  <a:schemeClr val="tx1">
                    <a:lumMod val="65000"/>
                    <a:lumOff val="35000"/>
                  </a:schemeClr>
                </a:solidFill>
                <a:latin typeface="メイリオ"/>
                <a:ea typeface="メイリオ"/>
              </a:rPr>
              <a:t>開始時間から翌営業日正午まで</a:t>
            </a:r>
          </a:p>
          <a:p>
            <a:pPr marL="0" lvl="0" indent="0" eaLnBrk="1" hangingPunct="1">
              <a:spcBef>
                <a:spcPct val="0"/>
              </a:spcBef>
              <a:buNone/>
            </a:pPr>
            <a:r>
              <a:rPr lang="ja-JP" altLang="en-US" sz="1200" dirty="0" smtClean="0">
                <a:solidFill>
                  <a:schemeClr val="tx1">
                    <a:lumMod val="65000"/>
                    <a:lumOff val="35000"/>
                  </a:schemeClr>
                </a:solidFill>
                <a:latin typeface="メイリオ"/>
                <a:ea typeface="メイリオ"/>
              </a:rPr>
              <a:t>　　③</a:t>
            </a:r>
            <a:r>
              <a:rPr lang="ja-JP" altLang="en-US" sz="1200" dirty="0">
                <a:solidFill>
                  <a:schemeClr val="tx1">
                    <a:lumMod val="65000"/>
                    <a:lumOff val="35000"/>
                  </a:schemeClr>
                </a:solidFill>
                <a:latin typeface="メイリオ"/>
                <a:ea typeface="メイリオ"/>
              </a:rPr>
              <a:t>企画</a:t>
            </a:r>
            <a:r>
              <a:rPr lang="ja-JP" altLang="en-US" sz="1200" dirty="0" smtClean="0">
                <a:solidFill>
                  <a:schemeClr val="tx1">
                    <a:lumMod val="65000"/>
                    <a:lumOff val="35000"/>
                  </a:schemeClr>
                </a:solidFill>
                <a:latin typeface="メイリオ"/>
                <a:ea typeface="メイリオ"/>
              </a:rPr>
              <a:t>ページ</a:t>
            </a:r>
            <a:r>
              <a:rPr lang="ja-JP" altLang="en-US" sz="1200" dirty="0">
                <a:solidFill>
                  <a:schemeClr val="tx1">
                    <a:lumMod val="65000"/>
                    <a:lumOff val="35000"/>
                  </a:schemeClr>
                </a:solidFill>
                <a:latin typeface="メイリオ"/>
                <a:ea typeface="メイリオ"/>
              </a:rPr>
              <a:t>の総掲載予定時間</a:t>
            </a:r>
            <a:r>
              <a:rPr lang="ja-JP" altLang="en-US" sz="1200" dirty="0" smtClean="0">
                <a:solidFill>
                  <a:schemeClr val="tx1">
                    <a:lumMod val="65000"/>
                    <a:lumOff val="35000"/>
                  </a:schemeClr>
                </a:solidFill>
                <a:latin typeface="メイリオ"/>
                <a:ea typeface="メイリオ"/>
              </a:rPr>
              <a:t>が</a:t>
            </a:r>
            <a:r>
              <a:rPr lang="en-US" altLang="ja-JP" sz="1200" dirty="0" smtClean="0">
                <a:solidFill>
                  <a:schemeClr val="tx1">
                    <a:lumMod val="65000"/>
                    <a:lumOff val="35000"/>
                  </a:schemeClr>
                </a:solidFill>
                <a:latin typeface="メイリオ"/>
                <a:ea typeface="メイリオ"/>
              </a:rPr>
              <a:t>12</a:t>
            </a:r>
            <a:r>
              <a:rPr lang="ja-JP" altLang="en-US" sz="1200" dirty="0" smtClean="0">
                <a:solidFill>
                  <a:schemeClr val="tx1">
                    <a:lumMod val="65000"/>
                    <a:lumOff val="35000"/>
                  </a:schemeClr>
                </a:solidFill>
                <a:latin typeface="メイリオ"/>
                <a:ea typeface="メイリオ"/>
              </a:rPr>
              <a:t>時間</a:t>
            </a:r>
            <a:r>
              <a:rPr lang="ja-JP" altLang="en-US" sz="1200" dirty="0">
                <a:solidFill>
                  <a:schemeClr val="tx1">
                    <a:lumMod val="65000"/>
                    <a:lumOff val="35000"/>
                  </a:schemeClr>
                </a:solidFill>
                <a:latin typeface="メイリオ"/>
                <a:ea typeface="メイリオ"/>
              </a:rPr>
              <a:t>未満の場合における、総掲載予定時間</a:t>
            </a:r>
            <a:r>
              <a:rPr lang="ja-JP" altLang="en-US" sz="1200" dirty="0" smtClean="0">
                <a:solidFill>
                  <a:schemeClr val="tx1">
                    <a:lumMod val="65000"/>
                    <a:lumOff val="35000"/>
                  </a:schemeClr>
                </a:solidFill>
                <a:latin typeface="メイリオ"/>
                <a:ea typeface="メイリオ"/>
              </a:rPr>
              <a:t>の</a:t>
            </a:r>
            <a:r>
              <a:rPr lang="en-US" altLang="ja-JP" sz="1200" dirty="0" smtClean="0">
                <a:solidFill>
                  <a:schemeClr val="tx1">
                    <a:lumMod val="65000"/>
                    <a:lumOff val="35000"/>
                  </a:schemeClr>
                </a:solidFill>
                <a:latin typeface="メイリオ"/>
                <a:ea typeface="メイリオ"/>
              </a:rPr>
              <a:t>10</a:t>
            </a:r>
            <a:r>
              <a:rPr lang="en-US" altLang="ja-JP" sz="1200" dirty="0">
                <a:solidFill>
                  <a:schemeClr val="tx1">
                    <a:lumMod val="65000"/>
                    <a:lumOff val="35000"/>
                  </a:schemeClr>
                </a:solidFill>
                <a:latin typeface="メイリオ"/>
                <a:ea typeface="メイリオ"/>
              </a:rPr>
              <a:t>%</a:t>
            </a:r>
            <a:r>
              <a:rPr lang="ja-JP" altLang="en-US" sz="1200" dirty="0">
                <a:solidFill>
                  <a:schemeClr val="tx1">
                    <a:lumMod val="65000"/>
                    <a:lumOff val="35000"/>
                  </a:schemeClr>
                </a:solidFill>
                <a:latin typeface="メイリオ"/>
                <a:ea typeface="メイリオ"/>
              </a:rPr>
              <a:t>にあたる時間まで</a:t>
            </a:r>
          </a:p>
        </p:txBody>
      </p:sp>
    </p:spTree>
    <p:extLst>
      <p:ext uri="{BB962C8B-B14F-4D97-AF65-F5344CB8AC3E}">
        <p14:creationId xmlns:p14="http://schemas.microsoft.com/office/powerpoint/2010/main" val="3682628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dirty="0"/>
          </a:p>
        </p:txBody>
      </p:sp>
      <p:sp>
        <p:nvSpPr>
          <p:cNvPr id="6" name="タイトル 1"/>
          <p:cNvSpPr txBox="1">
            <a:spLocks/>
          </p:cNvSpPr>
          <p:nvPr/>
        </p:nvSpPr>
        <p:spPr>
          <a:xfrm>
            <a:off x="1885950" y="2747020"/>
            <a:ext cx="8420100" cy="1368152"/>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800" kern="1200">
                <a:solidFill>
                  <a:schemeClr val="tx1"/>
                </a:solidFill>
                <a:latin typeface="+mj-lt"/>
                <a:ea typeface="+mj-ea"/>
                <a:cs typeface="+mj-cs"/>
              </a:defRPr>
            </a:lvl1pPr>
          </a:lstStyle>
          <a:p>
            <a:r>
              <a:rPr lang="ja-JP" altLang="en-US" sz="2800" dirty="0" smtClean="0"/>
              <a:t>タイアップへ</a:t>
            </a:r>
            <a:r>
              <a:rPr lang="ja-JP" altLang="en-US" sz="2800" dirty="0"/>
              <a:t>の</a:t>
            </a:r>
            <a:r>
              <a:rPr lang="ja-JP" altLang="en-US" sz="2800" dirty="0" smtClean="0"/>
              <a:t>誘導広告</a:t>
            </a:r>
            <a:endParaRPr lang="en-US" altLang="ja-JP" sz="2800" dirty="0"/>
          </a:p>
          <a:p>
            <a:r>
              <a:rPr lang="ja-JP" altLang="en-US" sz="2800" dirty="0" smtClean="0"/>
              <a:t>制作ガイドライン</a:t>
            </a:r>
            <a:endParaRPr lang="ja-JP" altLang="en-US" sz="2800" dirty="0"/>
          </a:p>
        </p:txBody>
      </p:sp>
    </p:spTree>
    <p:extLst>
      <p:ext uri="{BB962C8B-B14F-4D97-AF65-F5344CB8AC3E}">
        <p14:creationId xmlns:p14="http://schemas.microsoft.com/office/powerpoint/2010/main" val="562236893"/>
      </p:ext>
    </p:extLst>
  </p:cSld>
  <p:clrMapOvr>
    <a:masterClrMapping/>
  </p:clrMapOvr>
  <p:timing>
    <p:tnLst>
      <p:par>
        <p:cTn id="1" dur="indefinite" restart="never" nodeType="tmRoot"/>
      </p:par>
    </p:tnLst>
  </p:timing>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【広告主・代理店限定】Yahoo!広告ディスプレイ広告（予約型）特集・タイアップ広告2022H1</Template>
  <TotalTime>4322</TotalTime>
  <Words>4492</Words>
  <Application>Microsoft Office PowerPoint</Application>
  <PresentationFormat>ワイド画面</PresentationFormat>
  <Paragraphs>416</Paragraphs>
  <Slides>18</Slides>
  <Notes>1</Notes>
  <HiddenSlides>0</HiddenSlides>
  <MMClips>0</MMClips>
  <ScaleCrop>false</ScaleCrop>
  <HeadingPairs>
    <vt:vector size="6" baseType="variant">
      <vt:variant>
        <vt:lpstr>使用されているフォント</vt:lpstr>
      </vt:variant>
      <vt:variant>
        <vt:i4>7</vt:i4>
      </vt:variant>
      <vt:variant>
        <vt:lpstr>テーマ</vt:lpstr>
      </vt:variant>
      <vt:variant>
        <vt:i4>3</vt:i4>
      </vt:variant>
      <vt:variant>
        <vt:lpstr>スライド タイトル</vt:lpstr>
      </vt:variant>
      <vt:variant>
        <vt:i4>18</vt:i4>
      </vt:variant>
    </vt:vector>
  </HeadingPairs>
  <TitlesOfParts>
    <vt:vector size="28" baseType="lpstr">
      <vt:lpstr>Meiryo UI</vt:lpstr>
      <vt:lpstr>ＭＳ Ｐゴシック</vt:lpstr>
      <vt:lpstr>メイリオ</vt:lpstr>
      <vt:lpstr>Arial</vt:lpstr>
      <vt:lpstr>Calibri</vt:lpstr>
      <vt:lpstr>Verdana</vt:lpstr>
      <vt:lpstr>Wingdings</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Yahoo!広告 ディスプレイ広告（予約型）セールスシート</dc:title>
  <dc:creator>ヤフー</dc:creator>
  <cp:lastModifiedBy>ヤフー</cp:lastModifiedBy>
  <cp:revision>17</cp:revision>
  <dcterms:created xsi:type="dcterms:W3CDTF">2022-01-18T04:04:13Z</dcterms:created>
  <dcterms:modified xsi:type="dcterms:W3CDTF">2022-07-08T07:27:15Z</dcterms:modified>
</cp:coreProperties>
</file>