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3"/>
  </p:notesMasterIdLst>
  <p:sldIdLst>
    <p:sldId id="316" r:id="rId4"/>
    <p:sldId id="300" r:id="rId5"/>
    <p:sldId id="326" r:id="rId6"/>
    <p:sldId id="339" r:id="rId7"/>
    <p:sldId id="336" r:id="rId8"/>
    <p:sldId id="338" r:id="rId9"/>
    <p:sldId id="337" r:id="rId10"/>
    <p:sldId id="340" r:id="rId11"/>
    <p:sldId id="341" r:id="rId1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52" autoAdjust="0"/>
    <p:restoredTop sz="96327" autoAdjust="0"/>
  </p:normalViewPr>
  <p:slideViewPr>
    <p:cSldViewPr>
      <p:cViewPr>
        <p:scale>
          <a:sx n="100" d="100"/>
          <a:sy n="100" d="100"/>
        </p:scale>
        <p:origin x="72" y="132"/>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2021/5/18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pic>
        <p:nvPicPr>
          <p:cNvPr id="8" name="図 7"/>
          <p:cNvPicPr>
            <a:picLocks noChangeAspect="1"/>
          </p:cNvPicPr>
          <p:nvPr/>
        </p:nvPicPr>
        <p:blipFill>
          <a:blip r:embed="rId2"/>
          <a:stretch>
            <a:fillRect/>
          </a:stretch>
        </p:blipFill>
        <p:spPr>
          <a:xfrm>
            <a:off x="631343" y="3789040"/>
            <a:ext cx="3304417" cy="408467"/>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3303240" cy="360040"/>
          </a:xfrm>
          <a:prstGeom prst="rect">
            <a:avLst/>
          </a:prstGeom>
        </p:spPr>
        <p:txBody>
          <a:bodyPr vert="horz" lIns="0" tIns="45720" rIns="0" bIns="45720" rtlCol="0">
            <a:normAutofit fontScale="85000" lnSpcReduction="10000"/>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特集・タイアップ広告（</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7</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2021</a:t>
            </a:r>
            <a:r>
              <a:rPr lang="ja-JP" altLang="en-US" sz="1600" dirty="0" smtClean="0">
                <a:cs typeface="メイリオ" pitchFamily="50" charset="-128"/>
              </a:rPr>
              <a:t>年</a:t>
            </a:r>
            <a:r>
              <a:rPr lang="en-US" altLang="ja-JP" sz="1600" dirty="0" smtClean="0">
                <a:cs typeface="メイリオ" pitchFamily="50" charset="-128"/>
              </a:rPr>
              <a:t>5</a:t>
            </a:r>
            <a:r>
              <a:rPr lang="ja-JP" altLang="en-US" sz="1600" dirty="0" smtClean="0">
                <a:cs typeface="メイリオ" pitchFamily="50" charset="-128"/>
              </a:rPr>
              <a:t>月</a:t>
            </a:r>
            <a:r>
              <a:rPr lang="en-US" altLang="ja-JP" sz="1600" dirty="0" smtClean="0">
                <a:cs typeface="メイリオ" pitchFamily="50" charset="-128"/>
              </a:rPr>
              <a:t>12</a:t>
            </a:r>
            <a:r>
              <a:rPr lang="ja-JP" altLang="en-US" sz="1600" dirty="0" smtClean="0">
                <a:cs typeface="メイリオ" pitchFamily="50" charset="-128"/>
              </a:rPr>
              <a:t>日</a:t>
            </a:r>
            <a:endParaRPr lang="ja-JP" altLang="en-US" sz="1600" dirty="0">
              <a:cs typeface="メイリオ"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36" name="タイトル 2"/>
          <p:cNvSpPr txBox="1">
            <a:spLocks/>
          </p:cNvSpPr>
          <p:nvPr/>
        </p:nvSpPr>
        <p:spPr>
          <a:xfrm>
            <a:off x="1048446" y="2960287"/>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ヤフー</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37" name="直線コネクタ 36"/>
          <p:cNvCxnSpPr/>
          <p:nvPr/>
        </p:nvCxnSpPr>
        <p:spPr>
          <a:xfrm flipH="1">
            <a:off x="6871390" y="2665222"/>
            <a:ext cx="1" cy="2871194"/>
          </a:xfrm>
          <a:prstGeom prst="line">
            <a:avLst/>
          </a:prstGeom>
          <a:noFill/>
          <a:ln w="34925" cap="flat" cmpd="sng" algn="ctr">
            <a:solidFill>
              <a:srgbClr val="D00216">
                <a:lumMod val="60000"/>
                <a:lumOff val="40000"/>
              </a:srgbClr>
            </a:solidFill>
            <a:prstDash val="sysDash"/>
          </a:ln>
          <a:effectLst/>
        </p:spPr>
      </p:cxnSp>
      <p:sp>
        <p:nvSpPr>
          <p:cNvPr id="38" name="タイトル 2"/>
          <p:cNvSpPr txBox="1">
            <a:spLocks/>
          </p:cNvSpPr>
          <p:nvPr/>
        </p:nvSpPr>
        <p:spPr>
          <a:xfrm>
            <a:off x="976438" y="4197978"/>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代理店様</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sp>
        <p:nvSpPr>
          <p:cNvPr id="39" name="ホームベース 38"/>
          <p:cNvSpPr/>
          <p:nvPr/>
        </p:nvSpPr>
        <p:spPr bwMode="auto">
          <a:xfrm>
            <a:off x="2199916"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申し込みフォーム</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ご</a:t>
            </a:r>
            <a:r>
              <a:rPr kumimoji="0" lang="ja-JP" altLang="en-US" sz="1200" kern="0" dirty="0">
                <a:solidFill>
                  <a:prstClr val="black">
                    <a:lumMod val="65000"/>
                    <a:lumOff val="35000"/>
                  </a:prstClr>
                </a:solidFill>
                <a:cs typeface="Verdana" pitchFamily="34" charset="0"/>
              </a:rPr>
              <a:t>連絡</a:t>
            </a:r>
            <a:endParaRPr kumimoji="0" lang="ja-JP" altLang="en-US" sz="1200" kern="0" dirty="0" smtClean="0">
              <a:solidFill>
                <a:prstClr val="black">
                  <a:lumMod val="65000"/>
                  <a:lumOff val="35000"/>
                </a:prstClr>
              </a:solidFill>
              <a:cs typeface="Verdana" pitchFamily="34" charset="0"/>
            </a:endParaRPr>
          </a:p>
        </p:txBody>
      </p:sp>
      <p:sp>
        <p:nvSpPr>
          <p:cNvPr id="40" name="ホームベース 39"/>
          <p:cNvSpPr/>
          <p:nvPr/>
        </p:nvSpPr>
        <p:spPr bwMode="auto">
          <a:xfrm>
            <a:off x="3280035" y="4083694"/>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41" name="ホームベース 40"/>
          <p:cNvSpPr/>
          <p:nvPr/>
        </p:nvSpPr>
        <p:spPr bwMode="auto">
          <a:xfrm>
            <a:off x="4466390"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a:t>
            </a:r>
            <a:r>
              <a:rPr kumimoji="0" lang="ja-JP" altLang="en-US" sz="1200" kern="0" dirty="0" smtClean="0">
                <a:solidFill>
                  <a:prstClr val="black">
                    <a:lumMod val="65000"/>
                    <a:lumOff val="35000"/>
                  </a:prstClr>
                </a:solidFill>
                <a:cs typeface="Verdana" pitchFamily="34" charset="0"/>
              </a:rPr>
              <a:t>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確認・承認</a:t>
            </a:r>
            <a:endParaRPr kumimoji="0" lang="ja-JP" altLang="en-US" sz="1200" kern="0" dirty="0">
              <a:solidFill>
                <a:prstClr val="black">
                  <a:lumMod val="65000"/>
                  <a:lumOff val="35000"/>
                </a:prstClr>
              </a:solidFill>
              <a:cs typeface="Verdana" pitchFamily="34" charset="0"/>
            </a:endParaRPr>
          </a:p>
        </p:txBody>
      </p:sp>
      <p:sp>
        <p:nvSpPr>
          <p:cNvPr id="42" name="山形 41"/>
          <p:cNvSpPr/>
          <p:nvPr/>
        </p:nvSpPr>
        <p:spPr bwMode="auto">
          <a:xfrm>
            <a:off x="5917294" y="2797481"/>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承認メール</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endParaRPr kumimoji="0" lang="ja-JP" altLang="en-US" sz="1200" kern="0" dirty="0" smtClean="0">
              <a:solidFill>
                <a:prstClr val="black">
                  <a:lumMod val="65000"/>
                  <a:lumOff val="35000"/>
                </a:prstClr>
              </a:solidFill>
              <a:cs typeface="Verdana" pitchFamily="34" charset="0"/>
            </a:endParaRPr>
          </a:p>
        </p:txBody>
      </p:sp>
      <p:sp>
        <p:nvSpPr>
          <p:cNvPr id="43" name="山形 42"/>
          <p:cNvSpPr/>
          <p:nvPr/>
        </p:nvSpPr>
        <p:spPr bwMode="auto">
          <a:xfrm>
            <a:off x="5917294" y="4076665"/>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44" name="タイトル 2"/>
          <p:cNvSpPr txBox="1">
            <a:spLocks/>
          </p:cNvSpPr>
          <p:nvPr/>
        </p:nvSpPr>
        <p:spPr>
          <a:xfrm>
            <a:off x="5727728" y="5549136"/>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不可となります</a:t>
            </a:r>
            <a:endPar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endParaRPr>
          </a:p>
        </p:txBody>
      </p:sp>
      <p:sp>
        <p:nvSpPr>
          <p:cNvPr id="45" name="テキスト ボックス 44"/>
          <p:cNvSpPr txBox="1"/>
          <p:nvPr/>
        </p:nvSpPr>
        <p:spPr>
          <a:xfrm>
            <a:off x="5759487" y="5167084"/>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46" name="ホームベース 45"/>
          <p:cNvSpPr/>
          <p:nvPr/>
        </p:nvSpPr>
        <p:spPr bwMode="auto">
          <a:xfrm>
            <a:off x="6892311"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制作・掲載準備</a:t>
            </a:r>
            <a:endParaRPr kumimoji="0" lang="ja-JP" altLang="en-US" sz="1200" kern="0" dirty="0">
              <a:solidFill>
                <a:prstClr val="black">
                  <a:lumMod val="65000"/>
                  <a:lumOff val="35000"/>
                </a:prstClr>
              </a:solidFill>
              <a:cs typeface="Verdana" pitchFamily="34" charset="0"/>
            </a:endParaRPr>
          </a:p>
        </p:txBody>
      </p:sp>
      <p:sp>
        <p:nvSpPr>
          <p:cNvPr id="47" name="ホームベース 46"/>
          <p:cNvSpPr/>
          <p:nvPr/>
        </p:nvSpPr>
        <p:spPr bwMode="auto">
          <a:xfrm>
            <a:off x="8400256" y="2811171"/>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納品・掲載</a:t>
            </a:r>
            <a:endParaRPr kumimoji="0" lang="ja-JP" altLang="en-US" sz="1200" kern="0" dirty="0">
              <a:solidFill>
                <a:prstClr val="black">
                  <a:lumMod val="65000"/>
                  <a:lumOff val="35000"/>
                </a:prstClr>
              </a:solidFill>
              <a:cs typeface="Verdana" pitchFamily="34" charset="0"/>
            </a:endParaRPr>
          </a:p>
        </p:txBody>
      </p:sp>
      <p:sp>
        <p:nvSpPr>
          <p:cNvPr id="48" name="ホームベース 47"/>
          <p:cNvSpPr/>
          <p:nvPr/>
        </p:nvSpPr>
        <p:spPr bwMode="auto">
          <a:xfrm>
            <a:off x="9355319" y="2811171"/>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請求書</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49" name="ホームベース 48"/>
          <p:cNvSpPr/>
          <p:nvPr/>
        </p:nvSpPr>
        <p:spPr bwMode="auto">
          <a:xfrm>
            <a:off x="6892310" y="4083694"/>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50" name="ホームベース 49"/>
          <p:cNvSpPr/>
          <p:nvPr/>
        </p:nvSpPr>
        <p:spPr bwMode="auto">
          <a:xfrm>
            <a:off x="9690441" y="4083694"/>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51" name="タイトル 2"/>
          <p:cNvSpPr txBox="1">
            <a:spLocks/>
          </p:cNvSpPr>
          <p:nvPr/>
        </p:nvSpPr>
        <p:spPr>
          <a:xfrm>
            <a:off x="3261378" y="4782623"/>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申し込み内容</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・該当する約款</a:t>
            </a:r>
            <a:endPar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52" name="直線コネクタ 51"/>
          <p:cNvCxnSpPr/>
          <p:nvPr/>
        </p:nvCxnSpPr>
        <p:spPr>
          <a:xfrm>
            <a:off x="1943063" y="2811171"/>
            <a:ext cx="0" cy="660616"/>
          </a:xfrm>
          <a:prstGeom prst="line">
            <a:avLst/>
          </a:prstGeom>
          <a:noFill/>
          <a:ln w="76200" cap="flat" cmpd="sng" algn="ctr">
            <a:solidFill>
              <a:srgbClr val="D00216">
                <a:lumMod val="20000"/>
                <a:lumOff val="80000"/>
              </a:srgbClr>
            </a:solidFill>
            <a:prstDash val="solid"/>
          </a:ln>
          <a:effectLst/>
        </p:spPr>
      </p:cxnSp>
      <p:cxnSp>
        <p:nvCxnSpPr>
          <p:cNvPr id="53" name="直線コネクタ 52"/>
          <p:cNvCxnSpPr/>
          <p:nvPr/>
        </p:nvCxnSpPr>
        <p:spPr>
          <a:xfrm>
            <a:off x="1943063" y="4090355"/>
            <a:ext cx="0" cy="660616"/>
          </a:xfrm>
          <a:prstGeom prst="line">
            <a:avLst/>
          </a:prstGeom>
          <a:noFill/>
          <a:ln w="76200" cap="flat" cmpd="sng" algn="ctr">
            <a:solidFill>
              <a:sysClr val="windowText" lastClr="000000">
                <a:lumMod val="50000"/>
                <a:lumOff val="50000"/>
              </a:sysClr>
            </a:solidFill>
            <a:prstDash val="solid"/>
          </a:ln>
          <a:effectLst/>
        </p:spPr>
      </p:cxnSp>
      <p:sp>
        <p:nvSpPr>
          <p:cNvPr id="54" name="タイトル 2"/>
          <p:cNvSpPr txBox="1">
            <a:spLocks/>
          </p:cNvSpPr>
          <p:nvPr/>
        </p:nvSpPr>
        <p:spPr>
          <a:xfrm>
            <a:off x="407624" y="1364022"/>
            <a:ext cx="11449016" cy="990549"/>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特集・タイアップ広告</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のうち、広告</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配信を</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伴わない商品や協賛スペック（タイアップページの制作・掲載など）につきましては、広告管理ツールからは予約購入いただけません。専用のフォームでお申し込みいただきます。</a:t>
            </a:r>
            <a:endParaRPr kumimoji="1" lang="en-US" altLang="ja-JP"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以下がお申し込みのフローとなり、商品ごとに定める支払条件にしたがってお支払いいただきます。</a:t>
            </a:r>
            <a:endParaRPr kumimoji="1" lang="en-US" altLang="ja-JP"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詳細は</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、お申し込みのマニュアル資料「</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広告ディスプレイ広告（予約型）広告関連サービスのお申込について」</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をご参照ください。</a:t>
            </a:r>
            <a:endParaRPr kumimoji="1" lang="ja-JP" altLang="en-US" sz="1200" b="0" i="0" u="none" strike="noStrike" kern="1200" cap="none" spc="0" normalizeH="0" baseline="0" noProof="0" dirty="0">
              <a:ln>
                <a:noFill/>
              </a:ln>
              <a:solidFill>
                <a:srgbClr val="FF0000"/>
              </a:solidFill>
              <a:effectLst/>
              <a:uLnTx/>
              <a:uFillTx/>
              <a:latin typeface="メイリオ"/>
              <a:ea typeface="メイリオ"/>
              <a:cs typeface="+mj-cs"/>
            </a:endParaRPr>
          </a:p>
        </p:txBody>
      </p:sp>
    </p:spTree>
    <p:extLst>
      <p:ext uri="{BB962C8B-B14F-4D97-AF65-F5344CB8AC3E}">
        <p14:creationId xmlns:p14="http://schemas.microsoft.com/office/powerpoint/2010/main" val="3454270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事前提案可否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7" name="正方形/長方形 6"/>
          <p:cNvSpPr/>
          <p:nvPr/>
        </p:nvSpPr>
        <p:spPr>
          <a:xfrm>
            <a:off x="2176198" y="1718208"/>
            <a:ext cx="7850581" cy="1015663"/>
          </a:xfrm>
          <a:prstGeom prst="rect">
            <a:avLst/>
          </a:prstGeom>
        </p:spPr>
        <p:txBody>
          <a:bodyPr wrap="square" lIns="91440" tIns="45720" rIns="91440" bIns="45720" anchor="t">
            <a:spAutoFit/>
          </a:bodyPr>
          <a:lstStyle/>
          <a:p>
            <a:r>
              <a:rPr lang="ja-JP" altLang="en-US" sz="2000" u="sng" dirty="0" smtClean="0">
                <a:solidFill>
                  <a:schemeClr val="tx1">
                    <a:lumMod val="65000"/>
                    <a:lumOff val="35000"/>
                  </a:schemeClr>
                </a:solidFill>
              </a:rPr>
              <a:t>特集・タイアップ広告</a:t>
            </a:r>
            <a:r>
              <a:rPr lang="ja-JP" altLang="en-US" sz="2000" dirty="0" smtClean="0">
                <a:solidFill>
                  <a:schemeClr val="tx1">
                    <a:lumMod val="65000"/>
                    <a:lumOff val="35000"/>
                  </a:schemeClr>
                </a:solidFill>
              </a:rPr>
              <a:t>へ</a:t>
            </a:r>
            <a:r>
              <a:rPr lang="ja-JP" altLang="en-US" sz="2000" dirty="0">
                <a:solidFill>
                  <a:schemeClr val="tx1">
                    <a:lumMod val="65000"/>
                    <a:lumOff val="35000"/>
                  </a:schemeClr>
                </a:solidFill>
              </a:rPr>
              <a:t>の掲載をご希望の場合は、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弊社担当営業または</a:t>
            </a:r>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広告パートナーサポート宛に</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以下の項目をご連絡ください。回答まで最大5営業日いただきます</a:t>
            </a:r>
            <a:r>
              <a:rPr lang="ja-JP" altLang="en-US" sz="2000" dirty="0" smtClean="0">
                <a:solidFill>
                  <a:schemeClr val="tx1">
                    <a:lumMod val="65000"/>
                    <a:lumOff val="35000"/>
                  </a:schemeClr>
                </a:solidFill>
              </a:rPr>
              <a:t>。</a:t>
            </a:r>
            <a:endParaRPr lang="en-US" altLang="ja-JP" sz="2000" dirty="0">
              <a:solidFill>
                <a:schemeClr val="tx1">
                  <a:lumMod val="65000"/>
                  <a:lumOff val="35000"/>
                </a:schemeClr>
              </a:solidFill>
            </a:endParaRPr>
          </a:p>
        </p:txBody>
      </p:sp>
      <p:sp>
        <p:nvSpPr>
          <p:cNvPr id="9" name="正方形/長方形 8"/>
          <p:cNvSpPr/>
          <p:nvPr/>
        </p:nvSpPr>
        <p:spPr>
          <a:xfrm>
            <a:off x="2351584" y="2985914"/>
            <a:ext cx="8712968" cy="3539430"/>
          </a:xfrm>
          <a:prstGeom prst="rect">
            <a:avLst/>
          </a:prstGeom>
        </p:spPr>
        <p:txBody>
          <a:bodyPr wrap="square">
            <a:spAutoFit/>
          </a:bodyPr>
          <a:lstStyle/>
          <a:p>
            <a:r>
              <a:rPr lang="ja-JP" altLang="en-US" sz="1600" u="sng" dirty="0">
                <a:solidFill>
                  <a:schemeClr val="tx1">
                    <a:lumMod val="65000"/>
                    <a:lumOff val="35000"/>
                  </a:schemeClr>
                </a:solidFill>
              </a:rPr>
              <a:t>▼ご連絡いただきたい項目</a:t>
            </a:r>
            <a:endParaRPr lang="en-US" altLang="ja-JP" sz="1600" u="sng" dirty="0">
              <a:solidFill>
                <a:schemeClr val="tx1">
                  <a:lumMod val="65000"/>
                  <a:lumOff val="35000"/>
                </a:schemeClr>
              </a:solidFill>
            </a:endParaRPr>
          </a:p>
          <a:p>
            <a:endParaRPr lang="en-US" altLang="ja-JP" sz="12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広告</a:t>
            </a:r>
            <a:r>
              <a:rPr lang="ja-JP" altLang="en-US" sz="1400" dirty="0" smtClean="0">
                <a:solidFill>
                  <a:schemeClr val="tx1">
                    <a:lumMod val="65000"/>
                    <a:lumOff val="35000"/>
                  </a:schemeClr>
                </a:solidFill>
              </a:rPr>
              <a:t>商品：</a:t>
            </a:r>
            <a:endParaRPr lang="ja-JP" altLang="en-US"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広告主</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プロモーション商品・内容</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smtClean="0">
                <a:solidFill>
                  <a:schemeClr val="tx1">
                    <a:lumMod val="65000"/>
                    <a:lumOff val="35000"/>
                  </a:schemeClr>
                </a:solidFill>
              </a:rPr>
              <a:t>リンク先</a:t>
            </a:r>
            <a:r>
              <a:rPr lang="en-US" altLang="ja-JP" sz="1400" dirty="0">
                <a:solidFill>
                  <a:schemeClr val="tx1">
                    <a:lumMod val="65000"/>
                    <a:lumOff val="35000"/>
                  </a:schemeClr>
                </a:solidFill>
              </a:rPr>
              <a:t>URL:</a:t>
            </a:r>
            <a:endParaRPr lang="ja-JP" altLang="en-US"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ヤフー営業担当者：</a:t>
            </a:r>
          </a:p>
          <a:p>
            <a:pPr marL="171450" indent="-171450">
              <a:buFont typeface="Arial" panose="020B0604020202020204" pitchFamily="34" charset="0"/>
              <a:buChar char="•"/>
            </a:pPr>
            <a:r>
              <a:rPr lang="ja-JP" altLang="en-US" sz="1400" dirty="0">
                <a:solidFill>
                  <a:schemeClr val="tx1">
                    <a:lumMod val="65000"/>
                    <a:lumOff val="35000"/>
                  </a:schemeClr>
                </a:solidFill>
              </a:rPr>
              <a:t>代理店</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予約型対応アカウント</a:t>
            </a:r>
            <a:r>
              <a:rPr lang="en-US" altLang="ja-JP" sz="1400" dirty="0">
                <a:solidFill>
                  <a:schemeClr val="tx1">
                    <a:lumMod val="65000"/>
                    <a:lumOff val="35000"/>
                  </a:schemeClr>
                </a:solidFill>
              </a:rPr>
              <a:t>ID</a:t>
            </a:r>
            <a:r>
              <a:rPr lang="ja-JP" altLang="en-US" sz="1400" dirty="0">
                <a:solidFill>
                  <a:schemeClr val="tx1">
                    <a:lumMod val="65000"/>
                    <a:lumOff val="35000"/>
                  </a:schemeClr>
                </a:solidFill>
              </a:rPr>
              <a:t>（用意があれば）</a:t>
            </a:r>
            <a:r>
              <a:rPr lang="ja-JP" altLang="en-US" sz="1400" dirty="0" smtClean="0">
                <a:solidFill>
                  <a:schemeClr val="tx1">
                    <a:lumMod val="65000"/>
                    <a:lumOff val="35000"/>
                  </a:schemeClr>
                </a:solidFill>
              </a:rPr>
              <a:t>：</a:t>
            </a:r>
            <a:endParaRPr lang="ja-JP" altLang="en-US"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掲載期間</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予算</a:t>
            </a:r>
            <a:endParaRPr lang="ja-JP" altLang="en-US"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smtClean="0">
                <a:solidFill>
                  <a:schemeClr val="tx1">
                    <a:lumMod val="65000"/>
                    <a:lumOff val="35000"/>
                  </a:schemeClr>
                </a:solidFill>
              </a:rPr>
              <a:t>特集</a:t>
            </a:r>
            <a:r>
              <a:rPr lang="ja-JP" altLang="en-US" sz="1400" dirty="0">
                <a:solidFill>
                  <a:schemeClr val="tx1">
                    <a:lumMod val="65000"/>
                    <a:lumOff val="35000"/>
                  </a:schemeClr>
                </a:solidFill>
              </a:rPr>
              <a:t>・タイアップ広告で実現したいこと（コンテンツイメージなど</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smtClean="0">
                <a:solidFill>
                  <a:schemeClr val="tx1">
                    <a:lumMod val="65000"/>
                    <a:lumOff val="35000"/>
                  </a:schemeClr>
                </a:solidFill>
              </a:rPr>
              <a:t>懸念点</a:t>
            </a:r>
            <a:r>
              <a:rPr lang="ja-JP" altLang="en-US" sz="1400" dirty="0">
                <a:solidFill>
                  <a:schemeClr val="tx1">
                    <a:lumMod val="65000"/>
                    <a:lumOff val="35000"/>
                  </a:schemeClr>
                </a:solidFill>
              </a:rPr>
              <a:t>：</a:t>
            </a:r>
          </a:p>
          <a:p>
            <a:pPr marL="171450" indent="-171450">
              <a:buFont typeface="Arial" panose="020B0604020202020204" pitchFamily="34" charset="0"/>
              <a:buChar char="•"/>
            </a:pPr>
            <a:r>
              <a:rPr lang="ja-JP" altLang="en-US" sz="1400" dirty="0">
                <a:solidFill>
                  <a:schemeClr val="tx1">
                    <a:lumMod val="65000"/>
                    <a:lumOff val="35000"/>
                  </a:schemeClr>
                </a:solidFill>
              </a:rPr>
              <a:t>備考</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endParaRPr lang="en-US" altLang="ja-JP" sz="1400" dirty="0">
              <a:solidFill>
                <a:schemeClr val="tx1">
                  <a:lumMod val="65000"/>
                  <a:lumOff val="35000"/>
                </a:schemeClr>
              </a:solidFill>
            </a:endParaRPr>
          </a:p>
          <a:p>
            <a:endParaRPr lang="en-US" altLang="ja-JP" sz="1400" dirty="0" smtClean="0">
              <a:solidFill>
                <a:schemeClr val="tx1">
                  <a:lumMod val="65000"/>
                  <a:lumOff val="35000"/>
                </a:schemeClr>
              </a:solidFill>
            </a:endParaRPr>
          </a:p>
        </p:txBody>
      </p:sp>
    </p:spTree>
    <p:extLst>
      <p:ext uri="{BB962C8B-B14F-4D97-AF65-F5344CB8AC3E}">
        <p14:creationId xmlns:p14="http://schemas.microsoft.com/office/powerpoint/2010/main" val="1621593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特集・タイアップ広告の概要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7" name="テキスト ボックス 6"/>
          <p:cNvSpPr txBox="1"/>
          <p:nvPr/>
        </p:nvSpPr>
        <p:spPr>
          <a:xfrm>
            <a:off x="762850" y="1916832"/>
            <a:ext cx="10666300" cy="3293209"/>
          </a:xfrm>
          <a:prstGeom prst="rect">
            <a:avLst/>
          </a:prstGeom>
          <a:noFill/>
        </p:spPr>
        <p:txBody>
          <a:bodyPr wrap="square" rtlCol="0">
            <a:spAutoFit/>
          </a:bodyPr>
          <a:lstStyle/>
          <a:p>
            <a:r>
              <a:rPr lang="ja-JP" altLang="en-US" sz="2000" u="sng"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■特集</a:t>
            </a:r>
            <a:endParaRPr lang="ja-JP" altLang="pl-PL" sz="2000" u="sng"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天気や</a:t>
            </a:r>
            <a:r>
              <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GYAO!</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などヤフーの各種サービスが主体となり、</a:t>
            </a:r>
            <a:r>
              <a:rPr lang="ja-JP" altLang="en-US" sz="1400"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季節性、話題性のあるテーマでコンテンツを企画、制作</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し期間限定の特集として配信。各サービスのユーザーを中心に集客を図ります。</a:t>
            </a:r>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協賛タイプとして、社数を</a:t>
            </a:r>
            <a:r>
              <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社に限定した</a:t>
            </a:r>
            <a:r>
              <a:rPr lang="ja-JP" altLang="en-US" sz="1400"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単独協賛型</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複数社による</a:t>
            </a:r>
            <a:r>
              <a:rPr lang="ja-JP" altLang="en-US" sz="1400"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連合協賛型</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があります。</a:t>
            </a:r>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特集内への</a:t>
            </a:r>
            <a:r>
              <a:rPr lang="ja-JP" altLang="en-US" sz="1400"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広告主様の広告やプロモーション情報の掲載</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などの形態で協賛いただきます。</a:t>
            </a:r>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u="sng"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■タイアップ広告</a:t>
            </a:r>
            <a:endParaRPr lang="ja-JP" altLang="pl-PL" sz="2000" u="sng"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特定の</a:t>
            </a:r>
            <a:r>
              <a:rPr lang="ja-JP" altLang="en-US" sz="1400"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広告主様やその商品・サービスへの認知や理解、関心を高める</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ことを目的に、ヤフーがコンテンツを企画、制作します。</a:t>
            </a:r>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400" dirty="0" smtClean="0">
                <a:solidFill>
                  <a:schemeClr val="tx1">
                    <a:lumMod val="65000"/>
                    <a:lumOff val="35000"/>
                  </a:schemeClr>
                </a:solidFill>
              </a:rPr>
              <a:t>ヤフーの各種サービスにおけるタイアップ広告では、</a:t>
            </a:r>
            <a:r>
              <a:rPr lang="ja-JP" altLang="en-US" sz="1400" dirty="0">
                <a:solidFill>
                  <a:schemeClr val="tx1">
                    <a:lumMod val="65000"/>
                    <a:lumOff val="35000"/>
                  </a:schemeClr>
                </a:solidFill>
              </a:rPr>
              <a:t>当該</a:t>
            </a:r>
            <a:r>
              <a:rPr lang="ja-JP" altLang="en-US" sz="1400" dirty="0" smtClean="0">
                <a:solidFill>
                  <a:schemeClr val="tx1">
                    <a:lumMod val="65000"/>
                    <a:lumOff val="35000"/>
                  </a:schemeClr>
                </a:solidFill>
              </a:rPr>
              <a:t>サービス</a:t>
            </a:r>
            <a:r>
              <a:rPr lang="ja-JP" altLang="en-US" sz="1400" b="1" dirty="0">
                <a:solidFill>
                  <a:schemeClr val="tx1">
                    <a:lumMod val="65000"/>
                    <a:lumOff val="35000"/>
                  </a:schemeClr>
                </a:solidFill>
              </a:rPr>
              <a:t>独自</a:t>
            </a:r>
            <a:r>
              <a:rPr lang="ja-JP" altLang="en-US" sz="1400" b="1" dirty="0" smtClean="0">
                <a:solidFill>
                  <a:schemeClr val="tx1">
                    <a:lumMod val="65000"/>
                    <a:lumOff val="35000"/>
                  </a:schemeClr>
                </a:solidFill>
              </a:rPr>
              <a:t>の</a:t>
            </a:r>
            <a:r>
              <a:rPr lang="ja-JP" altLang="en-US" sz="1400" b="1" dirty="0">
                <a:solidFill>
                  <a:schemeClr val="tx1">
                    <a:lumMod val="65000"/>
                    <a:lumOff val="35000"/>
                  </a:schemeClr>
                </a:solidFill>
              </a:rPr>
              <a:t>編集・デザインスタイル</a:t>
            </a:r>
            <a:r>
              <a:rPr lang="ja-JP" altLang="en-US" sz="1400" dirty="0">
                <a:solidFill>
                  <a:schemeClr val="tx1">
                    <a:lumMod val="65000"/>
                    <a:lumOff val="35000"/>
                  </a:schemeClr>
                </a:solidFill>
              </a:rPr>
              <a:t>で</a:t>
            </a:r>
            <a:r>
              <a:rPr lang="ja-JP" altLang="en-US" sz="1400" dirty="0" smtClean="0">
                <a:solidFill>
                  <a:schemeClr val="tx1">
                    <a:lumMod val="65000"/>
                    <a:lumOff val="35000"/>
                  </a:schemeClr>
                </a:solidFill>
              </a:rPr>
              <a:t>、</a:t>
            </a:r>
            <a:r>
              <a:rPr lang="ja-JP" altLang="en-US" sz="1400" b="1" dirty="0" smtClean="0">
                <a:solidFill>
                  <a:schemeClr val="tx1">
                    <a:lumMod val="65000"/>
                    <a:lumOff val="35000"/>
                  </a:schemeClr>
                </a:solidFill>
              </a:rPr>
              <a:t>ユーザーに対して訴求力のあるコンテンツ</a:t>
            </a:r>
            <a:r>
              <a:rPr lang="ja-JP" altLang="en-US" sz="1400" dirty="0" smtClean="0">
                <a:solidFill>
                  <a:schemeClr val="tx1">
                    <a:lumMod val="65000"/>
                    <a:lumOff val="35000"/>
                  </a:schemeClr>
                </a:solidFill>
              </a:rPr>
              <a:t>を設計します。</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誘導は各サービス内</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専用枠やヤフー</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の広告</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商品など、タイアップ商品ごとに定めておりま</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す</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642417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タイアップ広告</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8" name="表 7">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736600524"/>
              </p:ext>
            </p:extLst>
          </p:nvPr>
        </p:nvGraphicFramePr>
        <p:xfrm>
          <a:off x="272478" y="1313282"/>
          <a:ext cx="8703842" cy="5011006"/>
        </p:xfrm>
        <a:graphic>
          <a:graphicData uri="http://schemas.openxmlformats.org/drawingml/2006/table">
            <a:tbl>
              <a:tblPr firstCol="1" bandRow="1"/>
              <a:tblGrid>
                <a:gridCol w="1639668">
                  <a:extLst>
                    <a:ext uri="{9D8B030D-6E8A-4147-A177-3AD203B41FA5}">
                      <a16:colId xmlns:a16="http://schemas.microsoft.com/office/drawing/2014/main" val="792911817"/>
                    </a:ext>
                  </a:extLst>
                </a:gridCol>
                <a:gridCol w="2845089">
                  <a:extLst>
                    <a:ext uri="{9D8B030D-6E8A-4147-A177-3AD203B41FA5}">
                      <a16:colId xmlns:a16="http://schemas.microsoft.com/office/drawing/2014/main" val="4241731950"/>
                    </a:ext>
                  </a:extLst>
                </a:gridCol>
                <a:gridCol w="2727763">
                  <a:extLst>
                    <a:ext uri="{9D8B030D-6E8A-4147-A177-3AD203B41FA5}">
                      <a16:colId xmlns:a16="http://schemas.microsoft.com/office/drawing/2014/main" val="4142634156"/>
                    </a:ext>
                  </a:extLst>
                </a:gridCol>
                <a:gridCol w="1491322">
                  <a:extLst>
                    <a:ext uri="{9D8B030D-6E8A-4147-A177-3AD203B41FA5}">
                      <a16:colId xmlns:a16="http://schemas.microsoft.com/office/drawing/2014/main" val="2978400276"/>
                    </a:ext>
                  </a:extLst>
                </a:gridCol>
              </a:tblGrid>
              <a:tr h="5966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商品名</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特別企画　</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タイアップ</a:t>
                      </a:r>
                      <a:endParaRPr kumimoji="1" lang="ja-JP" altLang="en-US" sz="800" b="1"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smtClean="0">
                          <a:solidFill>
                            <a:schemeClr val="tx1">
                              <a:lumMod val="65000"/>
                              <a:lumOff val="35000"/>
                            </a:schemeClr>
                          </a:solidFill>
                          <a:latin typeface="+mj-lt"/>
                          <a:ea typeface="+mn-ea"/>
                          <a:cs typeface="+mn-cs"/>
                        </a:rPr>
                        <a:t>carview</a:t>
                      </a:r>
                      <a:r>
                        <a:rPr kumimoji="1" lang="en-US" altLang="ja-JP" sz="800" b="1" kern="1200" dirty="0" smtClean="0">
                          <a:solidFill>
                            <a:schemeClr val="tx1">
                              <a:lumMod val="65000"/>
                              <a:lumOff val="35000"/>
                            </a:schemeClr>
                          </a:solidFill>
                          <a:latin typeface="+mj-lt"/>
                          <a:ea typeface="+mn-ea"/>
                          <a:cs typeface="+mn-cs"/>
                        </a:rPr>
                        <a:t>!</a:t>
                      </a:r>
                      <a:r>
                        <a:rPr kumimoji="1" lang="ja-JP" altLang="en-US" sz="800" b="1" kern="1200" dirty="0" smtClean="0">
                          <a:solidFill>
                            <a:schemeClr val="tx1">
                              <a:lumMod val="65000"/>
                              <a:lumOff val="35000"/>
                            </a:schemeClr>
                          </a:solidFill>
                          <a:latin typeface="+mj-lt"/>
                          <a:ea typeface="+mn-ea"/>
                          <a:cs typeface="+mn-cs"/>
                        </a:rPr>
                        <a:t>　</a:t>
                      </a:r>
                      <a:endParaRPr kumimoji="1" lang="en-US" altLang="ja-JP" sz="800" b="1" kern="1200" dirty="0" smtClean="0">
                        <a:solidFill>
                          <a:schemeClr val="tx1">
                            <a:lumMod val="65000"/>
                            <a:lumOff val="35000"/>
                          </a:schemeClr>
                        </a:solidFill>
                        <a:latin typeface="+mj-lt"/>
                        <a:ea typeface="+mn-ea"/>
                        <a:cs typeface="+mn-cs"/>
                      </a:endParaRPr>
                    </a:p>
                    <a:p>
                      <a:pPr algn="ctr"/>
                      <a:r>
                        <a:rPr kumimoji="1" lang="ja-JP" altLang="en-US" sz="800" b="1" kern="1200" dirty="0" smtClean="0">
                          <a:solidFill>
                            <a:schemeClr val="tx1">
                              <a:lumMod val="65000"/>
                              <a:lumOff val="35000"/>
                            </a:schemeClr>
                          </a:solidFill>
                          <a:latin typeface="+mj-lt"/>
                          <a:ea typeface="+mn-ea"/>
                          <a:cs typeface="+mn-cs"/>
                        </a:rPr>
                        <a:t>タイアップ</a:t>
                      </a:r>
                      <a:endParaRPr kumimoji="1" lang="ja-JP" altLang="en-US" sz="800" b="1" kern="1200" dirty="0">
                        <a:solidFill>
                          <a:schemeClr val="tx1">
                            <a:lumMod val="65000"/>
                            <a:lumOff val="35000"/>
                          </a:schemeClr>
                        </a:solidFill>
                        <a:latin typeface="+mj-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スポーツナビ　</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タイアップ</a:t>
                      </a:r>
                      <a:endParaRPr kumimoji="1" lang="ja-JP" altLang="en-US" sz="600" b="1"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6692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申し込み開始日</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9F9F9"/>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9F9F9"/>
                    </a:solidFill>
                  </a:tcPr>
                </a:tc>
                <a:tc rowSpan="8">
                  <a:txBody>
                    <a:bodyPr/>
                    <a:lstStyle/>
                    <a:p>
                      <a:pPr algn="ctr"/>
                      <a:r>
                        <a:rPr kumimoji="1" lang="en-US" altLang="ja-JP" sz="800" dirty="0" smtClean="0">
                          <a:solidFill>
                            <a:schemeClr val="tx1">
                              <a:lumMod val="65000"/>
                              <a:lumOff val="35000"/>
                            </a:schemeClr>
                          </a:solidFill>
                          <a:latin typeface="+mj-lt"/>
                          <a:ea typeface="+mj-ea"/>
                        </a:rPr>
                        <a:t>2021</a:t>
                      </a:r>
                      <a:r>
                        <a:rPr kumimoji="1" lang="ja-JP" altLang="en-US" sz="800" dirty="0" smtClean="0">
                          <a:solidFill>
                            <a:schemeClr val="tx1">
                              <a:lumMod val="65000"/>
                              <a:lumOff val="35000"/>
                            </a:schemeClr>
                          </a:solidFill>
                          <a:latin typeface="+mj-lt"/>
                          <a:ea typeface="+mj-ea"/>
                        </a:rPr>
                        <a:t>年</a:t>
                      </a:r>
                      <a:r>
                        <a:rPr kumimoji="1" lang="en-US" altLang="ja-JP" sz="800" dirty="0" smtClean="0">
                          <a:solidFill>
                            <a:schemeClr val="tx1">
                              <a:lumMod val="65000"/>
                              <a:lumOff val="35000"/>
                            </a:schemeClr>
                          </a:solidFill>
                          <a:latin typeface="+mj-lt"/>
                          <a:ea typeface="+mj-ea"/>
                        </a:rPr>
                        <a:t>7</a:t>
                      </a:r>
                      <a:r>
                        <a:rPr kumimoji="1" lang="ja-JP" altLang="en-US" sz="800" dirty="0" smtClean="0">
                          <a:solidFill>
                            <a:schemeClr val="tx1">
                              <a:lumMod val="65000"/>
                              <a:lumOff val="35000"/>
                            </a:schemeClr>
                          </a:solidFill>
                          <a:latin typeface="+mj-lt"/>
                          <a:ea typeface="+mj-ea"/>
                        </a:rPr>
                        <a:t>月</a:t>
                      </a:r>
                      <a:r>
                        <a:rPr kumimoji="1" lang="en-US" altLang="ja-JP" sz="800" dirty="0" smtClean="0">
                          <a:solidFill>
                            <a:schemeClr val="tx1">
                              <a:lumMod val="65000"/>
                              <a:lumOff val="35000"/>
                            </a:schemeClr>
                          </a:solidFill>
                          <a:latin typeface="+mj-lt"/>
                          <a:ea typeface="+mj-ea"/>
                        </a:rPr>
                        <a:t>1</a:t>
                      </a:r>
                      <a:r>
                        <a:rPr kumimoji="1" lang="ja-JP" altLang="en-US" sz="800" dirty="0" smtClean="0">
                          <a:solidFill>
                            <a:schemeClr val="tx1">
                              <a:lumMod val="65000"/>
                              <a:lumOff val="35000"/>
                            </a:schemeClr>
                          </a:solidFill>
                          <a:latin typeface="+mj-lt"/>
                          <a:ea typeface="+mj-ea"/>
                        </a:rPr>
                        <a:t>日～</a:t>
                      </a:r>
                      <a:r>
                        <a:rPr kumimoji="1" lang="en-US" altLang="ja-JP" sz="800" dirty="0" smtClean="0">
                          <a:solidFill>
                            <a:schemeClr val="tx1">
                              <a:lumMod val="65000"/>
                              <a:lumOff val="35000"/>
                            </a:schemeClr>
                          </a:solidFill>
                          <a:latin typeface="+mj-lt"/>
                          <a:ea typeface="+mj-ea"/>
                        </a:rPr>
                        <a:t>9</a:t>
                      </a:r>
                      <a:r>
                        <a:rPr kumimoji="1" lang="ja-JP" altLang="en-US" sz="800" dirty="0" smtClean="0">
                          <a:solidFill>
                            <a:schemeClr val="tx1">
                              <a:lumMod val="65000"/>
                              <a:lumOff val="35000"/>
                            </a:schemeClr>
                          </a:solidFill>
                          <a:latin typeface="+mj-lt"/>
                          <a:ea typeface="+mj-ea"/>
                        </a:rPr>
                        <a:t>月</a:t>
                      </a:r>
                      <a:r>
                        <a:rPr kumimoji="1" lang="en-US" altLang="ja-JP" sz="800" dirty="0" smtClean="0">
                          <a:solidFill>
                            <a:schemeClr val="tx1">
                              <a:lumMod val="65000"/>
                              <a:lumOff val="35000"/>
                            </a:schemeClr>
                          </a:solidFill>
                          <a:latin typeface="+mj-lt"/>
                          <a:ea typeface="+mj-ea"/>
                        </a:rPr>
                        <a:t>30</a:t>
                      </a:r>
                      <a:r>
                        <a:rPr kumimoji="1" lang="ja-JP" altLang="en-US" sz="800" dirty="0" smtClean="0">
                          <a:solidFill>
                            <a:schemeClr val="tx1">
                              <a:lumMod val="65000"/>
                              <a:lumOff val="35000"/>
                            </a:schemeClr>
                          </a:solidFill>
                          <a:latin typeface="+mj-lt"/>
                          <a:ea typeface="+mj-ea"/>
                        </a:rPr>
                        <a:t>日</a:t>
                      </a:r>
                      <a:endParaRPr kumimoji="1" lang="en-US" altLang="ja-JP" sz="800" smtClean="0">
                        <a:solidFill>
                          <a:schemeClr val="tx1">
                            <a:lumMod val="65000"/>
                            <a:lumOff val="35000"/>
                          </a:schemeClr>
                        </a:solidFill>
                        <a:latin typeface="+mj-lt"/>
                        <a:ea typeface="+mj-ea"/>
                      </a:endParaRPr>
                    </a:p>
                    <a:p>
                      <a:pPr algn="ctr"/>
                      <a:r>
                        <a:rPr kumimoji="1" lang="ja-JP" altLang="en-US" sz="800" smtClean="0">
                          <a:solidFill>
                            <a:schemeClr val="tx1">
                              <a:lumMod val="65000"/>
                              <a:lumOff val="35000"/>
                            </a:schemeClr>
                          </a:solidFill>
                          <a:latin typeface="+mj-lt"/>
                          <a:ea typeface="+mj-ea"/>
                        </a:rPr>
                        <a:t>掲載</a:t>
                      </a:r>
                      <a:r>
                        <a:rPr kumimoji="1" lang="ja-JP" altLang="en-US" sz="800" dirty="0" smtClean="0">
                          <a:solidFill>
                            <a:schemeClr val="tx1">
                              <a:lumMod val="65000"/>
                              <a:lumOff val="35000"/>
                            </a:schemeClr>
                          </a:solidFill>
                          <a:latin typeface="+mj-lt"/>
                          <a:ea typeface="+mj-ea"/>
                        </a:rPr>
                        <a:t>開始分は販売休止</a:t>
                      </a:r>
                      <a:endParaRPr kumimoji="1" lang="en-US" altLang="ja-JP" sz="800" dirty="0" smtClean="0">
                        <a:solidFill>
                          <a:schemeClr val="tx1">
                            <a:lumMod val="65000"/>
                            <a:lumOff val="35000"/>
                          </a:schemeClr>
                        </a:solidFill>
                        <a:latin typeface="+mj-lt"/>
                        <a:ea typeface="+mj-ea"/>
                      </a:endParaRPr>
                    </a:p>
                    <a:p>
                      <a:pPr algn="ctr"/>
                      <a:r>
                        <a:rPr kumimoji="1" lang="en-US" altLang="ja-JP" sz="700" dirty="0" smtClean="0">
                          <a:solidFill>
                            <a:schemeClr val="tx1">
                              <a:lumMod val="65000"/>
                              <a:lumOff val="35000"/>
                            </a:schemeClr>
                          </a:solidFill>
                          <a:latin typeface="+mj-lt"/>
                          <a:ea typeface="+mj-ea"/>
                        </a:rPr>
                        <a:t>※2021</a:t>
                      </a:r>
                      <a:r>
                        <a:rPr kumimoji="1" lang="ja-JP" altLang="en-US" sz="700" dirty="0" smtClean="0">
                          <a:solidFill>
                            <a:schemeClr val="tx1">
                              <a:lumMod val="65000"/>
                              <a:lumOff val="35000"/>
                            </a:schemeClr>
                          </a:solidFill>
                          <a:latin typeface="+mj-lt"/>
                          <a:ea typeface="+mj-ea"/>
                        </a:rPr>
                        <a:t>年</a:t>
                      </a:r>
                      <a:r>
                        <a:rPr kumimoji="1" lang="en-US" altLang="ja-JP" sz="700" dirty="0" smtClean="0">
                          <a:solidFill>
                            <a:schemeClr val="tx1">
                              <a:lumMod val="65000"/>
                              <a:lumOff val="35000"/>
                            </a:schemeClr>
                          </a:solidFill>
                          <a:latin typeface="+mj-lt"/>
                          <a:ea typeface="+mj-ea"/>
                        </a:rPr>
                        <a:t>10</a:t>
                      </a:r>
                      <a:r>
                        <a:rPr kumimoji="1" lang="ja-JP" altLang="en-US" sz="700" dirty="0" smtClean="0">
                          <a:solidFill>
                            <a:schemeClr val="tx1">
                              <a:lumMod val="65000"/>
                              <a:lumOff val="35000"/>
                            </a:schemeClr>
                          </a:solidFill>
                          <a:latin typeface="+mj-lt"/>
                          <a:ea typeface="+mj-ea"/>
                        </a:rPr>
                        <a:t>月</a:t>
                      </a:r>
                      <a:r>
                        <a:rPr kumimoji="1" lang="en-US" altLang="ja-JP" sz="700" dirty="0" smtClean="0">
                          <a:solidFill>
                            <a:schemeClr val="tx1">
                              <a:lumMod val="65000"/>
                              <a:lumOff val="35000"/>
                            </a:schemeClr>
                          </a:solidFill>
                          <a:latin typeface="+mj-lt"/>
                          <a:ea typeface="+mj-ea"/>
                        </a:rPr>
                        <a:t>1</a:t>
                      </a:r>
                      <a:r>
                        <a:rPr kumimoji="1" lang="ja-JP" altLang="en-US" sz="700" dirty="0" smtClean="0">
                          <a:solidFill>
                            <a:schemeClr val="tx1">
                              <a:lumMod val="65000"/>
                              <a:lumOff val="35000"/>
                            </a:schemeClr>
                          </a:solidFill>
                          <a:latin typeface="+mj-lt"/>
                          <a:ea typeface="+mj-ea"/>
                        </a:rPr>
                        <a:t>日以降の掲載開始分について、販売再開の有無は</a:t>
                      </a:r>
                      <a:r>
                        <a:rPr kumimoji="1" lang="en-US" altLang="ja-JP" sz="700" dirty="0" smtClean="0">
                          <a:solidFill>
                            <a:schemeClr val="tx1">
                              <a:lumMod val="65000"/>
                              <a:lumOff val="35000"/>
                            </a:schemeClr>
                          </a:solidFill>
                          <a:latin typeface="+mj-lt"/>
                          <a:ea typeface="+mj-ea"/>
                        </a:rPr>
                        <a:t>2021</a:t>
                      </a:r>
                      <a:r>
                        <a:rPr kumimoji="1" lang="ja-JP" altLang="en-US" sz="700" dirty="0" smtClean="0">
                          <a:solidFill>
                            <a:schemeClr val="tx1">
                              <a:lumMod val="65000"/>
                              <a:lumOff val="35000"/>
                            </a:schemeClr>
                          </a:solidFill>
                          <a:latin typeface="+mj-lt"/>
                          <a:ea typeface="+mj-ea"/>
                        </a:rPr>
                        <a:t>年</a:t>
                      </a:r>
                      <a:r>
                        <a:rPr kumimoji="1" lang="en-US" altLang="ja-JP" sz="700" dirty="0" smtClean="0">
                          <a:solidFill>
                            <a:schemeClr val="tx1">
                              <a:lumMod val="65000"/>
                              <a:lumOff val="35000"/>
                            </a:schemeClr>
                          </a:solidFill>
                          <a:latin typeface="+mj-lt"/>
                          <a:ea typeface="+mj-ea"/>
                        </a:rPr>
                        <a:t>8</a:t>
                      </a:r>
                      <a:r>
                        <a:rPr kumimoji="1" lang="ja-JP" altLang="en-US" sz="700" dirty="0" smtClean="0">
                          <a:solidFill>
                            <a:schemeClr val="tx1">
                              <a:lumMod val="65000"/>
                              <a:lumOff val="35000"/>
                            </a:schemeClr>
                          </a:solidFill>
                          <a:latin typeface="+mj-lt"/>
                          <a:ea typeface="+mj-ea"/>
                        </a:rPr>
                        <a:t>月頃にお知らせ予定</a:t>
                      </a:r>
                      <a:endParaRPr kumimoji="1" lang="en-US" altLang="ja-JP" sz="700" dirty="0" smtClean="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9F9F9"/>
                    </a:solidFill>
                  </a:tcPr>
                </a:tc>
                <a:extLst>
                  <a:ext uri="{0D108BD9-81ED-4DB2-BD59-A6C34878D82A}">
                    <a16:rowId xmlns:a16="http://schemas.microsoft.com/office/drawing/2014/main" val="3860961520"/>
                  </a:ext>
                </a:extLst>
              </a:tr>
              <a:tr h="3875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タイアップへの誘導枠</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u="none" strike="noStrike" dirty="0" smtClean="0">
                          <a:solidFill>
                            <a:schemeClr val="tx1">
                              <a:lumMod val="65000"/>
                              <a:lumOff val="35000"/>
                            </a:schemeClr>
                          </a:solidFill>
                          <a:latin typeface="+mn-lt"/>
                          <a:ea typeface="+mn-ea"/>
                          <a:cs typeface="Meiryo UI" pitchFamily="50" charset="-128"/>
                        </a:rPr>
                        <a:t>Yahoo!</a:t>
                      </a:r>
                      <a:r>
                        <a:rPr lang="ja-JP" altLang="en-US" sz="800" b="0" i="0" u="none" strike="noStrike" dirty="0" smtClean="0">
                          <a:solidFill>
                            <a:schemeClr val="tx1">
                              <a:lumMod val="65000"/>
                              <a:lumOff val="35000"/>
                            </a:schemeClr>
                          </a:solidFill>
                          <a:latin typeface="+mn-lt"/>
                          <a:ea typeface="+mn-ea"/>
                          <a:cs typeface="Meiryo UI" pitchFamily="50" charset="-128"/>
                        </a:rPr>
                        <a:t>ディスプレイ広告</a:t>
                      </a:r>
                      <a:endParaRPr lang="en-US" altLang="ja-JP" sz="800" b="0" i="0" u="none" strike="noStrike" dirty="0" smtClean="0">
                        <a:solidFill>
                          <a:schemeClr val="tx1">
                            <a:lumMod val="65000"/>
                            <a:lumOff val="35000"/>
                          </a:schemeClr>
                        </a:solidFill>
                        <a:latin typeface="+mn-lt"/>
                        <a:ea typeface="+mn-ea"/>
                        <a:cs typeface="Meiryo UI"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b="0" i="0" u="none" strike="noStrike" dirty="0" smtClean="0">
                          <a:solidFill>
                            <a:schemeClr val="tx1">
                              <a:lumMod val="65000"/>
                              <a:lumOff val="35000"/>
                            </a:schemeClr>
                          </a:solidFill>
                          <a:latin typeface="+mn-lt"/>
                          <a:ea typeface="+mn-ea"/>
                          <a:cs typeface="Meiryo UI" pitchFamily="50" charset="-128"/>
                        </a:rPr>
                        <a:t>（予約型／運用型）から自由選択</a:t>
                      </a:r>
                      <a:endParaRPr lang="en-US" altLang="ja-JP" sz="800" b="0" i="0" u="none" strike="noStrike" dirty="0" smtClean="0">
                        <a:solidFill>
                          <a:schemeClr val="tx1">
                            <a:lumMod val="65000"/>
                            <a:lumOff val="35000"/>
                          </a:schemeClr>
                        </a:solidFill>
                        <a:latin typeface="+mn-lt"/>
                        <a:ea typeface="+mn-ea"/>
                        <a:cs typeface="Meiryo UI" pitchFamily="50" charset="-128"/>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i="0" u="none" strike="noStrike" kern="1200" cap="none" spc="0" normalizeH="0" baseline="0" noProof="0" dirty="0" err="1" smtClean="0">
                          <a:ln>
                            <a:noFill/>
                          </a:ln>
                          <a:solidFill>
                            <a:schemeClr val="tx1">
                              <a:lumMod val="65000"/>
                              <a:lumOff val="35000"/>
                            </a:schemeClr>
                          </a:solidFill>
                          <a:effectLst/>
                          <a:uLnTx/>
                          <a:uFillTx/>
                          <a:latin typeface="+mn-lt"/>
                          <a:ea typeface="+mn-ea"/>
                          <a:cs typeface="+mn-cs"/>
                        </a:rPr>
                        <a:t>carview</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　新着記事枠・ピックアップ枠</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v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69392726"/>
                  </a:ext>
                </a:extLst>
              </a:tr>
              <a:tr h="9163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タイアップページの</a:t>
                      </a:r>
                      <a:endParaRPr kumimoji="1" lang="en-US" altLang="ja-JP" sz="800" b="1" dirty="0" smtClean="0">
                        <a:solidFill>
                          <a:schemeClr val="bg1"/>
                        </a:solidFill>
                        <a:latin typeface="+mj-lt"/>
                        <a:ea typeface="+mj-ea"/>
                      </a:endParaRPr>
                    </a:p>
                    <a:p>
                      <a:pPr algn="ctr"/>
                      <a:r>
                        <a:rPr kumimoji="1" lang="ja-JP" altLang="en-US" sz="800" b="1" dirty="0" smtClean="0">
                          <a:solidFill>
                            <a:schemeClr val="bg1"/>
                          </a:solidFill>
                          <a:latin typeface="+mj-lt"/>
                          <a:ea typeface="+mj-ea"/>
                        </a:rPr>
                        <a:t>概要・仕様</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Yahoo!</a:t>
                      </a:r>
                      <a:r>
                        <a:rPr lang="ja-JP" altLang="en-US" sz="800" dirty="0" smtClean="0">
                          <a:solidFill>
                            <a:schemeClr val="tx1">
                              <a:lumMod val="65000"/>
                              <a:lumOff val="35000"/>
                            </a:schemeClr>
                          </a:solidFill>
                          <a:latin typeface="+mn-lt"/>
                          <a:ea typeface="+mn-ea"/>
                          <a:cs typeface="メイリオ" panose="020B0604030504040204" pitchFamily="50" charset="-128"/>
                        </a:rPr>
                        <a:t>特別企画 広告主様専用ページ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・ページ数：</a:t>
                      </a:r>
                      <a:r>
                        <a:rPr lang="en-US" altLang="ja-JP" sz="800" dirty="0" smtClean="0">
                          <a:solidFill>
                            <a:schemeClr val="tx1">
                              <a:lumMod val="65000"/>
                              <a:lumOff val="35000"/>
                            </a:schemeClr>
                          </a:solidFill>
                          <a:latin typeface="+mn-lt"/>
                          <a:ea typeface="+mn-ea"/>
                          <a:cs typeface="メイリオ" panose="020B0604030504040204" pitchFamily="50" charset="-128"/>
                        </a:rPr>
                        <a:t>1</a:t>
                      </a:r>
                      <a:r>
                        <a:rPr lang="ja-JP" altLang="en-US" sz="800" dirty="0" smtClean="0">
                          <a:solidFill>
                            <a:schemeClr val="tx1">
                              <a:lumMod val="65000"/>
                              <a:lumOff val="35000"/>
                            </a:schemeClr>
                          </a:solidFill>
                          <a:latin typeface="+mn-lt"/>
                          <a:ea typeface="+mn-ea"/>
                          <a:cs typeface="メイリオ" panose="020B0604030504040204" pitchFamily="50" charset="-128"/>
                        </a:rPr>
                        <a:t>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・文字数：</a:t>
                      </a:r>
                      <a:r>
                        <a:rPr lang="en-US" altLang="ja-JP" sz="800" dirty="0" smtClean="0">
                          <a:solidFill>
                            <a:schemeClr val="tx1">
                              <a:lumMod val="65000"/>
                              <a:lumOff val="35000"/>
                            </a:schemeClr>
                          </a:solidFill>
                          <a:latin typeface="+mn-lt"/>
                          <a:ea typeface="+mn-ea"/>
                          <a:cs typeface="メイリオ" panose="020B0604030504040204" pitchFamily="50" charset="-128"/>
                        </a:rPr>
                        <a:t>3,000</a:t>
                      </a:r>
                      <a:r>
                        <a:rPr lang="ja-JP" altLang="en-US" sz="800" dirty="0" smtClean="0">
                          <a:solidFill>
                            <a:schemeClr val="tx1">
                              <a:lumMod val="65000"/>
                              <a:lumOff val="35000"/>
                            </a:schemeClr>
                          </a:solidFill>
                          <a:latin typeface="+mn-lt"/>
                          <a:ea typeface="+mn-ea"/>
                          <a:cs typeface="メイリオ" panose="020B0604030504040204" pitchFamily="50" charset="-128"/>
                        </a:rPr>
                        <a:t>文字程度</a:t>
                      </a:r>
                      <a:endParaRPr lang="en-US" altLang="ja-JP" sz="8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err="1" smtClean="0">
                          <a:solidFill>
                            <a:schemeClr val="tx1">
                              <a:lumMod val="65000"/>
                              <a:lumOff val="35000"/>
                            </a:schemeClr>
                          </a:solidFill>
                          <a:latin typeface="+mn-lt"/>
                          <a:ea typeface="+mn-ea"/>
                          <a:cs typeface="メイリオ" panose="020B0604030504040204" pitchFamily="50" charset="-128"/>
                        </a:rPr>
                        <a:t>carview</a:t>
                      </a:r>
                      <a:r>
                        <a:rPr lang="en-US" altLang="ja-JP" sz="800" dirty="0" smtClean="0">
                          <a:solidFill>
                            <a:schemeClr val="tx1">
                              <a:lumMod val="65000"/>
                              <a:lumOff val="35000"/>
                            </a:schemeClr>
                          </a:solidFill>
                          <a:latin typeface="+mn-lt"/>
                          <a:ea typeface="+mn-ea"/>
                          <a:cs typeface="メイリオ" panose="020B0604030504040204" pitchFamily="50" charset="-128"/>
                        </a:rPr>
                        <a:t>!</a:t>
                      </a:r>
                      <a:r>
                        <a:rPr lang="ja-JP" altLang="en-US" sz="800" dirty="0" smtClean="0">
                          <a:solidFill>
                            <a:schemeClr val="tx1">
                              <a:lumMod val="65000"/>
                              <a:lumOff val="35000"/>
                            </a:schemeClr>
                          </a:solidFill>
                          <a:latin typeface="+mn-lt"/>
                          <a:ea typeface="+mn-ea"/>
                          <a:cs typeface="メイリオ" panose="020B0604030504040204" pitchFamily="50" charset="-128"/>
                        </a:rPr>
                        <a:t>内 特設ページ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・ページ数：</a:t>
                      </a:r>
                      <a:r>
                        <a:rPr lang="en-US" altLang="ja-JP" sz="800" dirty="0" smtClean="0">
                          <a:solidFill>
                            <a:schemeClr val="accent3">
                              <a:lumMod val="75000"/>
                            </a:schemeClr>
                          </a:solidFill>
                          <a:latin typeface="+mn-lt"/>
                          <a:ea typeface="+mn-ea"/>
                          <a:cs typeface="メイリオ" panose="020B0604030504040204" pitchFamily="50" charset="-128"/>
                        </a:rPr>
                        <a:t>1</a:t>
                      </a:r>
                      <a:r>
                        <a:rPr lang="ja-JP" altLang="en-US" sz="800" dirty="0" smtClean="0">
                          <a:solidFill>
                            <a:schemeClr val="accent3">
                              <a:lumMod val="75000"/>
                            </a:schemeClr>
                          </a:solidFill>
                          <a:latin typeface="+mn-lt"/>
                          <a:ea typeface="+mn-ea"/>
                          <a:cs typeface="メイリオ" panose="020B0604030504040204" pitchFamily="50" charset="-128"/>
                        </a:rPr>
                        <a:t>ページ</a:t>
                      </a:r>
                      <a:endParaRPr lang="en-US" altLang="ja-JP" sz="800" dirty="0" smtClean="0">
                        <a:solidFill>
                          <a:schemeClr val="accent3">
                            <a:lumMod val="7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800" dirty="0" smtClean="0">
                        <a:solidFill>
                          <a:schemeClr val="accent3">
                            <a:lumMod val="7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658556097"/>
                  </a:ext>
                </a:extLst>
              </a:tr>
              <a:tr h="3510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掲載期間</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Meiryo UI" panose="020B0604030504040204" pitchFamily="50" charset="-128"/>
                        </a:rPr>
                        <a:t>～</a:t>
                      </a:r>
                      <a:r>
                        <a:rPr lang="en-US" altLang="ja-JP" sz="800" dirty="0" smtClean="0">
                          <a:solidFill>
                            <a:schemeClr val="tx1">
                              <a:lumMod val="65000"/>
                              <a:lumOff val="35000"/>
                            </a:schemeClr>
                          </a:solidFill>
                          <a:latin typeface="+mn-lt"/>
                          <a:ea typeface="+mn-ea"/>
                          <a:cs typeface="Meiryo UI" panose="020B0604030504040204" pitchFamily="50" charset="-128"/>
                        </a:rPr>
                        <a:t>1</a:t>
                      </a:r>
                      <a:r>
                        <a:rPr lang="ja-JP" altLang="en-US" sz="800" dirty="0" smtClean="0">
                          <a:solidFill>
                            <a:schemeClr val="tx1">
                              <a:lumMod val="65000"/>
                              <a:lumOff val="35000"/>
                            </a:schemeClr>
                          </a:solidFill>
                          <a:latin typeface="+mn-lt"/>
                          <a:ea typeface="+mn-ea"/>
                          <a:cs typeface="Meiryo UI" panose="020B0604030504040204" pitchFamily="50" charset="-128"/>
                        </a:rPr>
                        <a:t>か月間（平日掲載開始）</a:t>
                      </a:r>
                      <a:endPar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10368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料金</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・誘導広告：</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400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万円～（ネット） </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　</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予約型の場合、</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500</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万円～（グロス）</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・タイアップページの制作・掲載：</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80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万円～（ネット）</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　</a:t>
                      </a:r>
                      <a:r>
                        <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700" b="0" u="none" strike="noStrike" kern="1200" cap="none" spc="0" normalizeH="0" baseline="0" noProof="0" dirty="0" smtClean="0">
                          <a:ln>
                            <a:noFill/>
                          </a:ln>
                          <a:solidFill>
                            <a:schemeClr val="tx1">
                              <a:lumMod val="65000"/>
                              <a:lumOff val="35000"/>
                            </a:schemeClr>
                          </a:solidFill>
                          <a:effectLst/>
                          <a:uLnTx/>
                          <a:uFillTx/>
                          <a:latin typeface="+mn-lt"/>
                          <a:ea typeface="+mn-ea"/>
                        </a:rPr>
                        <a:t>企画内容によって、別途費用が発生する場合があります</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300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63668774"/>
                  </a:ext>
                </a:extLst>
              </a:tr>
              <a:tr h="4027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お申し込み期限</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掲載開始の</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か月半前</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2</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967014782"/>
                  </a:ext>
                </a:extLst>
              </a:tr>
              <a:tr h="4027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レポート項目</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・ページ内リンクのクリック数</a:t>
                      </a:r>
                      <a:endParaRPr lang="en-US" altLang="ja-JP" sz="800" dirty="0" smtClean="0">
                        <a:solidFill>
                          <a:schemeClr val="tx1">
                            <a:lumMod val="65000"/>
                            <a:lumOff val="35000"/>
                          </a:schemeClr>
                        </a:solidFill>
                        <a:latin typeface="+mn-lt"/>
                        <a:ea typeface="+mn-ea"/>
                        <a:cs typeface="Verdana" pitchFamily="34" charset="0"/>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・ページ内リンクのクリック数</a:t>
                      </a:r>
                      <a:endParaRPr lang="en-US" altLang="ja-JP" sz="800" dirty="0" smtClean="0">
                        <a:solidFill>
                          <a:schemeClr val="tx1">
                            <a:lumMod val="65000"/>
                            <a:lumOff val="35000"/>
                          </a:schemeClr>
                        </a:solidFill>
                        <a:latin typeface="+mn-lt"/>
                        <a:ea typeface="+mn-ea"/>
                        <a:cs typeface="Verdana" pitchFamily="34" charset="0"/>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800" dirty="0" smtClean="0">
                        <a:solidFill>
                          <a:schemeClr val="tx1">
                            <a:lumMod val="65000"/>
                            <a:lumOff val="35000"/>
                          </a:schemeClr>
                        </a:solidFill>
                        <a:latin typeface="+mn-lt"/>
                        <a:ea typeface="+mn-ea"/>
                        <a:cs typeface="Verdana" pitchFamily="34" charset="0"/>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5501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備考</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800" dirty="0" smtClean="0">
                        <a:solidFill>
                          <a:schemeClr val="tx1">
                            <a:lumMod val="65000"/>
                            <a:lumOff val="35000"/>
                          </a:schemeClr>
                        </a:solidFill>
                        <a:latin typeface="+mn-lt"/>
                        <a:ea typeface="+mn-ea"/>
                        <a:cs typeface="Meiryo UI" panose="020B0604030504040204" pitchFamily="50" charset="-128"/>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err="1" smtClean="0">
                          <a:solidFill>
                            <a:schemeClr val="accent3">
                              <a:lumMod val="75000"/>
                            </a:schemeClr>
                          </a:solidFill>
                          <a:latin typeface="+mn-lt"/>
                          <a:ea typeface="+mn-ea"/>
                          <a:cs typeface="Verdana"/>
                        </a:rPr>
                        <a:t>carview</a:t>
                      </a:r>
                      <a:r>
                        <a:rPr lang="en-US" altLang="ja-JP" sz="800" dirty="0" smtClean="0">
                          <a:solidFill>
                            <a:schemeClr val="accent3">
                              <a:lumMod val="75000"/>
                            </a:schemeClr>
                          </a:solidFill>
                          <a:latin typeface="+mn-lt"/>
                          <a:ea typeface="+mn-ea"/>
                          <a:cs typeface="Verdana"/>
                        </a:rPr>
                        <a:t>! </a:t>
                      </a:r>
                      <a:r>
                        <a:rPr lang="ja-JP" altLang="en-US" sz="800" dirty="0" smtClean="0">
                          <a:solidFill>
                            <a:schemeClr val="accent3">
                              <a:lumMod val="75000"/>
                            </a:schemeClr>
                          </a:solidFill>
                          <a:latin typeface="+mn-lt"/>
                          <a:ea typeface="+mn-ea"/>
                          <a:cs typeface="Verdana"/>
                        </a:rPr>
                        <a:t>の編成方針と合致しないものについてはお断りさせていただく場合があります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ja-JP" altLang="en-US" sz="800" dirty="0" smtClean="0">
                        <a:solidFill>
                          <a:schemeClr val="accent3">
                            <a:lumMod val="75000"/>
                          </a:schemeClr>
                        </a:solidFill>
                        <a:latin typeface="+mn-lt"/>
                        <a:ea typeface="+mn-ea"/>
                        <a:cs typeface="Verdan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bl>
          </a:graphicData>
        </a:graphic>
      </p:graphicFrame>
    </p:spTree>
    <p:extLst>
      <p:ext uri="{BB962C8B-B14F-4D97-AF65-F5344CB8AC3E}">
        <p14:creationId xmlns:p14="http://schemas.microsoft.com/office/powerpoint/2010/main" val="26614600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タイアップ広告</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7" name="表 6">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718540633"/>
              </p:ext>
            </p:extLst>
          </p:nvPr>
        </p:nvGraphicFramePr>
        <p:xfrm>
          <a:off x="272478" y="1313282"/>
          <a:ext cx="11656169" cy="4958964"/>
        </p:xfrm>
        <a:graphic>
          <a:graphicData uri="http://schemas.openxmlformats.org/drawingml/2006/table">
            <a:tbl>
              <a:tblPr firstCol="1" bandRow="1"/>
              <a:tblGrid>
                <a:gridCol w="1548230">
                  <a:extLst>
                    <a:ext uri="{9D8B030D-6E8A-4147-A177-3AD203B41FA5}">
                      <a16:colId xmlns:a16="http://schemas.microsoft.com/office/drawing/2014/main" val="792911817"/>
                    </a:ext>
                  </a:extLst>
                </a:gridCol>
                <a:gridCol w="2428194">
                  <a:extLst>
                    <a:ext uri="{9D8B030D-6E8A-4147-A177-3AD203B41FA5}">
                      <a16:colId xmlns:a16="http://schemas.microsoft.com/office/drawing/2014/main" val="4241731950"/>
                    </a:ext>
                  </a:extLst>
                </a:gridCol>
                <a:gridCol w="2559915">
                  <a:extLst>
                    <a:ext uri="{9D8B030D-6E8A-4147-A177-3AD203B41FA5}">
                      <a16:colId xmlns:a16="http://schemas.microsoft.com/office/drawing/2014/main" val="1598988926"/>
                    </a:ext>
                  </a:extLst>
                </a:gridCol>
                <a:gridCol w="2559915">
                  <a:extLst>
                    <a:ext uri="{9D8B030D-6E8A-4147-A177-3AD203B41FA5}">
                      <a16:colId xmlns:a16="http://schemas.microsoft.com/office/drawing/2014/main" val="4142634156"/>
                    </a:ext>
                  </a:extLst>
                </a:gridCol>
                <a:gridCol w="2559915">
                  <a:extLst>
                    <a:ext uri="{9D8B030D-6E8A-4147-A177-3AD203B41FA5}">
                      <a16:colId xmlns:a16="http://schemas.microsoft.com/office/drawing/2014/main" val="3811228860"/>
                    </a:ext>
                  </a:extLst>
                </a:gridCol>
              </a:tblGrid>
              <a:tr h="315518">
                <a:tc row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商品名</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smtClean="0">
                          <a:solidFill>
                            <a:schemeClr val="tx1">
                              <a:lumMod val="65000"/>
                              <a:lumOff val="35000"/>
                            </a:schemeClr>
                          </a:solidFill>
                          <a:latin typeface="+mj-lt"/>
                          <a:ea typeface="+mj-ea"/>
                        </a:rPr>
                        <a:t>GYAO!</a:t>
                      </a:r>
                      <a:r>
                        <a:rPr kumimoji="1" lang="ja-JP" altLang="en-US" sz="800" b="1" dirty="0" smtClean="0">
                          <a:solidFill>
                            <a:schemeClr val="tx1">
                              <a:lumMod val="65000"/>
                              <a:lumOff val="35000"/>
                            </a:schemeClr>
                          </a:solidFill>
                          <a:latin typeface="+mj-lt"/>
                          <a:ea typeface="+mj-ea"/>
                        </a:rPr>
                        <a:t>　タイアップ</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ja-JP" altLang="en-US" sz="600" b="1"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ja-JP" altLang="en-US" sz="800" b="1" kern="1200" dirty="0">
                        <a:solidFill>
                          <a:schemeClr val="tx1">
                            <a:lumMod val="65000"/>
                            <a:lumOff val="35000"/>
                          </a:schemeClr>
                        </a:solidFill>
                        <a:latin typeface="+mj-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ja-JP" altLang="en-US" sz="800" b="1" kern="1200" dirty="0">
                        <a:solidFill>
                          <a:schemeClr val="tx1">
                            <a:lumMod val="65000"/>
                            <a:lumOff val="35000"/>
                          </a:schemeClr>
                        </a:solidFill>
                        <a:latin typeface="+mj-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16024">
                <a:tc v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smtClean="0">
                          <a:solidFill>
                            <a:schemeClr val="tx1">
                              <a:lumMod val="65000"/>
                              <a:lumOff val="35000"/>
                            </a:schemeClr>
                          </a:solidFill>
                          <a:latin typeface="+mj-lt"/>
                          <a:ea typeface="+mj-ea"/>
                        </a:rPr>
                        <a:t>コンテンツ指定配信</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smtClean="0">
                          <a:solidFill>
                            <a:schemeClr val="tx1">
                              <a:lumMod val="65000"/>
                              <a:lumOff val="35000"/>
                            </a:schemeClr>
                          </a:solidFill>
                          <a:latin typeface="+mj-lt"/>
                          <a:ea typeface="+mn-ea"/>
                          <a:cs typeface="+mn-cs"/>
                        </a:rPr>
                        <a:t>コンテンツ指定配信</a:t>
                      </a:r>
                      <a:endParaRPr kumimoji="1" lang="en-US" altLang="ja-JP" sz="800" b="1" kern="1200" dirty="0" smtClean="0">
                        <a:solidFill>
                          <a:schemeClr val="tx1">
                            <a:lumMod val="65000"/>
                            <a:lumOff val="35000"/>
                          </a:schemeClr>
                        </a:solidFill>
                        <a:latin typeface="+mj-lt"/>
                        <a:ea typeface="+mn-ea"/>
                        <a:cs typeface="+mn-cs"/>
                      </a:endParaRPr>
                    </a:p>
                    <a:p>
                      <a:pPr algn="ctr"/>
                      <a:r>
                        <a:rPr kumimoji="1" lang="ja-JP" altLang="en-US" sz="800" b="1" kern="1200" dirty="0" smtClean="0">
                          <a:solidFill>
                            <a:schemeClr val="tx1">
                              <a:lumMod val="65000"/>
                              <a:lumOff val="35000"/>
                            </a:schemeClr>
                          </a:solidFill>
                          <a:latin typeface="+mj-lt"/>
                          <a:ea typeface="+mn-ea"/>
                          <a:cs typeface="+mn-cs"/>
                        </a:rPr>
                        <a:t>（タイアップページあり）</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800" b="1" kern="0" dirty="0" smtClean="0">
                          <a:solidFill>
                            <a:schemeClr val="tx1">
                              <a:lumMod val="65000"/>
                              <a:lumOff val="35000"/>
                            </a:schemeClr>
                          </a:solidFill>
                          <a:latin typeface="+mj-lt"/>
                          <a:cs typeface="Verdana" pitchFamily="34" charset="0"/>
                        </a:rPr>
                        <a:t>映像持込企画（タイアップページあり）</a:t>
                      </a:r>
                      <a:endParaRPr kumimoji="0" lang="ja-JP" altLang="en-US" sz="800" b="1" i="0" u="none" strike="noStrike" kern="0" cap="none" spc="0" normalizeH="0" baseline="0" noProof="0" dirty="0" smtClean="0">
                        <a:ln>
                          <a:noFill/>
                        </a:ln>
                        <a:solidFill>
                          <a:schemeClr val="tx1">
                            <a:lumMod val="65000"/>
                            <a:lumOff val="35000"/>
                          </a:schemeClr>
                        </a:solidFill>
                        <a:effectLst/>
                        <a:uLnTx/>
                        <a:uFillTx/>
                        <a:latin typeface="+mj-lt"/>
                        <a:cs typeface="Verdana" pitchFamily="34" charset="0"/>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800" b="1" kern="0" dirty="0" smtClean="0">
                          <a:solidFill>
                            <a:schemeClr val="tx1">
                              <a:lumMod val="65000"/>
                              <a:lumOff val="35000"/>
                            </a:schemeClr>
                          </a:solidFill>
                          <a:latin typeface="+mj-lt"/>
                          <a:cs typeface="Verdana" pitchFamily="34" charset="0"/>
                        </a:rPr>
                        <a:t>映像制作企画（タイアップページあり）</a:t>
                      </a:r>
                      <a:endParaRPr kumimoji="0" lang="ja-JP" altLang="en-US" sz="800" b="1" i="0" u="none" strike="noStrike" kern="0" cap="none" spc="0" normalizeH="0" baseline="0" noProof="0" dirty="0" smtClean="0">
                        <a:ln>
                          <a:noFill/>
                        </a:ln>
                        <a:solidFill>
                          <a:schemeClr val="tx1">
                            <a:lumMod val="65000"/>
                            <a:lumOff val="35000"/>
                          </a:schemeClr>
                        </a:solidFill>
                        <a:effectLst/>
                        <a:uLnTx/>
                        <a:uFillTx/>
                        <a:latin typeface="+mj-lt"/>
                        <a:cs typeface="Verdana" pitchFamily="34" charset="0"/>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258752167"/>
                  </a:ext>
                </a:extLst>
              </a:tr>
              <a:tr h="2674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申し込み開始日</a:t>
                      </a:r>
                      <a:endParaRPr kumimoji="1" lang="en-US" altLang="ja-JP" sz="800" b="1" kern="1200" dirty="0" smtClean="0">
                        <a:solidFill>
                          <a:schemeClr val="bg1"/>
                        </a:solidFill>
                        <a:latin typeface="+mn-lt"/>
                        <a:ea typeface="+mn-ea"/>
                        <a:cs typeface="+mn-cs"/>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551451937"/>
                  </a:ext>
                </a:extLst>
              </a:tr>
              <a:tr h="3875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タイアップへの誘導枠</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800" b="0" i="0" u="none" strike="noStrike" dirty="0" smtClean="0">
                          <a:solidFill>
                            <a:schemeClr val="tx1">
                              <a:lumMod val="65000"/>
                              <a:lumOff val="35000"/>
                            </a:schemeClr>
                          </a:solidFill>
                          <a:latin typeface="+mn-lt"/>
                          <a:ea typeface="+mn-ea"/>
                          <a:cs typeface="Meiryo UI" pitchFamily="50" charset="-128"/>
                        </a:rPr>
                        <a:t>GYAO!</a:t>
                      </a:r>
                      <a:r>
                        <a:rPr lang="zh-TW" altLang="en-US" sz="800" b="0" i="0" u="none" strike="noStrike" dirty="0" smtClean="0">
                          <a:solidFill>
                            <a:schemeClr val="tx1">
                              <a:lumMod val="65000"/>
                              <a:lumOff val="35000"/>
                            </a:schemeClr>
                          </a:solidFill>
                          <a:latin typeface="+mn-lt"/>
                          <a:ea typeface="+mn-ea"/>
                          <a:cs typeface="Meiryo UI" pitchFamily="50" charset="-128"/>
                        </a:rPr>
                        <a:t>内各種誘導枠</a:t>
                      </a:r>
                      <a:endParaRPr lang="en-US" altLang="ja-JP" sz="800" b="0" i="0" u="none" strike="noStrike" dirty="0" smtClean="0">
                        <a:solidFill>
                          <a:schemeClr val="tx1">
                            <a:lumMod val="65000"/>
                            <a:lumOff val="35000"/>
                          </a:schemeClr>
                        </a:solidFill>
                        <a:latin typeface="+mn-lt"/>
                        <a:ea typeface="+mn-ea"/>
                        <a:cs typeface="Meiryo UI" pitchFamily="50" charset="-128"/>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zh-TW" sz="800" kern="1200" dirty="0" smtClean="0">
                          <a:solidFill>
                            <a:schemeClr val="tx1">
                              <a:lumMod val="65000"/>
                              <a:lumOff val="35000"/>
                            </a:schemeClr>
                          </a:solidFill>
                          <a:latin typeface="+mn-lt"/>
                          <a:ea typeface="+mn-ea"/>
                          <a:cs typeface="メイリオ" panose="020B0604030504040204" pitchFamily="50" charset="-128"/>
                        </a:rPr>
                        <a:t>GYAO!</a:t>
                      </a:r>
                      <a:r>
                        <a:rPr kumimoji="1" lang="zh-TW" altLang="en-US" sz="800" kern="1200" dirty="0" smtClean="0">
                          <a:solidFill>
                            <a:schemeClr val="tx1">
                              <a:lumMod val="65000"/>
                              <a:lumOff val="35000"/>
                            </a:schemeClr>
                          </a:solidFill>
                          <a:latin typeface="+mn-lt"/>
                          <a:ea typeface="+mn-ea"/>
                          <a:cs typeface="メイリオ" panose="020B0604030504040204" pitchFamily="50" charset="-128"/>
                        </a:rPr>
                        <a:t>内各種誘導枠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800" b="0" i="0" u="none" strike="noStrike" dirty="0" smtClean="0">
                          <a:solidFill>
                            <a:schemeClr val="tx1">
                              <a:lumMod val="65000"/>
                              <a:lumOff val="35000"/>
                            </a:schemeClr>
                          </a:solidFill>
                          <a:latin typeface="+mn-lt"/>
                          <a:ea typeface="+mn-ea"/>
                          <a:cs typeface="Meiryo UI" pitchFamily="50" charset="-128"/>
                        </a:rPr>
                        <a:t>・</a:t>
                      </a:r>
                      <a:r>
                        <a:rPr lang="en-US" altLang="ja-JP" sz="800" b="0" i="0" u="none" strike="noStrike" dirty="0" smtClean="0">
                          <a:solidFill>
                            <a:schemeClr val="tx1">
                              <a:lumMod val="65000"/>
                              <a:lumOff val="35000"/>
                            </a:schemeClr>
                          </a:solidFill>
                          <a:latin typeface="+mn-lt"/>
                          <a:ea typeface="+mn-ea"/>
                          <a:cs typeface="Meiryo UI" pitchFamily="50" charset="-128"/>
                        </a:rPr>
                        <a:t>GYAO!</a:t>
                      </a:r>
                      <a:r>
                        <a:rPr lang="ja-JP" altLang="en-US" sz="800" b="0" i="0" u="none" strike="noStrike" dirty="0" smtClean="0">
                          <a:solidFill>
                            <a:schemeClr val="tx1">
                              <a:lumMod val="65000"/>
                              <a:lumOff val="35000"/>
                            </a:schemeClr>
                          </a:solidFill>
                          <a:latin typeface="+mn-lt"/>
                          <a:ea typeface="+mn-ea"/>
                          <a:cs typeface="Meiryo UI" pitchFamily="50" charset="-128"/>
                        </a:rPr>
                        <a:t>内各種誘導枠</a:t>
                      </a:r>
                      <a:r>
                        <a:rPr lang="ja-JP" altLang="en-US" sz="800" b="0" i="0" u="none" strike="noStrike" baseline="0" dirty="0" smtClean="0">
                          <a:solidFill>
                            <a:schemeClr val="tx1">
                              <a:lumMod val="65000"/>
                              <a:lumOff val="35000"/>
                            </a:schemeClr>
                          </a:solidFill>
                          <a:latin typeface="+mn-lt"/>
                          <a:ea typeface="+mn-ea"/>
                          <a:cs typeface="Meiryo UI" pitchFamily="50" charset="-128"/>
                        </a:rPr>
                        <a:t>　</a:t>
                      </a:r>
                      <a:endParaRPr lang="en-US" altLang="ja-JP" sz="800" b="0" i="0" u="none" strike="noStrike" baseline="0" dirty="0" smtClean="0">
                        <a:solidFill>
                          <a:schemeClr val="tx1">
                            <a:lumMod val="65000"/>
                            <a:lumOff val="35000"/>
                          </a:schemeClr>
                        </a:solidFill>
                        <a:latin typeface="+mn-lt"/>
                        <a:ea typeface="+mn-ea"/>
                        <a:cs typeface="Meiryo UI" pitchFamily="50" charset="-128"/>
                      </a:endParaRPr>
                    </a:p>
                    <a:p>
                      <a:pPr marL="179388" indent="-179388" algn="l" fontAlgn="ctr">
                        <a:buClr>
                          <a:srgbClr val="687080"/>
                        </a:buClr>
                        <a:buFont typeface="Wingdings" pitchFamily="2" charset="2"/>
                        <a:buNone/>
                      </a:pPr>
                      <a:r>
                        <a:rPr lang="ja-JP" altLang="en-US" sz="800" b="0" i="0" u="none" strike="noStrike" dirty="0" smtClean="0">
                          <a:solidFill>
                            <a:schemeClr val="tx1">
                              <a:lumMod val="65000"/>
                              <a:lumOff val="35000"/>
                            </a:schemeClr>
                          </a:solidFill>
                          <a:latin typeface="+mn-lt"/>
                          <a:ea typeface="+mn-ea"/>
                          <a:cs typeface="Meiryo UI" pitchFamily="50" charset="-128"/>
                        </a:rPr>
                        <a:t>・広告誘導（</a:t>
                      </a:r>
                      <a:r>
                        <a:rPr lang="en-US" altLang="ja-JP" sz="800" b="0" i="0" u="none" strike="noStrike" dirty="0" smtClean="0">
                          <a:solidFill>
                            <a:schemeClr val="tx1">
                              <a:lumMod val="65000"/>
                              <a:lumOff val="35000"/>
                            </a:schemeClr>
                          </a:solidFill>
                          <a:latin typeface="+mn-lt"/>
                          <a:ea typeface="+mn-ea"/>
                          <a:cs typeface="Meiryo UI" pitchFamily="50" charset="-128"/>
                        </a:rPr>
                        <a:t>250</a:t>
                      </a:r>
                      <a:r>
                        <a:rPr lang="ja-JP" altLang="en-US" sz="800" b="0" i="0" u="none" strike="noStrike" dirty="0" smtClean="0">
                          <a:solidFill>
                            <a:schemeClr val="tx1">
                              <a:lumMod val="65000"/>
                              <a:lumOff val="35000"/>
                            </a:schemeClr>
                          </a:solidFill>
                          <a:latin typeface="+mn-lt"/>
                          <a:ea typeface="+mn-ea"/>
                          <a:cs typeface="Meiryo UI" pitchFamily="50" charset="-128"/>
                        </a:rPr>
                        <a:t>万円分～）</a:t>
                      </a:r>
                      <a:r>
                        <a:rPr lang="ja-JP" altLang="en-US" sz="800" b="0" i="0" u="none" strike="noStrike" baseline="0" dirty="0" smtClean="0">
                          <a:solidFill>
                            <a:schemeClr val="tx1">
                              <a:lumMod val="65000"/>
                              <a:lumOff val="35000"/>
                            </a:schemeClr>
                          </a:solidFill>
                          <a:latin typeface="+mn-lt"/>
                          <a:ea typeface="+mn-ea"/>
                          <a:cs typeface="Meiryo UI" pitchFamily="50" charset="-128"/>
                        </a:rPr>
                        <a:t>　</a:t>
                      </a:r>
                      <a:endParaRPr lang="en-US" altLang="ja-JP" sz="800" b="0" i="0" u="none" strike="noStrike" baseline="0" dirty="0" smtClean="0">
                        <a:solidFill>
                          <a:schemeClr val="tx1">
                            <a:lumMod val="65000"/>
                            <a:lumOff val="35000"/>
                          </a:schemeClr>
                        </a:solidFill>
                        <a:latin typeface="+mn-lt"/>
                        <a:ea typeface="+mn-ea"/>
                        <a:cs typeface="Meiryo UI" pitchFamily="50" charset="-128"/>
                      </a:endParaRPr>
                    </a:p>
                    <a:p>
                      <a:pPr marL="179388" indent="-179388" algn="l" fontAlgn="ctr">
                        <a:buClr>
                          <a:srgbClr val="687080"/>
                        </a:buClr>
                        <a:buFont typeface="Wingdings" pitchFamily="2" charset="2"/>
                        <a:buNone/>
                      </a:pPr>
                      <a:r>
                        <a:rPr lang="ja-JP" altLang="en-US" sz="800" b="0" i="0" u="none" strike="noStrike" baseline="0" dirty="0" smtClean="0">
                          <a:solidFill>
                            <a:schemeClr val="tx1">
                              <a:lumMod val="65000"/>
                              <a:lumOff val="35000"/>
                            </a:schemeClr>
                          </a:solidFill>
                          <a:latin typeface="+mn-lt"/>
                          <a:ea typeface="+mn-ea"/>
                          <a:cs typeface="Meiryo UI" pitchFamily="50" charset="-128"/>
                        </a:rPr>
                        <a:t>　</a:t>
                      </a:r>
                      <a:r>
                        <a:rPr lang="en-US" altLang="ja-JP" sz="700" b="0" i="0" u="none" strike="noStrike" baseline="0" dirty="0" smtClean="0">
                          <a:solidFill>
                            <a:schemeClr val="tx1">
                              <a:lumMod val="65000"/>
                              <a:lumOff val="35000"/>
                            </a:schemeClr>
                          </a:solidFill>
                          <a:latin typeface="+mn-lt"/>
                          <a:ea typeface="+mn-ea"/>
                          <a:cs typeface="Meiryo UI" pitchFamily="50" charset="-128"/>
                        </a:rPr>
                        <a:t>※GYAO!</a:t>
                      </a:r>
                      <a:r>
                        <a:rPr lang="ja-JP" altLang="en-US" sz="700" b="0" i="0" u="none" strike="noStrike" baseline="0" dirty="0" smtClean="0">
                          <a:solidFill>
                            <a:schemeClr val="tx1">
                              <a:lumMod val="65000"/>
                              <a:lumOff val="35000"/>
                            </a:schemeClr>
                          </a:solidFill>
                          <a:latin typeface="+mn-lt"/>
                          <a:ea typeface="+mn-ea"/>
                          <a:cs typeface="Meiryo UI" pitchFamily="50" charset="-128"/>
                        </a:rPr>
                        <a:t>関連広告商品に限ります</a:t>
                      </a:r>
                      <a:endParaRPr lang="en-US" altLang="ja-JP" sz="700" b="0" i="0" u="none" strike="noStrike" baseline="0" dirty="0" smtClean="0">
                        <a:solidFill>
                          <a:schemeClr val="tx1">
                            <a:lumMod val="65000"/>
                            <a:lumOff val="35000"/>
                          </a:schemeClr>
                        </a:solidFill>
                        <a:latin typeface="+mn-lt"/>
                        <a:ea typeface="+mn-ea"/>
                        <a:cs typeface="Meiryo UI"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lang="en-US" altLang="ja-JP" sz="800" b="0" i="0" u="none" strike="noStrike" dirty="0" smtClean="0">
                          <a:solidFill>
                            <a:schemeClr val="tx1">
                              <a:lumMod val="65000"/>
                              <a:lumOff val="35000"/>
                            </a:schemeClr>
                          </a:solidFill>
                          <a:latin typeface="+mn-lt"/>
                          <a:ea typeface="+mn-ea"/>
                          <a:cs typeface="Meiryo UI" pitchFamily="50" charset="-128"/>
                        </a:rPr>
                        <a:t>GYAO!</a:t>
                      </a:r>
                      <a:r>
                        <a:rPr lang="ja-JP" altLang="en-US" sz="800" b="0" i="0" u="none" strike="noStrike" dirty="0" smtClean="0">
                          <a:solidFill>
                            <a:schemeClr val="tx1">
                              <a:lumMod val="65000"/>
                              <a:lumOff val="35000"/>
                            </a:schemeClr>
                          </a:solidFill>
                          <a:latin typeface="+mn-lt"/>
                          <a:ea typeface="+mn-ea"/>
                          <a:cs typeface="Meiryo UI" pitchFamily="50" charset="-128"/>
                        </a:rPr>
                        <a:t>内各種誘導枠</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9563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タイアップページの</a:t>
                      </a:r>
                      <a:endParaRPr kumimoji="1" lang="en-US" altLang="ja-JP" sz="800" b="1" dirty="0" smtClean="0">
                        <a:solidFill>
                          <a:schemeClr val="bg1"/>
                        </a:solidFill>
                        <a:latin typeface="+mj-lt"/>
                        <a:ea typeface="+mj-ea"/>
                      </a:endParaRPr>
                    </a:p>
                    <a:p>
                      <a:pPr algn="ctr"/>
                      <a:r>
                        <a:rPr kumimoji="1" lang="ja-JP" altLang="en-US" sz="800" b="1" dirty="0" smtClean="0">
                          <a:solidFill>
                            <a:schemeClr val="bg1"/>
                          </a:solidFill>
                          <a:latin typeface="+mj-lt"/>
                          <a:ea typeface="+mj-ea"/>
                        </a:rPr>
                        <a:t>概要・仕様</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GYAO!</a:t>
                      </a:r>
                      <a:r>
                        <a:rPr lang="ja-JP" altLang="en-US" sz="800" dirty="0" smtClean="0">
                          <a:solidFill>
                            <a:schemeClr val="tx1">
                              <a:lumMod val="65000"/>
                              <a:lumOff val="35000"/>
                            </a:schemeClr>
                          </a:solidFill>
                          <a:latin typeface="+mn-lt"/>
                          <a:ea typeface="+mn-ea"/>
                          <a:cs typeface="メイリオ" panose="020B0604030504040204" pitchFamily="50" charset="-128"/>
                        </a:rPr>
                        <a:t>内視聴ページ</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err="1" smtClean="0">
                          <a:solidFill>
                            <a:schemeClr val="tx1">
                              <a:lumMod val="65000"/>
                              <a:lumOff val="35000"/>
                            </a:schemeClr>
                          </a:solidFill>
                          <a:latin typeface="+mn-lt"/>
                          <a:ea typeface="+mn-ea"/>
                          <a:cs typeface="メイリオ" panose="020B0604030504040204" pitchFamily="50" charset="-128"/>
                        </a:rPr>
                        <a:t>、</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・ページ数：コンテンツによって変動</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・ページ内の広告枠：インストリーム（マルチデバイス、最大</a:t>
                      </a:r>
                      <a:r>
                        <a:rPr lang="en-US" altLang="ja-JP" sz="800" dirty="0" smtClean="0">
                          <a:solidFill>
                            <a:schemeClr val="tx1">
                              <a:lumMod val="65000"/>
                              <a:lumOff val="35000"/>
                            </a:schemeClr>
                          </a:solidFill>
                          <a:latin typeface="+mn-lt"/>
                          <a:ea typeface="+mn-ea"/>
                          <a:cs typeface="メイリオ" panose="020B0604030504040204" pitchFamily="50" charset="-128"/>
                        </a:rPr>
                        <a:t>30</a:t>
                      </a:r>
                      <a:r>
                        <a:rPr lang="ja-JP" altLang="en-US" sz="800" dirty="0" smtClean="0">
                          <a:solidFill>
                            <a:schemeClr val="tx1">
                              <a:lumMod val="65000"/>
                              <a:lumOff val="35000"/>
                            </a:schemeClr>
                          </a:solidFill>
                          <a:latin typeface="+mn-lt"/>
                          <a:ea typeface="+mn-ea"/>
                          <a:cs typeface="メイリオ" panose="020B0604030504040204" pitchFamily="50" charset="-128"/>
                        </a:rPr>
                        <a:t>秒）</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GYAO!</a:t>
                      </a:r>
                      <a:r>
                        <a:rPr lang="ja-JP" altLang="en-US" sz="800" dirty="0" smtClean="0">
                          <a:solidFill>
                            <a:schemeClr val="tx1">
                              <a:lumMod val="65000"/>
                              <a:lumOff val="35000"/>
                            </a:schemeClr>
                          </a:solidFill>
                          <a:latin typeface="+mn-lt"/>
                          <a:ea typeface="+mn-ea"/>
                          <a:cs typeface="メイリオ" panose="020B0604030504040204" pitchFamily="50" charset="-128"/>
                        </a:rPr>
                        <a:t>内視聴ページ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err="1" smtClean="0">
                          <a:solidFill>
                            <a:schemeClr val="tx1">
                              <a:lumMod val="65000"/>
                              <a:lumOff val="35000"/>
                            </a:schemeClr>
                          </a:solidFill>
                          <a:latin typeface="+mn-lt"/>
                          <a:ea typeface="+mn-ea"/>
                          <a:cs typeface="メイリオ" panose="020B0604030504040204" pitchFamily="50" charset="-128"/>
                        </a:rPr>
                        <a:t>、</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・ページ数：特集ページは</a:t>
                      </a:r>
                      <a:r>
                        <a:rPr lang="en-US" altLang="ja-JP" sz="800" dirty="0" smtClean="0">
                          <a:solidFill>
                            <a:schemeClr val="tx1">
                              <a:lumMod val="65000"/>
                              <a:lumOff val="35000"/>
                            </a:schemeClr>
                          </a:solidFill>
                          <a:latin typeface="+mn-lt"/>
                          <a:ea typeface="+mn-ea"/>
                          <a:cs typeface="メイリオ" panose="020B0604030504040204" pitchFamily="50" charset="-128"/>
                        </a:rPr>
                        <a:t>1</a:t>
                      </a:r>
                      <a:r>
                        <a:rPr lang="ja-JP" altLang="en-US" sz="800" dirty="0" smtClean="0">
                          <a:solidFill>
                            <a:schemeClr val="tx1">
                              <a:lumMod val="65000"/>
                              <a:lumOff val="35000"/>
                            </a:schemeClr>
                          </a:solidFill>
                          <a:latin typeface="+mn-lt"/>
                          <a:ea typeface="+mn-ea"/>
                          <a:cs typeface="メイリオ" panose="020B0604030504040204" pitchFamily="50" charset="-128"/>
                        </a:rPr>
                        <a:t>ページ、視聴ページはコンテンツによって変動</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・ページ内の広告枠：インストリーム（マルチデバイス、最大</a:t>
                      </a:r>
                      <a:r>
                        <a:rPr lang="en-US" altLang="ja-JP" sz="800" dirty="0" smtClean="0">
                          <a:solidFill>
                            <a:schemeClr val="tx1">
                              <a:lumMod val="65000"/>
                              <a:lumOff val="35000"/>
                            </a:schemeClr>
                          </a:solidFill>
                          <a:latin typeface="+mn-lt"/>
                          <a:ea typeface="+mn-ea"/>
                          <a:cs typeface="メイリオ" panose="020B0604030504040204" pitchFamily="50" charset="-128"/>
                        </a:rPr>
                        <a:t>30</a:t>
                      </a:r>
                      <a:r>
                        <a:rPr lang="ja-JP" altLang="en-US" sz="800" dirty="0" smtClean="0">
                          <a:solidFill>
                            <a:schemeClr val="tx1">
                              <a:lumMod val="65000"/>
                              <a:lumOff val="35000"/>
                            </a:schemeClr>
                          </a:solidFill>
                          <a:latin typeface="+mn-lt"/>
                          <a:ea typeface="+mn-ea"/>
                          <a:cs typeface="メイリオ" panose="020B0604030504040204" pitchFamily="50" charset="-128"/>
                        </a:rPr>
                        <a:t>秒）</a:t>
                      </a:r>
                      <a:endParaRPr lang="en-US" altLang="ja-JP" sz="8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GYAO!</a:t>
                      </a:r>
                      <a:r>
                        <a:rPr lang="ja-JP" altLang="en-US" sz="800" dirty="0" smtClean="0">
                          <a:solidFill>
                            <a:schemeClr val="tx1">
                              <a:lumMod val="65000"/>
                              <a:lumOff val="35000"/>
                            </a:schemeClr>
                          </a:solidFill>
                          <a:latin typeface="+mn-lt"/>
                          <a:ea typeface="+mn-ea"/>
                          <a:cs typeface="メイリオ" panose="020B0604030504040204" pitchFamily="50" charset="-128"/>
                        </a:rPr>
                        <a:t>内視聴ページ、特設ページ</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・ページ数：特集ページは</a:t>
                      </a:r>
                      <a:r>
                        <a:rPr lang="en-US" altLang="ja-JP" sz="800" dirty="0" smtClean="0">
                          <a:solidFill>
                            <a:schemeClr val="tx1">
                              <a:lumMod val="65000"/>
                              <a:lumOff val="35000"/>
                            </a:schemeClr>
                          </a:solidFill>
                          <a:latin typeface="+mn-lt"/>
                          <a:ea typeface="+mn-ea"/>
                          <a:cs typeface="メイリオ" panose="020B0604030504040204" pitchFamily="50" charset="-128"/>
                        </a:rPr>
                        <a:t>1</a:t>
                      </a:r>
                      <a:r>
                        <a:rPr lang="ja-JP" altLang="en-US" sz="800" dirty="0" smtClean="0">
                          <a:solidFill>
                            <a:schemeClr val="tx1">
                              <a:lumMod val="65000"/>
                              <a:lumOff val="35000"/>
                            </a:schemeClr>
                          </a:solidFill>
                          <a:latin typeface="+mn-lt"/>
                          <a:ea typeface="+mn-ea"/>
                          <a:cs typeface="メイリオ" panose="020B0604030504040204" pitchFamily="50" charset="-128"/>
                        </a:rPr>
                        <a:t>ページ、視聴ページはコンテンツによって変動</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・ページ内の広告枠：インストリーム（マルチデバイス、最大</a:t>
                      </a:r>
                      <a:r>
                        <a:rPr lang="en-US" altLang="ja-JP" sz="800" dirty="0" smtClean="0">
                          <a:solidFill>
                            <a:schemeClr val="tx1">
                              <a:lumMod val="65000"/>
                              <a:lumOff val="35000"/>
                            </a:schemeClr>
                          </a:solidFill>
                          <a:latin typeface="+mn-lt"/>
                          <a:ea typeface="+mn-ea"/>
                          <a:cs typeface="メイリオ" panose="020B0604030504040204" pitchFamily="50" charset="-128"/>
                        </a:rPr>
                        <a:t>30</a:t>
                      </a:r>
                      <a:r>
                        <a:rPr lang="ja-JP" altLang="en-US" sz="800" dirty="0" smtClean="0">
                          <a:solidFill>
                            <a:schemeClr val="tx1">
                              <a:lumMod val="65000"/>
                              <a:lumOff val="35000"/>
                            </a:schemeClr>
                          </a:solidFill>
                          <a:latin typeface="+mn-lt"/>
                          <a:ea typeface="+mn-ea"/>
                          <a:cs typeface="メイリオ" panose="020B0604030504040204" pitchFamily="50" charset="-128"/>
                        </a:rPr>
                        <a:t>秒）</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GYAO!</a:t>
                      </a:r>
                      <a:r>
                        <a:rPr lang="ja-JP" altLang="en-US" sz="800" dirty="0" smtClean="0">
                          <a:solidFill>
                            <a:schemeClr val="tx1">
                              <a:lumMod val="65000"/>
                              <a:lumOff val="35000"/>
                            </a:schemeClr>
                          </a:solidFill>
                          <a:latin typeface="+mn-lt"/>
                          <a:ea typeface="+mn-ea"/>
                          <a:cs typeface="メイリオ" panose="020B0604030504040204" pitchFamily="50" charset="-128"/>
                        </a:rPr>
                        <a:t>内視聴ページ、特設ページ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・ページ数：特集ページを作成する場合は</a:t>
                      </a:r>
                      <a:r>
                        <a:rPr lang="en-US" altLang="ja-JP" sz="800" dirty="0" smtClean="0">
                          <a:solidFill>
                            <a:schemeClr val="tx1">
                              <a:lumMod val="65000"/>
                              <a:lumOff val="35000"/>
                            </a:schemeClr>
                          </a:solidFill>
                          <a:latin typeface="+mn-lt"/>
                          <a:ea typeface="+mn-ea"/>
                          <a:cs typeface="メイリオ" panose="020B0604030504040204" pitchFamily="50" charset="-128"/>
                        </a:rPr>
                        <a:t>1</a:t>
                      </a:r>
                      <a:r>
                        <a:rPr lang="ja-JP" altLang="en-US" sz="800" dirty="0" smtClean="0">
                          <a:solidFill>
                            <a:schemeClr val="tx1">
                              <a:lumMod val="65000"/>
                              <a:lumOff val="35000"/>
                            </a:schemeClr>
                          </a:solidFill>
                          <a:latin typeface="+mn-lt"/>
                          <a:ea typeface="+mn-ea"/>
                          <a:cs typeface="メイリオ" panose="020B0604030504040204" pitchFamily="50" charset="-128"/>
                        </a:rPr>
                        <a:t>ページ、視聴ページはコンテンツによって変動</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・ページ内の広告枠：インストリーム（マルチデバイス、最大</a:t>
                      </a:r>
                      <a:r>
                        <a:rPr lang="en-US" altLang="ja-JP" sz="800" dirty="0" smtClean="0">
                          <a:solidFill>
                            <a:schemeClr val="tx1">
                              <a:lumMod val="65000"/>
                              <a:lumOff val="35000"/>
                            </a:schemeClr>
                          </a:solidFill>
                          <a:latin typeface="+mn-lt"/>
                          <a:ea typeface="+mn-ea"/>
                          <a:cs typeface="メイリオ" panose="020B0604030504040204" pitchFamily="50" charset="-128"/>
                        </a:rPr>
                        <a:t>30</a:t>
                      </a:r>
                      <a:r>
                        <a:rPr lang="ja-JP" altLang="en-US" sz="800" dirty="0" smtClean="0">
                          <a:solidFill>
                            <a:schemeClr val="tx1">
                              <a:lumMod val="65000"/>
                              <a:lumOff val="35000"/>
                            </a:schemeClr>
                          </a:solidFill>
                          <a:latin typeface="+mn-lt"/>
                          <a:ea typeface="+mn-ea"/>
                          <a:cs typeface="メイリオ" panose="020B0604030504040204" pitchFamily="50" charset="-128"/>
                        </a:rPr>
                        <a:t>秒）</a:t>
                      </a:r>
                      <a:endParaRPr lang="en-US" altLang="ja-JP" sz="8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658556097"/>
                  </a:ext>
                </a:extLst>
              </a:tr>
              <a:tr h="32156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掲載期間</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Meiryo UI" panose="020B0604030504040204" pitchFamily="50" charset="-128"/>
                        </a:rPr>
                        <a:t>1</a:t>
                      </a:r>
                      <a:r>
                        <a:rPr lang="ja-JP" altLang="en-US" sz="800" dirty="0" smtClean="0">
                          <a:solidFill>
                            <a:schemeClr val="tx1">
                              <a:lumMod val="65000"/>
                              <a:lumOff val="35000"/>
                            </a:schemeClr>
                          </a:solidFill>
                          <a:latin typeface="+mn-lt"/>
                          <a:ea typeface="+mn-ea"/>
                          <a:cs typeface="Meiryo UI" panose="020B0604030504040204" pitchFamily="50" charset="-128"/>
                        </a:rPr>
                        <a:t>か月間（平日掲載開始）</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546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料金</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都度見積（グロス）</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都度見積（グロス）</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300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都度見積（グロス）</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お申し込み期限</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掲載開始の</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か月前</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2</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2</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2</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6480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レポート項目</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広告管理ツールよりインストリーム掲載</a:t>
                      </a:r>
                      <a:r>
                        <a:rPr lang="en-US" altLang="ja-JP" sz="800" dirty="0" smtClean="0">
                          <a:solidFill>
                            <a:schemeClr val="tx1">
                              <a:lumMod val="65000"/>
                              <a:lumOff val="35000"/>
                            </a:schemeClr>
                          </a:solidFill>
                          <a:latin typeface="+mn-lt"/>
                          <a:ea typeface="+mn-ea"/>
                          <a:cs typeface="Verdana" pitchFamily="34" charset="0"/>
                        </a:rPr>
                        <a:t>imps</a:t>
                      </a:r>
                      <a:r>
                        <a:rPr lang="ja-JP" altLang="en-US" sz="800" dirty="0" smtClean="0">
                          <a:solidFill>
                            <a:schemeClr val="tx1">
                              <a:lumMod val="65000"/>
                              <a:lumOff val="35000"/>
                            </a:schemeClr>
                          </a:solidFill>
                          <a:latin typeface="+mn-lt"/>
                          <a:ea typeface="+mn-ea"/>
                          <a:cs typeface="Verdana" pitchFamily="34" charset="0"/>
                        </a:rPr>
                        <a:t>をご確認ください</a:t>
                      </a:r>
                      <a:endParaRPr lang="en-US" altLang="ja-JP" sz="800" dirty="0" smtClean="0">
                        <a:solidFill>
                          <a:schemeClr val="tx1">
                            <a:lumMod val="65000"/>
                            <a:lumOff val="35000"/>
                          </a:schemeClr>
                        </a:solidFill>
                        <a:latin typeface="+mn-lt"/>
                        <a:ea typeface="+mn-ea"/>
                        <a:cs typeface="Verdana" pitchFamily="34" charset="0"/>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タイアップページ</a:t>
                      </a: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・ページ内リンクのクリック数</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700" dirty="0" smtClean="0">
                          <a:solidFill>
                            <a:schemeClr val="tx1">
                              <a:lumMod val="65000"/>
                              <a:lumOff val="35000"/>
                            </a:schemeClr>
                          </a:solidFill>
                          <a:latin typeface="+mn-lt"/>
                          <a:ea typeface="+mn-ea"/>
                          <a:cs typeface="Verdana" pitchFamily="34" charset="0"/>
                        </a:rPr>
                        <a:t>※</a:t>
                      </a:r>
                      <a:r>
                        <a:rPr lang="ja-JP" altLang="en-US" sz="700" dirty="0" smtClean="0">
                          <a:solidFill>
                            <a:schemeClr val="tx1">
                              <a:lumMod val="65000"/>
                              <a:lumOff val="35000"/>
                            </a:schemeClr>
                          </a:solidFill>
                          <a:latin typeface="+mn-lt"/>
                          <a:ea typeface="+mn-ea"/>
                          <a:cs typeface="Verdana" pitchFamily="34" charset="0"/>
                        </a:rPr>
                        <a:t>インストリーム掲載</a:t>
                      </a:r>
                      <a:r>
                        <a:rPr lang="en-US" altLang="ja-JP" sz="700" dirty="0" smtClean="0">
                          <a:solidFill>
                            <a:schemeClr val="tx1">
                              <a:lumMod val="65000"/>
                              <a:lumOff val="35000"/>
                            </a:schemeClr>
                          </a:solidFill>
                          <a:latin typeface="+mn-lt"/>
                          <a:ea typeface="+mn-ea"/>
                          <a:cs typeface="Verdana" pitchFamily="34" charset="0"/>
                        </a:rPr>
                        <a:t>imps</a:t>
                      </a:r>
                      <a:r>
                        <a:rPr lang="ja-JP" altLang="en-US" sz="700" dirty="0" smtClean="0">
                          <a:solidFill>
                            <a:schemeClr val="tx1">
                              <a:lumMod val="65000"/>
                              <a:lumOff val="35000"/>
                            </a:schemeClr>
                          </a:solidFill>
                          <a:latin typeface="+mn-lt"/>
                          <a:ea typeface="+mn-ea"/>
                          <a:cs typeface="Verdana" pitchFamily="34" charset="0"/>
                        </a:rPr>
                        <a:t>は広告管理ツールよりご確認ください。</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映像再生数・タイアップページ</a:t>
                      </a: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・ページ内リンクのクリック数</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インストリーム掲載</a:t>
                      </a: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imps</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は広告管理ツールよりご確認ください。</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映像再生数・タイアップページ</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PV</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UB</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・ページ内リンクのクリック数</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インストリーム掲載</a:t>
                      </a: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imps</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は広告管理ツールよりご確認ください。</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5501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備考</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Meiryo UI" panose="020B0604030504040204" pitchFamily="50" charset="-128"/>
                        </a:rPr>
                        <a:t>ヤフー</a:t>
                      </a:r>
                      <a:r>
                        <a:rPr lang="en-US" altLang="ja-JP" sz="800" dirty="0" smtClean="0">
                          <a:solidFill>
                            <a:schemeClr val="tx1">
                              <a:lumMod val="65000"/>
                              <a:lumOff val="35000"/>
                            </a:schemeClr>
                          </a:solidFill>
                          <a:latin typeface="+mn-lt"/>
                          <a:ea typeface="+mn-ea"/>
                          <a:cs typeface="Meiryo UI" panose="020B0604030504040204" pitchFamily="50" charset="-128"/>
                        </a:rPr>
                        <a:t>TOP</a:t>
                      </a:r>
                      <a:r>
                        <a:rPr lang="ja-JP" altLang="en-US" sz="800" dirty="0" smtClean="0">
                          <a:solidFill>
                            <a:schemeClr val="tx1">
                              <a:lumMod val="65000"/>
                              <a:lumOff val="35000"/>
                            </a:schemeClr>
                          </a:solidFill>
                          <a:latin typeface="+mn-lt"/>
                          <a:ea typeface="+mn-ea"/>
                          <a:cs typeface="Meiryo UI" panose="020B0604030504040204" pitchFamily="50" charset="-128"/>
                        </a:rPr>
                        <a:t>タイムラインや</a:t>
                      </a:r>
                      <a:r>
                        <a:rPr lang="en-US" altLang="ja-JP" sz="800" dirty="0" smtClean="0">
                          <a:solidFill>
                            <a:schemeClr val="tx1">
                              <a:lumMod val="65000"/>
                              <a:lumOff val="35000"/>
                            </a:schemeClr>
                          </a:solidFill>
                          <a:latin typeface="+mn-lt"/>
                          <a:ea typeface="+mn-ea"/>
                          <a:cs typeface="Meiryo UI" panose="020B0604030504040204" pitchFamily="50" charset="-128"/>
                        </a:rPr>
                        <a:t>GYAO!</a:t>
                      </a:r>
                      <a:r>
                        <a:rPr lang="ja-JP" altLang="en-US" sz="800" dirty="0" smtClean="0">
                          <a:solidFill>
                            <a:schemeClr val="tx1">
                              <a:lumMod val="65000"/>
                              <a:lumOff val="35000"/>
                            </a:schemeClr>
                          </a:solidFill>
                          <a:latin typeface="+mn-lt"/>
                          <a:ea typeface="+mn-ea"/>
                          <a:cs typeface="Meiryo UI" panose="020B0604030504040204" pitchFamily="50" charset="-128"/>
                        </a:rPr>
                        <a:t>アプリ内タイムライン枠でなど広告が掲載されない面でコンテンツが再生された場合、テレビデバイスでの視聴時はインストリームは掲載されません</a:t>
                      </a:r>
                      <a:endParaRPr lang="en-US" altLang="ja-JP" sz="800" dirty="0" smtClean="0">
                        <a:solidFill>
                          <a:schemeClr val="tx1">
                            <a:lumMod val="65000"/>
                            <a:lumOff val="35000"/>
                          </a:schemeClr>
                        </a:solidFill>
                        <a:latin typeface="+mn-lt"/>
                        <a:ea typeface="+mn-ea"/>
                        <a:cs typeface="Meiryo UI" panose="020B0604030504040204" pitchFamily="50" charset="-128"/>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a:r>
                        <a:rPr kumimoji="1" lang="ja-JP" altLang="en-US" sz="800" dirty="0" smtClean="0">
                          <a:solidFill>
                            <a:schemeClr val="tx1">
                              <a:lumMod val="65000"/>
                              <a:lumOff val="35000"/>
                            </a:schemeClr>
                          </a:solidFill>
                          <a:latin typeface="+mj-lt"/>
                          <a:ea typeface="+mj-ea"/>
                        </a:rPr>
                        <a:t>・</a:t>
                      </a:r>
                      <a:r>
                        <a:rPr kumimoji="1" lang="en-US" altLang="ja-JP" sz="800" dirty="0" smtClean="0">
                          <a:solidFill>
                            <a:schemeClr val="tx1">
                              <a:lumMod val="65000"/>
                              <a:lumOff val="35000"/>
                            </a:schemeClr>
                          </a:solidFill>
                          <a:latin typeface="+mj-lt"/>
                          <a:ea typeface="+mj-ea"/>
                        </a:rPr>
                        <a:t>1</a:t>
                      </a:r>
                      <a:r>
                        <a:rPr kumimoji="1" lang="ja-JP" altLang="en-US" sz="800" dirty="0" smtClean="0">
                          <a:solidFill>
                            <a:schemeClr val="tx1">
                              <a:lumMod val="65000"/>
                              <a:lumOff val="35000"/>
                            </a:schemeClr>
                          </a:solidFill>
                          <a:latin typeface="+mj-lt"/>
                          <a:ea typeface="+mj-ea"/>
                        </a:rPr>
                        <a:t>か月以上の掲載をご希望の場合は、延長費</a:t>
                      </a:r>
                      <a:r>
                        <a:rPr kumimoji="1" lang="en-US" altLang="ja-JP" sz="800" dirty="0" smtClean="0">
                          <a:solidFill>
                            <a:schemeClr val="tx1">
                              <a:lumMod val="65000"/>
                              <a:lumOff val="35000"/>
                            </a:schemeClr>
                          </a:solidFill>
                          <a:latin typeface="+mj-lt"/>
                          <a:ea typeface="+mj-ea"/>
                        </a:rPr>
                        <a:t>3000</a:t>
                      </a:r>
                      <a:r>
                        <a:rPr kumimoji="1" lang="ja-JP" altLang="en-US" sz="800" dirty="0" smtClean="0">
                          <a:solidFill>
                            <a:schemeClr val="tx1">
                              <a:lumMod val="65000"/>
                              <a:lumOff val="35000"/>
                            </a:schemeClr>
                          </a:solidFill>
                          <a:latin typeface="+mj-lt"/>
                          <a:ea typeface="+mj-ea"/>
                        </a:rPr>
                        <a:t>円</a:t>
                      </a:r>
                      <a:r>
                        <a:rPr kumimoji="1" lang="en-US" altLang="ja-JP" sz="800" dirty="0" smtClean="0">
                          <a:solidFill>
                            <a:schemeClr val="tx1">
                              <a:lumMod val="65000"/>
                              <a:lumOff val="35000"/>
                            </a:schemeClr>
                          </a:solidFill>
                          <a:latin typeface="+mj-lt"/>
                          <a:ea typeface="+mj-ea"/>
                        </a:rPr>
                        <a:t>/</a:t>
                      </a:r>
                      <a:r>
                        <a:rPr kumimoji="1" lang="ja-JP" altLang="en-US" sz="800" dirty="0" smtClean="0">
                          <a:solidFill>
                            <a:schemeClr val="tx1">
                              <a:lumMod val="65000"/>
                              <a:lumOff val="35000"/>
                            </a:schemeClr>
                          </a:solidFill>
                          <a:latin typeface="+mj-lt"/>
                          <a:ea typeface="+mj-ea"/>
                        </a:rPr>
                        <a:t>日を頂戴いたします</a:t>
                      </a:r>
                    </a:p>
                    <a:p>
                      <a:pPr algn="l"/>
                      <a:r>
                        <a:rPr kumimoji="1" lang="ja-JP" altLang="en-US" sz="800" dirty="0" smtClean="0">
                          <a:solidFill>
                            <a:schemeClr val="tx1">
                              <a:lumMod val="65000"/>
                              <a:lumOff val="35000"/>
                            </a:schemeClr>
                          </a:solidFill>
                          <a:latin typeface="+mj-lt"/>
                          <a:ea typeface="+mj-ea"/>
                        </a:rPr>
                        <a:t>・ヤフー</a:t>
                      </a:r>
                      <a:r>
                        <a:rPr kumimoji="1" lang="en-US" altLang="ja-JP" sz="800" dirty="0" smtClean="0">
                          <a:solidFill>
                            <a:schemeClr val="tx1">
                              <a:lumMod val="65000"/>
                              <a:lumOff val="35000"/>
                            </a:schemeClr>
                          </a:solidFill>
                          <a:latin typeface="+mj-lt"/>
                          <a:ea typeface="+mj-ea"/>
                        </a:rPr>
                        <a:t>TOP</a:t>
                      </a:r>
                      <a:r>
                        <a:rPr kumimoji="1" lang="ja-JP" altLang="en-US" sz="800" dirty="0" smtClean="0">
                          <a:solidFill>
                            <a:schemeClr val="tx1">
                              <a:lumMod val="65000"/>
                              <a:lumOff val="35000"/>
                            </a:schemeClr>
                          </a:solidFill>
                          <a:latin typeface="+mj-lt"/>
                          <a:ea typeface="+mj-ea"/>
                        </a:rPr>
                        <a:t>タイムラインや</a:t>
                      </a:r>
                      <a:r>
                        <a:rPr kumimoji="1" lang="en-US" altLang="ja-JP" sz="800" dirty="0" smtClean="0">
                          <a:solidFill>
                            <a:schemeClr val="tx1">
                              <a:lumMod val="65000"/>
                              <a:lumOff val="35000"/>
                            </a:schemeClr>
                          </a:solidFill>
                          <a:latin typeface="+mj-lt"/>
                          <a:ea typeface="+mj-ea"/>
                        </a:rPr>
                        <a:t>GYAO!</a:t>
                      </a:r>
                      <a:r>
                        <a:rPr kumimoji="1" lang="ja-JP" altLang="en-US" sz="800" dirty="0" smtClean="0">
                          <a:solidFill>
                            <a:schemeClr val="tx1">
                              <a:lumMod val="65000"/>
                              <a:lumOff val="35000"/>
                            </a:schemeClr>
                          </a:solidFill>
                          <a:latin typeface="+mj-lt"/>
                          <a:ea typeface="+mj-ea"/>
                        </a:rPr>
                        <a:t>アプリ内タイムライン枠でなど広告が掲載されない面でコンテンツが再生された場合、テレビデバイスでの視聴時はインストリームは掲載されません</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か月以上の掲載をご希望の場合は、延長費</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3000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円</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日を頂戴いたします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・ヤフー</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TOP</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タイムラインや</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GYAO!</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アプリ内タイムライン枠でなど広告が掲載されない面でコンテンツが再生された場合、テレビデバイスでの視聴時はインストリームは掲載されません</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eiryo UI" panose="020B0604030504040204" pitchFamily="50" charset="-128"/>
                        </a:rPr>
                        <a:t>ヤフー</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eiryo UI" panose="020B0604030504040204" pitchFamily="50" charset="-128"/>
                        </a:rPr>
                        <a:t>TOP</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eiryo UI" panose="020B0604030504040204" pitchFamily="50" charset="-128"/>
                        </a:rPr>
                        <a:t>タイムラインや</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eiryo UI" panose="020B0604030504040204" pitchFamily="50" charset="-128"/>
                        </a:rPr>
                        <a:t>GYAO!</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eiryo UI" panose="020B0604030504040204" pitchFamily="50" charset="-128"/>
                        </a:rPr>
                        <a:t>アプリ内タイムライン枠でなど広告が掲載されない面でコンテンツが再生された場合、テレビデバイスでの視聴時はインストリームは掲載されません</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ja-JP" altLang="en-US" sz="800" dirty="0" smtClean="0">
                        <a:solidFill>
                          <a:schemeClr val="accent3">
                            <a:lumMod val="75000"/>
                          </a:schemeClr>
                        </a:solidFill>
                        <a:latin typeface="+mn-lt"/>
                        <a:ea typeface="+mn-ea"/>
                        <a:cs typeface="Verdan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14462905"/>
                  </a:ext>
                </a:extLst>
              </a:tr>
            </a:tbl>
          </a:graphicData>
        </a:graphic>
      </p:graphicFrame>
    </p:spTree>
    <p:extLst>
      <p:ext uri="{BB962C8B-B14F-4D97-AF65-F5344CB8AC3E}">
        <p14:creationId xmlns:p14="http://schemas.microsoft.com/office/powerpoint/2010/main" val="749953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注意事項</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6" name="Rectangle 46"/>
          <p:cNvSpPr>
            <a:spLocks noChangeArrowheads="1"/>
          </p:cNvSpPr>
          <p:nvPr/>
        </p:nvSpPr>
        <p:spPr bwMode="auto">
          <a:xfrm>
            <a:off x="241048" y="1253019"/>
            <a:ext cx="11687600" cy="457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・企画内容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主様とヤフーと</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の間で協議の上決定し、最終的な編集権</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帰属します。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主様より提供</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に係わる財産権</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全ての権利処理が</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完了</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して</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いること、情報の正確性に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ついてヤフーに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対して保証いただくものとします。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・企画ページ上</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提供：○○」の</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スポンサークレジットの掲載が</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必須となります。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smtClean="0">
                <a:solidFill>
                  <a:schemeClr val="tx1">
                    <a:lumMod val="65000"/>
                    <a:lumOff val="35000"/>
                  </a:schemeClr>
                </a:solidFill>
                <a:latin typeface="メイリオ"/>
                <a:ea typeface="メイリオ"/>
              </a:rPr>
              <a:t>　・原則として掲載終了後はアーカイブ保存せず、企画ページは削除いたします。</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defRPr/>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・企画ページから</a:t>
            </a:r>
            <a:r>
              <a:rPr lang="ja-JP" altLang="en-US" sz="1200" dirty="0">
                <a:solidFill>
                  <a:schemeClr val="tx1">
                    <a:lumMod val="65000"/>
                    <a:lumOff val="35000"/>
                  </a:schemeClr>
                </a:solidFill>
                <a:latin typeface="メイリオ"/>
                <a:ea typeface="メイリオ"/>
              </a:rPr>
              <a:t>広告主様</a:t>
            </a:r>
            <a:r>
              <a:rPr lang="ja-JP" altLang="en-US" sz="1200" dirty="0" smtClean="0">
                <a:solidFill>
                  <a:schemeClr val="tx1">
                    <a:lumMod val="65000"/>
                    <a:lumOff val="35000"/>
                  </a:schemeClr>
                </a:solidFill>
                <a:latin typeface="メイリオ"/>
                <a:ea typeface="メイリオ"/>
              </a:rPr>
              <a:t>サイト</a:t>
            </a:r>
            <a:r>
              <a:rPr lang="ja-JP" altLang="en-US" sz="1200" dirty="0">
                <a:solidFill>
                  <a:schemeClr val="tx1">
                    <a:lumMod val="65000"/>
                    <a:lumOff val="35000"/>
                  </a:schemeClr>
                </a:solidFill>
                <a:latin typeface="メイリオ"/>
                <a:ea typeface="メイリオ"/>
              </a:rPr>
              <a:t>へ誘導するバナーやテキストリンクに、効果計測用</a:t>
            </a:r>
            <a:r>
              <a:rPr lang="en-US" altLang="ja-JP" sz="1200" dirty="0">
                <a:solidFill>
                  <a:schemeClr val="tx1">
                    <a:lumMod val="65000"/>
                    <a:lumOff val="35000"/>
                  </a:schemeClr>
                </a:solidFill>
                <a:latin typeface="メイリオ"/>
                <a:ea typeface="メイリオ"/>
              </a:rPr>
              <a:t>URL</a:t>
            </a:r>
            <a:r>
              <a:rPr lang="ja-JP" altLang="en-US" sz="1200" dirty="0">
                <a:solidFill>
                  <a:schemeClr val="tx1">
                    <a:lumMod val="65000"/>
                    <a:lumOff val="35000"/>
                  </a:schemeClr>
                </a:solidFill>
                <a:latin typeface="メイリオ"/>
                <a:ea typeface="メイリオ"/>
              </a:rPr>
              <a:t>を設定する</a:t>
            </a:r>
            <a:r>
              <a:rPr lang="ja-JP" altLang="en-US" sz="1200" dirty="0" smtClean="0">
                <a:solidFill>
                  <a:schemeClr val="tx1">
                    <a:lumMod val="65000"/>
                    <a:lumOff val="35000"/>
                  </a:schemeClr>
                </a:solidFill>
                <a:latin typeface="メイリオ"/>
                <a:ea typeface="メイリオ"/>
              </a:rPr>
              <a:t>ことはできませ</a:t>
            </a:r>
            <a:r>
              <a:rPr lang="ja-JP" altLang="en-US" sz="1200" dirty="0">
                <a:solidFill>
                  <a:schemeClr val="tx1">
                    <a:lumMod val="65000"/>
                    <a:lumOff val="35000"/>
                  </a:schemeClr>
                </a:solidFill>
                <a:latin typeface="メイリオ"/>
                <a:ea typeface="メイリオ"/>
              </a:rPr>
              <a:t>ん</a:t>
            </a:r>
            <a:r>
              <a:rPr lang="ja-JP" altLang="en-US" sz="1200" dirty="0" smtClean="0">
                <a:solidFill>
                  <a:schemeClr val="tx1">
                    <a:lumMod val="65000"/>
                    <a:lumOff val="35000"/>
                  </a:schemeClr>
                </a:solidFill>
                <a:latin typeface="メイリオ"/>
                <a:ea typeface="メイリオ"/>
              </a:rPr>
              <a:t>。</a:t>
            </a:r>
            <a:endPar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、ヤフーを</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利用するお客様に対して速やかに災害情報をお伝えするために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、企画ページについても</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、ページ上部に災害</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情報</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告知</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モジュールの掲載を行います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a:t>
            </a:r>
            <a:r>
              <a:rPr lang="ja-JP" altLang="en-US" sz="1000" dirty="0" smtClean="0">
                <a:solidFill>
                  <a:schemeClr val="tx1">
                    <a:lumMod val="65000"/>
                    <a:lumOff val="35000"/>
                  </a:schemeClr>
                </a:solidFill>
                <a:latin typeface="メイリオ"/>
                <a:ea typeface="メイリオ"/>
              </a:rPr>
              <a:t>、ヤフーの</a:t>
            </a:r>
            <a:r>
              <a:rPr lang="ja-JP" altLang="en-US" sz="1000" dirty="0">
                <a:solidFill>
                  <a:schemeClr val="tx1">
                    <a:lumMod val="65000"/>
                    <a:lumOff val="35000"/>
                  </a:schemeClr>
                </a:solidFill>
                <a:latin typeface="メイリオ"/>
                <a:ea typeface="メイリオ"/>
              </a:rPr>
              <a:t>統一運用ルール</a:t>
            </a:r>
            <a:r>
              <a:rPr lang="ja-JP" altLang="en-US" sz="1000" dirty="0" smtClean="0">
                <a:solidFill>
                  <a:schemeClr val="tx1">
                    <a:lumMod val="65000"/>
                    <a:lumOff val="35000"/>
                  </a:schemeClr>
                </a:solidFill>
                <a:latin typeface="メイリオ"/>
                <a:ea typeface="メイリオ"/>
              </a:rPr>
              <a:t>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・誘導広告を申込者・広告主様で制作する場合は、ヤフーが提示するガイドラインを遵守してください。</a:t>
            </a:r>
            <a:endPar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・企画ページに効果計測用</a:t>
            </a:r>
            <a:r>
              <a:rPr lang="en-US" altLang="ja-JP" sz="1200" dirty="0" smtClean="0">
                <a:solidFill>
                  <a:schemeClr val="tx1">
                    <a:lumMod val="65000"/>
                    <a:lumOff val="35000"/>
                  </a:schemeClr>
                </a:solidFill>
                <a:latin typeface="メイリオ"/>
                <a:ea typeface="メイリオ"/>
              </a:rPr>
              <a:t>URL</a:t>
            </a:r>
            <a:r>
              <a:rPr lang="ja-JP" altLang="en-US" sz="1200" dirty="0" smtClean="0">
                <a:solidFill>
                  <a:schemeClr val="tx1">
                    <a:lumMod val="65000"/>
                    <a:lumOff val="35000"/>
                  </a:schemeClr>
                </a:solidFill>
                <a:latin typeface="メイリオ"/>
                <a:ea typeface="メイリオ"/>
              </a:rPr>
              <a:t>を設定することはできません。</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smtClean="0">
                <a:solidFill>
                  <a:schemeClr val="tx1">
                    <a:lumMod val="65000"/>
                    <a:lumOff val="35000"/>
                  </a:schemeClr>
                </a:solidFill>
                <a:latin typeface="メイリオ"/>
                <a:ea typeface="メイリオ"/>
              </a:rPr>
              <a:t>■ 効果</a:t>
            </a:r>
            <a:r>
              <a:rPr lang="ja-JP" altLang="en-US" sz="1600" dirty="0">
                <a:solidFill>
                  <a:schemeClr val="tx1">
                    <a:lumMod val="65000"/>
                    <a:lumOff val="35000"/>
                  </a:schemeClr>
                </a:solidFill>
                <a:latin typeface="メイリオ"/>
                <a:ea typeface="メイリオ"/>
              </a:rPr>
              <a:t>検証レポート</a:t>
            </a: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a:t>
            </a:r>
            <a:r>
              <a:rPr lang="ja-JP" altLang="en-US" sz="1200" dirty="0" smtClean="0">
                <a:solidFill>
                  <a:schemeClr val="tx1">
                    <a:lumMod val="65000"/>
                    <a:lumOff val="35000"/>
                  </a:schemeClr>
                </a:solidFill>
                <a:latin typeface="メイリオ"/>
                <a:ea typeface="メイリオ"/>
              </a:rPr>
              <a:t>が含まれる場合があります。</a:t>
            </a:r>
            <a:r>
              <a:rPr lang="ja-JP" altLang="en-US" sz="1200" dirty="0">
                <a:solidFill>
                  <a:schemeClr val="tx1">
                    <a:lumMod val="65000"/>
                    <a:lumOff val="35000"/>
                  </a:schemeClr>
                </a:solidFill>
                <a:latin typeface="メイリオ"/>
                <a:ea typeface="メイリオ"/>
              </a:rPr>
              <a:t>個人情報の</a:t>
            </a:r>
            <a:r>
              <a:rPr lang="ja-JP" altLang="en-US" sz="1200" dirty="0" smtClean="0">
                <a:solidFill>
                  <a:schemeClr val="tx1">
                    <a:lumMod val="65000"/>
                    <a:lumOff val="35000"/>
                  </a:schemeClr>
                </a:solidFill>
                <a:latin typeface="メイリオ"/>
                <a:ea typeface="メイリオ"/>
              </a:rPr>
              <a:t>保護</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に</a:t>
            </a:r>
            <a:r>
              <a:rPr lang="ja-JP" altLang="en-US" sz="1200" dirty="0">
                <a:solidFill>
                  <a:schemeClr val="tx1">
                    <a:lumMod val="65000"/>
                    <a:lumOff val="35000"/>
                  </a:schemeClr>
                </a:solidFill>
                <a:latin typeface="メイリオ"/>
                <a:ea typeface="メイリオ"/>
              </a:rPr>
              <a:t>関する法律その他の関係法令・ガイドラインを遵守するとともに、善良な管理者</a:t>
            </a:r>
            <a:r>
              <a:rPr lang="ja-JP" altLang="en-US" sz="1200" dirty="0" smtClean="0">
                <a:solidFill>
                  <a:schemeClr val="tx1">
                    <a:lumMod val="65000"/>
                    <a:lumOff val="35000"/>
                  </a:schemeClr>
                </a:solidFill>
                <a:latin typeface="メイリオ"/>
                <a:ea typeface="メイリオ"/>
              </a:rPr>
              <a:t>の注意をもって</a:t>
            </a:r>
            <a:r>
              <a:rPr lang="ja-JP" altLang="en-US" sz="1200" dirty="0">
                <a:solidFill>
                  <a:schemeClr val="tx1">
                    <a:lumMod val="65000"/>
                    <a:lumOff val="35000"/>
                  </a:schemeClr>
                </a:solidFill>
                <a:latin typeface="メイリオ"/>
                <a:ea typeface="メイリオ"/>
              </a:rPr>
              <a:t>適切に取り扱い、不正アクセスおよび不正利用の防止に努めて</a:t>
            </a:r>
            <a:r>
              <a:rPr lang="ja-JP" altLang="en-US" sz="1200" dirty="0" err="1" smtClean="0">
                <a:solidFill>
                  <a:schemeClr val="tx1">
                    <a:lumMod val="65000"/>
                    <a:lumOff val="35000"/>
                  </a:schemeClr>
                </a:solidFill>
                <a:latin typeface="メイリオ"/>
                <a:ea typeface="メイリオ"/>
              </a:rPr>
              <a:t>い</a:t>
            </a:r>
            <a:r>
              <a:rPr lang="ja-JP" altLang="en-US" sz="1200" dirty="0" smtClean="0">
                <a:solidFill>
                  <a:schemeClr val="tx1">
                    <a:lumMod val="65000"/>
                    <a:lumOff val="35000"/>
                  </a:schemeClr>
                </a:solidFill>
                <a:latin typeface="メイリオ"/>
                <a:ea typeface="メイリオ"/>
              </a:rPr>
              <a:t>　　</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ただ</a:t>
            </a:r>
            <a:r>
              <a:rPr lang="ja-JP" altLang="en-US" sz="1200" dirty="0">
                <a:solidFill>
                  <a:schemeClr val="tx1">
                    <a:lumMod val="65000"/>
                    <a:lumOff val="35000"/>
                  </a:schemeClr>
                </a:solidFill>
                <a:latin typeface="メイリオ"/>
                <a:ea typeface="メイリオ"/>
              </a:rPr>
              <a:t>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en-US" altLang="ja-JP" sz="1000" dirty="0" smtClean="0">
                <a:solidFill>
                  <a:schemeClr val="tx1">
                    <a:lumMod val="65000"/>
                    <a:lumOff val="35000"/>
                  </a:schemeClr>
                </a:solidFill>
                <a:latin typeface="メイリオ"/>
                <a:ea typeface="メイリオ"/>
              </a:rPr>
              <a:t>.</a:t>
            </a:r>
            <a:r>
              <a:rPr lang="ja-JP" altLang="en-US" sz="1000" dirty="0" smtClean="0">
                <a:solidFill>
                  <a:schemeClr val="tx1">
                    <a:lumMod val="65000"/>
                    <a:lumOff val="35000"/>
                  </a:schemeClr>
                </a:solidFill>
                <a:latin typeface="メイリオ"/>
                <a:ea typeface="メイリオ"/>
              </a:rPr>
              <a:t>例：ユーザーアンケートを実施し自由回答を含む場合、ヤフー</a:t>
            </a:r>
            <a:r>
              <a:rPr lang="ja-JP" altLang="en-US" sz="1000" dirty="0">
                <a:solidFill>
                  <a:schemeClr val="tx1">
                    <a:lumMod val="65000"/>
                    <a:lumOff val="35000"/>
                  </a:schemeClr>
                </a:solidFill>
                <a:latin typeface="メイリオ"/>
                <a:ea typeface="メイリオ"/>
              </a:rPr>
              <a:t>において特定の個人を識別することができる情報に</a:t>
            </a:r>
            <a:r>
              <a:rPr lang="ja-JP" altLang="en-US" sz="1000" dirty="0" smtClean="0">
                <a:solidFill>
                  <a:schemeClr val="tx1">
                    <a:lumMod val="65000"/>
                    <a:lumOff val="35000"/>
                  </a:schemeClr>
                </a:solidFill>
                <a:latin typeface="メイリオ"/>
                <a:ea typeface="メイリオ"/>
              </a:rPr>
              <a:t>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3653167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免責事項</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7" name="Rectangle 46"/>
          <p:cNvSpPr>
            <a:spLocks noChangeArrowheads="1"/>
          </p:cNvSpPr>
          <p:nvPr/>
        </p:nvSpPr>
        <p:spPr bwMode="auto">
          <a:xfrm>
            <a:off x="387048" y="1237445"/>
            <a:ext cx="11469592" cy="3847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200" dirty="0" smtClean="0">
                <a:solidFill>
                  <a:schemeClr val="tx1">
                    <a:lumMod val="65000"/>
                    <a:lumOff val="35000"/>
                  </a:schemeClr>
                </a:solidFill>
                <a:latin typeface="+mn-ea"/>
                <a:ea typeface="+mn-ea"/>
              </a:rPr>
              <a:t>・申込者・広告主様の</a:t>
            </a:r>
            <a:r>
              <a:rPr lang="ja-JP" altLang="en-US" sz="1200" dirty="0">
                <a:solidFill>
                  <a:schemeClr val="tx1">
                    <a:lumMod val="65000"/>
                    <a:lumOff val="35000"/>
                  </a:schemeClr>
                </a:solidFill>
                <a:latin typeface="+mn-ea"/>
                <a:ea typeface="+mn-ea"/>
              </a:rPr>
              <a:t>故意または過失によって、ヤフー</a:t>
            </a:r>
            <a:r>
              <a:rPr lang="ja-JP" altLang="en-US" sz="1200" dirty="0" smtClean="0">
                <a:solidFill>
                  <a:schemeClr val="tx1">
                    <a:lumMod val="65000"/>
                    <a:lumOff val="35000"/>
                  </a:schemeClr>
                </a:solidFill>
                <a:latin typeface="+mn-ea"/>
                <a:ea typeface="+mn-ea"/>
              </a:rPr>
              <a:t>と申込者間</a:t>
            </a:r>
            <a:r>
              <a:rPr lang="ja-JP" altLang="en-US" sz="1200" dirty="0">
                <a:solidFill>
                  <a:schemeClr val="tx1">
                    <a:lumMod val="65000"/>
                    <a:lumOff val="35000"/>
                  </a:schemeClr>
                </a:solidFill>
                <a:latin typeface="+mn-ea"/>
                <a:ea typeface="+mn-ea"/>
              </a:rPr>
              <a:t>の広告掲載契約に定める掲載開始日までに企画ページの掲載を開始できなかった場合、ヤフー</a:t>
            </a:r>
            <a:r>
              <a:rPr lang="ja-JP" altLang="en-US" sz="1200" dirty="0" smtClean="0">
                <a:solidFill>
                  <a:schemeClr val="tx1">
                    <a:lumMod val="65000"/>
                    <a:lumOff val="35000"/>
                  </a:schemeClr>
                </a:solidFill>
                <a:latin typeface="+mn-ea"/>
                <a:ea typeface="+mn-ea"/>
              </a:rPr>
              <a:t>は</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広告</a:t>
            </a:r>
            <a:r>
              <a:rPr lang="ja-JP" altLang="en-US" sz="1200" dirty="0">
                <a:solidFill>
                  <a:schemeClr val="tx1">
                    <a:lumMod val="65000"/>
                    <a:lumOff val="35000"/>
                  </a:schemeClr>
                </a:solidFill>
                <a:latin typeface="+mn-ea"/>
                <a:ea typeface="+mn-ea"/>
              </a:rPr>
              <a:t>掲載契約に基づく企画ページの掲載を履行する義務を免れるものとします。また、その場合、当該企画ページの掲載を行うことができなかった期間の</a:t>
            </a:r>
            <a:r>
              <a:rPr lang="ja-JP" altLang="en-US" sz="1200" dirty="0" smtClean="0">
                <a:solidFill>
                  <a:schemeClr val="tx1">
                    <a:lumMod val="65000"/>
                    <a:lumOff val="35000"/>
                  </a:schemeClr>
                </a:solidFill>
                <a:latin typeface="+mn-ea"/>
                <a:ea typeface="+mn-ea"/>
              </a:rPr>
              <a:t>広告料金</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広告掲載費、制作費その他広告掲載契約に</a:t>
            </a:r>
            <a:r>
              <a:rPr lang="ja-JP" altLang="en-US" sz="1200" dirty="0" smtClean="0">
                <a:solidFill>
                  <a:schemeClr val="tx1">
                    <a:lumMod val="65000"/>
                    <a:lumOff val="35000"/>
                  </a:schemeClr>
                </a:solidFill>
                <a:latin typeface="+mn-ea"/>
                <a:ea typeface="+mn-ea"/>
              </a:rPr>
              <a:t>基づき申込者</a:t>
            </a:r>
            <a:r>
              <a:rPr lang="ja-JP" altLang="en-US" sz="1200" dirty="0">
                <a:solidFill>
                  <a:schemeClr val="tx1">
                    <a:lumMod val="65000"/>
                    <a:lumOff val="35000"/>
                  </a:schemeClr>
                </a:solidFill>
                <a:latin typeface="+mn-ea"/>
                <a:ea typeface="+mn-ea"/>
              </a:rPr>
              <a:t>およびヤフー間で事前に合意した金額をいいます）は何ら減免されません</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が定めるサポート環境（</a:t>
            </a:r>
            <a:r>
              <a:rPr lang="en-US" altLang="ja-JP" sz="1200" dirty="0">
                <a:solidFill>
                  <a:schemeClr val="tx1">
                    <a:lumMod val="65000"/>
                    <a:lumOff val="35000"/>
                  </a:schemeClr>
                </a:solidFill>
                <a:latin typeface="+mn-ea"/>
                <a:ea typeface="+mn-ea"/>
              </a:rPr>
              <a:t>OS/</a:t>
            </a:r>
            <a:r>
              <a:rPr lang="ja-JP" altLang="en-US" sz="1200" dirty="0">
                <a:solidFill>
                  <a:schemeClr val="tx1">
                    <a:lumMod val="65000"/>
                    <a:lumOff val="35000"/>
                  </a:schemeClr>
                </a:solidFill>
                <a:latin typeface="+mn-ea"/>
                <a:ea typeface="+mn-ea"/>
              </a:rPr>
              <a:t>ブラウザー）以外では、企画ページの非表示や表示崩れを起こす場合があり、ヤフーは当該非表示または表示崩れに関して</a:t>
            </a:r>
            <a:r>
              <a:rPr lang="ja-JP" altLang="en-US" sz="1200" dirty="0" smtClean="0">
                <a:solidFill>
                  <a:schemeClr val="tx1">
                    <a:lumMod val="65000"/>
                    <a:lumOff val="35000"/>
                  </a:schemeClr>
                </a:solidFill>
                <a:latin typeface="+mn-ea"/>
                <a:ea typeface="+mn-ea"/>
              </a:rPr>
              <a:t>一切</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の</a:t>
            </a:r>
            <a:r>
              <a:rPr lang="ja-JP" altLang="en-US" sz="1200" dirty="0">
                <a:solidFill>
                  <a:schemeClr val="tx1">
                    <a:lumMod val="65000"/>
                    <a:lumOff val="35000"/>
                  </a:schemeClr>
                </a:solidFill>
                <a:latin typeface="+mn-ea"/>
                <a:ea typeface="+mn-ea"/>
              </a:rPr>
              <a:t>責任を負いません。</a:t>
            </a:r>
            <a:endParaRPr lang="ja-JP" altLang="en-US"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・停電</a:t>
            </a:r>
            <a:r>
              <a:rPr lang="ja-JP" altLang="en-US" sz="1200" dirty="0">
                <a:solidFill>
                  <a:schemeClr val="tx1">
                    <a:lumMod val="65000"/>
                    <a:lumOff val="35000"/>
                  </a:schemeClr>
                </a:solidFill>
                <a:latin typeface="+mn-ea"/>
                <a:ea typeface="+mn-ea"/>
              </a:rPr>
              <a:t>・通信回線の事故・天災等の不可抗力、通信事業者の不履行、インターネットインフラその他サーバー等</a:t>
            </a:r>
            <a:r>
              <a:rPr lang="ja-JP" altLang="en-US" sz="1200" dirty="0" smtClean="0">
                <a:solidFill>
                  <a:schemeClr val="tx1">
                    <a:lumMod val="65000"/>
                    <a:lumOff val="35000"/>
                  </a:schemeClr>
                </a:solidFill>
                <a:latin typeface="+mn-ea"/>
                <a:ea typeface="+mn-ea"/>
              </a:rPr>
              <a:t>のシステム上</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不具合</a:t>
            </a:r>
            <a:r>
              <a:rPr lang="ja-JP" altLang="en-US" sz="1200" dirty="0">
                <a:solidFill>
                  <a:schemeClr val="tx1">
                    <a:lumMod val="65000"/>
                    <a:lumOff val="35000"/>
                  </a:schemeClr>
                </a:solidFill>
                <a:latin typeface="+mn-ea"/>
                <a:ea typeface="+mn-ea"/>
              </a:rPr>
              <a:t>、緊急メンテナンスの発生</a:t>
            </a:r>
            <a:r>
              <a:rPr lang="ja-JP" altLang="en-US" sz="1200" dirty="0" smtClean="0">
                <a:solidFill>
                  <a:schemeClr val="tx1">
                    <a:lumMod val="65000"/>
                    <a:lumOff val="35000"/>
                  </a:schemeClr>
                </a:solidFill>
                <a:latin typeface="+mn-ea"/>
                <a:ea typeface="+mn-ea"/>
              </a:rPr>
              <a:t>など</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ヤフーの</a:t>
            </a:r>
            <a:r>
              <a:rPr lang="ja-JP" altLang="en-US" sz="1200" dirty="0">
                <a:solidFill>
                  <a:schemeClr val="tx1">
                    <a:lumMod val="65000"/>
                    <a:lumOff val="35000"/>
                  </a:schemeClr>
                </a:solidFill>
                <a:latin typeface="+mn-ea"/>
                <a:ea typeface="+mn-ea"/>
              </a:rPr>
              <a:t>責に帰すべき事由以外の原因により、特集・タイアップ広告ページ</a:t>
            </a:r>
            <a:r>
              <a:rPr lang="ja-JP" altLang="en-US" sz="1200" dirty="0" smtClean="0">
                <a:solidFill>
                  <a:schemeClr val="tx1">
                    <a:lumMod val="65000"/>
                    <a:lumOff val="35000"/>
                  </a:schemeClr>
                </a:solidFill>
                <a:latin typeface="+mn-ea"/>
                <a:ea typeface="+mn-ea"/>
              </a:rPr>
              <a:t>の全部また</a:t>
            </a:r>
            <a:r>
              <a:rPr lang="ja-JP" altLang="en-US" sz="1200" dirty="0">
                <a:solidFill>
                  <a:schemeClr val="tx1">
                    <a:lumMod val="65000"/>
                    <a:lumOff val="35000"/>
                  </a:schemeClr>
                </a:solidFill>
                <a:latin typeface="+mn-ea"/>
                <a:ea typeface="+mn-ea"/>
              </a:rPr>
              <a:t>は一部</a:t>
            </a:r>
            <a:r>
              <a:rPr lang="ja-JP" altLang="en-US" sz="1200" dirty="0" smtClean="0">
                <a:solidFill>
                  <a:schemeClr val="tx1">
                    <a:lumMod val="65000"/>
                    <a:lumOff val="35000"/>
                  </a:schemeClr>
                </a:solidFill>
                <a:latin typeface="+mn-ea"/>
                <a:ea typeface="+mn-ea"/>
              </a:rPr>
              <a:t>を掲載できなかった場合、ヤフーは</a:t>
            </a:r>
            <a:r>
              <a:rPr lang="ja-JP" altLang="en-US" sz="1200" dirty="0">
                <a:solidFill>
                  <a:schemeClr val="tx1">
                    <a:lumMod val="65000"/>
                    <a:lumOff val="35000"/>
                  </a:schemeClr>
                </a:solidFill>
                <a:latin typeface="+mn-ea"/>
                <a:ea typeface="+mn-ea"/>
              </a:rPr>
              <a:t>その責を問われないものとし</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履行に</a:t>
            </a:r>
            <a:r>
              <a:rPr lang="ja-JP" altLang="en-US" sz="1200" dirty="0" smtClean="0">
                <a:solidFill>
                  <a:schemeClr val="tx1">
                    <a:lumMod val="65000"/>
                    <a:lumOff val="35000"/>
                  </a:schemeClr>
                </a:solidFill>
                <a:latin typeface="+mn-ea"/>
                <a:ea typeface="+mn-ea"/>
              </a:rPr>
              <a:t>ついて</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原因の</a:t>
            </a:r>
            <a:r>
              <a:rPr lang="ja-JP" altLang="en-US" sz="1200" dirty="0" smtClean="0">
                <a:solidFill>
                  <a:schemeClr val="tx1">
                    <a:lumMod val="65000"/>
                    <a:lumOff val="35000"/>
                  </a:schemeClr>
                </a:solidFill>
                <a:latin typeface="+mn-ea"/>
                <a:ea typeface="+mn-ea"/>
              </a:rPr>
              <a:t>影響</a:t>
            </a:r>
            <a:r>
              <a:rPr lang="ja-JP" altLang="en-US" sz="1200" dirty="0">
                <a:solidFill>
                  <a:schemeClr val="tx1">
                    <a:lumMod val="65000"/>
                    <a:lumOff val="35000"/>
                  </a:schemeClr>
                </a:solidFill>
                <a:latin typeface="+mn-ea"/>
                <a:ea typeface="+mn-ea"/>
              </a:rPr>
              <a:t>とみなされる範囲まで</a:t>
            </a:r>
            <a:r>
              <a:rPr lang="ja-JP" altLang="en-US" sz="1200" dirty="0" smtClean="0">
                <a:solidFill>
                  <a:schemeClr val="tx1">
                    <a:lumMod val="65000"/>
                    <a:lumOff val="35000"/>
                  </a:schemeClr>
                </a:solidFill>
                <a:latin typeface="+mn-ea"/>
                <a:ea typeface="+mn-ea"/>
              </a:rPr>
              <a:t>義務を</a:t>
            </a:r>
            <a:r>
              <a:rPr lang="ja-JP" altLang="en-US" sz="1200" dirty="0">
                <a:solidFill>
                  <a:schemeClr val="tx1">
                    <a:lumMod val="65000"/>
                    <a:lumOff val="35000"/>
                  </a:schemeClr>
                </a:solidFill>
                <a:latin typeface="+mn-ea"/>
                <a:ea typeface="+mn-ea"/>
              </a:rPr>
              <a:t>免除される</a:t>
            </a:r>
            <a:r>
              <a:rPr lang="ja-JP" altLang="en-US" sz="1200" dirty="0" smtClean="0">
                <a:solidFill>
                  <a:schemeClr val="tx1">
                    <a:lumMod val="65000"/>
                    <a:lumOff val="35000"/>
                  </a:schemeClr>
                </a:solidFill>
                <a:latin typeface="+mn-ea"/>
                <a:ea typeface="+mn-ea"/>
              </a:rPr>
              <a:t>ものと</a:t>
            </a:r>
            <a:r>
              <a:rPr lang="ja-JP" altLang="en-US" sz="1200" dirty="0">
                <a:solidFill>
                  <a:schemeClr val="tx1">
                    <a:lumMod val="65000"/>
                    <a:lumOff val="35000"/>
                  </a:schemeClr>
                </a:solidFill>
                <a:latin typeface="+mn-ea"/>
                <a:ea typeface="+mn-ea"/>
              </a:rPr>
              <a:t>します</a:t>
            </a:r>
            <a:r>
              <a:rPr lang="ja-JP" altLang="en-US" sz="1200" dirty="0" smtClean="0">
                <a:solidFill>
                  <a:schemeClr val="tx1">
                    <a:lumMod val="65000"/>
                    <a:lumOff val="35000"/>
                  </a:schemeClr>
                </a:solidFill>
                <a:latin typeface="+mn-ea"/>
                <a:ea typeface="+mn-ea"/>
              </a:rPr>
              <a:t>。ただし、ヤフーの</a:t>
            </a:r>
            <a:r>
              <a:rPr lang="ja-JP" altLang="en-US" sz="1200" dirty="0">
                <a:solidFill>
                  <a:schemeClr val="tx1">
                    <a:lumMod val="65000"/>
                    <a:lumOff val="35000"/>
                  </a:schemeClr>
                </a:solidFill>
                <a:latin typeface="+mn-ea"/>
                <a:ea typeface="+mn-ea"/>
              </a:rPr>
              <a:t>故意また</a:t>
            </a:r>
            <a:r>
              <a:rPr lang="ja-JP" altLang="en-US" sz="1200" dirty="0" smtClean="0">
                <a:solidFill>
                  <a:schemeClr val="tx1">
                    <a:lumMod val="65000"/>
                    <a:lumOff val="35000"/>
                  </a:schemeClr>
                </a:solidFill>
                <a:latin typeface="+mn-ea"/>
                <a:ea typeface="+mn-ea"/>
              </a:rPr>
              <a:t>は重過失による</a:t>
            </a:r>
            <a:r>
              <a:rPr lang="ja-JP" altLang="en-US" sz="1200" dirty="0">
                <a:solidFill>
                  <a:schemeClr val="tx1">
                    <a:lumMod val="65000"/>
                    <a:lumOff val="35000"/>
                  </a:schemeClr>
                </a:solidFill>
                <a:latin typeface="+mn-ea"/>
                <a:ea typeface="+mn-ea"/>
              </a:rPr>
              <a:t>場合はこの</a:t>
            </a:r>
            <a:r>
              <a:rPr lang="ja-JP" altLang="en-US" sz="1200" dirty="0" smtClean="0">
                <a:solidFill>
                  <a:schemeClr val="tx1">
                    <a:lumMod val="65000"/>
                    <a:lumOff val="35000"/>
                  </a:schemeClr>
                </a:solidFill>
                <a:latin typeface="+mn-ea"/>
                <a:ea typeface="+mn-ea"/>
              </a:rPr>
              <a:t>限り</a:t>
            </a:r>
            <a:r>
              <a:rPr lang="ja-JP" altLang="en-US" sz="1200" dirty="0">
                <a:solidFill>
                  <a:schemeClr val="tx1">
                    <a:lumMod val="65000"/>
                    <a:lumOff val="35000"/>
                  </a:schemeClr>
                </a:solidFill>
                <a:latin typeface="+mn-ea"/>
                <a:ea typeface="+mn-ea"/>
              </a:rPr>
              <a:t>では</a:t>
            </a:r>
            <a:r>
              <a:rPr lang="ja-JP" altLang="en-US" sz="1200" dirty="0" smtClean="0">
                <a:solidFill>
                  <a:schemeClr val="tx1">
                    <a:lumMod val="65000"/>
                    <a:lumOff val="35000"/>
                  </a:schemeClr>
                </a:solidFill>
                <a:latin typeface="+mn-ea"/>
                <a:ea typeface="+mn-ea"/>
              </a:rPr>
              <a:t>ありま</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せん。</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　なお</a:t>
            </a:r>
            <a:r>
              <a:rPr lang="ja-JP" altLang="en-US" sz="1200" dirty="0">
                <a:solidFill>
                  <a:schemeClr val="tx1">
                    <a:lumMod val="65000"/>
                    <a:lumOff val="35000"/>
                  </a:schemeClr>
                </a:solidFill>
                <a:latin typeface="+mn-ea"/>
                <a:ea typeface="+mn-ea"/>
              </a:rPr>
              <a:t>、この場合</a:t>
            </a:r>
            <a:r>
              <a:rPr lang="ja-JP" altLang="en-US" sz="1200" dirty="0" smtClean="0">
                <a:solidFill>
                  <a:schemeClr val="tx1">
                    <a:lumMod val="65000"/>
                    <a:lumOff val="35000"/>
                  </a:schemeClr>
                </a:solidFill>
                <a:latin typeface="+mn-ea"/>
                <a:ea typeface="+mn-ea"/>
              </a:rPr>
              <a:t>、ヤフーが掲載</a:t>
            </a:r>
            <a:r>
              <a:rPr lang="ja-JP" altLang="en-US" sz="1200" dirty="0">
                <a:solidFill>
                  <a:schemeClr val="tx1">
                    <a:lumMod val="65000"/>
                    <a:lumOff val="35000"/>
                  </a:schemeClr>
                </a:solidFill>
                <a:latin typeface="+mn-ea"/>
                <a:ea typeface="+mn-ea"/>
              </a:rPr>
              <a:t>を行わなかった部分に</a:t>
            </a:r>
            <a:r>
              <a:rPr lang="ja-JP" altLang="en-US" sz="1200" dirty="0" smtClean="0">
                <a:solidFill>
                  <a:schemeClr val="tx1">
                    <a:lumMod val="65000"/>
                    <a:lumOff val="35000"/>
                  </a:schemeClr>
                </a:solidFill>
                <a:latin typeface="+mn-ea"/>
                <a:ea typeface="+mn-ea"/>
              </a:rPr>
              <a:t>ついては、協賛料金への申込者</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支払債務</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生じないもの</a:t>
            </a:r>
            <a:r>
              <a:rPr lang="ja-JP" altLang="en-US" sz="1200" dirty="0">
                <a:solidFill>
                  <a:schemeClr val="tx1">
                    <a:lumMod val="65000"/>
                    <a:lumOff val="35000"/>
                  </a:schemeClr>
                </a:solidFill>
                <a:latin typeface="+mn-ea"/>
                <a:ea typeface="+mn-ea"/>
              </a:rPr>
              <a:t>とします。</a:t>
            </a:r>
          </a:p>
          <a:p>
            <a:pPr eaLnBrk="1" hangingPunct="1">
              <a:spcBef>
                <a:spcPct val="0"/>
              </a:spcBef>
              <a:buFontTx/>
              <a:buNone/>
            </a:pPr>
            <a:endParaRPr lang="ja-JP" altLang="en-US" sz="1200" dirty="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ページ掲載中に、当該サイト</a:t>
            </a:r>
            <a:r>
              <a:rPr lang="ja-JP" altLang="en-US" sz="1200" dirty="0">
                <a:solidFill>
                  <a:schemeClr val="tx1">
                    <a:lumMod val="65000"/>
                    <a:lumOff val="35000"/>
                  </a:schemeClr>
                </a:solidFill>
                <a:latin typeface="+mn-ea"/>
                <a:ea typeface="+mn-ea"/>
              </a:rPr>
              <a:t>からのリンクがデッドリンクとなった場合</a:t>
            </a:r>
            <a:r>
              <a:rPr lang="ja-JP" altLang="en-US" sz="1200" dirty="0" smtClean="0">
                <a:solidFill>
                  <a:schemeClr val="tx1">
                    <a:lumMod val="65000"/>
                    <a:lumOff val="35000"/>
                  </a:schemeClr>
                </a:solidFill>
                <a:latin typeface="+mn-ea"/>
                <a:ea typeface="+mn-ea"/>
              </a:rPr>
              <a:t>や、リンク先</a:t>
            </a:r>
            <a:r>
              <a:rPr lang="ja-JP" altLang="en-US" sz="1200" dirty="0">
                <a:solidFill>
                  <a:schemeClr val="tx1">
                    <a:lumMod val="65000"/>
                    <a:lumOff val="35000"/>
                  </a:schemeClr>
                </a:solidFill>
                <a:latin typeface="+mn-ea"/>
                <a:ea typeface="+mn-ea"/>
              </a:rPr>
              <a:t>のサイトに</a:t>
            </a:r>
            <a:r>
              <a:rPr lang="ja-JP" altLang="en-US" sz="1200" dirty="0" smtClean="0">
                <a:solidFill>
                  <a:schemeClr val="tx1">
                    <a:lumMod val="65000"/>
                    <a:lumOff val="35000"/>
                  </a:schemeClr>
                </a:solidFill>
                <a:latin typeface="+mn-ea"/>
                <a:ea typeface="+mn-ea"/>
              </a:rPr>
              <a:t>不具合が発生した</a:t>
            </a:r>
            <a:r>
              <a:rPr lang="ja-JP" altLang="en-US" sz="1200" dirty="0">
                <a:solidFill>
                  <a:schemeClr val="tx1">
                    <a:lumMod val="65000"/>
                    <a:lumOff val="35000"/>
                  </a:schemeClr>
                </a:solidFill>
                <a:latin typeface="+mn-ea"/>
                <a:ea typeface="+mn-ea"/>
              </a:rPr>
              <a:t>場合</a:t>
            </a: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ページの</a:t>
            </a:r>
            <a:r>
              <a:rPr lang="ja-JP" altLang="en-US" sz="1200" dirty="0">
                <a:solidFill>
                  <a:schemeClr val="tx1">
                    <a:lumMod val="65000"/>
                    <a:lumOff val="35000"/>
                  </a:schemeClr>
                </a:solidFill>
                <a:latin typeface="+mn-ea"/>
                <a:ea typeface="+mn-ea"/>
              </a:rPr>
              <a:t>掲載を</a:t>
            </a:r>
            <a:r>
              <a:rPr lang="ja-JP" altLang="en-US" sz="1200" dirty="0" smtClean="0">
                <a:solidFill>
                  <a:schemeClr val="tx1">
                    <a:lumMod val="65000"/>
                    <a:lumOff val="35000"/>
                  </a:schemeClr>
                </a:solidFill>
                <a:latin typeface="+mn-ea"/>
                <a:ea typeface="+mn-ea"/>
              </a:rPr>
              <a:t>停止</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する</a:t>
            </a:r>
            <a:r>
              <a:rPr lang="ja-JP" altLang="en-US" sz="1200" dirty="0">
                <a:solidFill>
                  <a:schemeClr val="tx1">
                    <a:lumMod val="65000"/>
                    <a:lumOff val="35000"/>
                  </a:schemeClr>
                </a:solidFill>
                <a:latin typeface="+mn-ea"/>
                <a:ea typeface="+mn-ea"/>
              </a:rPr>
              <a:t>ことができるものとし、この</a:t>
            </a:r>
            <a:r>
              <a:rPr lang="ja-JP" altLang="en-US" sz="1200" dirty="0" smtClean="0">
                <a:solidFill>
                  <a:schemeClr val="tx1">
                    <a:lumMod val="65000"/>
                    <a:lumOff val="35000"/>
                  </a:schemeClr>
                </a:solidFill>
                <a:latin typeface="+mn-ea"/>
                <a:ea typeface="+mn-ea"/>
              </a:rPr>
              <a:t>場合、</a:t>
            </a:r>
            <a:r>
              <a:rPr lang="ja-JP" altLang="en-US" sz="1200" dirty="0">
                <a:solidFill>
                  <a:schemeClr val="tx1">
                    <a:lumMod val="65000"/>
                    <a:lumOff val="35000"/>
                  </a:schemeClr>
                </a:solidFill>
                <a:latin typeface="+mn-ea"/>
                <a:ea typeface="+mn-ea"/>
              </a:rPr>
              <a:t>ヤフー</a:t>
            </a:r>
            <a:r>
              <a:rPr lang="ja-JP" altLang="en-US" sz="1200" dirty="0" smtClean="0">
                <a:solidFill>
                  <a:schemeClr val="tx1">
                    <a:lumMod val="65000"/>
                    <a:lumOff val="35000"/>
                  </a:schemeClr>
                </a:solidFill>
                <a:latin typeface="+mn-ea"/>
                <a:ea typeface="+mn-ea"/>
              </a:rPr>
              <a:t>は企画ページの不掲載</a:t>
            </a:r>
            <a:r>
              <a:rPr lang="ja-JP" altLang="en-US" sz="1200" dirty="0">
                <a:solidFill>
                  <a:schemeClr val="tx1">
                    <a:lumMod val="65000"/>
                    <a:lumOff val="35000"/>
                  </a:schemeClr>
                </a:solidFill>
                <a:latin typeface="+mn-ea"/>
                <a:ea typeface="+mn-ea"/>
              </a:rPr>
              <a:t>の責を負わないものとします。</a:t>
            </a:r>
          </a:p>
          <a:p>
            <a:pPr eaLnBrk="1" hangingPunct="1">
              <a:spcBef>
                <a:spcPct val="0"/>
              </a:spcBef>
              <a:buFontTx/>
              <a:buNone/>
            </a:pPr>
            <a:endParaRPr lang="en-US" altLang="ja-JP" sz="1600" dirty="0" smtClean="0">
              <a:solidFill>
                <a:schemeClr val="tx1">
                  <a:lumMod val="65000"/>
                  <a:lumOff val="35000"/>
                </a:schemeClr>
              </a:solidFill>
              <a:latin typeface="+mn-ea"/>
              <a:ea typeface="+mn-ea"/>
            </a:endParaRP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・以下</a:t>
            </a:r>
            <a:r>
              <a:rPr lang="ja-JP" altLang="en-US" sz="1200" dirty="0">
                <a:solidFill>
                  <a:schemeClr val="tx1">
                    <a:lumMod val="65000"/>
                    <a:lumOff val="35000"/>
                  </a:schemeClr>
                </a:solidFill>
                <a:latin typeface="メイリオ"/>
                <a:ea typeface="メイリオ"/>
              </a:rPr>
              <a:t>①～③</a:t>
            </a:r>
            <a:r>
              <a:rPr lang="ja-JP" altLang="en-US" sz="1200" dirty="0" smtClean="0">
                <a:solidFill>
                  <a:schemeClr val="tx1">
                    <a:lumMod val="65000"/>
                    <a:lumOff val="35000"/>
                  </a:schemeClr>
                </a:solidFill>
                <a:latin typeface="メイリオ"/>
                <a:ea typeface="メイリオ"/>
              </a:rPr>
              <a:t>を</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ページの掲載</a:t>
            </a:r>
            <a:r>
              <a:rPr lang="ja-JP" altLang="en-US" sz="1200" dirty="0">
                <a:solidFill>
                  <a:schemeClr val="tx1">
                    <a:lumMod val="65000"/>
                    <a:lumOff val="35000"/>
                  </a:schemeClr>
                </a:solidFill>
                <a:latin typeface="メイリオ"/>
                <a:ea typeface="メイリオ"/>
              </a:rPr>
              <a:t>調整時間とし</a:t>
            </a:r>
            <a:r>
              <a:rPr lang="ja-JP" altLang="en-US" sz="1200" dirty="0" smtClean="0">
                <a:solidFill>
                  <a:schemeClr val="tx1">
                    <a:lumMod val="65000"/>
                    <a:lumOff val="35000"/>
                  </a:schemeClr>
                </a:solidFill>
                <a:latin typeface="メイリオ"/>
                <a:ea typeface="メイリオ"/>
              </a:rPr>
              <a:t>、ヤフーは当該掲載</a:t>
            </a:r>
            <a:r>
              <a:rPr lang="ja-JP" altLang="en-US" sz="1200" dirty="0">
                <a:solidFill>
                  <a:schemeClr val="tx1">
                    <a:lumMod val="65000"/>
                    <a:lumOff val="35000"/>
                  </a:schemeClr>
                </a:solidFill>
                <a:latin typeface="メイリオ"/>
                <a:ea typeface="メイリオ"/>
              </a:rPr>
              <a:t>調整時間内の不具合</a:t>
            </a:r>
            <a:r>
              <a:rPr lang="ja-JP" altLang="en-US" sz="1200" dirty="0" smtClean="0">
                <a:solidFill>
                  <a:schemeClr val="tx1">
                    <a:lumMod val="65000"/>
                    <a:lumOff val="35000"/>
                  </a:schemeClr>
                </a:solidFill>
                <a:latin typeface="メイリオ"/>
                <a:ea typeface="メイリオ"/>
              </a:rPr>
              <a:t>、不完全掲載</a:t>
            </a:r>
            <a:r>
              <a:rPr lang="ja-JP" altLang="en-US" sz="1200" dirty="0">
                <a:solidFill>
                  <a:schemeClr val="tx1">
                    <a:lumMod val="65000"/>
                    <a:lumOff val="35000"/>
                  </a:schemeClr>
                </a:solidFill>
                <a:latin typeface="メイリオ"/>
                <a:ea typeface="メイリオ"/>
              </a:rPr>
              <a:t>または未掲載</a:t>
            </a:r>
            <a:r>
              <a:rPr lang="ja-JP" altLang="en-US" sz="1200" dirty="0" smtClean="0">
                <a:solidFill>
                  <a:schemeClr val="tx1">
                    <a:lumMod val="65000"/>
                    <a:lumOff val="35000"/>
                  </a:schemeClr>
                </a:solidFill>
                <a:latin typeface="メイリオ"/>
                <a:ea typeface="メイリオ"/>
              </a:rPr>
              <a:t>について</a:t>
            </a:r>
            <a:r>
              <a:rPr lang="ja-JP" altLang="en-US" sz="1200" dirty="0">
                <a:solidFill>
                  <a:schemeClr val="tx1">
                    <a:lumMod val="65000"/>
                    <a:lumOff val="35000"/>
                  </a:schemeClr>
                </a:solidFill>
                <a:latin typeface="メイリオ"/>
                <a:ea typeface="メイリオ"/>
              </a:rPr>
              <a:t>免責されるものとします。</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①</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ページ掲載</a:t>
            </a:r>
            <a:r>
              <a:rPr lang="ja-JP" altLang="en-US" sz="1200" dirty="0">
                <a:solidFill>
                  <a:schemeClr val="tx1">
                    <a:lumMod val="65000"/>
                    <a:lumOff val="35000"/>
                  </a:schemeClr>
                </a:solidFill>
                <a:latin typeface="メイリオ"/>
                <a:ea typeface="メイリオ"/>
              </a:rPr>
              <a:t>の初日の</a:t>
            </a:r>
            <a:r>
              <a:rPr lang="ja-JP" altLang="en-US" sz="1200" dirty="0" smtClean="0">
                <a:solidFill>
                  <a:schemeClr val="tx1">
                    <a:lumMod val="65000"/>
                    <a:lumOff val="35000"/>
                  </a:schemeClr>
                </a:solidFill>
                <a:latin typeface="メイリオ"/>
                <a:ea typeface="メイリオ"/>
              </a:rPr>
              <a:t>午前</a:t>
            </a:r>
            <a:r>
              <a:rPr lang="en-US" altLang="ja-JP" sz="1200" dirty="0" smtClean="0">
                <a:solidFill>
                  <a:schemeClr val="tx1">
                    <a:lumMod val="65000"/>
                    <a:lumOff val="35000"/>
                  </a:schemeClr>
                </a:solidFill>
                <a:latin typeface="メイリオ"/>
                <a:ea typeface="メイリオ"/>
              </a:rPr>
              <a:t>0</a:t>
            </a:r>
            <a:r>
              <a:rPr lang="ja-JP" altLang="en-US" sz="1200" dirty="0" smtClean="0">
                <a:solidFill>
                  <a:schemeClr val="tx1">
                    <a:lumMod val="65000"/>
                    <a:lumOff val="35000"/>
                  </a:schemeClr>
                </a:solidFill>
                <a:latin typeface="メイリオ"/>
                <a:ea typeface="メイリオ"/>
              </a:rPr>
              <a:t>時から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a:t>
            </a:r>
            <a:r>
              <a:rPr lang="ja-JP" altLang="en-US" sz="1200" dirty="0" smtClean="0">
                <a:solidFill>
                  <a:schemeClr val="tx1">
                    <a:lumMod val="65000"/>
                    <a:lumOff val="35000"/>
                  </a:schemeClr>
                </a:solidFill>
                <a:latin typeface="メイリオ"/>
                <a:ea typeface="メイリオ"/>
              </a:rPr>
              <a:t>および</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の内容が変更もしくは</a:t>
            </a:r>
            <a:r>
              <a:rPr lang="ja-JP" altLang="en-US" sz="1200" dirty="0" smtClean="0">
                <a:solidFill>
                  <a:schemeClr val="tx1">
                    <a:lumMod val="65000"/>
                    <a:lumOff val="35000"/>
                  </a:schemeClr>
                </a:solidFill>
                <a:latin typeface="メイリオ"/>
                <a:ea typeface="メイリオ"/>
              </a:rPr>
              <a:t>追加された</a:t>
            </a:r>
            <a:r>
              <a:rPr lang="ja-JP" altLang="en-US" sz="1200" dirty="0">
                <a:solidFill>
                  <a:schemeClr val="tx1">
                    <a:lumMod val="65000"/>
                    <a:lumOff val="35000"/>
                  </a:schemeClr>
                </a:solidFill>
                <a:latin typeface="メイリオ"/>
                <a:ea typeface="メイリオ"/>
              </a:rPr>
              <a:t>場合における、</a:t>
            </a:r>
            <a:r>
              <a:rPr lang="ja-JP" altLang="en-US" sz="1200" dirty="0" smtClean="0">
                <a:solidFill>
                  <a:schemeClr val="tx1">
                    <a:lumMod val="65000"/>
                    <a:lumOff val="35000"/>
                  </a:schemeClr>
                </a:solidFill>
                <a:latin typeface="メイリオ"/>
                <a:ea typeface="メイリオ"/>
              </a:rPr>
              <a:t>当該企画ページの掲載予定時刻から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②</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の掲載開始日が営業日以外の場合における、</a:t>
            </a:r>
            <a:r>
              <a:rPr lang="ja-JP" altLang="en-US" sz="1200" dirty="0" smtClean="0">
                <a:solidFill>
                  <a:schemeClr val="tx1">
                    <a:lumMod val="65000"/>
                    <a:lumOff val="35000"/>
                  </a:schemeClr>
                </a:solidFill>
                <a:latin typeface="メイリオ"/>
                <a:ea typeface="メイリオ"/>
              </a:rPr>
              <a:t>当該掲載</a:t>
            </a:r>
            <a:r>
              <a:rPr lang="ja-JP" altLang="en-US" sz="1200" dirty="0">
                <a:solidFill>
                  <a:schemeClr val="tx1">
                    <a:lumMod val="65000"/>
                    <a:lumOff val="35000"/>
                  </a:schemeClr>
                </a:solidFill>
                <a:latin typeface="メイリオ"/>
                <a:ea typeface="メイリオ"/>
              </a:rPr>
              <a:t>開始時間から翌営業日正午まで</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③</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の総掲載予定時間</a:t>
            </a:r>
            <a:r>
              <a:rPr lang="ja-JP" altLang="en-US" sz="1200" dirty="0" smtClean="0">
                <a:solidFill>
                  <a:schemeClr val="tx1">
                    <a:lumMod val="65000"/>
                    <a:lumOff val="35000"/>
                  </a:schemeClr>
                </a:solidFill>
                <a:latin typeface="メイリオ"/>
                <a:ea typeface="メイリオ"/>
              </a:rPr>
              <a:t>が</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未満の場合における、総掲載予定時間</a:t>
            </a:r>
            <a:r>
              <a:rPr lang="ja-JP" altLang="en-US" sz="1200" dirty="0" smtClean="0">
                <a:solidFill>
                  <a:schemeClr val="tx1">
                    <a:lumMod val="65000"/>
                    <a:lumOff val="35000"/>
                  </a:schemeClr>
                </a:solidFill>
                <a:latin typeface="メイリオ"/>
                <a:ea typeface="メイリオ"/>
              </a:rPr>
              <a:t>の</a:t>
            </a:r>
            <a:r>
              <a:rPr lang="en-US" altLang="ja-JP" sz="1200" dirty="0" smtClean="0">
                <a:solidFill>
                  <a:schemeClr val="tx1">
                    <a:lumMod val="65000"/>
                    <a:lumOff val="35000"/>
                  </a:schemeClr>
                </a:solidFill>
                <a:latin typeface="メイリオ"/>
                <a:ea typeface="メイリオ"/>
              </a:rPr>
              <a:t>10</a:t>
            </a:r>
            <a:r>
              <a:rPr lang="en-US" altLang="ja-JP" sz="1200" dirty="0">
                <a:solidFill>
                  <a:schemeClr val="tx1">
                    <a:lumMod val="65000"/>
                    <a:lumOff val="35000"/>
                  </a:schemeClr>
                </a:solidFill>
                <a:latin typeface="メイリオ"/>
                <a:ea typeface="メイリオ"/>
              </a:rPr>
              <a:t>%</a:t>
            </a:r>
            <a:r>
              <a:rPr lang="ja-JP" altLang="en-US" sz="1200" dirty="0">
                <a:solidFill>
                  <a:schemeClr val="tx1">
                    <a:lumMod val="65000"/>
                    <a:lumOff val="35000"/>
                  </a:schemeClr>
                </a:solidFill>
                <a:latin typeface="メイリオ"/>
                <a:ea typeface="メイリオ"/>
              </a:rPr>
              <a:t>にあたる時間まで</a:t>
            </a:r>
          </a:p>
        </p:txBody>
      </p:sp>
    </p:spTree>
    <p:extLst>
      <p:ext uri="{BB962C8B-B14F-4D97-AF65-F5344CB8AC3E}">
        <p14:creationId xmlns:p14="http://schemas.microsoft.com/office/powerpoint/2010/main" val="368262890"/>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2086</TotalTime>
  <Words>2316</Words>
  <Application>Microsoft Office PowerPoint</Application>
  <PresentationFormat>ワイド画面</PresentationFormat>
  <Paragraphs>232</Paragraphs>
  <Slides>9</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9</vt:i4>
      </vt:variant>
    </vt:vector>
  </HeadingPairs>
  <TitlesOfParts>
    <vt:vector size="19" baseType="lpstr">
      <vt:lpstr>Meiryo UI</vt:lpstr>
      <vt:lpstr>ＭＳ Ｐゴシック</vt:lpstr>
      <vt:lpstr>メイリオ</vt:lpstr>
      <vt:lpstr>Arial</vt:lpstr>
      <vt:lpstr>Calibri</vt:lpstr>
      <vt:lpstr>Verdana</vt:lpstr>
      <vt:lpstr>Wingdings</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平野 武</cp:lastModifiedBy>
  <cp:revision>197</cp:revision>
  <dcterms:created xsi:type="dcterms:W3CDTF">2020-02-26T07:28:11Z</dcterms:created>
  <dcterms:modified xsi:type="dcterms:W3CDTF">2021-05-18T05:52:30Z</dcterms:modified>
</cp:coreProperties>
</file>