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19"/>
  </p:notesMasterIdLst>
  <p:sldIdLst>
    <p:sldId id="316" r:id="rId4"/>
    <p:sldId id="300" r:id="rId5"/>
    <p:sldId id="326" r:id="rId6"/>
    <p:sldId id="328" r:id="rId7"/>
    <p:sldId id="329" r:id="rId8"/>
    <p:sldId id="332" r:id="rId9"/>
    <p:sldId id="342" r:id="rId10"/>
    <p:sldId id="343" r:id="rId11"/>
    <p:sldId id="334" r:id="rId12"/>
    <p:sldId id="341" r:id="rId13"/>
    <p:sldId id="340" r:id="rId14"/>
    <p:sldId id="336" r:id="rId15"/>
    <p:sldId id="338" r:id="rId16"/>
    <p:sldId id="344" r:id="rId17"/>
    <p:sldId id="312" r:id="rId1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87080"/>
    <a:srgbClr val="454958"/>
    <a:srgbClr val="AEB1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52" autoAdjust="0"/>
    <p:restoredTop sz="96327" autoAdjust="0"/>
  </p:normalViewPr>
  <p:slideViewPr>
    <p:cSldViewPr>
      <p:cViewPr varScale="1">
        <p:scale>
          <a:sx n="68" d="100"/>
          <a:sy n="68" d="100"/>
        </p:scale>
        <p:origin x="41" y="41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2021/6/4</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1850927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80977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5479091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3061559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1981994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r>
              <a:rPr lang="en-US" altLang="ja-JP" sz="4000" spc="300" dirty="0"/>
              <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0134821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42802284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22872879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6598409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9891407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a:t>© 2021 Yahoo Japan Corporation All rights reserved.</a:t>
            </a:r>
            <a:endParaRPr lang="en" dirty="0"/>
          </a:p>
        </p:txBody>
      </p:sp>
    </p:spTree>
    <p:extLst>
      <p:ext uri="{BB962C8B-B14F-4D97-AF65-F5344CB8AC3E}">
        <p14:creationId xmlns:p14="http://schemas.microsoft.com/office/powerpoint/2010/main" val="6513628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theme" Target="../theme/theme2.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6" name="正方形/長方形 15">
            <a:extLst>
              <a:ext uri="{FF2B5EF4-FFF2-40B4-BE49-F238E27FC236}">
                <a16:creationId xmlns:a16="http://schemas.microsoft.com/office/drawing/2014/main" id="{1A0EF031-3343-224C-8E41-5D0CECCE7BD6}"/>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8"/>
          <a:stretch>
            <a:fillRect/>
          </a:stretch>
        </p:blipFill>
        <p:spPr>
          <a:xfrm>
            <a:off x="479375" y="332656"/>
            <a:ext cx="2959983" cy="583659"/>
          </a:xfrm>
          <a:prstGeom prst="rect">
            <a:avLst/>
          </a:prstGeom>
        </p:spPr>
      </p:pic>
      <p:sp>
        <p:nvSpPr>
          <p:cNvPr id="9" name="テキスト ボックス 8">
            <a:extLst>
              <a:ext uri="{FF2B5EF4-FFF2-40B4-BE49-F238E27FC236}">
                <a16:creationId xmlns:a16="http://schemas.microsoft.com/office/drawing/2014/main" id="{35A84D97-CD1F-C447-B3C9-83F7F0EE70A1}"/>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r"/>
            <a:endParaRPr kumimoji="1" lang="ja-JP" altLang="en-US" sz="800">
              <a:solidFill>
                <a:schemeClr val="accent2"/>
              </a:solidFill>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2021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smtClean="0">
                <a:solidFill>
                  <a:srgbClr val="454958"/>
                </a:solidFill>
                <a:latin typeface="メイリオ" pitchFamily="50" charset="-128"/>
                <a:ea typeface="メイリオ" pitchFamily="50" charset="-128"/>
                <a:cs typeface="メイリオ" pitchFamily="50" charset="-128"/>
              </a:rPr>
              <a:t>限定</a:t>
            </a:r>
            <a:endParaRPr kumimoji="1" lang="en-US" altLang="ja-JP" sz="1000" dirty="0" smtClean="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11" name="テキスト ボックス 10">
            <a:extLst>
              <a:ext uri="{FF2B5EF4-FFF2-40B4-BE49-F238E27FC236}">
                <a16:creationId xmlns:a16="http://schemas.microsoft.com/office/drawing/2014/main" id="{11A38A5C-E752-6049-BC5D-45DD294F6751}"/>
              </a:ext>
            </a:extLst>
          </p:cNvPr>
          <p:cNvSpPr txBox="1"/>
          <p:nvPr userDrawn="1"/>
        </p:nvSpPr>
        <p:spPr>
          <a:xfrm>
            <a:off x="4688906" y="6597352"/>
            <a:ext cx="2847254"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2021 Yahoo Japan Corporation All rights reserved.</a:t>
            </a:r>
          </a:p>
          <a:p>
            <a:pPr algn="l"/>
            <a:endParaRPr kumimoji="1" lang="ja-JP" altLang="en-US" sz="800">
              <a:solidFill>
                <a:schemeClr val="accent2"/>
              </a:solidFill>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1.xml"/><Relationship Id="rId5" Type="http://schemas.openxmlformats.org/officeDocument/2006/relationships/hyperlink" Target="https://form-business.yahoo.co.jp/claris/enqueteForm?inquiry_type=display_support" TargetMode="External"/><Relationship Id="rId4" Type="http://schemas.openxmlformats.org/officeDocument/2006/relationships/hyperlink" Target="https://s.yimg.jp/images/listing/pdfs/listing_nyuukoukitei.pdf"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1.xml"/><Relationship Id="rId5" Type="http://schemas.openxmlformats.org/officeDocument/2006/relationships/hyperlink" Target="https://s.yimg.jp/images/listing/pdfs/listing_nyuukoukitei.pdf" TargetMode="External"/><Relationship Id="rId4" Type="http://schemas.openxmlformats.org/officeDocument/2006/relationships/hyperlink" Target="https://ads-help.yahoo.co.jp/yahooads/guideline/articledetail?lan=ja&amp;aid=1493&amp;o=defaul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a:extLst>
              <a:ext uri="{FF2B5EF4-FFF2-40B4-BE49-F238E27FC236}">
                <a16:creationId xmlns:a16="http://schemas.microsoft.com/office/drawing/2014/main" id="{9B37690E-E7E3-C347-870E-7CC8439B28E6}"/>
              </a:ext>
            </a:extLst>
          </p:cNvPr>
          <p:cNvSpPr>
            <a:spLocks noGrp="1"/>
          </p:cNvSpPr>
          <p:nvPr>
            <p:ph type="ctrTitle"/>
          </p:nvPr>
        </p:nvSpPr>
        <p:spPr/>
        <p:txBody>
          <a:bodyPr/>
          <a:lstStyle/>
          <a:p>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Yahoo!</a:t>
            </a:r>
            <a:r>
              <a:rPr lang="ja-JP" altLang="ja-JP" sz="4000" dirty="0">
                <a:latin typeface="メイリオ" panose="020B0604030504040204" pitchFamily="50" charset="-128"/>
                <a:ea typeface="メイリオ" panose="020B0604030504040204" pitchFamily="50" charset="-128"/>
                <a:cs typeface="メイリオ" panose="020B0604030504040204" pitchFamily="50" charset="-128"/>
              </a:rPr>
              <a:t>広告</a:t>
            </a:r>
            <a: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t/>
            </a:r>
            <a:br>
              <a:rPr lang="en-US" altLang="ja-JP" sz="4000" dirty="0">
                <a:latin typeface="メイリオ" panose="020B0604030504040204" pitchFamily="50" charset="-128"/>
                <a:ea typeface="メイリオ" panose="020B0604030504040204" pitchFamily="50" charset="-128"/>
                <a:cs typeface="メイリオ" panose="020B0604030504040204" pitchFamily="50" charset="-128"/>
              </a:rPr>
            </a:br>
            <a:r>
              <a:rPr lang="ja-JP" altLang="en-US" sz="4000" dirty="0">
                <a:latin typeface="メイリオ" panose="020B0604030504040204" pitchFamily="50" charset="-128"/>
                <a:ea typeface="メイリオ" panose="020B0604030504040204" pitchFamily="50" charset="-128"/>
                <a:cs typeface="メイリオ" panose="020B0604030504040204" pitchFamily="50" charset="-128"/>
              </a:rPr>
              <a:t>ディスプレイ広告（予約型）</a:t>
            </a:r>
            <a:r>
              <a:rPr lang="ja-JP" altLang="en-US" sz="4000" dirty="0" smtClean="0">
                <a:latin typeface="メイリオ" panose="020B0604030504040204" pitchFamily="50" charset="-128"/>
                <a:ea typeface="メイリオ" panose="020B0604030504040204" pitchFamily="50" charset="-128"/>
                <a:cs typeface="メイリオ" panose="020B0604030504040204" pitchFamily="50" charset="-128"/>
              </a:rPr>
              <a:t>セールスシート</a:t>
            </a:r>
            <a:endParaRPr lang="ja-JP" altLang="en-US" sz="4400" dirty="0"/>
          </a:p>
        </p:txBody>
      </p:sp>
      <p:sp>
        <p:nvSpPr>
          <p:cNvPr id="9" name="テキスト プレースホルダー 8">
            <a:extLst>
              <a:ext uri="{FF2B5EF4-FFF2-40B4-BE49-F238E27FC236}">
                <a16:creationId xmlns:a16="http://schemas.microsoft.com/office/drawing/2014/main" id="{8B80B390-38FE-7241-A66B-C538745572BC}"/>
              </a:ext>
            </a:extLst>
          </p:cNvPr>
          <p:cNvSpPr>
            <a:spLocks noGrp="1"/>
          </p:cNvSpPr>
          <p:nvPr>
            <p:ph type="body" sz="quarter" idx="12"/>
          </p:nvPr>
        </p:nvSpPr>
        <p:spPr/>
        <p:txBody>
          <a:bodyPr/>
          <a:lstStyle/>
          <a:p>
            <a:r>
              <a:rPr lang="en-US" altLang="ja-JP" dirty="0" smtClean="0"/>
              <a:t>2021</a:t>
            </a:r>
            <a:r>
              <a:rPr lang="ja-JP" altLang="en-US" dirty="0" smtClean="0"/>
              <a:t>年</a:t>
            </a:r>
            <a:r>
              <a:rPr lang="en-US" altLang="ja-JP" dirty="0" smtClean="0"/>
              <a:t>5</a:t>
            </a:r>
            <a:r>
              <a:rPr lang="ja-JP" altLang="en-US" dirty="0" smtClean="0"/>
              <a:t>月</a:t>
            </a:r>
            <a:r>
              <a:rPr lang="en-US" altLang="ja-JP" dirty="0"/>
              <a:t>26</a:t>
            </a:r>
            <a:r>
              <a:rPr lang="ja-JP" altLang="en-US" dirty="0" smtClean="0"/>
              <a:t>日</a:t>
            </a:r>
            <a:endParaRPr lang="ja-JP" altLang="en-US" dirty="0"/>
          </a:p>
        </p:txBody>
      </p:sp>
      <p:sp>
        <p:nvSpPr>
          <p:cNvPr id="10" name="テキスト プレースホルダー 9">
            <a:extLst>
              <a:ext uri="{FF2B5EF4-FFF2-40B4-BE49-F238E27FC236}">
                <a16:creationId xmlns:a16="http://schemas.microsoft.com/office/drawing/2014/main" id="{8B44CB5F-7856-4E4B-B334-A41DE115BBE1}"/>
              </a:ext>
            </a:extLst>
          </p:cNvPr>
          <p:cNvSpPr>
            <a:spLocks noGrp="1"/>
          </p:cNvSpPr>
          <p:nvPr>
            <p:ph type="body" sz="quarter" idx="13"/>
          </p:nvPr>
        </p:nvSpPr>
        <p:spPr>
          <a:xfrm>
            <a:off x="1415480" y="4941168"/>
            <a:ext cx="2160240" cy="360040"/>
          </a:xfrm>
        </p:spPr>
        <p:txBody>
          <a:bodyPr>
            <a:normAutofit fontScale="85000" lnSpcReduction="10000"/>
          </a:bodyPr>
          <a:lstStyle/>
          <a:p>
            <a:pPr algn="l"/>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GYAO</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b="1" dirty="0">
                <a:latin typeface="メイリオ" panose="020B0604030504040204" pitchFamily="50" charset="-128"/>
                <a:ea typeface="メイリオ" panose="020B0604030504040204" pitchFamily="50" charset="-128"/>
                <a:cs typeface="メイリオ" panose="020B0604030504040204" pitchFamily="50" charset="-128"/>
              </a:rPr>
              <a:t>7</a:t>
            </a:r>
            <a:r>
              <a:rPr lang="ja-JP" altLang="en-US" b="1" dirty="0" smtClean="0">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b="1" dirty="0" smtClean="0">
                <a:latin typeface="メイリオ" panose="020B0604030504040204" pitchFamily="50" charset="-128"/>
                <a:ea typeface="メイリオ" panose="020B0604030504040204" pitchFamily="50" charset="-128"/>
                <a:cs typeface="メイリオ" panose="020B0604030504040204" pitchFamily="50" charset="-128"/>
              </a:rPr>
              <a:t>9</a:t>
            </a:r>
            <a:r>
              <a:rPr lang="ja-JP" altLang="en-US" b="1" smtClean="0">
                <a:latin typeface="メイリオ" panose="020B0604030504040204" pitchFamily="50" charset="-128"/>
                <a:ea typeface="メイリオ" panose="020B0604030504040204" pitchFamily="50" charset="-128"/>
                <a:cs typeface="メイリオ" panose="020B0604030504040204" pitchFamily="50" charset="-128"/>
              </a:rPr>
              <a:t>月）</a:t>
            </a:r>
            <a:endParaRPr lang="en-US" altLang="ja-JP" b="1" dirty="0">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 name="テキスト プレースホルダー 9">
            <a:extLst>
              <a:ext uri="{FF2B5EF4-FFF2-40B4-BE49-F238E27FC236}">
                <a16:creationId xmlns:a16="http://schemas.microsoft.com/office/drawing/2014/main" id="{8B44CB5F-7856-4E4B-B334-A41DE115BBE1}"/>
              </a:ext>
            </a:extLst>
          </p:cNvPr>
          <p:cNvSpPr txBox="1">
            <a:spLocks/>
          </p:cNvSpPr>
          <p:nvPr/>
        </p:nvSpPr>
        <p:spPr>
          <a:xfrm>
            <a:off x="2207568" y="5301208"/>
            <a:ext cx="4248472" cy="360040"/>
          </a:xfrm>
          <a:prstGeom prst="rect">
            <a:avLst/>
          </a:prstGeom>
        </p:spPr>
        <p:txBody>
          <a:bodyPr vert="horz" lIns="0" tIns="45720" rIns="0" bIns="45720" rtlCol="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l"/>
            <a:r>
              <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更新：</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6</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月</a:t>
            </a:r>
            <a:r>
              <a:rPr lang="en-US" altLang="ja-JP"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4</a:t>
            </a:r>
            <a:r>
              <a:rPr lang="ja-JP" altLang="en-US" dirty="0" smtClean="0">
                <a:solidFill>
                  <a:schemeClr val="tx1"/>
                </a:solidFill>
                <a:latin typeface="メイリオ" panose="020B0604030504040204" pitchFamily="50" charset="-128"/>
                <a:ea typeface="メイリオ" panose="020B0604030504040204" pitchFamily="50" charset="-128"/>
                <a:cs typeface="メイリオ" panose="020B0604030504040204" pitchFamily="50" charset="-128"/>
              </a:rPr>
              <a:t>日</a:t>
            </a:r>
            <a:endParaRPr lang="ja-JP" altLang="en-US" dirty="0">
              <a:solidFill>
                <a:schemeClr val="tx1"/>
              </a:solidFill>
              <a:latin typeface="メイリオ" panose="020B0604030504040204" pitchFamily="50" charset="-128"/>
              <a:ea typeface="メイリオ" panose="020B0604030504040204" pitchFamily="50" charset="-128"/>
              <a:cs typeface="メイリオ" panose="020B0604030504040204" pitchFamily="50" charset="-128"/>
            </a:endParaRPr>
          </a:p>
        </p:txBody>
      </p:sp>
    </p:spTree>
    <p:extLst>
      <p:ext uri="{BB962C8B-B14F-4D97-AF65-F5344CB8AC3E}">
        <p14:creationId xmlns:p14="http://schemas.microsoft.com/office/powerpoint/2010/main" val="17527741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a:t>
            </a:r>
            <a:r>
              <a:rPr lang="ja-JP" altLang="en-US" dirty="0" smtClean="0">
                <a:latin typeface="メイリオ" panose="020B0604030504040204" pitchFamily="50" charset="-128"/>
                <a:ea typeface="メイリオ" panose="020B0604030504040204" pitchFamily="50" charset="-128"/>
                <a:cs typeface="メイリオ" panose="020B0604030504040204" pitchFamily="50" charset="-128"/>
              </a:rPr>
              <a:t>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10</a:t>
            </a:fld>
            <a:endParaRPr lang="ja-JP" altLang="en-US"/>
          </a:p>
        </p:txBody>
      </p:sp>
      <p:sp>
        <p:nvSpPr>
          <p:cNvPr id="26" name="正方形/長方形 25"/>
          <p:cNvSpPr/>
          <p:nvPr/>
        </p:nvSpPr>
        <p:spPr>
          <a:xfrm>
            <a:off x="263352" y="868651"/>
            <a:ext cx="11089232" cy="400110"/>
          </a:xfrm>
          <a:prstGeom prst="rect">
            <a:avLst/>
          </a:prstGeom>
        </p:spPr>
        <p:txBody>
          <a:bodyPr wrap="square">
            <a:spAutoFit/>
          </a:bodyPr>
          <a:lstStyle/>
          <a:p>
            <a:r>
              <a:rPr lang="ja-JP" altLang="en-US" sz="2000" dirty="0" smtClean="0">
                <a:solidFill>
                  <a:schemeClr val="tx1">
                    <a:lumMod val="65000"/>
                    <a:lumOff val="35000"/>
                  </a:schemeClr>
                </a:solidFill>
              </a:rPr>
              <a:t>入稿前審査が必要な項目をご確認ください。</a:t>
            </a:r>
            <a:endParaRPr lang="en-US" altLang="ja-JP" sz="2000" dirty="0" smtClean="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3470927662"/>
              </p:ext>
            </p:extLst>
          </p:nvPr>
        </p:nvGraphicFramePr>
        <p:xfrm>
          <a:off x="334965" y="1268761"/>
          <a:ext cx="11521677" cy="5268130"/>
        </p:xfrm>
        <a:graphic>
          <a:graphicData uri="http://schemas.openxmlformats.org/drawingml/2006/table">
            <a:tbl>
              <a:tblPr firstCol="1" bandRow="1">
                <a:tableStyleId>{21E4AEA4-8DFA-4A89-87EB-49C32662AFE0}</a:tableStyleId>
              </a:tblPr>
              <a:tblGrid>
                <a:gridCol w="792483">
                  <a:extLst>
                    <a:ext uri="{9D8B030D-6E8A-4147-A177-3AD203B41FA5}">
                      <a16:colId xmlns:a16="http://schemas.microsoft.com/office/drawing/2014/main" val="792911817"/>
                    </a:ext>
                  </a:extLst>
                </a:gridCol>
                <a:gridCol w="1080120">
                  <a:extLst>
                    <a:ext uri="{9D8B030D-6E8A-4147-A177-3AD203B41FA5}">
                      <a16:colId xmlns:a16="http://schemas.microsoft.com/office/drawing/2014/main" val="3608287535"/>
                    </a:ext>
                  </a:extLst>
                </a:gridCol>
                <a:gridCol w="1368152">
                  <a:extLst>
                    <a:ext uri="{9D8B030D-6E8A-4147-A177-3AD203B41FA5}">
                      <a16:colId xmlns:a16="http://schemas.microsoft.com/office/drawing/2014/main" val="135909385"/>
                    </a:ext>
                  </a:extLst>
                </a:gridCol>
                <a:gridCol w="4464496">
                  <a:extLst>
                    <a:ext uri="{9D8B030D-6E8A-4147-A177-3AD203B41FA5}">
                      <a16:colId xmlns:a16="http://schemas.microsoft.com/office/drawing/2014/main" val="2591893762"/>
                    </a:ext>
                  </a:extLst>
                </a:gridCol>
                <a:gridCol w="1368152">
                  <a:extLst>
                    <a:ext uri="{9D8B030D-6E8A-4147-A177-3AD203B41FA5}">
                      <a16:colId xmlns:a16="http://schemas.microsoft.com/office/drawing/2014/main" val="664908994"/>
                    </a:ext>
                  </a:extLst>
                </a:gridCol>
                <a:gridCol w="1224136">
                  <a:extLst>
                    <a:ext uri="{9D8B030D-6E8A-4147-A177-3AD203B41FA5}">
                      <a16:colId xmlns:a16="http://schemas.microsoft.com/office/drawing/2014/main" val="1931427765"/>
                    </a:ext>
                  </a:extLst>
                </a:gridCol>
                <a:gridCol w="1224138">
                  <a:extLst>
                    <a:ext uri="{9D8B030D-6E8A-4147-A177-3AD203B41FA5}">
                      <a16:colId xmlns:a16="http://schemas.microsoft.com/office/drawing/2014/main" val="2760754859"/>
                    </a:ext>
                  </a:extLst>
                </a:gridCol>
              </a:tblGrid>
              <a:tr h="516291">
                <a:tc>
                  <a:txBody>
                    <a:bodyPr/>
                    <a:lstStyle/>
                    <a:p>
                      <a:pPr marL="0" algn="ctr" defTabSz="914423" rtl="0" eaLnBrk="1" latinLnBrk="0" hangingPunct="1"/>
                      <a:r>
                        <a:rPr kumimoji="1" lang="ja-JP" altLang="en-US" sz="1400" b="1" kern="1200" dirty="0" smtClean="0">
                          <a:solidFill>
                            <a:schemeClr val="bg1"/>
                          </a:solidFill>
                          <a:latin typeface="+mj-lt"/>
                          <a:ea typeface="+mj-ea"/>
                          <a:cs typeface="+mn-cs"/>
                        </a:rPr>
                        <a:t>項目</a:t>
                      </a:r>
                      <a:endParaRPr kumimoji="1" lang="ja-JP" altLang="en-US" sz="1400" b="1" kern="1200" dirty="0">
                        <a:solidFill>
                          <a:schemeClr val="bg1"/>
                        </a:solidFill>
                        <a:latin typeface="+mj-lt"/>
                        <a:ea typeface="+mj-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項目別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詳細</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必須</a:t>
                      </a:r>
                      <a:r>
                        <a:rPr kumimoji="1" lang="en-US" altLang="ja-JP" sz="1400" b="1" kern="1200" dirty="0" smtClean="0">
                          <a:solidFill>
                            <a:schemeClr val="tx1">
                              <a:lumMod val="65000"/>
                              <a:lumOff val="35000"/>
                            </a:schemeClr>
                          </a:solidFill>
                          <a:latin typeface="+mn-lt"/>
                          <a:ea typeface="+mn-ea"/>
                          <a:cs typeface="+mn-cs"/>
                        </a:rPr>
                        <a:t>/</a:t>
                      </a:r>
                      <a:r>
                        <a:rPr kumimoji="1" lang="ja-JP" altLang="en-US" sz="1400" b="1" kern="1200" dirty="0" smtClean="0">
                          <a:solidFill>
                            <a:schemeClr val="tx1">
                              <a:lumMod val="65000"/>
                              <a:lumOff val="35000"/>
                            </a:schemeClr>
                          </a:solidFill>
                          <a:latin typeface="+mn-lt"/>
                          <a:ea typeface="+mn-ea"/>
                          <a:cs typeface="+mn-cs"/>
                        </a:rPr>
                        <a:t>任意</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期日</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smtClean="0">
                          <a:solidFill>
                            <a:schemeClr val="tx1">
                              <a:lumMod val="65000"/>
                              <a:lumOff val="35000"/>
                            </a:schemeClr>
                          </a:solidFill>
                          <a:latin typeface="+mn-lt"/>
                          <a:ea typeface="+mn-ea"/>
                          <a:cs typeface="+mn-cs"/>
                        </a:rPr>
                        <a:t>ツール</a:t>
                      </a:r>
                      <a:endParaRPr kumimoji="1" lang="ja-JP" altLang="en-US" sz="1400" b="1" kern="1200" dirty="0">
                        <a:solidFill>
                          <a:schemeClr val="tx1">
                            <a:lumMod val="65000"/>
                            <a:lumOff val="35000"/>
                          </a:schemeClr>
                        </a:solidFill>
                        <a:latin typeface="+mn-lt"/>
                        <a:ea typeface="+mn-ea"/>
                        <a:cs typeface="+mn-cs"/>
                      </a:endParaRP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284168">
                <a:tc rowSpan="5">
                  <a:txBody>
                    <a:bodyPr/>
                    <a:lstStyle/>
                    <a:p>
                      <a:pPr algn="ctr"/>
                      <a:r>
                        <a:rPr kumimoji="1" lang="ja-JP" altLang="en-US" sz="1400" b="1" dirty="0" smtClean="0">
                          <a:solidFill>
                            <a:schemeClr val="bg1"/>
                          </a:solidFill>
                          <a:latin typeface="+mj-lt"/>
                          <a:ea typeface="+mj-ea"/>
                        </a:rPr>
                        <a:t>入稿前審査</a:t>
                      </a: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広告掲載</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基準</a:t>
                      </a: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広告</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フォーマット</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smtClean="0">
                          <a:solidFill>
                            <a:schemeClr val="tx1">
                              <a:lumMod val="65000"/>
                              <a:lumOff val="35000"/>
                            </a:schemeClr>
                          </a:solidFill>
                          <a:latin typeface="+mj-lt"/>
                          <a:ea typeface="+mj-ea"/>
                        </a:rPr>
                        <a:t>・ブランドパネル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スクエア（画像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クインティ（画像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p>
                    <a:p>
                      <a:pPr algn="l"/>
                      <a:r>
                        <a:rPr kumimoji="1" lang="ja-JP" altLang="en-US" sz="1100" b="1" dirty="0" smtClean="0">
                          <a:solidFill>
                            <a:schemeClr val="tx1">
                              <a:lumMod val="65000"/>
                              <a:lumOff val="35000"/>
                            </a:schemeClr>
                          </a:solidFill>
                          <a:latin typeface="+mj-lt"/>
                          <a:ea typeface="+mj-ea"/>
                        </a:rPr>
                        <a:t>・トップインパクト パノラマ サイドビジョン </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r>
                        <a:rPr kumimoji="1" lang="en-US" altLang="ja-JP" sz="1100" b="1" dirty="0" smtClean="0">
                          <a:solidFill>
                            <a:schemeClr val="tx1">
                              <a:lumMod val="65000"/>
                              <a:lumOff val="35000"/>
                            </a:schemeClr>
                          </a:solidFill>
                          <a:latin typeface="+mj-lt"/>
                          <a:ea typeface="+mj-ea"/>
                        </a:rPr>
                        <a:t>)</a:t>
                      </a:r>
                    </a:p>
                    <a:p>
                      <a:pPr algn="l"/>
                      <a:r>
                        <a:rPr kumimoji="1" lang="ja-JP" altLang="en-US" sz="1100" b="1" dirty="0" smtClean="0">
                          <a:solidFill>
                            <a:schemeClr val="tx1">
                              <a:lumMod val="65000"/>
                              <a:lumOff val="35000"/>
                            </a:schemeClr>
                          </a:solidFill>
                          <a:latin typeface="+mj-lt"/>
                          <a:ea typeface="+mj-ea"/>
                        </a:rPr>
                        <a:t>・トップインパクト パノラマ サイドスイッチ</a:t>
                      </a:r>
                      <a:r>
                        <a:rPr kumimoji="1" lang="en-US" altLang="ja-JP" sz="1100" b="1" kern="1200" dirty="0" smtClean="0">
                          <a:solidFill>
                            <a:schemeClr val="tx1">
                              <a:lumMod val="65000"/>
                              <a:lumOff val="35000"/>
                            </a:schemeClr>
                          </a:solidFill>
                          <a:latin typeface="+mn-lt"/>
                          <a:ea typeface="+mn-ea"/>
                          <a:cs typeface="+mn-cs"/>
                        </a:rPr>
                        <a:t>(</a:t>
                      </a:r>
                      <a:r>
                        <a:rPr kumimoji="1" lang="ja-JP" altLang="en-US" sz="1100" b="1" kern="1200" dirty="0" smtClean="0">
                          <a:solidFill>
                            <a:schemeClr val="tx1">
                              <a:lumMod val="65000"/>
                              <a:lumOff val="35000"/>
                            </a:schemeClr>
                          </a:solidFill>
                          <a:latin typeface="+mn-lt"/>
                          <a:ea typeface="+mn-ea"/>
                          <a:cs typeface="+mn-cs"/>
                        </a:rPr>
                        <a:t>動画</a:t>
                      </a:r>
                      <a:r>
                        <a:rPr kumimoji="1" lang="en-US" altLang="ja-JP" sz="1100" b="1" kern="1200" dirty="0" smtClean="0">
                          <a:solidFill>
                            <a:schemeClr val="tx1">
                              <a:lumMod val="65000"/>
                              <a:lumOff val="35000"/>
                            </a:schemeClr>
                          </a:solidFill>
                          <a:latin typeface="+mn-lt"/>
                          <a:ea typeface="+mn-ea"/>
                          <a:cs typeface="+mn-cs"/>
                        </a:rPr>
                        <a:t>)</a:t>
                      </a:r>
                      <a:endParaRPr kumimoji="1" lang="ja-JP" altLang="en-US"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・トップインパクト プライムディスプレイ ダブル（画像</a:t>
                      </a:r>
                      <a:r>
                        <a:rPr kumimoji="1" lang="en-US" altLang="ja-JP" sz="1100" b="1" dirty="0" smtClean="0">
                          <a:solidFill>
                            <a:schemeClr val="tx1">
                              <a:lumMod val="65000"/>
                              <a:lumOff val="35000"/>
                            </a:schemeClr>
                          </a:solidFill>
                          <a:latin typeface="+mj-lt"/>
                          <a:ea typeface="+mj-ea"/>
                        </a:rPr>
                        <a:t>/</a:t>
                      </a:r>
                      <a:r>
                        <a:rPr kumimoji="1" lang="ja-JP" altLang="en-US" sz="1100" b="1" dirty="0" smtClean="0">
                          <a:solidFill>
                            <a:schemeClr val="tx1">
                              <a:lumMod val="65000"/>
                              <a:lumOff val="35000"/>
                            </a:schemeClr>
                          </a:solidFill>
                          <a:latin typeface="+mj-lt"/>
                          <a:ea typeface="+mj-ea"/>
                        </a:rPr>
                        <a:t>動画）</a:t>
                      </a:r>
                      <a:endParaRPr kumimoji="1" lang="en-US" altLang="ja-JP" sz="1100" b="1" dirty="0" smtClean="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en-US" altLang="ja-JP" sz="1100" b="1" kern="1200" dirty="0" smtClean="0">
                        <a:solidFill>
                          <a:schemeClr val="accent6"/>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「動画広告」は</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任意</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smtClean="0">
                          <a:solidFill>
                            <a:schemeClr val="tx1">
                              <a:lumMod val="65000"/>
                              <a:lumOff val="35000"/>
                            </a:schemeClr>
                          </a:solidFill>
                          <a:latin typeface="+mj-lt"/>
                          <a:ea typeface="+mj-ea"/>
                        </a:rPr>
                        <a:t>掲載反映日の</a:t>
                      </a:r>
                      <a:r>
                        <a:rPr kumimoji="1" lang="en-US" altLang="ja-JP" sz="1100" b="1" dirty="0" smtClean="0">
                          <a:solidFill>
                            <a:schemeClr val="accent6"/>
                          </a:solidFill>
                          <a:latin typeface="+mj-lt"/>
                          <a:ea typeface="+mj-ea"/>
                        </a:rPr>
                        <a:t>11</a:t>
                      </a:r>
                      <a:r>
                        <a:rPr kumimoji="1" lang="ja-JP" altLang="en-US" sz="1100" b="1" dirty="0" smtClean="0">
                          <a:solidFill>
                            <a:schemeClr val="accent6"/>
                          </a:solidFill>
                          <a:latin typeface="+mj-lt"/>
                          <a:ea typeface="+mj-ea"/>
                        </a:rPr>
                        <a:t>営業日前</a:t>
                      </a:r>
                      <a:endParaRPr kumimoji="1" lang="en-US" altLang="ja-JP" sz="1100" b="1" dirty="0" smtClean="0">
                        <a:solidFill>
                          <a:schemeClr val="accent6"/>
                        </a:solidFill>
                        <a:latin typeface="+mj-lt"/>
                        <a:ea typeface="+mj-ea"/>
                      </a:endParaRPr>
                    </a:p>
                    <a:p>
                      <a:pPr algn="l"/>
                      <a:r>
                        <a:rPr kumimoji="1" lang="ja-JP" altLang="en-US" sz="1100" b="0" dirty="0" smtClean="0">
                          <a:solidFill>
                            <a:schemeClr val="tx1">
                              <a:lumMod val="65000"/>
                              <a:lumOff val="35000"/>
                            </a:schemeClr>
                          </a:solidFill>
                          <a:latin typeface="+mj-lt"/>
                          <a:ea typeface="+mj-ea"/>
                        </a:rPr>
                        <a:t>まで</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5">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b="0" kern="1200" dirty="0" smtClean="0">
                          <a:solidFill>
                            <a:schemeClr val="tx1">
                              <a:lumMod val="65000"/>
                              <a:lumOff val="35000"/>
                            </a:schemeClr>
                          </a:solidFill>
                          <a:latin typeface="+mj-lt"/>
                          <a:ea typeface="+mj-ea"/>
                          <a:cs typeface="+mn-cs"/>
                        </a:rPr>
                        <a:t>■ディスプレイ広告（予約型）審査相談フォーム</a:t>
                      </a:r>
                    </a:p>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endParaRPr>
                    </a:p>
                    <a:p>
                      <a:pPr marL="179388"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hlinkClick r:id=""/>
                        </a:rPr>
                        <a:t>https://form-business.yahoo.co.jp/claris/enqueteForm?inquiry_type=display_support</a:t>
                      </a:r>
                      <a:endParaRPr kumimoji="0" lang="en-US" altLang="ja-JP" sz="1100" b="0" i="0" u="none" strike="noStrike" kern="0" cap="none" spc="0" normalizeH="0" baseline="0" noProof="0" dirty="0" smtClean="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783562">
                <a:tc vMerge="1">
                  <a:txBody>
                    <a:bodyPr/>
                    <a:lstStyle/>
                    <a:p>
                      <a:endParaRPr kumimoji="1" lang="ja-JP" altLang="en-US"/>
                    </a:p>
                  </a:txBody>
                  <a:tcPr/>
                </a:tc>
                <a:tc vMerge="1">
                  <a:txBody>
                    <a:bodyPr/>
                    <a:lstStyle/>
                    <a:p>
                      <a:endParaRPr kumimoji="1" lang="ja-JP" altLang="en-US" dirty="0"/>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広告種類</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・ブランドリフト調査（調査種別：</a:t>
                      </a:r>
                      <a:r>
                        <a:rPr kumimoji="1" lang="ja-JP" altLang="en-US" sz="1100" b="1" kern="1200" dirty="0" smtClean="0">
                          <a:solidFill>
                            <a:schemeClr val="accent6"/>
                          </a:solidFill>
                          <a:latin typeface="+mn-lt"/>
                          <a:ea typeface="+mn-ea"/>
                          <a:cs typeface="+mn-cs"/>
                        </a:rPr>
                        <a:t>比較検討</a:t>
                      </a:r>
                      <a:r>
                        <a:rPr kumimoji="1" lang="ja-JP" altLang="en-US" sz="1100" b="1" kern="1200" dirty="0" smtClean="0">
                          <a:solidFill>
                            <a:schemeClr val="tx1">
                              <a:lumMod val="65000"/>
                              <a:lumOff val="35000"/>
                            </a:schemeClr>
                          </a:solidFill>
                          <a:latin typeface="+mn-lt"/>
                          <a:ea typeface="+mn-ea"/>
                          <a:cs typeface="+mn-cs"/>
                        </a:rPr>
                        <a:t>）</a:t>
                      </a:r>
                      <a:endParaRPr kumimoji="1" lang="en-US" altLang="ja-JP" sz="1100" b="1" kern="120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紐づく広告が分からないと判断できない部分もあるため 、任意で一緒に設問文もつけてください。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smtClean="0">
                          <a:ln>
                            <a:noFill/>
                          </a:ln>
                          <a:solidFill>
                            <a:schemeClr val="accent6"/>
                          </a:solidFill>
                          <a:effectLst/>
                          <a:uLnTx/>
                          <a:uFillTx/>
                          <a:latin typeface="+mn-lt"/>
                          <a:ea typeface="+mn-ea"/>
                          <a:cs typeface="+mn-cs"/>
                        </a:rPr>
                        <a:t>必須</a:t>
                      </a:r>
                      <a:endParaRPr kumimoji="1" lang="en-US" altLang="ja-JP" sz="1100" b="1" i="0" u="none" strike="noStrike" kern="1200" cap="none" spc="0" normalizeH="0" baseline="0" noProof="0" dirty="0" smtClean="0">
                        <a:ln>
                          <a:noFill/>
                        </a:ln>
                        <a:solidFill>
                          <a:schemeClr val="accent6"/>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00" b="0"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「比較検討」</a:t>
                      </a:r>
                      <a:endParaRPr kumimoji="1" lang="en-US" altLang="ja-JP" sz="1000" b="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00" b="0" kern="1200" dirty="0" smtClean="0">
                          <a:solidFill>
                            <a:schemeClr val="tx1">
                              <a:lumMod val="65000"/>
                              <a:lumOff val="35000"/>
                            </a:schemeClr>
                          </a:solidFill>
                          <a:latin typeface="+mn-lt"/>
                          <a:ea typeface="+mn-ea"/>
                          <a:cs typeface="+mn-cs"/>
                        </a:rPr>
                        <a:t>以外は任意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4">
                  <a:txBody>
                    <a:bodyPr/>
                    <a:lstStyle/>
                    <a:p>
                      <a:pPr algn="l"/>
                      <a:r>
                        <a:rPr kumimoji="1" lang="ja-JP" altLang="en-US" sz="1100" b="0" dirty="0" smtClean="0">
                          <a:solidFill>
                            <a:schemeClr val="tx1">
                              <a:lumMod val="65000"/>
                              <a:lumOff val="35000"/>
                            </a:schemeClr>
                          </a:solidFill>
                          <a:latin typeface="+mj-lt"/>
                          <a:ea typeface="+mj-ea"/>
                        </a:rPr>
                        <a:t>掲載に</a:t>
                      </a:r>
                      <a:endParaRPr kumimoji="1" lang="en-US" altLang="ja-JP" sz="1100" b="0" dirty="0" smtClean="0">
                        <a:solidFill>
                          <a:schemeClr val="tx1">
                            <a:lumMod val="65000"/>
                            <a:lumOff val="35000"/>
                          </a:schemeClr>
                        </a:solidFill>
                        <a:latin typeface="+mj-lt"/>
                        <a:ea typeface="+mj-ea"/>
                      </a:endParaRPr>
                    </a:p>
                    <a:p>
                      <a:pPr algn="l"/>
                      <a:r>
                        <a:rPr kumimoji="1" lang="ja-JP" altLang="en-US" sz="1100" b="0" dirty="0" smtClean="0">
                          <a:solidFill>
                            <a:schemeClr val="tx1">
                              <a:lumMod val="65000"/>
                              <a:lumOff val="35000"/>
                            </a:schemeClr>
                          </a:solidFill>
                          <a:latin typeface="+mj-lt"/>
                          <a:ea typeface="+mj-ea"/>
                        </a:rPr>
                        <a:t>間に合うよう適宜</a:t>
                      </a:r>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endParaRPr kumimoji="1" lang="ja-JP" altLang="en-US"/>
                    </a:p>
                  </a:txBody>
                  <a:tcPr/>
                </a:tc>
                <a:extLst>
                  <a:ext uri="{0D108BD9-81ED-4DB2-BD59-A6C34878D82A}">
                    <a16:rowId xmlns:a16="http://schemas.microsoft.com/office/drawing/2014/main" val="3015232818"/>
                  </a:ext>
                </a:extLst>
              </a:tr>
              <a:tr h="72888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smtClean="0">
                          <a:ln>
                            <a:noFill/>
                          </a:ln>
                          <a:solidFill>
                            <a:srgbClr val="000000">
                              <a:lumMod val="65000"/>
                              <a:lumOff val="35000"/>
                            </a:srgbClr>
                          </a:solidFill>
                          <a:effectLst/>
                          <a:uLnTx/>
                          <a:uFillTx/>
                          <a:latin typeface="+mn-lt"/>
                          <a:ea typeface="+mn-ea"/>
                          <a:cs typeface="+mn-cs"/>
                        </a:rPr>
                        <a:t>商品・サービス</a:t>
                      </a:r>
                      <a:endPar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dirty="0" smtClean="0">
                        <a:solidFill>
                          <a:schemeClr val="tx1">
                            <a:lumMod val="65000"/>
                            <a:lumOff val="35000"/>
                          </a:schemeClr>
                        </a:solidFill>
                        <a:latin typeface="+mj-lt"/>
                        <a:ea typeface="+mj-ea"/>
                      </a:endParaRPr>
                    </a:p>
                    <a:p>
                      <a:pPr algn="l"/>
                      <a:r>
                        <a:rPr kumimoji="1" lang="ja-JP" altLang="en-US" sz="1100" b="1" dirty="0" smtClean="0">
                          <a:solidFill>
                            <a:schemeClr val="tx1">
                              <a:lumMod val="65000"/>
                              <a:lumOff val="35000"/>
                            </a:schemeClr>
                          </a:solidFill>
                          <a:latin typeface="+mj-lt"/>
                          <a:ea typeface="+mj-ea"/>
                        </a:rPr>
                        <a:t>薬機、医療、宗教・選挙・政党・意見広告・募金・寄付金の募集</a:t>
                      </a:r>
                      <a:endParaRPr kumimoji="1" lang="en-US" altLang="ja-JP" sz="1100" b="1" dirty="0" smtClean="0">
                        <a:solidFill>
                          <a:schemeClr val="tx1">
                            <a:lumMod val="65000"/>
                            <a:lumOff val="35000"/>
                          </a:schemeClr>
                        </a:solidFill>
                        <a:latin typeface="+mj-lt"/>
                        <a:ea typeface="+mj-ea"/>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広告フォーマットを問わず、</a:t>
                      </a:r>
                      <a:r>
                        <a:rPr kumimoji="1" lang="ja-JP" altLang="en-US" sz="1000" b="0" kern="1200" dirty="0" smtClean="0">
                          <a:solidFill>
                            <a:schemeClr val="accent6"/>
                          </a:solidFill>
                          <a:latin typeface="+mn-lt"/>
                          <a:ea typeface="+mn-ea"/>
                          <a:cs typeface="+mn-cs"/>
                        </a:rPr>
                        <a:t>リンク先・クリエイティブすべて審査対象</a:t>
                      </a:r>
                      <a:r>
                        <a:rPr kumimoji="1" lang="ja-JP" altLang="en-US" sz="1000" b="0" kern="1200" dirty="0" smtClean="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smtClean="0">
                          <a:solidFill>
                            <a:schemeClr val="accent6"/>
                          </a:solidFill>
                          <a:latin typeface="+mj-lt"/>
                          <a:ea typeface="+mj-ea"/>
                        </a:rPr>
                        <a:t>必須</a:t>
                      </a:r>
                      <a:endParaRPr kumimoji="1" lang="en-US" altLang="ja-JP" sz="1100" b="1" dirty="0" smtClean="0">
                        <a:solidFill>
                          <a:schemeClr val="accent6"/>
                        </a:solidFill>
                        <a:latin typeface="+mj-lt"/>
                        <a:ea typeface="+mj-ea"/>
                      </a:endParaRPr>
                    </a:p>
                    <a:p>
                      <a:pPr algn="ctr"/>
                      <a:endParaRPr kumimoji="1" lang="en-US" altLang="ja-JP" sz="1000" b="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対象外あり</a:t>
                      </a:r>
                      <a:endParaRPr kumimoji="1" lang="en-US" altLang="ja-JP" sz="10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l"/>
                      <a:endParaRPr kumimoji="1" lang="ja-JP" altLang="en-US" sz="11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1047766">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公開前</a:t>
                      </a:r>
                      <a:endParaRPr kumimoji="1" lang="en-US" altLang="ja-JP" sz="1100" b="1"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tx1">
                              <a:lumMod val="65000"/>
                              <a:lumOff val="35000"/>
                            </a:schemeClr>
                          </a:solidFill>
                          <a:latin typeface="+mn-lt"/>
                          <a:ea typeface="+mn-ea"/>
                          <a:cs typeface="+mn-cs"/>
                        </a:rPr>
                        <a:t>サイト状況</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endParaRPr kumimoji="1" lang="en-US" altLang="ja-JP" sz="1100" b="1" kern="1200" dirty="0" smtClean="0">
                        <a:solidFill>
                          <a:schemeClr val="tx1">
                            <a:lumMod val="65000"/>
                            <a:lumOff val="35000"/>
                          </a:schemeClr>
                        </a:solidFill>
                        <a:latin typeface="+mn-lt"/>
                        <a:ea typeface="+mn-ea"/>
                        <a:cs typeface="+mn-cs"/>
                      </a:endParaRPr>
                    </a:p>
                    <a:p>
                      <a:pPr algn="l"/>
                      <a:r>
                        <a:rPr kumimoji="1" lang="ja-JP" altLang="en-US" sz="1100" b="1" kern="1200" dirty="0" smtClean="0">
                          <a:solidFill>
                            <a:schemeClr val="tx1">
                              <a:lumMod val="65000"/>
                              <a:lumOff val="35000"/>
                            </a:schemeClr>
                          </a:solidFill>
                          <a:latin typeface="+mn-lt"/>
                          <a:ea typeface="+mn-ea"/>
                          <a:cs typeface="+mn-cs"/>
                        </a:rPr>
                        <a:t>公開前サイト</a:t>
                      </a:r>
                      <a:endParaRPr kumimoji="1" lang="en-US" altLang="ja-JP" sz="1100" b="1" kern="1200" dirty="0" smtClean="0">
                        <a:solidFill>
                          <a:schemeClr val="tx1">
                            <a:lumMod val="65000"/>
                            <a:lumOff val="35000"/>
                          </a:schemeClr>
                        </a:solidFill>
                        <a:latin typeface="+mn-lt"/>
                        <a:ea typeface="+mn-ea"/>
                        <a:cs typeface="+mn-cs"/>
                      </a:endParaRPr>
                    </a:p>
                    <a:p>
                      <a:pPr algn="l"/>
                      <a:endParaRPr kumimoji="1" lang="en-US" altLang="ja-JP" sz="1100" b="0" kern="1200" dirty="0" smtClean="0">
                        <a:solidFill>
                          <a:schemeClr val="tx1">
                            <a:lumMod val="65000"/>
                            <a:lumOff val="35000"/>
                          </a:schemeClr>
                        </a:solidFill>
                        <a:latin typeface="+mn-lt"/>
                        <a:ea typeface="+mn-ea"/>
                        <a:cs typeface="+mn-cs"/>
                      </a:endParaRPr>
                    </a:p>
                    <a:p>
                      <a:pPr algn="l"/>
                      <a:r>
                        <a:rPr kumimoji="1" lang="en-US" altLang="ja-JP" sz="1000" b="0" kern="1200" dirty="0" smtClean="0">
                          <a:solidFill>
                            <a:schemeClr val="tx1">
                              <a:lumMod val="65000"/>
                              <a:lumOff val="35000"/>
                            </a:schemeClr>
                          </a:solidFill>
                          <a:latin typeface="+mn-lt"/>
                          <a:ea typeface="+mn-ea"/>
                          <a:cs typeface="+mn-cs"/>
                        </a:rPr>
                        <a:t>※</a:t>
                      </a:r>
                      <a:r>
                        <a:rPr kumimoji="1" lang="ja-JP" altLang="en-US" sz="1000" b="0" kern="1200" dirty="0" smtClean="0">
                          <a:solidFill>
                            <a:schemeClr val="tx1">
                              <a:lumMod val="65000"/>
                              <a:lumOff val="35000"/>
                            </a:schemeClr>
                          </a:solidFill>
                          <a:latin typeface="+mn-lt"/>
                          <a:ea typeface="+mn-ea"/>
                          <a:cs typeface="+mn-cs"/>
                        </a:rPr>
                        <a:t>告管理ツールに広告を入稿する時点で、リンク先</a:t>
                      </a:r>
                      <a:r>
                        <a:rPr kumimoji="1" lang="en-US" altLang="ja-JP" sz="1000" b="0" kern="1200" dirty="0" smtClean="0">
                          <a:solidFill>
                            <a:schemeClr val="tx1">
                              <a:lumMod val="65000"/>
                              <a:lumOff val="35000"/>
                            </a:schemeClr>
                          </a:solidFill>
                          <a:latin typeface="+mn-lt"/>
                          <a:ea typeface="+mn-ea"/>
                          <a:cs typeface="+mn-cs"/>
                        </a:rPr>
                        <a:t>URL</a:t>
                      </a:r>
                      <a:r>
                        <a:rPr kumimoji="1" lang="ja-JP" altLang="en-US" sz="1000" b="0" kern="1200" dirty="0" smtClean="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smtClean="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smtClean="0">
                          <a:solidFill>
                            <a:schemeClr val="tx1">
                              <a:lumMod val="65000"/>
                              <a:lumOff val="35000"/>
                            </a:schemeClr>
                          </a:solidFill>
                          <a:latin typeface="+mn-lt"/>
                          <a:ea typeface="+mn-ea"/>
                          <a:cs typeface="+mn-cs"/>
                        </a:rPr>
                        <a:t>です。</a:t>
                      </a:r>
                      <a:endParaRPr kumimoji="1" lang="ja-JP" altLang="en-US"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smtClean="0">
                          <a:solidFill>
                            <a:schemeClr val="accent6"/>
                          </a:solidFill>
                          <a:latin typeface="+mn-lt"/>
                          <a:ea typeface="+mn-ea"/>
                          <a:cs typeface="+mn-cs"/>
                        </a:rPr>
                        <a:t>必須</a:t>
                      </a:r>
                      <a:endParaRPr kumimoji="1" lang="ja-JP" altLang="en-US" sz="1100" b="1" kern="1200" dirty="0">
                        <a:solidFill>
                          <a:schemeClr val="accent6"/>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895916">
                <a:tc vMerge="1">
                  <a:txBody>
                    <a:bodyPr/>
                    <a:lstStyle/>
                    <a:p>
                      <a:pPr algn="ctr"/>
                      <a:endParaRPr kumimoji="1" lang="ja-JP" altLang="en-US" sz="1400" b="1" kern="1200" dirty="0" smtClean="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smtClean="0">
                          <a:solidFill>
                            <a:schemeClr val="tx1">
                              <a:lumMod val="65000"/>
                              <a:lumOff val="35000"/>
                            </a:schemeClr>
                          </a:solidFill>
                          <a:latin typeface="+mn-lt"/>
                          <a:ea typeface="+mn-ea"/>
                          <a:cs typeface="+mn-cs"/>
                        </a:rPr>
                        <a:t>掲載制限</a:t>
                      </a:r>
                      <a:endParaRPr kumimoji="1" lang="en-US" altLang="ja-JP" sz="1100" b="1" kern="1200" noProof="0" dirty="0" smtClean="0">
                        <a:solidFill>
                          <a:schemeClr val="tx1">
                            <a:lumMod val="65000"/>
                            <a:lumOff val="35000"/>
                          </a:schemeClr>
                        </a:solidFill>
                        <a:latin typeface="+mn-lt"/>
                        <a:ea typeface="+mn-ea"/>
                        <a:cs typeface="+mn-cs"/>
                      </a:endParaRPr>
                    </a:p>
                    <a:p>
                      <a:pPr algn="ctr"/>
                      <a:r>
                        <a:rPr kumimoji="1" lang="ja-JP" altLang="en-US" sz="1100" b="1" kern="1200" noProof="0" dirty="0" smtClean="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smtClean="0">
                          <a:solidFill>
                            <a:schemeClr val="tx1">
                              <a:lumMod val="65000"/>
                              <a:lumOff val="35000"/>
                            </a:schemeClr>
                          </a:solidFill>
                          <a:latin typeface="+mn-lt"/>
                          <a:ea typeface="+mn-ea"/>
                          <a:cs typeface="+mn-cs"/>
                        </a:rPr>
                        <a:t>「掲載制限に該当する広告内容」の判断</a:t>
                      </a:r>
                      <a:endParaRPr kumimoji="1" lang="en-US" altLang="ja-JP" sz="1100" b="1"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smtClean="0">
                          <a:solidFill>
                            <a:schemeClr val="tx1">
                              <a:lumMod val="65000"/>
                              <a:lumOff val="35000"/>
                            </a:schemeClr>
                          </a:solidFill>
                          <a:latin typeface="+mn-lt"/>
                          <a:ea typeface="+mn-ea"/>
                          <a:cs typeface="+mn-cs"/>
                        </a:rPr>
                        <a:t>※</a:t>
                      </a:r>
                      <a:r>
                        <a:rPr kumimoji="1" lang="ja-JP" altLang="en-US" sz="1000" b="0" kern="1200" noProof="0" dirty="0" smtClean="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smtClean="0">
                          <a:solidFill>
                            <a:schemeClr val="accent6"/>
                          </a:solidFill>
                          <a:latin typeface="+mn-lt"/>
                          <a:ea typeface="+mn-ea"/>
                          <a:cs typeface="+mn-cs"/>
                        </a:rPr>
                        <a:t>判断にはリンク先サイトが必要</a:t>
                      </a:r>
                      <a:r>
                        <a:rPr kumimoji="1" lang="ja-JP" altLang="en-US" sz="1000" b="0" kern="1200" noProof="0" dirty="0" smtClean="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smtClean="0">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smtClean="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algn="ct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12769641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dirty="0" smtClean="0"/>
              <a:t>Q1-Q2</a:t>
            </a:r>
            <a:r>
              <a:rPr lang="ja-JP" altLang="en-US" dirty="0" smtClean="0"/>
              <a:t>の期跨ぎ</a:t>
            </a:r>
            <a:r>
              <a:rPr lang="ja-JP" altLang="en-US" dirty="0"/>
              <a:t>購入について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11</a:t>
            </a:fld>
            <a:endParaRPr lang="ja-JP" altLang="en-US"/>
          </a:p>
        </p:txBody>
      </p:sp>
      <p:sp>
        <p:nvSpPr>
          <p:cNvPr id="4" name="テキスト ボックス 3"/>
          <p:cNvSpPr txBox="1"/>
          <p:nvPr/>
        </p:nvSpPr>
        <p:spPr>
          <a:xfrm>
            <a:off x="430871" y="971436"/>
            <a:ext cx="11402265" cy="369332"/>
          </a:xfrm>
          <a:prstGeom prst="rect">
            <a:avLst/>
          </a:prstGeom>
          <a:noFill/>
        </p:spPr>
        <p:txBody>
          <a:bodyPr wrap="square" rtlCol="0">
            <a:spAutoFit/>
          </a:bodyPr>
          <a:lstStyle/>
          <a:p>
            <a:r>
              <a:rPr lang="ja-JP" altLang="en-US" dirty="0">
                <a:solidFill>
                  <a:schemeClr val="tx1">
                    <a:lumMod val="65000"/>
                    <a:lumOff val="35000"/>
                  </a:schemeClr>
                </a:solidFill>
              </a:rPr>
              <a:t>期を跨いだ掲載期間における購入方法は、リリース種別「継続」「内容変更」によって異なります。</a:t>
            </a:r>
            <a:endParaRPr lang="en-US" altLang="ja-JP" dirty="0">
              <a:solidFill>
                <a:schemeClr val="tx1">
                  <a:lumMod val="65000"/>
                  <a:lumOff val="35000"/>
                </a:schemeClr>
              </a:solidFill>
            </a:endParaRPr>
          </a:p>
        </p:txBody>
      </p:sp>
      <p:sp>
        <p:nvSpPr>
          <p:cNvPr id="6" name="正方形/長方形 5"/>
          <p:cNvSpPr/>
          <p:nvPr/>
        </p:nvSpPr>
        <p:spPr>
          <a:xfrm>
            <a:off x="1703512" y="2334384"/>
            <a:ext cx="8856984" cy="1620315"/>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7" name="正方形/長方形 6"/>
          <p:cNvSpPr/>
          <p:nvPr/>
        </p:nvSpPr>
        <p:spPr>
          <a:xfrm>
            <a:off x="1847528" y="2459183"/>
            <a:ext cx="788204" cy="1400980"/>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8" name="テキスト ボックス 7"/>
          <p:cNvSpPr txBox="1"/>
          <p:nvPr/>
        </p:nvSpPr>
        <p:spPr>
          <a:xfrm>
            <a:off x="2038600" y="2548447"/>
            <a:ext cx="400110" cy="1190229"/>
          </a:xfrm>
          <a:prstGeom prst="rect">
            <a:avLst/>
          </a:prstGeom>
          <a:noFill/>
        </p:spPr>
        <p:txBody>
          <a:bodyPr vert="eaVert" wrap="square" rtlCol="0">
            <a:spAutoFit/>
          </a:bodyPr>
          <a:lstStyle/>
          <a:p>
            <a:r>
              <a:rPr lang="ja-JP" altLang="en-US" sz="1400" b="1" dirty="0">
                <a:solidFill>
                  <a:schemeClr val="bg1"/>
                </a:solidFill>
              </a:rPr>
              <a:t>継続リリース</a:t>
            </a:r>
          </a:p>
        </p:txBody>
      </p:sp>
      <p:sp>
        <p:nvSpPr>
          <p:cNvPr id="9" name="角丸四角形 8"/>
          <p:cNvSpPr/>
          <p:nvPr/>
        </p:nvSpPr>
        <p:spPr>
          <a:xfrm>
            <a:off x="2788913"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4</a:t>
            </a:r>
            <a:r>
              <a:rPr lang="ja-JP" altLang="en-US" sz="1050" dirty="0">
                <a:solidFill>
                  <a:schemeClr val="tx1"/>
                </a:solidFill>
              </a:rPr>
              <a:t>月</a:t>
            </a:r>
          </a:p>
        </p:txBody>
      </p:sp>
      <p:sp>
        <p:nvSpPr>
          <p:cNvPr id="10" name="角丸四角形 9"/>
          <p:cNvSpPr/>
          <p:nvPr/>
        </p:nvSpPr>
        <p:spPr>
          <a:xfrm>
            <a:off x="4013049"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5</a:t>
            </a:r>
            <a:r>
              <a:rPr lang="ja-JP" altLang="en-US" sz="1050" dirty="0">
                <a:solidFill>
                  <a:schemeClr val="tx1"/>
                </a:solidFill>
              </a:rPr>
              <a:t>月</a:t>
            </a:r>
          </a:p>
        </p:txBody>
      </p:sp>
      <p:sp>
        <p:nvSpPr>
          <p:cNvPr id="11" name="角丸四角形 10"/>
          <p:cNvSpPr/>
          <p:nvPr/>
        </p:nvSpPr>
        <p:spPr>
          <a:xfrm>
            <a:off x="5237335"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6</a:t>
            </a:r>
            <a:r>
              <a:rPr lang="ja-JP" altLang="en-US" sz="1050" dirty="0">
                <a:solidFill>
                  <a:schemeClr val="tx1"/>
                </a:solidFill>
              </a:rPr>
              <a:t>月</a:t>
            </a:r>
          </a:p>
        </p:txBody>
      </p:sp>
      <p:sp>
        <p:nvSpPr>
          <p:cNvPr id="12" name="角丸四角形 11"/>
          <p:cNvSpPr/>
          <p:nvPr/>
        </p:nvSpPr>
        <p:spPr>
          <a:xfrm>
            <a:off x="6501566"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13" name="角丸四角形 12"/>
          <p:cNvSpPr/>
          <p:nvPr/>
        </p:nvSpPr>
        <p:spPr>
          <a:xfrm>
            <a:off x="7743176"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14" name="角丸四角形 13"/>
          <p:cNvSpPr/>
          <p:nvPr/>
        </p:nvSpPr>
        <p:spPr>
          <a:xfrm>
            <a:off x="8943440" y="2711346"/>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15" name="ホームベース 14"/>
          <p:cNvSpPr/>
          <p:nvPr/>
        </p:nvSpPr>
        <p:spPr>
          <a:xfrm>
            <a:off x="6438866" y="3446118"/>
            <a:ext cx="3639400" cy="345349"/>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Q2</a:t>
            </a:r>
            <a:r>
              <a:rPr lang="ja-JP" altLang="en-US" sz="1000" dirty="0">
                <a:solidFill>
                  <a:schemeClr val="tx1"/>
                </a:solidFill>
              </a:rPr>
              <a:t>商品</a:t>
            </a:r>
          </a:p>
        </p:txBody>
      </p:sp>
      <p:sp>
        <p:nvSpPr>
          <p:cNvPr id="16" name="角丸四角形 15"/>
          <p:cNvSpPr/>
          <p:nvPr/>
        </p:nvSpPr>
        <p:spPr>
          <a:xfrm>
            <a:off x="2789583" y="2385213"/>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Q1</a:t>
            </a:r>
            <a:endParaRPr lang="ja-JP" altLang="en-US" sz="1050" b="1" dirty="0">
              <a:solidFill>
                <a:schemeClr val="bg1"/>
              </a:solidFill>
            </a:endParaRPr>
          </a:p>
        </p:txBody>
      </p:sp>
      <p:sp>
        <p:nvSpPr>
          <p:cNvPr id="17" name="角丸四角形 16"/>
          <p:cNvSpPr/>
          <p:nvPr/>
        </p:nvSpPr>
        <p:spPr>
          <a:xfrm>
            <a:off x="6456041" y="2385214"/>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Q2</a:t>
            </a:r>
            <a:endParaRPr lang="ja-JP" altLang="en-US" sz="1050" b="1" dirty="0">
              <a:solidFill>
                <a:schemeClr val="bg1"/>
              </a:solidFill>
            </a:endParaRPr>
          </a:p>
        </p:txBody>
      </p:sp>
      <p:cxnSp>
        <p:nvCxnSpPr>
          <p:cNvPr id="18" name="直線コネクタ 17"/>
          <p:cNvCxnSpPr/>
          <p:nvPr/>
        </p:nvCxnSpPr>
        <p:spPr>
          <a:xfrm>
            <a:off x="6424432" y="2351306"/>
            <a:ext cx="8675" cy="1584176"/>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19" name="ホームベース 18"/>
          <p:cNvSpPr/>
          <p:nvPr/>
        </p:nvSpPr>
        <p:spPr>
          <a:xfrm>
            <a:off x="2827341" y="3052336"/>
            <a:ext cx="3916731"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Q1</a:t>
            </a:r>
            <a:r>
              <a:rPr lang="ja-JP" altLang="en-US" sz="1000" dirty="0">
                <a:solidFill>
                  <a:schemeClr val="tx1"/>
                </a:solidFill>
              </a:rPr>
              <a:t>商品</a:t>
            </a:r>
          </a:p>
        </p:txBody>
      </p:sp>
      <p:sp>
        <p:nvSpPr>
          <p:cNvPr id="20" name="ホームベース 19"/>
          <p:cNvSpPr/>
          <p:nvPr/>
        </p:nvSpPr>
        <p:spPr>
          <a:xfrm>
            <a:off x="6433106" y="3052336"/>
            <a:ext cx="1279578" cy="345349"/>
          </a:xfrm>
          <a:prstGeom prst="homePlate">
            <a:avLst/>
          </a:prstGeom>
          <a:solidFill>
            <a:schemeClr val="accent6"/>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smtClean="0">
                <a:solidFill>
                  <a:schemeClr val="bg1"/>
                </a:solidFill>
              </a:rPr>
              <a:t>Q1</a:t>
            </a:r>
            <a:r>
              <a:rPr lang="ja-JP" altLang="en-US" sz="1000" dirty="0" smtClean="0">
                <a:solidFill>
                  <a:schemeClr val="bg1"/>
                </a:solidFill>
              </a:rPr>
              <a:t>商品</a:t>
            </a:r>
            <a:r>
              <a:rPr lang="ja-JP" altLang="en-US" sz="1000" dirty="0">
                <a:solidFill>
                  <a:schemeClr val="bg1"/>
                </a:solidFill>
              </a:rPr>
              <a:t>延長</a:t>
            </a:r>
          </a:p>
        </p:txBody>
      </p:sp>
      <p:sp>
        <p:nvSpPr>
          <p:cNvPr id="21" name="テキスト ボックス 20"/>
          <p:cNvSpPr txBox="1"/>
          <p:nvPr/>
        </p:nvSpPr>
        <p:spPr>
          <a:xfrm>
            <a:off x="803412" y="1322765"/>
            <a:ext cx="11197244" cy="954107"/>
          </a:xfrm>
          <a:prstGeom prst="rect">
            <a:avLst/>
          </a:prstGeom>
          <a:noFill/>
        </p:spPr>
        <p:txBody>
          <a:bodyPr wrap="square" rtlCol="0">
            <a:spAutoFit/>
          </a:bodyPr>
          <a:lstStyle/>
          <a:p>
            <a:r>
              <a:rPr lang="ja-JP" altLang="en-US" sz="1400" b="1" dirty="0">
                <a:solidFill>
                  <a:schemeClr val="tx1">
                    <a:lumMod val="65000"/>
                    <a:lumOff val="35000"/>
                  </a:schemeClr>
                </a:solidFill>
              </a:rPr>
              <a:t>■継続リリースの場合</a:t>
            </a:r>
            <a:endParaRPr lang="en-US" altLang="ja-JP" sz="1400" b="1" dirty="0">
              <a:solidFill>
                <a:schemeClr val="tx1">
                  <a:lumMod val="65000"/>
                  <a:lumOff val="35000"/>
                </a:schemeClr>
              </a:solidFill>
            </a:endParaRPr>
          </a:p>
          <a:p>
            <a:r>
              <a:rPr lang="ja-JP" altLang="en-US" sz="1400" dirty="0">
                <a:solidFill>
                  <a:schemeClr val="tx1">
                    <a:lumMod val="65000"/>
                    <a:lumOff val="35000"/>
                  </a:schemeClr>
                </a:solidFill>
              </a:rPr>
              <a:t>　</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期前にリリースしている商品の有効期間を延長し、期跨ぎを可能とします</a:t>
            </a:r>
            <a:r>
              <a:rPr lang="ja-JP" altLang="en-US" sz="1400" dirty="0" smtClean="0">
                <a:solidFill>
                  <a:schemeClr val="tx1">
                    <a:lumMod val="65000"/>
                    <a:lumOff val="35000"/>
                  </a:schemeClr>
                </a:solidFill>
              </a:rPr>
              <a:t>。有効</a:t>
            </a:r>
            <a:r>
              <a:rPr lang="ja-JP" altLang="en-US" sz="1400" dirty="0">
                <a:solidFill>
                  <a:schemeClr val="tx1">
                    <a:lumMod val="65000"/>
                    <a:lumOff val="35000"/>
                  </a:schemeClr>
                </a:solidFill>
              </a:rPr>
              <a:t>期間の</a:t>
            </a:r>
            <a:r>
              <a:rPr lang="ja-JP" altLang="en-US" sz="1400" dirty="0" smtClean="0">
                <a:solidFill>
                  <a:schemeClr val="tx1">
                    <a:lumMod val="65000"/>
                    <a:lumOff val="35000"/>
                  </a:schemeClr>
                </a:solidFill>
              </a:rPr>
              <a:t>延長対応のメンテナンスは、</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次</a:t>
            </a:r>
            <a:r>
              <a:rPr lang="ja-JP" altLang="en-US" sz="1400" dirty="0">
                <a:solidFill>
                  <a:schemeClr val="tx1">
                    <a:lumMod val="65000"/>
                    <a:lumOff val="35000"/>
                  </a:schemeClr>
                </a:solidFill>
              </a:rPr>
              <a:t>の期の商品の予約開始日</a:t>
            </a:r>
            <a:r>
              <a:rPr lang="ja-JP" altLang="en-US" sz="1400" dirty="0" smtClean="0">
                <a:solidFill>
                  <a:schemeClr val="tx1">
                    <a:lumMod val="65000"/>
                    <a:lumOff val="35000"/>
                  </a:schemeClr>
                </a:solidFill>
              </a:rPr>
              <a:t>の</a:t>
            </a:r>
            <a:r>
              <a:rPr lang="en-US" altLang="ja-JP" sz="1400" dirty="0" smtClean="0">
                <a:solidFill>
                  <a:schemeClr val="tx1">
                    <a:lumMod val="65000"/>
                    <a:lumOff val="35000"/>
                  </a:schemeClr>
                </a:solidFill>
              </a:rPr>
              <a:t>13</a:t>
            </a:r>
            <a:r>
              <a:rPr lang="ja-JP" altLang="en-US" sz="1400" dirty="0" smtClean="0">
                <a:solidFill>
                  <a:schemeClr val="tx1">
                    <a:lumMod val="65000"/>
                    <a:lumOff val="35000"/>
                  </a:schemeClr>
                </a:solidFill>
              </a:rPr>
              <a:t>時頃から数時間です。その</a:t>
            </a:r>
            <a:r>
              <a:rPr lang="ja-JP" altLang="en-US" sz="1400" dirty="0">
                <a:solidFill>
                  <a:schemeClr val="tx1">
                    <a:lumMod val="65000"/>
                    <a:lumOff val="35000"/>
                  </a:schemeClr>
                </a:solidFill>
              </a:rPr>
              <a:t>間はメンテナンス期間と</a:t>
            </a:r>
            <a:r>
              <a:rPr lang="ja-JP" altLang="en-US" sz="1400" dirty="0" smtClean="0">
                <a:solidFill>
                  <a:schemeClr val="tx1">
                    <a:lumMod val="65000"/>
                    <a:lumOff val="35000"/>
                  </a:schemeClr>
                </a:solidFill>
              </a:rPr>
              <a:t>して</a:t>
            </a:r>
            <a:r>
              <a:rPr lang="en-US" altLang="ja-JP" sz="1400" dirty="0" smtClean="0">
                <a:solidFill>
                  <a:schemeClr val="tx1">
                    <a:lumMod val="65000"/>
                    <a:lumOff val="35000"/>
                  </a:schemeClr>
                </a:solidFill>
              </a:rPr>
              <a:t>1</a:t>
            </a:r>
            <a:r>
              <a:rPr lang="ja-JP" altLang="en-US" sz="1400" dirty="0" smtClean="0">
                <a:solidFill>
                  <a:schemeClr val="tx1">
                    <a:lumMod val="65000"/>
                    <a:lumOff val="35000"/>
                  </a:schemeClr>
                </a:solidFill>
              </a:rPr>
              <a:t>期前商品</a:t>
            </a:r>
            <a:r>
              <a:rPr lang="ja-JP" altLang="en-US" sz="1400" dirty="0">
                <a:solidFill>
                  <a:schemeClr val="tx1">
                    <a:lumMod val="65000"/>
                    <a:lumOff val="35000"/>
                  </a:schemeClr>
                </a:solidFill>
              </a:rPr>
              <a:t>の予約ができない状態と</a:t>
            </a:r>
            <a:r>
              <a:rPr lang="ja-JP" altLang="en-US" sz="1400" dirty="0" smtClean="0">
                <a:solidFill>
                  <a:schemeClr val="tx1">
                    <a:lumMod val="65000"/>
                    <a:lumOff val="35000"/>
                  </a:schemeClr>
                </a:solidFill>
              </a:rPr>
              <a:t>なります。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a:t>
            </a:r>
            <a:r>
              <a:rPr lang="ja-JP" altLang="en-US" sz="1200" dirty="0">
                <a:solidFill>
                  <a:schemeClr val="tx1">
                    <a:lumMod val="65000"/>
                    <a:lumOff val="35000"/>
                  </a:schemeClr>
                </a:solidFill>
              </a:rPr>
              <a:t>例</a:t>
            </a:r>
            <a:r>
              <a:rPr lang="ja-JP" altLang="en-US" sz="1200" dirty="0" smtClean="0">
                <a:solidFill>
                  <a:schemeClr val="tx1">
                    <a:lumMod val="65000"/>
                    <a:lumOff val="35000"/>
                  </a:schemeClr>
                </a:solidFill>
              </a:rPr>
              <a:t>：</a:t>
            </a:r>
            <a:r>
              <a:rPr lang="en-US" altLang="ja-JP" sz="1200" dirty="0" smtClean="0">
                <a:solidFill>
                  <a:schemeClr val="tx1">
                    <a:lumMod val="65000"/>
                    <a:lumOff val="35000"/>
                  </a:schemeClr>
                </a:solidFill>
              </a:rPr>
              <a:t>Q2</a:t>
            </a:r>
            <a:r>
              <a:rPr lang="ja-JP" altLang="en-US" sz="1200" dirty="0" smtClean="0">
                <a:solidFill>
                  <a:schemeClr val="tx1">
                    <a:lumMod val="65000"/>
                    <a:lumOff val="35000"/>
                  </a:schemeClr>
                </a:solidFill>
              </a:rPr>
              <a:t>商品の予約開始日が</a:t>
            </a:r>
            <a:r>
              <a:rPr lang="en-US" altLang="ja-JP" sz="1200" dirty="0" smtClean="0">
                <a:solidFill>
                  <a:schemeClr val="tx1">
                    <a:lumMod val="65000"/>
                    <a:lumOff val="35000"/>
                  </a:schemeClr>
                </a:solidFill>
              </a:rPr>
              <a:t>5/6</a:t>
            </a:r>
            <a:r>
              <a:rPr lang="ja-JP" altLang="en-US" sz="1200" dirty="0" smtClean="0">
                <a:solidFill>
                  <a:schemeClr val="tx1">
                    <a:lumMod val="65000"/>
                    <a:lumOff val="35000"/>
                  </a:schemeClr>
                </a:solidFill>
              </a:rPr>
              <a:t>とした場合。</a:t>
            </a:r>
            <a:r>
              <a:rPr lang="en-US" altLang="ja-JP" sz="1200" dirty="0" smtClean="0">
                <a:solidFill>
                  <a:schemeClr val="tx1">
                    <a:lumMod val="65000"/>
                    <a:lumOff val="35000"/>
                  </a:schemeClr>
                </a:solidFill>
              </a:rPr>
              <a:t>6/20-7/19</a:t>
            </a:r>
            <a:r>
              <a:rPr lang="ja-JP" altLang="en-US" sz="1200" dirty="0">
                <a:solidFill>
                  <a:schemeClr val="tx1">
                    <a:lumMod val="65000"/>
                    <a:lumOff val="35000"/>
                  </a:schemeClr>
                </a:solidFill>
              </a:rPr>
              <a:t>を購入する場合は、</a:t>
            </a:r>
            <a:r>
              <a:rPr lang="en-US" altLang="ja-JP" sz="1200" dirty="0">
                <a:solidFill>
                  <a:schemeClr val="tx1">
                    <a:lumMod val="65000"/>
                    <a:lumOff val="35000"/>
                  </a:schemeClr>
                </a:solidFill>
              </a:rPr>
              <a:t>Q1</a:t>
            </a:r>
            <a:r>
              <a:rPr lang="ja-JP" altLang="en-US" sz="1200" dirty="0">
                <a:solidFill>
                  <a:schemeClr val="tx1">
                    <a:lumMod val="65000"/>
                    <a:lumOff val="35000"/>
                  </a:schemeClr>
                </a:solidFill>
              </a:rPr>
              <a:t>商品延長後（</a:t>
            </a:r>
            <a:r>
              <a:rPr lang="en-US" altLang="ja-JP" sz="1200" dirty="0" smtClean="0">
                <a:solidFill>
                  <a:schemeClr val="tx1">
                    <a:lumMod val="65000"/>
                    <a:lumOff val="35000"/>
                  </a:schemeClr>
                </a:solidFill>
              </a:rPr>
              <a:t>5/6</a:t>
            </a:r>
            <a:r>
              <a:rPr lang="ja-JP" altLang="en-US" sz="1200" dirty="0" smtClean="0">
                <a:solidFill>
                  <a:schemeClr val="tx1">
                    <a:lumMod val="65000"/>
                    <a:lumOff val="35000"/>
                  </a:schemeClr>
                </a:solidFill>
              </a:rPr>
              <a:t>以降</a:t>
            </a:r>
            <a:r>
              <a:rPr lang="ja-JP" altLang="en-US" sz="1200" dirty="0">
                <a:solidFill>
                  <a:schemeClr val="tx1">
                    <a:lumMod val="65000"/>
                    <a:lumOff val="35000"/>
                  </a:schemeClr>
                </a:solidFill>
              </a:rPr>
              <a:t>）に</a:t>
            </a:r>
            <a:r>
              <a:rPr lang="en-US" altLang="ja-JP" sz="1200" dirty="0">
                <a:solidFill>
                  <a:schemeClr val="tx1">
                    <a:lumMod val="65000"/>
                    <a:lumOff val="35000"/>
                  </a:schemeClr>
                </a:solidFill>
              </a:rPr>
              <a:t>Q1</a:t>
            </a:r>
            <a:r>
              <a:rPr lang="ja-JP" altLang="en-US" sz="1200" dirty="0">
                <a:solidFill>
                  <a:schemeClr val="tx1">
                    <a:lumMod val="65000"/>
                    <a:lumOff val="35000"/>
                  </a:schemeClr>
                </a:solidFill>
              </a:rPr>
              <a:t>商品で予約を入れてください。</a:t>
            </a:r>
          </a:p>
        </p:txBody>
      </p:sp>
      <p:sp>
        <p:nvSpPr>
          <p:cNvPr id="22" name="正方形/長方形 21"/>
          <p:cNvSpPr/>
          <p:nvPr/>
        </p:nvSpPr>
        <p:spPr>
          <a:xfrm>
            <a:off x="1703512" y="4598246"/>
            <a:ext cx="8856984" cy="2008657"/>
          </a:xfrm>
          <a:prstGeom prst="rect">
            <a:avLst/>
          </a:prstGeom>
          <a:solidFill>
            <a:schemeClr val="bg1">
              <a:lumMod val="95000"/>
            </a:schemeClr>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tx1"/>
              </a:solidFill>
            </a:endParaRPr>
          </a:p>
        </p:txBody>
      </p:sp>
      <p:sp>
        <p:nvSpPr>
          <p:cNvPr id="23" name="正方形/長方形 22"/>
          <p:cNvSpPr/>
          <p:nvPr/>
        </p:nvSpPr>
        <p:spPr>
          <a:xfrm>
            <a:off x="1851412" y="4746788"/>
            <a:ext cx="788204" cy="1723107"/>
          </a:xfrm>
          <a:prstGeom prst="rect">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ja-JP" altLang="en-US" dirty="0">
              <a:solidFill>
                <a:schemeClr val="bg1"/>
              </a:solidFill>
            </a:endParaRPr>
          </a:p>
        </p:txBody>
      </p:sp>
      <p:sp>
        <p:nvSpPr>
          <p:cNvPr id="24" name="テキスト ボックス 23"/>
          <p:cNvSpPr txBox="1"/>
          <p:nvPr/>
        </p:nvSpPr>
        <p:spPr>
          <a:xfrm>
            <a:off x="2042484" y="4863479"/>
            <a:ext cx="400110" cy="1539493"/>
          </a:xfrm>
          <a:prstGeom prst="rect">
            <a:avLst/>
          </a:prstGeom>
          <a:noFill/>
        </p:spPr>
        <p:txBody>
          <a:bodyPr vert="eaVert" wrap="square" rtlCol="0">
            <a:spAutoFit/>
          </a:bodyPr>
          <a:lstStyle/>
          <a:p>
            <a:r>
              <a:rPr lang="ja-JP" altLang="en-US" sz="1400" b="1" dirty="0">
                <a:solidFill>
                  <a:schemeClr val="bg1"/>
                </a:solidFill>
              </a:rPr>
              <a:t>内容変更リリース</a:t>
            </a:r>
          </a:p>
        </p:txBody>
      </p:sp>
      <p:sp>
        <p:nvSpPr>
          <p:cNvPr id="25" name="角丸四角形 24"/>
          <p:cNvSpPr/>
          <p:nvPr/>
        </p:nvSpPr>
        <p:spPr>
          <a:xfrm>
            <a:off x="2833111"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4</a:t>
            </a:r>
            <a:r>
              <a:rPr lang="ja-JP" altLang="en-US" sz="1050" dirty="0">
                <a:solidFill>
                  <a:schemeClr val="tx1"/>
                </a:solidFill>
              </a:rPr>
              <a:t>月</a:t>
            </a:r>
          </a:p>
        </p:txBody>
      </p:sp>
      <p:sp>
        <p:nvSpPr>
          <p:cNvPr id="26" name="角丸四角形 25"/>
          <p:cNvSpPr/>
          <p:nvPr/>
        </p:nvSpPr>
        <p:spPr>
          <a:xfrm>
            <a:off x="4057247"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5</a:t>
            </a:r>
            <a:r>
              <a:rPr lang="ja-JP" altLang="en-US" sz="1050" dirty="0">
                <a:solidFill>
                  <a:schemeClr val="tx1"/>
                </a:solidFill>
              </a:rPr>
              <a:t>月</a:t>
            </a:r>
          </a:p>
        </p:txBody>
      </p:sp>
      <p:sp>
        <p:nvSpPr>
          <p:cNvPr id="27" name="角丸四角形 26"/>
          <p:cNvSpPr/>
          <p:nvPr/>
        </p:nvSpPr>
        <p:spPr>
          <a:xfrm>
            <a:off x="5281533"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6</a:t>
            </a:r>
            <a:r>
              <a:rPr lang="ja-JP" altLang="en-US" sz="1050" dirty="0">
                <a:solidFill>
                  <a:schemeClr val="tx1"/>
                </a:solidFill>
              </a:rPr>
              <a:t>月</a:t>
            </a:r>
          </a:p>
        </p:txBody>
      </p:sp>
      <p:sp>
        <p:nvSpPr>
          <p:cNvPr id="28" name="角丸四角形 27"/>
          <p:cNvSpPr/>
          <p:nvPr/>
        </p:nvSpPr>
        <p:spPr>
          <a:xfrm>
            <a:off x="6545764"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7</a:t>
            </a:r>
            <a:r>
              <a:rPr lang="ja-JP" altLang="en-US" sz="1050" dirty="0">
                <a:solidFill>
                  <a:schemeClr val="tx1"/>
                </a:solidFill>
              </a:rPr>
              <a:t>月</a:t>
            </a:r>
          </a:p>
        </p:txBody>
      </p:sp>
      <p:sp>
        <p:nvSpPr>
          <p:cNvPr id="29" name="角丸四角形 28"/>
          <p:cNvSpPr/>
          <p:nvPr/>
        </p:nvSpPr>
        <p:spPr>
          <a:xfrm>
            <a:off x="7787374"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8</a:t>
            </a:r>
            <a:r>
              <a:rPr lang="ja-JP" altLang="en-US" sz="1050" dirty="0">
                <a:solidFill>
                  <a:schemeClr val="tx1"/>
                </a:solidFill>
              </a:rPr>
              <a:t>月</a:t>
            </a:r>
          </a:p>
        </p:txBody>
      </p:sp>
      <p:sp>
        <p:nvSpPr>
          <p:cNvPr id="30" name="角丸四角形 29"/>
          <p:cNvSpPr/>
          <p:nvPr/>
        </p:nvSpPr>
        <p:spPr>
          <a:xfrm>
            <a:off x="8987638" y="4966122"/>
            <a:ext cx="1152000" cy="227836"/>
          </a:xfrm>
          <a:prstGeom prst="roundRect">
            <a:avLst>
              <a:gd name="adj" fmla="val 31431"/>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dirty="0">
                <a:solidFill>
                  <a:schemeClr val="tx1"/>
                </a:solidFill>
              </a:rPr>
              <a:t>9</a:t>
            </a:r>
            <a:r>
              <a:rPr lang="ja-JP" altLang="en-US" sz="1050" dirty="0">
                <a:solidFill>
                  <a:schemeClr val="tx1"/>
                </a:solidFill>
              </a:rPr>
              <a:t>月</a:t>
            </a:r>
          </a:p>
        </p:txBody>
      </p:sp>
      <p:sp>
        <p:nvSpPr>
          <p:cNvPr id="31" name="ホームベース 30"/>
          <p:cNvSpPr/>
          <p:nvPr/>
        </p:nvSpPr>
        <p:spPr>
          <a:xfrm>
            <a:off x="6483064" y="5700894"/>
            <a:ext cx="3639400" cy="345349"/>
          </a:xfrm>
          <a:prstGeom prst="homePlate">
            <a:avLst/>
          </a:prstGeom>
          <a:solidFill>
            <a:srgbClr val="FEC4C9"/>
          </a:solid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Q2</a:t>
            </a:r>
            <a:r>
              <a:rPr lang="ja-JP" altLang="en-US" sz="1000" dirty="0">
                <a:solidFill>
                  <a:schemeClr val="tx1"/>
                </a:solidFill>
              </a:rPr>
              <a:t>商品</a:t>
            </a:r>
          </a:p>
        </p:txBody>
      </p:sp>
      <p:sp>
        <p:nvSpPr>
          <p:cNvPr id="32" name="角丸四角形 31"/>
          <p:cNvSpPr/>
          <p:nvPr/>
        </p:nvSpPr>
        <p:spPr>
          <a:xfrm>
            <a:off x="2833781" y="4639989"/>
            <a:ext cx="3593533" cy="254124"/>
          </a:xfrm>
          <a:prstGeom prst="roundRect">
            <a:avLst>
              <a:gd name="adj" fmla="val 31431"/>
            </a:avLst>
          </a:prstGeom>
          <a:solidFill>
            <a:srgbClr val="00B0F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Q1</a:t>
            </a:r>
            <a:endParaRPr lang="ja-JP" altLang="en-US" sz="1050" b="1" dirty="0">
              <a:solidFill>
                <a:schemeClr val="bg1"/>
              </a:solidFill>
            </a:endParaRPr>
          </a:p>
        </p:txBody>
      </p:sp>
      <p:sp>
        <p:nvSpPr>
          <p:cNvPr id="33" name="角丸四角形 32"/>
          <p:cNvSpPr/>
          <p:nvPr/>
        </p:nvSpPr>
        <p:spPr>
          <a:xfrm>
            <a:off x="6500239" y="4639990"/>
            <a:ext cx="3593533" cy="254124"/>
          </a:xfrm>
          <a:prstGeom prst="roundRect">
            <a:avLst>
              <a:gd name="adj" fmla="val 31431"/>
            </a:avLst>
          </a:prstGeom>
          <a:solidFill>
            <a:srgbClr val="002060"/>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36000" rIns="91440" bIns="0" numCol="1" spcCol="0" rtlCol="0" fromWordArt="0" anchor="ctr" anchorCtr="0" forceAA="0" compatLnSpc="1">
            <a:prstTxWarp prst="textNoShape">
              <a:avLst/>
            </a:prstTxWarp>
            <a:noAutofit/>
          </a:bodyPr>
          <a:lstStyle/>
          <a:p>
            <a:pPr algn="ctr"/>
            <a:r>
              <a:rPr lang="en-US" altLang="ja-JP" sz="1050" b="1" dirty="0">
                <a:solidFill>
                  <a:schemeClr val="bg1"/>
                </a:solidFill>
              </a:rPr>
              <a:t>Q2</a:t>
            </a:r>
            <a:endParaRPr lang="ja-JP" altLang="en-US" sz="1050" b="1" dirty="0">
              <a:solidFill>
                <a:schemeClr val="bg1"/>
              </a:solidFill>
            </a:endParaRPr>
          </a:p>
        </p:txBody>
      </p:sp>
      <p:sp>
        <p:nvSpPr>
          <p:cNvPr id="34" name="ホームベース 33"/>
          <p:cNvSpPr/>
          <p:nvPr/>
        </p:nvSpPr>
        <p:spPr>
          <a:xfrm>
            <a:off x="2871539" y="5307112"/>
            <a:ext cx="3628700" cy="345349"/>
          </a:xfrm>
          <a:prstGeom prst="homePlate">
            <a:avLst/>
          </a:prstGeom>
          <a:solidFill>
            <a:schemeClr val="accent5">
              <a:lumMod val="20000"/>
              <a:lumOff val="80000"/>
            </a:schemeClr>
          </a:solidFill>
          <a:ln w="12700">
            <a:solidFill>
              <a:srgbClr val="54545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00" dirty="0">
                <a:solidFill>
                  <a:schemeClr val="tx1"/>
                </a:solidFill>
              </a:rPr>
              <a:t>Q1</a:t>
            </a:r>
            <a:r>
              <a:rPr lang="ja-JP" altLang="en-US" sz="1000" dirty="0">
                <a:solidFill>
                  <a:schemeClr val="tx1"/>
                </a:solidFill>
              </a:rPr>
              <a:t>商品</a:t>
            </a:r>
          </a:p>
        </p:txBody>
      </p:sp>
      <p:sp>
        <p:nvSpPr>
          <p:cNvPr id="35" name="テキスト ボックス 34"/>
          <p:cNvSpPr txBox="1"/>
          <p:nvPr/>
        </p:nvSpPr>
        <p:spPr>
          <a:xfrm>
            <a:off x="803412" y="4026707"/>
            <a:ext cx="9460858" cy="523220"/>
          </a:xfrm>
          <a:prstGeom prst="rect">
            <a:avLst/>
          </a:prstGeom>
          <a:noFill/>
        </p:spPr>
        <p:txBody>
          <a:bodyPr wrap="square" rtlCol="0">
            <a:spAutoFit/>
          </a:bodyPr>
          <a:lstStyle/>
          <a:p>
            <a:r>
              <a:rPr lang="ja-JP" altLang="en-US" sz="1400" b="1" dirty="0">
                <a:solidFill>
                  <a:schemeClr val="tx1">
                    <a:lumMod val="65000"/>
                    <a:lumOff val="35000"/>
                  </a:schemeClr>
                </a:solidFill>
              </a:rPr>
              <a:t>■内容変更リリースの場合</a:t>
            </a:r>
            <a:endParaRPr lang="en-US" altLang="ja-JP" sz="1400" b="1" dirty="0">
              <a:solidFill>
                <a:schemeClr val="tx1">
                  <a:lumMod val="65000"/>
                  <a:lumOff val="35000"/>
                </a:schemeClr>
              </a:solidFill>
            </a:endParaRPr>
          </a:p>
          <a:p>
            <a:r>
              <a:rPr lang="ja-JP" altLang="en-US" sz="1400" dirty="0">
                <a:solidFill>
                  <a:schemeClr val="tx1">
                    <a:lumMod val="65000"/>
                    <a:lumOff val="35000"/>
                  </a:schemeClr>
                </a:solidFill>
              </a:rPr>
              <a:t>　期跨ぎ用のスペシャル商品</a:t>
            </a:r>
            <a:r>
              <a:rPr lang="ja-JP" altLang="en-US" sz="1400" dirty="0" smtClean="0">
                <a:solidFill>
                  <a:schemeClr val="tx1">
                    <a:lumMod val="65000"/>
                    <a:lumOff val="35000"/>
                  </a:schemeClr>
                </a:solidFill>
              </a:rPr>
              <a:t>作成し期跨ぎ購入を可能とします。弊社担当営業までご相談ください。</a:t>
            </a:r>
            <a:endParaRPr lang="en-US" altLang="ja-JP" sz="1400" dirty="0">
              <a:solidFill>
                <a:schemeClr val="tx1">
                  <a:lumMod val="65000"/>
                  <a:lumOff val="35000"/>
                </a:schemeClr>
              </a:solidFill>
            </a:endParaRPr>
          </a:p>
        </p:txBody>
      </p:sp>
      <p:cxnSp>
        <p:nvCxnSpPr>
          <p:cNvPr id="36" name="直線コネクタ 35"/>
          <p:cNvCxnSpPr/>
          <p:nvPr/>
        </p:nvCxnSpPr>
        <p:spPr>
          <a:xfrm>
            <a:off x="6468630" y="4606082"/>
            <a:ext cx="31609" cy="2000820"/>
          </a:xfrm>
          <a:prstGeom prst="line">
            <a:avLst/>
          </a:prstGeom>
          <a:ln w="25400">
            <a:solidFill>
              <a:schemeClr val="accent6"/>
            </a:solidFill>
            <a:prstDash val="sysDash"/>
          </a:ln>
        </p:spPr>
        <p:style>
          <a:lnRef idx="1">
            <a:schemeClr val="accent1"/>
          </a:lnRef>
          <a:fillRef idx="0">
            <a:schemeClr val="accent1"/>
          </a:fillRef>
          <a:effectRef idx="0">
            <a:schemeClr val="accent1"/>
          </a:effectRef>
          <a:fontRef idx="minor">
            <a:schemeClr val="tx1"/>
          </a:fontRef>
        </p:style>
      </p:cxnSp>
      <p:sp>
        <p:nvSpPr>
          <p:cNvPr id="37" name="正方形/長方形 36"/>
          <p:cNvSpPr/>
          <p:nvPr/>
        </p:nvSpPr>
        <p:spPr bwMode="auto">
          <a:xfrm>
            <a:off x="5813335" y="6105770"/>
            <a:ext cx="1368152" cy="434112"/>
          </a:xfrm>
          <a:prstGeom prst="rect">
            <a:avLst/>
          </a:prstGeom>
          <a:solidFill>
            <a:schemeClr val="accent6"/>
          </a:solidFill>
          <a:ln w="3175" algn="ctr">
            <a:solidFill>
              <a:srgbClr val="292929"/>
            </a:solidFill>
            <a:prstDash val="solid"/>
            <a:miter lim="800000"/>
            <a:headEnd/>
            <a:tailEnd/>
          </a:ln>
        </p:spPr>
        <p:txBody>
          <a:bodyPr lIns="0" tIns="0" rIns="0" bIns="0" rtlCol="0" anchor="ctr"/>
          <a:lstStyle/>
          <a:p>
            <a:pPr algn="ctr"/>
            <a:r>
              <a:rPr lang="ja-JP" altLang="en-US" sz="1000" dirty="0">
                <a:solidFill>
                  <a:schemeClr val="bg1"/>
                </a:solidFill>
              </a:rPr>
              <a:t>期跨ぎ用</a:t>
            </a:r>
            <a:endParaRPr lang="en-US" altLang="ja-JP" sz="1000" dirty="0">
              <a:solidFill>
                <a:schemeClr val="bg1"/>
              </a:solidFill>
            </a:endParaRPr>
          </a:p>
          <a:p>
            <a:pPr algn="ctr"/>
            <a:r>
              <a:rPr lang="ja-JP" altLang="en-US" sz="1000" dirty="0">
                <a:solidFill>
                  <a:schemeClr val="bg1"/>
                </a:solidFill>
              </a:rPr>
              <a:t>スペシャル商品</a:t>
            </a:r>
          </a:p>
        </p:txBody>
      </p:sp>
    </p:spTree>
    <p:extLst>
      <p:ext uri="{BB962C8B-B14F-4D97-AF65-F5344CB8AC3E}">
        <p14:creationId xmlns:p14="http://schemas.microsoft.com/office/powerpoint/2010/main" val="2102019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12</a:t>
            </a:fld>
            <a:endParaRPr lang="ja-JP" altLang="en-US"/>
          </a:p>
        </p:txBody>
      </p:sp>
      <p:sp>
        <p:nvSpPr>
          <p:cNvPr id="6" name="テキスト ボックス 5"/>
          <p:cNvSpPr txBox="1"/>
          <p:nvPr/>
        </p:nvSpPr>
        <p:spPr>
          <a:xfrm>
            <a:off x="394867" y="1052736"/>
            <a:ext cx="11402265" cy="5339923"/>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kumimoji="0" lang="zh-TW" altLang="en-US" sz="1400" b="0" i="0" u="none" strike="noStrike" kern="0" cap="none" spc="0" normalizeH="0" baseline="0" noProof="0" dirty="0" smtClean="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・入稿規定・商品資料をご参照ください。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lvl="0">
              <a:defRPr/>
            </a:pPr>
            <a:r>
              <a:rPr kumimoji="0" lang="ja-JP" altLang="en-US" sz="1400" kern="0" smtClean="0">
                <a:solidFill>
                  <a:srgbClr val="000000">
                    <a:lumMod val="65000"/>
                    <a:lumOff val="35000"/>
                  </a:srgbClr>
                </a:solidFill>
              </a:rPr>
              <a:t>　・</a:t>
            </a:r>
            <a:r>
              <a:rPr kumimoji="0" lang="ja-JP" altLang="en-US" sz="1400" kern="0" dirty="0">
                <a:solidFill>
                  <a:srgbClr val="000000">
                    <a:lumMod val="65000"/>
                    <a:lumOff val="35000"/>
                  </a:srgbClr>
                </a:solidFill>
              </a:rPr>
              <a:t>広告取扱基本規定：</a:t>
            </a:r>
            <a:r>
              <a:rPr kumimoji="0" lang="en-US" altLang="ja-JP" sz="1400" kern="0" dirty="0">
                <a:solidFill>
                  <a:srgbClr val="000000">
                    <a:lumMod val="65000"/>
                    <a:lumOff val="35000"/>
                  </a:srgbClr>
                </a:solidFill>
                <a:hlinkClick r:id="rId2"/>
              </a:rPr>
              <a:t>https://marketing.yahoo.co.jp/guidelines/terms.html</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web</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lang="en-US" altLang="ja-JP" sz="1400" dirty="0">
                <a:solidFill>
                  <a:srgbClr val="000000">
                    <a:lumMod val="65000"/>
                    <a:lumOff val="35000"/>
                  </a:srgbClr>
                </a:solidFill>
                <a:hlinkClick r:id="rId3"/>
              </a:rPr>
              <a:t>https://ads-help.yahoo.co.jp/yahooads/guideline/articledetail?lan=ja&amp;aid=1493&amp;o=default</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・入稿規定（</a:t>
            </a:r>
            <a:r>
              <a:rPr kumimoji="0" lang="en-US" altLang="ja-JP" sz="1400" kern="0" dirty="0">
                <a:solidFill>
                  <a:srgbClr val="000000">
                    <a:lumMod val="65000"/>
                    <a:lumOff val="35000"/>
                  </a:srgbClr>
                </a:solidFill>
              </a:rPr>
              <a:t>PDF</a:t>
            </a:r>
            <a:r>
              <a:rPr kumimoji="0" lang="ja-JP" altLang="en-US" sz="1400" kern="0" dirty="0">
                <a:solidFill>
                  <a:srgbClr val="000000">
                    <a:lumMod val="65000"/>
                    <a:lumOff val="35000"/>
                  </a:srgbClr>
                </a:solidFill>
              </a:rPr>
              <a:t>）：</a:t>
            </a:r>
            <a:r>
              <a:rPr kumimoji="0" lang="en-US" altLang="ja-JP" sz="1400" kern="0" dirty="0">
                <a:solidFill>
                  <a:srgbClr val="000000">
                    <a:lumMod val="65000"/>
                    <a:lumOff val="35000"/>
                  </a:srgbClr>
                </a:solidFill>
              </a:rPr>
              <a:t> </a:t>
            </a:r>
            <a:r>
              <a:rPr kumimoji="0" lang="en-US" altLang="ja-JP" sz="1400" kern="0" dirty="0">
                <a:solidFill>
                  <a:srgbClr val="000000">
                    <a:lumMod val="65000"/>
                    <a:lumOff val="35000"/>
                  </a:srgbClr>
                </a:solidFill>
                <a:hlinkClick r:id="rId4"/>
              </a:rPr>
              <a:t>https://s.yimg.jp/images/listing/pdfs/listing_nyuukoukitei.pdf</a:t>
            </a:r>
            <a:endParaRPr kumimoji="0" lang="en-US" altLang="ja-JP" sz="1400" kern="0" dirty="0">
              <a:solidFill>
                <a:srgbClr val="000000">
                  <a:lumMod val="65000"/>
                  <a:lumOff val="35000"/>
                </a:srgbClr>
              </a:solidFill>
            </a:endParaRPr>
          </a:p>
          <a:p>
            <a:pPr lvl="0">
              <a:defRPr/>
            </a:pPr>
            <a:r>
              <a:rPr kumimoji="0" lang="ja-JP" altLang="en-US" sz="1400" kern="0" dirty="0">
                <a:solidFill>
                  <a:srgbClr val="000000">
                    <a:lumMod val="65000"/>
                    <a:lumOff val="35000"/>
                  </a:srgbClr>
                </a:solidFill>
              </a:rPr>
              <a:t>　・商品資料：広告管理ツールで表示される、商品の詳細ページからダウンロードいただけます。</a:t>
            </a:r>
            <a:endParaRPr kumimoji="0" lang="en-US" altLang="ja-JP" sz="1400" kern="0" dirty="0">
              <a:solidFill>
                <a:srgbClr val="000000">
                  <a:lumMod val="65000"/>
                  <a:lumOff val="35000"/>
                </a:srgb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■購入する広告タイプ・アスペクト比によっては、入稿前審査にて事前原稿確認が必須です。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ディスプレイ広告（予約型）審査相談フォームよりご依頼ください。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179388" marR="0" lvl="0" indent="0"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smtClean="0">
                <a:ln>
                  <a:noFill/>
                </a:ln>
                <a:solidFill>
                  <a:schemeClr val="tx1">
                    <a:lumMod val="65000"/>
                    <a:lumOff val="35000"/>
                  </a:schemeClr>
                </a:solidFill>
                <a:effectLst/>
                <a:uLnTx/>
                <a:uFillTx/>
                <a:hlinkClick r:id="rId5"/>
              </a:rPr>
              <a:t>https://form-business.yahoo.co.jp/claris/enqueteForm?inquiry_type=display_support</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smtClean="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伴い</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kern="0" dirty="0">
              <a:solidFill>
                <a:schemeClr val="tx1">
                  <a:lumMod val="65000"/>
                  <a:lumOff val="35000"/>
                </a:schemeClr>
              </a:solidFill>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2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en-US" altLang="ja-JP" sz="1400" kern="0" dirty="0" smtClean="0">
                <a:solidFill>
                  <a:schemeClr val="tx1">
                    <a:lumMod val="65000"/>
                    <a:lumOff val="35000"/>
                  </a:schemeClr>
                </a:solidFill>
              </a:rPr>
              <a:t>   </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smtClean="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smtClean="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■金額表示は、消費税を含みません。</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smtClean="0">
                <a:ln>
                  <a:noFill/>
                </a:ln>
                <a:solidFill>
                  <a:schemeClr val="tx1">
                    <a:lumMod val="65000"/>
                    <a:lumOff val="35000"/>
                  </a:schemeClr>
                </a:solidFill>
                <a:effectLst/>
                <a:uLnTx/>
                <a:uFillTx/>
              </a:rPr>
              <a:t>■金額表示は、代理店手数料を含みます。</a:t>
            </a:r>
            <a:endParaRPr kumimoji="0" lang="en-US" altLang="ja-JP" sz="1400" b="0" i="0" u="none" strike="noStrike" kern="0" cap="none" spc="0" normalizeH="0" baseline="0" noProof="0" dirty="0" smtClean="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TW" sz="1100" b="0" i="0" u="none" strike="noStrike" kern="0" cap="none" spc="0" normalizeH="0" baseline="0" noProof="0" dirty="0" smtClean="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6424175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13</a:t>
            </a:fld>
            <a:endParaRPr lang="ja-JP" altLang="en-US"/>
          </a:p>
        </p:txBody>
      </p:sp>
      <p:sp>
        <p:nvSpPr>
          <p:cNvPr id="6" name="テキスト ボックス 5"/>
          <p:cNvSpPr txBox="1"/>
          <p:nvPr/>
        </p:nvSpPr>
        <p:spPr>
          <a:xfrm>
            <a:off x="454374" y="1124744"/>
            <a:ext cx="11402265" cy="2631490"/>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■「継続」リリースの場合、該当商品の予約開始日に、その前の期にリリースされた商品が数時間メンテナンス期間に入り、</a:t>
            </a:r>
            <a:r>
              <a:rPr kumimoji="0" lang="en-US" altLang="ja-JP" sz="1400" kern="0" dirty="0">
                <a:solidFill>
                  <a:schemeClr val="tx1">
                    <a:lumMod val="65000"/>
                    <a:lumOff val="35000"/>
                  </a:schemeClr>
                </a:solidFill>
              </a:rPr>
              <a:t/>
            </a:r>
            <a:br>
              <a:rPr kumimoji="0" lang="en-US" altLang="ja-JP" sz="1400" kern="0" dirty="0">
                <a:solidFill>
                  <a:schemeClr val="tx1">
                    <a:lumMod val="65000"/>
                    <a:lumOff val="35000"/>
                  </a:schemeClr>
                </a:solidFill>
              </a:rPr>
            </a:br>
            <a:r>
              <a:rPr kumimoji="0" lang="en-US" altLang="ja-JP" sz="1400" kern="0" dirty="0">
                <a:solidFill>
                  <a:schemeClr val="tx1">
                    <a:lumMod val="65000"/>
                    <a:lumOff val="35000"/>
                  </a:schemeClr>
                </a:solidFill>
              </a:rPr>
              <a:t>    </a:t>
            </a:r>
            <a:r>
              <a:rPr kumimoji="0" lang="ja-JP" altLang="en-US" sz="1400" kern="0" dirty="0">
                <a:solidFill>
                  <a:schemeClr val="tx1">
                    <a:lumMod val="65000"/>
                    <a:lumOff val="35000"/>
                  </a:schemeClr>
                </a:solidFill>
              </a:rPr>
              <a:t>予約ができない状態となります。ご了承ください。</a:t>
            </a:r>
            <a:endParaRPr kumimoji="0" lang="en-US" altLang="ja-JP" sz="1400" kern="0" dirty="0">
              <a:solidFill>
                <a:schemeClr val="tx1">
                  <a:lumMod val="65000"/>
                  <a:lumOff val="35000"/>
                </a:schemeClr>
              </a:solidFill>
            </a:endParaRPr>
          </a:p>
          <a:p>
            <a:pPr lvl="0">
              <a:defRPr/>
            </a:pPr>
            <a:endParaRPr kumimoji="0" lang="en-US" altLang="zh-TW" sz="1100" kern="0" dirty="0">
              <a:solidFill>
                <a:schemeClr val="tx1">
                  <a:lumMod val="65000"/>
                  <a:lumOff val="35000"/>
                </a:schemeClr>
              </a:solidFill>
            </a:endParaRPr>
          </a:p>
          <a:p>
            <a:r>
              <a:rPr lang="ja-JP" altLang="en-US" sz="1400" dirty="0">
                <a:solidFill>
                  <a:schemeClr val="tx1">
                    <a:lumMod val="65000"/>
                    <a:lumOff val="35000"/>
                  </a:schemeClr>
                </a:solidFill>
              </a:rPr>
              <a:t>■</a:t>
            </a:r>
            <a:r>
              <a:rPr lang="en-US" altLang="ja-JP" sz="1400" dirty="0">
                <a:solidFill>
                  <a:schemeClr val="tx1">
                    <a:lumMod val="65000"/>
                    <a:lumOff val="35000"/>
                  </a:schemeClr>
                </a:solidFill>
              </a:rPr>
              <a:t>GYAO!</a:t>
            </a:r>
            <a:r>
              <a:rPr lang="ja-JP" altLang="en-US" sz="1400" dirty="0">
                <a:solidFill>
                  <a:schemeClr val="tx1">
                    <a:lumMod val="65000"/>
                    <a:lumOff val="35000"/>
                  </a:schemeClr>
                </a:solidFill>
              </a:rPr>
              <a:t>トップ トップパネルはアプリ内</a:t>
            </a:r>
            <a:r>
              <a:rPr lang="en-US" altLang="ja-JP" sz="1400" dirty="0" err="1">
                <a:solidFill>
                  <a:schemeClr val="tx1">
                    <a:lumMod val="65000"/>
                    <a:lumOff val="35000"/>
                  </a:schemeClr>
                </a:solidFill>
              </a:rPr>
              <a:t>WebView</a:t>
            </a:r>
            <a:r>
              <a:rPr lang="ja-JP" altLang="en-US" sz="1400" dirty="0">
                <a:solidFill>
                  <a:schemeClr val="tx1">
                    <a:lumMod val="65000"/>
                    <a:lumOff val="35000"/>
                  </a:schemeClr>
                </a:solidFill>
              </a:rPr>
              <a:t>でのみ広告表示が行われております。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　通常商品と同様に</a:t>
            </a:r>
            <a:r>
              <a:rPr lang="en-US" altLang="ja-JP" sz="1400" dirty="0" err="1">
                <a:solidFill>
                  <a:schemeClr val="tx1">
                    <a:lumMod val="65000"/>
                    <a:lumOff val="35000"/>
                  </a:schemeClr>
                </a:solidFill>
              </a:rPr>
              <a:t>WebView</a:t>
            </a:r>
            <a:r>
              <a:rPr lang="ja-JP" altLang="en-US" sz="1400" dirty="0">
                <a:solidFill>
                  <a:schemeClr val="tx1">
                    <a:lumMod val="65000"/>
                    <a:lumOff val="35000"/>
                  </a:schemeClr>
                </a:solidFill>
              </a:rPr>
              <a:t>上での広告挙動については表示保証対象外となりますので、ご注意ください。 </a:t>
            </a:r>
          </a:p>
          <a:p>
            <a:pPr lvl="0"/>
            <a:endParaRPr lang="en-US" altLang="ja-JP" sz="1400" dirty="0" smtClean="0">
              <a:solidFill>
                <a:prstClr val="black">
                  <a:lumMod val="65000"/>
                  <a:lumOff val="35000"/>
                </a:prstClr>
              </a:solidFill>
            </a:endParaRPr>
          </a:p>
          <a:p>
            <a:pPr lvl="0"/>
            <a:r>
              <a:rPr lang="ja-JP" altLang="en-US" sz="1400" dirty="0" smtClean="0">
                <a:solidFill>
                  <a:prstClr val="black">
                    <a:lumMod val="65000"/>
                    <a:lumOff val="35000"/>
                  </a:prstClr>
                </a:solidFill>
              </a:rPr>
              <a:t>■</a:t>
            </a:r>
            <a:r>
              <a:rPr lang="ja-JP" altLang="en-US" sz="1400" dirty="0">
                <a:solidFill>
                  <a:prstClr val="black">
                    <a:lumMod val="65000"/>
                    <a:lumOff val="35000"/>
                  </a:prstClr>
                </a:solidFill>
              </a:rPr>
              <a:t>掲載不具合に</a:t>
            </a:r>
            <a:r>
              <a:rPr lang="ja-JP" altLang="en-US" sz="1400" dirty="0" smtClean="0">
                <a:solidFill>
                  <a:prstClr val="black">
                    <a:lumMod val="65000"/>
                    <a:lumOff val="35000"/>
                  </a:prstClr>
                </a:solidFill>
              </a:rPr>
              <a:t>ついて</a:t>
            </a:r>
            <a:endParaRPr lang="ja-JP" altLang="en-US" sz="1400" dirty="0">
              <a:solidFill>
                <a:prstClr val="black">
                  <a:lumMod val="65000"/>
                  <a:lumOff val="35000"/>
                </a:prstClr>
              </a:solidFill>
            </a:endParaRPr>
          </a:p>
          <a:p>
            <a:pPr lvl="0"/>
            <a:r>
              <a:rPr lang="ja-JP" altLang="en-US" sz="1400" dirty="0">
                <a:solidFill>
                  <a:prstClr val="black">
                    <a:lumMod val="65000"/>
                    <a:lumOff val="35000"/>
                  </a:prstClr>
                </a:solidFill>
              </a:rPr>
              <a:t>　次に定める時間は、広告掲載調整時間とし、広告掲載調整時間内の不具合について、ヤフーは免責されます。</a:t>
            </a:r>
          </a:p>
          <a:p>
            <a:pPr lvl="0"/>
            <a:r>
              <a:rPr lang="ja-JP" altLang="en-US" sz="1400" dirty="0">
                <a:solidFill>
                  <a:prstClr val="black">
                    <a:lumMod val="65000"/>
                    <a:lumOff val="35000"/>
                  </a:prstClr>
                </a:solidFill>
              </a:rPr>
              <a:t>　（１）広告掲載開始日、及び広告内容の変更後の掲載開始日は、掲載開始から</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時間を広告掲載調整時間とします。</a:t>
            </a:r>
          </a:p>
          <a:p>
            <a:pPr lvl="0"/>
            <a:r>
              <a:rPr lang="ja-JP" altLang="en-US" sz="1400" dirty="0">
                <a:solidFill>
                  <a:prstClr val="black">
                    <a:lumMod val="65000"/>
                    <a:lumOff val="35000"/>
                  </a:prstClr>
                </a:solidFill>
              </a:rPr>
              <a:t>　　ただし、（２）、（３）に該当する場合は、その定めに従います。</a:t>
            </a:r>
          </a:p>
          <a:p>
            <a:pPr lvl="0"/>
            <a:r>
              <a:rPr lang="ja-JP" altLang="en-US" sz="1400" dirty="0">
                <a:solidFill>
                  <a:prstClr val="black">
                    <a:lumMod val="65000"/>
                    <a:lumOff val="35000"/>
                  </a:prstClr>
                </a:solidFill>
              </a:rPr>
              <a:t>　（２）広告掲載開始日が営業日以外の場合、当該広告掲載開始時間から翌営業日正午までを広告掲載調整時間とします。</a:t>
            </a:r>
          </a:p>
          <a:p>
            <a:pPr lvl="0"/>
            <a:r>
              <a:rPr lang="ja-JP" altLang="en-US" sz="1400" dirty="0">
                <a:solidFill>
                  <a:prstClr val="black">
                    <a:lumMod val="65000"/>
                    <a:lumOff val="35000"/>
                  </a:prstClr>
                </a:solidFill>
              </a:rPr>
              <a:t>　（３）広告の総掲載予定時間が</a:t>
            </a:r>
            <a:r>
              <a:rPr lang="en-US" altLang="ja-JP" sz="1400" dirty="0">
                <a:solidFill>
                  <a:prstClr val="black">
                    <a:lumMod val="65000"/>
                    <a:lumOff val="35000"/>
                  </a:prstClr>
                </a:solidFill>
              </a:rPr>
              <a:t>12</a:t>
            </a:r>
            <a:r>
              <a:rPr lang="ja-JP" altLang="en-US" sz="1400" dirty="0">
                <a:solidFill>
                  <a:prstClr val="black">
                    <a:lumMod val="65000"/>
                    <a:lumOff val="35000"/>
                  </a:prstClr>
                </a:solidFill>
              </a:rPr>
              <a:t>時間未満の場合、総掲載予定時間の</a:t>
            </a:r>
            <a:r>
              <a:rPr lang="en-US" altLang="ja-JP" sz="1400" dirty="0">
                <a:solidFill>
                  <a:prstClr val="black">
                    <a:lumMod val="65000"/>
                    <a:lumOff val="35000"/>
                  </a:prstClr>
                </a:solidFill>
              </a:rPr>
              <a:t>10%</a:t>
            </a:r>
            <a:r>
              <a:rPr lang="ja-JP" altLang="en-US" sz="1400" dirty="0">
                <a:solidFill>
                  <a:prstClr val="black">
                    <a:lumMod val="65000"/>
                    <a:lumOff val="35000"/>
                  </a:prstClr>
                </a:solidFill>
              </a:rPr>
              <a:t>にあたる時間までを広告掲載調整時間とします。</a:t>
            </a:r>
          </a:p>
        </p:txBody>
      </p:sp>
    </p:spTree>
    <p:extLst>
      <p:ext uri="{BB962C8B-B14F-4D97-AF65-F5344CB8AC3E}">
        <p14:creationId xmlns:p14="http://schemas.microsoft.com/office/powerpoint/2010/main" val="26614600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更新・変更履歴</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14</a:t>
            </a:fld>
            <a:endParaRPr lang="ja-JP" altLang="en-US"/>
          </a:p>
        </p:txBody>
      </p:sp>
      <p:sp>
        <p:nvSpPr>
          <p:cNvPr id="4" name="テキスト ボックス 3"/>
          <p:cNvSpPr txBox="1"/>
          <p:nvPr/>
        </p:nvSpPr>
        <p:spPr>
          <a:xfrm>
            <a:off x="454374" y="1124744"/>
            <a:ext cx="11402265" cy="523220"/>
          </a:xfrm>
          <a:prstGeom prst="rect">
            <a:avLst/>
          </a:prstGeom>
          <a:noFill/>
        </p:spPr>
        <p:txBody>
          <a:bodyPr wrap="square" rtlCol="0">
            <a:spAutoFit/>
          </a:bodyPr>
          <a:lstStyle/>
          <a:p>
            <a:r>
              <a:rPr lang="ja-JP" altLang="en-US" sz="1400" smtClean="0">
                <a:solidFill>
                  <a:schemeClr val="tx1">
                    <a:lumMod val="65000"/>
                    <a:lumOff val="35000"/>
                  </a:schemeClr>
                </a:solidFill>
              </a:rPr>
              <a:t>■</a:t>
            </a:r>
            <a:r>
              <a:rPr lang="en-US" altLang="ja-JP" sz="1400" dirty="0" smtClean="0">
                <a:solidFill>
                  <a:schemeClr val="tx1">
                    <a:lumMod val="65000"/>
                    <a:lumOff val="35000"/>
                  </a:schemeClr>
                </a:solidFill>
              </a:rPr>
              <a:t>2021/6/4</a:t>
            </a:r>
          </a:p>
          <a:p>
            <a:r>
              <a:rPr lang="ja-JP" altLang="en-US" sz="1400" dirty="0" smtClean="0">
                <a:solidFill>
                  <a:schemeClr val="tx1">
                    <a:lumMod val="65000"/>
                    <a:lumOff val="35000"/>
                  </a:schemeClr>
                </a:solidFill>
              </a:rPr>
              <a:t>・「</a:t>
            </a:r>
            <a:r>
              <a:rPr lang="ja-JP" altLang="en-US" sz="1400" dirty="0"/>
              <a:t>広告タイプ</a:t>
            </a:r>
            <a:r>
              <a:rPr lang="ja-JP" altLang="en-US" sz="1400" dirty="0" smtClean="0"/>
              <a:t>一覧</a:t>
            </a:r>
            <a:r>
              <a:rPr lang="ja-JP" altLang="en-US" sz="1400" dirty="0" smtClean="0">
                <a:solidFill>
                  <a:schemeClr val="tx1">
                    <a:lumMod val="65000"/>
                    <a:lumOff val="35000"/>
                  </a:schemeClr>
                </a:solidFill>
              </a:rPr>
              <a:t>」および</a:t>
            </a:r>
            <a:r>
              <a:rPr lang="ja-JP" altLang="en-US" sz="1400" dirty="0">
                <a:solidFill>
                  <a:schemeClr val="tx1">
                    <a:lumMod val="65000"/>
                    <a:lumOff val="35000"/>
                  </a:schemeClr>
                </a:solidFill>
              </a:rPr>
              <a:t>「免責事項・注意事項</a:t>
            </a:r>
            <a:r>
              <a:rPr lang="ja-JP" altLang="en-US" sz="1400" dirty="0" smtClean="0">
                <a:solidFill>
                  <a:schemeClr val="tx1">
                    <a:lumMod val="65000"/>
                    <a:lumOff val="35000"/>
                  </a:schemeClr>
                </a:solidFill>
              </a:rPr>
              <a:t>」に入稿規定関連について追記いたしました。</a:t>
            </a:r>
            <a:endParaRPr lang="en-US" altLang="ja-JP" sz="1400" dirty="0">
              <a:solidFill>
                <a:schemeClr val="tx1">
                  <a:lumMod val="65000"/>
                  <a:lumOff val="35000"/>
                </a:schemeClr>
              </a:solidFill>
            </a:endParaRPr>
          </a:p>
        </p:txBody>
      </p:sp>
    </p:spTree>
    <p:extLst>
      <p:ext uri="{BB962C8B-B14F-4D97-AF65-F5344CB8AC3E}">
        <p14:creationId xmlns:p14="http://schemas.microsoft.com/office/powerpoint/2010/main" val="27333267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1129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852A4032-7FD5-B44E-ADA6-28AD5D5DB884}"/>
              </a:ext>
            </a:extLst>
          </p:cNvPr>
          <p:cNvSpPr>
            <a:spLocks noGrp="1"/>
          </p:cNvSpPr>
          <p:nvPr>
            <p:ph type="ftr" sz="quarter" idx="10"/>
          </p:nvPr>
        </p:nvSpPr>
        <p:spPr/>
        <p:txBody>
          <a:bodyPr/>
          <a:lstStyle/>
          <a:p>
            <a:pPr>
              <a:defRPr/>
            </a:pPr>
            <a:r>
              <a:rPr lang="en" altLang="ja-JP" sz="800">
                <a:solidFill>
                  <a:schemeClr val="accent2"/>
                </a:solidFill>
              </a:rPr>
              <a:t>© 2021 Yahoo Japan Corporation All rights reserved.</a:t>
            </a:r>
            <a:endParaRPr lang="en" altLang="ja-JP" sz="800" dirty="0">
              <a:solidFill>
                <a:schemeClr val="accent2"/>
              </a:solidFill>
            </a:endParaRPr>
          </a:p>
        </p:txBody>
      </p:sp>
    </p:spTree>
    <p:extLst>
      <p:ext uri="{BB962C8B-B14F-4D97-AF65-F5344CB8AC3E}">
        <p14:creationId xmlns:p14="http://schemas.microsoft.com/office/powerpoint/2010/main" val="32043141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商品一覧　</a:t>
            </a:r>
            <a:r>
              <a:rPr lang="en-US" altLang="ja-JP" dirty="0" smtClean="0"/>
              <a:t>GYAO!</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a:t>
            </a:fld>
            <a:endParaRPr lang="ja-JP" altLang="en-US"/>
          </a:p>
        </p:txBody>
      </p:sp>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2685957218"/>
              </p:ext>
            </p:extLst>
          </p:nvPr>
        </p:nvGraphicFramePr>
        <p:xfrm>
          <a:off x="407368" y="908720"/>
          <a:ext cx="9217024" cy="5486422"/>
        </p:xfrm>
        <a:graphic>
          <a:graphicData uri="http://schemas.openxmlformats.org/drawingml/2006/table">
            <a:tbl>
              <a:tblPr firstCol="1" bandRow="1"/>
              <a:tblGrid>
                <a:gridCol w="2373520">
                  <a:extLst>
                    <a:ext uri="{9D8B030D-6E8A-4147-A177-3AD203B41FA5}">
                      <a16:colId xmlns:a16="http://schemas.microsoft.com/office/drawing/2014/main" val="792911817"/>
                    </a:ext>
                  </a:extLst>
                </a:gridCol>
                <a:gridCol w="1569708">
                  <a:extLst>
                    <a:ext uri="{9D8B030D-6E8A-4147-A177-3AD203B41FA5}">
                      <a16:colId xmlns:a16="http://schemas.microsoft.com/office/drawing/2014/main" val="598637953"/>
                    </a:ext>
                  </a:extLst>
                </a:gridCol>
                <a:gridCol w="1898892">
                  <a:extLst>
                    <a:ext uri="{9D8B030D-6E8A-4147-A177-3AD203B41FA5}">
                      <a16:colId xmlns:a16="http://schemas.microsoft.com/office/drawing/2014/main" val="2482122175"/>
                    </a:ext>
                  </a:extLst>
                </a:gridCol>
                <a:gridCol w="1430619">
                  <a:extLst>
                    <a:ext uri="{9D8B030D-6E8A-4147-A177-3AD203B41FA5}">
                      <a16:colId xmlns:a16="http://schemas.microsoft.com/office/drawing/2014/main" val="4158173510"/>
                    </a:ext>
                  </a:extLst>
                </a:gridCol>
                <a:gridCol w="1944285">
                  <a:extLst>
                    <a:ext uri="{9D8B030D-6E8A-4147-A177-3AD203B41FA5}">
                      <a16:colId xmlns:a16="http://schemas.microsoft.com/office/drawing/2014/main" val="3116060053"/>
                    </a:ext>
                  </a:extLst>
                </a:gridCol>
              </a:tblGrid>
              <a:tr h="31156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1000" b="1" dirty="0" smtClean="0">
                          <a:solidFill>
                            <a:schemeClr val="tx1">
                              <a:lumMod val="65000"/>
                              <a:lumOff val="35000"/>
                            </a:schemeClr>
                          </a:solidFill>
                          <a:latin typeface="+mj-lt"/>
                          <a:ea typeface="+mj-ea"/>
                        </a:rPr>
                        <a:t>GYAO! </a:t>
                      </a:r>
                      <a:r>
                        <a:rPr kumimoji="1" lang="ja-JP" altLang="en-US" sz="1000" b="1" dirty="0" smtClean="0">
                          <a:solidFill>
                            <a:schemeClr val="tx1">
                              <a:lumMod val="65000"/>
                              <a:lumOff val="35000"/>
                            </a:schemeClr>
                          </a:solidFill>
                          <a:latin typeface="+mj-lt"/>
                          <a:ea typeface="+mj-ea"/>
                        </a:rPr>
                        <a:t>トップ オープニングパネル</a:t>
                      </a:r>
                      <a:r>
                        <a:rPr kumimoji="1" lang="ja-JP" altLang="en-US" sz="1000" b="1" baseline="0" dirty="0">
                          <a:solidFill>
                            <a:schemeClr val="tx1">
                              <a:lumMod val="65000"/>
                              <a:lumOff val="35000"/>
                            </a:schemeClr>
                          </a:solidFill>
                          <a:latin typeface="+mj-lt"/>
                          <a:ea typeface="+mj-ea"/>
                        </a:rPr>
                        <a:t> </a:t>
                      </a:r>
                      <a:r>
                        <a:rPr kumimoji="1" lang="en-US" altLang="ja-JP" sz="1000" b="1" dirty="0" smtClean="0">
                          <a:solidFill>
                            <a:schemeClr val="tx1">
                              <a:lumMod val="65000"/>
                              <a:lumOff val="35000"/>
                            </a:schemeClr>
                          </a:solidFill>
                          <a:latin typeface="+mj-lt"/>
                          <a:ea typeface="+mj-ea"/>
                        </a:rPr>
                        <a:t>SP(FQ1)</a:t>
                      </a:r>
                      <a:endParaRPr kumimoji="1" lang="ja-JP" altLang="en-US" sz="1000" b="1"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tc gridSpan="2">
                  <a:txBody>
                    <a:bodyPr/>
                    <a:lstStyle/>
                    <a:p>
                      <a:pPr algn="ctr"/>
                      <a:r>
                        <a:rPr kumimoji="1" lang="en-US" altLang="ja-JP" sz="1000" b="1" dirty="0" smtClean="0">
                          <a:solidFill>
                            <a:schemeClr val="tx1">
                              <a:lumMod val="65000"/>
                              <a:lumOff val="35000"/>
                            </a:schemeClr>
                          </a:solidFill>
                          <a:latin typeface="+mj-lt"/>
                          <a:ea typeface="+mj-ea"/>
                        </a:rPr>
                        <a:t>GYAO!</a:t>
                      </a:r>
                      <a:r>
                        <a:rPr kumimoji="1" lang="ja-JP" altLang="en-US" sz="1000" b="1" dirty="0" smtClean="0">
                          <a:solidFill>
                            <a:schemeClr val="tx1">
                              <a:lumMod val="65000"/>
                              <a:lumOff val="35000"/>
                            </a:schemeClr>
                          </a:solidFill>
                          <a:latin typeface="+mj-lt"/>
                          <a:ea typeface="+mj-ea"/>
                        </a:rPr>
                        <a:t>トップ　トップパネル　</a:t>
                      </a:r>
                      <a:r>
                        <a:rPr kumimoji="1" lang="en-US" altLang="ja-JP" sz="1000" b="1" dirty="0" smtClean="0">
                          <a:solidFill>
                            <a:schemeClr val="tx1">
                              <a:lumMod val="65000"/>
                              <a:lumOff val="35000"/>
                            </a:schemeClr>
                          </a:solidFill>
                          <a:latin typeface="+mj-lt"/>
                          <a:ea typeface="+mj-ea"/>
                        </a:rPr>
                        <a:t>SP</a:t>
                      </a:r>
                      <a:endParaRPr kumimoji="1" lang="ja-JP" altLang="en-US" sz="1000" b="1"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hMerge="1">
                  <a:txBody>
                    <a:bodyPr/>
                    <a:lstStyle/>
                    <a:p>
                      <a:endParaRPr kumimoji="1" lang="ja-JP" altLang="en-US"/>
                    </a:p>
                  </a:txBody>
                  <a:tcPr/>
                </a:tc>
                <a:extLst>
                  <a:ext uri="{0D108BD9-81ED-4DB2-BD59-A6C34878D82A}">
                    <a16:rowId xmlns:a16="http://schemas.microsoft.com/office/drawing/2014/main" val="211733504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dirty="0">
                          <a:solidFill>
                            <a:schemeClr val="bg1"/>
                          </a:solidFill>
                          <a:latin typeface="+mj-lt"/>
                          <a:ea typeface="+mj-ea"/>
                        </a:rPr>
                        <a:t>商品</a:t>
                      </a:r>
                      <a:r>
                        <a:rPr kumimoji="1" lang="en-US" altLang="ja-JP" sz="900" b="0" dirty="0">
                          <a:solidFill>
                            <a:schemeClr val="bg1"/>
                          </a:solidFill>
                          <a:latin typeface="+mj-lt"/>
                          <a:ea typeface="+mj-ea"/>
                        </a:rPr>
                        <a:t>ID</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継続</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n-lt"/>
                          <a:ea typeface="+mn-ea"/>
                          <a:cs typeface="+mn-cs"/>
                        </a:rPr>
                        <a:t>1000000921</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ja-JP" altLang="en-US" sz="800" kern="1200" dirty="0" smtClean="0">
                          <a:solidFill>
                            <a:schemeClr val="tx1">
                              <a:lumMod val="65000"/>
                              <a:lumOff val="35000"/>
                            </a:schemeClr>
                          </a:solidFill>
                          <a:latin typeface="+mn-lt"/>
                          <a:ea typeface="+mn-ea"/>
                          <a:cs typeface="+mn-cs"/>
                        </a:rPr>
                        <a:t>継続</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smtClean="0">
                          <a:solidFill>
                            <a:schemeClr val="tx1">
                              <a:lumMod val="65000"/>
                              <a:lumOff val="35000"/>
                            </a:schemeClr>
                          </a:solidFill>
                          <a:latin typeface="+mn-lt"/>
                          <a:ea typeface="+mn-ea"/>
                          <a:cs typeface="+mn-cs"/>
                        </a:rPr>
                        <a:t>1000000922</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4069392726"/>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2021</a:t>
                      </a:r>
                      <a:r>
                        <a:rPr kumimoji="1" lang="ja-JP" altLang="en-US" sz="800" dirty="0" smtClean="0">
                          <a:solidFill>
                            <a:schemeClr val="tx1">
                              <a:lumMod val="65000"/>
                              <a:lumOff val="35000"/>
                            </a:schemeClr>
                          </a:solidFill>
                          <a:latin typeface="+mj-lt"/>
                          <a:ea typeface="+mj-ea"/>
                        </a:rPr>
                        <a:t>年</a:t>
                      </a:r>
                      <a:r>
                        <a:rPr kumimoji="1" lang="en-US" altLang="ja-JP" sz="800" dirty="0" smtClean="0">
                          <a:solidFill>
                            <a:schemeClr val="tx1">
                              <a:lumMod val="65000"/>
                              <a:lumOff val="35000"/>
                            </a:schemeClr>
                          </a:solidFill>
                          <a:latin typeface="+mj-lt"/>
                          <a:ea typeface="+mj-ea"/>
                        </a:rPr>
                        <a:t>6</a:t>
                      </a:r>
                      <a:r>
                        <a:rPr kumimoji="1" lang="ja-JP" altLang="en-US" sz="800" dirty="0" smtClean="0">
                          <a:solidFill>
                            <a:schemeClr val="tx1">
                              <a:lumMod val="65000"/>
                              <a:lumOff val="35000"/>
                            </a:schemeClr>
                          </a:solidFill>
                          <a:latin typeface="+mj-lt"/>
                          <a:ea typeface="+mj-ea"/>
                        </a:rPr>
                        <a:t>月</a:t>
                      </a:r>
                      <a:r>
                        <a:rPr kumimoji="1" lang="en-US" altLang="ja-JP" sz="800" dirty="0" smtClean="0">
                          <a:solidFill>
                            <a:schemeClr val="tx1">
                              <a:lumMod val="65000"/>
                              <a:lumOff val="35000"/>
                            </a:schemeClr>
                          </a:solidFill>
                          <a:latin typeface="+mj-lt"/>
                          <a:ea typeface="+mj-ea"/>
                        </a:rPr>
                        <a:t>9</a:t>
                      </a:r>
                      <a:r>
                        <a:rPr kumimoji="1" lang="ja-JP" altLang="en-US" sz="800" dirty="0" smtClean="0">
                          <a:solidFill>
                            <a:schemeClr val="tx1">
                              <a:lumMod val="65000"/>
                              <a:lumOff val="35000"/>
                            </a:schemeClr>
                          </a:solidFill>
                          <a:latin typeface="+mj-lt"/>
                          <a:ea typeface="+mj-ea"/>
                        </a:rPr>
                        <a:t>日（水）</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355075111"/>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112060797"/>
                  </a:ext>
                </a:extLst>
              </a:tr>
              <a:tr h="80283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smtClean="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endParaRPr kumimoji="1" lang="ja-JP" altLang="en-US"/>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10325936"/>
                  </a:ext>
                </a:extLst>
              </a:tr>
              <a:tr h="33918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smtClean="0">
                          <a:solidFill>
                            <a:schemeClr val="tx1">
                              <a:lumMod val="65000"/>
                              <a:lumOff val="35000"/>
                            </a:schemeClr>
                          </a:solidFill>
                          <a:latin typeface="メイリオ"/>
                          <a:ea typeface="メイリオ"/>
                          <a:cs typeface="+mn-cs"/>
                        </a:rPr>
                        <a:t>画像（</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a:t>
                      </a:r>
                      <a:r>
                        <a:rPr kumimoji="1" lang="en-US" altLang="ja-JP" sz="800" kern="1200" dirty="0" smtClean="0">
                          <a:solidFill>
                            <a:schemeClr val="tx1">
                              <a:lumMod val="65000"/>
                              <a:lumOff val="35000"/>
                            </a:schemeClr>
                          </a:solidFill>
                          <a:latin typeface="メイリオ"/>
                          <a:ea typeface="メイリオ"/>
                          <a:cs typeface="+mn-cs"/>
                        </a:rPr>
                        <a:t>1</a:t>
                      </a:r>
                      <a:r>
                        <a:rPr kumimoji="1" lang="ja-JP" altLang="en-US" sz="800" kern="1200" dirty="0" smtClean="0">
                          <a:solidFill>
                            <a:schemeClr val="tx1">
                              <a:lumMod val="65000"/>
                              <a:lumOff val="35000"/>
                            </a:schemeClr>
                          </a:solidFill>
                          <a:latin typeface="メイリオ"/>
                          <a:ea typeface="メイリオ"/>
                          <a:cs typeface="+mn-cs"/>
                        </a:rPr>
                        <a:t>） </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smtClean="0">
                          <a:solidFill>
                            <a:schemeClr val="tx1">
                              <a:lumMod val="65000"/>
                              <a:lumOff val="35000"/>
                            </a:schemeClr>
                          </a:solidFill>
                          <a:latin typeface="+mn-lt"/>
                          <a:ea typeface="+mn-ea"/>
                          <a:cs typeface="+mn-cs"/>
                        </a:rPr>
                        <a:t>画像（</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a:t>
                      </a:r>
                      <a:r>
                        <a:rPr kumimoji="1" lang="ja-JP" altLang="en-US" sz="800" kern="1200" baseline="0" dirty="0" smtClean="0">
                          <a:solidFill>
                            <a:schemeClr val="tx1">
                              <a:lumMod val="65000"/>
                              <a:lumOff val="35000"/>
                            </a:schemeClr>
                          </a:solidFill>
                          <a:latin typeface="+mn-lt"/>
                          <a:ea typeface="+mn-ea"/>
                          <a:cs typeface="+mn-cs"/>
                        </a:rPr>
                        <a:t> </a:t>
                      </a:r>
                      <a:r>
                        <a:rPr kumimoji="1" lang="ja-JP" altLang="en-US" sz="800" kern="1200" dirty="0" smtClean="0">
                          <a:solidFill>
                            <a:schemeClr val="tx1">
                              <a:lumMod val="65000"/>
                              <a:lumOff val="35000"/>
                            </a:schemeClr>
                          </a:solidFill>
                          <a:latin typeface="+mn-lt"/>
                          <a:ea typeface="+mn-ea"/>
                          <a:cs typeface="+mn-cs"/>
                        </a:rPr>
                        <a:t>動画（</a:t>
                      </a:r>
                      <a:r>
                        <a:rPr kumimoji="1" lang="en-US" altLang="ja-JP" sz="800" kern="1200" dirty="0" smtClean="0">
                          <a:solidFill>
                            <a:schemeClr val="tx1">
                              <a:lumMod val="65000"/>
                              <a:lumOff val="35000"/>
                            </a:schemeClr>
                          </a:solidFill>
                          <a:latin typeface="+mn-lt"/>
                          <a:ea typeface="+mn-ea"/>
                          <a:cs typeface="+mn-cs"/>
                        </a:rPr>
                        <a:t>16</a:t>
                      </a:r>
                      <a:r>
                        <a:rPr kumimoji="1" lang="ja-JP" altLang="en-US" sz="800" kern="1200" dirty="0" smtClean="0">
                          <a:solidFill>
                            <a:schemeClr val="tx1">
                              <a:lumMod val="65000"/>
                              <a:lumOff val="35000"/>
                            </a:schemeClr>
                          </a:solidFill>
                          <a:latin typeface="+mn-lt"/>
                          <a:ea typeface="+mn-ea"/>
                          <a:cs typeface="+mn-cs"/>
                        </a:rPr>
                        <a:t>：</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84434171"/>
                  </a:ext>
                </a:extLst>
              </a:tr>
              <a:tr h="3546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動画（</a:t>
                      </a:r>
                      <a:r>
                        <a:rPr kumimoji="1" lang="en-US" altLang="ja-JP" sz="900" b="0" kern="1200" dirty="0" smtClean="0">
                          <a:solidFill>
                            <a:schemeClr val="bg1"/>
                          </a:solidFill>
                          <a:latin typeface="+mn-lt"/>
                          <a:ea typeface="+mn-ea"/>
                          <a:cs typeface="+mn-cs"/>
                        </a:rPr>
                        <a:t>16</a:t>
                      </a:r>
                      <a:r>
                        <a:rPr kumimoji="1" lang="ja-JP" altLang="en-US" sz="900" b="0" kern="1200" dirty="0" smtClean="0">
                          <a:solidFill>
                            <a:schemeClr val="bg1"/>
                          </a:solidFill>
                          <a:latin typeface="+mn-lt"/>
                          <a:ea typeface="+mn-ea"/>
                          <a:cs typeface="+mn-cs"/>
                        </a:rPr>
                        <a:t>：</a:t>
                      </a:r>
                      <a:r>
                        <a:rPr kumimoji="1" lang="en-US" altLang="ja-JP" sz="900" b="0" kern="1200" dirty="0" smtClean="0">
                          <a:solidFill>
                            <a:schemeClr val="bg1"/>
                          </a:solidFill>
                          <a:latin typeface="+mn-lt"/>
                          <a:ea typeface="+mn-ea"/>
                          <a:cs typeface="+mn-cs"/>
                        </a:rPr>
                        <a:t>9</a:t>
                      </a:r>
                      <a:r>
                        <a:rPr kumimoji="1" lang="ja-JP" altLang="en-US" sz="900" b="0" kern="1200" dirty="0" smtClean="0">
                          <a:solidFill>
                            <a:schemeClr val="bg1"/>
                          </a:solidFill>
                          <a:latin typeface="+mn-lt"/>
                          <a:ea typeface="+mn-ea"/>
                          <a:cs typeface="+mn-cs"/>
                        </a:rPr>
                        <a:t>）広告</a:t>
                      </a:r>
                    </a:p>
                    <a:p>
                      <a:pPr algn="ctr"/>
                      <a:r>
                        <a:rPr kumimoji="1" lang="ja-JP" altLang="en-US" sz="900" b="0" kern="1200" dirty="0" smtClean="0">
                          <a:solidFill>
                            <a:schemeClr val="bg1"/>
                          </a:solidFill>
                          <a:latin typeface="+mn-lt"/>
                          <a:ea typeface="+mn-ea"/>
                          <a:cs typeface="+mn-cs"/>
                        </a:rPr>
                        <a:t>タップ後の動作</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err="1" smtClean="0">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ランディングページを表示する（</a:t>
                      </a:r>
                      <a:r>
                        <a:rPr kumimoji="1" lang="en-US" altLang="ja-JP" sz="800" kern="1200" dirty="0" smtClean="0">
                          <a:solidFill>
                            <a:schemeClr val="tx1">
                              <a:lumMod val="65000"/>
                              <a:lumOff val="35000"/>
                            </a:schemeClr>
                          </a:solidFill>
                          <a:latin typeface="+mn-lt"/>
                          <a:ea typeface="+mn-ea"/>
                          <a:cs typeface="+mn-cs"/>
                        </a:rPr>
                        <a:t>for click</a:t>
                      </a:r>
                      <a:r>
                        <a:rPr kumimoji="1" lang="ja-JP" altLang="en-US" sz="800" kern="1200" dirty="0" smtClean="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222545122"/>
                  </a:ext>
                </a:extLst>
              </a:tr>
              <a:tr h="26567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スマートフォン</a:t>
                      </a:r>
                      <a:r>
                        <a:rPr kumimoji="1" lang="ja-JP" altLang="en-US" sz="800" b="0" dirty="0" smtClean="0">
                          <a:solidFill>
                            <a:schemeClr val="tx1">
                              <a:lumMod val="65000"/>
                              <a:lumOff val="35000"/>
                            </a:schemeClr>
                          </a:solidFill>
                          <a:latin typeface="+mj-lt"/>
                          <a:ea typeface="+mj-ea"/>
                        </a:rPr>
                        <a:t>（アプリ）</a:t>
                      </a:r>
                      <a:endParaRPr kumimoji="1" lang="ja-JP" altLang="en-US" sz="800" b="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スマートフォン（アプリ）</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931917948"/>
                  </a:ext>
                </a:extLst>
              </a:tr>
              <a:tr h="288032">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GYAO!</a:t>
                      </a:r>
                      <a:r>
                        <a:rPr kumimoji="1" lang="ja-JP" altLang="en-US" sz="800" kern="1200" dirty="0" smtClean="0">
                          <a:solidFill>
                            <a:schemeClr val="tx1">
                              <a:lumMod val="65000"/>
                              <a:lumOff val="35000"/>
                            </a:schemeClr>
                          </a:solidFill>
                          <a:latin typeface="+mn-lt"/>
                          <a:ea typeface="+mn-ea"/>
                          <a:cs typeface="+mn-cs"/>
                        </a:rPr>
                        <a:t>オープニングパネル（アプリ）</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GYAO!</a:t>
                      </a:r>
                      <a:r>
                        <a:rPr kumimoji="1" lang="ja-JP" altLang="en-US" sz="800" kern="1200" dirty="0" smtClean="0">
                          <a:solidFill>
                            <a:schemeClr val="tx1">
                              <a:lumMod val="65000"/>
                              <a:lumOff val="35000"/>
                            </a:schemeClr>
                          </a:solidFill>
                          <a:latin typeface="+mn-lt"/>
                          <a:ea typeface="+mn-ea"/>
                          <a:cs typeface="+mn-cs"/>
                        </a:rPr>
                        <a:t>トップ（アプリ）</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787314208"/>
                  </a:ext>
                </a:extLst>
              </a:tr>
              <a:tr h="30467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GYAO!</a:t>
                      </a:r>
                      <a:r>
                        <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rPr>
                        <a:t>アプリ起動時</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GYAO!</a:t>
                      </a:r>
                      <a:r>
                        <a:rPr kumimoji="1" lang="ja-JP" altLang="en-US" sz="800" kern="1200" dirty="0" smtClean="0">
                          <a:solidFill>
                            <a:schemeClr val="tx1">
                              <a:lumMod val="65000"/>
                              <a:lumOff val="35000"/>
                            </a:schemeClr>
                          </a:solidFill>
                          <a:latin typeface="+mn-lt"/>
                          <a:ea typeface="+mn-ea"/>
                          <a:cs typeface="+mn-cs"/>
                        </a:rPr>
                        <a:t>アプリ</a:t>
                      </a:r>
                      <a:r>
                        <a:rPr kumimoji="1" lang="ja-JP" altLang="en-US" sz="800" kern="1200" baseline="0" dirty="0" smtClean="0">
                          <a:solidFill>
                            <a:schemeClr val="tx1">
                              <a:lumMod val="65000"/>
                              <a:lumOff val="35000"/>
                            </a:schemeClr>
                          </a:solidFill>
                          <a:latin typeface="+mn-lt"/>
                          <a:ea typeface="+mn-ea"/>
                          <a:cs typeface="+mn-cs"/>
                        </a:rPr>
                        <a:t> トップページ</a:t>
                      </a:r>
                      <a:endParaRPr kumimoji="1" lang="ja-JP" altLang="en-US" sz="800" b="0" i="0" u="none" strike="noStrike" kern="1200" cap="none" spc="0" normalizeH="0" baseline="0" noProof="0" dirty="0" smtClean="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066738162"/>
                  </a:ext>
                </a:extLst>
              </a:tr>
              <a:tr h="360040">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smtClean="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4">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7</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日</a:t>
                      </a:r>
                      <a:r>
                        <a:rPr kumimoji="1" lang="ja-JP" altLang="en-US" sz="800" kern="1200" dirty="0" smtClean="0">
                          <a:solidFill>
                            <a:schemeClr val="tx1">
                              <a:lumMod val="65000"/>
                              <a:lumOff val="35000"/>
                            </a:schemeClr>
                          </a:solidFill>
                          <a:latin typeface="+mn-lt"/>
                          <a:ea typeface="+mn-ea"/>
                          <a:cs typeface="+mn-cs"/>
                        </a:rPr>
                        <a:t>（木）</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2021</a:t>
                      </a:r>
                      <a:r>
                        <a:rPr kumimoji="1" lang="ja-JP" altLang="en-US" sz="800" kern="1200" dirty="0" smtClean="0">
                          <a:solidFill>
                            <a:schemeClr val="tx1">
                              <a:lumMod val="65000"/>
                              <a:lumOff val="35000"/>
                            </a:schemeClr>
                          </a:solidFill>
                          <a:latin typeface="+mn-lt"/>
                          <a:ea typeface="+mn-ea"/>
                          <a:cs typeface="+mn-cs"/>
                        </a:rPr>
                        <a:t>年</a:t>
                      </a:r>
                      <a:r>
                        <a:rPr kumimoji="1" lang="en-US" altLang="ja-JP" sz="800" kern="1200" dirty="0" smtClean="0">
                          <a:solidFill>
                            <a:schemeClr val="tx1">
                              <a:lumMod val="65000"/>
                              <a:lumOff val="35000"/>
                            </a:schemeClr>
                          </a:solidFill>
                          <a:latin typeface="+mn-lt"/>
                          <a:ea typeface="+mn-ea"/>
                          <a:cs typeface="+mn-cs"/>
                        </a:rPr>
                        <a:t>9</a:t>
                      </a:r>
                      <a:r>
                        <a:rPr kumimoji="1" lang="ja-JP" altLang="en-US" sz="800" kern="1200" dirty="0" smtClean="0">
                          <a:solidFill>
                            <a:schemeClr val="tx1">
                              <a:lumMod val="65000"/>
                              <a:lumOff val="35000"/>
                            </a:schemeClr>
                          </a:solidFill>
                          <a:latin typeface="+mn-lt"/>
                          <a:ea typeface="+mn-ea"/>
                          <a:cs typeface="+mn-cs"/>
                        </a:rPr>
                        <a:t>月</a:t>
                      </a:r>
                      <a:r>
                        <a:rPr kumimoji="1" lang="en-US" altLang="ja-JP" sz="800" kern="1200" dirty="0" smtClean="0">
                          <a:solidFill>
                            <a:schemeClr val="tx1">
                              <a:lumMod val="65000"/>
                              <a:lumOff val="35000"/>
                            </a:schemeClr>
                          </a:solidFill>
                          <a:latin typeface="+mn-lt"/>
                          <a:ea typeface="+mn-ea"/>
                          <a:cs typeface="+mn-cs"/>
                        </a:rPr>
                        <a:t>30</a:t>
                      </a:r>
                      <a:r>
                        <a:rPr kumimoji="1" lang="ja-JP" altLang="en-US" sz="800" kern="1200" dirty="0" smtClean="0">
                          <a:solidFill>
                            <a:schemeClr val="tx1">
                              <a:lumMod val="65000"/>
                              <a:lumOff val="35000"/>
                            </a:schemeClr>
                          </a:solidFill>
                          <a:latin typeface="+mn-lt"/>
                          <a:ea typeface="+mn-ea"/>
                          <a:cs typeface="+mn-cs"/>
                        </a:rPr>
                        <a:t>日（木）</a:t>
                      </a:r>
                      <a:endParaRPr kumimoji="1" lang="ja-JP" altLang="en-US" sz="800" kern="1200" dirty="0">
                        <a:solidFill>
                          <a:schemeClr val="tx1">
                            <a:lumMod val="65000"/>
                            <a:lumOff val="35000"/>
                          </a:schemeClr>
                        </a:solidFill>
                        <a:latin typeface="+mn-lt"/>
                        <a:ea typeface="+mn-ea"/>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463668774"/>
                  </a:ext>
                </a:extLst>
              </a:tr>
              <a:tr h="432048">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900" kern="1200" dirty="0" smtClean="0">
                          <a:solidFill>
                            <a:schemeClr val="tx1">
                              <a:lumMod val="65000"/>
                              <a:lumOff val="35000"/>
                            </a:schemeClr>
                          </a:solidFill>
                          <a:latin typeface="+mn-lt"/>
                          <a:ea typeface="+mn-ea"/>
                          <a:cs typeface="+mn-cs"/>
                        </a:rPr>
                        <a:t>1</a:t>
                      </a:r>
                      <a:r>
                        <a:rPr kumimoji="1" lang="ja-JP" altLang="en-US" sz="900" kern="1200" dirty="0" smtClean="0">
                          <a:solidFill>
                            <a:schemeClr val="tx1">
                              <a:lumMod val="65000"/>
                              <a:lumOff val="35000"/>
                            </a:schemeClr>
                          </a:solidFill>
                          <a:latin typeface="+mn-lt"/>
                          <a:ea typeface="+mn-ea"/>
                          <a:cs typeface="+mn-cs"/>
                        </a:rPr>
                        <a:t>日間</a:t>
                      </a:r>
                      <a:endParaRPr kumimoji="1" lang="en-US" altLang="ja-JP" sz="900" kern="1200" dirty="0" smtClean="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日</a:t>
                      </a:r>
                      <a:r>
                        <a:rPr kumimoji="1" lang="en-US" altLang="ja-JP" sz="700" kern="1200" dirty="0" smtClean="0">
                          <a:solidFill>
                            <a:schemeClr val="tx1">
                              <a:lumMod val="65000"/>
                              <a:lumOff val="35000"/>
                            </a:schemeClr>
                          </a:solidFill>
                          <a:latin typeface="+mn-lt"/>
                          <a:ea typeface="+mn-ea"/>
                          <a:cs typeface="+mn-cs"/>
                        </a:rPr>
                        <a:t>1</a:t>
                      </a:r>
                      <a:r>
                        <a:rPr kumimoji="1" lang="ja-JP" altLang="en-US" sz="700" kern="1200" dirty="0" smtClean="0">
                          <a:solidFill>
                            <a:schemeClr val="tx1">
                              <a:lumMod val="65000"/>
                              <a:lumOff val="35000"/>
                            </a:schemeClr>
                          </a:solidFill>
                          <a:latin typeface="+mn-lt"/>
                          <a:ea typeface="+mn-ea"/>
                          <a:cs typeface="+mn-cs"/>
                        </a:rPr>
                        <a:t>回、アプリ起動時に掲載されます。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dirty="0" smtClean="0">
                          <a:solidFill>
                            <a:schemeClr val="tx1">
                              <a:lumMod val="65000"/>
                              <a:lumOff val="35000"/>
                            </a:schemeClr>
                          </a:solidFill>
                          <a:latin typeface="+mj-lt"/>
                          <a:ea typeface="+mj-ea"/>
                        </a:rPr>
                        <a:t>5</a:t>
                      </a:r>
                      <a:r>
                        <a:rPr kumimoji="1" lang="ja-JP" altLang="en-US" sz="800" dirty="0" smtClean="0">
                          <a:solidFill>
                            <a:schemeClr val="tx1">
                              <a:lumMod val="65000"/>
                              <a:lumOff val="35000"/>
                            </a:schemeClr>
                          </a:solidFill>
                          <a:latin typeface="+mj-lt"/>
                          <a:ea typeface="+mj-ea"/>
                        </a:rPr>
                        <a:t>日間</a:t>
                      </a:r>
                      <a:r>
                        <a:rPr kumimoji="1" lang="ja-JP" altLang="en-US" sz="800" kern="1200" dirty="0">
                          <a:solidFill>
                            <a:schemeClr val="tx1">
                              <a:lumMod val="65000"/>
                              <a:lumOff val="35000"/>
                            </a:schemeClr>
                          </a:solidFill>
                          <a:latin typeface="+mn-lt"/>
                          <a:ea typeface="+mn-ea"/>
                          <a:cs typeface="+mn-cs"/>
                        </a:rPr>
                        <a:t>～</a:t>
                      </a:r>
                      <a:r>
                        <a:rPr kumimoji="1" lang="en-US" altLang="ja-JP" sz="800" dirty="0">
                          <a:solidFill>
                            <a:schemeClr val="tx1">
                              <a:lumMod val="65000"/>
                              <a:lumOff val="35000"/>
                            </a:schemeClr>
                          </a:solidFill>
                          <a:latin typeface="+mj-lt"/>
                          <a:ea typeface="+mj-ea"/>
                        </a:rPr>
                        <a:t>31</a:t>
                      </a:r>
                      <a:r>
                        <a:rPr kumimoji="1" lang="ja-JP" altLang="en-US" sz="800" dirty="0">
                          <a:solidFill>
                            <a:schemeClr val="tx1">
                              <a:lumMod val="65000"/>
                              <a:lumOff val="35000"/>
                            </a:schemeClr>
                          </a:solidFill>
                          <a:latin typeface="+mj-lt"/>
                          <a:ea typeface="+mj-ea"/>
                        </a:rPr>
                        <a:t>日間</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1967014782"/>
                  </a:ext>
                </a:extLst>
              </a:tr>
              <a:tr h="27812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smtClean="0">
                          <a:solidFill>
                            <a:schemeClr val="tx1">
                              <a:lumMod val="65000"/>
                              <a:lumOff val="35000"/>
                            </a:schemeClr>
                          </a:solidFill>
                          <a:latin typeface="+mj-lt"/>
                          <a:ea typeface="+mj-ea"/>
                        </a:rPr>
                        <a:t>枠購入型</a:t>
                      </a:r>
                      <a:endParaRPr kumimoji="1" lang="ja-JP" altLang="en-US" sz="800" dirty="0">
                        <a:solidFill>
                          <a:schemeClr val="tx1">
                            <a:lumMod val="65000"/>
                            <a:lumOff val="35000"/>
                          </a:schemeClr>
                        </a:solidFill>
                        <a:latin typeface="+mj-lt"/>
                        <a:ea typeface="+mj-ea"/>
                      </a:endParaRPr>
                    </a:p>
                  </a:txBody>
                  <a:tcPr anchor="ctr">
                    <a:lnL w="12700" cmpd="sng">
                      <a:noFill/>
                    </a:lnL>
                    <a:lnR w="3175" cap="flat" cmpd="sng" algn="ctr">
                      <a:solidFill>
                        <a:schemeClr val="tx1"/>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algn="ctr"/>
                      <a:r>
                        <a:rPr kumimoji="1" lang="ja-JP" altLang="en-US" sz="800" dirty="0" smtClean="0">
                          <a:solidFill>
                            <a:schemeClr val="tx1">
                              <a:lumMod val="65000"/>
                              <a:lumOff val="35000"/>
                            </a:schemeClr>
                          </a:solidFill>
                          <a:latin typeface="+mj-lt"/>
                          <a:ea typeface="+mj-ea"/>
                        </a:rPr>
                        <a:t>　</a:t>
                      </a:r>
                      <a:r>
                        <a:rPr kumimoji="1" lang="en-US" altLang="ja-JP" sz="800" dirty="0" err="1" smtClean="0">
                          <a:solidFill>
                            <a:schemeClr val="tx1">
                              <a:lumMod val="65000"/>
                              <a:lumOff val="35000"/>
                            </a:schemeClr>
                          </a:solidFill>
                          <a:latin typeface="+mj-lt"/>
                          <a:ea typeface="+mj-ea"/>
                        </a:rPr>
                        <a:t>vimps</a:t>
                      </a:r>
                      <a:r>
                        <a:rPr kumimoji="1" lang="ja-JP" altLang="en-US" sz="800" dirty="0" smtClean="0">
                          <a:solidFill>
                            <a:schemeClr val="tx1">
                              <a:lumMod val="65000"/>
                              <a:lumOff val="35000"/>
                            </a:schemeClr>
                          </a:solidFill>
                          <a:latin typeface="+mj-lt"/>
                          <a:ea typeface="+mj-ea"/>
                        </a:rPr>
                        <a:t>購入型</a:t>
                      </a:r>
                      <a:endParaRPr kumimoji="1" lang="ja-JP" altLang="en-US" sz="800" dirty="0">
                        <a:solidFill>
                          <a:schemeClr val="tx1">
                            <a:lumMod val="65000"/>
                            <a:lumOff val="35000"/>
                          </a:schemeClr>
                        </a:solidFill>
                        <a:latin typeface="+mj-lt"/>
                        <a:ea typeface="+mj-ea"/>
                      </a:endParaRPr>
                    </a:p>
                  </a:txBody>
                  <a:tcPr anchor="ctr">
                    <a:lnL w="3175" cap="flat" cmpd="sng" algn="ctr">
                      <a:solidFill>
                        <a:schemeClr val="tx1"/>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1750538939"/>
                  </a:ext>
                </a:extLst>
              </a:tr>
              <a:tr h="28803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smtClean="0">
                          <a:solidFill>
                            <a:schemeClr val="tx1">
                              <a:lumMod val="65000"/>
                              <a:lumOff val="35000"/>
                            </a:schemeClr>
                          </a:solidFill>
                          <a:latin typeface="+mj-lt"/>
                          <a:ea typeface="+mj-ea"/>
                        </a:rPr>
                        <a:t>1,000,000</a:t>
                      </a:r>
                      <a:r>
                        <a:rPr kumimoji="1" lang="ja-JP" altLang="en-US" sz="800" dirty="0" smtClean="0">
                          <a:solidFill>
                            <a:schemeClr val="tx1">
                              <a:lumMod val="65000"/>
                              <a:lumOff val="35000"/>
                            </a:schemeClr>
                          </a:solidFill>
                          <a:latin typeface="+mj-lt"/>
                          <a:ea typeface="+mj-ea"/>
                        </a:rPr>
                        <a:t>円</a:t>
                      </a:r>
                      <a:endParaRPr kumimoji="1" lang="en-US" altLang="ja-JP" sz="800" dirty="0" smtClean="0">
                        <a:solidFill>
                          <a:schemeClr val="tx1">
                            <a:lumMod val="65000"/>
                            <a:lumOff val="35000"/>
                          </a:schemeClr>
                        </a:solidFill>
                        <a:latin typeface="+mj-lt"/>
                        <a:ea typeface="+mj-ea"/>
                      </a:endParaRPr>
                    </a:p>
                    <a:p>
                      <a:pPr marL="0" marR="0" lvl="0" indent="0" algn="ctr" defTabSz="914423" rtl="0" eaLnBrk="1" fontAlgn="auto" latinLnBrk="0" hangingPunct="1">
                        <a:lnSpc>
                          <a:spcPct val="100000"/>
                        </a:lnSpc>
                        <a:spcBef>
                          <a:spcPts val="0"/>
                        </a:spcBef>
                        <a:spcAft>
                          <a:spcPts val="0"/>
                        </a:spcAft>
                        <a:buClrTx/>
                        <a:buSzTx/>
                        <a:buFontTx/>
                        <a:buNone/>
                        <a:tabLst/>
                        <a:defRPr/>
                      </a:pPr>
                      <a:r>
                        <a:rPr lang="en-US" altLang="ja-JP" sz="700" dirty="0" smtClean="0">
                          <a:solidFill>
                            <a:schemeClr val="tx1">
                              <a:lumMod val="65000"/>
                              <a:lumOff val="35000"/>
                            </a:schemeClr>
                          </a:solidFill>
                        </a:rPr>
                        <a:t>※3</a:t>
                      </a:r>
                      <a:r>
                        <a:rPr lang="ja-JP" altLang="en-US" sz="700" dirty="0" smtClean="0">
                          <a:solidFill>
                            <a:schemeClr val="tx1">
                              <a:lumMod val="65000"/>
                              <a:lumOff val="35000"/>
                            </a:schemeClr>
                          </a:solidFill>
                        </a:rPr>
                        <a:t>枠以上同時購入の場合</a:t>
                      </a:r>
                      <a:r>
                        <a:rPr lang="en-US" altLang="ja-JP" sz="700" dirty="0" smtClean="0">
                          <a:solidFill>
                            <a:schemeClr val="tx1">
                              <a:lumMod val="65000"/>
                              <a:lumOff val="35000"/>
                            </a:schemeClr>
                          </a:solidFill>
                        </a:rPr>
                        <a:t>75</a:t>
                      </a:r>
                      <a:r>
                        <a:rPr lang="ja-JP" altLang="en-US" sz="700" dirty="0" smtClean="0">
                          <a:solidFill>
                            <a:schemeClr val="tx1">
                              <a:lumMod val="65000"/>
                              <a:lumOff val="35000"/>
                            </a:schemeClr>
                          </a:solidFill>
                        </a:rPr>
                        <a:t>万円</a:t>
                      </a:r>
                      <a:r>
                        <a:rPr lang="en-US" altLang="ja-JP" sz="700" dirty="0" smtClean="0">
                          <a:solidFill>
                            <a:schemeClr val="tx1">
                              <a:lumMod val="65000"/>
                              <a:lumOff val="35000"/>
                            </a:schemeClr>
                          </a:solidFill>
                        </a:rPr>
                        <a:t>/</a:t>
                      </a:r>
                      <a:r>
                        <a:rPr lang="ja-JP" altLang="en-US" sz="700" dirty="0" smtClean="0">
                          <a:solidFill>
                            <a:schemeClr val="tx1">
                              <a:lumMod val="65000"/>
                              <a:lumOff val="35000"/>
                            </a:schemeClr>
                          </a:solidFill>
                        </a:rPr>
                        <a:t>枠（日）で掲載可能です。</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en-US" altLang="ja-JP" sz="800" kern="1200" dirty="0" smtClean="0">
                          <a:solidFill>
                            <a:schemeClr val="tx1">
                              <a:lumMod val="65000"/>
                              <a:lumOff val="35000"/>
                            </a:schemeClr>
                          </a:solidFill>
                          <a:latin typeface="+mn-lt"/>
                          <a:ea typeface="+mn-ea"/>
                          <a:cs typeface="+mn-cs"/>
                        </a:rPr>
                        <a:t>1,000,000</a:t>
                      </a:r>
                      <a:r>
                        <a:rPr kumimoji="1" lang="ja-JP" altLang="en-US" sz="800" kern="1200" dirty="0">
                          <a:solidFill>
                            <a:schemeClr val="tx1">
                              <a:lumMod val="65000"/>
                              <a:lumOff val="35000"/>
                            </a:schemeClr>
                          </a:solidFill>
                          <a:latin typeface="+mn-lt"/>
                          <a:ea typeface="+mn-ea"/>
                          <a:cs typeface="+mn-cs"/>
                        </a:rPr>
                        <a:t>円</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3381913646"/>
                  </a:ext>
                </a:extLst>
              </a:tr>
              <a:tr h="50405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dirty="0" err="1" smtClean="0">
                          <a:solidFill>
                            <a:schemeClr val="tx1">
                              <a:lumMod val="65000"/>
                              <a:lumOff val="35000"/>
                            </a:schemeClr>
                          </a:solidFill>
                          <a:latin typeface="+mj-lt"/>
                          <a:ea typeface="+mj-ea"/>
                        </a:rPr>
                        <a:t>ー</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smtClean="0">
                          <a:solidFill>
                            <a:schemeClr val="tx1">
                              <a:lumMod val="65000"/>
                              <a:lumOff val="35000"/>
                            </a:schemeClr>
                          </a:solidFill>
                          <a:latin typeface="+mn-lt"/>
                          <a:ea typeface="+mn-ea"/>
                          <a:cs typeface="+mn-cs"/>
                        </a:rPr>
                        <a:t>500</a:t>
                      </a:r>
                      <a:r>
                        <a:rPr kumimoji="1" lang="ja-JP" altLang="en-US" sz="800" kern="1200" dirty="0" smtClean="0">
                          <a:solidFill>
                            <a:schemeClr val="tx1">
                              <a:lumMod val="65000"/>
                              <a:lumOff val="35000"/>
                            </a:schemeClr>
                          </a:solidFill>
                          <a:latin typeface="+mn-lt"/>
                          <a:ea typeface="+mn-ea"/>
                          <a:cs typeface="+mn-cs"/>
                        </a:rPr>
                        <a:t>円</a:t>
                      </a:r>
                      <a:endParaRPr kumimoji="1" lang="en-US" altLang="ja-JP"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extLst>
                  <a:ext uri="{0D108BD9-81ED-4DB2-BD59-A6C34878D82A}">
                    <a16:rowId xmlns:a16="http://schemas.microsoft.com/office/drawing/2014/main" val="4014462905"/>
                  </a:ext>
                </a:extLst>
              </a:tr>
              <a:tr h="22163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smtClean="0">
                          <a:solidFill>
                            <a:schemeClr val="bg1"/>
                          </a:solidFill>
                          <a:latin typeface="+mn-lt"/>
                          <a:ea typeface="+mn-ea"/>
                          <a:cs typeface="+mn-cs"/>
                        </a:rPr>
                        <a:t>想定</a:t>
                      </a:r>
                      <a:r>
                        <a:rPr kumimoji="1" lang="en-US" altLang="ja-JP" sz="900" b="0" kern="1200" dirty="0" err="1" smtClean="0">
                          <a:solidFill>
                            <a:schemeClr val="bg1"/>
                          </a:solidFill>
                          <a:latin typeface="+mn-lt"/>
                          <a:ea typeface="+mn-ea"/>
                          <a:cs typeface="+mn-cs"/>
                        </a:rPr>
                        <a:t>vimps</a:t>
                      </a:r>
                      <a:r>
                        <a:rPr kumimoji="1" lang="ja-JP" altLang="en-US" sz="800" b="0" kern="1200" dirty="0" smtClean="0">
                          <a:solidFill>
                            <a:schemeClr val="bg1"/>
                          </a:solidFill>
                          <a:latin typeface="+mn-lt"/>
                          <a:ea typeface="+mn-ea"/>
                          <a:cs typeface="+mn-cs"/>
                        </a:rPr>
                        <a:t>（枠配信のみ）</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smtClean="0">
                          <a:solidFill>
                            <a:schemeClr val="tx1">
                              <a:lumMod val="65000"/>
                              <a:lumOff val="35000"/>
                            </a:schemeClr>
                          </a:solidFill>
                          <a:latin typeface="+mj-lt"/>
                          <a:ea typeface="+mj-ea"/>
                          <a:cs typeface="+mn-cs"/>
                        </a:rPr>
                        <a:t>600,000</a:t>
                      </a:r>
                      <a:r>
                        <a:rPr kumimoji="1" lang="en-US" altLang="ja-JP" sz="800" kern="1200" dirty="0" smtClean="0">
                          <a:solidFill>
                            <a:schemeClr val="tx1">
                              <a:lumMod val="65000"/>
                              <a:lumOff val="35000"/>
                            </a:schemeClr>
                          </a:solidFill>
                          <a:latin typeface="+mn-lt"/>
                          <a:ea typeface="+mn-ea"/>
                          <a:cs typeface="+mn-cs"/>
                        </a:rPr>
                        <a:t>vimps</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tc gridSpan="2">
                  <a:txBody>
                    <a:bodyPr/>
                    <a:lstStyle/>
                    <a:p>
                      <a:pPr algn="ctr"/>
                      <a:r>
                        <a:rPr kumimoji="1" lang="ja-JP" altLang="en-US" sz="800" kern="1200" dirty="0" smtClean="0">
                          <a:solidFill>
                            <a:schemeClr val="tx1">
                              <a:lumMod val="65000"/>
                              <a:lumOff val="35000"/>
                            </a:schemeClr>
                          </a:solidFill>
                          <a:latin typeface="+mn-lt"/>
                          <a:ea typeface="+mn-ea"/>
                          <a:cs typeface="+mn-cs"/>
                        </a:rPr>
                        <a:t>ー</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endParaRPr kumimoji="1" lang="ja-JP" altLang="en-US"/>
                    </a:p>
                  </a:txBody>
                  <a:tcPr/>
                </a:tc>
                <a:extLst>
                  <a:ext uri="{0D108BD9-81ED-4DB2-BD59-A6C34878D82A}">
                    <a16:rowId xmlns:a16="http://schemas.microsoft.com/office/drawing/2014/main" val="252642601"/>
                  </a:ext>
                </a:extLst>
              </a:tr>
            </a:tbl>
          </a:graphicData>
        </a:graphic>
      </p:graphicFrame>
      <p:sp>
        <p:nvSpPr>
          <p:cNvPr id="17" name="正方形/長方形 16"/>
          <p:cNvSpPr/>
          <p:nvPr/>
        </p:nvSpPr>
        <p:spPr>
          <a:xfrm>
            <a:off x="334963" y="6423213"/>
            <a:ext cx="10423046" cy="284693"/>
          </a:xfrm>
          <a:prstGeom prst="rect">
            <a:avLst/>
          </a:prstGeom>
        </p:spPr>
        <p:txBody>
          <a:bodyPr wrap="none" lIns="91440" tIns="45720" rIns="91440" bIns="45720" anchor="t">
            <a:spAutoFit/>
          </a:bodyPr>
          <a:lstStyle/>
          <a:p>
            <a:pPr marL="0" marR="0" lvl="0" indent="0" defTabSz="914400" eaLnBrk="1" fontAlgn="auto" latinLnBrk="0" hangingPunct="1">
              <a:lnSpc>
                <a:spcPts val="1460"/>
              </a:lnSpc>
              <a:spcBef>
                <a:spcPts val="0"/>
              </a:spcBef>
              <a:spcAft>
                <a:spcPts val="0"/>
              </a:spcAft>
              <a:buClrTx/>
              <a:buSzTx/>
              <a:buFontTx/>
              <a:buNone/>
              <a:tabLst/>
              <a:defRPr/>
            </a:pPr>
            <a:r>
              <a:rPr kumimoji="0" lang="en-US" altLang="ja-JP" sz="800" b="0" i="0" u="none" strike="noStrike" kern="0" cap="none" spc="0" normalizeH="0" baseline="0" noProof="0" dirty="0" smtClean="0">
                <a:ln>
                  <a:noFill/>
                </a:ln>
                <a:solidFill>
                  <a:prstClr val="black">
                    <a:lumMod val="65000"/>
                    <a:lumOff val="35000"/>
                  </a:prstClr>
                </a:solidFill>
                <a:effectLst/>
                <a:uLnTx/>
                <a:uFillTx/>
              </a:rPr>
              <a:t>※SP</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PC</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MD</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はマルチデバイスの略称です。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vCPM</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a:t>
            </a:r>
            <a:r>
              <a:rPr kumimoji="0" lang="en-US" altLang="ja-JP" sz="800" b="0" i="0" u="none" strike="noStrike" kern="0" cap="none" spc="0" normalizeH="0" baseline="0" noProof="0" dirty="0" smtClean="0">
                <a:ln>
                  <a:noFill/>
                </a:ln>
                <a:solidFill>
                  <a:prstClr val="black">
                    <a:lumMod val="65000"/>
                    <a:lumOff val="35000"/>
                  </a:prstClr>
                </a:solidFill>
                <a:effectLst/>
                <a:uLnTx/>
                <a:uFillTx/>
              </a:rPr>
              <a:t>1,000</a:t>
            </a:r>
            <a:r>
              <a:rPr kumimoji="0" lang="ja-JP" altLang="en-US" sz="800" b="0" i="0" u="none" strike="noStrike" kern="0" cap="none" spc="0" normalizeH="0" baseline="0" noProof="0" dirty="0" smtClean="0">
                <a:ln>
                  <a:noFill/>
                </a:ln>
                <a:solidFill>
                  <a:prstClr val="black">
                    <a:lumMod val="65000"/>
                    <a:lumOff val="35000"/>
                  </a:prstClr>
                </a:solidFill>
                <a:effectLst/>
                <a:uLnTx/>
                <a:uFillTx/>
              </a:rPr>
              <a:t>回あたりにかかる見込み広告費用です。 </a:t>
            </a:r>
            <a:r>
              <a:rPr kumimoji="0" lang="en-US" altLang="ja-JP" sz="800" b="0" i="0" u="none" strike="noStrike" kern="0" cap="none" spc="0" normalizeH="0" baseline="0" noProof="0" dirty="0" smtClean="0">
                <a:ln>
                  <a:noFill/>
                </a:ln>
                <a:solidFill>
                  <a:prstClr val="black">
                    <a:lumMod val="65000"/>
                    <a:lumOff val="35000"/>
                  </a:prstClr>
                </a:solidFill>
                <a:effectLst/>
                <a:uLnTx/>
                <a:uFillTx/>
              </a:rPr>
              <a:t>※</a:t>
            </a:r>
            <a:r>
              <a:rPr kumimoji="0" lang="en-US" altLang="ja-JP" sz="800" b="0" i="0" u="none" strike="noStrike" kern="0" cap="none" spc="0" normalizeH="0" baseline="0" noProof="0" dirty="0" err="1" smtClean="0">
                <a:ln>
                  <a:noFill/>
                </a:ln>
                <a:solidFill>
                  <a:prstClr val="black">
                    <a:lumMod val="65000"/>
                    <a:lumOff val="35000"/>
                  </a:prstClr>
                </a:solidFill>
                <a:effectLst/>
                <a:uLnTx/>
                <a:uFillTx/>
              </a:rPr>
              <a:t>vimps</a:t>
            </a:r>
            <a:r>
              <a:rPr kumimoji="0" lang="ja-JP" altLang="en-US" sz="800" b="0" i="0" u="none" strike="noStrike" kern="0" cap="none" spc="0" normalizeH="0" baseline="0" noProof="0" dirty="0" smtClean="0">
                <a:ln>
                  <a:noFill/>
                </a:ln>
                <a:solidFill>
                  <a:prstClr val="black">
                    <a:lumMod val="65000"/>
                    <a:lumOff val="35000"/>
                  </a:prstClr>
                </a:solidFill>
                <a:effectLst/>
                <a:uLnTx/>
                <a:uFillTx/>
              </a:rPr>
              <a:t>はビューアブルインプレッションの略称です。</a:t>
            </a:r>
          </a:p>
        </p:txBody>
      </p:sp>
      <p:pic>
        <p:nvPicPr>
          <p:cNvPr id="10" name="図 9"/>
          <p:cNvPicPr>
            <a:picLocks noChangeAspect="1"/>
          </p:cNvPicPr>
          <p:nvPr/>
        </p:nvPicPr>
        <p:blipFill>
          <a:blip r:embed="rId2"/>
          <a:stretch>
            <a:fillRect/>
          </a:stretch>
        </p:blipFill>
        <p:spPr>
          <a:xfrm>
            <a:off x="4439816" y="1988840"/>
            <a:ext cx="360040" cy="668821"/>
          </a:xfrm>
          <a:prstGeom prst="rect">
            <a:avLst/>
          </a:prstGeom>
        </p:spPr>
      </p:pic>
      <p:pic>
        <p:nvPicPr>
          <p:cNvPr id="11" name="図 10"/>
          <p:cNvPicPr>
            <a:picLocks noChangeAspect="1"/>
          </p:cNvPicPr>
          <p:nvPr/>
        </p:nvPicPr>
        <p:blipFill rotWithShape="1">
          <a:blip r:embed="rId3"/>
          <a:srcRect r="3872" b="3007"/>
          <a:stretch/>
        </p:blipFill>
        <p:spPr>
          <a:xfrm>
            <a:off x="7680176" y="1988840"/>
            <a:ext cx="388596" cy="711184"/>
          </a:xfrm>
          <a:prstGeom prst="rect">
            <a:avLst/>
          </a:prstGeom>
        </p:spPr>
      </p:pic>
      <p:sp>
        <p:nvSpPr>
          <p:cNvPr id="18" name="正方形/長方形 17"/>
          <p:cNvSpPr/>
          <p:nvPr/>
        </p:nvSpPr>
        <p:spPr>
          <a:xfrm>
            <a:off x="3168209" y="675563"/>
            <a:ext cx="2362824" cy="200055"/>
          </a:xfrm>
          <a:prstGeom prst="rect">
            <a:avLst/>
          </a:prstGeom>
          <a:solidFill>
            <a:srgbClr val="FFE9EA"/>
          </a:solidFill>
          <a:ln>
            <a:solidFill>
              <a:srgbClr val="FF0000"/>
            </a:solidFill>
          </a:ln>
        </p:spPr>
        <p:txBody>
          <a:bodyPr wrap="square">
            <a:spAutoFit/>
          </a:bodyPr>
          <a:lstStyle/>
          <a:p>
            <a:pPr lvl="0" algn="ctr">
              <a:defRPr/>
            </a:pPr>
            <a:r>
              <a:rPr lang="ja-JP" altLang="en-US" sz="700" dirty="0" smtClean="0">
                <a:solidFill>
                  <a:srgbClr val="FF0000"/>
                </a:solidFill>
              </a:rPr>
              <a:t>スペシャル商品　事前</a:t>
            </a:r>
            <a:r>
              <a:rPr lang="ja-JP" altLang="en-US" sz="700" dirty="0">
                <a:solidFill>
                  <a:srgbClr val="FF0000"/>
                </a:solidFill>
              </a:rPr>
              <a:t>提案</a:t>
            </a:r>
            <a:r>
              <a:rPr lang="ja-JP" altLang="en-US" sz="700" dirty="0" smtClean="0">
                <a:solidFill>
                  <a:srgbClr val="FF0000"/>
                </a:solidFill>
              </a:rPr>
              <a:t>可否判断必須</a:t>
            </a:r>
            <a:endParaRPr lang="ja-JP" altLang="en-US" sz="700" dirty="0">
              <a:solidFill>
                <a:srgbClr val="FF0000"/>
              </a:solidFill>
            </a:endParaRPr>
          </a:p>
        </p:txBody>
      </p:sp>
      <p:sp>
        <p:nvSpPr>
          <p:cNvPr id="19" name="正方形/長方形 18"/>
          <p:cNvSpPr/>
          <p:nvPr/>
        </p:nvSpPr>
        <p:spPr>
          <a:xfrm>
            <a:off x="6816080" y="658516"/>
            <a:ext cx="2362824" cy="200055"/>
          </a:xfrm>
          <a:prstGeom prst="rect">
            <a:avLst/>
          </a:prstGeom>
          <a:solidFill>
            <a:srgbClr val="FFE9EA"/>
          </a:solidFill>
          <a:ln>
            <a:solidFill>
              <a:srgbClr val="FF0000"/>
            </a:solidFill>
          </a:ln>
        </p:spPr>
        <p:txBody>
          <a:bodyPr wrap="square">
            <a:spAutoFit/>
          </a:bodyPr>
          <a:lstStyle/>
          <a:p>
            <a:pPr lvl="0" algn="ctr">
              <a:defRPr/>
            </a:pPr>
            <a:r>
              <a:rPr lang="ja-JP" altLang="en-US" sz="700" dirty="0" smtClean="0">
                <a:solidFill>
                  <a:srgbClr val="FF0000"/>
                </a:solidFill>
              </a:rPr>
              <a:t>スペシャル商品　事前</a:t>
            </a:r>
            <a:r>
              <a:rPr lang="ja-JP" altLang="en-US" sz="700" dirty="0">
                <a:solidFill>
                  <a:srgbClr val="FF0000"/>
                </a:solidFill>
              </a:rPr>
              <a:t>提案</a:t>
            </a:r>
            <a:r>
              <a:rPr lang="ja-JP" altLang="en-US" sz="700" dirty="0" smtClean="0">
                <a:solidFill>
                  <a:srgbClr val="FF0000"/>
                </a:solidFill>
              </a:rPr>
              <a:t>可否判断必須</a:t>
            </a:r>
            <a:endParaRPr lang="ja-JP" altLang="en-US" sz="700" dirty="0">
              <a:solidFill>
                <a:srgbClr val="FF0000"/>
              </a:solidFill>
            </a:endParaRPr>
          </a:p>
        </p:txBody>
      </p:sp>
    </p:spTree>
    <p:extLst>
      <p:ext uri="{BB962C8B-B14F-4D97-AF65-F5344CB8AC3E}">
        <p14:creationId xmlns:p14="http://schemas.microsoft.com/office/powerpoint/2010/main" val="3454270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extLst>
              <p:ext uri="{D42A27DB-BD31-4B8C-83A1-F6EECF244321}">
                <p14:modId xmlns:p14="http://schemas.microsoft.com/office/powerpoint/2010/main" val="595741593"/>
              </p:ext>
            </p:extLst>
          </p:nvPr>
        </p:nvGraphicFramePr>
        <p:xfrm>
          <a:off x="335360" y="980728"/>
          <a:ext cx="11521280" cy="3267262"/>
        </p:xfrm>
        <a:graphic>
          <a:graphicData uri="http://schemas.openxmlformats.org/drawingml/2006/table">
            <a:tbl>
              <a:tblPr firstCol="1" bandRow="1">
                <a:tableStyleId>{21E4AEA4-8DFA-4A89-87EB-49C32662AFE0}</a:tableStyleId>
              </a:tblPr>
              <a:tblGrid>
                <a:gridCol w="2625778">
                  <a:extLst>
                    <a:ext uri="{9D8B030D-6E8A-4147-A177-3AD203B41FA5}">
                      <a16:colId xmlns:a16="http://schemas.microsoft.com/office/drawing/2014/main" val="792911817"/>
                    </a:ext>
                  </a:extLst>
                </a:gridCol>
                <a:gridCol w="1394946">
                  <a:extLst>
                    <a:ext uri="{9D8B030D-6E8A-4147-A177-3AD203B41FA5}">
                      <a16:colId xmlns:a16="http://schemas.microsoft.com/office/drawing/2014/main" val="2515137241"/>
                    </a:ext>
                  </a:extLst>
                </a:gridCol>
                <a:gridCol w="3540116">
                  <a:extLst>
                    <a:ext uri="{9D8B030D-6E8A-4147-A177-3AD203B41FA5}">
                      <a16:colId xmlns:a16="http://schemas.microsoft.com/office/drawing/2014/main" val="3608287535"/>
                    </a:ext>
                  </a:extLst>
                </a:gridCol>
                <a:gridCol w="3960440">
                  <a:extLst>
                    <a:ext uri="{9D8B030D-6E8A-4147-A177-3AD203B41FA5}">
                      <a16:colId xmlns:a16="http://schemas.microsoft.com/office/drawing/2014/main" val="135909385"/>
                    </a:ext>
                  </a:extLst>
                </a:gridCol>
              </a:tblGrid>
              <a:tr h="569996">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1" kern="1200" dirty="0" err="1">
                          <a:solidFill>
                            <a:schemeClr val="bg1"/>
                          </a:solidFill>
                          <a:latin typeface="+mn-ea"/>
                          <a:ea typeface="+mn-ea"/>
                          <a:cs typeface="+mn-cs"/>
                        </a:rPr>
                        <a:t>vCPM</a:t>
                      </a:r>
                      <a:endParaRPr kumimoji="1" lang="en-US" altLang="ja-JP" sz="1050" b="1" kern="1200" dirty="0">
                        <a:solidFill>
                          <a:schemeClr val="bg1"/>
                        </a:solidFill>
                        <a:latin typeface="+mn-ea"/>
                        <a:ea typeface="+mn-ea"/>
                        <a:cs typeface="+mn-cs"/>
                      </a:endParaRPr>
                    </a:p>
                    <a:p>
                      <a:pPr algn="ctr"/>
                      <a:r>
                        <a:rPr kumimoji="1" lang="ja-JP" altLang="en-US" sz="1050" b="1" kern="1200" dirty="0">
                          <a:solidFill>
                            <a:schemeClr val="bg1"/>
                          </a:solidFill>
                          <a:latin typeface="+mn-ea"/>
                          <a:ea typeface="+mn-ea"/>
                          <a:cs typeface="+mn-cs"/>
                        </a:rPr>
                        <a:t>掛け率</a:t>
                      </a:r>
                      <a:endParaRPr kumimoji="1" lang="en-US" altLang="ja-JP" sz="1050" b="1" kern="1200" dirty="0">
                        <a:solidFill>
                          <a:schemeClr val="bg1"/>
                        </a:solidFill>
                        <a:latin typeface="+mn-ea"/>
                        <a:ea typeface="+mn-ea"/>
                        <a:cs typeface="+mn-cs"/>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smtClean="0">
                          <a:solidFill>
                            <a:schemeClr val="tx1">
                              <a:lumMod val="65000"/>
                              <a:lumOff val="35000"/>
                            </a:schemeClr>
                          </a:solidFill>
                          <a:latin typeface="+mn-lt"/>
                          <a:ea typeface="+mn-ea"/>
                          <a:cs typeface="+mn-cs"/>
                        </a:rPr>
                        <a:t>GYAO!</a:t>
                      </a:r>
                      <a:r>
                        <a:rPr kumimoji="1" lang="ja-JP" altLang="en-US" sz="1050" b="1" kern="1200" dirty="0" smtClean="0">
                          <a:solidFill>
                            <a:schemeClr val="tx1">
                              <a:lumMod val="65000"/>
                              <a:lumOff val="35000"/>
                            </a:schemeClr>
                          </a:solidFill>
                          <a:latin typeface="+mn-lt"/>
                          <a:ea typeface="+mn-ea"/>
                          <a:cs typeface="+mn-cs"/>
                        </a:rPr>
                        <a:t>トップ　オープニングパネル　</a:t>
                      </a:r>
                      <a:r>
                        <a:rPr kumimoji="1" lang="en-US" altLang="ja-JP" sz="1050" b="1" kern="1200" dirty="0" smtClean="0">
                          <a:solidFill>
                            <a:schemeClr val="tx1">
                              <a:lumMod val="65000"/>
                              <a:lumOff val="35000"/>
                            </a:schemeClr>
                          </a:solidFill>
                          <a:latin typeface="+mn-lt"/>
                          <a:ea typeface="+mn-ea"/>
                          <a:cs typeface="+mn-cs"/>
                        </a:rPr>
                        <a:t>SP(FQ1)</a:t>
                      </a:r>
                      <a:endParaRPr kumimoji="1" lang="ja-JP" altLang="en-US" sz="105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smtClean="0">
                          <a:solidFill>
                            <a:schemeClr val="tx1">
                              <a:lumMod val="65000"/>
                              <a:lumOff val="35000"/>
                            </a:schemeClr>
                          </a:solidFill>
                          <a:latin typeface="+mn-lt"/>
                          <a:ea typeface="+mn-ea"/>
                          <a:cs typeface="+mn-cs"/>
                        </a:rPr>
                        <a:t>GYAO!</a:t>
                      </a:r>
                      <a:r>
                        <a:rPr kumimoji="1" lang="ja-JP" altLang="en-US" sz="1050" b="1" kern="1200" dirty="0" smtClean="0">
                          <a:solidFill>
                            <a:schemeClr val="tx1">
                              <a:lumMod val="65000"/>
                              <a:lumOff val="35000"/>
                            </a:schemeClr>
                          </a:solidFill>
                          <a:latin typeface="+mn-lt"/>
                          <a:ea typeface="+mn-ea"/>
                          <a:cs typeface="+mn-cs"/>
                        </a:rPr>
                        <a:t>トップ　トップパネル　</a:t>
                      </a:r>
                      <a:r>
                        <a:rPr kumimoji="1" lang="en-US" altLang="ja-JP" sz="1050" b="1" kern="1200" dirty="0" smtClean="0">
                          <a:solidFill>
                            <a:schemeClr val="tx1">
                              <a:lumMod val="65000"/>
                              <a:lumOff val="35000"/>
                            </a:schemeClr>
                          </a:solidFill>
                          <a:latin typeface="+mn-lt"/>
                          <a:ea typeface="+mn-ea"/>
                          <a:cs typeface="+mn-cs"/>
                        </a:rPr>
                        <a:t>SP</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84742">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en-US" altLang="ja-JP" sz="1050" b="0" dirty="0">
                          <a:solidFill>
                            <a:schemeClr val="bg1"/>
                          </a:solidFill>
                          <a:latin typeface="+mn-ea"/>
                          <a:ea typeface="+mn-ea"/>
                        </a:rPr>
                        <a:t>1.2</a:t>
                      </a:r>
                      <a:r>
                        <a:rPr kumimoji="1" lang="ja-JP" altLang="en-US" sz="1050" b="0" dirty="0">
                          <a:solidFill>
                            <a:schemeClr val="bg1"/>
                          </a:solidFill>
                          <a:latin typeface="+mn-ea"/>
                          <a:ea typeface="+mn-ea"/>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35338">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dirty="0">
                          <a:solidFill>
                            <a:schemeClr val="tx1">
                              <a:lumMod val="65000"/>
                              <a:lumOff val="35000"/>
                            </a:schemeClr>
                          </a:solidFill>
                          <a:latin typeface="+mj-lt"/>
                          <a:ea typeface="+mj-ea"/>
                        </a:rPr>
                        <a:t>ー</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3931917948"/>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smtClean="0">
                          <a:solidFill>
                            <a:schemeClr val="bg1"/>
                          </a:solidFill>
                          <a:latin typeface="+mn-lt"/>
                          <a:ea typeface="+mn-ea"/>
                          <a:cs typeface="+mn-cs"/>
                        </a:rPr>
                        <a:t>地域</a:t>
                      </a:r>
                      <a:endParaRPr kumimoji="1" lang="en-US" altLang="ja-JP" sz="1050" b="0" kern="1200" dirty="0" smtClean="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smtClean="0">
                          <a:solidFill>
                            <a:schemeClr val="bg1"/>
                          </a:solidFill>
                          <a:latin typeface="+mn-lt"/>
                          <a:ea typeface="+mn-ea"/>
                          <a:cs typeface="+mn-cs"/>
                        </a:rPr>
                        <a:t>（都道府県）</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1.3</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66098080"/>
                  </a:ext>
                </a:extLst>
              </a:tr>
              <a:tr h="384742">
                <a:tc>
                  <a:txBody>
                    <a:bodyPr/>
                    <a:lstStyle/>
                    <a:p>
                      <a:pPr algn="ctr"/>
                      <a:r>
                        <a:rPr kumimoji="1" lang="ja-JP" altLang="en-US" sz="1050" b="0" dirty="0" smtClean="0">
                          <a:solidFill>
                            <a:schemeClr val="bg1"/>
                          </a:solidFill>
                          <a:latin typeface="+mj-lt"/>
                          <a:ea typeface="+mj-ea"/>
                        </a:rPr>
                        <a:t>地域</a:t>
                      </a:r>
                      <a:endParaRPr kumimoji="1" lang="en-US" altLang="ja-JP" sz="1050" b="0" dirty="0" smtClean="0">
                        <a:solidFill>
                          <a:schemeClr val="bg1"/>
                        </a:solidFill>
                        <a:latin typeface="+mj-lt"/>
                        <a:ea typeface="+mj-ea"/>
                      </a:endParaRPr>
                    </a:p>
                    <a:p>
                      <a:pPr algn="ctr"/>
                      <a:r>
                        <a:rPr kumimoji="1" lang="ja-JP" altLang="en-US" sz="1050" b="0" dirty="0" smtClean="0">
                          <a:solidFill>
                            <a:schemeClr val="bg1"/>
                          </a:solidFill>
                          <a:latin typeface="+mj-lt"/>
                          <a:ea typeface="+mj-ea"/>
                        </a:rPr>
                        <a:t>（市区郡）</a:t>
                      </a:r>
                      <a:endParaRPr kumimoji="1" lang="ja-JP" altLang="en-US" sz="1050" b="0"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1.56</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err="1" smtClean="0">
                          <a:solidFill>
                            <a:schemeClr val="tx1">
                              <a:lumMod val="65000"/>
                              <a:lumOff val="35000"/>
                            </a:schemeClr>
                          </a:solidFill>
                          <a:latin typeface="+mn-lt"/>
                          <a:ea typeface="+mn-ea"/>
                          <a:cs typeface="+mn-cs"/>
                        </a:rPr>
                        <a:t>ー</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err="1" smtClean="0">
                          <a:solidFill>
                            <a:schemeClr val="tx1">
                              <a:lumMod val="65000"/>
                              <a:lumOff val="35000"/>
                            </a:schemeClr>
                          </a:solidFill>
                          <a:latin typeface="+mn-lt"/>
                          <a:ea typeface="+mn-ea"/>
                          <a:cs typeface="+mn-cs"/>
                        </a:rPr>
                        <a:t>ー</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2463668774"/>
                  </a:ext>
                </a:extLst>
              </a:tr>
              <a:tr h="384742">
                <a:tc>
                  <a:txBody>
                    <a:bodyPr/>
                    <a:lstStyle/>
                    <a:p>
                      <a:pPr algn="ctr"/>
                      <a:r>
                        <a:rPr kumimoji="1" lang="ja-JP" altLang="en-US" sz="1050" b="0" kern="1200" dirty="0" smtClean="0">
                          <a:solidFill>
                            <a:schemeClr val="bg1"/>
                          </a:solidFill>
                          <a:latin typeface="+mn-lt"/>
                          <a:ea typeface="+mn-ea"/>
                          <a:cs typeface="+mn-cs"/>
                        </a:rPr>
                        <a:t>オーディエンスカテゴリー</a:t>
                      </a:r>
                      <a:endParaRPr kumimoji="1" lang="ja-JP" altLang="en-US" sz="105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1.8</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050" b="1" kern="1200" dirty="0">
                          <a:solidFill>
                            <a:schemeClr val="tx1">
                              <a:lumMod val="65000"/>
                              <a:lumOff val="35000"/>
                            </a:schemeClr>
                          </a:solidFill>
                          <a:latin typeface="+mn-lt"/>
                          <a:ea typeface="+mn-ea"/>
                          <a:cs typeface="+mn-cs"/>
                        </a:rPr>
                        <a:t>ー</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967014782"/>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1.2</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ー</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1" kern="1200" dirty="0">
                          <a:solidFill>
                            <a:schemeClr val="tx1">
                              <a:lumMod val="65000"/>
                              <a:lumOff val="35000"/>
                            </a:schemeClr>
                          </a:solidFill>
                          <a:latin typeface="+mn-lt"/>
                          <a:ea typeface="+mn-ea"/>
                          <a:cs typeface="+mn-cs"/>
                        </a:rPr>
                        <a:t>ー</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extLst>
                  <a:ext uri="{0D108BD9-81ED-4DB2-BD59-A6C34878D82A}">
                    <a16:rowId xmlns:a16="http://schemas.microsoft.com/office/drawing/2014/main" val="1750538939"/>
                  </a:ext>
                </a:extLst>
              </a:tr>
              <a:tr h="38474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bg1"/>
                          </a:solidFill>
                          <a:latin typeface="+mn-ea"/>
                          <a:ea typeface="+mn-ea"/>
                          <a:cs typeface="+mn-cs"/>
                        </a:rPr>
                        <a:t>2.0</a:t>
                      </a:r>
                      <a:r>
                        <a:rPr kumimoji="1" lang="ja-JP" altLang="en-US" sz="1050" b="0" kern="1200" dirty="0">
                          <a:solidFill>
                            <a:schemeClr val="bg1"/>
                          </a:solidFill>
                          <a:latin typeface="+mn-ea"/>
                          <a:ea typeface="+mn-ea"/>
                          <a:cs typeface="+mn-cs"/>
                        </a:rPr>
                        <a:t>倍</a:t>
                      </a:r>
                    </a:p>
                  </a:txBody>
                  <a:tcPr marL="163440" marR="16344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solidFill>
                      <a:schemeClr val="bg1">
                        <a:lumMod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smtClean="0">
                          <a:solidFill>
                            <a:schemeClr val="tx1">
                              <a:lumMod val="65000"/>
                              <a:lumOff val="35000"/>
                            </a:schemeClr>
                          </a:solidFill>
                          <a:latin typeface="+mj-ea"/>
                          <a:ea typeface="+mj-ea"/>
                          <a:cs typeface="+mn-cs"/>
                        </a:rPr>
                        <a:t>1</a:t>
                      </a:r>
                      <a:r>
                        <a:rPr kumimoji="1" lang="ja-JP" altLang="en-US" sz="1050" b="0" kern="1200" dirty="0" smtClean="0">
                          <a:solidFill>
                            <a:schemeClr val="tx1">
                              <a:lumMod val="65000"/>
                              <a:lumOff val="35000"/>
                            </a:schemeClr>
                          </a:solidFill>
                          <a:latin typeface="+mj-ea"/>
                          <a:ea typeface="+mj-ea"/>
                          <a:cs typeface="+mn-cs"/>
                        </a:rPr>
                        <a:t>回</a:t>
                      </a:r>
                      <a:r>
                        <a:rPr kumimoji="1" lang="en-US" altLang="ja-JP" sz="1050" b="0" kern="1200" dirty="0" smtClean="0">
                          <a:solidFill>
                            <a:schemeClr val="tx1">
                              <a:lumMod val="65000"/>
                              <a:lumOff val="35000"/>
                            </a:schemeClr>
                          </a:solidFill>
                          <a:latin typeface="+mj-ea"/>
                          <a:ea typeface="+mj-ea"/>
                          <a:cs typeface="+mn-cs"/>
                        </a:rPr>
                        <a:t>/</a:t>
                      </a:r>
                      <a:r>
                        <a:rPr kumimoji="1" lang="ja-JP" altLang="en-US" sz="1050" b="0" kern="1200" dirty="0" smtClean="0">
                          <a:solidFill>
                            <a:schemeClr val="tx1">
                              <a:lumMod val="65000"/>
                              <a:lumOff val="35000"/>
                            </a:schemeClr>
                          </a:solidFill>
                          <a:latin typeface="+mj-ea"/>
                          <a:ea typeface="+mj-ea"/>
                          <a:cs typeface="+mn-cs"/>
                        </a:rPr>
                        <a:t>通期</a:t>
                      </a:r>
                      <a:endParaRPr kumimoji="1" lang="ja-JP" altLang="en-US" sz="1050" b="0" kern="1200" dirty="0">
                        <a:solidFill>
                          <a:schemeClr val="tx1">
                            <a:lumMod val="65000"/>
                            <a:lumOff val="35000"/>
                          </a:schemeClr>
                        </a:solidFill>
                        <a:latin typeface="+mj-ea"/>
                        <a:ea typeface="+mj-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err="1" smtClean="0">
                          <a:solidFill>
                            <a:schemeClr val="tx1">
                              <a:lumMod val="65000"/>
                              <a:lumOff val="35000"/>
                            </a:schemeClr>
                          </a:solidFill>
                          <a:latin typeface="+mj-ea"/>
                          <a:ea typeface="+mj-ea"/>
                          <a:cs typeface="+mn-cs"/>
                        </a:rPr>
                        <a:t>ー</a:t>
                      </a:r>
                      <a:endParaRPr kumimoji="1" lang="ja-JP" altLang="en-US" sz="1050" b="0" kern="1200" dirty="0">
                        <a:solidFill>
                          <a:schemeClr val="tx1">
                            <a:lumMod val="65000"/>
                            <a:lumOff val="35000"/>
                          </a:schemeClr>
                        </a:solidFill>
                        <a:latin typeface="+mj-ea"/>
                        <a:ea typeface="+mj-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407368" y="4437113"/>
            <a:ext cx="9217024" cy="477054"/>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dirty="0" smtClean="0">
                <a:solidFill>
                  <a:schemeClr val="tx1">
                    <a:lumMod val="65000"/>
                    <a:lumOff val="35000"/>
                  </a:schemeClr>
                </a:solidFill>
                <a:latin typeface="+mn-ea"/>
              </a:rPr>
              <a:t>※GYAO!</a:t>
            </a:r>
            <a:r>
              <a:rPr lang="ja-JP" altLang="en-US" sz="1050" dirty="0" smtClean="0">
                <a:solidFill>
                  <a:schemeClr val="tx1">
                    <a:lumMod val="65000"/>
                    <a:lumOff val="35000"/>
                  </a:schemeClr>
                </a:solidFill>
                <a:latin typeface="+mn-ea"/>
              </a:rPr>
              <a:t>トップ オープニングパネル </a:t>
            </a:r>
            <a:r>
              <a:rPr lang="en-US" altLang="ja-JP" sz="1050" dirty="0" smtClean="0">
                <a:solidFill>
                  <a:schemeClr val="tx1">
                    <a:lumMod val="65000"/>
                    <a:lumOff val="35000"/>
                  </a:schemeClr>
                </a:solidFill>
                <a:latin typeface="+mn-ea"/>
              </a:rPr>
              <a:t>SP(FQ1</a:t>
            </a:r>
            <a:r>
              <a:rPr lang="ja-JP" altLang="en-US" sz="1050" dirty="0" smtClean="0">
                <a:solidFill>
                  <a:schemeClr val="tx1">
                    <a:lumMod val="65000"/>
                    <a:lumOff val="35000"/>
                  </a:schemeClr>
                </a:solidFill>
                <a:latin typeface="+mn-ea"/>
              </a:rPr>
              <a:t>）は、フリークエンシーが通期</a:t>
            </a:r>
            <a:r>
              <a:rPr lang="ja-JP" altLang="en-US" sz="1050" dirty="0">
                <a:solidFill>
                  <a:schemeClr val="tx1">
                    <a:lumMod val="65000"/>
                    <a:lumOff val="35000"/>
                  </a:schemeClr>
                </a:solidFill>
                <a:latin typeface="+mn-ea"/>
              </a:rPr>
              <a:t>（</a:t>
            </a: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日）</a:t>
            </a:r>
            <a:r>
              <a:rPr lang="en-US" altLang="ja-JP" sz="1050" dirty="0">
                <a:solidFill>
                  <a:schemeClr val="tx1">
                    <a:lumMod val="65000"/>
                    <a:lumOff val="35000"/>
                  </a:schemeClr>
                </a:solidFill>
                <a:latin typeface="+mn-ea"/>
              </a:rPr>
              <a:t>1</a:t>
            </a:r>
            <a:r>
              <a:rPr lang="ja-JP" altLang="en-US" sz="1050" dirty="0">
                <a:solidFill>
                  <a:schemeClr val="tx1">
                    <a:lumMod val="65000"/>
                    <a:lumOff val="35000"/>
                  </a:schemeClr>
                </a:solidFill>
                <a:latin typeface="+mn-ea"/>
              </a:rPr>
              <a:t>回に基本設定されています</a:t>
            </a:r>
            <a:r>
              <a:rPr lang="ja-JP" altLang="en-US" sz="1050" dirty="0" smtClean="0">
                <a:solidFill>
                  <a:schemeClr val="tx1">
                    <a:lumMod val="65000"/>
                    <a:lumOff val="35000"/>
                  </a:schemeClr>
                </a:solidFill>
                <a:latin typeface="+mn-ea"/>
              </a:rPr>
              <a:t>。変更</a:t>
            </a:r>
            <a:r>
              <a:rPr lang="ja-JP" altLang="en-US" sz="1050" dirty="0">
                <a:solidFill>
                  <a:schemeClr val="tx1">
                    <a:lumMod val="65000"/>
                    <a:lumOff val="35000"/>
                  </a:schemeClr>
                </a:solidFill>
                <a:latin typeface="+mn-ea"/>
              </a:rPr>
              <a:t>はできません。</a:t>
            </a:r>
          </a:p>
          <a:p>
            <a:pPr>
              <a:lnSpc>
                <a:spcPts val="1460"/>
              </a:lnSpc>
            </a:pPr>
            <a:endParaRPr lang="en-US" altLang="ja-JP" sz="1050" dirty="0">
              <a:latin typeface="+mn-ea"/>
            </a:endParaRPr>
          </a:p>
        </p:txBody>
      </p:sp>
    </p:spTree>
    <p:extLst>
      <p:ext uri="{BB962C8B-B14F-4D97-AF65-F5344CB8AC3E}">
        <p14:creationId xmlns:p14="http://schemas.microsoft.com/office/powerpoint/2010/main" val="25441877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mn-ea"/>
                <a:cs typeface="メイリオ" panose="020B0604030504040204" pitchFamily="50" charset="-128"/>
              </a:rPr>
              <a:t>スペシャル商品について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5</a:t>
            </a:fld>
            <a:endParaRPr lang="ja-JP" altLang="en-US"/>
          </a:p>
        </p:txBody>
      </p:sp>
      <p:sp>
        <p:nvSpPr>
          <p:cNvPr id="26" name="正方形/長方形 25"/>
          <p:cNvSpPr/>
          <p:nvPr/>
        </p:nvSpPr>
        <p:spPr>
          <a:xfrm>
            <a:off x="623392" y="1196334"/>
            <a:ext cx="11089232" cy="2246769"/>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販売先を限定しないレギュラー商品に対し、スペシャル商品は提案可能な広告主様やプロモーションが限定されています。そのため、事前に弊社による出稿可否判断が必要となります。</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事前提案可否申請で承認されたアカウントに対して、弊社内でシステム対応を行い、広告管理ツールの商品選択画面にて該当商品が予約購入できるようになります。</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smtClean="0">
                <a:ln>
                  <a:noFill/>
                </a:ln>
                <a:solidFill>
                  <a:prstClr val="black">
                    <a:lumMod val="65000"/>
                    <a:lumOff val="35000"/>
                  </a:prstClr>
                </a:solidFill>
                <a:effectLst/>
                <a:uLnTx/>
                <a:uFillTx/>
              </a:rPr>
              <a:t>（事前提案可否申請で承認されていないアカウントで予約することはできません。）</a:t>
            </a: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2000" b="0" i="0" u="none" strike="noStrike" kern="0" cap="none" spc="0" normalizeH="0" baseline="0" noProof="0" dirty="0" smtClean="0">
              <a:ln>
                <a:noFill/>
              </a:ln>
              <a:solidFill>
                <a:prstClr val="black">
                  <a:lumMod val="65000"/>
                  <a:lumOff val="35000"/>
                </a:prstClr>
              </a:solidFill>
              <a:effectLst/>
              <a:uLnTx/>
              <a:uFillTx/>
            </a:endParaRPr>
          </a:p>
        </p:txBody>
      </p:sp>
      <p:sp>
        <p:nvSpPr>
          <p:cNvPr id="27" name="正方形/長方形 26"/>
          <p:cNvSpPr/>
          <p:nvPr/>
        </p:nvSpPr>
        <p:spPr>
          <a:xfrm>
            <a:off x="1343472" y="3713117"/>
            <a:ext cx="2248192" cy="1948130"/>
          </a:xfrm>
          <a:prstGeom prst="rect">
            <a:avLst/>
          </a:prstGeom>
          <a:solidFill>
            <a:srgbClr val="7F7F7F"/>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smtClean="0">
                <a:ln>
                  <a:noFill/>
                </a:ln>
                <a:solidFill>
                  <a:srgbClr val="FFFFFF"/>
                </a:solidFill>
                <a:effectLst/>
                <a:uLnTx/>
                <a:uFillTx/>
                <a:latin typeface="メイリオ"/>
                <a:ea typeface="メイリオ"/>
                <a:cs typeface="+mn-cs"/>
              </a:rPr>
              <a:t>レギュラー商品</a:t>
            </a:r>
            <a:endParaRPr kumimoji="0" lang="en-US" altLang="ja-JP" sz="2000" b="1" i="0" u="none" strike="noStrike" kern="0" cap="none" spc="0" normalizeH="0" baseline="0" noProof="0" dirty="0" smtClean="0">
              <a:ln>
                <a:noFill/>
              </a:ln>
              <a:solidFill>
                <a:srgbClr val="FFFFFF"/>
              </a:solidFill>
              <a:effectLst/>
              <a:uLnTx/>
              <a:uFillTx/>
              <a:latin typeface="メイリオ"/>
              <a:ea typeface="メイリオ"/>
              <a:cs typeface="+mn-cs"/>
            </a:endParaRPr>
          </a:p>
        </p:txBody>
      </p:sp>
      <p:sp>
        <p:nvSpPr>
          <p:cNvPr id="28" name="正方形/長方形 27"/>
          <p:cNvSpPr/>
          <p:nvPr/>
        </p:nvSpPr>
        <p:spPr>
          <a:xfrm>
            <a:off x="6240017" y="3713117"/>
            <a:ext cx="2248192" cy="1948131"/>
          </a:xfrm>
          <a:prstGeom prst="rect">
            <a:avLst/>
          </a:prstGeom>
          <a:solidFill>
            <a:srgbClr val="FFCCD1"/>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1" i="0" u="none" strike="noStrike" kern="0" cap="none" spc="0" normalizeH="0" baseline="0" noProof="0" dirty="0" smtClean="0">
                <a:ln>
                  <a:noFill/>
                </a:ln>
                <a:solidFill>
                  <a:srgbClr val="C00000"/>
                </a:solidFill>
                <a:effectLst/>
                <a:uLnTx/>
                <a:uFillTx/>
                <a:latin typeface="メイリオ"/>
                <a:ea typeface="メイリオ"/>
                <a:cs typeface="+mn-cs"/>
              </a:rPr>
              <a:t>スペシャル商品</a:t>
            </a:r>
          </a:p>
        </p:txBody>
      </p:sp>
      <p:sp>
        <p:nvSpPr>
          <p:cNvPr id="29" name="正方形/長方形 28"/>
          <p:cNvSpPr/>
          <p:nvPr/>
        </p:nvSpPr>
        <p:spPr>
          <a:xfrm>
            <a:off x="8633992" y="4242396"/>
            <a:ext cx="1998512"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期間限定特別商品</a:t>
            </a:r>
          </a:p>
        </p:txBody>
      </p:sp>
      <p:sp>
        <p:nvSpPr>
          <p:cNvPr id="30" name="正方形/長方形 29"/>
          <p:cNvSpPr/>
          <p:nvPr/>
        </p:nvSpPr>
        <p:spPr>
          <a:xfrm>
            <a:off x="8634621" y="4717939"/>
            <a:ext cx="199788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広告主様限定商品</a:t>
            </a:r>
          </a:p>
        </p:txBody>
      </p:sp>
      <p:sp>
        <p:nvSpPr>
          <p:cNvPr id="31" name="正方形/長方形 30"/>
          <p:cNvSpPr/>
          <p:nvPr/>
        </p:nvSpPr>
        <p:spPr>
          <a:xfrm>
            <a:off x="8633991" y="5212092"/>
            <a:ext cx="1998513"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その他特別対応商品</a:t>
            </a:r>
          </a:p>
        </p:txBody>
      </p:sp>
      <p:sp>
        <p:nvSpPr>
          <p:cNvPr id="33" name="正方形/長方形 32"/>
          <p:cNvSpPr/>
          <p:nvPr/>
        </p:nvSpPr>
        <p:spPr>
          <a:xfrm>
            <a:off x="3737447" y="3717458"/>
            <a:ext cx="2054336" cy="466542"/>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通常商品</a:t>
            </a:r>
          </a:p>
        </p:txBody>
      </p:sp>
      <p:sp>
        <p:nvSpPr>
          <p:cNvPr id="34" name="正方形/長方形 33"/>
          <p:cNvSpPr/>
          <p:nvPr/>
        </p:nvSpPr>
        <p:spPr>
          <a:xfrm>
            <a:off x="8633993" y="3740081"/>
            <a:ext cx="1998511" cy="449156"/>
          </a:xfrm>
          <a:prstGeom prst="rect">
            <a:avLst/>
          </a:prstGeom>
          <a:solidFill>
            <a:srgbClr val="FFCCD1"/>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事前提案可否</a:t>
            </a:r>
            <a:endParaRPr kumimoji="0" lang="en-US" altLang="ja-JP"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判断必須商品</a:t>
            </a:r>
          </a:p>
        </p:txBody>
      </p:sp>
      <p:sp>
        <p:nvSpPr>
          <p:cNvPr id="35" name="正方形/長方形 34"/>
          <p:cNvSpPr/>
          <p:nvPr/>
        </p:nvSpPr>
        <p:spPr bwMode="auto">
          <a:xfrm>
            <a:off x="8609613" y="3725816"/>
            <a:ext cx="2022891" cy="470884"/>
          </a:xfrm>
          <a:prstGeom prst="rect">
            <a:avLst/>
          </a:prstGeom>
          <a:noFill/>
          <a:ln w="44450" algn="ctr">
            <a:solidFill>
              <a:srgbClr val="C00000"/>
            </a:solidFill>
            <a:prstDash val="sysDot"/>
            <a:miter lim="800000"/>
            <a:headEnd/>
            <a:tailEnd/>
          </a:ln>
        </p:spPr>
        <p:txBody>
          <a:bodyPr lIns="0" tIns="0" rIns="0" bIns="0" rtlCol="0" anchor="ctr"/>
          <a:lstStyle/>
          <a:p>
            <a:pPr algn="ctr"/>
            <a:endParaRPr kumimoji="0" lang="ja-JP" altLang="en-US" sz="1600" b="1" kern="0" dirty="0">
              <a:solidFill>
                <a:prstClr val="black">
                  <a:lumMod val="65000"/>
                  <a:lumOff val="35000"/>
                </a:prstClr>
              </a:solidFill>
              <a:cs typeface="Verdana" pitchFamily="34" charset="0"/>
            </a:endParaRPr>
          </a:p>
        </p:txBody>
      </p:sp>
      <p:sp>
        <p:nvSpPr>
          <p:cNvPr id="36" name="正方形/長方形 35"/>
          <p:cNvSpPr/>
          <p:nvPr/>
        </p:nvSpPr>
        <p:spPr>
          <a:xfrm>
            <a:off x="3736302" y="4268783"/>
            <a:ext cx="2055481" cy="449156"/>
          </a:xfrm>
          <a:prstGeom prst="rect">
            <a:avLst/>
          </a:prstGeom>
          <a:solidFill>
            <a:srgbClr val="FFFFFF">
              <a:lumMod val="95000"/>
            </a:srgbClr>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smtClean="0">
                <a:ln>
                  <a:noFill/>
                </a:ln>
                <a:solidFill>
                  <a:prstClr val="black">
                    <a:lumMod val="65000"/>
                    <a:lumOff val="35000"/>
                  </a:prstClr>
                </a:solidFill>
                <a:effectLst/>
                <a:uLnTx/>
                <a:uFillTx/>
                <a:latin typeface="メイリオ"/>
                <a:ea typeface="メイリオ"/>
                <a:cs typeface="+mn-cs"/>
              </a:rPr>
              <a:t>特集・企画</a:t>
            </a:r>
          </a:p>
        </p:txBody>
      </p:sp>
    </p:spTree>
    <p:extLst>
      <p:ext uri="{BB962C8B-B14F-4D97-AF65-F5344CB8AC3E}">
        <p14:creationId xmlns:p14="http://schemas.microsoft.com/office/powerpoint/2010/main" val="1335951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スペシャル商品（事前提案可否必須商品）について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6</a:t>
            </a:fld>
            <a:endParaRPr lang="ja-JP" altLang="en-US"/>
          </a:p>
        </p:txBody>
      </p:sp>
      <p:sp>
        <p:nvSpPr>
          <p:cNvPr id="26" name="正方形/長方形 25"/>
          <p:cNvSpPr/>
          <p:nvPr/>
        </p:nvSpPr>
        <p:spPr>
          <a:xfrm>
            <a:off x="623392" y="1196334"/>
            <a:ext cx="11089232" cy="1231106"/>
          </a:xfrm>
          <a:prstGeom prst="rect">
            <a:avLst/>
          </a:prstGeom>
        </p:spPr>
        <p:txBody>
          <a:bodyPr wrap="square">
            <a:spAutoFit/>
          </a:bodyPr>
          <a:lstStyle/>
          <a:p>
            <a:r>
              <a:rPr lang="ja-JP" altLang="en-US" sz="2000" u="sng" dirty="0">
                <a:solidFill>
                  <a:schemeClr val="tx1">
                    <a:lumMod val="65000"/>
                    <a:lumOff val="35000"/>
                  </a:schemeClr>
                </a:solidFill>
              </a:rPr>
              <a:t>スペシャル商品（事前提案可否必須商品</a:t>
            </a:r>
            <a:r>
              <a:rPr lang="en-US" altLang="ja-JP" sz="1000" u="sng" dirty="0">
                <a:solidFill>
                  <a:schemeClr val="tx1">
                    <a:lumMod val="65000"/>
                    <a:lumOff val="35000"/>
                  </a:schemeClr>
                </a:solidFill>
              </a:rPr>
              <a:t>※</a:t>
            </a:r>
            <a:r>
              <a:rPr lang="ja-JP" altLang="en-US" sz="2000" u="sng" dirty="0">
                <a:solidFill>
                  <a:schemeClr val="tx1">
                    <a:lumMod val="65000"/>
                    <a:lumOff val="35000"/>
                  </a:schemeClr>
                </a:solidFill>
              </a:rPr>
              <a:t>）</a:t>
            </a:r>
            <a:r>
              <a:rPr lang="ja-JP" altLang="en-US" sz="2000" dirty="0">
                <a:solidFill>
                  <a:schemeClr val="tx1">
                    <a:lumMod val="65000"/>
                    <a:lumOff val="35000"/>
                  </a:schemeClr>
                </a:solidFill>
              </a:rPr>
              <a:t>への掲載をご希望の場合は、</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弊社担当営業または</a:t>
            </a:r>
            <a:r>
              <a:rPr lang="en-US" altLang="ja-JP" sz="2000" dirty="0">
                <a:solidFill>
                  <a:schemeClr val="tx1">
                    <a:lumMod val="65000"/>
                    <a:lumOff val="35000"/>
                  </a:schemeClr>
                </a:solidFill>
              </a:rPr>
              <a:t>Yahoo!</a:t>
            </a:r>
            <a:r>
              <a:rPr lang="ja-JP" altLang="en-US" sz="2000" dirty="0">
                <a:solidFill>
                  <a:schemeClr val="tx1">
                    <a:lumMod val="65000"/>
                    <a:lumOff val="35000"/>
                  </a:schemeClr>
                </a:solidFill>
              </a:rPr>
              <a:t>広告パートナーサポート宛に</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以下の項目をご連絡ください。回答まで最大5営業日いただきます</a:t>
            </a:r>
            <a:r>
              <a:rPr lang="ja-JP" altLang="en-US" sz="2000" dirty="0" smtClean="0">
                <a:solidFill>
                  <a:schemeClr val="tx1">
                    <a:lumMod val="65000"/>
                    <a:lumOff val="35000"/>
                  </a:schemeClr>
                </a:solidFill>
              </a:rPr>
              <a:t>。</a:t>
            </a:r>
            <a:endParaRPr lang="en-US" altLang="ja-JP" sz="2000" dirty="0" smtClean="0">
              <a:solidFill>
                <a:schemeClr val="tx1">
                  <a:lumMod val="65000"/>
                  <a:lumOff val="35000"/>
                </a:schemeClr>
              </a:solidFill>
            </a:endParaRPr>
          </a:p>
          <a:p>
            <a:r>
              <a:rPr lang="en-US" altLang="ja-JP" sz="1400" dirty="0">
                <a:solidFill>
                  <a:schemeClr val="tx1">
                    <a:lumMod val="65000"/>
                    <a:lumOff val="35000"/>
                  </a:schemeClr>
                </a:solidFill>
              </a:rPr>
              <a:t>※</a:t>
            </a:r>
            <a:r>
              <a:rPr lang="ja-JP" altLang="en-US" sz="1400" dirty="0">
                <a:solidFill>
                  <a:schemeClr val="tx1">
                    <a:lumMod val="65000"/>
                    <a:lumOff val="35000"/>
                  </a:schemeClr>
                </a:solidFill>
              </a:rPr>
              <a:t>商品名一例：ブランドパネルパノラマ </a:t>
            </a:r>
            <a:r>
              <a:rPr lang="en-US" altLang="ja-JP" sz="1400" dirty="0">
                <a:solidFill>
                  <a:schemeClr val="tx1">
                    <a:lumMod val="65000"/>
                    <a:lumOff val="35000"/>
                  </a:schemeClr>
                </a:solidFill>
              </a:rPr>
              <a:t>PC</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2000</a:t>
            </a:r>
            <a:r>
              <a:rPr lang="ja-JP" altLang="en-US" sz="1400" dirty="0">
                <a:solidFill>
                  <a:schemeClr val="tx1">
                    <a:lumMod val="65000"/>
                    <a:lumOff val="35000"/>
                  </a:schemeClr>
                </a:solidFill>
              </a:rPr>
              <a:t>万円～）、ブランドパネルトップインパクトパノラマ </a:t>
            </a:r>
            <a:r>
              <a:rPr lang="en-US" altLang="ja-JP" sz="1400" dirty="0">
                <a:solidFill>
                  <a:schemeClr val="tx1">
                    <a:lumMod val="65000"/>
                    <a:lumOff val="35000"/>
                  </a:schemeClr>
                </a:solidFill>
              </a:rPr>
              <a:t>PC</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2000</a:t>
            </a:r>
            <a:r>
              <a:rPr lang="ja-JP" altLang="en-US" sz="1400" dirty="0">
                <a:solidFill>
                  <a:schemeClr val="tx1">
                    <a:lumMod val="65000"/>
                    <a:lumOff val="35000"/>
                  </a:schemeClr>
                </a:solidFill>
              </a:rPr>
              <a:t>万円～</a:t>
            </a:r>
            <a:r>
              <a:rPr lang="ja-JP" altLang="en-US" sz="1400" dirty="0" smtClean="0">
                <a:solidFill>
                  <a:schemeClr val="tx1">
                    <a:lumMod val="65000"/>
                    <a:lumOff val="35000"/>
                  </a:schemeClr>
                </a:solidFill>
              </a:rPr>
              <a:t>）</a:t>
            </a:r>
            <a:endParaRPr lang="ja-JP" altLang="en-US" sz="1400" dirty="0">
              <a:solidFill>
                <a:schemeClr val="tx1">
                  <a:lumMod val="65000"/>
                  <a:lumOff val="35000"/>
                </a:schemeClr>
              </a:solidFill>
            </a:endParaRPr>
          </a:p>
        </p:txBody>
      </p:sp>
      <p:sp>
        <p:nvSpPr>
          <p:cNvPr id="6" name="正方形/長方形 5"/>
          <p:cNvSpPr/>
          <p:nvPr/>
        </p:nvSpPr>
        <p:spPr>
          <a:xfrm>
            <a:off x="767408" y="2631738"/>
            <a:ext cx="8087825" cy="3970318"/>
          </a:xfrm>
          <a:prstGeom prst="rect">
            <a:avLst/>
          </a:prstGeom>
        </p:spPr>
        <p:txBody>
          <a:bodyPr wrap="square">
            <a:spAutoFit/>
          </a:bodyPr>
          <a:lstStyle/>
          <a:p>
            <a:r>
              <a:rPr lang="ja-JP" altLang="en-US" sz="2000" u="sng" dirty="0">
                <a:solidFill>
                  <a:schemeClr val="tx1">
                    <a:lumMod val="65000"/>
                    <a:lumOff val="35000"/>
                  </a:schemeClr>
                </a:solidFill>
              </a:rPr>
              <a:t>▼ご連絡いただきたい項目</a:t>
            </a:r>
            <a:endParaRPr lang="en-US" altLang="ja-JP" sz="2000" u="sng" dirty="0">
              <a:solidFill>
                <a:schemeClr val="tx1">
                  <a:lumMod val="65000"/>
                  <a:lumOff val="35000"/>
                </a:schemeClr>
              </a:solidFill>
            </a:endParaRPr>
          </a:p>
          <a:p>
            <a:endParaRPr lang="en-US" altLang="ja-JP" sz="1600" dirty="0">
              <a:solidFill>
                <a:schemeClr val="tx1">
                  <a:lumMod val="65000"/>
                  <a:lumOff val="35000"/>
                </a:schemeClr>
              </a:solidFill>
            </a:endParaRPr>
          </a:p>
          <a:p>
            <a:pPr marL="171450" indent="-171450">
              <a:buFont typeface="Arial" panose="020B0604020202020204" pitchFamily="34" charset="0"/>
              <a:buChar char="•"/>
            </a:pPr>
            <a:r>
              <a:rPr lang="ja-JP" altLang="en-US" dirty="0" smtClean="0">
                <a:solidFill>
                  <a:schemeClr val="tx1">
                    <a:lumMod val="65000"/>
                    <a:lumOff val="35000"/>
                  </a:schemeClr>
                </a:solidFill>
              </a:rPr>
              <a:t>広告商品：</a:t>
            </a:r>
            <a:endParaRPr lang="ja-JP" altLang="en-US"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広告主</a:t>
            </a:r>
            <a:r>
              <a:rPr lang="ja-JP" altLang="en-US" dirty="0" smtClean="0">
                <a:solidFill>
                  <a:schemeClr val="tx1">
                    <a:lumMod val="65000"/>
                    <a:lumOff val="35000"/>
                  </a:schemeClr>
                </a:solidFill>
              </a:rPr>
              <a:t>：</a:t>
            </a:r>
            <a:endParaRPr lang="en-US" altLang="ja-JP" dirty="0" smtClean="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プロモーション商品・内容</a:t>
            </a:r>
            <a:r>
              <a:rPr lang="ja-JP" altLang="en-US" dirty="0" smtClean="0">
                <a:solidFill>
                  <a:schemeClr val="tx1">
                    <a:lumMod val="65000"/>
                    <a:lumOff val="35000"/>
                  </a:schemeClr>
                </a:solidFill>
              </a:rPr>
              <a:t>：</a:t>
            </a:r>
            <a:endParaRPr lang="en-US" altLang="ja-JP"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リンク先</a:t>
            </a:r>
            <a:r>
              <a:rPr lang="en-US" altLang="ja-JP" dirty="0">
                <a:solidFill>
                  <a:schemeClr val="tx1">
                    <a:lumMod val="65000"/>
                    <a:lumOff val="35000"/>
                  </a:schemeClr>
                </a:solidFill>
              </a:rPr>
              <a:t>URL:</a:t>
            </a:r>
            <a:endParaRPr lang="ja-JP" altLang="en-US"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ヤフー営業担当者：</a:t>
            </a:r>
          </a:p>
          <a:p>
            <a:pPr marL="171450" indent="-171450">
              <a:buFont typeface="Arial" panose="020B0604020202020204" pitchFamily="34" charset="0"/>
              <a:buChar char="•"/>
            </a:pPr>
            <a:r>
              <a:rPr lang="ja-JP" altLang="en-US" dirty="0">
                <a:solidFill>
                  <a:schemeClr val="tx1">
                    <a:lumMod val="65000"/>
                    <a:lumOff val="35000"/>
                  </a:schemeClr>
                </a:solidFill>
              </a:rPr>
              <a:t>代理店：</a:t>
            </a:r>
            <a:endParaRPr lang="en-US" altLang="ja-JP" dirty="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予約型対応アカウント</a:t>
            </a:r>
            <a:r>
              <a:rPr lang="en-US" altLang="ja-JP" dirty="0">
                <a:solidFill>
                  <a:schemeClr val="tx1">
                    <a:lumMod val="65000"/>
                    <a:lumOff val="35000"/>
                  </a:schemeClr>
                </a:solidFill>
              </a:rPr>
              <a:t>ID</a:t>
            </a:r>
            <a:r>
              <a:rPr lang="ja-JP" altLang="en-US" dirty="0">
                <a:solidFill>
                  <a:schemeClr val="tx1">
                    <a:lumMod val="65000"/>
                    <a:lumOff val="35000"/>
                  </a:schemeClr>
                </a:solidFill>
              </a:rPr>
              <a:t>（用意があれば）：</a:t>
            </a:r>
          </a:p>
          <a:p>
            <a:pPr marL="171450" indent="-171450">
              <a:buFont typeface="Arial" panose="020B0604020202020204" pitchFamily="34" charset="0"/>
              <a:buChar char="•"/>
            </a:pPr>
            <a:r>
              <a:rPr lang="ja-JP" altLang="en-US" dirty="0">
                <a:solidFill>
                  <a:schemeClr val="tx1">
                    <a:lumMod val="65000"/>
                    <a:lumOff val="35000"/>
                  </a:schemeClr>
                </a:solidFill>
              </a:rPr>
              <a:t>掲載期間</a:t>
            </a:r>
            <a:r>
              <a:rPr lang="ja-JP" altLang="en-US" dirty="0" smtClean="0">
                <a:solidFill>
                  <a:schemeClr val="tx1">
                    <a:lumMod val="65000"/>
                    <a:lumOff val="35000"/>
                  </a:schemeClr>
                </a:solidFill>
              </a:rPr>
              <a:t>：</a:t>
            </a:r>
            <a:endParaRPr lang="en-US" altLang="ja-JP" dirty="0" smtClean="0">
              <a:solidFill>
                <a:schemeClr val="tx1">
                  <a:lumMod val="65000"/>
                  <a:lumOff val="35000"/>
                </a:schemeClr>
              </a:solidFill>
            </a:endParaRPr>
          </a:p>
          <a:p>
            <a:pPr marL="171450" indent="-171450">
              <a:buFont typeface="Arial" panose="020B0604020202020204" pitchFamily="34" charset="0"/>
              <a:buChar char="•"/>
            </a:pPr>
            <a:r>
              <a:rPr lang="ja-JP" altLang="en-US" dirty="0">
                <a:solidFill>
                  <a:schemeClr val="tx1">
                    <a:lumMod val="65000"/>
                    <a:lumOff val="35000"/>
                  </a:schemeClr>
                </a:solidFill>
              </a:rPr>
              <a:t>予算：</a:t>
            </a:r>
          </a:p>
          <a:p>
            <a:pPr marL="171450" indent="-171450">
              <a:buFont typeface="Arial" panose="020B0604020202020204" pitchFamily="34" charset="0"/>
              <a:buChar char="•"/>
            </a:pPr>
            <a:r>
              <a:rPr lang="ja-JP" altLang="en-US" dirty="0">
                <a:solidFill>
                  <a:schemeClr val="tx1">
                    <a:lumMod val="65000"/>
                    <a:lumOff val="35000"/>
                  </a:schemeClr>
                </a:solidFill>
              </a:rPr>
              <a:t>掲載</a:t>
            </a:r>
            <a:r>
              <a:rPr lang="en-US" altLang="ja-JP" dirty="0" err="1">
                <a:solidFill>
                  <a:schemeClr val="tx1">
                    <a:lumMod val="65000"/>
                    <a:lumOff val="35000"/>
                  </a:schemeClr>
                </a:solidFill>
              </a:rPr>
              <a:t>vimps</a:t>
            </a:r>
            <a:r>
              <a:rPr lang="ja-JP" altLang="en-US" dirty="0">
                <a:solidFill>
                  <a:schemeClr val="tx1">
                    <a:lumMod val="65000"/>
                    <a:lumOff val="35000"/>
                  </a:schemeClr>
                </a:solidFill>
              </a:rPr>
              <a:t>：</a:t>
            </a:r>
          </a:p>
          <a:p>
            <a:pPr marL="171450" indent="-171450">
              <a:buFont typeface="Arial" panose="020B0604020202020204" pitchFamily="34" charset="0"/>
              <a:buChar char="•"/>
            </a:pPr>
            <a:r>
              <a:rPr lang="ja-JP" altLang="en-US" dirty="0" smtClean="0">
                <a:solidFill>
                  <a:schemeClr val="tx1">
                    <a:lumMod val="65000"/>
                    <a:lumOff val="35000"/>
                  </a:schemeClr>
                </a:solidFill>
              </a:rPr>
              <a:t>懸念点</a:t>
            </a:r>
            <a:r>
              <a:rPr lang="ja-JP" altLang="en-US" dirty="0">
                <a:solidFill>
                  <a:schemeClr val="tx1">
                    <a:lumMod val="65000"/>
                    <a:lumOff val="35000"/>
                  </a:schemeClr>
                </a:solidFill>
              </a:rPr>
              <a:t>：</a:t>
            </a:r>
          </a:p>
          <a:p>
            <a:pPr marL="171450" indent="-171450">
              <a:buFont typeface="Arial" panose="020B0604020202020204" pitchFamily="34" charset="0"/>
              <a:buChar char="•"/>
            </a:pPr>
            <a:r>
              <a:rPr lang="ja-JP" altLang="en-US" dirty="0">
                <a:solidFill>
                  <a:schemeClr val="tx1">
                    <a:lumMod val="65000"/>
                    <a:lumOff val="35000"/>
                  </a:schemeClr>
                </a:solidFill>
              </a:rPr>
              <a:t>備考</a:t>
            </a:r>
            <a:r>
              <a:rPr lang="ja-JP" altLang="en-US" dirty="0" smtClean="0">
                <a:solidFill>
                  <a:schemeClr val="tx1">
                    <a:lumMod val="65000"/>
                    <a:lumOff val="35000"/>
                  </a:schemeClr>
                </a:solidFill>
              </a:rPr>
              <a:t>：</a:t>
            </a:r>
            <a:endParaRPr lang="en-US" altLang="ja-JP" dirty="0">
              <a:solidFill>
                <a:schemeClr val="tx1">
                  <a:lumMod val="65000"/>
                  <a:lumOff val="35000"/>
                </a:schemeClr>
              </a:solidFill>
            </a:endParaRPr>
          </a:p>
        </p:txBody>
      </p:sp>
    </p:spTree>
    <p:extLst>
      <p:ext uri="{BB962C8B-B14F-4D97-AF65-F5344CB8AC3E}">
        <p14:creationId xmlns:p14="http://schemas.microsoft.com/office/powerpoint/2010/main" val="3935143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販売制限</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7</a:t>
            </a:fld>
            <a:endParaRPr lang="ja-JP" altLang="en-US"/>
          </a:p>
        </p:txBody>
      </p:sp>
      <p:sp>
        <p:nvSpPr>
          <p:cNvPr id="6" name="Text Box 1031"/>
          <p:cNvSpPr txBox="1">
            <a:spLocks noChangeArrowheads="1"/>
          </p:cNvSpPr>
          <p:nvPr/>
        </p:nvSpPr>
        <p:spPr bwMode="auto">
          <a:xfrm>
            <a:off x="359212" y="1124744"/>
            <a:ext cx="10777348"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以下に該当する業種、商品・サービスにつきましては</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rPr>
              <a:t>GYAO!</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広告商品</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の</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実施</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は原則不可となります</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endPar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ただし</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、以下に該当しない業種やサービスでも、プロモーション内容や取り上げるテーマ等によっては</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rPr>
              <a:t>GYAO!</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広告商品を</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実施いただけない場合がありますので、必ず事前に掲載可否を弊社にお問い合わせください。</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また</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、広告主様</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のサイトが弊社の広告掲載基準を満たすことが</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200" dirty="0" smtClean="0">
                <a:solidFill>
                  <a:schemeClr val="tx1">
                    <a:lumMod val="65000"/>
                    <a:lumOff val="35000"/>
                  </a:schemeClr>
                </a:solidFill>
                <a:latin typeface="メイリオ" panose="020B0604030504040204" pitchFamily="50" charset="-128"/>
                <a:ea typeface="メイリオ" panose="020B0604030504040204" pitchFamily="50" charset="-128"/>
              </a:rPr>
              <a:t>GYAO!</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広告商品実施</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の条件となります。</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消費者金融業（消費者向無担保貸金業）</a:t>
            </a:r>
            <a:r>
              <a:rPr lang="ja-JP" altLang="en-US" sz="1200" dirty="0" err="1">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商工ローン、手形割引、その他ハイリスク型の金融商品</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・パチンコ・パチスロの営業および機種、カジノ（企業広告含む</a:t>
            </a:r>
            <a:r>
              <a:rPr lang="ja-JP" altLang="en-US" sz="1200" dirty="0" smtClean="0">
                <a:solidFill>
                  <a:schemeClr val="tx1">
                    <a:lumMod val="65000"/>
                    <a:lumOff val="35000"/>
                  </a:schemeClr>
                </a:solidFill>
                <a:latin typeface="メイリオ" panose="020B0604030504040204" pitchFamily="50" charset="-128"/>
                <a:ea typeface="メイリオ" panose="020B0604030504040204" pitchFamily="50" charset="-128"/>
              </a:rPr>
              <a:t>）、ギャンブル</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・レーシック、美容整形・美容外科・美容皮膚科、その他医療機関全般</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・美容エステティックサロン</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・あん摩業、マッサージ業、指圧業、はり業、きゅう業等</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・不妊治療</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・治験</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a:t>
            </a:r>
            <a:r>
              <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rPr>
              <a:t>ED</a:t>
            </a: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（治療、医薬品、情報、啓蒙サイト等）</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・性的機能強化、改善を期待させる経口物</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・ダイエット効果を訴求する健康食品、器具、その他商品やサービス</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　（ただし、医薬品の場合、その効果・効能の範囲内で疾患の啓発・対策という観点から掲載可とする場合あり）</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・発毛、育毛・増毛効果を訴求する商品・サービス全般（医薬品の発毛・育毛剤は除く）、かつら</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・薬機法上、商品の効果・効能の標榜が禁じられている健康食品、化粧品などで、含有成分の効果・効能を訴求するプロモーション</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能力開発関連商品</a:t>
            </a:r>
            <a:endPar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・占い</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・国家資格を有する業種（弁護士、司法書士、行政書士、弁理士、公認会計士、税理士）</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・探偵業</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・葬儀社、斎場、墓石販売</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・ナイトワーク求人</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・出会い系サイト、結婚紹介（インターネット異性紹介事業）</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・代理店募集、フランチャイズ、起業支援、経営セミナー</a:t>
            </a: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・団体による意見広告</a:t>
            </a:r>
            <a:endParaRPr lang="en-US" altLang="ja-JP" sz="1200" dirty="0">
              <a:solidFill>
                <a:schemeClr val="tx1">
                  <a:lumMod val="65000"/>
                  <a:lumOff val="35000"/>
                </a:schemeClr>
              </a:solidFill>
              <a:latin typeface="メイリオ" panose="020B0604030504040204" pitchFamily="50" charset="-128"/>
              <a:ea typeface="メイリオ" panose="020B0604030504040204" pitchFamily="50" charset="-128"/>
            </a:endParaRPr>
          </a:p>
          <a:p>
            <a:pPr eaLnBrk="1" hangingPunct="1">
              <a:spcBef>
                <a:spcPct val="0"/>
              </a:spcBef>
              <a:buFontTx/>
              <a:buNone/>
            </a:pPr>
            <a:r>
              <a:rPr lang="ja-JP" altLang="en-US" sz="1200" dirty="0">
                <a:solidFill>
                  <a:schemeClr val="tx1">
                    <a:lumMod val="65000"/>
                    <a:lumOff val="35000"/>
                  </a:schemeClr>
                </a:solidFill>
                <a:latin typeface="メイリオ" panose="020B0604030504040204" pitchFamily="50" charset="-128"/>
                <a:ea typeface="メイリオ" panose="020B0604030504040204" pitchFamily="50" charset="-128"/>
              </a:rPr>
              <a:t>・</a:t>
            </a:r>
            <a:r>
              <a:rPr lang="zh-TW" altLang="en-US" sz="1200" dirty="0">
                <a:solidFill>
                  <a:schemeClr val="tx1">
                    <a:lumMod val="65000"/>
                    <a:lumOff val="35000"/>
                  </a:schemeClr>
                </a:solidFill>
                <a:latin typeface="メイリオ" panose="020B0604030504040204" pitchFamily="50" charset="-128"/>
                <a:ea typeface="メイリオ" panose="020B0604030504040204" pitchFamily="50" charset="-128"/>
              </a:rPr>
              <a:t>宗教団体、活動</a:t>
            </a:r>
            <a:endParaRPr lang="en-US" altLang="zh-TW" sz="1200"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661396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kumimoji="1" lang="ja-JP" altLang="en-US" dirty="0" smtClean="0"/>
              <a:t>割引価格適応について</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8</a:t>
            </a:fld>
            <a:endParaRPr lang="ja-JP" altLang="en-US"/>
          </a:p>
        </p:txBody>
      </p:sp>
      <p:sp>
        <p:nvSpPr>
          <p:cNvPr id="7" name="正方形/長方形 6"/>
          <p:cNvSpPr/>
          <p:nvPr/>
        </p:nvSpPr>
        <p:spPr>
          <a:xfrm>
            <a:off x="407368" y="980728"/>
            <a:ext cx="11305256" cy="5232202"/>
          </a:xfrm>
          <a:prstGeom prst="rect">
            <a:avLst/>
          </a:prstGeom>
        </p:spPr>
        <p:txBody>
          <a:bodyPr wrap="square" lIns="91440" tIns="45720" rIns="91440" bIns="45720" anchor="t">
            <a:spAutoFit/>
          </a:bodyPr>
          <a:lstStyle/>
          <a:p>
            <a:r>
              <a:rPr lang="en-US" altLang="ja-JP" sz="1400" dirty="0">
                <a:solidFill>
                  <a:schemeClr val="tx1">
                    <a:lumMod val="65000"/>
                    <a:lumOff val="35000"/>
                  </a:schemeClr>
                </a:solidFill>
              </a:rPr>
              <a:t>GYAO!</a:t>
            </a:r>
            <a:r>
              <a:rPr lang="ja-JP" altLang="en-US" sz="1400" dirty="0">
                <a:solidFill>
                  <a:schemeClr val="tx1">
                    <a:lumMod val="65000"/>
                    <a:lumOff val="35000"/>
                  </a:schemeClr>
                </a:solidFill>
              </a:rPr>
              <a:t>トップ　オープニングパネル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FQ1)</a:t>
            </a:r>
            <a:r>
              <a:rPr lang="ja-JP" altLang="en-US" sz="1400" dirty="0">
                <a:solidFill>
                  <a:schemeClr val="tx1">
                    <a:lumMod val="65000"/>
                    <a:lumOff val="35000"/>
                  </a:schemeClr>
                </a:solidFill>
              </a:rPr>
              <a:t>は、</a:t>
            </a:r>
            <a:r>
              <a:rPr lang="en-US" altLang="ja-JP" sz="1400" dirty="0">
                <a:solidFill>
                  <a:schemeClr val="tx1">
                    <a:lumMod val="65000"/>
                    <a:lumOff val="35000"/>
                  </a:schemeClr>
                </a:solidFill>
              </a:rPr>
              <a:t>3</a:t>
            </a:r>
            <a:r>
              <a:rPr lang="ja-JP" altLang="en-US" sz="1400" dirty="0">
                <a:solidFill>
                  <a:schemeClr val="tx1">
                    <a:lumMod val="65000"/>
                    <a:lumOff val="35000"/>
                  </a:schemeClr>
                </a:solidFill>
              </a:rPr>
              <a:t>枠以上同時購入いただく場合、割引価格にてご提供いたします</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割引</a:t>
            </a:r>
            <a:r>
              <a:rPr lang="ja-JP" altLang="en-US" sz="1400" dirty="0">
                <a:solidFill>
                  <a:schemeClr val="tx1">
                    <a:lumMod val="65000"/>
                    <a:lumOff val="35000"/>
                  </a:schemeClr>
                </a:solidFill>
              </a:rPr>
              <a:t>額は</a:t>
            </a:r>
            <a:r>
              <a:rPr lang="en-US" altLang="ja-JP" sz="1400" dirty="0">
                <a:solidFill>
                  <a:schemeClr val="tx1">
                    <a:lumMod val="65000"/>
                    <a:lumOff val="35000"/>
                  </a:schemeClr>
                </a:solidFill>
              </a:rPr>
              <a:t>1</a:t>
            </a:r>
            <a:r>
              <a:rPr lang="ja-JP" altLang="en-US" sz="1400" dirty="0">
                <a:solidFill>
                  <a:schemeClr val="tx1">
                    <a:lumMod val="65000"/>
                    <a:lumOff val="35000"/>
                  </a:schemeClr>
                </a:solidFill>
              </a:rPr>
              <a:t>枠あたり</a:t>
            </a:r>
            <a:r>
              <a:rPr lang="en-US" altLang="ja-JP" sz="1400" dirty="0">
                <a:solidFill>
                  <a:schemeClr val="tx1">
                    <a:lumMod val="65000"/>
                    <a:lumOff val="35000"/>
                  </a:schemeClr>
                </a:solidFill>
              </a:rPr>
              <a:t>25</a:t>
            </a:r>
            <a:r>
              <a:rPr lang="ja-JP" altLang="en-US" sz="1400" dirty="0">
                <a:solidFill>
                  <a:schemeClr val="tx1">
                    <a:lumMod val="65000"/>
                    <a:lumOff val="35000"/>
                  </a:schemeClr>
                </a:solidFill>
              </a:rPr>
              <a:t>万円です。</a:t>
            </a:r>
            <a:endParaRPr lang="en-US" altLang="ja-JP" sz="1400" dirty="0">
              <a:solidFill>
                <a:schemeClr val="tx1">
                  <a:lumMod val="65000"/>
                  <a:lumOff val="35000"/>
                </a:schemeClr>
              </a:solidFill>
            </a:endParaRPr>
          </a:p>
          <a:p>
            <a:r>
              <a:rPr lang="ja-JP" altLang="en-US" sz="1400" dirty="0">
                <a:solidFill>
                  <a:schemeClr val="tx1">
                    <a:lumMod val="65000"/>
                    <a:lumOff val="35000"/>
                  </a:schemeClr>
                </a:solidFill>
              </a:rPr>
              <a:t>定価でご予約いただいたのち、弊社で減額処理を行いますので、必ず以下要領でご申請をいただけますようお願いいたします。</a:t>
            </a:r>
            <a:endParaRPr lang="en-US" altLang="ja-JP" sz="1400" dirty="0">
              <a:solidFill>
                <a:schemeClr val="tx1">
                  <a:lumMod val="65000"/>
                  <a:lumOff val="35000"/>
                </a:schemeClr>
              </a:solidFill>
            </a:endParaRPr>
          </a:p>
          <a:p>
            <a:r>
              <a:rPr lang="ja-JP" altLang="en-US" sz="1400" b="1" dirty="0" smtClean="0">
                <a:solidFill>
                  <a:schemeClr val="tx1">
                    <a:lumMod val="65000"/>
                    <a:lumOff val="35000"/>
                  </a:schemeClr>
                </a:solidFill>
              </a:rPr>
              <a:t>掲載開始</a:t>
            </a:r>
            <a:r>
              <a:rPr lang="en-US" altLang="ja-JP" sz="1400" b="1" dirty="0" smtClean="0">
                <a:solidFill>
                  <a:schemeClr val="tx1">
                    <a:lumMod val="65000"/>
                    <a:lumOff val="35000"/>
                  </a:schemeClr>
                </a:solidFill>
              </a:rPr>
              <a:t>4</a:t>
            </a:r>
            <a:r>
              <a:rPr lang="ja-JP" altLang="en-US" sz="1400" b="1" dirty="0" smtClean="0">
                <a:solidFill>
                  <a:schemeClr val="tx1">
                    <a:lumMod val="65000"/>
                    <a:lumOff val="35000"/>
                  </a:schemeClr>
                </a:solidFill>
              </a:rPr>
              <a:t>営業日前まで</a:t>
            </a:r>
            <a:r>
              <a:rPr lang="ja-JP" altLang="en-US" sz="1400" b="1" dirty="0">
                <a:solidFill>
                  <a:schemeClr val="tx1">
                    <a:lumMod val="65000"/>
                    <a:lumOff val="35000"/>
                  </a:schemeClr>
                </a:solidFill>
              </a:rPr>
              <a:t>に申請</a:t>
            </a:r>
            <a:r>
              <a:rPr lang="ja-JP" altLang="en-US" sz="1400" dirty="0">
                <a:solidFill>
                  <a:schemeClr val="tx1">
                    <a:lumMod val="65000"/>
                    <a:lumOff val="35000"/>
                  </a:schemeClr>
                </a:solidFill>
              </a:rPr>
              <a:t>をお願いいたします。</a:t>
            </a:r>
          </a:p>
          <a:p>
            <a:r>
              <a:rPr lang="en-US" altLang="ja-JP" sz="1400" dirty="0">
                <a:solidFill>
                  <a:schemeClr val="tx1">
                    <a:lumMod val="65000"/>
                    <a:lumOff val="35000"/>
                  </a:schemeClr>
                </a:solidFill>
              </a:rPr>
              <a:t>※</a:t>
            </a:r>
            <a:r>
              <a:rPr lang="ja-JP" altLang="en-US" sz="1400" dirty="0">
                <a:solidFill>
                  <a:schemeClr val="tx1">
                    <a:lumMod val="65000"/>
                    <a:lumOff val="35000"/>
                  </a:schemeClr>
                </a:solidFill>
              </a:rPr>
              <a:t>割引価格適応申請をいただけない場合は、定価にてご請求させていただくことになりますのでご注意ください。</a:t>
            </a:r>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endParaRPr lang="en-US" altLang="ja-JP" sz="1400" dirty="0">
              <a:solidFill>
                <a:schemeClr val="tx1">
                  <a:lumMod val="65000"/>
                  <a:lumOff val="35000"/>
                </a:schemeClr>
              </a:solidFill>
            </a:endParaRPr>
          </a:p>
          <a:p>
            <a:r>
              <a:rPr lang="ja-JP" altLang="en-US" sz="1400" dirty="0" smtClean="0">
                <a:solidFill>
                  <a:schemeClr val="tx1">
                    <a:lumMod val="65000"/>
                    <a:lumOff val="35000"/>
                  </a:schemeClr>
                </a:solidFill>
              </a:rPr>
              <a:t>１．商品</a:t>
            </a:r>
            <a:r>
              <a:rPr lang="en-US" altLang="ja-JP" sz="1400" dirty="0" smtClean="0">
                <a:solidFill>
                  <a:schemeClr val="tx1">
                    <a:lumMod val="65000"/>
                    <a:lumOff val="35000"/>
                  </a:schemeClr>
                </a:solidFill>
              </a:rPr>
              <a:t>ID</a:t>
            </a:r>
            <a:r>
              <a:rPr lang="ja-JP" altLang="en-US" sz="1400" dirty="0">
                <a:solidFill>
                  <a:schemeClr val="tx1">
                    <a:lumMod val="65000"/>
                    <a:lumOff val="35000"/>
                  </a:schemeClr>
                </a:solidFill>
              </a:rPr>
              <a:t> </a:t>
            </a:r>
            <a:r>
              <a:rPr lang="en-US" altLang="ja-JP" sz="1400" dirty="0" smtClean="0">
                <a:solidFill>
                  <a:schemeClr val="tx1">
                    <a:lumMod val="65000"/>
                    <a:lumOff val="35000"/>
                  </a:schemeClr>
                </a:solidFill>
              </a:rPr>
              <a:t>1000000921</a:t>
            </a:r>
            <a:r>
              <a:rPr lang="ja-JP" altLang="en-US" sz="1400" dirty="0" smtClean="0">
                <a:solidFill>
                  <a:schemeClr val="tx1">
                    <a:lumMod val="65000"/>
                    <a:lumOff val="35000"/>
                  </a:schemeClr>
                </a:solidFill>
              </a:rPr>
              <a:t>　</a:t>
            </a:r>
            <a:r>
              <a:rPr lang="en-US" altLang="ja-JP" sz="1400" dirty="0">
                <a:solidFill>
                  <a:schemeClr val="tx1">
                    <a:lumMod val="65000"/>
                    <a:lumOff val="35000"/>
                  </a:schemeClr>
                </a:solidFill>
              </a:rPr>
              <a:t>GYAO!</a:t>
            </a:r>
            <a:r>
              <a:rPr lang="ja-JP" altLang="en-US" sz="1400" dirty="0">
                <a:solidFill>
                  <a:schemeClr val="tx1">
                    <a:lumMod val="65000"/>
                    <a:lumOff val="35000"/>
                  </a:schemeClr>
                </a:solidFill>
              </a:rPr>
              <a:t>　トップ　オープニングパネル　</a:t>
            </a:r>
            <a:r>
              <a:rPr lang="en-US" altLang="ja-JP" sz="1400" dirty="0">
                <a:solidFill>
                  <a:schemeClr val="tx1">
                    <a:lumMod val="65000"/>
                    <a:lumOff val="35000"/>
                  </a:schemeClr>
                </a:solidFill>
              </a:rPr>
              <a:t>SP</a:t>
            </a:r>
            <a:r>
              <a:rPr lang="ja-JP" altLang="en-US" sz="1400" dirty="0">
                <a:solidFill>
                  <a:schemeClr val="tx1">
                    <a:lumMod val="65000"/>
                    <a:lumOff val="35000"/>
                  </a:schemeClr>
                </a:solidFill>
              </a:rPr>
              <a:t>（</a:t>
            </a:r>
            <a:r>
              <a:rPr lang="en-US" altLang="ja-JP" sz="1400" dirty="0">
                <a:solidFill>
                  <a:schemeClr val="tx1">
                    <a:lumMod val="65000"/>
                    <a:lumOff val="35000"/>
                  </a:schemeClr>
                </a:solidFill>
              </a:rPr>
              <a:t>FQ1</a:t>
            </a:r>
            <a:r>
              <a:rPr lang="ja-JP" altLang="en-US" sz="1400" dirty="0" smtClean="0">
                <a:solidFill>
                  <a:schemeClr val="tx1">
                    <a:lumMod val="65000"/>
                    <a:lumOff val="35000"/>
                  </a:schemeClr>
                </a:solidFill>
              </a:rPr>
              <a:t>）を</a:t>
            </a:r>
            <a:r>
              <a:rPr lang="en-US" altLang="ja-JP" sz="1400" dirty="0" smtClean="0">
                <a:solidFill>
                  <a:schemeClr val="tx1">
                    <a:lumMod val="65000"/>
                    <a:lumOff val="35000"/>
                  </a:schemeClr>
                </a:solidFill>
              </a:rPr>
              <a:t>3</a:t>
            </a:r>
            <a:r>
              <a:rPr lang="ja-JP" altLang="en-US" sz="1400" dirty="0" smtClean="0">
                <a:solidFill>
                  <a:schemeClr val="tx1">
                    <a:lumMod val="65000"/>
                    <a:lumOff val="35000"/>
                  </a:schemeClr>
                </a:solidFill>
              </a:rPr>
              <a:t>枠以上予約する。</a:t>
            </a:r>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２．割引価格適応申請をする。</a:t>
            </a:r>
            <a:r>
              <a:rPr lang="en-US" altLang="ja-JP" sz="1400" dirty="0" smtClean="0">
                <a:solidFill>
                  <a:schemeClr val="tx1">
                    <a:lumMod val="65000"/>
                    <a:lumOff val="35000"/>
                  </a:schemeClr>
                </a:solidFill>
              </a:rPr>
              <a:t>※</a:t>
            </a:r>
            <a:r>
              <a:rPr lang="ja-JP" altLang="en-US" sz="1400" dirty="0" smtClean="0">
                <a:solidFill>
                  <a:schemeClr val="tx1">
                    <a:lumMod val="65000"/>
                    <a:lumOff val="35000"/>
                  </a:schemeClr>
                </a:solidFill>
              </a:rPr>
              <a:t>掲載開始</a:t>
            </a:r>
            <a:r>
              <a:rPr lang="en-US" altLang="ja-JP" sz="1400" dirty="0" smtClean="0">
                <a:solidFill>
                  <a:schemeClr val="tx1">
                    <a:lumMod val="65000"/>
                    <a:lumOff val="35000"/>
                  </a:schemeClr>
                </a:solidFill>
              </a:rPr>
              <a:t>4</a:t>
            </a:r>
            <a:r>
              <a:rPr lang="ja-JP" altLang="en-US" sz="1400" dirty="0" smtClean="0">
                <a:solidFill>
                  <a:schemeClr val="tx1">
                    <a:lumMod val="65000"/>
                    <a:lumOff val="35000"/>
                  </a:schemeClr>
                </a:solidFill>
              </a:rPr>
              <a:t>営業日前〆切</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　申請は、下記項目を弊社営業もしくは</a:t>
            </a:r>
            <a:r>
              <a:rPr lang="en-US" altLang="ja-JP" sz="1400" dirty="0" smtClean="0">
                <a:solidFill>
                  <a:schemeClr val="tx1">
                    <a:lumMod val="65000"/>
                    <a:lumOff val="35000"/>
                  </a:schemeClr>
                </a:solidFill>
              </a:rPr>
              <a:t>Yahoo!</a:t>
            </a:r>
            <a:r>
              <a:rPr lang="ja-JP" altLang="en-US" sz="1400" dirty="0" smtClean="0">
                <a:solidFill>
                  <a:schemeClr val="tx1">
                    <a:lumMod val="65000"/>
                    <a:lumOff val="35000"/>
                  </a:schemeClr>
                </a:solidFill>
              </a:rPr>
              <a:t>広告パートナーサポートまでご連絡ください。</a:t>
            </a:r>
            <a:endParaRPr lang="en-US" altLang="ja-JP" sz="1400" dirty="0" smtClean="0">
              <a:solidFill>
                <a:schemeClr val="tx1">
                  <a:lumMod val="65000"/>
                  <a:lumOff val="35000"/>
                </a:schemeClr>
              </a:solidFill>
            </a:endParaRPr>
          </a:p>
          <a:p>
            <a:endParaRPr lang="en-US" altLang="ja-JP" sz="1600" dirty="0">
              <a:solidFill>
                <a:schemeClr val="tx1">
                  <a:lumMod val="65000"/>
                  <a:lumOff val="35000"/>
                </a:schemeClr>
              </a:solidFill>
            </a:endParaRPr>
          </a:p>
          <a:p>
            <a:r>
              <a:rPr lang="ja-JP" altLang="en-US" sz="1600" dirty="0">
                <a:solidFill>
                  <a:schemeClr val="tx1">
                    <a:lumMod val="65000"/>
                    <a:lumOff val="35000"/>
                  </a:schemeClr>
                </a:solidFill>
              </a:rPr>
              <a:t>　</a:t>
            </a:r>
            <a:r>
              <a:rPr lang="ja-JP" altLang="en-US" sz="1600" dirty="0" err="1" smtClean="0">
                <a:solidFill>
                  <a:schemeClr val="tx1">
                    <a:lumMod val="65000"/>
                    <a:lumOff val="35000"/>
                  </a:schemeClr>
                </a:solidFill>
              </a:rPr>
              <a:t>ー</a:t>
            </a:r>
            <a:r>
              <a:rPr lang="ja-JP" altLang="en-US" sz="1600" dirty="0" smtClean="0">
                <a:solidFill>
                  <a:schemeClr val="tx1">
                    <a:lumMod val="65000"/>
                    <a:lumOff val="35000"/>
                  </a:schemeClr>
                </a:solidFill>
              </a:rPr>
              <a:t>ーー</a:t>
            </a:r>
            <a:r>
              <a:rPr lang="ja-JP" altLang="en-US" sz="1600" dirty="0" err="1" smtClean="0">
                <a:solidFill>
                  <a:schemeClr val="tx1">
                    <a:lumMod val="65000"/>
                    <a:lumOff val="35000"/>
                  </a:schemeClr>
                </a:solidFill>
              </a:rPr>
              <a:t>ーーーーーーーーーーーーーーーーーー</a:t>
            </a:r>
            <a:r>
              <a:rPr lang="ja-JP" altLang="en-US" sz="1600" dirty="0" smtClean="0">
                <a:solidFill>
                  <a:schemeClr val="tx1">
                    <a:lumMod val="65000"/>
                    <a:lumOff val="35000"/>
                  </a:schemeClr>
                </a:solidFill>
              </a:rPr>
              <a:t>ー</a:t>
            </a:r>
            <a:r>
              <a:rPr lang="ja-JP" altLang="en-US" sz="1600" dirty="0">
                <a:solidFill>
                  <a:schemeClr val="tx1">
                    <a:lumMod val="65000"/>
                    <a:lumOff val="35000"/>
                  </a:schemeClr>
                </a:solidFill>
              </a:rPr>
              <a:t>　</a:t>
            </a:r>
            <a:r>
              <a:rPr lang="ja-JP" altLang="en-US" sz="1600" dirty="0" smtClean="0">
                <a:solidFill>
                  <a:schemeClr val="tx1">
                    <a:lumMod val="65000"/>
                    <a:lumOff val="35000"/>
                  </a:schemeClr>
                </a:solidFill>
              </a:rPr>
              <a:t>　</a:t>
            </a:r>
            <a:endParaRPr lang="en-US" altLang="ja-JP" sz="1600" dirty="0" smtClean="0">
              <a:solidFill>
                <a:schemeClr val="tx1">
                  <a:lumMod val="65000"/>
                  <a:lumOff val="35000"/>
                </a:schemeClr>
              </a:solidFill>
            </a:endParaRPr>
          </a:p>
          <a:p>
            <a:r>
              <a:rPr lang="ja-JP" altLang="en-US" sz="1600" dirty="0">
                <a:solidFill>
                  <a:schemeClr val="tx1">
                    <a:lumMod val="65000"/>
                    <a:lumOff val="35000"/>
                  </a:schemeClr>
                </a:solidFill>
              </a:rPr>
              <a:t>　 </a:t>
            </a:r>
            <a:r>
              <a:rPr lang="ja-JP" altLang="en-US" sz="1600" dirty="0" smtClean="0">
                <a:solidFill>
                  <a:schemeClr val="tx1">
                    <a:lumMod val="65000"/>
                    <a:lumOff val="35000"/>
                  </a:schemeClr>
                </a:solidFill>
              </a:rPr>
              <a:t> </a:t>
            </a:r>
            <a:r>
              <a:rPr lang="ja-JP" altLang="en-US" sz="1400" dirty="0" smtClean="0">
                <a:solidFill>
                  <a:schemeClr val="tx1">
                    <a:lumMod val="65000"/>
                    <a:lumOff val="35000"/>
                  </a:schemeClr>
                </a:solidFill>
              </a:rPr>
              <a:t>広告主名：</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　調整金を付与するアカウント</a:t>
            </a:r>
            <a:r>
              <a:rPr lang="en-US" altLang="ja-JP" sz="1400" dirty="0" smtClean="0">
                <a:solidFill>
                  <a:schemeClr val="tx1">
                    <a:lumMod val="65000"/>
                    <a:lumOff val="35000"/>
                  </a:schemeClr>
                </a:solidFill>
              </a:rPr>
              <a:t>ID</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　掲載開始日：</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　掲載終了日：</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　値引き金額（調整金付与金額）：</a:t>
            </a:r>
            <a:r>
              <a:rPr lang="en-US" altLang="ja-JP" sz="1400" dirty="0" smtClean="0">
                <a:solidFill>
                  <a:schemeClr val="tx1">
                    <a:lumMod val="65000"/>
                    <a:lumOff val="35000"/>
                  </a:schemeClr>
                </a:solidFill>
              </a:rPr>
              <a:t>※</a:t>
            </a:r>
            <a:r>
              <a:rPr lang="ja-JP" altLang="en-US" sz="1400" dirty="0">
                <a:solidFill>
                  <a:schemeClr val="tx1">
                    <a:lumMod val="65000"/>
                    <a:lumOff val="35000"/>
                  </a:schemeClr>
                </a:solidFill>
              </a:rPr>
              <a:t>１</a:t>
            </a:r>
            <a:endParaRPr lang="en-US" altLang="ja-JP" sz="1400" dirty="0" smtClean="0">
              <a:solidFill>
                <a:schemeClr val="tx1">
                  <a:lumMod val="65000"/>
                  <a:lumOff val="35000"/>
                </a:schemeClr>
              </a:solidFill>
            </a:endParaRPr>
          </a:p>
          <a:p>
            <a:r>
              <a:rPr lang="ja-JP" altLang="en-US" sz="1400" dirty="0">
                <a:solidFill>
                  <a:schemeClr val="tx1">
                    <a:lumMod val="65000"/>
                    <a:lumOff val="35000"/>
                  </a:schemeClr>
                </a:solidFill>
              </a:rPr>
              <a:t>　</a:t>
            </a:r>
            <a:r>
              <a:rPr lang="ja-JP" altLang="en-US" sz="1400" dirty="0" smtClean="0">
                <a:solidFill>
                  <a:schemeClr val="tx1">
                    <a:lumMod val="65000"/>
                    <a:lumOff val="35000"/>
                  </a:schemeClr>
                </a:solidFill>
              </a:rPr>
              <a:t>　調整金を付与するキャンペーン</a:t>
            </a:r>
            <a:r>
              <a:rPr lang="en-US" altLang="ja-JP" sz="1400" dirty="0" smtClean="0">
                <a:solidFill>
                  <a:schemeClr val="tx1">
                    <a:lumMod val="65000"/>
                    <a:lumOff val="35000"/>
                  </a:schemeClr>
                </a:solidFill>
              </a:rPr>
              <a:t>ID</a:t>
            </a:r>
            <a:r>
              <a:rPr lang="ja-JP" altLang="en-US" sz="1400" dirty="0" smtClean="0">
                <a:solidFill>
                  <a:schemeClr val="tx1">
                    <a:lumMod val="65000"/>
                    <a:lumOff val="35000"/>
                  </a:schemeClr>
                </a:solidFill>
              </a:rPr>
              <a:t>：</a:t>
            </a:r>
            <a:endParaRPr lang="en-US" altLang="ja-JP" sz="1400" dirty="0" smtClean="0">
              <a:solidFill>
                <a:schemeClr val="tx1">
                  <a:lumMod val="65000"/>
                  <a:lumOff val="35000"/>
                </a:schemeClr>
              </a:solidFill>
            </a:endParaRPr>
          </a:p>
          <a:p>
            <a:r>
              <a:rPr lang="ja-JP" altLang="en-US" sz="1400" dirty="0" smtClean="0">
                <a:solidFill>
                  <a:schemeClr val="tx1">
                    <a:lumMod val="65000"/>
                    <a:lumOff val="35000"/>
                  </a:schemeClr>
                </a:solidFill>
              </a:rPr>
              <a:t>　　値引きの背景説明：</a:t>
            </a:r>
            <a:r>
              <a:rPr lang="en-US" altLang="ja-JP" sz="1400" dirty="0" smtClean="0">
                <a:solidFill>
                  <a:schemeClr val="tx1">
                    <a:lumMod val="65000"/>
                    <a:lumOff val="35000"/>
                  </a:schemeClr>
                </a:solidFill>
              </a:rPr>
              <a:t>3</a:t>
            </a:r>
            <a:r>
              <a:rPr lang="ja-JP" altLang="en-US" sz="1400" dirty="0" smtClean="0">
                <a:solidFill>
                  <a:schemeClr val="tx1">
                    <a:lumMod val="65000"/>
                    <a:lumOff val="35000"/>
                  </a:schemeClr>
                </a:solidFill>
              </a:rPr>
              <a:t>枠以上同時購入による割引価格適応 　</a:t>
            </a:r>
            <a:r>
              <a:rPr lang="en-US" altLang="ja-JP" sz="1400" dirty="0" smtClean="0">
                <a:solidFill>
                  <a:schemeClr val="tx1">
                    <a:lumMod val="65000"/>
                    <a:lumOff val="35000"/>
                  </a:schemeClr>
                </a:solidFill>
              </a:rPr>
              <a:t>※2</a:t>
            </a:r>
          </a:p>
          <a:p>
            <a:r>
              <a:rPr lang="ja-JP" altLang="en-US" sz="1400" dirty="0" smtClean="0">
                <a:solidFill>
                  <a:schemeClr val="tx1">
                    <a:lumMod val="65000"/>
                    <a:lumOff val="35000"/>
                  </a:schemeClr>
                </a:solidFill>
              </a:rPr>
              <a:t>　</a:t>
            </a:r>
            <a:r>
              <a:rPr lang="ja-JP" altLang="en-US" sz="1400" dirty="0" err="1" smtClean="0">
                <a:solidFill>
                  <a:schemeClr val="tx1">
                    <a:lumMod val="65000"/>
                    <a:lumOff val="35000"/>
                  </a:schemeClr>
                </a:solidFill>
              </a:rPr>
              <a:t>ー</a:t>
            </a:r>
            <a:r>
              <a:rPr lang="ja-JP" altLang="en-US" sz="1400" dirty="0">
                <a:solidFill>
                  <a:schemeClr val="tx1">
                    <a:lumMod val="65000"/>
                    <a:lumOff val="35000"/>
                  </a:schemeClr>
                </a:solidFill>
              </a:rPr>
              <a:t>ーー</a:t>
            </a:r>
            <a:r>
              <a:rPr lang="ja-JP" altLang="en-US" sz="1400" dirty="0" err="1">
                <a:solidFill>
                  <a:schemeClr val="tx1">
                    <a:lumMod val="65000"/>
                    <a:lumOff val="35000"/>
                  </a:schemeClr>
                </a:solidFill>
              </a:rPr>
              <a:t>ーーーーーーーーーーーーーーーーーー</a:t>
            </a:r>
            <a:r>
              <a:rPr lang="ja-JP" altLang="en-US" sz="1400" dirty="0" err="1" smtClean="0">
                <a:solidFill>
                  <a:schemeClr val="tx1">
                    <a:lumMod val="65000"/>
                    <a:lumOff val="35000"/>
                  </a:schemeClr>
                </a:solidFill>
              </a:rPr>
              <a:t>ー</a:t>
            </a:r>
            <a:r>
              <a:rPr lang="ja-JP" altLang="en-US" sz="1400" dirty="0" err="1">
                <a:solidFill>
                  <a:schemeClr val="tx1">
                    <a:lumMod val="65000"/>
                    <a:lumOff val="35000"/>
                  </a:schemeClr>
                </a:solidFill>
              </a:rPr>
              <a:t>ー</a:t>
            </a:r>
            <a:r>
              <a:rPr lang="ja-JP" altLang="en-US" sz="1400" dirty="0" err="1" smtClean="0">
                <a:solidFill>
                  <a:schemeClr val="tx1">
                    <a:lumMod val="65000"/>
                    <a:lumOff val="35000"/>
                  </a:schemeClr>
                </a:solidFill>
              </a:rPr>
              <a:t>ー</a:t>
            </a:r>
            <a:r>
              <a:rPr lang="ja-JP" altLang="en-US" sz="1400" dirty="0" smtClean="0">
                <a:solidFill>
                  <a:schemeClr val="tx1">
                    <a:lumMod val="65000"/>
                    <a:lumOff val="35000"/>
                  </a:schemeClr>
                </a:solidFill>
              </a:rPr>
              <a:t>ー</a:t>
            </a:r>
            <a:endParaRPr lang="en-US" altLang="ja-JP" sz="1400" dirty="0">
              <a:solidFill>
                <a:schemeClr val="tx1">
                  <a:lumMod val="65000"/>
                  <a:lumOff val="35000"/>
                </a:schemeClr>
              </a:solidFill>
            </a:endParaRPr>
          </a:p>
          <a:p>
            <a:r>
              <a:rPr lang="en-US" altLang="ja-JP" sz="1200" dirty="0">
                <a:solidFill>
                  <a:schemeClr val="tx1">
                    <a:lumMod val="65000"/>
                    <a:lumOff val="35000"/>
                  </a:schemeClr>
                </a:solidFill>
              </a:rPr>
              <a:t> </a:t>
            </a:r>
            <a:r>
              <a:rPr lang="en-US" altLang="ja-JP" sz="1200" dirty="0" smtClean="0">
                <a:solidFill>
                  <a:schemeClr val="tx1">
                    <a:lumMod val="65000"/>
                    <a:lumOff val="35000"/>
                  </a:schemeClr>
                </a:solidFill>
              </a:rPr>
              <a:t> </a:t>
            </a:r>
          </a:p>
          <a:p>
            <a:endParaRPr lang="en-US" altLang="ja-JP" sz="1200" dirty="0" smtClean="0">
              <a:solidFill>
                <a:schemeClr val="tx1">
                  <a:lumMod val="65000"/>
                  <a:lumOff val="35000"/>
                </a:schemeClr>
              </a:solidFill>
            </a:endParaRPr>
          </a:p>
          <a:p>
            <a:r>
              <a:rPr lang="en-US" altLang="ja-JP" sz="1200" dirty="0" smtClean="0">
                <a:solidFill>
                  <a:schemeClr val="tx1">
                    <a:lumMod val="65000"/>
                    <a:lumOff val="35000"/>
                  </a:schemeClr>
                </a:solidFill>
              </a:rPr>
              <a:t>※1</a:t>
            </a:r>
            <a:r>
              <a:rPr lang="ja-JP" altLang="en-US" sz="1200" dirty="0" smtClean="0">
                <a:solidFill>
                  <a:schemeClr val="tx1">
                    <a:lumMod val="65000"/>
                    <a:lumOff val="35000"/>
                  </a:schemeClr>
                </a:solidFill>
              </a:rPr>
              <a:t>　複数キャンペーン分をまとめて申請する場合は、総額（</a:t>
            </a:r>
            <a:r>
              <a:rPr lang="en-US" altLang="ja-JP" sz="1200" dirty="0" smtClean="0">
                <a:solidFill>
                  <a:schemeClr val="tx1">
                    <a:lumMod val="65000"/>
                    <a:lumOff val="35000"/>
                  </a:schemeClr>
                </a:solidFill>
              </a:rPr>
              <a:t>25</a:t>
            </a:r>
            <a:r>
              <a:rPr lang="ja-JP" altLang="en-US" sz="1200" dirty="0" smtClean="0">
                <a:solidFill>
                  <a:schemeClr val="tx1">
                    <a:lumMod val="65000"/>
                    <a:lumOff val="35000"/>
                  </a:schemeClr>
                </a:solidFill>
              </a:rPr>
              <a:t>万円</a:t>
            </a:r>
            <a:r>
              <a:rPr lang="en-US" altLang="ja-JP" sz="1200" dirty="0" smtClean="0">
                <a:solidFill>
                  <a:schemeClr val="tx1">
                    <a:lumMod val="65000"/>
                    <a:lumOff val="35000"/>
                  </a:schemeClr>
                </a:solidFill>
              </a:rPr>
              <a:t>×</a:t>
            </a:r>
            <a:r>
              <a:rPr lang="ja-JP" altLang="en-US" sz="1200" dirty="0" smtClean="0">
                <a:solidFill>
                  <a:schemeClr val="tx1">
                    <a:lumMod val="65000"/>
                    <a:lumOff val="35000"/>
                  </a:schemeClr>
                </a:solidFill>
              </a:rPr>
              <a:t>購入枠数）をご記載ください。</a:t>
            </a:r>
            <a:endParaRPr lang="en-US" altLang="ja-JP" sz="1200" dirty="0" smtClean="0">
              <a:solidFill>
                <a:schemeClr val="tx1">
                  <a:lumMod val="65000"/>
                  <a:lumOff val="35000"/>
                </a:schemeClr>
              </a:solidFill>
            </a:endParaRPr>
          </a:p>
          <a:p>
            <a:r>
              <a:rPr lang="en-US" altLang="ja-JP" sz="1200" dirty="0" smtClean="0">
                <a:solidFill>
                  <a:schemeClr val="tx1">
                    <a:lumMod val="65000"/>
                    <a:lumOff val="35000"/>
                  </a:schemeClr>
                </a:solidFill>
              </a:rPr>
              <a:t>※2</a:t>
            </a:r>
            <a:r>
              <a:rPr lang="ja-JP" altLang="en-US" sz="1200" dirty="0" smtClean="0">
                <a:solidFill>
                  <a:schemeClr val="tx1">
                    <a:lumMod val="65000"/>
                    <a:lumOff val="35000"/>
                  </a:schemeClr>
                </a:solidFill>
              </a:rPr>
              <a:t>　背景説明は、この内容をご記入ください。</a:t>
            </a:r>
            <a:endParaRPr lang="en-US" altLang="ja-JP" sz="1200" dirty="0" smtClean="0">
              <a:solidFill>
                <a:schemeClr val="tx1">
                  <a:lumMod val="65000"/>
                  <a:lumOff val="35000"/>
                </a:schemeClr>
              </a:solidFill>
            </a:endParaRPr>
          </a:p>
        </p:txBody>
      </p:sp>
    </p:spTree>
    <p:extLst>
      <p:ext uri="{BB962C8B-B14F-4D97-AF65-F5344CB8AC3E}">
        <p14:creationId xmlns:p14="http://schemas.microsoft.com/office/powerpoint/2010/main" val="14231938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a:t>
            </a:r>
            <a:r>
              <a:rPr lang="ja-JP" altLang="en-US" dirty="0" smtClean="0"/>
              <a:t>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9</a:t>
            </a:fld>
            <a:endParaRPr lang="ja-JP" altLang="en-US"/>
          </a:p>
        </p:txBody>
      </p:sp>
      <p:grpSp>
        <p:nvGrpSpPr>
          <p:cNvPr id="7" name="グループ化 6"/>
          <p:cNvGrpSpPr/>
          <p:nvPr/>
        </p:nvGrpSpPr>
        <p:grpSpPr>
          <a:xfrm>
            <a:off x="983432" y="1062788"/>
            <a:ext cx="1627300" cy="3207617"/>
            <a:chOff x="767408" y="934033"/>
            <a:chExt cx="1768820" cy="3486571"/>
          </a:xfrm>
        </p:grpSpPr>
        <p:sp>
          <p:nvSpPr>
            <p:cNvPr id="15" name="テキスト ボックス 14">
              <a:extLst>
                <a:ext uri="{FF2B5EF4-FFF2-40B4-BE49-F238E27FC236}">
                  <a16:creationId xmlns:a16="http://schemas.microsoft.com/office/drawing/2014/main" id="{105A310C-96BB-AD4C-AB58-A365BD4CA5F0}"/>
                </a:ext>
              </a:extLst>
            </p:cNvPr>
            <p:cNvSpPr txBox="1"/>
            <p:nvPr/>
          </p:nvSpPr>
          <p:spPr>
            <a:xfrm>
              <a:off x="1131483" y="934033"/>
              <a:ext cx="1040670" cy="284693"/>
            </a:xfrm>
            <a:prstGeom prst="rect">
              <a:avLst/>
            </a:prstGeom>
            <a:noFill/>
          </p:spPr>
          <p:txBody>
            <a:bodyPr wrap="none" rtlCol="0">
              <a:spAutoFit/>
            </a:bodyPr>
            <a:lstStyle/>
            <a:p>
              <a:pPr algn="ctr">
                <a:lnSpc>
                  <a:spcPts val="1460"/>
                </a:lnSpc>
              </a:pPr>
              <a:r>
                <a:rPr lang="ja-JP" altLang="en-US" sz="1050" b="1" dirty="0"/>
                <a:t>画像（</a:t>
              </a:r>
              <a:r>
                <a:rPr lang="en-US" altLang="ja-JP" sz="1050" b="1" dirty="0" smtClean="0"/>
                <a:t>1</a:t>
              </a:r>
              <a:r>
                <a:rPr lang="ja-JP" altLang="en-US" sz="1050" b="1" dirty="0" smtClean="0"/>
                <a:t>：</a:t>
              </a:r>
              <a:r>
                <a:rPr lang="en-US" altLang="ja-JP" sz="1050" b="1" dirty="0" smtClean="0"/>
                <a:t>1</a:t>
              </a:r>
              <a:r>
                <a:rPr lang="ja-JP" altLang="en-US" sz="1050" b="1" dirty="0" smtClean="0"/>
                <a:t>）</a:t>
              </a:r>
              <a:endParaRPr lang="en-US" altLang="ja-JP" sz="1050" b="1" dirty="0"/>
            </a:p>
          </p:txBody>
        </p:sp>
        <p:pic>
          <p:nvPicPr>
            <p:cNvPr id="27" name="図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408" y="1274482"/>
              <a:ext cx="1768820" cy="3146122"/>
            </a:xfrm>
            <a:prstGeom prst="rect">
              <a:avLst/>
            </a:prstGeom>
          </p:spPr>
        </p:pic>
      </p:grpSp>
      <p:sp>
        <p:nvSpPr>
          <p:cNvPr id="14" name="テキスト ボックス 13">
            <a:extLst>
              <a:ext uri="{FF2B5EF4-FFF2-40B4-BE49-F238E27FC236}">
                <a16:creationId xmlns:a16="http://schemas.microsoft.com/office/drawing/2014/main" id="{105A310C-96BB-AD4C-AB58-A365BD4CA5F0}"/>
              </a:ext>
            </a:extLst>
          </p:cNvPr>
          <p:cNvSpPr txBox="1"/>
          <p:nvPr/>
        </p:nvSpPr>
        <p:spPr>
          <a:xfrm>
            <a:off x="4636093" y="953016"/>
            <a:ext cx="1157689" cy="477054"/>
          </a:xfrm>
          <a:prstGeom prst="rect">
            <a:avLst/>
          </a:prstGeom>
          <a:noFill/>
        </p:spPr>
        <p:txBody>
          <a:bodyPr wrap="none" rtlCol="0">
            <a:spAutoFit/>
          </a:bodyPr>
          <a:lstStyle/>
          <a:p>
            <a:pPr algn="ctr">
              <a:lnSpc>
                <a:spcPts val="1460"/>
              </a:lnSpc>
            </a:pPr>
            <a:r>
              <a:rPr lang="ja-JP" altLang="en-US" sz="1050" b="1" dirty="0"/>
              <a:t>画像（</a:t>
            </a:r>
            <a:r>
              <a:rPr lang="en-US" altLang="ja-JP" sz="1050" b="1" dirty="0"/>
              <a:t>16</a:t>
            </a:r>
            <a:r>
              <a:rPr lang="ja-JP" altLang="en-US" sz="1050" b="1" dirty="0"/>
              <a:t>：</a:t>
            </a:r>
            <a:r>
              <a:rPr lang="en-US" altLang="ja-JP" sz="1050" b="1" dirty="0"/>
              <a:t>9</a:t>
            </a:r>
            <a:r>
              <a:rPr lang="ja-JP" altLang="en-US" sz="1050" b="1" dirty="0"/>
              <a:t>）</a:t>
            </a:r>
            <a:endParaRPr lang="en-US" altLang="ja-JP" sz="1050" b="1" dirty="0"/>
          </a:p>
          <a:p>
            <a:pPr algn="ctr">
              <a:lnSpc>
                <a:spcPts val="1460"/>
              </a:lnSpc>
            </a:pPr>
            <a:r>
              <a:rPr lang="ja-JP" altLang="en-US" sz="1050" b="1" dirty="0"/>
              <a:t>動画（</a:t>
            </a:r>
            <a:r>
              <a:rPr lang="en-US" altLang="ja-JP" sz="1050" b="1" dirty="0"/>
              <a:t>16</a:t>
            </a:r>
            <a:r>
              <a:rPr lang="ja-JP" altLang="en-US" sz="1050" b="1" dirty="0"/>
              <a:t>：</a:t>
            </a:r>
            <a:r>
              <a:rPr lang="en-US" altLang="ja-JP" sz="1050" b="1" dirty="0"/>
              <a:t>9</a:t>
            </a:r>
            <a:r>
              <a:rPr lang="ja-JP" altLang="en-US" sz="1050" b="1" dirty="0"/>
              <a:t>）</a:t>
            </a:r>
            <a:endParaRPr lang="en-US" altLang="ja-JP" sz="1050" b="1" dirty="0"/>
          </a:p>
        </p:txBody>
      </p:sp>
      <p:pic>
        <p:nvPicPr>
          <p:cNvPr id="13" name="図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95999" y="1430069"/>
            <a:ext cx="1655985" cy="4250361"/>
          </a:xfrm>
          <a:prstGeom prst="rect">
            <a:avLst/>
          </a:prstGeom>
        </p:spPr>
      </p:pic>
      <p:sp>
        <p:nvSpPr>
          <p:cNvPr id="9" name="テキスト ボックス 8"/>
          <p:cNvSpPr txBox="1"/>
          <p:nvPr/>
        </p:nvSpPr>
        <p:spPr>
          <a:xfrm>
            <a:off x="299330" y="5724545"/>
            <a:ext cx="11726736" cy="584775"/>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4"/>
              </a:rPr>
              <a:t>https://</a:t>
            </a:r>
            <a:r>
              <a:rPr lang="en-US" altLang="ja-JP" sz="1600" dirty="0" smtClean="0">
                <a:solidFill>
                  <a:schemeClr val="tx1">
                    <a:lumMod val="65000"/>
                    <a:lumOff val="35000"/>
                  </a:schemeClr>
                </a:solidFill>
                <a:hlinkClick r:id="rId4"/>
              </a:rPr>
              <a:t>ads-help.yahoo.co.jp/yahooads/guideline/articledetail?lan=ja&amp;aid=1493&amp;o=default</a:t>
            </a:r>
            <a:endParaRPr kumimoji="0" lang="en-US" altLang="ja-JP" sz="1600" kern="0" dirty="0">
              <a:solidFill>
                <a:schemeClr val="tx1">
                  <a:lumMod val="65000"/>
                  <a:lumOff val="35000"/>
                </a:schemeClr>
              </a:solidFill>
            </a:endParaRPr>
          </a:p>
          <a:p>
            <a:pPr lvl="0">
              <a:defRPr/>
            </a:pPr>
            <a:r>
              <a:rPr kumimoji="0" lang="en-US" altLang="ja-JP" sz="1600" kern="0" dirty="0">
                <a:solidFill>
                  <a:schemeClr val="tx1">
                    <a:lumMod val="65000"/>
                    <a:lumOff val="35000"/>
                  </a:schemeClr>
                </a:solidFill>
              </a:rPr>
              <a:t> </a:t>
            </a:r>
            <a:r>
              <a:rPr kumimoji="0" lang="en-US" altLang="ja-JP" sz="1600" kern="0" dirty="0" smtClean="0">
                <a:solidFill>
                  <a:schemeClr val="tx1">
                    <a:lumMod val="65000"/>
                    <a:lumOff val="35000"/>
                  </a:schemeClr>
                </a:solidFill>
              </a:rPr>
              <a:t>  </a:t>
            </a:r>
            <a:r>
              <a:rPr kumimoji="0" lang="ja-JP" altLang="en-US" sz="1600" kern="0" dirty="0" smtClean="0">
                <a:solidFill>
                  <a:schemeClr val="tx1">
                    <a:lumMod val="65000"/>
                    <a:lumOff val="35000"/>
                  </a:schemeClr>
                </a:solidFill>
              </a:rPr>
              <a:t>・</a:t>
            </a:r>
            <a:r>
              <a:rPr kumimoji="0" lang="ja-JP" altLang="en-US" sz="1600" kern="0" dirty="0">
                <a:solidFill>
                  <a:schemeClr val="tx1">
                    <a:lumMod val="65000"/>
                    <a:lumOff val="35000"/>
                  </a:schemeClr>
                </a:solidFill>
              </a:rPr>
              <a:t>入稿規定（</a:t>
            </a:r>
            <a:r>
              <a:rPr kumimoji="0" lang="en-US" altLang="ja-JP" sz="1600" kern="0" dirty="0">
                <a:solidFill>
                  <a:schemeClr val="tx1">
                    <a:lumMod val="65000"/>
                    <a:lumOff val="35000"/>
                  </a:schemeClr>
                </a:solidFill>
              </a:rPr>
              <a:t>PDF</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kumimoji="0" lang="en-US" altLang="ja-JP" sz="1600" kern="0" dirty="0">
                <a:solidFill>
                  <a:schemeClr val="tx1">
                    <a:lumMod val="65000"/>
                    <a:lumOff val="35000"/>
                  </a:schemeClr>
                </a:solidFill>
                <a:hlinkClick r:id="rId5"/>
              </a:rPr>
              <a:t>https://</a:t>
            </a:r>
            <a:r>
              <a:rPr kumimoji="0" lang="en-US" altLang="ja-JP" sz="1600" kern="0" dirty="0" smtClean="0">
                <a:solidFill>
                  <a:schemeClr val="tx1">
                    <a:lumMod val="65000"/>
                    <a:lumOff val="35000"/>
                  </a:schemeClr>
                </a:solidFill>
                <a:hlinkClick r:id="rId5"/>
              </a:rPr>
              <a:t>s.yimg.jp/images/listing/pdfs/listing_nyuukoukitei.pdf</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2478737390"/>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1948</TotalTime>
  <Words>2493</Words>
  <Application>Microsoft Office PowerPoint</Application>
  <PresentationFormat>ワイド画面</PresentationFormat>
  <Paragraphs>336</Paragraphs>
  <Slides>15</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3</vt:i4>
      </vt:variant>
      <vt:variant>
        <vt:lpstr>スライド タイトル</vt:lpstr>
      </vt:variant>
      <vt:variant>
        <vt:i4>15</vt:i4>
      </vt:variant>
    </vt:vector>
  </HeadingPairs>
  <TitlesOfParts>
    <vt:vector size="23" baseType="lpstr">
      <vt:lpstr>ＭＳ Ｐゴシック</vt:lpstr>
      <vt:lpstr>メイリオ</vt:lpstr>
      <vt:lpstr>Arial</vt:lpstr>
      <vt:lpstr>Calibri</vt:lpstr>
      <vt:lpstr>Verdana</vt:lpstr>
      <vt:lpstr>表紙</vt:lpstr>
      <vt:lpstr>中表紙と裏表紙</vt:lpstr>
      <vt:lpstr>コンテンツページ</vt:lpstr>
      <vt:lpstr>Yahoo!広告 ディスプレイ広告（予約型）セールスシート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加賀谷 有里</dc:creator>
  <cp:lastModifiedBy>菅原 彩</cp:lastModifiedBy>
  <cp:revision>210</cp:revision>
  <dcterms:created xsi:type="dcterms:W3CDTF">2020-02-26T07:28:11Z</dcterms:created>
  <dcterms:modified xsi:type="dcterms:W3CDTF">2021-06-04T02:09:19Z</dcterms:modified>
</cp:coreProperties>
</file>