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13"/>
  </p:notesMasterIdLst>
  <p:handoutMasterIdLst>
    <p:handoutMasterId r:id="rId14"/>
  </p:handoutMasterIdLst>
  <p:sldIdLst>
    <p:sldId id="751" r:id="rId2"/>
    <p:sldId id="765" r:id="rId3"/>
    <p:sldId id="766" r:id="rId4"/>
    <p:sldId id="758" r:id="rId5"/>
    <p:sldId id="754" r:id="rId6"/>
    <p:sldId id="752" r:id="rId7"/>
    <p:sldId id="767" r:id="rId8"/>
    <p:sldId id="768" r:id="rId9"/>
    <p:sldId id="763" r:id="rId10"/>
    <p:sldId id="771" r:id="rId11"/>
    <p:sldId id="769" r:id="rId12"/>
  </p:sldIdLst>
  <p:sldSz cx="9906000" cy="6858000" type="A4"/>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C00000"/>
    <a:srgbClr val="DCDDDD"/>
    <a:srgbClr val="E4E4EC"/>
    <a:srgbClr val="FFCCD1"/>
    <a:srgbClr val="7F7F7F"/>
    <a:srgbClr val="FFE9EA"/>
    <a:srgbClr val="003399"/>
    <a:srgbClr val="FAFAFB"/>
    <a:srgbClr val="F5F5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A7F79C-84F6-476D-B8A6-699422EA7B24}" v="206" dt="2020-06-23T01:15:54.452"/>
    <p1510:client id="{C3A2370B-5FF7-473B-B95E-C80E989906E6}" v="50" dt="2021-01-07T09:48:59.010"/>
    <p1510:client id="{CEAF8666-3763-49AB-8F82-2E024FB94C5C}" v="2" dt="2020-10-05T02:02:43.667"/>
    <p1510:client id="{D08125CD-5D5C-47E1-938F-2B8F8A16C545}" v="1" dt="2021-01-07T09:49:54.470"/>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60" autoAdjust="0"/>
    <p:restoredTop sz="96063" autoAdjust="0"/>
  </p:normalViewPr>
  <p:slideViewPr>
    <p:cSldViewPr>
      <p:cViewPr varScale="1">
        <p:scale>
          <a:sx n="93" d="100"/>
          <a:sy n="93" d="100"/>
        </p:scale>
        <p:origin x="546" y="24"/>
      </p:cViewPr>
      <p:guideLst>
        <p:guide orient="horz" pos="2160"/>
        <p:guide pos="312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easanuma" userId="yzfjGmfadSvDOcBxGLjUfNNpSeM9N3rpFdd/0d01C9c=" providerId="None" clId="Web-{CEAF8666-3763-49AB-8F82-2E024FB94C5C}"/>
    <pc:docChg chg="modSld">
      <pc:chgData name="easanuma" userId="yzfjGmfadSvDOcBxGLjUfNNpSeM9N3rpFdd/0d01C9c=" providerId="None" clId="Web-{CEAF8666-3763-49AB-8F82-2E024FB94C5C}" dt="2020-10-05T02:02:43.667" v="1"/>
      <pc:docMkLst>
        <pc:docMk/>
      </pc:docMkLst>
      <pc:sldChg chg="addSp delSp">
        <pc:chgData name="easanuma" userId="yzfjGmfadSvDOcBxGLjUfNNpSeM9N3rpFdd/0d01C9c=" providerId="None" clId="Web-{CEAF8666-3763-49AB-8F82-2E024FB94C5C}" dt="2020-10-05T02:02:43.667" v="1"/>
        <pc:sldMkLst>
          <pc:docMk/>
          <pc:sldMk cId="4277606802" sldId="733"/>
        </pc:sldMkLst>
        <pc:spChg chg="add del">
          <ac:chgData name="easanuma" userId="yzfjGmfadSvDOcBxGLjUfNNpSeM9N3rpFdd/0d01C9c=" providerId="None" clId="Web-{CEAF8666-3763-49AB-8F82-2E024FB94C5C}" dt="2020-10-05T02:02:43.667" v="1"/>
          <ac:spMkLst>
            <pc:docMk/>
            <pc:sldMk cId="4277606802" sldId="733"/>
            <ac:spMk id="4" creationId="{149C372C-97C0-4417-A29F-CDF3F404943A}"/>
          </ac:spMkLst>
        </pc:spChg>
      </pc:sldChg>
    </pc:docChg>
  </pc:docChgLst>
  <pc:docChgLst>
    <pc:chgData name="moohara" userId="UoaLVfUKvhleAWKkspD1KH24VyPhZVKii0KpHF7Icwg=" providerId="None" clId="Web-{C3A2370B-5FF7-473B-B95E-C80E989906E6}"/>
    <pc:docChg chg="modSld">
      <pc:chgData name="moohara" userId="UoaLVfUKvhleAWKkspD1KH24VyPhZVKii0KpHF7Icwg=" providerId="None" clId="Web-{C3A2370B-5FF7-473B-B95E-C80E989906E6}" dt="2021-01-07T09:48:59.010" v="49" actId="20577"/>
      <pc:docMkLst>
        <pc:docMk/>
      </pc:docMkLst>
      <pc:sldChg chg="modSp">
        <pc:chgData name="moohara" userId="UoaLVfUKvhleAWKkspD1KH24VyPhZVKii0KpHF7Icwg=" providerId="None" clId="Web-{C3A2370B-5FF7-473B-B95E-C80E989906E6}" dt="2021-01-07T09:48:56.026" v="47" actId="20577"/>
        <pc:sldMkLst>
          <pc:docMk/>
          <pc:sldMk cId="501929044" sldId="752"/>
        </pc:sldMkLst>
        <pc:spChg chg="mod">
          <ac:chgData name="moohara" userId="UoaLVfUKvhleAWKkspD1KH24VyPhZVKii0KpHF7Icwg=" providerId="None" clId="Web-{C3A2370B-5FF7-473B-B95E-C80E989906E6}" dt="2021-01-07T09:48:56.026" v="47" actId="20577"/>
          <ac:spMkLst>
            <pc:docMk/>
            <pc:sldMk cId="501929044" sldId="752"/>
            <ac:spMk id="5" creationId="{00000000-0000-0000-0000-000000000000}"/>
          </ac:spMkLst>
        </pc:spChg>
      </pc:sldChg>
      <pc:sldChg chg="delSp">
        <pc:chgData name="moohara" userId="UoaLVfUKvhleAWKkspD1KH24VyPhZVKii0KpHF7Icwg=" providerId="None" clId="Web-{C3A2370B-5FF7-473B-B95E-C80E989906E6}" dt="2021-01-07T09:48:04.290" v="0"/>
        <pc:sldMkLst>
          <pc:docMk/>
          <pc:sldMk cId="2245122800" sldId="757"/>
        </pc:sldMkLst>
        <pc:spChg chg="del">
          <ac:chgData name="moohara" userId="UoaLVfUKvhleAWKkspD1KH24VyPhZVKii0KpHF7Icwg=" providerId="None" clId="Web-{C3A2370B-5FF7-473B-B95E-C80E989906E6}" dt="2021-01-07T09:48:04.290" v="0"/>
          <ac:spMkLst>
            <pc:docMk/>
            <pc:sldMk cId="2245122800" sldId="757"/>
            <ac:spMk id="10" creationId="{00000000-0000-0000-0000-000000000000}"/>
          </ac:spMkLst>
        </pc:spChg>
      </pc:sldChg>
    </pc:docChg>
  </pc:docChgLst>
  <pc:docChgLst>
    <pc:chgData name="moohara" userId="UoaLVfUKvhleAWKkspD1KH24VyPhZVKii0KpHF7Icwg=" providerId="None" clId="Web-{D08125CD-5D5C-47E1-938F-2B8F8A16C545}"/>
    <pc:docChg chg="delSld">
      <pc:chgData name="moohara" userId="UoaLVfUKvhleAWKkspD1KH24VyPhZVKii0KpHF7Icwg=" providerId="None" clId="Web-{D08125CD-5D5C-47E1-938F-2B8F8A16C545}" dt="2021-01-07T09:49:54.470" v="0"/>
      <pc:docMkLst>
        <pc:docMk/>
      </pc:docMkLst>
      <pc:sldChg chg="del">
        <pc:chgData name="moohara" userId="UoaLVfUKvhleAWKkspD1KH24VyPhZVKii0KpHF7Icwg=" providerId="None" clId="Web-{D08125CD-5D5C-47E1-938F-2B8F8A16C545}" dt="2021-01-07T09:49:54.470" v="0"/>
        <pc:sldMkLst>
          <pc:docMk/>
          <pc:sldMk cId="3580941906" sldId="76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2021/3/24</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2021/3/24</a:t>
            </a:fld>
            <a:endParaRPr kumimoji="1" lang="ja-JP" altLang="en-US" dirty="0"/>
          </a:p>
        </p:txBody>
      </p:sp>
      <p:sp>
        <p:nvSpPr>
          <p:cNvPr id="4" name="スライド イメージ プレースホルダ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2522368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2909425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19327160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8294239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3212976"/>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224826" y="1730067"/>
            <a:ext cx="352937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2792414" y="458112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521943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15"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8" name="スライド番号プレースホルダ 10"/>
          <p:cNvSpPr txBox="1">
            <a:spLocks/>
          </p:cNvSpPr>
          <p:nvPr userDrawn="1"/>
        </p:nvSpPr>
        <p:spPr>
          <a:xfrm>
            <a:off x="7538144" y="6520259"/>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500926" y="291972"/>
            <a:ext cx="7992888" cy="432048"/>
          </a:xfrm>
        </p:spPr>
        <p:txBody>
          <a:bodyPr>
            <a:normAutofit/>
          </a:bodyPr>
          <a:lstStyle>
            <a:lvl1pPr algn="l">
              <a:defRPr sz="2800"/>
            </a:lvl1pPr>
          </a:lstStyle>
          <a:p>
            <a:r>
              <a:rPr kumimoji="1" lang="ja-JP" altLang="en-US"/>
              <a:t>テキストテキストテキスト　</a:t>
            </a:r>
            <a:r>
              <a:rPr lang="ja-JP" altLang="en-US" sz="1200">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100"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0" y="-11861"/>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704528" y="2703416"/>
            <a:ext cx="8496944" cy="1143000"/>
          </a:xfrm>
        </p:spPr>
        <p:txBody>
          <a:bodyPr>
            <a:normAutofit/>
          </a:bodyPr>
          <a:lstStyle>
            <a:lvl1pPr>
              <a:defRPr sz="4000"/>
            </a:lvl1pPr>
          </a:lstStyle>
          <a:p>
            <a:r>
              <a:rPr kumimoji="1" lang="ja-JP" altLang="en-US" dirty="0">
                <a:solidFill>
                  <a:schemeClr val="tx1"/>
                </a:solidFill>
              </a:rPr>
              <a:t>クリックして中表紙タイトルを入力</a:t>
            </a:r>
          </a:p>
        </p:txBody>
      </p:sp>
      <p:sp>
        <p:nvSpPr>
          <p:cNvPr id="13"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5" name="スライド番号プレースホルダ 10"/>
          <p:cNvSpPr txBox="1">
            <a:spLocks/>
          </p:cNvSpPr>
          <p:nvPr userDrawn="1"/>
        </p:nvSpPr>
        <p:spPr>
          <a:xfrm>
            <a:off x="7594600" y="6453336"/>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442035"/>
            <a:ext cx="3529372" cy="943646"/>
          </a:xfrm>
          <a:prstGeom prst="rect">
            <a:avLst/>
          </a:prstGeom>
          <a:noFill/>
          <a:ln w="9525">
            <a:noFill/>
            <a:miter lim="800000"/>
            <a:headEnd/>
            <a:tailEnd/>
          </a:ln>
          <a:effectLst/>
        </p:spPr>
      </p:pic>
      <p:sp>
        <p:nvSpPr>
          <p:cNvPr id="10" name="タイトル 1"/>
          <p:cNvSpPr>
            <a:spLocks noGrp="1"/>
          </p:cNvSpPr>
          <p:nvPr>
            <p:ph type="ctrTitle"/>
          </p:nvPr>
        </p:nvSpPr>
        <p:spPr>
          <a:xfrm>
            <a:off x="742950" y="2996952"/>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485900" y="386104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65407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340768"/>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924944"/>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2792414" y="4509120"/>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124744"/>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708920"/>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485900" y="422108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798094"/>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16696" y="1916832"/>
            <a:ext cx="7429500" cy="2387600"/>
          </a:xfrm>
        </p:spPr>
        <p:txBody>
          <a:bodyPr anchor="b"/>
          <a:lstStyle>
            <a:lvl1pPr algn="ctr">
              <a:defRPr sz="4875">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238250" y="3602038"/>
            <a:ext cx="7429500" cy="1655762"/>
          </a:xfrm>
        </p:spPr>
        <p:txBody>
          <a:bodyPr/>
          <a:lstStyle>
            <a:lvl1pPr marL="0" indent="0" algn="ctr">
              <a:buNone/>
              <a:defRPr sz="1950">
                <a:solidFill>
                  <a:srgbClr val="212121"/>
                </a:solidFill>
                <a:latin typeface="メイリオ" panose="020B0604030504040204" pitchFamily="50" charset="-128"/>
                <a:ea typeface="メイリオ" panose="020B0604030504040204" pitchFamily="50" charset="-128"/>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2021/3/24</a:t>
            </a:fld>
            <a:endParaRPr lang="ja-JP" altLang="en-US"/>
          </a:p>
        </p:txBody>
      </p:sp>
      <p:sp>
        <p:nvSpPr>
          <p:cNvPr id="7" name="スライド番号プレースホルダー 5"/>
          <p:cNvSpPr>
            <a:spLocks noGrp="1"/>
          </p:cNvSpPr>
          <p:nvPr>
            <p:ph type="sldNum" sz="quarter" idx="12"/>
          </p:nvPr>
        </p:nvSpPr>
        <p:spPr>
          <a:xfrm>
            <a:off x="7616442" y="6552833"/>
            <a:ext cx="2228850" cy="365125"/>
          </a:xfrm>
          <a:prstGeom prst="rect">
            <a:avLst/>
          </a:prstGeom>
        </p:spPr>
        <p:txBody>
          <a:bodyPr/>
          <a:lstStyle>
            <a:lvl1pPr algn="r">
              <a:defRPr sz="813">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8" name="フッター プレースホルダー 4"/>
          <p:cNvSpPr>
            <a:spLocks noGrp="1"/>
          </p:cNvSpPr>
          <p:nvPr>
            <p:ph type="ftr" sz="quarter" idx="3"/>
          </p:nvPr>
        </p:nvSpPr>
        <p:spPr>
          <a:xfrm>
            <a:off x="3281363" y="6552833"/>
            <a:ext cx="3343275" cy="365125"/>
          </a:xfrm>
          <a:prstGeom prst="rect">
            <a:avLst/>
          </a:prstGeom>
        </p:spPr>
        <p:txBody>
          <a:bodyPr vert="horz" lIns="91440" tIns="45720" rIns="91440" bIns="45720" rtlCol="0" anchor="ctr"/>
          <a:lstStyle>
            <a:lvl1pPr algn="ctr">
              <a:defRPr sz="650">
                <a:solidFill>
                  <a:schemeClr val="tx1">
                    <a:tint val="75000"/>
                  </a:schemeClr>
                </a:solidFill>
                <a:latin typeface="メイリオ" panose="020B0604030504040204" pitchFamily="50" charset="-128"/>
                <a:ea typeface="メイリオ" panose="020B0604030504040204" pitchFamily="50" charset="-128"/>
              </a:defRPr>
            </a:lvl1pPr>
          </a:lstStyle>
          <a:p>
            <a:r>
              <a:rPr lang="en" altLang="ja-JP" dirty="0"/>
              <a:t>Copyright (C)</a:t>
            </a:r>
            <a:r>
              <a:rPr lang="en" altLang="ja-JP"/>
              <a:t> 2019</a:t>
            </a:r>
            <a:r>
              <a:rPr lang="en" altLang="ja-JP" dirty="0"/>
              <a:t> Yahoo Japan Corporation. All Rights Reserved.</a:t>
            </a:r>
            <a:endParaRPr lang="ja-JP" altLang="en-US" dirty="0"/>
          </a:p>
        </p:txBody>
      </p:sp>
    </p:spTree>
    <p:extLst>
      <p:ext uri="{BB962C8B-B14F-4D97-AF65-F5344CB8AC3E}">
        <p14:creationId xmlns:p14="http://schemas.microsoft.com/office/powerpoint/2010/main" val="450729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7"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latin typeface="メイリオ"/>
                <a:ea typeface="メイリオ"/>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5" name="フローチャート: 処理 4"/>
          <p:cNvSpPr/>
          <p:nvPr userDrawn="1"/>
        </p:nvSpPr>
        <p:spPr>
          <a:xfrm>
            <a:off x="8481392" y="188640"/>
            <a:ext cx="1280407" cy="480012"/>
          </a:xfrm>
          <a:prstGeom prst="flowChartProcess">
            <a:avLst/>
          </a:prstGeom>
          <a:solidFill>
            <a:schemeClr val="bg1"/>
          </a:solidFill>
          <a:ln w="3175">
            <a:solidFill>
              <a:srgbClr val="AEB1BF"/>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200" dirty="0">
                <a:solidFill>
                  <a:srgbClr val="454958"/>
                </a:solidFill>
                <a:latin typeface="メイリオ" pitchFamily="50" charset="-128"/>
                <a:ea typeface="メイリオ" pitchFamily="50" charset="-128"/>
                <a:cs typeface="メイリオ" pitchFamily="50" charset="-128"/>
              </a:rPr>
              <a:t>広告主・代理店限定</a:t>
            </a: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Lst>
  <p:hf sldNum="0" hdr="0" dt="0"/>
  <p:txStyles>
    <p:titleStyle>
      <a:lvl1pPr algn="ctr" defTabSz="914400" rtl="0" eaLnBrk="1" latinLnBrk="0" hangingPunct="1">
        <a:spcBef>
          <a:spcPct val="0"/>
        </a:spcBef>
        <a:buNone/>
        <a:defRPr kumimoji="1" sz="4400" kern="1200">
          <a:solidFill>
            <a:schemeClr val="tx1"/>
          </a:solidFill>
          <a:latin typeface="メイリオ"/>
          <a:ea typeface="メイリオ"/>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メイリオ"/>
          <a:ea typeface="メイリオ"/>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メイリオ"/>
          <a:ea typeface="メイリオ"/>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メイリオ"/>
          <a:ea typeface="メイリオ"/>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marketing.yahoo.co.jp/"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form-business.yahoo.co.jp/claris/enqueteForm?inquiry_type=display_support"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56456" y="4509817"/>
            <a:ext cx="9906000" cy="2758035"/>
          </a:xfrm>
          <a:prstGeom prst="rect">
            <a:avLst/>
          </a:prstGeom>
        </p:spPr>
      </p:pic>
      <p:sp>
        <p:nvSpPr>
          <p:cNvPr id="27" name="正方形/長方形 26">
            <a:extLst>
              <a:ext uri="{FF2B5EF4-FFF2-40B4-BE49-F238E27FC236}">
                <a16:creationId xmlns:a16="http://schemas.microsoft.com/office/drawing/2014/main" id="{1743E5D1-7053-1E45-ABCD-B20FA969A2F6}"/>
              </a:ext>
            </a:extLst>
          </p:cNvPr>
          <p:cNvSpPr/>
          <p:nvPr/>
        </p:nvSpPr>
        <p:spPr>
          <a:xfrm>
            <a:off x="394954" y="2095621"/>
            <a:ext cx="9022542" cy="1442703"/>
          </a:xfrm>
          <a:prstGeom prst="rect">
            <a:avLst/>
          </a:prstGeom>
          <a:ln>
            <a:noFill/>
          </a:ln>
        </p:spPr>
        <p:txBody>
          <a:bodyPr wrap="square">
            <a:spAutoFit/>
          </a:bodyPr>
          <a:lstStyle/>
          <a:p>
            <a:r>
              <a:rPr lang="en-US" altLang="ja-JP" sz="3575"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575"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575"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rPr>
              <a:t>GYAO</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月～）</a:t>
            </a:r>
            <a:endParaRPr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5" name="図 14">
            <a:extLst>
              <a:ext uri="{FF2B5EF4-FFF2-40B4-BE49-F238E27FC236}">
                <a16:creationId xmlns:a16="http://schemas.microsoft.com/office/drawing/2014/main" id="{5C1CA35F-F0A1-F542-AB69-E0E2404F9C74}"/>
              </a:ext>
            </a:extLst>
          </p:cNvPr>
          <p:cNvPicPr>
            <a:picLocks noChangeAspect="1"/>
          </p:cNvPicPr>
          <p:nvPr/>
        </p:nvPicPr>
        <p:blipFill>
          <a:blip r:embed="rId4"/>
          <a:stretch>
            <a:fillRect/>
          </a:stretch>
        </p:blipFill>
        <p:spPr>
          <a:xfrm>
            <a:off x="243702" y="404664"/>
            <a:ext cx="1936692" cy="597490"/>
          </a:xfrm>
          <a:prstGeom prst="rect">
            <a:avLst/>
          </a:prstGeom>
        </p:spPr>
      </p:pic>
      <p:sp>
        <p:nvSpPr>
          <p:cNvPr id="17" name="テキスト プレースホルダー 7">
            <a:extLst>
              <a:ext uri="{FF2B5EF4-FFF2-40B4-BE49-F238E27FC236}">
                <a16:creationId xmlns:a16="http://schemas.microsoft.com/office/drawing/2014/main" id="{02F9056B-7970-924D-A2A6-FBB9B1896C3D}"/>
              </a:ext>
            </a:extLst>
          </p:cNvPr>
          <p:cNvSpPr txBox="1">
            <a:spLocks/>
          </p:cNvSpPr>
          <p:nvPr/>
        </p:nvSpPr>
        <p:spPr>
          <a:xfrm>
            <a:off x="6990289" y="6678915"/>
            <a:ext cx="3305205" cy="206942"/>
          </a:xfrm>
          <a:prstGeom prst="rect">
            <a:avLst/>
          </a:prstGeom>
        </p:spPr>
        <p:txBody>
          <a:bodyPr/>
          <a:lstStyle>
            <a:lvl1pPr marL="0" indent="0" algn="ctr" defTabSz="914400" rtl="0" eaLnBrk="1" latinLnBrk="0" hangingPunct="1">
              <a:lnSpc>
                <a:spcPct val="90000"/>
              </a:lnSpc>
              <a:spcBef>
                <a:spcPts val="1000"/>
              </a:spcBef>
              <a:buFont typeface="Arial"/>
              <a:buNone/>
              <a:defRPr kumimoji="1" sz="1400" kern="1200">
                <a:solidFill>
                  <a:schemeClr val="tx2">
                    <a:lumMod val="60000"/>
                    <a:lumOff val="4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algn="l"/>
            <a:r>
              <a:rPr lang="en-US" altLang="ja-JP" sz="1138" dirty="0">
                <a:solidFill>
                  <a:srgbClr val="545454"/>
                </a:solidFill>
                <a:latin typeface="メイリオ" panose="020B0604030504040204" pitchFamily="50" charset="-128"/>
                <a:ea typeface="メイリオ" panose="020B0604030504040204" pitchFamily="50" charset="-128"/>
                <a:hlinkClick r:id="rId5"/>
              </a:rPr>
              <a:t>https://marketing.yahoo.co.jp/</a:t>
            </a:r>
            <a:endParaRPr lang="en-US" altLang="ja-JP" sz="1138" dirty="0">
              <a:solidFill>
                <a:srgbClr val="545454"/>
              </a:solidFill>
              <a:latin typeface="メイリオ" panose="020B0604030504040204" pitchFamily="50" charset="-128"/>
              <a:ea typeface="メイリオ" panose="020B0604030504040204" pitchFamily="50" charset="-128"/>
            </a:endParaRPr>
          </a:p>
          <a:p>
            <a:pPr algn="l"/>
            <a:endParaRPr lang="ja-JP" altLang="en-US" sz="1138" dirty="0">
              <a:solidFill>
                <a:srgbClr val="545454"/>
              </a:solidFill>
              <a:latin typeface="メイリオ" panose="020B0604030504040204" pitchFamily="50" charset="-128"/>
              <a:ea typeface="メイリオ" panose="020B0604030504040204" pitchFamily="50" charset="-128"/>
            </a:endParaRPr>
          </a:p>
        </p:txBody>
      </p:sp>
      <p:sp>
        <p:nvSpPr>
          <p:cNvPr id="19" name="フッター プレースホルダー 1">
            <a:extLst>
              <a:ext uri="{FF2B5EF4-FFF2-40B4-BE49-F238E27FC236}">
                <a16:creationId xmlns:a16="http://schemas.microsoft.com/office/drawing/2014/main" id="{68C5972C-3F34-3F4B-AE58-3DB523F056B3}"/>
              </a:ext>
            </a:extLst>
          </p:cNvPr>
          <p:cNvSpPr txBox="1">
            <a:spLocks/>
          </p:cNvSpPr>
          <p:nvPr/>
        </p:nvSpPr>
        <p:spPr>
          <a:xfrm>
            <a:off x="389494" y="6709668"/>
            <a:ext cx="2925325" cy="296664"/>
          </a:xfrm>
          <a:prstGeom prst="rect">
            <a:avLst/>
          </a:prstGeom>
          <a:solidFill>
            <a:srgbClr val="FFFFFF">
              <a:alpha val="29804"/>
            </a:srgbClr>
          </a:solidFill>
        </p:spPr>
        <p:txBody>
          <a:bodyPr vert="horz" lIns="74295" tIns="37148" rIns="74295" bIns="37148"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 altLang="ja-JP" sz="650" dirty="0">
                <a:solidFill>
                  <a:schemeClr val="tx1"/>
                </a:solidFill>
                <a:latin typeface="メイリオ" panose="020B0604030504040204" pitchFamily="50" charset="-128"/>
                <a:ea typeface="メイリオ" panose="020B0604030504040204" pitchFamily="50" charset="-128"/>
              </a:rPr>
              <a:t>Copyright (C) 2021 Yahoo Japan Corporation. All Rights Reserved.</a:t>
            </a:r>
            <a:endParaRPr lang="ja-JP" altLang="en-US" sz="65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B2FD3422-EC4A-A646-AA70-7DF8C3883804}"/>
              </a:ext>
            </a:extLst>
          </p:cNvPr>
          <p:cNvSpPr/>
          <p:nvPr/>
        </p:nvSpPr>
        <p:spPr>
          <a:xfrm>
            <a:off x="389495" y="3944283"/>
            <a:ext cx="3569960" cy="605294"/>
          </a:xfrm>
          <a:prstGeom prst="rect">
            <a:avLst/>
          </a:prstGeom>
          <a:noFill/>
        </p:spPr>
        <p:txBody>
          <a:bodyPr wrap="square">
            <a:spAutoFit/>
          </a:bodyPr>
          <a:lstStyle/>
          <a:p>
            <a:pPr>
              <a:lnSpc>
                <a:spcPts val="2031"/>
              </a:lnSpc>
              <a:spcBef>
                <a:spcPct val="0"/>
              </a:spcBef>
              <a:defRPr/>
            </a:pPr>
            <a:r>
              <a:rPr lang="ja-JP" altLang="en-US" sz="1625" dirty="0">
                <a:solidFill>
                  <a:srgbClr val="454958"/>
                </a:solidFill>
                <a:latin typeface="メイリオ" pitchFamily="50" charset="-128"/>
                <a:ea typeface="メイリオ" pitchFamily="50" charset="-128"/>
                <a:cs typeface="メイリオ" pitchFamily="50" charset="-128"/>
              </a:rPr>
              <a:t>ヤフー株式会社　</a:t>
            </a:r>
            <a:r>
              <a:rPr lang="en-US" altLang="ja-JP" sz="1625" dirty="0">
                <a:solidFill>
                  <a:srgbClr val="454958"/>
                </a:solidFill>
                <a:latin typeface="メイリオ" pitchFamily="50" charset="-128"/>
                <a:ea typeface="メイリオ" pitchFamily="50" charset="-128"/>
                <a:cs typeface="メイリオ" pitchFamily="50" charset="-128"/>
              </a:rPr>
              <a:t>2021</a:t>
            </a:r>
            <a:r>
              <a:rPr lang="ja-JP" altLang="en-US" sz="1625" dirty="0" smtClean="0">
                <a:solidFill>
                  <a:srgbClr val="454958"/>
                </a:solidFill>
                <a:latin typeface="メイリオ" pitchFamily="50" charset="-128"/>
                <a:ea typeface="メイリオ" pitchFamily="50" charset="-128"/>
                <a:cs typeface="メイリオ" pitchFamily="50" charset="-128"/>
              </a:rPr>
              <a:t>年</a:t>
            </a:r>
            <a:r>
              <a:rPr lang="en-US" altLang="ja-JP" sz="1625" dirty="0">
                <a:solidFill>
                  <a:srgbClr val="454958"/>
                </a:solidFill>
                <a:latin typeface="メイリオ" pitchFamily="50" charset="-128"/>
                <a:ea typeface="メイリオ" pitchFamily="50" charset="-128"/>
                <a:cs typeface="メイリオ" pitchFamily="50" charset="-128"/>
              </a:rPr>
              <a:t>3</a:t>
            </a:r>
            <a:r>
              <a:rPr lang="ja-JP" altLang="en-US" sz="1625" dirty="0" smtClean="0">
                <a:solidFill>
                  <a:srgbClr val="454958"/>
                </a:solidFill>
                <a:latin typeface="メイリオ" pitchFamily="50" charset="-128"/>
                <a:ea typeface="メイリオ" pitchFamily="50" charset="-128"/>
                <a:cs typeface="メイリオ" pitchFamily="50" charset="-128"/>
              </a:rPr>
              <a:t>月</a:t>
            </a:r>
            <a:endParaRPr lang="en-US" altLang="ja-JP" sz="1625" dirty="0">
              <a:solidFill>
                <a:srgbClr val="454958"/>
              </a:solidFill>
              <a:latin typeface="メイリオ" pitchFamily="50" charset="-128"/>
              <a:ea typeface="メイリオ" pitchFamily="50" charset="-128"/>
              <a:cs typeface="メイリオ" pitchFamily="50" charset="-128"/>
            </a:endParaRPr>
          </a:p>
          <a:p>
            <a:pPr>
              <a:lnSpc>
                <a:spcPts val="2031"/>
              </a:lnSpc>
              <a:spcBef>
                <a:spcPct val="0"/>
              </a:spcBef>
              <a:defRPr/>
            </a:pPr>
            <a:r>
              <a:rPr lang="ja-JP" altLang="en-US" sz="1400" dirty="0">
                <a:solidFill>
                  <a:srgbClr val="454958"/>
                </a:solidFill>
                <a:latin typeface="メイリオ" pitchFamily="50" charset="-128"/>
                <a:ea typeface="メイリオ" pitchFamily="50" charset="-128"/>
                <a:cs typeface="メイリオ" pitchFamily="50" charset="-128"/>
              </a:rPr>
              <a:t>更新日：</a:t>
            </a:r>
            <a:r>
              <a:rPr lang="en-US" altLang="ja-JP" sz="1400" dirty="0">
                <a:solidFill>
                  <a:srgbClr val="454958"/>
                </a:solidFill>
                <a:latin typeface="メイリオ" pitchFamily="50" charset="-128"/>
                <a:ea typeface="メイリオ" pitchFamily="50" charset="-128"/>
                <a:cs typeface="メイリオ" pitchFamily="50" charset="-128"/>
              </a:rPr>
              <a:t>2021</a:t>
            </a:r>
            <a:r>
              <a:rPr lang="ja-JP" altLang="en-US" sz="1400" dirty="0" smtClean="0">
                <a:solidFill>
                  <a:srgbClr val="454958"/>
                </a:solidFill>
                <a:latin typeface="メイリオ" pitchFamily="50" charset="-128"/>
                <a:ea typeface="メイリオ" pitchFamily="50" charset="-128"/>
                <a:cs typeface="メイリオ" pitchFamily="50" charset="-128"/>
              </a:rPr>
              <a:t>年</a:t>
            </a:r>
            <a:r>
              <a:rPr lang="en-US" altLang="ja-JP" sz="1400" dirty="0">
                <a:solidFill>
                  <a:srgbClr val="454958"/>
                </a:solidFill>
                <a:latin typeface="メイリオ" pitchFamily="50" charset="-128"/>
                <a:ea typeface="メイリオ" pitchFamily="50" charset="-128"/>
                <a:cs typeface="メイリオ" pitchFamily="50" charset="-128"/>
              </a:rPr>
              <a:t>3</a:t>
            </a:r>
            <a:r>
              <a:rPr lang="ja-JP" altLang="en-US" sz="1400" dirty="0" smtClean="0">
                <a:solidFill>
                  <a:srgbClr val="454958"/>
                </a:solidFill>
                <a:latin typeface="メイリオ" pitchFamily="50" charset="-128"/>
                <a:ea typeface="メイリオ" pitchFamily="50" charset="-128"/>
                <a:cs typeface="メイリオ" pitchFamily="50" charset="-128"/>
              </a:rPr>
              <a:t>月</a:t>
            </a:r>
            <a:r>
              <a:rPr lang="en-US" altLang="ja-JP" sz="1400" dirty="0" smtClean="0">
                <a:solidFill>
                  <a:srgbClr val="454958"/>
                </a:solidFill>
                <a:latin typeface="メイリオ" pitchFamily="50" charset="-128"/>
                <a:ea typeface="メイリオ" pitchFamily="50" charset="-128"/>
                <a:cs typeface="メイリオ" pitchFamily="50" charset="-128"/>
              </a:rPr>
              <a:t>2</a:t>
            </a:r>
            <a:r>
              <a:rPr lang="en-US" altLang="ja-JP" sz="1400" dirty="0">
                <a:solidFill>
                  <a:srgbClr val="454958"/>
                </a:solidFill>
                <a:latin typeface="メイリオ" pitchFamily="50" charset="-128"/>
                <a:ea typeface="メイリオ" pitchFamily="50" charset="-128"/>
                <a:cs typeface="メイリオ" pitchFamily="50" charset="-128"/>
              </a:rPr>
              <a:t>6</a:t>
            </a:r>
            <a:r>
              <a:rPr lang="ja-JP" altLang="en-US" sz="1400" dirty="0" smtClean="0">
                <a:solidFill>
                  <a:srgbClr val="454958"/>
                </a:solidFill>
                <a:latin typeface="メイリオ" pitchFamily="50" charset="-128"/>
                <a:ea typeface="メイリオ" pitchFamily="50" charset="-128"/>
                <a:cs typeface="メイリオ" pitchFamily="50" charset="-128"/>
              </a:rPr>
              <a:t>日</a:t>
            </a:r>
            <a:endParaRPr lang="ja-JP" altLang="en-US" sz="1400" dirty="0">
              <a:solidFill>
                <a:srgbClr val="454958"/>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664278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a:t>免責事項・注意事項</a:t>
            </a:r>
          </a:p>
        </p:txBody>
      </p:sp>
      <p:sp>
        <p:nvSpPr>
          <p:cNvPr id="4" name="テキスト ボックス 3"/>
          <p:cNvSpPr txBox="1"/>
          <p:nvPr/>
        </p:nvSpPr>
        <p:spPr>
          <a:xfrm>
            <a:off x="488504" y="950381"/>
            <a:ext cx="9201472" cy="1754326"/>
          </a:xfrm>
          <a:prstGeom prst="rect">
            <a:avLst/>
          </a:prstGeom>
          <a:noFill/>
        </p:spPr>
        <p:txBody>
          <a:bodyPr wrap="square" rtlCol="0">
            <a:spAutoFit/>
          </a:bodyPr>
          <a:lstStyle/>
          <a:p>
            <a:r>
              <a:rPr lang="ja-JP" altLang="en-US" sz="1400" dirty="0">
                <a:solidFill>
                  <a:schemeClr val="tx1">
                    <a:lumMod val="65000"/>
                    <a:lumOff val="35000"/>
                  </a:schemeClr>
                </a:solidFill>
              </a:rPr>
              <a:t>■掲載不具合について</a:t>
            </a:r>
          </a:p>
          <a:p>
            <a:r>
              <a:rPr lang="ja-JP" altLang="en-US" sz="1400" dirty="0">
                <a:solidFill>
                  <a:schemeClr val="tx1">
                    <a:lumMod val="65000"/>
                    <a:lumOff val="35000"/>
                  </a:schemeClr>
                </a:solidFill>
              </a:rPr>
              <a:t>　次に定める時間は、広告掲載調整時間とし、広告掲載調整時間内の不具合について、ヤフーは免責されます。</a:t>
            </a:r>
          </a:p>
          <a:p>
            <a:r>
              <a:rPr lang="ja-JP" altLang="en-US" sz="1400" dirty="0">
                <a:solidFill>
                  <a:schemeClr val="tx1">
                    <a:lumMod val="65000"/>
                    <a:lumOff val="35000"/>
                  </a:schemeClr>
                </a:solidFill>
              </a:rPr>
              <a:t>　</a:t>
            </a:r>
            <a:r>
              <a:rPr lang="ja-JP" altLang="en-US" sz="1200" dirty="0">
                <a:solidFill>
                  <a:schemeClr val="tx1">
                    <a:lumMod val="65000"/>
                    <a:lumOff val="35000"/>
                  </a:schemeClr>
                </a:solidFill>
              </a:rPr>
              <a:t>（１）広告掲載開始日、及び広告内容の変更後の掲載開始日は、掲載開始から</a:t>
            </a:r>
            <a:r>
              <a:rPr lang="en-US" altLang="ja-JP" sz="1200" dirty="0">
                <a:solidFill>
                  <a:schemeClr val="tx1">
                    <a:lumMod val="65000"/>
                    <a:lumOff val="35000"/>
                  </a:schemeClr>
                </a:solidFill>
              </a:rPr>
              <a:t>12</a:t>
            </a:r>
            <a:r>
              <a:rPr lang="ja-JP" altLang="en-US" sz="1200" dirty="0">
                <a:solidFill>
                  <a:schemeClr val="tx1">
                    <a:lumMod val="65000"/>
                    <a:lumOff val="35000"/>
                  </a:schemeClr>
                </a:solidFill>
              </a:rPr>
              <a:t>時間を広告掲載調整時間とします。</a:t>
            </a:r>
          </a:p>
          <a:p>
            <a:r>
              <a:rPr lang="ja-JP" altLang="en-US" sz="1200" dirty="0">
                <a:solidFill>
                  <a:schemeClr val="tx1">
                    <a:lumMod val="65000"/>
                    <a:lumOff val="35000"/>
                  </a:schemeClr>
                </a:solidFill>
              </a:rPr>
              <a:t>　　ただし、（２）、（３）に該当する場合は、その定めに従います。</a:t>
            </a:r>
          </a:p>
          <a:p>
            <a:r>
              <a:rPr lang="ja-JP" altLang="en-US" sz="1200" dirty="0">
                <a:solidFill>
                  <a:schemeClr val="tx1">
                    <a:lumMod val="65000"/>
                    <a:lumOff val="35000"/>
                  </a:schemeClr>
                </a:solidFill>
              </a:rPr>
              <a:t>　（２）広告掲載開始日が営業日以外の場合、当該広告掲載開始時間から翌営業日正午までを広告掲載調整時間とします。</a:t>
            </a:r>
          </a:p>
          <a:p>
            <a:r>
              <a:rPr lang="ja-JP" altLang="en-US" sz="1200" dirty="0">
                <a:solidFill>
                  <a:schemeClr val="tx1">
                    <a:lumMod val="65000"/>
                    <a:lumOff val="35000"/>
                  </a:schemeClr>
                </a:solidFill>
              </a:rPr>
              <a:t>　（３）広告の総掲載予定時間が</a:t>
            </a:r>
            <a:r>
              <a:rPr lang="en-US" altLang="ja-JP" sz="1200" dirty="0">
                <a:solidFill>
                  <a:schemeClr val="tx1">
                    <a:lumMod val="65000"/>
                    <a:lumOff val="35000"/>
                  </a:schemeClr>
                </a:solidFill>
              </a:rPr>
              <a:t>12</a:t>
            </a:r>
            <a:r>
              <a:rPr lang="ja-JP" altLang="en-US" sz="1200" dirty="0">
                <a:solidFill>
                  <a:schemeClr val="tx1">
                    <a:lumMod val="65000"/>
                    <a:lumOff val="35000"/>
                  </a:schemeClr>
                </a:solidFill>
              </a:rPr>
              <a:t>時間未満の場合、総掲載予定時間の</a:t>
            </a:r>
            <a:r>
              <a:rPr lang="en-US" altLang="ja-JP" sz="1200" dirty="0">
                <a:solidFill>
                  <a:schemeClr val="tx1">
                    <a:lumMod val="65000"/>
                    <a:lumOff val="35000"/>
                  </a:schemeClr>
                </a:solidFill>
              </a:rPr>
              <a:t>10%</a:t>
            </a:r>
            <a:r>
              <a:rPr lang="ja-JP" altLang="en-US" sz="1200" dirty="0">
                <a:solidFill>
                  <a:schemeClr val="tx1">
                    <a:lumMod val="65000"/>
                    <a:lumOff val="35000"/>
                  </a:schemeClr>
                </a:solidFill>
              </a:rPr>
              <a:t>にあたる時間までを広告掲載調整時間とします。</a:t>
            </a:r>
          </a:p>
          <a:p>
            <a:endParaRPr lang="en-US" altLang="ja-JP" sz="1400" dirty="0" smtClean="0">
              <a:solidFill>
                <a:schemeClr val="tx1">
                  <a:lumMod val="65000"/>
                  <a:lumOff val="35000"/>
                </a:schemeClr>
              </a:solidFill>
            </a:endParaRPr>
          </a:p>
          <a:p>
            <a:endParaRPr lang="en-US" altLang="zh-TW" sz="1600" dirty="0">
              <a:solidFill>
                <a:schemeClr val="tx1">
                  <a:lumMod val="65000"/>
                  <a:lumOff val="35000"/>
                </a:schemeClr>
              </a:solidFill>
            </a:endParaRPr>
          </a:p>
        </p:txBody>
      </p:sp>
    </p:spTree>
    <p:extLst>
      <p:ext uri="{BB962C8B-B14F-4D97-AF65-F5344CB8AC3E}">
        <p14:creationId xmlns:p14="http://schemas.microsoft.com/office/powerpoint/2010/main" val="51588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smtClean="0">
                <a:solidFill>
                  <a:prstClr val="black"/>
                </a:solidFill>
              </a:rPr>
              <a:t>Copyright</a:t>
            </a:r>
            <a:r>
              <a:rPr lang="ja-JP" altLang="en-US" smtClean="0">
                <a:solidFill>
                  <a:prstClr val="black"/>
                </a:solidFill>
              </a:rPr>
              <a:t>（</a:t>
            </a:r>
            <a:r>
              <a:rPr lang="en-US" altLang="ja-JP" smtClean="0">
                <a:solidFill>
                  <a:prstClr val="black"/>
                </a:solidFill>
              </a:rPr>
              <a:t>C</a:t>
            </a:r>
            <a:r>
              <a:rPr lang="ja-JP" altLang="en-US" smtClean="0">
                <a:solidFill>
                  <a:prstClr val="black"/>
                </a:solidFill>
              </a:rPr>
              <a:t>）</a:t>
            </a:r>
            <a:r>
              <a:rPr lang="en-US" altLang="ja-JP" smtClean="0">
                <a:solidFill>
                  <a:prstClr val="black"/>
                </a:solidFill>
              </a:rPr>
              <a:t>2021 Yahoo Japan Corporation. All Rights Reserved. </a:t>
            </a:r>
            <a:r>
              <a:rPr lang="ja-JP" altLang="en-US" smtClean="0">
                <a:solidFill>
                  <a:prstClr val="black"/>
                </a:solidFill>
              </a:rPr>
              <a:t>無断引用・転載禁止</a:t>
            </a:r>
            <a:endParaRPr lang="ja-JP" altLang="en-US" dirty="0">
              <a:solidFill>
                <a:prstClr val="black"/>
              </a:solidFill>
            </a:endParaRPr>
          </a:p>
        </p:txBody>
      </p:sp>
      <p:sp>
        <p:nvSpPr>
          <p:cNvPr id="3" name="タイトル 2"/>
          <p:cNvSpPr>
            <a:spLocks noGrp="1"/>
          </p:cNvSpPr>
          <p:nvPr>
            <p:ph type="title"/>
          </p:nvPr>
        </p:nvSpPr>
        <p:spPr/>
        <p:txBody>
          <a:bodyPr>
            <a:normAutofit fontScale="90000"/>
          </a:bodyPr>
          <a:lstStyle/>
          <a:p>
            <a:r>
              <a:rPr kumimoji="1" lang="ja-JP" altLang="en-US" dirty="0" smtClean="0"/>
              <a:t>更新・変更履歴</a:t>
            </a:r>
            <a:endParaRPr kumimoji="1" lang="ja-JP" altLang="en-US" dirty="0"/>
          </a:p>
        </p:txBody>
      </p:sp>
      <p:sp>
        <p:nvSpPr>
          <p:cNvPr id="6" name="テキスト ボックス 5"/>
          <p:cNvSpPr txBox="1"/>
          <p:nvPr/>
        </p:nvSpPr>
        <p:spPr>
          <a:xfrm>
            <a:off x="272480" y="1124744"/>
            <a:ext cx="9433048" cy="4247317"/>
          </a:xfrm>
          <a:prstGeom prst="rect">
            <a:avLst/>
          </a:prstGeom>
          <a:noFill/>
        </p:spPr>
        <p:txBody>
          <a:bodyPr wrap="square" rtlCol="0">
            <a:spAutoFit/>
          </a:bodyPr>
          <a:lstStyle/>
          <a:p>
            <a:pPr>
              <a:tabLst>
                <a:tab pos="447675" algn="l"/>
              </a:tabLst>
            </a:pPr>
            <a:r>
              <a:rPr lang="ja-JP" altLang="en-US" dirty="0" smtClean="0">
                <a:solidFill>
                  <a:schemeClr val="tx1">
                    <a:lumMod val="65000"/>
                    <a:lumOff val="35000"/>
                  </a:schemeClr>
                </a:solidFill>
              </a:rPr>
              <a:t>■</a:t>
            </a:r>
            <a:r>
              <a:rPr lang="en-US" altLang="ja-JP" dirty="0" smtClean="0">
                <a:solidFill>
                  <a:schemeClr val="tx1">
                    <a:lumMod val="65000"/>
                    <a:lumOff val="35000"/>
                  </a:schemeClr>
                </a:solidFill>
              </a:rPr>
              <a:t>2021/2/26</a:t>
            </a:r>
            <a:r>
              <a:rPr lang="ja-JP" altLang="en-US" dirty="0">
                <a:solidFill>
                  <a:schemeClr val="tx1">
                    <a:lumMod val="65000"/>
                    <a:lumOff val="35000"/>
                  </a:schemeClr>
                </a:solidFill>
              </a:rPr>
              <a:t>　</a:t>
            </a:r>
            <a:r>
              <a:rPr lang="en-US" altLang="ja-JP" dirty="0" smtClean="0">
                <a:solidFill>
                  <a:schemeClr val="tx1">
                    <a:lumMod val="65000"/>
                    <a:lumOff val="35000"/>
                  </a:schemeClr>
                </a:solidFill>
              </a:rPr>
              <a:t>P2</a:t>
            </a:r>
            <a:r>
              <a:rPr lang="ja-JP" altLang="en-US" dirty="0" smtClean="0"/>
              <a:t/>
            </a:r>
            <a:br>
              <a:rPr lang="ja-JP" altLang="en-US" dirty="0" smtClean="0"/>
            </a:br>
            <a:r>
              <a:rPr lang="ja-JP" altLang="en-US" dirty="0" smtClean="0"/>
              <a:t>　</a:t>
            </a:r>
            <a:r>
              <a:rPr lang="ja-JP" altLang="en-US" dirty="0" smtClean="0">
                <a:solidFill>
                  <a:schemeClr val="tx1">
                    <a:lumMod val="65000"/>
                    <a:lumOff val="35000"/>
                  </a:schemeClr>
                </a:solidFill>
              </a:rPr>
              <a:t>トップパネル</a:t>
            </a:r>
            <a:r>
              <a:rPr lang="ja-JP" altLang="en-US" dirty="0">
                <a:solidFill>
                  <a:schemeClr val="tx1">
                    <a:lumMod val="65000"/>
                    <a:lumOff val="35000"/>
                  </a:schemeClr>
                </a:solidFill>
              </a:rPr>
              <a:t>　</a:t>
            </a:r>
            <a:r>
              <a:rPr lang="en-US" altLang="ja-JP" dirty="0" smtClean="0">
                <a:solidFill>
                  <a:schemeClr val="tx1">
                    <a:lumMod val="65000"/>
                    <a:lumOff val="35000"/>
                  </a:schemeClr>
                </a:solidFill>
              </a:rPr>
              <a:t>SP</a:t>
            </a:r>
            <a:r>
              <a:rPr lang="ja-JP" altLang="en-US" dirty="0" smtClean="0">
                <a:solidFill>
                  <a:schemeClr val="tx1">
                    <a:lumMod val="65000"/>
                    <a:lumOff val="35000"/>
                  </a:schemeClr>
                </a:solidFill>
              </a:rPr>
              <a:t>の</a:t>
            </a:r>
            <a:r>
              <a:rPr lang="en-US" altLang="ja-JP" dirty="0" err="1" smtClean="0">
                <a:solidFill>
                  <a:schemeClr val="tx1">
                    <a:lumMod val="65000"/>
                    <a:lumOff val="35000"/>
                  </a:schemeClr>
                </a:solidFill>
              </a:rPr>
              <a:t>vCPM</a:t>
            </a:r>
            <a:r>
              <a:rPr lang="ja-JP" altLang="en-US" dirty="0" smtClean="0">
                <a:solidFill>
                  <a:schemeClr val="tx1">
                    <a:lumMod val="65000"/>
                    <a:lumOff val="35000"/>
                  </a:schemeClr>
                </a:solidFill>
              </a:rPr>
              <a:t>に誤りがあったため、修正。</a:t>
            </a:r>
            <a:br>
              <a:rPr lang="ja-JP" altLang="en-US" dirty="0" smtClean="0">
                <a:solidFill>
                  <a:schemeClr val="tx1">
                    <a:lumMod val="65000"/>
                    <a:lumOff val="35000"/>
                  </a:schemeClr>
                </a:solidFill>
              </a:rPr>
            </a:br>
            <a:r>
              <a:rPr lang="ja-JP" altLang="en-US" dirty="0" smtClean="0">
                <a:solidFill>
                  <a:schemeClr val="tx1">
                    <a:lumMod val="65000"/>
                    <a:lumOff val="35000"/>
                  </a:schemeClr>
                </a:solidFill>
              </a:rPr>
              <a:t>　誤）</a:t>
            </a:r>
            <a:r>
              <a:rPr lang="en-US" altLang="ja-JP" dirty="0" smtClean="0">
                <a:solidFill>
                  <a:schemeClr val="tx1">
                    <a:lumMod val="65000"/>
                    <a:lumOff val="35000"/>
                  </a:schemeClr>
                </a:solidFill>
              </a:rPr>
              <a:t>417</a:t>
            </a:r>
            <a:r>
              <a:rPr lang="ja-JP" altLang="en-US" dirty="0" smtClean="0">
                <a:solidFill>
                  <a:schemeClr val="tx1">
                    <a:lumMod val="65000"/>
                    <a:lumOff val="35000"/>
                  </a:schemeClr>
                </a:solidFill>
              </a:rPr>
              <a:t>円　⇒正）</a:t>
            </a:r>
            <a:r>
              <a:rPr lang="en-US" altLang="ja-JP" dirty="0" smtClean="0">
                <a:solidFill>
                  <a:schemeClr val="tx1">
                    <a:lumMod val="65000"/>
                    <a:lumOff val="35000"/>
                  </a:schemeClr>
                </a:solidFill>
              </a:rPr>
              <a:t>500</a:t>
            </a:r>
            <a:r>
              <a:rPr lang="ja-JP" altLang="en-US" dirty="0" smtClean="0">
                <a:solidFill>
                  <a:schemeClr val="tx1">
                    <a:lumMod val="65000"/>
                    <a:lumOff val="35000"/>
                  </a:schemeClr>
                </a:solidFill>
              </a:rPr>
              <a:t>円</a:t>
            </a:r>
            <a:endParaRPr lang="en-US" altLang="ja-JP" dirty="0" smtClean="0">
              <a:solidFill>
                <a:schemeClr val="tx1">
                  <a:lumMod val="65000"/>
                  <a:lumOff val="35000"/>
                </a:schemeClr>
              </a:solidFill>
            </a:endParaRPr>
          </a:p>
          <a:p>
            <a:pPr>
              <a:tabLst>
                <a:tab pos="447675" algn="l"/>
              </a:tabLst>
            </a:pPr>
            <a:endParaRPr lang="en-US" altLang="ja-JP" dirty="0">
              <a:solidFill>
                <a:schemeClr val="tx1">
                  <a:lumMod val="65000"/>
                  <a:lumOff val="35000"/>
                </a:schemeClr>
              </a:solidFill>
            </a:endParaRPr>
          </a:p>
          <a:p>
            <a:pPr>
              <a:tabLst>
                <a:tab pos="447675" algn="l"/>
              </a:tabLst>
            </a:pPr>
            <a:r>
              <a:rPr lang="ja-JP" altLang="en-US" dirty="0">
                <a:solidFill>
                  <a:schemeClr val="tx1">
                    <a:lumMod val="65000"/>
                    <a:lumOff val="35000"/>
                  </a:schemeClr>
                </a:solidFill>
              </a:rPr>
              <a:t>■</a:t>
            </a:r>
            <a:r>
              <a:rPr lang="en-US" altLang="ja-JP" dirty="0">
                <a:solidFill>
                  <a:schemeClr val="tx1">
                    <a:lumMod val="65000"/>
                    <a:lumOff val="35000"/>
                  </a:schemeClr>
                </a:solidFill>
              </a:rPr>
              <a:t>2021/3/26</a:t>
            </a:r>
            <a:r>
              <a:rPr lang="ja-JP" altLang="en-US" dirty="0">
                <a:solidFill>
                  <a:schemeClr val="tx1">
                    <a:lumMod val="65000"/>
                    <a:lumOff val="35000"/>
                  </a:schemeClr>
                </a:solidFill>
              </a:rPr>
              <a:t>　</a:t>
            </a:r>
            <a:r>
              <a:rPr lang="en-US" altLang="ja-JP" dirty="0" smtClean="0">
                <a:solidFill>
                  <a:schemeClr val="tx1">
                    <a:lumMod val="65000"/>
                    <a:lumOff val="35000"/>
                  </a:schemeClr>
                </a:solidFill>
              </a:rPr>
              <a:t>P2,3</a:t>
            </a:r>
          </a:p>
          <a:p>
            <a:pPr>
              <a:tabLst>
                <a:tab pos="447675" algn="l"/>
              </a:tabLst>
            </a:pPr>
            <a:r>
              <a:rPr lang="ja-JP" altLang="en-US" dirty="0">
                <a:solidFill>
                  <a:schemeClr val="tx1">
                    <a:lumMod val="65000"/>
                    <a:lumOff val="35000"/>
                  </a:schemeClr>
                </a:solidFill>
              </a:rPr>
              <a:t>　</a:t>
            </a:r>
            <a:r>
              <a:rPr lang="ja-JP" altLang="en-US" dirty="0" smtClean="0">
                <a:solidFill>
                  <a:schemeClr val="tx1">
                    <a:lumMod val="65000"/>
                    <a:lumOff val="35000"/>
                  </a:schemeClr>
                </a:solidFill>
              </a:rPr>
              <a:t>　商品名に誤りがあったため、修正。</a:t>
            </a:r>
            <a:endParaRPr lang="en-US" altLang="ja-JP" dirty="0" smtClean="0">
              <a:solidFill>
                <a:schemeClr val="tx1">
                  <a:lumMod val="65000"/>
                  <a:lumOff val="35000"/>
                </a:schemeClr>
              </a:solidFill>
            </a:endParaRPr>
          </a:p>
          <a:p>
            <a:pPr>
              <a:tabLst>
                <a:tab pos="447675" algn="l"/>
              </a:tabLst>
            </a:pPr>
            <a:r>
              <a:rPr lang="ja-JP" altLang="en-US" dirty="0">
                <a:solidFill>
                  <a:schemeClr val="tx1">
                    <a:lumMod val="65000"/>
                    <a:lumOff val="35000"/>
                  </a:schemeClr>
                </a:solidFill>
              </a:rPr>
              <a:t>　</a:t>
            </a:r>
            <a:r>
              <a:rPr lang="ja-JP" altLang="en-US" dirty="0" smtClean="0">
                <a:solidFill>
                  <a:schemeClr val="tx1">
                    <a:lumMod val="65000"/>
                    <a:lumOff val="35000"/>
                  </a:schemeClr>
                </a:solidFill>
              </a:rPr>
              <a:t>　</a:t>
            </a:r>
            <a:r>
              <a:rPr lang="en-US" altLang="ja-JP" dirty="0" smtClean="0">
                <a:solidFill>
                  <a:schemeClr val="tx1">
                    <a:lumMod val="65000"/>
                    <a:lumOff val="35000"/>
                  </a:schemeClr>
                </a:solidFill>
              </a:rPr>
              <a:t>GYAO!</a:t>
            </a:r>
            <a:r>
              <a:rPr lang="ja-JP" altLang="en-US" dirty="0" smtClean="0">
                <a:solidFill>
                  <a:schemeClr val="tx1">
                    <a:lumMod val="65000"/>
                    <a:lumOff val="35000"/>
                  </a:schemeClr>
                </a:solidFill>
              </a:rPr>
              <a:t>トップ オープニングパネル </a:t>
            </a:r>
            <a:r>
              <a:rPr lang="en-US" altLang="ja-JP" dirty="0" smtClean="0">
                <a:solidFill>
                  <a:schemeClr val="tx1">
                    <a:lumMod val="65000"/>
                    <a:lumOff val="35000"/>
                  </a:schemeClr>
                </a:solidFill>
              </a:rPr>
              <a:t>SP(FQ1)</a:t>
            </a:r>
            <a:r>
              <a:rPr lang="ja-JP" altLang="en-US" dirty="0" smtClean="0">
                <a:solidFill>
                  <a:schemeClr val="tx1">
                    <a:lumMod val="65000"/>
                    <a:lumOff val="35000"/>
                  </a:schemeClr>
                </a:solidFill>
              </a:rPr>
              <a:t>の想定</a:t>
            </a:r>
            <a:r>
              <a:rPr lang="en-US" altLang="ja-JP" dirty="0" err="1" smtClean="0">
                <a:solidFill>
                  <a:schemeClr val="tx1">
                    <a:lumMod val="65000"/>
                    <a:lumOff val="35000"/>
                  </a:schemeClr>
                </a:solidFill>
              </a:rPr>
              <a:t>vimps</a:t>
            </a:r>
            <a:r>
              <a:rPr lang="ja-JP" altLang="en-US" smtClean="0">
                <a:solidFill>
                  <a:schemeClr val="tx1">
                    <a:lumMod val="65000"/>
                    <a:lumOff val="35000"/>
                  </a:schemeClr>
                </a:solidFill>
              </a:rPr>
              <a:t>を追記。</a:t>
            </a:r>
            <a:endParaRPr lang="en-US" altLang="ja-JP" dirty="0" smtClean="0">
              <a:solidFill>
                <a:schemeClr val="tx1">
                  <a:lumMod val="65000"/>
                  <a:lumOff val="35000"/>
                </a:schemeClr>
              </a:solidFill>
            </a:endParaRPr>
          </a:p>
          <a:p>
            <a:pPr>
              <a:tabLst>
                <a:tab pos="447675" algn="l"/>
              </a:tabLst>
            </a:pPr>
            <a:endParaRPr lang="en-US" altLang="ja-JP" dirty="0">
              <a:solidFill>
                <a:schemeClr val="tx1">
                  <a:lumMod val="65000"/>
                  <a:lumOff val="35000"/>
                </a:schemeClr>
              </a:solidFill>
            </a:endParaRPr>
          </a:p>
          <a:p>
            <a:pPr>
              <a:tabLst>
                <a:tab pos="447675" algn="l"/>
              </a:tabLst>
            </a:pPr>
            <a:r>
              <a:rPr lang="ja-JP" altLang="en-US" dirty="0" smtClean="0">
                <a:solidFill>
                  <a:schemeClr val="tx1">
                    <a:lumMod val="65000"/>
                    <a:lumOff val="35000"/>
                  </a:schemeClr>
                </a:solidFill>
              </a:rPr>
              <a:t>■</a:t>
            </a:r>
            <a:r>
              <a:rPr lang="en-US" altLang="ja-JP" dirty="0" smtClean="0">
                <a:solidFill>
                  <a:schemeClr val="tx1">
                    <a:lumMod val="65000"/>
                    <a:lumOff val="35000"/>
                  </a:schemeClr>
                </a:solidFill>
              </a:rPr>
              <a:t>2021/3/26</a:t>
            </a:r>
            <a:r>
              <a:rPr lang="ja-JP" altLang="en-US" dirty="0">
                <a:solidFill>
                  <a:schemeClr val="tx1">
                    <a:lumMod val="65000"/>
                    <a:lumOff val="35000"/>
                  </a:schemeClr>
                </a:solidFill>
              </a:rPr>
              <a:t>　</a:t>
            </a:r>
            <a:r>
              <a:rPr lang="en-US" altLang="ja-JP" dirty="0" smtClean="0">
                <a:solidFill>
                  <a:schemeClr val="tx1">
                    <a:lumMod val="65000"/>
                    <a:lumOff val="35000"/>
                  </a:schemeClr>
                </a:solidFill>
              </a:rPr>
              <a:t>P9</a:t>
            </a:r>
            <a:r>
              <a:rPr lang="ja-JP" altLang="en-US" dirty="0" smtClean="0">
                <a:solidFill>
                  <a:schemeClr val="tx1">
                    <a:lumMod val="65000"/>
                    <a:lumOff val="35000"/>
                  </a:schemeClr>
                </a:solidFill>
              </a:rPr>
              <a:t>　</a:t>
            </a:r>
            <a:endParaRPr lang="en-US" altLang="ja-JP" dirty="0" smtClean="0">
              <a:solidFill>
                <a:schemeClr val="tx1">
                  <a:lumMod val="65000"/>
                  <a:lumOff val="35000"/>
                </a:schemeClr>
              </a:solidFill>
            </a:endParaRPr>
          </a:p>
          <a:p>
            <a:r>
              <a:rPr kumimoji="1" lang="ja-JP" altLang="en-US" dirty="0" smtClean="0">
                <a:solidFill>
                  <a:schemeClr val="tx1">
                    <a:lumMod val="65000"/>
                    <a:lumOff val="35000"/>
                  </a:schemeClr>
                </a:solidFill>
              </a:rPr>
              <a:t>　</a:t>
            </a:r>
            <a:r>
              <a:rPr lang="ja-JP" altLang="en-US" dirty="0">
                <a:solidFill>
                  <a:schemeClr val="tx1">
                    <a:lumMod val="65000"/>
                    <a:lumOff val="35000"/>
                  </a:schemeClr>
                </a:solidFill>
              </a:rPr>
              <a:t> 「免責事項・注意事項」</a:t>
            </a:r>
            <a:r>
              <a:rPr kumimoji="1" lang="ja-JP" altLang="en-US" dirty="0" smtClean="0">
                <a:solidFill>
                  <a:schemeClr val="tx1">
                    <a:lumMod val="65000"/>
                    <a:lumOff val="35000"/>
                  </a:schemeClr>
                </a:solidFill>
              </a:rPr>
              <a:t>トップパネルに関する免責事項を</a:t>
            </a:r>
            <a:r>
              <a:rPr lang="ja-JP" altLang="en-US" dirty="0" smtClean="0">
                <a:solidFill>
                  <a:schemeClr val="tx1">
                    <a:lumMod val="65000"/>
                    <a:lumOff val="35000"/>
                  </a:schemeClr>
                </a:solidFill>
              </a:rPr>
              <a:t>追記。</a:t>
            </a:r>
            <a:endParaRPr lang="en-US" altLang="ja-JP" dirty="0" smtClean="0">
              <a:solidFill>
                <a:schemeClr val="tx1">
                  <a:lumMod val="65000"/>
                  <a:lumOff val="35000"/>
                </a:schemeClr>
              </a:solidFill>
            </a:endParaRPr>
          </a:p>
          <a:p>
            <a:endParaRPr kumimoji="1" lang="en-US" altLang="ja-JP" dirty="0">
              <a:solidFill>
                <a:schemeClr val="tx1">
                  <a:lumMod val="65000"/>
                  <a:lumOff val="35000"/>
                </a:schemeClr>
              </a:solidFill>
            </a:endParaRPr>
          </a:p>
          <a:p>
            <a:r>
              <a:rPr lang="ja-JP" altLang="en-US" dirty="0">
                <a:solidFill>
                  <a:schemeClr val="tx1">
                    <a:lumMod val="65000"/>
                    <a:lumOff val="35000"/>
                  </a:schemeClr>
                </a:solidFill>
              </a:rPr>
              <a:t>■</a:t>
            </a:r>
            <a:r>
              <a:rPr lang="en-US" altLang="ja-JP" dirty="0">
                <a:solidFill>
                  <a:schemeClr val="tx1">
                    <a:lumMod val="65000"/>
                    <a:lumOff val="35000"/>
                  </a:schemeClr>
                </a:solidFill>
              </a:rPr>
              <a:t>2021/3/26</a:t>
            </a:r>
            <a:r>
              <a:rPr lang="ja-JP" altLang="en-US" dirty="0">
                <a:solidFill>
                  <a:schemeClr val="tx1">
                    <a:lumMod val="65000"/>
                    <a:lumOff val="35000"/>
                  </a:schemeClr>
                </a:solidFill>
              </a:rPr>
              <a:t>　</a:t>
            </a:r>
            <a:r>
              <a:rPr lang="en-US" altLang="ja-JP" dirty="0" smtClean="0">
                <a:solidFill>
                  <a:schemeClr val="tx1">
                    <a:lumMod val="65000"/>
                    <a:lumOff val="35000"/>
                  </a:schemeClr>
                </a:solidFill>
              </a:rPr>
              <a:t>P10</a:t>
            </a:r>
          </a:p>
          <a:p>
            <a:r>
              <a:rPr lang="ja-JP" altLang="en-US" dirty="0">
                <a:solidFill>
                  <a:schemeClr val="tx1">
                    <a:lumMod val="65000"/>
                    <a:lumOff val="35000"/>
                  </a:schemeClr>
                </a:solidFill>
              </a:rPr>
              <a:t>　</a:t>
            </a:r>
            <a:r>
              <a:rPr lang="ja-JP" altLang="en-US" dirty="0" smtClean="0">
                <a:solidFill>
                  <a:schemeClr val="tx1">
                    <a:lumMod val="65000"/>
                    <a:lumOff val="35000"/>
                  </a:schemeClr>
                </a:solidFill>
              </a:rPr>
              <a:t>「</a:t>
            </a:r>
            <a:r>
              <a:rPr lang="ja-JP" altLang="en-US" dirty="0">
                <a:solidFill>
                  <a:schemeClr val="tx1">
                    <a:lumMod val="65000"/>
                    <a:lumOff val="35000"/>
                  </a:schemeClr>
                </a:solidFill>
              </a:rPr>
              <a:t>免責事項・注意事項」掲載不具合につい</a:t>
            </a:r>
            <a:r>
              <a:rPr lang="ja-JP" altLang="en-US" dirty="0" err="1" smtClean="0">
                <a:solidFill>
                  <a:schemeClr val="tx1">
                    <a:lumMod val="65000"/>
                    <a:lumOff val="35000"/>
                  </a:schemeClr>
                </a:solidFill>
              </a:rPr>
              <a:t>て</a:t>
            </a:r>
            <a:r>
              <a:rPr lang="ja-JP" altLang="en-US" dirty="0" err="1">
                <a:solidFill>
                  <a:schemeClr val="tx1">
                    <a:lumMod val="65000"/>
                    <a:lumOff val="35000"/>
                  </a:schemeClr>
                </a:solidFill>
              </a:rPr>
              <a:t>を</a:t>
            </a:r>
            <a:r>
              <a:rPr lang="ja-JP" altLang="en-US" dirty="0">
                <a:solidFill>
                  <a:schemeClr val="tx1">
                    <a:lumMod val="65000"/>
                    <a:lumOff val="35000"/>
                  </a:schemeClr>
                </a:solidFill>
              </a:rPr>
              <a:t>追記。</a:t>
            </a:r>
            <a:endParaRPr lang="en-US" altLang="ja-JP" dirty="0">
              <a:solidFill>
                <a:schemeClr val="tx1">
                  <a:lumMod val="65000"/>
                  <a:lumOff val="35000"/>
                </a:schemeClr>
              </a:solidFill>
            </a:endParaRPr>
          </a:p>
          <a:p>
            <a:endParaRPr kumimoji="1" lang="en-US" altLang="ja-JP" dirty="0">
              <a:solidFill>
                <a:schemeClr val="tx1">
                  <a:lumMod val="65000"/>
                  <a:lumOff val="35000"/>
                </a:schemeClr>
              </a:solidFill>
            </a:endParaRPr>
          </a:p>
          <a:p>
            <a:endParaRPr kumimoji="1" lang="ja-JP" altLang="en-US" dirty="0">
              <a:solidFill>
                <a:schemeClr val="tx1">
                  <a:lumMod val="65000"/>
                  <a:lumOff val="35000"/>
                </a:schemeClr>
              </a:solidFill>
            </a:endParaRPr>
          </a:p>
        </p:txBody>
      </p:sp>
    </p:spTree>
    <p:extLst>
      <p:ext uri="{BB962C8B-B14F-4D97-AF65-F5344CB8AC3E}">
        <p14:creationId xmlns:p14="http://schemas.microsoft.com/office/powerpoint/2010/main" val="2203454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latin typeface="+mn-ea"/>
                <a:ea typeface="+mn-ea"/>
              </a:rPr>
              <a:t>Copyright</a:t>
            </a:r>
            <a:r>
              <a:rPr lang="ja-JP" altLang="en-US" dirty="0">
                <a:solidFill>
                  <a:prstClr val="black"/>
                </a:solidFill>
                <a:latin typeface="+mn-ea"/>
                <a:ea typeface="+mn-ea"/>
              </a:rPr>
              <a:t>（</a:t>
            </a:r>
            <a:r>
              <a:rPr lang="en-US" altLang="ja-JP" dirty="0">
                <a:solidFill>
                  <a:prstClr val="black"/>
                </a:solidFill>
                <a:latin typeface="+mn-ea"/>
                <a:ea typeface="+mn-ea"/>
              </a:rPr>
              <a:t>C</a:t>
            </a:r>
            <a:r>
              <a:rPr lang="ja-JP" altLang="en-US" dirty="0">
                <a:solidFill>
                  <a:prstClr val="black"/>
                </a:solidFill>
                <a:latin typeface="+mn-ea"/>
                <a:ea typeface="+mn-ea"/>
              </a:rPr>
              <a:t>）</a:t>
            </a:r>
            <a:r>
              <a:rPr lang="en-US" altLang="ja-JP" dirty="0">
                <a:solidFill>
                  <a:prstClr val="black"/>
                </a:solidFill>
                <a:latin typeface="+mn-ea"/>
                <a:ea typeface="+mn-ea"/>
              </a:rPr>
              <a:t>2021 Yahoo Japan Corporation. All Rights Reserved. </a:t>
            </a:r>
            <a:r>
              <a:rPr lang="ja-JP" altLang="en-US" dirty="0">
                <a:solidFill>
                  <a:prstClr val="black"/>
                </a:solidFill>
                <a:latin typeface="+mn-ea"/>
                <a:ea typeface="+mn-ea"/>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60512" y="260648"/>
            <a:ext cx="7992888" cy="432048"/>
          </a:xfrm>
        </p:spPr>
        <p:txBody>
          <a:bodyPr>
            <a:normAutofit fontScale="90000"/>
          </a:bodyPr>
          <a:lstStyle/>
          <a:p>
            <a:r>
              <a:rPr kumimoji="1" lang="ja-JP" altLang="en-US" dirty="0">
                <a:latin typeface="+mn-ea"/>
                <a:ea typeface="+mn-ea"/>
              </a:rPr>
              <a:t>商品一覧</a:t>
            </a:r>
            <a:r>
              <a:rPr kumimoji="1" lang="ja-JP" altLang="en-US" sz="2200" dirty="0">
                <a:latin typeface="+mn-ea"/>
                <a:ea typeface="+mn-ea"/>
              </a:rPr>
              <a:t>　</a:t>
            </a:r>
          </a:p>
        </p:txBody>
      </p:sp>
      <p:graphicFrame>
        <p:nvGraphicFramePr>
          <p:cNvPr id="11" name="表 10">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333825428"/>
              </p:ext>
            </p:extLst>
          </p:nvPr>
        </p:nvGraphicFramePr>
        <p:xfrm>
          <a:off x="272480" y="1124744"/>
          <a:ext cx="5292588" cy="5452438"/>
        </p:xfrm>
        <a:graphic>
          <a:graphicData uri="http://schemas.openxmlformats.org/drawingml/2006/table">
            <a:tbl>
              <a:tblPr firstCol="1" bandRow="1">
                <a:tableStyleId>{21E4AEA4-8DFA-4A89-87EB-49C32662AFE0}</a:tableStyleId>
              </a:tblPr>
              <a:tblGrid>
                <a:gridCol w="1052774">
                  <a:extLst>
                    <a:ext uri="{9D8B030D-6E8A-4147-A177-3AD203B41FA5}">
                      <a16:colId xmlns:a16="http://schemas.microsoft.com/office/drawing/2014/main" val="792911817"/>
                    </a:ext>
                  </a:extLst>
                </a:gridCol>
                <a:gridCol w="2115577">
                  <a:extLst>
                    <a:ext uri="{9D8B030D-6E8A-4147-A177-3AD203B41FA5}">
                      <a16:colId xmlns:a16="http://schemas.microsoft.com/office/drawing/2014/main" val="598637953"/>
                    </a:ext>
                  </a:extLst>
                </a:gridCol>
                <a:gridCol w="2124237">
                  <a:extLst>
                    <a:ext uri="{9D8B030D-6E8A-4147-A177-3AD203B41FA5}">
                      <a16:colId xmlns:a16="http://schemas.microsoft.com/office/drawing/2014/main" val="2613442383"/>
                    </a:ext>
                  </a:extLst>
                </a:gridCol>
              </a:tblGrid>
              <a:tr h="334764">
                <a:tc>
                  <a:txBody>
                    <a:bodyPr/>
                    <a:lstStyle/>
                    <a:p>
                      <a:pPr algn="ctr"/>
                      <a:r>
                        <a:rPr kumimoji="1" lang="ja-JP" altLang="en-US" sz="800" dirty="0">
                          <a:solidFill>
                            <a:schemeClr val="bg1"/>
                          </a:solidFill>
                          <a:latin typeface="+mj-lt"/>
                          <a:ea typeface="+mj-ea"/>
                        </a:rPr>
                        <a:t>商品名</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1" kern="1200" dirty="0" smtClean="0">
                          <a:solidFill>
                            <a:schemeClr val="tx1">
                              <a:lumMod val="65000"/>
                              <a:lumOff val="35000"/>
                            </a:schemeClr>
                          </a:solidFill>
                          <a:latin typeface="+mn-lt"/>
                          <a:ea typeface="+mn-ea"/>
                          <a:cs typeface="+mn-cs"/>
                        </a:rPr>
                        <a:t>GYAO!</a:t>
                      </a:r>
                      <a:r>
                        <a:rPr kumimoji="1" lang="en-US" altLang="ja-JP" sz="800" b="1" kern="1200" baseline="0" dirty="0" smtClean="0">
                          <a:solidFill>
                            <a:schemeClr val="tx1">
                              <a:lumMod val="65000"/>
                              <a:lumOff val="35000"/>
                            </a:schemeClr>
                          </a:solidFill>
                          <a:latin typeface="+mn-lt"/>
                          <a:ea typeface="+mn-ea"/>
                          <a:cs typeface="+mn-cs"/>
                        </a:rPr>
                        <a:t> </a:t>
                      </a:r>
                      <a:r>
                        <a:rPr kumimoji="1" lang="ja-JP" altLang="en-US" sz="800" b="1" kern="1200" dirty="0" smtClean="0">
                          <a:solidFill>
                            <a:schemeClr val="tx1">
                              <a:lumMod val="65000"/>
                              <a:lumOff val="35000"/>
                            </a:schemeClr>
                          </a:solidFill>
                          <a:latin typeface="+mn-lt"/>
                          <a:ea typeface="+mn-ea"/>
                          <a:cs typeface="+mn-cs"/>
                        </a:rPr>
                        <a:t>トップ</a:t>
                      </a:r>
                      <a:r>
                        <a:rPr kumimoji="1" lang="ja-JP" altLang="en-US" sz="800" b="1" kern="1200" baseline="0" dirty="0" smtClean="0">
                          <a:solidFill>
                            <a:schemeClr val="tx1">
                              <a:lumMod val="65000"/>
                              <a:lumOff val="35000"/>
                            </a:schemeClr>
                          </a:solidFill>
                          <a:latin typeface="+mn-lt"/>
                          <a:ea typeface="+mn-ea"/>
                          <a:cs typeface="+mn-cs"/>
                        </a:rPr>
                        <a:t> </a:t>
                      </a:r>
                      <a:r>
                        <a:rPr kumimoji="1" lang="ja-JP" altLang="en-US" sz="800" b="1" kern="1200" dirty="0" smtClean="0">
                          <a:solidFill>
                            <a:schemeClr val="tx1">
                              <a:lumMod val="65000"/>
                              <a:lumOff val="35000"/>
                            </a:schemeClr>
                          </a:solidFill>
                          <a:latin typeface="+mn-lt"/>
                          <a:ea typeface="+mn-ea"/>
                          <a:cs typeface="+mn-cs"/>
                        </a:rPr>
                        <a:t>オープニングパネル</a:t>
                      </a:r>
                      <a:r>
                        <a:rPr kumimoji="1" lang="ja-JP" altLang="en-US" sz="800" b="1" kern="1200" baseline="0" dirty="0" smtClean="0">
                          <a:solidFill>
                            <a:schemeClr val="tx1">
                              <a:lumMod val="65000"/>
                              <a:lumOff val="35000"/>
                            </a:schemeClr>
                          </a:solidFill>
                          <a:latin typeface="+mn-lt"/>
                          <a:ea typeface="+mn-ea"/>
                          <a:cs typeface="+mn-cs"/>
                        </a:rPr>
                        <a:t> </a:t>
                      </a:r>
                      <a:r>
                        <a:rPr kumimoji="1" lang="en-US" altLang="ja-JP" sz="800" b="1" kern="1200" dirty="0" smtClean="0">
                          <a:solidFill>
                            <a:schemeClr val="tx1">
                              <a:lumMod val="65000"/>
                              <a:lumOff val="35000"/>
                            </a:schemeClr>
                          </a:solidFill>
                          <a:latin typeface="+mn-lt"/>
                          <a:ea typeface="+mn-ea"/>
                          <a:cs typeface="+mn-cs"/>
                        </a:rPr>
                        <a:t>SP</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FQ1)</a:t>
                      </a:r>
                    </a:p>
                  </a:txBody>
                  <a:tcPr anchor="ctr">
                    <a:lnL w="12700" cmpd="sng">
                      <a:noFill/>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800" b="1" kern="1200" dirty="0" smtClean="0">
                          <a:solidFill>
                            <a:schemeClr val="tx1">
                              <a:lumMod val="65000"/>
                              <a:lumOff val="35000"/>
                            </a:schemeClr>
                          </a:solidFill>
                          <a:latin typeface="+mn-lt"/>
                          <a:ea typeface="+mn-ea"/>
                          <a:cs typeface="+mn-cs"/>
                        </a:rPr>
                        <a:t>GYAO! </a:t>
                      </a:r>
                      <a:r>
                        <a:rPr kumimoji="1" lang="ja-JP" altLang="en-US" sz="800" b="1" kern="1200" dirty="0" smtClean="0">
                          <a:solidFill>
                            <a:schemeClr val="tx1">
                              <a:lumMod val="65000"/>
                              <a:lumOff val="35000"/>
                            </a:schemeClr>
                          </a:solidFill>
                          <a:latin typeface="+mn-lt"/>
                          <a:ea typeface="+mn-ea"/>
                          <a:cs typeface="+mn-cs"/>
                        </a:rPr>
                        <a:t>トップ</a:t>
                      </a:r>
                      <a:r>
                        <a:rPr kumimoji="1" lang="ja-JP" altLang="en-US" sz="800" b="1" kern="1200" baseline="0" dirty="0" smtClean="0">
                          <a:solidFill>
                            <a:schemeClr val="tx1">
                              <a:lumMod val="65000"/>
                              <a:lumOff val="35000"/>
                            </a:schemeClr>
                          </a:solidFill>
                          <a:latin typeface="+mn-lt"/>
                          <a:ea typeface="+mn-ea"/>
                          <a:cs typeface="+mn-cs"/>
                        </a:rPr>
                        <a:t> </a:t>
                      </a:r>
                      <a:r>
                        <a:rPr kumimoji="1" lang="ja-JP" altLang="en-US" sz="800" b="1" kern="1200" dirty="0" smtClean="0">
                          <a:solidFill>
                            <a:schemeClr val="tx1">
                              <a:lumMod val="65000"/>
                              <a:lumOff val="35000"/>
                            </a:schemeClr>
                          </a:solidFill>
                          <a:latin typeface="+mn-lt"/>
                          <a:ea typeface="+mn-ea"/>
                          <a:cs typeface="+mn-cs"/>
                        </a:rPr>
                        <a:t>トップパネル</a:t>
                      </a:r>
                      <a:r>
                        <a:rPr kumimoji="1" lang="ja-JP" altLang="en-US" sz="800" b="1" kern="1200" baseline="0" dirty="0" smtClean="0">
                          <a:solidFill>
                            <a:schemeClr val="tx1">
                              <a:lumMod val="65000"/>
                              <a:lumOff val="35000"/>
                            </a:schemeClr>
                          </a:solidFill>
                          <a:latin typeface="+mn-lt"/>
                          <a:ea typeface="+mn-ea"/>
                          <a:cs typeface="+mn-cs"/>
                        </a:rPr>
                        <a:t> </a:t>
                      </a:r>
                      <a:r>
                        <a:rPr kumimoji="1" lang="en-US" altLang="ja-JP" sz="800" b="1" kern="1200" dirty="0" smtClean="0">
                          <a:solidFill>
                            <a:schemeClr val="tx1">
                              <a:lumMod val="65000"/>
                              <a:lumOff val="35000"/>
                            </a:schemeClr>
                          </a:solidFill>
                          <a:latin typeface="+mn-lt"/>
                          <a:ea typeface="+mn-ea"/>
                          <a:cs typeface="+mn-cs"/>
                        </a:rPr>
                        <a:t>SP</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01418">
                <a:tc>
                  <a:txBody>
                    <a:bodyPr/>
                    <a:lstStyle/>
                    <a:p>
                      <a:pPr algn="ctr"/>
                      <a:r>
                        <a:rPr kumimoji="1" lang="ja-JP" altLang="en-US" sz="800" b="0" dirty="0">
                          <a:solidFill>
                            <a:schemeClr val="bg1"/>
                          </a:solidFill>
                          <a:latin typeface="+mj-lt"/>
                          <a:ea typeface="+mj-ea"/>
                        </a:rPr>
                        <a:t>商品</a:t>
                      </a:r>
                      <a:r>
                        <a:rPr kumimoji="1" lang="en-US" altLang="ja-JP" sz="800" b="0" dirty="0">
                          <a:solidFill>
                            <a:schemeClr val="bg1"/>
                          </a:solidFill>
                          <a:latin typeface="+mj-lt"/>
                          <a:ea typeface="+mj-ea"/>
                        </a:rPr>
                        <a:t>ID</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dirty="0" smtClean="0">
                          <a:solidFill>
                            <a:schemeClr val="tx1">
                              <a:lumMod val="65000"/>
                              <a:lumOff val="35000"/>
                            </a:schemeClr>
                          </a:solidFill>
                          <a:latin typeface="+mj-lt"/>
                          <a:ea typeface="+mj-ea"/>
                        </a:rPr>
                        <a:t>1000000921</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ja-JP" sz="800" kern="1200" dirty="0" smtClean="0">
                          <a:solidFill>
                            <a:schemeClr val="tx1">
                              <a:lumMod val="65000"/>
                              <a:lumOff val="35000"/>
                            </a:schemeClr>
                          </a:solidFill>
                          <a:latin typeface="+mn-lt"/>
                          <a:ea typeface="+mn-ea"/>
                          <a:cs typeface="+mn-cs"/>
                        </a:rPr>
                        <a:t>1000000922</a:t>
                      </a: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12700" cmpd="sng">
                      <a:noFill/>
                    </a:lnB>
                  </a:tcPr>
                </a:tc>
                <a:extLst>
                  <a:ext uri="{0D108BD9-81ED-4DB2-BD59-A6C34878D82A}">
                    <a16:rowId xmlns:a16="http://schemas.microsoft.com/office/drawing/2014/main" val="4069392726"/>
                  </a:ext>
                </a:extLst>
              </a:tr>
              <a:tr h="30141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a:solidFill>
                            <a:schemeClr val="bg1"/>
                          </a:solidFill>
                          <a:latin typeface="+mn-lt"/>
                          <a:ea typeface="+mn-ea"/>
                          <a:cs typeface="+mn-cs"/>
                        </a:rPr>
                        <a:t>予約開始日</a:t>
                      </a:r>
                      <a:endParaRPr kumimoji="1" lang="en-US" altLang="ja-JP" sz="800" b="0" kern="1200" dirty="0">
                        <a:solidFill>
                          <a:schemeClr val="bg1"/>
                        </a:solidFill>
                        <a:latin typeface="+mn-lt"/>
                        <a:ea typeface="+mn-ea"/>
                        <a:cs typeface="+mn-cs"/>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kern="1200" dirty="0" smtClean="0">
                          <a:solidFill>
                            <a:schemeClr val="tx1">
                              <a:lumMod val="65000"/>
                              <a:lumOff val="35000"/>
                            </a:schemeClr>
                          </a:solidFill>
                          <a:latin typeface="+mn-lt"/>
                          <a:ea typeface="+mn-ea"/>
                          <a:cs typeface="+mn-cs"/>
                        </a:rPr>
                        <a:t>2021/3/10</a:t>
                      </a:r>
                      <a:r>
                        <a:rPr kumimoji="1" lang="ja-JP" altLang="en-US" sz="800" kern="1200" dirty="0" smtClean="0">
                          <a:solidFill>
                            <a:schemeClr val="tx1">
                              <a:lumMod val="65000"/>
                              <a:lumOff val="35000"/>
                            </a:schemeClr>
                          </a:solidFill>
                          <a:latin typeface="+mn-lt"/>
                          <a:ea typeface="+mn-ea"/>
                          <a:cs typeface="+mn-cs"/>
                        </a:rPr>
                        <a:t>（水）</a:t>
                      </a:r>
                      <a:r>
                        <a:rPr kumimoji="1" lang="en-US" altLang="ja-JP" sz="800" kern="1200" dirty="0" smtClean="0">
                          <a:solidFill>
                            <a:schemeClr val="tx1">
                              <a:lumMod val="65000"/>
                              <a:lumOff val="35000"/>
                            </a:schemeClr>
                          </a:solidFill>
                          <a:latin typeface="+mn-lt"/>
                          <a:ea typeface="+mn-ea"/>
                          <a:cs typeface="+mn-cs"/>
                        </a:rPr>
                        <a:t>12</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00</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kern="1200" dirty="0" smtClean="0">
                          <a:solidFill>
                            <a:schemeClr val="tx1">
                              <a:lumMod val="65000"/>
                              <a:lumOff val="35000"/>
                            </a:schemeClr>
                          </a:solidFill>
                          <a:latin typeface="+mn-lt"/>
                          <a:ea typeface="+mn-ea"/>
                          <a:cs typeface="+mn-cs"/>
                        </a:rPr>
                        <a:t>2021/3/10</a:t>
                      </a:r>
                      <a:r>
                        <a:rPr kumimoji="1" lang="ja-JP" altLang="en-US" sz="800" kern="1200" dirty="0" smtClean="0">
                          <a:solidFill>
                            <a:schemeClr val="tx1">
                              <a:lumMod val="65000"/>
                              <a:lumOff val="35000"/>
                            </a:schemeClr>
                          </a:solidFill>
                          <a:latin typeface="+mn-lt"/>
                          <a:ea typeface="+mn-ea"/>
                          <a:cs typeface="+mn-cs"/>
                        </a:rPr>
                        <a:t>（水）</a:t>
                      </a:r>
                      <a:r>
                        <a:rPr kumimoji="1" lang="en-US" altLang="ja-JP" sz="800" kern="1200" dirty="0" smtClean="0">
                          <a:solidFill>
                            <a:schemeClr val="tx1">
                              <a:lumMod val="65000"/>
                              <a:lumOff val="35000"/>
                            </a:schemeClr>
                          </a:solidFill>
                          <a:latin typeface="+mn-lt"/>
                          <a:ea typeface="+mn-ea"/>
                          <a:cs typeface="+mn-cs"/>
                        </a:rPr>
                        <a:t>12</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00</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noFill/>
                      <a:prstDash val="solid"/>
                      <a:round/>
                      <a:headEnd type="none" w="med" len="med"/>
                      <a:tailEnd type="none" w="med" len="med"/>
                    </a:lnT>
                    <a:lnB w="12700" cmpd="sng">
                      <a:noFill/>
                    </a:lnB>
                  </a:tcPr>
                </a:tc>
                <a:extLst>
                  <a:ext uri="{0D108BD9-81ED-4DB2-BD59-A6C34878D82A}">
                    <a16:rowId xmlns:a16="http://schemas.microsoft.com/office/drawing/2014/main" val="1016897432"/>
                  </a:ext>
                </a:extLst>
              </a:tr>
              <a:tr h="94869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dirty="0">
                          <a:solidFill>
                            <a:schemeClr val="bg1"/>
                          </a:solidFill>
                          <a:latin typeface="+mn-ea"/>
                          <a:ea typeface="+mn-ea"/>
                        </a:rPr>
                        <a:t>掲載イメージ</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endParaRPr kumimoji="1" lang="ja-JP" altLang="en-US"/>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12700" cmpd="sng">
                      <a:noFill/>
                    </a:lnT>
                  </a:tcPr>
                </a:tc>
                <a:extLst>
                  <a:ext uri="{0D108BD9-81ED-4DB2-BD59-A6C34878D82A}">
                    <a16:rowId xmlns:a16="http://schemas.microsoft.com/office/drawing/2014/main" val="2658556097"/>
                  </a:ext>
                </a:extLst>
              </a:tr>
              <a:tr h="46118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a:solidFill>
                            <a:schemeClr val="bg1"/>
                          </a:solidFill>
                          <a:latin typeface="+mn-lt"/>
                          <a:ea typeface="+mn-ea"/>
                          <a:cs typeface="+mn-cs"/>
                        </a:rPr>
                        <a:t>広告タイプ</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endParaRPr kumimoji="1" lang="en-US" altLang="ja-JP" sz="800" kern="1200" dirty="0" smtClean="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16</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9</a:t>
                      </a:r>
                      <a:r>
                        <a:rPr kumimoji="1" lang="ja-JP" altLang="en-US" sz="800" kern="1200" dirty="0" smtClean="0">
                          <a:solidFill>
                            <a:schemeClr val="tx1">
                              <a:lumMod val="65000"/>
                              <a:lumOff val="35000"/>
                            </a:schemeClr>
                          </a:solidFill>
                          <a:latin typeface="+mn-lt"/>
                          <a:ea typeface="+mn-ea"/>
                          <a:cs typeface="+mn-cs"/>
                        </a:rPr>
                        <a:t>）</a:t>
                      </a:r>
                      <a:endParaRPr kumimoji="1" lang="en-US" altLang="ja-JP" sz="800" kern="1200" dirty="0" smtClean="0">
                        <a:solidFill>
                          <a:schemeClr val="tx1">
                            <a:lumMod val="65000"/>
                            <a:lumOff val="35000"/>
                          </a:schemeClr>
                        </a:solidFill>
                        <a:latin typeface="+mn-lt"/>
                        <a:ea typeface="+mn-ea"/>
                        <a:cs typeface="+mn-cs"/>
                      </a:endParaRPr>
                    </a:p>
                    <a:p>
                      <a:pPr algn="ctr"/>
                      <a:r>
                        <a:rPr kumimoji="1" lang="ja-JP" altLang="en-US" sz="800" kern="1200" dirty="0" smtClean="0">
                          <a:solidFill>
                            <a:schemeClr val="tx1">
                              <a:lumMod val="65000"/>
                              <a:lumOff val="35000"/>
                            </a:schemeClr>
                          </a:solidFill>
                          <a:latin typeface="+mn-lt"/>
                          <a:ea typeface="+mn-ea"/>
                          <a:cs typeface="+mn-cs"/>
                        </a:rPr>
                        <a:t>動画（</a:t>
                      </a:r>
                      <a:r>
                        <a:rPr kumimoji="1" lang="en-US" altLang="ja-JP" sz="800" kern="1200" dirty="0" smtClean="0">
                          <a:solidFill>
                            <a:schemeClr val="tx1">
                              <a:lumMod val="65000"/>
                              <a:lumOff val="35000"/>
                            </a:schemeClr>
                          </a:solidFill>
                          <a:latin typeface="+mn-lt"/>
                          <a:ea typeface="+mn-ea"/>
                          <a:cs typeface="+mn-cs"/>
                        </a:rPr>
                        <a:t>16</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9</a:t>
                      </a:r>
                      <a:r>
                        <a:rPr kumimoji="1" lang="ja-JP" altLang="en-US" sz="800" kern="1200" dirty="0" smtClean="0">
                          <a:solidFill>
                            <a:schemeClr val="tx1">
                              <a:lumMod val="65000"/>
                              <a:lumOff val="35000"/>
                            </a:schemeClr>
                          </a:solidFill>
                          <a:latin typeface="+mn-lt"/>
                          <a:ea typeface="+mn-ea"/>
                          <a:cs typeface="+mn-cs"/>
                        </a:rPr>
                        <a:t>）</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605742330"/>
                  </a:ext>
                </a:extLst>
              </a:tr>
              <a:tr h="276002">
                <a:tc>
                  <a:txBody>
                    <a:bodyPr/>
                    <a:lstStyle/>
                    <a:p>
                      <a:pPr algn="ctr"/>
                      <a:r>
                        <a:rPr kumimoji="1" lang="ja-JP" altLang="en-US" sz="800" b="0" dirty="0">
                          <a:solidFill>
                            <a:schemeClr val="bg1"/>
                          </a:solidFill>
                          <a:latin typeface="+mj-lt"/>
                          <a:ea typeface="+mj-ea"/>
                        </a:rPr>
                        <a:t>デバイス</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r>
                        <a:rPr kumimoji="1" lang="ja-JP" altLang="en-US" sz="800" dirty="0" smtClean="0">
                          <a:solidFill>
                            <a:schemeClr val="tx1">
                              <a:lumMod val="65000"/>
                              <a:lumOff val="35000"/>
                            </a:schemeClr>
                          </a:solidFill>
                          <a:latin typeface="+mj-lt"/>
                          <a:ea typeface="+mj-ea"/>
                        </a:rPr>
                        <a:t>スマートフォン</a:t>
                      </a:r>
                      <a:endParaRPr kumimoji="1" lang="ja-JP" altLang="en-US" sz="800" dirty="0">
                        <a:solidFill>
                          <a:schemeClr val="tx1">
                            <a:lumMod val="65000"/>
                            <a:lumOff val="35000"/>
                          </a:schemeClr>
                        </a:solidFill>
                        <a:latin typeface="+mj-lt"/>
                        <a:ea typeface="+mj-ea"/>
                      </a:endParaRPr>
                    </a:p>
                  </a:txBody>
                  <a:tcPr anchor="ctr">
                    <a:lnL w="12700" cmpd="sng">
                      <a:noFill/>
                    </a:lnL>
                    <a:lnR w="12700" cap="flat" cmpd="sng" algn="ctr">
                      <a:solidFill>
                        <a:schemeClr val="bg1"/>
                      </a:solidFill>
                      <a:prstDash val="solid"/>
                      <a:round/>
                      <a:headEnd type="none" w="med" len="med"/>
                      <a:tailEnd type="none" w="med" len="med"/>
                    </a:lnR>
                  </a:tcPr>
                </a:tc>
                <a:tc hMerge="1">
                  <a:txBody>
                    <a:bodyPr/>
                    <a:lstStyle/>
                    <a:p>
                      <a:endParaRPr kumimoji="1" lang="ja-JP" altLang="en-US"/>
                    </a:p>
                  </a:txBody>
                  <a:tcPr/>
                </a:tc>
                <a:extLst>
                  <a:ext uri="{0D108BD9-81ED-4DB2-BD59-A6C34878D82A}">
                    <a16:rowId xmlns:a16="http://schemas.microsoft.com/office/drawing/2014/main" val="3931917948"/>
                  </a:ext>
                </a:extLst>
              </a:tr>
              <a:tr h="393606">
                <a:tc>
                  <a:txBody>
                    <a:bodyPr/>
                    <a:lstStyle/>
                    <a:p>
                      <a:pPr algn="ctr"/>
                      <a:r>
                        <a:rPr kumimoji="1" lang="ja-JP" altLang="en-US" sz="800" b="0" dirty="0">
                          <a:solidFill>
                            <a:schemeClr val="bg1"/>
                          </a:solidFill>
                          <a:latin typeface="+mj-lt"/>
                          <a:ea typeface="+mj-ea"/>
                        </a:rPr>
                        <a:t>掲載場所</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dirty="0" smtClean="0">
                          <a:solidFill>
                            <a:schemeClr val="tx1">
                              <a:lumMod val="65000"/>
                              <a:lumOff val="35000"/>
                            </a:schemeClr>
                          </a:solidFill>
                          <a:latin typeface="+mj-lt"/>
                          <a:ea typeface="+mj-ea"/>
                        </a:rPr>
                        <a:t>GYAO!</a:t>
                      </a:r>
                      <a:r>
                        <a:rPr kumimoji="1" lang="ja-JP" altLang="en-US" sz="800" dirty="0" smtClean="0">
                          <a:solidFill>
                            <a:schemeClr val="tx1">
                              <a:lumMod val="65000"/>
                              <a:lumOff val="35000"/>
                            </a:schemeClr>
                          </a:solidFill>
                          <a:latin typeface="+mj-lt"/>
                          <a:ea typeface="+mj-ea"/>
                        </a:rPr>
                        <a:t>オープニングパネル（アプリ）</a:t>
                      </a:r>
                      <a:endParaRPr kumimoji="1" lang="ja-JP" altLang="en-US" sz="800" dirty="0">
                        <a:solidFill>
                          <a:schemeClr val="tx1">
                            <a:lumMod val="65000"/>
                            <a:lumOff val="35000"/>
                          </a:schemeClr>
                        </a:solidFill>
                        <a:latin typeface="+mj-lt"/>
                        <a:ea typeface="+mj-ea"/>
                      </a:endParaRPr>
                    </a:p>
                  </a:txBody>
                  <a:tcPr anchor="ctr">
                    <a:lnL w="12700" cmpd="sng">
                      <a:noFill/>
                    </a:lnL>
                    <a:lnR w="12700" cap="flat" cmpd="sng" algn="ctr">
                      <a:solidFill>
                        <a:schemeClr val="bg1"/>
                      </a:solidFill>
                      <a:prstDash val="solid"/>
                      <a:round/>
                      <a:headEnd type="none" w="med" len="med"/>
                      <a:tailEnd type="none" w="med" len="med"/>
                    </a:lnR>
                  </a:tcPr>
                </a:tc>
                <a:tc>
                  <a:txBody>
                    <a:bodyPr/>
                    <a:lstStyle/>
                    <a:p>
                      <a:pPr algn="ctr"/>
                      <a:r>
                        <a:rPr kumimoji="1" lang="en-US" altLang="ja-JP" sz="800" dirty="0" smtClean="0">
                          <a:solidFill>
                            <a:schemeClr val="tx1">
                              <a:lumMod val="65000"/>
                              <a:lumOff val="35000"/>
                            </a:schemeClr>
                          </a:solidFill>
                          <a:latin typeface="+mj-lt"/>
                          <a:ea typeface="+mj-ea"/>
                        </a:rPr>
                        <a:t>GYAO! </a:t>
                      </a:r>
                      <a:r>
                        <a:rPr kumimoji="1" lang="ja-JP" altLang="en-US" sz="800" dirty="0" smtClean="0">
                          <a:solidFill>
                            <a:schemeClr val="tx1">
                              <a:lumMod val="65000"/>
                              <a:lumOff val="35000"/>
                            </a:schemeClr>
                          </a:solidFill>
                          <a:latin typeface="+mj-lt"/>
                          <a:ea typeface="+mj-ea"/>
                        </a:rPr>
                        <a:t>トップ（アプリ）</a:t>
                      </a:r>
                      <a:endParaRPr kumimoji="1" lang="ja-JP" altLang="en-US" sz="800" dirty="0">
                        <a:solidFill>
                          <a:schemeClr val="tx1">
                            <a:lumMod val="65000"/>
                            <a:lumOff val="35000"/>
                          </a:schemeClr>
                        </a:solidFill>
                        <a:latin typeface="+mj-lt"/>
                        <a:ea typeface="+mj-ea"/>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326474">
                <a:tc>
                  <a:txBody>
                    <a:bodyPr/>
                    <a:lstStyle/>
                    <a:p>
                      <a:pPr algn="ctr"/>
                      <a:r>
                        <a:rPr kumimoji="1" lang="ja-JP" altLang="en-US" sz="800" b="0" dirty="0">
                          <a:solidFill>
                            <a:schemeClr val="bg1"/>
                          </a:solidFill>
                          <a:latin typeface="+mj-lt"/>
                          <a:ea typeface="+mj-ea"/>
                        </a:rPr>
                        <a:t>掲載期間</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2021</a:t>
                      </a:r>
                      <a:r>
                        <a:rPr kumimoji="1" lang="ja-JP" altLang="en-US"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年</a:t>
                      </a:r>
                      <a:r>
                        <a:rPr kumimoji="1" lang="en-US" altLang="ja-JP"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4</a:t>
                      </a:r>
                      <a:r>
                        <a:rPr kumimoji="1" lang="ja-JP" altLang="en-US"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月</a:t>
                      </a:r>
                      <a:r>
                        <a:rPr kumimoji="1" lang="en-US" altLang="ja-JP"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1</a:t>
                      </a:r>
                      <a:r>
                        <a:rPr kumimoji="1" lang="ja-JP" altLang="en-US"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日（木）～　</a:t>
                      </a:r>
                      <a:r>
                        <a:rPr kumimoji="1" lang="en-US" altLang="ja-JP"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2021</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年</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6</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月</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30</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日（水）</a:t>
                      </a:r>
                      <a:endParaRPr kumimoji="1" lang="ja-JP" altLang="en-US"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12700" cmpd="sng">
                      <a:noFill/>
                    </a:lnL>
                    <a:lnR w="12700" cap="flat" cmpd="sng" algn="ctr">
                      <a:solidFill>
                        <a:schemeClr val="bg1"/>
                      </a:solidFill>
                      <a:prstDash val="solid"/>
                      <a:round/>
                      <a:headEnd type="none" w="med" len="med"/>
                      <a:tailEnd type="none" w="med" len="med"/>
                    </a:lnR>
                  </a:tcPr>
                </a:tc>
                <a:tc hMerge="1">
                  <a:txBody>
                    <a:bodyPr/>
                    <a:lstStyle/>
                    <a:p>
                      <a:endParaRPr kumimoji="1" lang="ja-JP" altLang="en-US"/>
                    </a:p>
                  </a:txBody>
                  <a:tcPr/>
                </a:tc>
                <a:extLst>
                  <a:ext uri="{0D108BD9-81ED-4DB2-BD59-A6C34878D82A}">
                    <a16:rowId xmlns:a16="http://schemas.microsoft.com/office/drawing/2014/main" val="2463668774"/>
                  </a:ext>
                </a:extLst>
              </a:tr>
              <a:tr h="792088">
                <a:tc>
                  <a:txBody>
                    <a:bodyPr/>
                    <a:lstStyle/>
                    <a:p>
                      <a:pPr algn="ctr"/>
                      <a:r>
                        <a:rPr kumimoji="1" lang="ja-JP" altLang="en-US" sz="800" b="0" dirty="0">
                          <a:solidFill>
                            <a:schemeClr val="bg1"/>
                          </a:solidFill>
                          <a:latin typeface="+mj-lt"/>
                          <a:ea typeface="+mj-ea"/>
                        </a:rPr>
                        <a:t>購入期間</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900" dirty="0" smtClean="0">
                          <a:solidFill>
                            <a:schemeClr val="tx1">
                              <a:lumMod val="65000"/>
                              <a:lumOff val="35000"/>
                            </a:schemeClr>
                          </a:solidFill>
                          <a:latin typeface="+mj-lt"/>
                          <a:ea typeface="+mj-ea"/>
                        </a:rPr>
                        <a:t>1</a:t>
                      </a:r>
                      <a:r>
                        <a:rPr kumimoji="1" lang="ja-JP" altLang="en-US" sz="900" dirty="0" smtClean="0">
                          <a:solidFill>
                            <a:schemeClr val="tx1">
                              <a:lumMod val="65000"/>
                              <a:lumOff val="35000"/>
                            </a:schemeClr>
                          </a:solidFill>
                          <a:latin typeface="+mj-lt"/>
                          <a:ea typeface="+mj-ea"/>
                        </a:rPr>
                        <a:t>日間</a:t>
                      </a:r>
                      <a:endParaRPr kumimoji="1" lang="en-US" altLang="ja-JP" sz="900" dirty="0" smtClean="0">
                        <a:solidFill>
                          <a:schemeClr val="tx1">
                            <a:lumMod val="65000"/>
                            <a:lumOff val="35000"/>
                          </a:schemeClr>
                        </a:solidFill>
                        <a:latin typeface="+mj-lt"/>
                        <a:ea typeface="+mj-ea"/>
                      </a:endParaRPr>
                    </a:p>
                    <a:p>
                      <a:pPr algn="ctr"/>
                      <a:endParaRPr kumimoji="1" lang="en-US" altLang="ja-JP" sz="800" dirty="0" smtClean="0">
                        <a:solidFill>
                          <a:schemeClr val="tx1">
                            <a:lumMod val="65000"/>
                            <a:lumOff val="35000"/>
                          </a:schemeClr>
                        </a:solidFill>
                        <a:latin typeface="+mj-lt"/>
                        <a:ea typeface="+mj-ea"/>
                      </a:endParaRPr>
                    </a:p>
                    <a:p>
                      <a:r>
                        <a:rPr lang="en-US" altLang="ja-JP" sz="700" dirty="0" smtClean="0">
                          <a:solidFill>
                            <a:schemeClr val="tx1">
                              <a:lumMod val="65000"/>
                              <a:lumOff val="35000"/>
                            </a:schemeClr>
                          </a:solidFill>
                        </a:rPr>
                        <a:t>※</a:t>
                      </a:r>
                      <a:r>
                        <a:rPr lang="ja-JP" altLang="en-US" sz="700" dirty="0" smtClean="0">
                          <a:solidFill>
                            <a:schemeClr val="tx1">
                              <a:lumMod val="65000"/>
                              <a:lumOff val="35000"/>
                            </a:schemeClr>
                          </a:solidFill>
                        </a:rPr>
                        <a:t>オープニングパネル</a:t>
                      </a:r>
                      <a:r>
                        <a:rPr lang="en-US" altLang="ja-JP" sz="700" dirty="0" smtClean="0">
                          <a:solidFill>
                            <a:schemeClr val="tx1">
                              <a:lumMod val="65000"/>
                              <a:lumOff val="35000"/>
                            </a:schemeClr>
                          </a:solidFill>
                        </a:rPr>
                        <a:t> SP</a:t>
                      </a:r>
                      <a:r>
                        <a:rPr lang="ja-JP" altLang="en-US" sz="700" dirty="0" smtClean="0">
                          <a:solidFill>
                            <a:schemeClr val="tx1">
                              <a:lumMod val="65000"/>
                              <a:lumOff val="35000"/>
                            </a:schemeClr>
                          </a:solidFill>
                        </a:rPr>
                        <a:t>は</a:t>
                      </a:r>
                      <a:r>
                        <a:rPr lang="en-US" altLang="ja-JP" sz="700" dirty="0" smtClean="0">
                          <a:solidFill>
                            <a:schemeClr val="tx1">
                              <a:lumMod val="65000"/>
                              <a:lumOff val="35000"/>
                            </a:schemeClr>
                          </a:solidFill>
                        </a:rPr>
                        <a:t>1</a:t>
                      </a:r>
                      <a:r>
                        <a:rPr lang="ja-JP" altLang="en-US" sz="700" dirty="0" smtClean="0">
                          <a:solidFill>
                            <a:schemeClr val="tx1">
                              <a:lumMod val="65000"/>
                              <a:lumOff val="35000"/>
                            </a:schemeClr>
                          </a:solidFill>
                        </a:rPr>
                        <a:t>日</a:t>
                      </a:r>
                      <a:r>
                        <a:rPr lang="en-US" altLang="ja-JP" sz="700" dirty="0" smtClean="0">
                          <a:solidFill>
                            <a:schemeClr val="tx1">
                              <a:lumMod val="65000"/>
                              <a:lumOff val="35000"/>
                            </a:schemeClr>
                          </a:solidFill>
                        </a:rPr>
                        <a:t>1</a:t>
                      </a:r>
                      <a:r>
                        <a:rPr lang="ja-JP" altLang="en-US" sz="700" dirty="0" smtClean="0">
                          <a:solidFill>
                            <a:schemeClr val="tx1">
                              <a:lumMod val="65000"/>
                              <a:lumOff val="35000"/>
                            </a:schemeClr>
                          </a:solidFill>
                        </a:rPr>
                        <a:t>回、</a:t>
                      </a:r>
                      <a:endParaRPr lang="en-US" altLang="ja-JP" sz="700" dirty="0" smtClean="0">
                        <a:solidFill>
                          <a:schemeClr val="tx1">
                            <a:lumMod val="65000"/>
                            <a:lumOff val="35000"/>
                          </a:schemeClr>
                        </a:solidFill>
                      </a:endParaRPr>
                    </a:p>
                    <a:p>
                      <a:r>
                        <a:rPr lang="ja-JP" altLang="en-US" sz="700" dirty="0" smtClean="0">
                          <a:solidFill>
                            <a:schemeClr val="tx1">
                              <a:lumMod val="65000"/>
                              <a:lumOff val="35000"/>
                            </a:schemeClr>
                          </a:solidFill>
                        </a:rPr>
                        <a:t>アプリ起動時に掲載される広告です。</a:t>
                      </a:r>
                      <a:endParaRPr lang="en-US" altLang="ja-JP" sz="700" dirty="0" smtClean="0">
                        <a:solidFill>
                          <a:schemeClr val="tx1">
                            <a:lumMod val="65000"/>
                            <a:lumOff val="35000"/>
                          </a:schemeClr>
                        </a:solidFill>
                      </a:endParaRPr>
                    </a:p>
                    <a:p>
                      <a:r>
                        <a:rPr lang="en-US" altLang="ja-JP" sz="700" dirty="0" smtClean="0">
                          <a:solidFill>
                            <a:schemeClr val="tx1">
                              <a:lumMod val="65000"/>
                              <a:lumOff val="35000"/>
                            </a:schemeClr>
                          </a:solidFill>
                        </a:rPr>
                        <a:t>※</a:t>
                      </a:r>
                      <a:r>
                        <a:rPr lang="ja-JP" altLang="en-US" sz="700" dirty="0" smtClean="0">
                          <a:solidFill>
                            <a:schemeClr val="tx1">
                              <a:lumMod val="65000"/>
                              <a:lumOff val="35000"/>
                            </a:schemeClr>
                          </a:solidFill>
                        </a:rPr>
                        <a:t>オープニングパネル </a:t>
                      </a:r>
                      <a:r>
                        <a:rPr lang="en-US" altLang="ja-JP" sz="700" dirty="0" smtClean="0">
                          <a:solidFill>
                            <a:schemeClr val="tx1">
                              <a:lumMod val="65000"/>
                              <a:lumOff val="35000"/>
                            </a:schemeClr>
                          </a:solidFill>
                        </a:rPr>
                        <a:t>SP</a:t>
                      </a:r>
                      <a:r>
                        <a:rPr lang="ja-JP" altLang="en-US" sz="700" dirty="0" smtClean="0">
                          <a:solidFill>
                            <a:schemeClr val="tx1">
                              <a:lumMod val="65000"/>
                              <a:lumOff val="35000"/>
                            </a:schemeClr>
                          </a:solidFill>
                        </a:rPr>
                        <a:t>は</a:t>
                      </a:r>
                      <a:r>
                        <a:rPr lang="en-US" altLang="ja-JP" sz="700" dirty="0" smtClean="0">
                          <a:solidFill>
                            <a:schemeClr val="tx1">
                              <a:lumMod val="65000"/>
                              <a:lumOff val="35000"/>
                            </a:schemeClr>
                          </a:solidFill>
                        </a:rPr>
                        <a:t>3</a:t>
                      </a:r>
                      <a:r>
                        <a:rPr lang="ja-JP" altLang="en-US" sz="700" dirty="0" smtClean="0">
                          <a:solidFill>
                            <a:schemeClr val="tx1">
                              <a:lumMod val="65000"/>
                              <a:lumOff val="35000"/>
                            </a:schemeClr>
                          </a:solidFill>
                        </a:rPr>
                        <a:t>日分以上同時購入の場合</a:t>
                      </a:r>
                      <a:r>
                        <a:rPr lang="en-US" altLang="ja-JP" sz="700" dirty="0" smtClean="0">
                          <a:solidFill>
                            <a:schemeClr val="tx1">
                              <a:lumMod val="65000"/>
                              <a:lumOff val="35000"/>
                            </a:schemeClr>
                          </a:solidFill>
                        </a:rPr>
                        <a:t>75</a:t>
                      </a:r>
                      <a:r>
                        <a:rPr lang="ja-JP" altLang="en-US" sz="700" dirty="0" smtClean="0">
                          <a:solidFill>
                            <a:schemeClr val="tx1">
                              <a:lumMod val="65000"/>
                              <a:lumOff val="35000"/>
                            </a:schemeClr>
                          </a:solidFill>
                        </a:rPr>
                        <a:t>万円</a:t>
                      </a:r>
                      <a:r>
                        <a:rPr lang="en-US" altLang="ja-JP" sz="700" dirty="0" smtClean="0">
                          <a:solidFill>
                            <a:schemeClr val="tx1">
                              <a:lumMod val="65000"/>
                              <a:lumOff val="35000"/>
                            </a:schemeClr>
                          </a:solidFill>
                        </a:rPr>
                        <a:t>/</a:t>
                      </a:r>
                      <a:r>
                        <a:rPr lang="ja-JP" altLang="en-US" sz="700" dirty="0" smtClean="0">
                          <a:solidFill>
                            <a:schemeClr val="tx1">
                              <a:lumMod val="65000"/>
                              <a:lumOff val="35000"/>
                            </a:schemeClr>
                          </a:solidFill>
                        </a:rPr>
                        <a:t>枠（日）で掲載可能です。</a:t>
                      </a:r>
                    </a:p>
                    <a:p>
                      <a:pPr algn="ctr"/>
                      <a:endParaRPr kumimoji="1" lang="en-US" altLang="ja-JP" sz="800" dirty="0" smtClean="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dirty="0">
                          <a:solidFill>
                            <a:schemeClr val="tx1">
                              <a:lumMod val="65000"/>
                              <a:lumOff val="35000"/>
                            </a:schemeClr>
                          </a:solidFill>
                          <a:latin typeface="+mj-lt"/>
                          <a:ea typeface="+mj-ea"/>
                        </a:rPr>
                        <a:t>5</a:t>
                      </a:r>
                      <a:r>
                        <a:rPr kumimoji="1" lang="ja-JP" altLang="en-US" sz="800" dirty="0">
                          <a:solidFill>
                            <a:schemeClr val="tx1">
                              <a:lumMod val="65000"/>
                              <a:lumOff val="35000"/>
                            </a:schemeClr>
                          </a:solidFill>
                          <a:latin typeface="+mj-lt"/>
                          <a:ea typeface="+mj-ea"/>
                        </a:rPr>
                        <a:t>日間</a:t>
                      </a:r>
                      <a:r>
                        <a:rPr kumimoji="1" lang="ja-JP" altLang="en-US" sz="800" kern="1200" dirty="0">
                          <a:solidFill>
                            <a:schemeClr val="tx1">
                              <a:lumMod val="65000"/>
                              <a:lumOff val="35000"/>
                            </a:schemeClr>
                          </a:solidFill>
                          <a:latin typeface="+mn-lt"/>
                          <a:ea typeface="+mn-ea"/>
                          <a:cs typeface="+mn-cs"/>
                        </a:rPr>
                        <a:t>～</a:t>
                      </a:r>
                      <a:r>
                        <a:rPr kumimoji="1" lang="en-US" altLang="ja-JP" sz="800" dirty="0">
                          <a:solidFill>
                            <a:schemeClr val="tx1">
                              <a:lumMod val="65000"/>
                              <a:lumOff val="35000"/>
                            </a:schemeClr>
                          </a:solidFill>
                          <a:latin typeface="+mj-lt"/>
                          <a:ea typeface="+mj-ea"/>
                        </a:rPr>
                        <a:t>31</a:t>
                      </a:r>
                      <a:r>
                        <a:rPr kumimoji="1" lang="ja-JP" altLang="en-US" sz="800" dirty="0" smtClean="0">
                          <a:solidFill>
                            <a:schemeClr val="tx1">
                              <a:lumMod val="65000"/>
                              <a:lumOff val="35000"/>
                            </a:schemeClr>
                          </a:solidFill>
                          <a:latin typeface="+mj-lt"/>
                          <a:ea typeface="+mj-ea"/>
                        </a:rPr>
                        <a:t>日間</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967014782"/>
                  </a:ext>
                </a:extLst>
              </a:tr>
              <a:tr h="252968">
                <a:tc>
                  <a:txBody>
                    <a:bodyPr/>
                    <a:lstStyle/>
                    <a:p>
                      <a:pPr algn="ctr"/>
                      <a:r>
                        <a:rPr kumimoji="1" lang="ja-JP" altLang="en-US" sz="800" b="0" dirty="0">
                          <a:solidFill>
                            <a:schemeClr val="bg1"/>
                          </a:solidFill>
                          <a:latin typeface="+mj-lt"/>
                          <a:ea typeface="+mj-ea"/>
                        </a:rPr>
                        <a:t>料金タイプ</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800" dirty="0" smtClean="0">
                          <a:solidFill>
                            <a:schemeClr val="tx1">
                              <a:lumMod val="65000"/>
                              <a:lumOff val="35000"/>
                            </a:schemeClr>
                          </a:solidFill>
                          <a:latin typeface="+mj-lt"/>
                          <a:ea typeface="+mj-ea"/>
                        </a:rPr>
                        <a:t>枠購入型</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dirty="0" err="1">
                          <a:solidFill>
                            <a:schemeClr val="tx1">
                              <a:lumMod val="65000"/>
                              <a:lumOff val="35000"/>
                            </a:schemeClr>
                          </a:solidFill>
                          <a:latin typeface="+mj-lt"/>
                          <a:ea typeface="+mj-ea"/>
                        </a:rPr>
                        <a:t>Vimps</a:t>
                      </a:r>
                      <a:r>
                        <a:rPr kumimoji="1" lang="ja-JP" altLang="en-US" sz="800" dirty="0">
                          <a:solidFill>
                            <a:schemeClr val="tx1">
                              <a:lumMod val="65000"/>
                              <a:lumOff val="35000"/>
                            </a:schemeClr>
                          </a:solidFill>
                          <a:latin typeface="+mj-lt"/>
                          <a:ea typeface="+mj-ea"/>
                        </a:rPr>
                        <a:t>購入型</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750538939"/>
                  </a:ext>
                </a:extLst>
              </a:tr>
              <a:tr h="2880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a:solidFill>
                            <a:schemeClr val="bg1"/>
                          </a:solidFill>
                          <a:latin typeface="+mn-lt"/>
                          <a:ea typeface="+mn-ea"/>
                          <a:cs typeface="+mn-cs"/>
                        </a:rPr>
                        <a:t>最低購入価格</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1,000,000</a:t>
                      </a:r>
                      <a:r>
                        <a:rPr kumimoji="1" lang="ja-JP" altLang="en-US" sz="800" kern="1200" dirty="0">
                          <a:solidFill>
                            <a:schemeClr val="tx1">
                              <a:lumMod val="65000"/>
                              <a:lumOff val="35000"/>
                            </a:schemeClr>
                          </a:solidFill>
                          <a:latin typeface="+mn-lt"/>
                          <a:ea typeface="+mn-ea"/>
                          <a:cs typeface="+mn-cs"/>
                        </a:rPr>
                        <a:t>円</a:t>
                      </a:r>
                      <a:endParaRPr kumimoji="1" lang="en-US" altLang="ja-JP" sz="8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1,000,000</a:t>
                      </a:r>
                      <a:r>
                        <a:rPr kumimoji="1" lang="ja-JP" altLang="en-US" sz="800" kern="1200" dirty="0">
                          <a:solidFill>
                            <a:schemeClr val="tx1">
                              <a:lumMod val="65000"/>
                              <a:lumOff val="35000"/>
                            </a:schemeClr>
                          </a:solidFill>
                          <a:latin typeface="+mn-lt"/>
                          <a:ea typeface="+mn-ea"/>
                          <a:cs typeface="+mn-cs"/>
                        </a:rPr>
                        <a:t>円</a:t>
                      </a:r>
                      <a:endParaRPr kumimoji="1" lang="en-US" altLang="ja-JP"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4260860005"/>
                  </a:ext>
                </a:extLst>
              </a:tr>
              <a:tr h="2880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smtClean="0">
                          <a:solidFill>
                            <a:schemeClr val="bg1"/>
                          </a:solidFill>
                          <a:latin typeface="+mn-lt"/>
                          <a:ea typeface="+mn-ea"/>
                          <a:cs typeface="+mn-cs"/>
                        </a:rPr>
                        <a:t>想定</a:t>
                      </a:r>
                      <a:r>
                        <a:rPr kumimoji="1" lang="en-US" altLang="ja-JP" sz="800" b="0" kern="1200" dirty="0" err="1" smtClean="0">
                          <a:solidFill>
                            <a:schemeClr val="bg1"/>
                          </a:solidFill>
                          <a:latin typeface="+mn-lt"/>
                          <a:ea typeface="+mn-ea"/>
                          <a:cs typeface="+mn-cs"/>
                        </a:rPr>
                        <a:t>vimps</a:t>
                      </a:r>
                      <a:endParaRPr kumimoji="1" lang="ja-JP" altLang="en-US" sz="800" b="0" kern="1200" dirty="0">
                        <a:solidFill>
                          <a:schemeClr val="bg1"/>
                        </a:solidFill>
                        <a:latin typeface="+mn-lt"/>
                        <a:ea typeface="+mn-ea"/>
                        <a:cs typeface="+mn-cs"/>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600,000</a:t>
                      </a:r>
                      <a:endParaRPr kumimoji="1" lang="en-US" altLang="ja-JP" sz="8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a:t>
                      </a:r>
                      <a:endParaRPr kumimoji="1" lang="en-US" altLang="ja-JP"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92653088"/>
                  </a:ext>
                </a:extLst>
              </a:tr>
              <a:tr h="380164">
                <a:tc>
                  <a:txBody>
                    <a:bodyPr/>
                    <a:lstStyle/>
                    <a:p>
                      <a:pPr algn="ctr"/>
                      <a:r>
                        <a:rPr kumimoji="1" lang="ja-JP" altLang="en-US" sz="800" b="0" dirty="0">
                          <a:solidFill>
                            <a:schemeClr val="bg1"/>
                          </a:solidFill>
                          <a:latin typeface="+mj-lt"/>
                          <a:ea typeface="+mj-ea"/>
                        </a:rPr>
                        <a:t>基本料金（</a:t>
                      </a:r>
                      <a:r>
                        <a:rPr kumimoji="1" lang="en-US" altLang="ja-JP" sz="800" b="0" dirty="0" err="1">
                          <a:solidFill>
                            <a:schemeClr val="bg1"/>
                          </a:solidFill>
                          <a:latin typeface="+mj-lt"/>
                          <a:ea typeface="+mj-ea"/>
                        </a:rPr>
                        <a:t>vCPM</a:t>
                      </a:r>
                      <a:r>
                        <a:rPr kumimoji="1" lang="ja-JP" altLang="en-US" sz="800" b="0" dirty="0">
                          <a:solidFill>
                            <a:schemeClr val="bg1"/>
                          </a:solidFill>
                          <a:latin typeface="+mj-lt"/>
                          <a:ea typeface="+mj-ea"/>
                        </a:rPr>
                        <a:t>）</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dirty="0" smtClean="0">
                          <a:solidFill>
                            <a:schemeClr val="tx1">
                              <a:lumMod val="65000"/>
                              <a:lumOff val="35000"/>
                            </a:schemeClr>
                          </a:solidFill>
                          <a:latin typeface="+mj-lt"/>
                          <a:ea typeface="+mj-ea"/>
                        </a:rPr>
                        <a:t>-</a:t>
                      </a:r>
                      <a:endParaRPr kumimoji="1" lang="en-US" altLang="ja-JP"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dirty="0" smtClean="0">
                          <a:solidFill>
                            <a:schemeClr val="tx1">
                              <a:lumMod val="65000"/>
                              <a:lumOff val="35000"/>
                            </a:schemeClr>
                          </a:solidFill>
                          <a:latin typeface="+mj-lt"/>
                          <a:ea typeface="+mj-ea"/>
                        </a:rPr>
                        <a:t>500</a:t>
                      </a:r>
                      <a:r>
                        <a:rPr kumimoji="1" lang="ja-JP" altLang="en-US" sz="800" dirty="0" smtClean="0">
                          <a:solidFill>
                            <a:schemeClr val="tx1">
                              <a:lumMod val="65000"/>
                              <a:lumOff val="35000"/>
                            </a:schemeClr>
                          </a:solidFill>
                          <a:latin typeface="+mj-lt"/>
                          <a:ea typeface="+mj-ea"/>
                        </a:rPr>
                        <a:t>円</a:t>
                      </a:r>
                      <a:endParaRPr kumimoji="1" lang="en-US" altLang="ja-JP"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4014462905"/>
                  </a:ext>
                </a:extLst>
              </a:tr>
            </a:tbl>
          </a:graphicData>
        </a:graphic>
      </p:graphicFrame>
      <p:sp>
        <p:nvSpPr>
          <p:cNvPr id="14" name="正方形/長方形 13"/>
          <p:cNvSpPr/>
          <p:nvPr/>
        </p:nvSpPr>
        <p:spPr>
          <a:xfrm>
            <a:off x="5745088" y="6021288"/>
            <a:ext cx="4248472" cy="461665"/>
          </a:xfrm>
          <a:prstGeom prst="rect">
            <a:avLst/>
          </a:prstGeom>
        </p:spPr>
        <p:txBody>
          <a:bodyPr wrap="square">
            <a:spAutoFit/>
          </a:bodyPr>
          <a:lstStyle/>
          <a:p>
            <a:r>
              <a:rPr lang="en-US" altLang="ja-JP" sz="800" dirty="0" smtClean="0">
                <a:solidFill>
                  <a:schemeClr val="tx1">
                    <a:lumMod val="65000"/>
                    <a:lumOff val="35000"/>
                  </a:schemeClr>
                </a:solidFill>
                <a:latin typeface="+mn-ea"/>
              </a:rPr>
              <a:t>※</a:t>
            </a:r>
            <a:r>
              <a:rPr lang="en-US" altLang="ja-JP" sz="800" dirty="0">
                <a:solidFill>
                  <a:schemeClr val="tx1">
                    <a:lumMod val="65000"/>
                    <a:lumOff val="35000"/>
                  </a:schemeClr>
                </a:solidFill>
                <a:latin typeface="+mn-ea"/>
              </a:rPr>
              <a:t>SP</a:t>
            </a:r>
            <a:r>
              <a:rPr lang="ja-JP" altLang="en-US" sz="800" dirty="0">
                <a:solidFill>
                  <a:schemeClr val="tx1">
                    <a:lumMod val="65000"/>
                    <a:lumOff val="35000"/>
                  </a:schemeClr>
                </a:solidFill>
                <a:latin typeface="+mn-ea"/>
              </a:rPr>
              <a:t>はスマートフォンの略称です</a:t>
            </a:r>
            <a:r>
              <a:rPr lang="ja-JP" altLang="en-US" sz="800" dirty="0" smtClean="0">
                <a:solidFill>
                  <a:schemeClr val="tx1">
                    <a:lumMod val="65000"/>
                    <a:lumOff val="35000"/>
                  </a:schemeClr>
                </a:solidFill>
                <a:latin typeface="+mn-ea"/>
              </a:rPr>
              <a:t>。</a:t>
            </a:r>
            <a:endParaRPr lang="en-US" altLang="ja-JP" sz="800" dirty="0">
              <a:solidFill>
                <a:schemeClr val="tx1">
                  <a:lumMod val="65000"/>
                  <a:lumOff val="35000"/>
                </a:schemeClr>
              </a:solidFill>
              <a:latin typeface="+mn-ea"/>
            </a:endParaRPr>
          </a:p>
          <a:p>
            <a:r>
              <a:rPr lang="ja-JP" altLang="en-US" sz="800" dirty="0" smtClean="0">
                <a:solidFill>
                  <a:schemeClr val="tx1">
                    <a:lumMod val="65000"/>
                    <a:lumOff val="35000"/>
                  </a:schemeClr>
                </a:solidFill>
              </a:rPr>
              <a:t>※</a:t>
            </a:r>
            <a:r>
              <a:rPr lang="ja-JP" altLang="en-US" sz="800" dirty="0">
                <a:solidFill>
                  <a:schemeClr val="tx1">
                    <a:lumMod val="65000"/>
                    <a:lumOff val="35000"/>
                  </a:schemeClr>
                </a:solidFill>
              </a:rPr>
              <a:t>Vimpsはビューアブルインプレッションの略称です</a:t>
            </a:r>
            <a:r>
              <a:rPr lang="ja-JP" altLang="en-US" sz="800" dirty="0" smtClean="0">
                <a:solidFill>
                  <a:schemeClr val="tx1">
                    <a:lumMod val="65000"/>
                    <a:lumOff val="35000"/>
                  </a:schemeClr>
                </a:solidFill>
              </a:rPr>
              <a:t>。</a:t>
            </a:r>
            <a:endParaRPr lang="en-US" altLang="ja-JP" sz="800" dirty="0" smtClean="0">
              <a:solidFill>
                <a:schemeClr val="tx1">
                  <a:lumMod val="65000"/>
                  <a:lumOff val="35000"/>
                </a:schemeClr>
              </a:solidFill>
            </a:endParaRPr>
          </a:p>
          <a:p>
            <a:r>
              <a:rPr lang="ja-JP" altLang="en-US" sz="800" dirty="0" smtClean="0">
                <a:solidFill>
                  <a:schemeClr val="tx1">
                    <a:lumMod val="65000"/>
                    <a:lumOff val="35000"/>
                  </a:schemeClr>
                </a:solidFill>
              </a:rPr>
              <a:t>※</a:t>
            </a:r>
            <a:r>
              <a:rPr lang="ja-JP" altLang="en-US" sz="800" dirty="0">
                <a:solidFill>
                  <a:schemeClr val="tx1">
                    <a:lumMod val="65000"/>
                    <a:lumOff val="35000"/>
                  </a:schemeClr>
                </a:solidFill>
              </a:rPr>
              <a:t>vCPMはビューアブルインプレッション1,000回あたりにかかる見込み広告費用です</a:t>
            </a:r>
            <a:r>
              <a:rPr lang="ja-JP" altLang="en-US" sz="800" dirty="0" smtClean="0">
                <a:solidFill>
                  <a:schemeClr val="tx1">
                    <a:lumMod val="65000"/>
                    <a:lumOff val="35000"/>
                  </a:schemeClr>
                </a:solidFill>
              </a:rPr>
              <a:t>。</a:t>
            </a:r>
            <a:endParaRPr lang="en-US" altLang="ja-JP" sz="800" dirty="0" smtClean="0">
              <a:solidFill>
                <a:schemeClr val="tx1">
                  <a:lumMod val="65000"/>
                  <a:lumOff val="35000"/>
                </a:schemeClr>
              </a:solidFill>
            </a:endParaRPr>
          </a:p>
        </p:txBody>
      </p:sp>
      <p:pic>
        <p:nvPicPr>
          <p:cNvPr id="6" name="図 5"/>
          <p:cNvPicPr>
            <a:picLocks noChangeAspect="1"/>
          </p:cNvPicPr>
          <p:nvPr/>
        </p:nvPicPr>
        <p:blipFill>
          <a:blip r:embed="rId2"/>
          <a:stretch>
            <a:fillRect/>
          </a:stretch>
        </p:blipFill>
        <p:spPr>
          <a:xfrm>
            <a:off x="2187946" y="2065708"/>
            <a:ext cx="489547" cy="909397"/>
          </a:xfrm>
          <a:prstGeom prst="rect">
            <a:avLst/>
          </a:prstGeom>
        </p:spPr>
      </p:pic>
      <p:pic>
        <p:nvPicPr>
          <p:cNvPr id="21" name="図 20"/>
          <p:cNvPicPr>
            <a:picLocks noChangeAspect="1"/>
          </p:cNvPicPr>
          <p:nvPr/>
        </p:nvPicPr>
        <p:blipFill rotWithShape="1">
          <a:blip r:embed="rId3"/>
          <a:srcRect r="3872" b="3007"/>
          <a:stretch/>
        </p:blipFill>
        <p:spPr>
          <a:xfrm>
            <a:off x="4271174" y="2060848"/>
            <a:ext cx="499556" cy="914257"/>
          </a:xfrm>
          <a:prstGeom prst="rect">
            <a:avLst/>
          </a:prstGeom>
        </p:spPr>
      </p:pic>
      <p:sp>
        <p:nvSpPr>
          <p:cNvPr id="5" name="正方形/長方形 4"/>
          <p:cNvSpPr/>
          <p:nvPr/>
        </p:nvSpPr>
        <p:spPr bwMode="auto">
          <a:xfrm>
            <a:off x="6753200" y="3501008"/>
            <a:ext cx="1656184" cy="268555"/>
          </a:xfrm>
          <a:prstGeom prst="rect">
            <a:avLst/>
          </a:prstGeom>
          <a:solidFill>
            <a:srgbClr val="FFFFFF"/>
          </a:solidFill>
          <a:ln w="3175" algn="ctr">
            <a:no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smtClean="0">
              <a:ln>
                <a:noFill/>
              </a:ln>
              <a:solidFill>
                <a:schemeClr val="bg1"/>
              </a:solidFill>
              <a:effectLst/>
              <a:uLnTx/>
              <a:uFillTx/>
              <a:latin typeface="+mn-ea"/>
              <a:cs typeface="Verdana" pitchFamily="34" charset="0"/>
            </a:endParaRPr>
          </a:p>
        </p:txBody>
      </p:sp>
      <p:sp>
        <p:nvSpPr>
          <p:cNvPr id="9" name="正方形/長方形 8"/>
          <p:cNvSpPr/>
          <p:nvPr/>
        </p:nvSpPr>
        <p:spPr>
          <a:xfrm>
            <a:off x="1784648" y="692696"/>
            <a:ext cx="1296144" cy="307777"/>
          </a:xfrm>
          <a:prstGeom prst="rect">
            <a:avLst/>
          </a:prstGeom>
          <a:solidFill>
            <a:srgbClr val="FFE9EA"/>
          </a:solidFill>
          <a:ln>
            <a:solidFill>
              <a:schemeClr val="accent5"/>
            </a:solidFill>
          </a:ln>
        </p:spPr>
        <p:txBody>
          <a:bodyPr wrap="square">
            <a:spAutoFit/>
          </a:bodyPr>
          <a:lstStyle/>
          <a:p>
            <a:pPr lvl="0" algn="ctr">
              <a:defRPr/>
            </a:pPr>
            <a:r>
              <a:rPr lang="ja-JP" altLang="en-US" sz="700" dirty="0" smtClean="0">
                <a:solidFill>
                  <a:srgbClr val="FF0000"/>
                </a:solidFill>
              </a:rPr>
              <a:t>スペシャル商品</a:t>
            </a:r>
            <a:endParaRPr lang="en-US" altLang="ja-JP" sz="700" dirty="0" smtClean="0">
              <a:solidFill>
                <a:srgbClr val="FF0000"/>
              </a:solidFill>
            </a:endParaRPr>
          </a:p>
          <a:p>
            <a:pPr lvl="0" algn="ctr">
              <a:defRPr/>
            </a:pPr>
            <a:r>
              <a:rPr lang="ja-JP" altLang="en-US" sz="700" dirty="0" smtClean="0">
                <a:solidFill>
                  <a:srgbClr val="FF0000"/>
                </a:solidFill>
              </a:rPr>
              <a:t>事前</a:t>
            </a:r>
            <a:r>
              <a:rPr lang="ja-JP" altLang="en-US" sz="700" dirty="0">
                <a:solidFill>
                  <a:srgbClr val="FF0000"/>
                </a:solidFill>
              </a:rPr>
              <a:t>提案</a:t>
            </a:r>
            <a:r>
              <a:rPr lang="ja-JP" altLang="en-US" sz="700" dirty="0" smtClean="0">
                <a:solidFill>
                  <a:srgbClr val="FF0000"/>
                </a:solidFill>
              </a:rPr>
              <a:t>可否判断必須</a:t>
            </a:r>
            <a:endParaRPr lang="ja-JP" altLang="en-US" sz="700" dirty="0">
              <a:solidFill>
                <a:srgbClr val="FF0000"/>
              </a:solidFill>
            </a:endParaRPr>
          </a:p>
        </p:txBody>
      </p:sp>
      <p:sp>
        <p:nvSpPr>
          <p:cNvPr id="10" name="正方形/長方形 9"/>
          <p:cNvSpPr/>
          <p:nvPr/>
        </p:nvSpPr>
        <p:spPr>
          <a:xfrm>
            <a:off x="3872880" y="702970"/>
            <a:ext cx="1296144" cy="307777"/>
          </a:xfrm>
          <a:prstGeom prst="rect">
            <a:avLst/>
          </a:prstGeom>
          <a:solidFill>
            <a:srgbClr val="FFE9EA"/>
          </a:solidFill>
          <a:ln>
            <a:solidFill>
              <a:schemeClr val="accent5"/>
            </a:solidFill>
          </a:ln>
        </p:spPr>
        <p:txBody>
          <a:bodyPr wrap="square">
            <a:spAutoFit/>
          </a:bodyPr>
          <a:lstStyle/>
          <a:p>
            <a:pPr lvl="0" algn="ctr">
              <a:defRPr/>
            </a:pPr>
            <a:r>
              <a:rPr lang="ja-JP" altLang="en-US" sz="700" dirty="0" smtClean="0">
                <a:solidFill>
                  <a:srgbClr val="FF0000"/>
                </a:solidFill>
              </a:rPr>
              <a:t>スペシャル商品</a:t>
            </a:r>
            <a:endParaRPr lang="en-US" altLang="ja-JP" sz="700" dirty="0" smtClean="0">
              <a:solidFill>
                <a:srgbClr val="FF0000"/>
              </a:solidFill>
            </a:endParaRPr>
          </a:p>
          <a:p>
            <a:pPr lvl="0" algn="ctr">
              <a:defRPr/>
            </a:pPr>
            <a:r>
              <a:rPr lang="ja-JP" altLang="en-US" sz="700" dirty="0" smtClean="0">
                <a:solidFill>
                  <a:srgbClr val="FF0000"/>
                </a:solidFill>
              </a:rPr>
              <a:t>事前</a:t>
            </a:r>
            <a:r>
              <a:rPr lang="ja-JP" altLang="en-US" sz="700" dirty="0">
                <a:solidFill>
                  <a:srgbClr val="FF0000"/>
                </a:solidFill>
              </a:rPr>
              <a:t>提案</a:t>
            </a:r>
            <a:r>
              <a:rPr lang="ja-JP" altLang="en-US" sz="700" dirty="0" smtClean="0">
                <a:solidFill>
                  <a:srgbClr val="FF0000"/>
                </a:solidFill>
              </a:rPr>
              <a:t>可否判断必須</a:t>
            </a:r>
            <a:endParaRPr lang="ja-JP" altLang="en-US" sz="700" dirty="0">
              <a:solidFill>
                <a:srgbClr val="FF0000"/>
              </a:solidFill>
            </a:endParaRPr>
          </a:p>
        </p:txBody>
      </p:sp>
    </p:spTree>
    <p:extLst>
      <p:ext uri="{BB962C8B-B14F-4D97-AF65-F5344CB8AC3E}">
        <p14:creationId xmlns:p14="http://schemas.microsoft.com/office/powerpoint/2010/main" val="5522278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smtClean="0">
                <a:solidFill>
                  <a:prstClr val="black"/>
                </a:solidFill>
              </a:rPr>
              <a:t>Copyright</a:t>
            </a:r>
            <a:r>
              <a:rPr lang="ja-JP" altLang="en-US" smtClean="0">
                <a:solidFill>
                  <a:prstClr val="black"/>
                </a:solidFill>
              </a:rPr>
              <a:t>（</a:t>
            </a:r>
            <a:r>
              <a:rPr lang="en-US" altLang="ja-JP" smtClean="0">
                <a:solidFill>
                  <a:prstClr val="black"/>
                </a:solidFill>
              </a:rPr>
              <a:t>C</a:t>
            </a:r>
            <a:r>
              <a:rPr lang="ja-JP" altLang="en-US" smtClean="0">
                <a:solidFill>
                  <a:prstClr val="black"/>
                </a:solidFill>
              </a:rPr>
              <a:t>）</a:t>
            </a:r>
            <a:r>
              <a:rPr lang="en-US" altLang="ja-JP" smtClean="0">
                <a:solidFill>
                  <a:prstClr val="black"/>
                </a:solidFill>
              </a:rPr>
              <a:t>2021 Yahoo Japan Corporation. All Rights Reserved. </a:t>
            </a:r>
            <a:r>
              <a:rPr lang="ja-JP" altLang="en-US" smtClean="0">
                <a:solidFill>
                  <a:prstClr val="black"/>
                </a:solidFill>
              </a:rPr>
              <a:t>無断引用・転載禁止</a:t>
            </a:r>
            <a:endParaRPr lang="ja-JP" altLang="en-US" dirty="0">
              <a:solidFill>
                <a:prstClr val="black"/>
              </a:solidFill>
            </a:endParaRPr>
          </a:p>
        </p:txBody>
      </p:sp>
      <p:sp>
        <p:nvSpPr>
          <p:cNvPr id="3" name="タイトル 2"/>
          <p:cNvSpPr>
            <a:spLocks noGrp="1"/>
          </p:cNvSpPr>
          <p:nvPr>
            <p:ph type="title"/>
          </p:nvPr>
        </p:nvSpPr>
        <p:spPr/>
        <p:txBody>
          <a:bodyPr>
            <a:normAutofit fontScale="90000"/>
          </a:bodyPr>
          <a:lstStyle/>
          <a:p>
            <a:r>
              <a:rPr kumimoji="1" lang="ja-JP" altLang="en-US" dirty="0" smtClean="0"/>
              <a:t>ターゲティング設定</a:t>
            </a:r>
            <a:endParaRPr kumimoji="1" lang="ja-JP" altLang="en-US" dirty="0"/>
          </a:p>
        </p:txBody>
      </p:sp>
      <p:graphicFrame>
        <p:nvGraphicFramePr>
          <p:cNvPr id="4" name="表 3">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3855885732"/>
              </p:ext>
            </p:extLst>
          </p:nvPr>
        </p:nvGraphicFramePr>
        <p:xfrm>
          <a:off x="799223" y="1124744"/>
          <a:ext cx="4441809" cy="3610026"/>
        </p:xfrm>
        <a:graphic>
          <a:graphicData uri="http://schemas.openxmlformats.org/drawingml/2006/table">
            <a:tbl>
              <a:tblPr firstCol="1" bandRow="1">
                <a:tableStyleId>{21E4AEA4-8DFA-4A89-87EB-49C32662AFE0}</a:tableStyleId>
              </a:tblPr>
              <a:tblGrid>
                <a:gridCol w="1466552">
                  <a:extLst>
                    <a:ext uri="{9D8B030D-6E8A-4147-A177-3AD203B41FA5}">
                      <a16:colId xmlns:a16="http://schemas.microsoft.com/office/drawing/2014/main" val="792911817"/>
                    </a:ext>
                  </a:extLst>
                </a:gridCol>
                <a:gridCol w="729665">
                  <a:extLst>
                    <a:ext uri="{9D8B030D-6E8A-4147-A177-3AD203B41FA5}">
                      <a16:colId xmlns:a16="http://schemas.microsoft.com/office/drawing/2014/main" val="2515137241"/>
                    </a:ext>
                  </a:extLst>
                </a:gridCol>
                <a:gridCol w="1165472">
                  <a:extLst>
                    <a:ext uri="{9D8B030D-6E8A-4147-A177-3AD203B41FA5}">
                      <a16:colId xmlns:a16="http://schemas.microsoft.com/office/drawing/2014/main" val="2591893762"/>
                    </a:ext>
                  </a:extLst>
                </a:gridCol>
                <a:gridCol w="1080120">
                  <a:extLst>
                    <a:ext uri="{9D8B030D-6E8A-4147-A177-3AD203B41FA5}">
                      <a16:colId xmlns:a16="http://schemas.microsoft.com/office/drawing/2014/main" val="1295101733"/>
                    </a:ext>
                  </a:extLst>
                </a:gridCol>
              </a:tblGrid>
              <a:tr h="569996">
                <a:tc>
                  <a:txBody>
                    <a:bodyPr/>
                    <a:lstStyle/>
                    <a:p>
                      <a:pPr algn="ctr"/>
                      <a:r>
                        <a:rPr kumimoji="1" lang="ja-JP" altLang="en-US" sz="700" b="0" dirty="0">
                          <a:solidFill>
                            <a:schemeClr val="bg1"/>
                          </a:solidFill>
                          <a:latin typeface="+mj-lt"/>
                          <a:ea typeface="+mj-ea"/>
                        </a:rPr>
                        <a:t>商品名</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0" kern="1200" dirty="0" err="1">
                          <a:solidFill>
                            <a:schemeClr val="bg1"/>
                          </a:solidFill>
                          <a:latin typeface="+mn-ea"/>
                          <a:ea typeface="+mn-ea"/>
                          <a:cs typeface="+mn-cs"/>
                        </a:rPr>
                        <a:t>vCPM</a:t>
                      </a:r>
                      <a:endParaRPr kumimoji="1" lang="en-US" altLang="ja-JP" sz="800" b="0" kern="1200" dirty="0">
                        <a:solidFill>
                          <a:schemeClr val="bg1"/>
                        </a:solidFill>
                        <a:latin typeface="+mn-ea"/>
                        <a:ea typeface="+mn-ea"/>
                        <a:cs typeface="+mn-cs"/>
                      </a:endParaRPr>
                    </a:p>
                    <a:p>
                      <a:pPr algn="ctr"/>
                      <a:r>
                        <a:rPr kumimoji="1" lang="ja-JP" altLang="en-US" sz="800" b="0" kern="1200" dirty="0">
                          <a:solidFill>
                            <a:schemeClr val="bg1"/>
                          </a:solidFill>
                          <a:latin typeface="+mn-ea"/>
                          <a:ea typeface="+mn-ea"/>
                          <a:cs typeface="+mn-cs"/>
                        </a:rPr>
                        <a:t>掛け率</a:t>
                      </a:r>
                      <a:endParaRPr kumimoji="1" lang="en-US" altLang="ja-JP" sz="800" b="0" kern="1200" dirty="0">
                        <a:solidFill>
                          <a:schemeClr val="bg1"/>
                        </a:solidFill>
                        <a:latin typeface="+mn-ea"/>
                        <a:ea typeface="+mn-ea"/>
                        <a:cs typeface="+mn-cs"/>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solidFill>
                      <a:schemeClr val="bg1">
                        <a:lumMod val="50000"/>
                      </a:schemeClr>
                    </a:solidFill>
                  </a:tcPr>
                </a:tc>
                <a:tc>
                  <a:txBody>
                    <a:bodyPr/>
                    <a:lstStyle/>
                    <a:p>
                      <a:pPr algn="ctr"/>
                      <a:r>
                        <a:rPr kumimoji="1" lang="en-US" altLang="ja-JP" sz="800" b="1" kern="1200" dirty="0" smtClean="0">
                          <a:solidFill>
                            <a:schemeClr val="tx1">
                              <a:lumMod val="65000"/>
                              <a:lumOff val="35000"/>
                            </a:schemeClr>
                          </a:solidFill>
                          <a:latin typeface="+mn-lt"/>
                          <a:ea typeface="+mn-ea"/>
                          <a:cs typeface="+mn-cs"/>
                        </a:rPr>
                        <a:t>GYAO!</a:t>
                      </a:r>
                      <a:r>
                        <a:rPr kumimoji="1" lang="en-US" altLang="ja-JP" sz="800" b="1" kern="1200" baseline="0" dirty="0" smtClean="0">
                          <a:solidFill>
                            <a:schemeClr val="tx1">
                              <a:lumMod val="65000"/>
                              <a:lumOff val="35000"/>
                            </a:schemeClr>
                          </a:solidFill>
                          <a:latin typeface="+mn-lt"/>
                          <a:ea typeface="+mn-ea"/>
                          <a:cs typeface="+mn-cs"/>
                        </a:rPr>
                        <a:t> </a:t>
                      </a:r>
                      <a:r>
                        <a:rPr kumimoji="1" lang="ja-JP" altLang="en-US" sz="800" b="1" kern="1200" dirty="0" smtClean="0">
                          <a:solidFill>
                            <a:schemeClr val="tx1">
                              <a:lumMod val="65000"/>
                              <a:lumOff val="35000"/>
                            </a:schemeClr>
                          </a:solidFill>
                          <a:latin typeface="+mn-lt"/>
                          <a:ea typeface="+mn-ea"/>
                          <a:cs typeface="+mn-cs"/>
                        </a:rPr>
                        <a:t>トップ</a:t>
                      </a:r>
                      <a:r>
                        <a:rPr kumimoji="1" lang="ja-JP" altLang="en-US" sz="800" b="1" kern="1200" baseline="0" dirty="0" smtClean="0">
                          <a:solidFill>
                            <a:schemeClr val="tx1">
                              <a:lumMod val="65000"/>
                              <a:lumOff val="35000"/>
                            </a:schemeClr>
                          </a:solidFill>
                          <a:latin typeface="+mn-lt"/>
                          <a:ea typeface="+mn-ea"/>
                          <a:cs typeface="+mn-cs"/>
                        </a:rPr>
                        <a:t> </a:t>
                      </a:r>
                      <a:r>
                        <a:rPr kumimoji="1" lang="ja-JP" altLang="en-US" sz="800" b="1" kern="1200" dirty="0" smtClean="0">
                          <a:solidFill>
                            <a:schemeClr val="tx1">
                              <a:lumMod val="65000"/>
                              <a:lumOff val="35000"/>
                            </a:schemeClr>
                          </a:solidFill>
                          <a:latin typeface="+mn-lt"/>
                          <a:ea typeface="+mn-ea"/>
                          <a:cs typeface="+mn-cs"/>
                        </a:rPr>
                        <a:t>オープニングパネル</a:t>
                      </a:r>
                      <a:r>
                        <a:rPr kumimoji="1" lang="ja-JP" altLang="en-US" sz="800" b="1" kern="1200" baseline="0" dirty="0" smtClean="0">
                          <a:solidFill>
                            <a:schemeClr val="tx1">
                              <a:lumMod val="65000"/>
                              <a:lumOff val="35000"/>
                            </a:schemeClr>
                          </a:solidFill>
                          <a:latin typeface="+mn-lt"/>
                          <a:ea typeface="+mn-ea"/>
                          <a:cs typeface="+mn-cs"/>
                        </a:rPr>
                        <a:t> </a:t>
                      </a:r>
                      <a:r>
                        <a:rPr kumimoji="1" lang="en-US" altLang="ja-JP" sz="800" b="1" kern="1200" dirty="0" smtClean="0">
                          <a:solidFill>
                            <a:schemeClr val="tx1">
                              <a:lumMod val="65000"/>
                              <a:lumOff val="35000"/>
                            </a:schemeClr>
                          </a:solidFill>
                          <a:latin typeface="+mn-lt"/>
                          <a:ea typeface="+mn-ea"/>
                          <a:cs typeface="+mn-cs"/>
                        </a:rPr>
                        <a:t>SP</a:t>
                      </a:r>
                      <a:r>
                        <a:rPr kumimoji="1" lang="ja-JP" altLang="en-US" sz="800" b="1" kern="1200" dirty="0" smtClean="0">
                          <a:solidFill>
                            <a:schemeClr val="tx1">
                              <a:lumMod val="65000"/>
                              <a:lumOff val="35000"/>
                            </a:schemeClr>
                          </a:solidFill>
                          <a:latin typeface="+mn-lt"/>
                          <a:ea typeface="+mn-ea"/>
                          <a:cs typeface="+mn-cs"/>
                        </a:rPr>
                        <a:t>（</a:t>
                      </a:r>
                      <a:r>
                        <a:rPr kumimoji="1" lang="en-US" altLang="ja-JP" sz="800" b="1" kern="1200" dirty="0" smtClean="0">
                          <a:solidFill>
                            <a:schemeClr val="tx1">
                              <a:lumMod val="65000"/>
                              <a:lumOff val="35000"/>
                            </a:schemeClr>
                          </a:solidFill>
                          <a:latin typeface="+mn-lt"/>
                          <a:ea typeface="+mn-ea"/>
                          <a:cs typeface="+mn-cs"/>
                        </a:rPr>
                        <a:t>FQ1)</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800" b="1" kern="1200" dirty="0" smtClean="0">
                          <a:solidFill>
                            <a:schemeClr val="tx1">
                              <a:lumMod val="65000"/>
                              <a:lumOff val="35000"/>
                            </a:schemeClr>
                          </a:solidFill>
                          <a:latin typeface="+mn-lt"/>
                          <a:ea typeface="+mn-ea"/>
                          <a:cs typeface="+mn-cs"/>
                        </a:rPr>
                        <a:t>GYAO! </a:t>
                      </a:r>
                      <a:r>
                        <a:rPr kumimoji="1" lang="ja-JP" altLang="en-US" sz="800" b="1" kern="1200" dirty="0" smtClean="0">
                          <a:solidFill>
                            <a:schemeClr val="tx1">
                              <a:lumMod val="65000"/>
                              <a:lumOff val="35000"/>
                            </a:schemeClr>
                          </a:solidFill>
                          <a:latin typeface="+mn-lt"/>
                          <a:ea typeface="+mn-ea"/>
                          <a:cs typeface="+mn-cs"/>
                        </a:rPr>
                        <a:t>トップ</a:t>
                      </a:r>
                      <a:r>
                        <a:rPr kumimoji="1" lang="ja-JP" altLang="en-US" sz="800" b="1" kern="1200" baseline="0" dirty="0" smtClean="0">
                          <a:solidFill>
                            <a:schemeClr val="tx1">
                              <a:lumMod val="65000"/>
                              <a:lumOff val="35000"/>
                            </a:schemeClr>
                          </a:solidFill>
                          <a:latin typeface="+mn-lt"/>
                          <a:ea typeface="+mn-ea"/>
                          <a:cs typeface="+mn-cs"/>
                        </a:rPr>
                        <a:t> </a:t>
                      </a:r>
                      <a:r>
                        <a:rPr kumimoji="1" lang="ja-JP" altLang="en-US" sz="800" b="1" kern="1200" dirty="0" smtClean="0">
                          <a:solidFill>
                            <a:schemeClr val="tx1">
                              <a:lumMod val="65000"/>
                              <a:lumOff val="35000"/>
                            </a:schemeClr>
                          </a:solidFill>
                          <a:latin typeface="+mn-lt"/>
                          <a:ea typeface="+mn-ea"/>
                          <a:cs typeface="+mn-cs"/>
                        </a:rPr>
                        <a:t>トップパネル</a:t>
                      </a:r>
                      <a:r>
                        <a:rPr kumimoji="1" lang="ja-JP" altLang="en-US" sz="800" b="1" kern="1200" baseline="0" dirty="0" smtClean="0">
                          <a:solidFill>
                            <a:schemeClr val="tx1">
                              <a:lumMod val="65000"/>
                              <a:lumOff val="35000"/>
                            </a:schemeClr>
                          </a:solidFill>
                          <a:latin typeface="+mn-lt"/>
                          <a:ea typeface="+mn-ea"/>
                          <a:cs typeface="+mn-cs"/>
                        </a:rPr>
                        <a:t> </a:t>
                      </a:r>
                      <a:r>
                        <a:rPr kumimoji="1" lang="en-US" altLang="ja-JP" sz="800" b="1" kern="1200" dirty="0" smtClean="0">
                          <a:solidFill>
                            <a:schemeClr val="tx1">
                              <a:lumMod val="65000"/>
                              <a:lumOff val="35000"/>
                            </a:schemeClr>
                          </a:solidFill>
                          <a:latin typeface="+mn-lt"/>
                          <a:ea typeface="+mn-ea"/>
                          <a:cs typeface="+mn-cs"/>
                        </a:rPr>
                        <a:t>SP</a:t>
                      </a:r>
                      <a:endParaRPr kumimoji="1" lang="ja-JP" altLang="en-US" sz="800" b="1" kern="1200" dirty="0">
                        <a:solidFill>
                          <a:schemeClr val="tx1">
                            <a:lumMod val="65000"/>
                            <a:lumOff val="35000"/>
                          </a:schemeClr>
                        </a:solidFill>
                        <a:latin typeface="+mn-lt"/>
                        <a:ea typeface="+mn-ea"/>
                        <a:cs typeface="+mn-cs"/>
                      </a:endParaRPr>
                    </a:p>
                  </a:txBody>
                  <a:tcPr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84742">
                <a:tc>
                  <a:txBody>
                    <a:bodyPr/>
                    <a:lstStyle/>
                    <a:p>
                      <a:pPr algn="ctr"/>
                      <a:r>
                        <a:rPr kumimoji="1" lang="ja-JP" altLang="en-US" sz="700" b="0" dirty="0">
                          <a:solidFill>
                            <a:schemeClr val="bg1"/>
                          </a:solidFill>
                          <a:latin typeface="+mj-lt"/>
                          <a:ea typeface="+mj-ea"/>
                        </a:rPr>
                        <a:t>性別</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0" dirty="0">
                          <a:solidFill>
                            <a:schemeClr val="bg1"/>
                          </a:solidFill>
                          <a:latin typeface="+mn-ea"/>
                          <a:ea typeface="+mn-ea"/>
                        </a:rPr>
                        <a:t>1.2</a:t>
                      </a:r>
                      <a:r>
                        <a:rPr kumimoji="1" lang="ja-JP" altLang="en-US" sz="800" b="0" dirty="0">
                          <a:solidFill>
                            <a:schemeClr val="bg1"/>
                          </a:solidFill>
                          <a:latin typeface="+mn-ea"/>
                          <a:ea typeface="+mn-ea"/>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dirty="0">
                        <a:solidFill>
                          <a:schemeClr val="tx1">
                            <a:lumMod val="65000"/>
                            <a:lumOff val="35000"/>
                          </a:schemeClr>
                        </a:solidFill>
                        <a:latin typeface="+mj-lt"/>
                        <a:ea typeface="+mj-ea"/>
                      </a:endParaRP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dirty="0">
                        <a:solidFill>
                          <a:schemeClr val="tx1">
                            <a:lumMod val="65000"/>
                            <a:lumOff val="35000"/>
                          </a:schemeClr>
                        </a:solidFill>
                        <a:latin typeface="+mj-lt"/>
                        <a:ea typeface="+mj-ea"/>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335338">
                <a:tc>
                  <a:txBody>
                    <a:bodyPr/>
                    <a:lstStyle/>
                    <a:p>
                      <a:pPr algn="ctr"/>
                      <a:r>
                        <a:rPr kumimoji="1" lang="ja-JP" altLang="en-US" sz="700" b="0" dirty="0">
                          <a:solidFill>
                            <a:schemeClr val="bg1"/>
                          </a:solidFill>
                          <a:latin typeface="+mj-lt"/>
                          <a:ea typeface="+mj-ea"/>
                        </a:rPr>
                        <a:t>年齢</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1.2</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dirty="0">
                        <a:solidFill>
                          <a:schemeClr val="tx1">
                            <a:lumMod val="65000"/>
                            <a:lumOff val="35000"/>
                          </a:schemeClr>
                        </a:solidFill>
                        <a:latin typeface="+mj-lt"/>
                        <a:ea typeface="+mj-ea"/>
                      </a:endParaRP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dirty="0">
                        <a:solidFill>
                          <a:schemeClr val="tx1">
                            <a:lumMod val="65000"/>
                            <a:lumOff val="35000"/>
                          </a:schemeClr>
                        </a:solidFill>
                        <a:latin typeface="+mj-lt"/>
                        <a:ea typeface="+mj-ea"/>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3931917948"/>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地域</a:t>
                      </a:r>
                      <a:endParaRPr kumimoji="1" lang="en-US" altLang="ja-JP" sz="700" b="0" kern="1200" dirty="0">
                        <a:solidFill>
                          <a:schemeClr val="bg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（都道府県）</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1.3</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66098080"/>
                  </a:ext>
                </a:extLst>
              </a:tr>
              <a:tr h="384742">
                <a:tc>
                  <a:txBody>
                    <a:bodyPr/>
                    <a:lstStyle/>
                    <a:p>
                      <a:pPr algn="ctr"/>
                      <a:r>
                        <a:rPr kumimoji="1" lang="ja-JP" altLang="en-US" sz="700" b="0" dirty="0">
                          <a:solidFill>
                            <a:schemeClr val="bg1"/>
                          </a:solidFill>
                          <a:latin typeface="+mj-lt"/>
                          <a:ea typeface="+mj-ea"/>
                        </a:rPr>
                        <a:t>地域</a:t>
                      </a:r>
                      <a:endParaRPr kumimoji="1" lang="en-US" altLang="ja-JP" sz="700" b="0" dirty="0">
                        <a:solidFill>
                          <a:schemeClr val="bg1"/>
                        </a:solidFill>
                        <a:latin typeface="+mj-lt"/>
                        <a:ea typeface="+mj-ea"/>
                      </a:endParaRPr>
                    </a:p>
                    <a:p>
                      <a:pPr algn="ctr"/>
                      <a:r>
                        <a:rPr kumimoji="1" lang="ja-JP" altLang="en-US" sz="700" b="0" dirty="0">
                          <a:solidFill>
                            <a:schemeClr val="bg1"/>
                          </a:solidFill>
                          <a:latin typeface="+mj-lt"/>
                          <a:ea typeface="+mj-ea"/>
                        </a:rPr>
                        <a:t>（市区郡）</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smtClean="0">
                          <a:solidFill>
                            <a:schemeClr val="bg1"/>
                          </a:solidFill>
                          <a:latin typeface="+mn-ea"/>
                          <a:ea typeface="+mn-ea"/>
                          <a:cs typeface="+mn-cs"/>
                        </a:rPr>
                        <a:t>1.56</a:t>
                      </a:r>
                      <a:r>
                        <a:rPr kumimoji="1" lang="ja-JP" altLang="en-US" sz="800" b="0" kern="1200" dirty="0" smtClean="0">
                          <a:solidFill>
                            <a:schemeClr val="bg1"/>
                          </a:solidFill>
                          <a:latin typeface="+mn-ea"/>
                          <a:ea typeface="+mn-ea"/>
                          <a:cs typeface="+mn-cs"/>
                        </a:rPr>
                        <a:t>倍</a:t>
                      </a:r>
                      <a:endParaRPr kumimoji="1" lang="ja-JP" altLang="en-US" sz="800" b="0" kern="1200" dirty="0">
                        <a:solidFill>
                          <a:schemeClr val="bg1"/>
                        </a:solidFill>
                        <a:latin typeface="+mn-ea"/>
                        <a:ea typeface="+mn-ea"/>
                        <a:cs typeface="+mn-cs"/>
                      </a:endParaRP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2463668774"/>
                  </a:ext>
                </a:extLst>
              </a:tr>
              <a:tr h="384742">
                <a:tc>
                  <a:txBody>
                    <a:bodyPr/>
                    <a:lstStyle/>
                    <a:p>
                      <a:pPr algn="ctr"/>
                      <a:r>
                        <a:rPr kumimoji="1" lang="ja-JP" altLang="en-US" sz="700" b="0" kern="1200" dirty="0">
                          <a:solidFill>
                            <a:schemeClr val="bg1"/>
                          </a:solidFill>
                          <a:latin typeface="+mn-lt"/>
                          <a:ea typeface="+mn-ea"/>
                          <a:cs typeface="+mn-cs"/>
                        </a:rPr>
                        <a:t>オーディエンス</a:t>
                      </a:r>
                      <a:endParaRPr kumimoji="1" lang="en-US" altLang="ja-JP" sz="700" b="0" kern="1200" dirty="0">
                        <a:solidFill>
                          <a:schemeClr val="bg1"/>
                        </a:solidFill>
                        <a:latin typeface="+mn-lt"/>
                        <a:ea typeface="+mn-ea"/>
                        <a:cs typeface="+mn-cs"/>
                      </a:endParaRPr>
                    </a:p>
                    <a:p>
                      <a:pPr algn="ctr"/>
                      <a:r>
                        <a:rPr kumimoji="1" lang="ja-JP" altLang="en-US" sz="700" b="0" kern="1200" dirty="0">
                          <a:solidFill>
                            <a:schemeClr val="bg1"/>
                          </a:solidFill>
                          <a:latin typeface="+mn-lt"/>
                          <a:ea typeface="+mn-ea"/>
                          <a:cs typeface="+mn-cs"/>
                        </a:rPr>
                        <a:t>カテゴリー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1.8</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967014782"/>
                  </a:ext>
                </a:extLst>
              </a:tr>
              <a:tr h="384742">
                <a:tc>
                  <a:txBody>
                    <a:bodyPr/>
                    <a:lstStyle/>
                    <a:p>
                      <a:pPr algn="ctr"/>
                      <a:r>
                        <a:rPr kumimoji="1" lang="ja-JP" altLang="en-US" sz="700" b="0" kern="1200" dirty="0">
                          <a:solidFill>
                            <a:schemeClr val="bg1"/>
                          </a:solidFill>
                          <a:latin typeface="+mn-lt"/>
                          <a:ea typeface="+mn-ea"/>
                          <a:cs typeface="+mn-cs"/>
                        </a:rPr>
                        <a:t>オーディエンス</a:t>
                      </a:r>
                      <a:endParaRPr kumimoji="1" lang="en-US" altLang="ja-JP" sz="700" b="0" kern="1200" dirty="0">
                        <a:solidFill>
                          <a:schemeClr val="bg1"/>
                        </a:solidFill>
                        <a:latin typeface="+mn-lt"/>
                        <a:ea typeface="+mn-ea"/>
                        <a:cs typeface="+mn-cs"/>
                      </a:endParaRPr>
                    </a:p>
                    <a:p>
                      <a:pPr algn="ctr"/>
                      <a:r>
                        <a:rPr kumimoji="1" lang="ja-JP" altLang="en-US" sz="700" b="0" kern="1200" dirty="0">
                          <a:solidFill>
                            <a:schemeClr val="bg1"/>
                          </a:solidFill>
                          <a:latin typeface="+mn-lt"/>
                          <a:ea typeface="+mn-ea"/>
                          <a:cs typeface="+mn-cs"/>
                        </a:rPr>
                        <a:t>カテゴリー</a:t>
                      </a:r>
                      <a:endParaRPr kumimoji="1" lang="en-US" altLang="ja-JP" sz="700" b="0" kern="1200" dirty="0">
                        <a:solidFill>
                          <a:schemeClr val="bg1"/>
                        </a:solidFill>
                        <a:latin typeface="+mn-lt"/>
                        <a:ea typeface="+mn-ea"/>
                        <a:cs typeface="+mn-cs"/>
                      </a:endParaRPr>
                    </a:p>
                    <a:p>
                      <a:pPr algn="ctr"/>
                      <a:r>
                        <a:rPr kumimoji="1" lang="ja-JP" altLang="en-US" sz="600" b="0" kern="1200" dirty="0">
                          <a:solidFill>
                            <a:schemeClr val="bg1"/>
                          </a:solidFill>
                          <a:latin typeface="+mn-lt"/>
                          <a:ea typeface="+mn-ea"/>
                          <a:cs typeface="+mn-cs"/>
                        </a:rPr>
                        <a:t>（属性・ライフイベント）</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1.8</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800480174"/>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曜日・</a:t>
                      </a:r>
                      <a:r>
                        <a:rPr kumimoji="1" lang="ja-JP" altLang="en-US" sz="700" b="0" dirty="0">
                          <a:solidFill>
                            <a:schemeClr val="bg1"/>
                          </a:solidFill>
                          <a:latin typeface="+mj-lt"/>
                          <a:ea typeface="+mj-ea"/>
                        </a:rPr>
                        <a:t>時間帯</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1.2</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750538939"/>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dirty="0">
                          <a:solidFill>
                            <a:schemeClr val="bg1"/>
                          </a:solidFill>
                          <a:latin typeface="+mj-lt"/>
                          <a:ea typeface="+mj-ea"/>
                        </a:rPr>
                        <a:t>フリークエンシー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2.0</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smtClean="0">
                          <a:solidFill>
                            <a:schemeClr val="tx1">
                              <a:lumMod val="65000"/>
                              <a:lumOff val="35000"/>
                            </a:schemeClr>
                          </a:solidFill>
                          <a:latin typeface="+mj-ea"/>
                          <a:ea typeface="+mn-ea"/>
                          <a:cs typeface="+mn-cs"/>
                        </a:rPr>
                        <a:t>〇</a:t>
                      </a:r>
                      <a:r>
                        <a:rPr kumimoji="1" lang="ja-JP" altLang="en-US" sz="800" b="0" kern="1200" dirty="0" smtClean="0">
                          <a:solidFill>
                            <a:schemeClr val="tx1">
                              <a:lumMod val="65000"/>
                              <a:lumOff val="35000"/>
                            </a:schemeClr>
                          </a:solidFill>
                          <a:latin typeface="+mj-ea"/>
                          <a:ea typeface="+mn-ea"/>
                          <a:cs typeface="+mn-cs"/>
                        </a:rPr>
                        <a:t>　</a:t>
                      </a:r>
                      <a:r>
                        <a:rPr kumimoji="1" lang="en-US" altLang="ja-JP" sz="800" b="0" kern="1200" smtClean="0">
                          <a:solidFill>
                            <a:schemeClr val="tx1">
                              <a:lumMod val="65000"/>
                              <a:lumOff val="35000"/>
                            </a:schemeClr>
                          </a:solidFill>
                          <a:latin typeface="+mj-ea"/>
                          <a:ea typeface="+mn-ea"/>
                          <a:cs typeface="+mn-cs"/>
                        </a:rPr>
                        <a:t>※</a:t>
                      </a:r>
                      <a:endParaRPr kumimoji="1" lang="en-US" altLang="ja-JP" sz="800" b="0" kern="1200" dirty="0" smtClean="0">
                        <a:solidFill>
                          <a:schemeClr val="tx1">
                            <a:lumMod val="65000"/>
                            <a:lumOff val="35000"/>
                          </a:schemeClr>
                        </a:solidFill>
                        <a:latin typeface="+mj-ea"/>
                        <a:ea typeface="+mn-ea"/>
                        <a:cs typeface="+mn-cs"/>
                      </a:endParaRP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0" kern="1200" dirty="0">
                        <a:solidFill>
                          <a:schemeClr val="tx1">
                            <a:lumMod val="65000"/>
                            <a:lumOff val="35000"/>
                          </a:schemeClr>
                        </a:solidFill>
                        <a:latin typeface="+mj-ea"/>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6108755"/>
                  </a:ext>
                </a:extLst>
              </a:tr>
            </a:tbl>
          </a:graphicData>
        </a:graphic>
      </p:graphicFrame>
      <p:sp>
        <p:nvSpPr>
          <p:cNvPr id="5" name="テキスト ボックス 4"/>
          <p:cNvSpPr txBox="1"/>
          <p:nvPr/>
        </p:nvSpPr>
        <p:spPr>
          <a:xfrm>
            <a:off x="776536" y="4797152"/>
            <a:ext cx="6552728" cy="230832"/>
          </a:xfrm>
          <a:prstGeom prst="rect">
            <a:avLst/>
          </a:prstGeom>
          <a:noFill/>
        </p:spPr>
        <p:txBody>
          <a:bodyPr wrap="square" rtlCol="0">
            <a:spAutoFit/>
          </a:bodyPr>
          <a:lstStyle/>
          <a:p>
            <a:r>
              <a:rPr kumimoji="1" lang="en-US" altLang="ja-JP" sz="900" dirty="0" smtClean="0"/>
              <a:t>※</a:t>
            </a:r>
            <a:r>
              <a:rPr kumimoji="1" lang="ja-JP" altLang="en-US" sz="900" dirty="0" smtClean="0"/>
              <a:t>オープニングパネルの</a:t>
            </a:r>
            <a:r>
              <a:rPr lang="ja-JP" altLang="en-US" sz="900" dirty="0" smtClean="0"/>
              <a:t>フリークエンシーは通期（</a:t>
            </a:r>
            <a:r>
              <a:rPr lang="en-US" altLang="ja-JP" sz="900" dirty="0" smtClean="0"/>
              <a:t>1</a:t>
            </a:r>
            <a:r>
              <a:rPr lang="ja-JP" altLang="en-US" sz="900" dirty="0" smtClean="0"/>
              <a:t>日）</a:t>
            </a:r>
            <a:r>
              <a:rPr lang="en-US" altLang="ja-JP" sz="900" dirty="0" smtClean="0"/>
              <a:t>1</a:t>
            </a:r>
            <a:r>
              <a:rPr lang="ja-JP" altLang="en-US" sz="900" dirty="0" smtClean="0"/>
              <a:t>回に基本設定されています。変更はできません。</a:t>
            </a:r>
            <a:endParaRPr kumimoji="1" lang="ja-JP" altLang="en-US" sz="900" dirty="0"/>
          </a:p>
        </p:txBody>
      </p:sp>
    </p:spTree>
    <p:extLst>
      <p:ext uri="{BB962C8B-B14F-4D97-AF65-F5344CB8AC3E}">
        <p14:creationId xmlns:p14="http://schemas.microsoft.com/office/powerpoint/2010/main" val="2045550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00926" y="291972"/>
            <a:ext cx="8700546" cy="432048"/>
          </a:xfrm>
        </p:spPr>
        <p:txBody>
          <a:bodyPr>
            <a:normAutofit fontScale="90000"/>
          </a:bodyPr>
          <a:lstStyle/>
          <a:p>
            <a:r>
              <a:rPr lang="ja-JP" altLang="en-US" dirty="0"/>
              <a:t>広告タイプ一覧</a:t>
            </a:r>
            <a:endParaRPr kumimoji="1" lang="ja-JP" altLang="en-US" sz="1600" dirty="0"/>
          </a:p>
        </p:txBody>
      </p:sp>
      <p:sp>
        <p:nvSpPr>
          <p:cNvPr id="8" name="テキスト ボックス 7">
            <a:extLst>
              <a:ext uri="{FF2B5EF4-FFF2-40B4-BE49-F238E27FC236}">
                <a16:creationId xmlns:a16="http://schemas.microsoft.com/office/drawing/2014/main" id="{105A310C-96BB-AD4C-AB58-A365BD4CA5F0}"/>
              </a:ext>
            </a:extLst>
          </p:cNvPr>
          <p:cNvSpPr txBox="1"/>
          <p:nvPr/>
        </p:nvSpPr>
        <p:spPr>
          <a:xfrm>
            <a:off x="6066343" y="847098"/>
            <a:ext cx="1157689" cy="477054"/>
          </a:xfrm>
          <a:prstGeom prst="rect">
            <a:avLst/>
          </a:prstGeom>
          <a:noFill/>
        </p:spPr>
        <p:txBody>
          <a:bodyPr wrap="none" rtlCol="0">
            <a:spAutoFit/>
          </a:bodyPr>
          <a:lstStyle/>
          <a:p>
            <a:pPr algn="ctr">
              <a:lnSpc>
                <a:spcPts val="1460"/>
              </a:lnSpc>
            </a:pPr>
            <a:r>
              <a:rPr lang="ja-JP" altLang="en-US" sz="1050" b="1" dirty="0"/>
              <a:t>画像（</a:t>
            </a:r>
            <a:r>
              <a:rPr lang="en-US" altLang="ja-JP" sz="1050" b="1" dirty="0"/>
              <a:t>16</a:t>
            </a:r>
            <a:r>
              <a:rPr lang="ja-JP" altLang="en-US" sz="1050" b="1" dirty="0"/>
              <a:t>：</a:t>
            </a:r>
            <a:r>
              <a:rPr lang="en-US" altLang="ja-JP" sz="1050" b="1" dirty="0"/>
              <a:t>9</a:t>
            </a:r>
            <a:r>
              <a:rPr lang="ja-JP" altLang="en-US" sz="1050" b="1" dirty="0"/>
              <a:t>）</a:t>
            </a:r>
            <a:endParaRPr lang="en-US" altLang="ja-JP" sz="1050" b="1" dirty="0"/>
          </a:p>
          <a:p>
            <a:pPr algn="ctr">
              <a:lnSpc>
                <a:spcPts val="1460"/>
              </a:lnSpc>
            </a:pPr>
            <a:r>
              <a:rPr lang="ja-JP" altLang="en-US" sz="1050" b="1" dirty="0"/>
              <a:t>動画（</a:t>
            </a:r>
            <a:r>
              <a:rPr lang="en-US" altLang="ja-JP" sz="1050" b="1" dirty="0"/>
              <a:t>16</a:t>
            </a:r>
            <a:r>
              <a:rPr lang="ja-JP" altLang="en-US" sz="1050" b="1" dirty="0"/>
              <a:t>：</a:t>
            </a:r>
            <a:r>
              <a:rPr lang="en-US" altLang="ja-JP" sz="1050" b="1" dirty="0"/>
              <a:t>9</a:t>
            </a:r>
            <a:r>
              <a:rPr lang="ja-JP" altLang="en-US" sz="1050" b="1" dirty="0"/>
              <a:t>）</a:t>
            </a:r>
            <a:endParaRPr lang="en-US" altLang="ja-JP" sz="1050" b="1" dirty="0"/>
          </a:p>
        </p:txBody>
      </p:sp>
      <p:sp>
        <p:nvSpPr>
          <p:cNvPr id="18" name="テキスト ボックス 17">
            <a:extLst>
              <a:ext uri="{FF2B5EF4-FFF2-40B4-BE49-F238E27FC236}">
                <a16:creationId xmlns:a16="http://schemas.microsoft.com/office/drawing/2014/main" id="{105A310C-96BB-AD4C-AB58-A365BD4CA5F0}"/>
              </a:ext>
            </a:extLst>
          </p:cNvPr>
          <p:cNvSpPr txBox="1"/>
          <p:nvPr/>
        </p:nvSpPr>
        <p:spPr>
          <a:xfrm>
            <a:off x="1771149" y="939927"/>
            <a:ext cx="1040670" cy="284693"/>
          </a:xfrm>
          <a:prstGeom prst="rect">
            <a:avLst/>
          </a:prstGeom>
          <a:noFill/>
        </p:spPr>
        <p:txBody>
          <a:bodyPr wrap="none" rtlCol="0">
            <a:spAutoFit/>
          </a:bodyPr>
          <a:lstStyle/>
          <a:p>
            <a:pPr algn="ctr">
              <a:lnSpc>
                <a:spcPts val="1460"/>
              </a:lnSpc>
            </a:pPr>
            <a:r>
              <a:rPr lang="ja-JP" altLang="en-US" sz="1050" b="1" dirty="0"/>
              <a:t>画像（</a:t>
            </a:r>
            <a:r>
              <a:rPr lang="en-US" altLang="ja-JP" sz="1050" b="1" dirty="0" smtClean="0"/>
              <a:t>1</a:t>
            </a:r>
            <a:r>
              <a:rPr lang="ja-JP" altLang="en-US" sz="1050" b="1" dirty="0" smtClean="0"/>
              <a:t>：</a:t>
            </a:r>
            <a:r>
              <a:rPr lang="en-US" altLang="ja-JP" sz="1050" b="1" dirty="0" smtClean="0"/>
              <a:t>1</a:t>
            </a:r>
            <a:r>
              <a:rPr lang="ja-JP" altLang="en-US" sz="1050" b="1" dirty="0" smtClean="0"/>
              <a:t>）</a:t>
            </a:r>
            <a:endParaRPr lang="en-US" altLang="ja-JP" sz="1050" b="1" dirty="0"/>
          </a:p>
        </p:txBody>
      </p: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44579" y="1313671"/>
            <a:ext cx="1401215" cy="3596452"/>
          </a:xfrm>
          <a:prstGeom prst="rect">
            <a:avLst/>
          </a:prstGeom>
        </p:spPr>
      </p:pic>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90876" y="1313671"/>
            <a:ext cx="1401215" cy="2492279"/>
          </a:xfrm>
          <a:prstGeom prst="rect">
            <a:avLst/>
          </a:prstGeom>
        </p:spPr>
      </p:pic>
    </p:spTree>
    <p:extLst>
      <p:ext uri="{BB962C8B-B14F-4D97-AF65-F5344CB8AC3E}">
        <p14:creationId xmlns:p14="http://schemas.microsoft.com/office/powerpoint/2010/main" val="21565301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latin typeface="+mn-ea"/>
                <a:ea typeface="+mn-ea"/>
              </a:rPr>
              <a:t>Copyright</a:t>
            </a:r>
            <a:r>
              <a:rPr lang="ja-JP" altLang="en-US" dirty="0">
                <a:solidFill>
                  <a:prstClr val="black"/>
                </a:solidFill>
                <a:latin typeface="+mn-ea"/>
                <a:ea typeface="+mn-ea"/>
              </a:rPr>
              <a:t>（</a:t>
            </a:r>
            <a:r>
              <a:rPr lang="en-US" altLang="ja-JP" dirty="0">
                <a:solidFill>
                  <a:prstClr val="black"/>
                </a:solidFill>
                <a:latin typeface="+mn-ea"/>
                <a:ea typeface="+mn-ea"/>
              </a:rPr>
              <a:t>C</a:t>
            </a:r>
            <a:r>
              <a:rPr lang="ja-JP" altLang="en-US" dirty="0">
                <a:solidFill>
                  <a:prstClr val="black"/>
                </a:solidFill>
                <a:latin typeface="+mn-ea"/>
                <a:ea typeface="+mn-ea"/>
              </a:rPr>
              <a:t>）</a:t>
            </a:r>
            <a:r>
              <a:rPr lang="en-US" altLang="ja-JP" dirty="0">
                <a:solidFill>
                  <a:prstClr val="black"/>
                </a:solidFill>
                <a:latin typeface="+mn-ea"/>
                <a:ea typeface="+mn-ea"/>
              </a:rPr>
              <a:t>2021 Yahoo Japan Corporation. All Rights Reserved. </a:t>
            </a:r>
            <a:r>
              <a:rPr lang="ja-JP" altLang="en-US" dirty="0">
                <a:solidFill>
                  <a:prstClr val="black"/>
                </a:solidFill>
                <a:latin typeface="+mn-ea"/>
                <a:ea typeface="+mn-ea"/>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Autofit/>
          </a:bodyPr>
          <a:lstStyle/>
          <a:p>
            <a:r>
              <a:rPr lang="ja-JP" altLang="en-US" sz="2500" dirty="0">
                <a:latin typeface="+mn-ea"/>
                <a:ea typeface="+mn-ea"/>
                <a:cs typeface="メイリオ" panose="020B0604030504040204" pitchFamily="50" charset="-128"/>
              </a:rPr>
              <a:t>スペシャル商品について</a:t>
            </a:r>
          </a:p>
        </p:txBody>
      </p:sp>
      <p:sp>
        <p:nvSpPr>
          <p:cNvPr id="5" name="正方形/長方形 4"/>
          <p:cNvSpPr/>
          <p:nvPr/>
        </p:nvSpPr>
        <p:spPr>
          <a:xfrm>
            <a:off x="344488" y="936117"/>
            <a:ext cx="9389800" cy="1815882"/>
          </a:xfrm>
          <a:prstGeom prst="rect">
            <a:avLst/>
          </a:prstGeom>
        </p:spPr>
        <p:txBody>
          <a:bodyPr wrap="square">
            <a:spAutoFit/>
          </a:bodyPr>
          <a:lstStyle/>
          <a:p>
            <a:r>
              <a:rPr lang="ja-JP" altLang="en-US" sz="1600" dirty="0">
                <a:solidFill>
                  <a:schemeClr val="tx1">
                    <a:lumMod val="65000"/>
                    <a:lumOff val="35000"/>
                  </a:schemeClr>
                </a:solidFill>
                <a:latin typeface="+mn-ea"/>
              </a:rPr>
              <a:t>販売先を限定しないレギュラー商品に対し、スペシャル商品は提案可能な広告主様やプロモーションが限定されています。そのため、事前に弊社による出稿可否判断が必要となります。</a:t>
            </a:r>
            <a:endParaRPr lang="en-US" altLang="ja-JP" sz="1600" dirty="0">
              <a:solidFill>
                <a:schemeClr val="tx1">
                  <a:lumMod val="65000"/>
                  <a:lumOff val="35000"/>
                </a:schemeClr>
              </a:solidFill>
              <a:latin typeface="+mn-ea"/>
            </a:endParaRPr>
          </a:p>
          <a:p>
            <a:endParaRPr lang="en-US" altLang="ja-JP" sz="1600" dirty="0">
              <a:solidFill>
                <a:schemeClr val="tx1">
                  <a:lumMod val="65000"/>
                  <a:lumOff val="35000"/>
                </a:schemeClr>
              </a:solidFill>
              <a:latin typeface="+mn-ea"/>
            </a:endParaRPr>
          </a:p>
          <a:p>
            <a:r>
              <a:rPr lang="ja-JP" altLang="en-US" sz="1600" dirty="0">
                <a:solidFill>
                  <a:schemeClr val="tx1">
                    <a:lumMod val="65000"/>
                    <a:lumOff val="35000"/>
                  </a:schemeClr>
                </a:solidFill>
                <a:latin typeface="+mn-ea"/>
              </a:rPr>
              <a:t>事前提案可否申請で承認されたアカウントに対して、弊社内でシステム対応を行い、広告管理ツールの商品選択画面にて該当商品が予約購入できるようになります。（事前提案可否申請で承認されていないアカウントで予約することはできません。）</a:t>
            </a:r>
            <a:endParaRPr lang="en-US" altLang="ja-JP" sz="1600" dirty="0">
              <a:solidFill>
                <a:schemeClr val="tx1">
                  <a:lumMod val="65000"/>
                  <a:lumOff val="35000"/>
                </a:schemeClr>
              </a:solidFill>
              <a:latin typeface="+mn-ea"/>
            </a:endParaRPr>
          </a:p>
          <a:p>
            <a:endParaRPr lang="en-US" altLang="ja-JP" sz="1600" dirty="0">
              <a:solidFill>
                <a:schemeClr val="tx1">
                  <a:lumMod val="65000"/>
                  <a:lumOff val="35000"/>
                </a:schemeClr>
              </a:solidFill>
              <a:latin typeface="+mn-ea"/>
            </a:endParaRPr>
          </a:p>
        </p:txBody>
      </p:sp>
      <p:sp>
        <p:nvSpPr>
          <p:cNvPr id="7" name="正方形/長方形 6"/>
          <p:cNvSpPr/>
          <p:nvPr/>
        </p:nvSpPr>
        <p:spPr>
          <a:xfrm>
            <a:off x="632520" y="2564905"/>
            <a:ext cx="2248192" cy="194813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latin typeface="+mn-ea"/>
              </a:rPr>
              <a:t>レギュラー商品</a:t>
            </a:r>
            <a:endParaRPr lang="en-US" altLang="ja-JP" sz="1600" b="1" dirty="0">
              <a:latin typeface="+mn-ea"/>
            </a:endParaRPr>
          </a:p>
        </p:txBody>
      </p:sp>
      <p:sp>
        <p:nvSpPr>
          <p:cNvPr id="9" name="正方形/長方形 8"/>
          <p:cNvSpPr/>
          <p:nvPr/>
        </p:nvSpPr>
        <p:spPr>
          <a:xfrm>
            <a:off x="5169024" y="2564904"/>
            <a:ext cx="2248192" cy="1948131"/>
          </a:xfrm>
          <a:prstGeom prst="rect">
            <a:avLst/>
          </a:prstGeom>
          <a:solidFill>
            <a:srgbClr val="FFCC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rgbClr val="C00000"/>
                </a:solidFill>
                <a:latin typeface="+mn-ea"/>
              </a:rPr>
              <a:t>スペシャル商品</a:t>
            </a:r>
          </a:p>
        </p:txBody>
      </p:sp>
      <p:sp>
        <p:nvSpPr>
          <p:cNvPr id="10" name="正方形/長方形 9"/>
          <p:cNvSpPr/>
          <p:nvPr/>
        </p:nvSpPr>
        <p:spPr>
          <a:xfrm>
            <a:off x="7562998" y="3094184"/>
            <a:ext cx="1602025" cy="449156"/>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200" dirty="0">
                <a:solidFill>
                  <a:schemeClr val="tx1">
                    <a:lumMod val="65000"/>
                    <a:lumOff val="35000"/>
                  </a:schemeClr>
                </a:solidFill>
                <a:latin typeface="+mn-ea"/>
              </a:rPr>
              <a:t>期間限定特別商品</a:t>
            </a:r>
          </a:p>
        </p:txBody>
      </p:sp>
      <p:sp>
        <p:nvSpPr>
          <p:cNvPr id="11" name="正方形/長方形 10"/>
          <p:cNvSpPr/>
          <p:nvPr/>
        </p:nvSpPr>
        <p:spPr>
          <a:xfrm>
            <a:off x="7563627" y="3569727"/>
            <a:ext cx="1601397" cy="449156"/>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200" dirty="0">
                <a:solidFill>
                  <a:schemeClr val="tx1">
                    <a:lumMod val="65000"/>
                    <a:lumOff val="35000"/>
                  </a:schemeClr>
                </a:solidFill>
                <a:latin typeface="+mn-ea"/>
              </a:rPr>
              <a:t>広告主様限定商品</a:t>
            </a:r>
          </a:p>
        </p:txBody>
      </p:sp>
      <p:sp>
        <p:nvSpPr>
          <p:cNvPr id="12" name="正方形/長方形 11"/>
          <p:cNvSpPr/>
          <p:nvPr/>
        </p:nvSpPr>
        <p:spPr>
          <a:xfrm>
            <a:off x="7562998" y="4063880"/>
            <a:ext cx="1602025" cy="449156"/>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200" dirty="0">
                <a:solidFill>
                  <a:schemeClr val="tx1">
                    <a:lumMod val="65000"/>
                    <a:lumOff val="35000"/>
                  </a:schemeClr>
                </a:solidFill>
                <a:latin typeface="+mn-ea"/>
              </a:rPr>
              <a:t>その他特別対応商品</a:t>
            </a:r>
          </a:p>
        </p:txBody>
      </p:sp>
      <p:sp>
        <p:nvSpPr>
          <p:cNvPr id="24" name="正方形/長方形 23"/>
          <p:cNvSpPr/>
          <p:nvPr/>
        </p:nvSpPr>
        <p:spPr>
          <a:xfrm>
            <a:off x="3026494" y="3071562"/>
            <a:ext cx="1581995" cy="449156"/>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200" dirty="0">
                <a:solidFill>
                  <a:schemeClr val="tx1">
                    <a:lumMod val="65000"/>
                    <a:lumOff val="35000"/>
                  </a:schemeClr>
                </a:solidFill>
                <a:latin typeface="+mn-ea"/>
              </a:rPr>
              <a:t>特集・企画</a:t>
            </a:r>
          </a:p>
        </p:txBody>
      </p:sp>
      <p:sp>
        <p:nvSpPr>
          <p:cNvPr id="25" name="正方形/長方形 24"/>
          <p:cNvSpPr/>
          <p:nvPr/>
        </p:nvSpPr>
        <p:spPr>
          <a:xfrm>
            <a:off x="3026494" y="2569246"/>
            <a:ext cx="1602025" cy="46654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200" dirty="0">
                <a:solidFill>
                  <a:schemeClr val="tx1">
                    <a:lumMod val="65000"/>
                    <a:lumOff val="35000"/>
                  </a:schemeClr>
                </a:solidFill>
                <a:latin typeface="+mn-ea"/>
              </a:rPr>
              <a:t>通常商品</a:t>
            </a:r>
          </a:p>
        </p:txBody>
      </p:sp>
      <p:sp>
        <p:nvSpPr>
          <p:cNvPr id="35" name="正方形/長方形 34"/>
          <p:cNvSpPr/>
          <p:nvPr/>
        </p:nvSpPr>
        <p:spPr>
          <a:xfrm>
            <a:off x="7562999" y="2591869"/>
            <a:ext cx="1602025" cy="449156"/>
          </a:xfrm>
          <a:prstGeom prst="rect">
            <a:avLst/>
          </a:prstGeom>
          <a:solidFill>
            <a:srgbClr val="FFCCD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200" dirty="0">
                <a:solidFill>
                  <a:schemeClr val="tx1">
                    <a:lumMod val="65000"/>
                    <a:lumOff val="35000"/>
                  </a:schemeClr>
                </a:solidFill>
                <a:latin typeface="+mn-ea"/>
              </a:rPr>
              <a:t>事前提案可否</a:t>
            </a:r>
            <a:endParaRPr lang="en-US" altLang="ja-JP" sz="1200" dirty="0">
              <a:solidFill>
                <a:schemeClr val="tx1">
                  <a:lumMod val="65000"/>
                  <a:lumOff val="35000"/>
                </a:schemeClr>
              </a:solidFill>
              <a:latin typeface="+mn-ea"/>
            </a:endParaRPr>
          </a:p>
          <a:p>
            <a:pPr algn="ctr"/>
            <a:r>
              <a:rPr lang="ja-JP" altLang="en-US" sz="1200" dirty="0">
                <a:solidFill>
                  <a:schemeClr val="tx1">
                    <a:lumMod val="65000"/>
                    <a:lumOff val="35000"/>
                  </a:schemeClr>
                </a:solidFill>
                <a:latin typeface="+mn-ea"/>
              </a:rPr>
              <a:t>判断必須商品</a:t>
            </a:r>
          </a:p>
        </p:txBody>
      </p:sp>
      <p:sp>
        <p:nvSpPr>
          <p:cNvPr id="4" name="正方形/長方形 3"/>
          <p:cNvSpPr/>
          <p:nvPr/>
        </p:nvSpPr>
        <p:spPr bwMode="auto">
          <a:xfrm>
            <a:off x="7538619" y="2577604"/>
            <a:ext cx="1628057" cy="470884"/>
          </a:xfrm>
          <a:prstGeom prst="rect">
            <a:avLst/>
          </a:prstGeom>
          <a:noFill/>
          <a:ln w="44450" algn="ctr">
            <a:solidFill>
              <a:srgbClr val="C00000"/>
            </a:solidFill>
            <a:prstDash val="sysDot"/>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a:ln>
                <a:noFill/>
              </a:ln>
              <a:solidFill>
                <a:schemeClr val="tx1">
                  <a:lumMod val="65000"/>
                  <a:lumOff val="35000"/>
                </a:schemeClr>
              </a:solidFill>
              <a:effectLst/>
              <a:uLnTx/>
              <a:uFillTx/>
              <a:latin typeface="+mn-ea"/>
              <a:cs typeface="Verdana" pitchFamily="34" charset="0"/>
            </a:endParaRPr>
          </a:p>
        </p:txBody>
      </p:sp>
    </p:spTree>
    <p:extLst>
      <p:ext uri="{BB962C8B-B14F-4D97-AF65-F5344CB8AC3E}">
        <p14:creationId xmlns:p14="http://schemas.microsoft.com/office/powerpoint/2010/main" val="2827792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Autofit/>
          </a:bodyPr>
          <a:lstStyle/>
          <a:p>
            <a:r>
              <a:rPr lang="ja-JP" altLang="en-US" sz="2500" dirty="0">
                <a:latin typeface="メイリオ" panose="020B0604030504040204" pitchFamily="50" charset="-128"/>
                <a:ea typeface="メイリオ" panose="020B0604030504040204" pitchFamily="50" charset="-128"/>
                <a:cs typeface="メイリオ" panose="020B0604030504040204" pitchFamily="50" charset="-128"/>
              </a:rPr>
              <a:t>スペシャル商品（事前提案可否必須商品）について</a:t>
            </a:r>
          </a:p>
        </p:txBody>
      </p:sp>
      <p:sp>
        <p:nvSpPr>
          <p:cNvPr id="5" name="正方形/長方形 4"/>
          <p:cNvSpPr/>
          <p:nvPr/>
        </p:nvSpPr>
        <p:spPr>
          <a:xfrm>
            <a:off x="486795" y="1070136"/>
            <a:ext cx="9219376" cy="1200329"/>
          </a:xfrm>
          <a:prstGeom prst="rect">
            <a:avLst/>
          </a:prstGeom>
        </p:spPr>
        <p:txBody>
          <a:bodyPr wrap="square" lIns="91440" tIns="45720" rIns="91440" bIns="45720" anchor="t">
            <a:spAutoFit/>
          </a:bodyPr>
          <a:lstStyle/>
          <a:p>
            <a:r>
              <a:rPr lang="en-US" altLang="ja-JP" u="sng" dirty="0" smtClean="0">
                <a:solidFill>
                  <a:schemeClr val="tx1">
                    <a:lumMod val="65000"/>
                    <a:lumOff val="35000"/>
                  </a:schemeClr>
                </a:solidFill>
              </a:rPr>
              <a:t>GYAO!</a:t>
            </a:r>
            <a:r>
              <a:rPr lang="ja-JP" altLang="en-US" u="sng" dirty="0" smtClean="0">
                <a:solidFill>
                  <a:schemeClr val="tx1">
                    <a:lumMod val="65000"/>
                    <a:lumOff val="35000"/>
                  </a:schemeClr>
                </a:solidFill>
              </a:rPr>
              <a:t>商品は、スペシャル</a:t>
            </a:r>
            <a:r>
              <a:rPr lang="ja-JP" altLang="en-US" u="sng" dirty="0">
                <a:solidFill>
                  <a:schemeClr val="tx1">
                    <a:lumMod val="65000"/>
                    <a:lumOff val="35000"/>
                  </a:schemeClr>
                </a:solidFill>
              </a:rPr>
              <a:t>商品（事前提案可否必須</a:t>
            </a:r>
            <a:r>
              <a:rPr lang="ja-JP" altLang="en-US" u="sng" dirty="0" smtClean="0">
                <a:solidFill>
                  <a:schemeClr val="tx1">
                    <a:lumMod val="65000"/>
                    <a:lumOff val="35000"/>
                  </a:schemeClr>
                </a:solidFill>
              </a:rPr>
              <a:t>商品）</a:t>
            </a:r>
            <a:r>
              <a:rPr lang="ja-JP" altLang="en-US" dirty="0" smtClean="0">
                <a:solidFill>
                  <a:schemeClr val="tx1">
                    <a:lumMod val="65000"/>
                    <a:lumOff val="35000"/>
                  </a:schemeClr>
                </a:solidFill>
              </a:rPr>
              <a:t>です。</a:t>
            </a:r>
            <a:endParaRPr lang="en-US" altLang="ja-JP" dirty="0" smtClean="0">
              <a:solidFill>
                <a:schemeClr val="tx1">
                  <a:lumMod val="65000"/>
                  <a:lumOff val="35000"/>
                </a:schemeClr>
              </a:solidFill>
            </a:endParaRPr>
          </a:p>
          <a:p>
            <a:r>
              <a:rPr lang="ja-JP" altLang="en-US" dirty="0" smtClean="0">
                <a:solidFill>
                  <a:schemeClr val="tx1">
                    <a:lumMod val="65000"/>
                    <a:lumOff val="35000"/>
                  </a:schemeClr>
                </a:solidFill>
              </a:rPr>
              <a:t>提案ご希望の場合は、弊社</a:t>
            </a:r>
            <a:r>
              <a:rPr lang="ja-JP" altLang="en-US" dirty="0">
                <a:solidFill>
                  <a:schemeClr val="tx1">
                    <a:lumMod val="65000"/>
                    <a:lumOff val="35000"/>
                  </a:schemeClr>
                </a:solidFill>
              </a:rPr>
              <a:t>担当営業または</a:t>
            </a:r>
            <a:r>
              <a:rPr lang="en-US" altLang="ja-JP" dirty="0">
                <a:solidFill>
                  <a:schemeClr val="tx1">
                    <a:lumMod val="65000"/>
                    <a:lumOff val="35000"/>
                  </a:schemeClr>
                </a:solidFill>
              </a:rPr>
              <a:t>Yahoo!</a:t>
            </a:r>
            <a:r>
              <a:rPr lang="ja-JP" altLang="en-US" dirty="0">
                <a:solidFill>
                  <a:schemeClr val="tx1">
                    <a:lumMod val="65000"/>
                    <a:lumOff val="35000"/>
                  </a:schemeClr>
                </a:solidFill>
              </a:rPr>
              <a:t>広告パートナーサポート宛に</a:t>
            </a:r>
            <a:endParaRPr lang="en-US" altLang="ja-JP" dirty="0">
              <a:solidFill>
                <a:schemeClr val="tx1">
                  <a:lumMod val="65000"/>
                  <a:lumOff val="35000"/>
                </a:schemeClr>
              </a:solidFill>
            </a:endParaRPr>
          </a:p>
          <a:p>
            <a:r>
              <a:rPr lang="ja-JP" altLang="en-US" dirty="0">
                <a:solidFill>
                  <a:schemeClr val="tx1">
                    <a:lumMod val="65000"/>
                    <a:lumOff val="35000"/>
                  </a:schemeClr>
                </a:solidFill>
              </a:rPr>
              <a:t>以下の項目をご連絡ください。回答まで最大5営業日いただきます</a:t>
            </a:r>
            <a:r>
              <a:rPr lang="ja-JP" altLang="en-US" dirty="0" smtClean="0">
                <a:solidFill>
                  <a:schemeClr val="tx1">
                    <a:lumMod val="65000"/>
                    <a:lumOff val="35000"/>
                  </a:schemeClr>
                </a:solidFill>
              </a:rPr>
              <a:t>。</a:t>
            </a:r>
            <a:endParaRPr lang="ja-JP" altLang="en-US" b="1" dirty="0">
              <a:solidFill>
                <a:schemeClr val="tx1">
                  <a:lumMod val="65000"/>
                  <a:lumOff val="35000"/>
                </a:schemeClr>
              </a:solidFill>
            </a:endParaRPr>
          </a:p>
          <a:p>
            <a:endParaRPr lang="ja-JP" altLang="en-US" dirty="0">
              <a:solidFill>
                <a:schemeClr val="tx1">
                  <a:lumMod val="65000"/>
                  <a:lumOff val="35000"/>
                </a:schemeClr>
              </a:solidFill>
            </a:endParaRPr>
          </a:p>
        </p:txBody>
      </p:sp>
      <p:sp>
        <p:nvSpPr>
          <p:cNvPr id="8" name="正方形/長方形 7"/>
          <p:cNvSpPr/>
          <p:nvPr/>
        </p:nvSpPr>
        <p:spPr>
          <a:xfrm>
            <a:off x="632520" y="2454378"/>
            <a:ext cx="5760640" cy="2893100"/>
          </a:xfrm>
          <a:prstGeom prst="rect">
            <a:avLst/>
          </a:prstGeom>
        </p:spPr>
        <p:txBody>
          <a:bodyPr wrap="square">
            <a:spAutoFit/>
          </a:bodyPr>
          <a:lstStyle/>
          <a:p>
            <a:r>
              <a:rPr lang="ja-JP" altLang="en-US" sz="1600" u="sng" dirty="0">
                <a:solidFill>
                  <a:schemeClr val="tx1">
                    <a:lumMod val="65000"/>
                    <a:lumOff val="35000"/>
                  </a:schemeClr>
                </a:solidFill>
              </a:rPr>
              <a:t>▼ご連絡いただきたい項目</a:t>
            </a:r>
            <a:endParaRPr lang="en-US" altLang="ja-JP" sz="1600" u="sng" dirty="0">
              <a:solidFill>
                <a:schemeClr val="tx1">
                  <a:lumMod val="65000"/>
                  <a:lumOff val="35000"/>
                </a:schemeClr>
              </a:solidFill>
            </a:endParaRPr>
          </a:p>
          <a:p>
            <a:endParaRPr lang="en-US" altLang="ja-JP" sz="12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商品名：</a:t>
            </a:r>
          </a:p>
          <a:p>
            <a:pPr marL="171450" indent="-171450">
              <a:buFont typeface="Arial" panose="020B0604020202020204" pitchFamily="34" charset="0"/>
              <a:buChar char="•"/>
            </a:pPr>
            <a:r>
              <a:rPr lang="ja-JP" altLang="en-US" sz="1400" dirty="0">
                <a:solidFill>
                  <a:schemeClr val="tx1">
                    <a:lumMod val="65000"/>
                    <a:lumOff val="35000"/>
                  </a:schemeClr>
                </a:solidFill>
              </a:rPr>
              <a:t>広告主：</a:t>
            </a:r>
            <a:endParaRPr lang="en-US" altLang="ja-JP" sz="14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リンク先</a:t>
            </a:r>
            <a:r>
              <a:rPr lang="en-US" altLang="ja-JP" sz="1400" dirty="0">
                <a:solidFill>
                  <a:schemeClr val="tx1">
                    <a:lumMod val="65000"/>
                    <a:lumOff val="35000"/>
                  </a:schemeClr>
                </a:solidFill>
              </a:rPr>
              <a:t>URL:</a:t>
            </a:r>
            <a:endParaRPr lang="ja-JP" altLang="en-US" sz="14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ヤフー営業担当者：</a:t>
            </a:r>
          </a:p>
          <a:p>
            <a:pPr marL="171450" indent="-171450">
              <a:buFont typeface="Arial" panose="020B0604020202020204" pitchFamily="34" charset="0"/>
              <a:buChar char="•"/>
            </a:pPr>
            <a:r>
              <a:rPr lang="ja-JP" altLang="en-US" sz="1400" dirty="0">
                <a:solidFill>
                  <a:schemeClr val="tx1">
                    <a:lumMod val="65000"/>
                    <a:lumOff val="35000"/>
                  </a:schemeClr>
                </a:solidFill>
              </a:rPr>
              <a:t>代理店：</a:t>
            </a:r>
            <a:endParaRPr lang="en-US" altLang="ja-JP" sz="14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予約型対応アカウント</a:t>
            </a:r>
            <a:r>
              <a:rPr lang="en-US" altLang="ja-JP" sz="1400" dirty="0">
                <a:solidFill>
                  <a:schemeClr val="tx1">
                    <a:lumMod val="65000"/>
                    <a:lumOff val="35000"/>
                  </a:schemeClr>
                </a:solidFill>
              </a:rPr>
              <a:t>ID</a:t>
            </a:r>
            <a:r>
              <a:rPr lang="ja-JP" altLang="en-US" sz="1400" dirty="0">
                <a:solidFill>
                  <a:schemeClr val="tx1">
                    <a:lumMod val="65000"/>
                    <a:lumOff val="35000"/>
                  </a:schemeClr>
                </a:solidFill>
              </a:rPr>
              <a:t>（用意があれば）：</a:t>
            </a:r>
            <a:endParaRPr lang="en-US" altLang="ja-JP" sz="14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掲載期間：</a:t>
            </a:r>
          </a:p>
          <a:p>
            <a:pPr marL="171450" indent="-171450">
              <a:buFont typeface="Arial" panose="020B0604020202020204" pitchFamily="34" charset="0"/>
              <a:buChar char="•"/>
            </a:pPr>
            <a:r>
              <a:rPr lang="ja-JP" altLang="en-US" sz="1400" dirty="0">
                <a:solidFill>
                  <a:schemeClr val="tx1">
                    <a:lumMod val="65000"/>
                    <a:lumOff val="35000"/>
                  </a:schemeClr>
                </a:solidFill>
              </a:rPr>
              <a:t>掲載</a:t>
            </a:r>
            <a:r>
              <a:rPr lang="en-US" altLang="ja-JP" sz="1400" dirty="0" err="1">
                <a:solidFill>
                  <a:schemeClr val="tx1">
                    <a:lumMod val="65000"/>
                    <a:lumOff val="35000"/>
                  </a:schemeClr>
                </a:solidFill>
              </a:rPr>
              <a:t>vimps</a:t>
            </a:r>
            <a:r>
              <a:rPr lang="ja-JP" altLang="en-US" sz="1400" dirty="0">
                <a:solidFill>
                  <a:schemeClr val="tx1">
                    <a:lumMod val="65000"/>
                    <a:lumOff val="35000"/>
                  </a:schemeClr>
                </a:solidFill>
              </a:rPr>
              <a:t>：</a:t>
            </a:r>
          </a:p>
          <a:p>
            <a:pPr marL="171450" indent="-171450">
              <a:buFont typeface="Arial" panose="020B0604020202020204" pitchFamily="34" charset="0"/>
              <a:buChar char="•"/>
            </a:pPr>
            <a:r>
              <a:rPr lang="ja-JP" altLang="en-US" sz="1400" dirty="0">
                <a:solidFill>
                  <a:schemeClr val="tx1">
                    <a:lumMod val="65000"/>
                    <a:lumOff val="35000"/>
                  </a:schemeClr>
                </a:solidFill>
              </a:rPr>
              <a:t>プロモーション商品・内容：</a:t>
            </a:r>
          </a:p>
          <a:p>
            <a:pPr marL="171450" indent="-171450">
              <a:buFont typeface="Arial" panose="020B0604020202020204" pitchFamily="34" charset="0"/>
              <a:buChar char="•"/>
            </a:pPr>
            <a:r>
              <a:rPr lang="ja-JP" altLang="en-US" sz="1400" dirty="0">
                <a:solidFill>
                  <a:schemeClr val="tx1">
                    <a:lumMod val="65000"/>
                    <a:lumOff val="35000"/>
                  </a:schemeClr>
                </a:solidFill>
              </a:rPr>
              <a:t>懸念点：</a:t>
            </a:r>
          </a:p>
          <a:p>
            <a:pPr marL="171450" indent="-171450">
              <a:buFont typeface="Arial" panose="020B0604020202020204" pitchFamily="34" charset="0"/>
              <a:buChar char="•"/>
            </a:pPr>
            <a:r>
              <a:rPr lang="ja-JP" altLang="en-US" sz="1400" dirty="0">
                <a:solidFill>
                  <a:schemeClr val="tx1">
                    <a:lumMod val="65000"/>
                    <a:lumOff val="35000"/>
                  </a:schemeClr>
                </a:solidFill>
              </a:rPr>
              <a:t>備考：</a:t>
            </a:r>
            <a:endParaRPr lang="ja-JP" altLang="ja-JP" sz="1400" dirty="0">
              <a:solidFill>
                <a:schemeClr val="tx1">
                  <a:lumMod val="65000"/>
                  <a:lumOff val="35000"/>
                </a:schemeClr>
              </a:solidFill>
            </a:endParaRPr>
          </a:p>
        </p:txBody>
      </p:sp>
    </p:spTree>
    <p:extLst>
      <p:ext uri="{BB962C8B-B14F-4D97-AF65-F5344CB8AC3E}">
        <p14:creationId xmlns:p14="http://schemas.microsoft.com/office/powerpoint/2010/main" val="501929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Autofit/>
          </a:bodyPr>
          <a:lstStyle/>
          <a:p>
            <a:r>
              <a:rPr kumimoji="1" lang="ja-JP" altLang="en-US" sz="2500" dirty="0" smtClean="0"/>
              <a:t>販売制限</a:t>
            </a:r>
            <a:endParaRPr kumimoji="1" lang="ja-JP" altLang="en-US" sz="2500" dirty="0"/>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4" name="Text Box 1031"/>
          <p:cNvSpPr txBox="1">
            <a:spLocks noChangeArrowheads="1"/>
          </p:cNvSpPr>
          <p:nvPr/>
        </p:nvSpPr>
        <p:spPr bwMode="auto">
          <a:xfrm>
            <a:off x="344488" y="1124744"/>
            <a:ext cx="9217024"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以下に該当する業種、商品・サービスにつきましては</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rPr>
              <a:t>GYAO!</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広告商品</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実施</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は原則不可となります</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ただし</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、以下に該当しない業種やサービスでも、プロモーション内容や取り上げるテーマ等によっては</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rPr>
              <a:t>GYAO!</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広告商品を</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実施いただけない場合がありますので、必ず事前に掲載可否を弊社にお問い合わせください。</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また</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、広告主様</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のサイトが弊社の広告掲載基準を満たすことが</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rPr>
              <a:t>GYAO!</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広告商品実施</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の条件となります。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200" dirty="0">
                <a:solidFill>
                  <a:schemeClr val="tx1">
                    <a:lumMod val="65000"/>
                    <a:lumOff val="35000"/>
                  </a:schemeClr>
                </a:solidFill>
                <a:latin typeface="メイリオ" panose="020B0604030504040204" pitchFamily="50" charset="-128"/>
                <a:ea typeface="メイリオ" panose="020B0604030504040204" pitchFamily="50" charset="-128"/>
              </a:rPr>
              <a:t>消費者金融業（消費者向無担保貸金業）</a:t>
            </a:r>
            <a:r>
              <a:rPr lang="ja-JP" altLang="en-US" sz="1200" dirty="0" err="1">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商工ローン、手形割引、その他ハイリスク型の金融商品</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・パチンコ・パチスロの営業および機種、カジノ（企業広告含む）</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・レーシック、美容整形・美容外科・美容皮膚科、その他医療機関全般</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・美容エステティックサロン</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・あん摩業、マッサージ業、指圧業、はり業、きゅう業等</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・不妊治療</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・治験</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ED</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（治療、医薬品、情報、啓蒙サイト等）</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・性的機能強化、改善を期待させる経口物</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・ダイエット効果を訴求する健康食品、器具、その他商品やサービス</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（ただし、医薬品の場合、その効果・効能の範囲内で疾患の啓発・対策という観点から掲載可とする場合あり）</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・発毛、育毛・増毛効果を訴求する商品・サービス全般（医薬品の発毛・育毛剤は除く）、かつら</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・薬機法上、商品の効果・効能の標榜が禁じられている健康食品、化粧品などで、含有成分の効果・効能を訴求するプロモーション</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200" dirty="0">
                <a:solidFill>
                  <a:schemeClr val="tx1">
                    <a:lumMod val="65000"/>
                    <a:lumOff val="35000"/>
                  </a:schemeClr>
                </a:solidFill>
                <a:latin typeface="メイリオ" panose="020B0604030504040204" pitchFamily="50" charset="-128"/>
                <a:ea typeface="メイリオ" panose="020B0604030504040204" pitchFamily="50" charset="-128"/>
              </a:rPr>
              <a:t>能力開発関連商品</a:t>
            </a:r>
            <a:endPar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・占い</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・国家資格を有する業種（弁護士、司法書士、行政書士、弁理士、公認会計士、税理士）</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・探偵業</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・葬儀社、斎場、墓石販売</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・ナイトワーク求人</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・出会い系サイト、結婚紹介（インターネット異性紹介事業）</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・代理店募集、フランチャイズ、起業支援、経営セミナー</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・団体による意見広告</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200" dirty="0">
                <a:solidFill>
                  <a:schemeClr val="tx1">
                    <a:lumMod val="65000"/>
                    <a:lumOff val="35000"/>
                  </a:schemeClr>
                </a:solidFill>
                <a:latin typeface="メイリオ" panose="020B0604030504040204" pitchFamily="50" charset="-128"/>
                <a:ea typeface="メイリオ" panose="020B0604030504040204" pitchFamily="50" charset="-128"/>
              </a:rPr>
              <a:t>宗教団体、活動</a:t>
            </a:r>
            <a:endParaRPr lang="en-US" altLang="zh-TW" sz="120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424474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smtClean="0">
                <a:solidFill>
                  <a:prstClr val="black"/>
                </a:solidFill>
              </a:rPr>
              <a:t>Copyright</a:t>
            </a:r>
            <a:r>
              <a:rPr lang="ja-JP" altLang="en-US" smtClean="0">
                <a:solidFill>
                  <a:prstClr val="black"/>
                </a:solidFill>
              </a:rPr>
              <a:t>（</a:t>
            </a:r>
            <a:r>
              <a:rPr lang="en-US" altLang="ja-JP" smtClean="0">
                <a:solidFill>
                  <a:prstClr val="black"/>
                </a:solidFill>
              </a:rPr>
              <a:t>C</a:t>
            </a:r>
            <a:r>
              <a:rPr lang="ja-JP" altLang="en-US" smtClean="0">
                <a:solidFill>
                  <a:prstClr val="black"/>
                </a:solidFill>
              </a:rPr>
              <a:t>）</a:t>
            </a:r>
            <a:r>
              <a:rPr lang="en-US" altLang="ja-JP" smtClean="0">
                <a:solidFill>
                  <a:prstClr val="black"/>
                </a:solidFill>
              </a:rPr>
              <a:t>2021 Yahoo Japan Corporation. All Rights Reserved. </a:t>
            </a:r>
            <a:r>
              <a:rPr lang="ja-JP" altLang="en-US" smtClean="0">
                <a:solidFill>
                  <a:prstClr val="black"/>
                </a:solidFill>
              </a:rPr>
              <a:t>無断引用・転載禁止</a:t>
            </a:r>
            <a:endParaRPr lang="ja-JP" altLang="en-US" dirty="0">
              <a:solidFill>
                <a:prstClr val="black"/>
              </a:solidFill>
            </a:endParaRPr>
          </a:p>
        </p:txBody>
      </p:sp>
      <p:sp>
        <p:nvSpPr>
          <p:cNvPr id="3" name="タイトル 2"/>
          <p:cNvSpPr>
            <a:spLocks noGrp="1"/>
          </p:cNvSpPr>
          <p:nvPr>
            <p:ph type="title"/>
          </p:nvPr>
        </p:nvSpPr>
        <p:spPr/>
        <p:txBody>
          <a:bodyPr>
            <a:normAutofit fontScale="90000"/>
          </a:bodyPr>
          <a:lstStyle/>
          <a:p>
            <a:r>
              <a:rPr lang="ja-JP" altLang="en-US" dirty="0" smtClean="0"/>
              <a:t>割引価格適応について</a:t>
            </a:r>
            <a:endParaRPr kumimoji="1" lang="ja-JP" altLang="en-US" dirty="0"/>
          </a:p>
        </p:txBody>
      </p:sp>
      <p:sp>
        <p:nvSpPr>
          <p:cNvPr id="5" name="正方形/長方形 4"/>
          <p:cNvSpPr/>
          <p:nvPr/>
        </p:nvSpPr>
        <p:spPr>
          <a:xfrm>
            <a:off x="343312" y="980728"/>
            <a:ext cx="9219376" cy="5663089"/>
          </a:xfrm>
          <a:prstGeom prst="rect">
            <a:avLst/>
          </a:prstGeom>
        </p:spPr>
        <p:txBody>
          <a:bodyPr wrap="square" lIns="91440" tIns="45720" rIns="91440" bIns="45720" anchor="t">
            <a:spAutoFit/>
          </a:bodyPr>
          <a:lstStyle/>
          <a:p>
            <a:r>
              <a:rPr lang="en-US" altLang="ja-JP" sz="1400" dirty="0">
                <a:solidFill>
                  <a:schemeClr val="tx1">
                    <a:lumMod val="65000"/>
                    <a:lumOff val="35000"/>
                  </a:schemeClr>
                </a:solidFill>
              </a:rPr>
              <a:t>GYAO!</a:t>
            </a:r>
            <a:r>
              <a:rPr lang="ja-JP" altLang="en-US" sz="1400" dirty="0">
                <a:solidFill>
                  <a:schemeClr val="tx1">
                    <a:lumMod val="65000"/>
                    <a:lumOff val="35000"/>
                  </a:schemeClr>
                </a:solidFill>
              </a:rPr>
              <a:t>トップ　オープニングパネル　</a:t>
            </a:r>
            <a:r>
              <a:rPr lang="en-US" altLang="ja-JP" sz="1400" dirty="0">
                <a:solidFill>
                  <a:schemeClr val="tx1">
                    <a:lumMod val="65000"/>
                    <a:lumOff val="35000"/>
                  </a:schemeClr>
                </a:solidFill>
              </a:rPr>
              <a:t>SP</a:t>
            </a:r>
            <a:r>
              <a:rPr lang="ja-JP" altLang="en-US" sz="1400" dirty="0">
                <a:solidFill>
                  <a:schemeClr val="tx1">
                    <a:lumMod val="65000"/>
                    <a:lumOff val="35000"/>
                  </a:schemeClr>
                </a:solidFill>
              </a:rPr>
              <a:t>（</a:t>
            </a:r>
            <a:r>
              <a:rPr lang="en-US" altLang="ja-JP" sz="1400" dirty="0">
                <a:solidFill>
                  <a:schemeClr val="tx1">
                    <a:lumMod val="65000"/>
                    <a:lumOff val="35000"/>
                  </a:schemeClr>
                </a:solidFill>
              </a:rPr>
              <a:t>FQ1)</a:t>
            </a:r>
            <a:r>
              <a:rPr lang="ja-JP" altLang="en-US" sz="1400" dirty="0">
                <a:solidFill>
                  <a:schemeClr val="tx1">
                    <a:lumMod val="65000"/>
                    <a:lumOff val="35000"/>
                  </a:schemeClr>
                </a:solidFill>
              </a:rPr>
              <a:t>は、</a:t>
            </a:r>
            <a:r>
              <a:rPr lang="en-US" altLang="ja-JP" sz="1400" dirty="0">
                <a:solidFill>
                  <a:schemeClr val="tx1">
                    <a:lumMod val="65000"/>
                    <a:lumOff val="35000"/>
                  </a:schemeClr>
                </a:solidFill>
              </a:rPr>
              <a:t>3</a:t>
            </a:r>
            <a:r>
              <a:rPr lang="ja-JP" altLang="en-US" sz="1400" dirty="0">
                <a:solidFill>
                  <a:schemeClr val="tx1">
                    <a:lumMod val="65000"/>
                    <a:lumOff val="35000"/>
                  </a:schemeClr>
                </a:solidFill>
              </a:rPr>
              <a:t>枠以上同時購入いただく場合、割引価格にてご提供いたします。割引額は</a:t>
            </a:r>
            <a:r>
              <a:rPr lang="en-US" altLang="ja-JP" sz="1400" dirty="0">
                <a:solidFill>
                  <a:schemeClr val="tx1">
                    <a:lumMod val="65000"/>
                    <a:lumOff val="35000"/>
                  </a:schemeClr>
                </a:solidFill>
              </a:rPr>
              <a:t>1</a:t>
            </a:r>
            <a:r>
              <a:rPr lang="ja-JP" altLang="en-US" sz="1400" dirty="0">
                <a:solidFill>
                  <a:schemeClr val="tx1">
                    <a:lumMod val="65000"/>
                    <a:lumOff val="35000"/>
                  </a:schemeClr>
                </a:solidFill>
              </a:rPr>
              <a:t>枠あたり</a:t>
            </a:r>
            <a:r>
              <a:rPr lang="en-US" altLang="ja-JP" sz="1400" dirty="0">
                <a:solidFill>
                  <a:schemeClr val="tx1">
                    <a:lumMod val="65000"/>
                    <a:lumOff val="35000"/>
                  </a:schemeClr>
                </a:solidFill>
              </a:rPr>
              <a:t>25</a:t>
            </a:r>
            <a:r>
              <a:rPr lang="ja-JP" altLang="en-US" sz="1400" dirty="0">
                <a:solidFill>
                  <a:schemeClr val="tx1">
                    <a:lumMod val="65000"/>
                    <a:lumOff val="35000"/>
                  </a:schemeClr>
                </a:solidFill>
              </a:rPr>
              <a:t>万円です。</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定価でご予約いただいたのち、弊社で減額処理を行いますので、必ず以下要領でご申請をいただけますようお願いいたします。</a:t>
            </a:r>
            <a:endParaRPr lang="en-US" altLang="ja-JP" sz="1400" dirty="0">
              <a:solidFill>
                <a:schemeClr val="tx1">
                  <a:lumMod val="65000"/>
                  <a:lumOff val="35000"/>
                </a:schemeClr>
              </a:solidFill>
            </a:endParaRPr>
          </a:p>
          <a:p>
            <a:r>
              <a:rPr lang="ja-JP" altLang="en-US" sz="1400" b="1" smtClean="0">
                <a:solidFill>
                  <a:schemeClr val="tx1">
                    <a:lumMod val="65000"/>
                    <a:lumOff val="35000"/>
                  </a:schemeClr>
                </a:solidFill>
              </a:rPr>
              <a:t>掲載開始</a:t>
            </a:r>
            <a:r>
              <a:rPr lang="en-US" altLang="ja-JP" sz="1400" b="1" smtClean="0">
                <a:solidFill>
                  <a:schemeClr val="tx1">
                    <a:lumMod val="65000"/>
                    <a:lumOff val="35000"/>
                  </a:schemeClr>
                </a:solidFill>
              </a:rPr>
              <a:t>4</a:t>
            </a:r>
            <a:r>
              <a:rPr lang="ja-JP" altLang="en-US" sz="1400" b="1" dirty="0" smtClean="0">
                <a:solidFill>
                  <a:schemeClr val="tx1">
                    <a:lumMod val="65000"/>
                    <a:lumOff val="35000"/>
                  </a:schemeClr>
                </a:solidFill>
              </a:rPr>
              <a:t>営業日前まで</a:t>
            </a:r>
            <a:r>
              <a:rPr lang="ja-JP" altLang="en-US" sz="1400" b="1" dirty="0">
                <a:solidFill>
                  <a:schemeClr val="tx1">
                    <a:lumMod val="65000"/>
                    <a:lumOff val="35000"/>
                  </a:schemeClr>
                </a:solidFill>
              </a:rPr>
              <a:t>に申請</a:t>
            </a:r>
            <a:r>
              <a:rPr lang="ja-JP" altLang="en-US" sz="1400" dirty="0">
                <a:solidFill>
                  <a:schemeClr val="tx1">
                    <a:lumMod val="65000"/>
                    <a:lumOff val="35000"/>
                  </a:schemeClr>
                </a:solidFill>
              </a:rPr>
              <a:t>をお願いいたします。</a:t>
            </a:r>
          </a:p>
          <a:p>
            <a:r>
              <a:rPr lang="en-US" altLang="ja-JP" sz="1400" dirty="0">
                <a:solidFill>
                  <a:schemeClr val="tx1">
                    <a:lumMod val="65000"/>
                    <a:lumOff val="35000"/>
                  </a:schemeClr>
                </a:solidFill>
              </a:rPr>
              <a:t>※</a:t>
            </a:r>
            <a:r>
              <a:rPr lang="ja-JP" altLang="en-US" sz="1400" dirty="0">
                <a:solidFill>
                  <a:schemeClr val="tx1">
                    <a:lumMod val="65000"/>
                    <a:lumOff val="35000"/>
                  </a:schemeClr>
                </a:solidFill>
              </a:rPr>
              <a:t>割引価格適応申請をいただけない場合は、定価にてご請求させていただくことになりますのでご注意ください。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smtClean="0">
                <a:solidFill>
                  <a:schemeClr val="tx1">
                    <a:lumMod val="65000"/>
                    <a:lumOff val="35000"/>
                  </a:schemeClr>
                </a:solidFill>
              </a:rPr>
              <a:t>１．商品</a:t>
            </a:r>
            <a:r>
              <a:rPr lang="en-US" altLang="ja-JP" sz="1400" dirty="0" smtClean="0">
                <a:solidFill>
                  <a:schemeClr val="tx1">
                    <a:lumMod val="65000"/>
                    <a:lumOff val="35000"/>
                  </a:schemeClr>
                </a:solidFill>
              </a:rPr>
              <a:t>ID</a:t>
            </a:r>
            <a:r>
              <a:rPr lang="ja-JP" altLang="en-US" sz="1400" dirty="0">
                <a:solidFill>
                  <a:schemeClr val="tx1">
                    <a:lumMod val="65000"/>
                    <a:lumOff val="35000"/>
                  </a:schemeClr>
                </a:solidFill>
              </a:rPr>
              <a:t> </a:t>
            </a:r>
            <a:r>
              <a:rPr lang="en-US" altLang="ja-JP" sz="1400" dirty="0" smtClean="0">
                <a:solidFill>
                  <a:schemeClr val="tx1">
                    <a:lumMod val="65000"/>
                    <a:lumOff val="35000"/>
                  </a:schemeClr>
                </a:solidFill>
              </a:rPr>
              <a:t>1000000921</a:t>
            </a:r>
            <a:r>
              <a:rPr lang="ja-JP" altLang="en-US" sz="1400" dirty="0" smtClean="0">
                <a:solidFill>
                  <a:schemeClr val="tx1">
                    <a:lumMod val="65000"/>
                    <a:lumOff val="35000"/>
                  </a:schemeClr>
                </a:solidFill>
              </a:rPr>
              <a:t>　</a:t>
            </a:r>
            <a:r>
              <a:rPr lang="en-US" altLang="ja-JP" sz="1400" dirty="0">
                <a:solidFill>
                  <a:schemeClr val="tx1">
                    <a:lumMod val="65000"/>
                    <a:lumOff val="35000"/>
                  </a:schemeClr>
                </a:solidFill>
              </a:rPr>
              <a:t>GYAO!</a:t>
            </a:r>
            <a:r>
              <a:rPr lang="ja-JP" altLang="en-US" sz="1400" dirty="0">
                <a:solidFill>
                  <a:schemeClr val="tx1">
                    <a:lumMod val="65000"/>
                    <a:lumOff val="35000"/>
                  </a:schemeClr>
                </a:solidFill>
              </a:rPr>
              <a:t>　トップ　オープニングパネル　</a:t>
            </a:r>
            <a:r>
              <a:rPr lang="en-US" altLang="ja-JP" sz="1400" dirty="0">
                <a:solidFill>
                  <a:schemeClr val="tx1">
                    <a:lumMod val="65000"/>
                    <a:lumOff val="35000"/>
                  </a:schemeClr>
                </a:solidFill>
              </a:rPr>
              <a:t>SP</a:t>
            </a:r>
            <a:r>
              <a:rPr lang="ja-JP" altLang="en-US" sz="1400" dirty="0">
                <a:solidFill>
                  <a:schemeClr val="tx1">
                    <a:lumMod val="65000"/>
                    <a:lumOff val="35000"/>
                  </a:schemeClr>
                </a:solidFill>
              </a:rPr>
              <a:t>（</a:t>
            </a:r>
            <a:r>
              <a:rPr lang="en-US" altLang="ja-JP" sz="1400" dirty="0">
                <a:solidFill>
                  <a:schemeClr val="tx1">
                    <a:lumMod val="65000"/>
                    <a:lumOff val="35000"/>
                  </a:schemeClr>
                </a:solidFill>
              </a:rPr>
              <a:t>FQ1</a:t>
            </a:r>
            <a:r>
              <a:rPr lang="ja-JP" altLang="en-US" sz="1400" dirty="0" smtClean="0">
                <a:solidFill>
                  <a:schemeClr val="tx1">
                    <a:lumMod val="65000"/>
                    <a:lumOff val="35000"/>
                  </a:schemeClr>
                </a:solidFill>
              </a:rPr>
              <a:t>）を</a:t>
            </a:r>
            <a:r>
              <a:rPr lang="en-US" altLang="ja-JP" sz="1400" dirty="0" smtClean="0">
                <a:solidFill>
                  <a:schemeClr val="tx1">
                    <a:lumMod val="65000"/>
                    <a:lumOff val="35000"/>
                  </a:schemeClr>
                </a:solidFill>
              </a:rPr>
              <a:t>3</a:t>
            </a:r>
            <a:r>
              <a:rPr lang="ja-JP" altLang="en-US" sz="1400" dirty="0" smtClean="0">
                <a:solidFill>
                  <a:schemeClr val="tx1">
                    <a:lumMod val="65000"/>
                    <a:lumOff val="35000"/>
                  </a:schemeClr>
                </a:solidFill>
              </a:rPr>
              <a:t>枠以上予約する。</a:t>
            </a:r>
            <a:endParaRPr lang="en-US" altLang="ja-JP" sz="1400" dirty="0" smtClean="0">
              <a:solidFill>
                <a:schemeClr val="tx1">
                  <a:lumMod val="65000"/>
                  <a:lumOff val="35000"/>
                </a:schemeClr>
              </a:solidFill>
            </a:endParaRPr>
          </a:p>
          <a:p>
            <a:r>
              <a:rPr lang="ja-JP" altLang="en-US" sz="1400" dirty="0" smtClean="0">
                <a:solidFill>
                  <a:schemeClr val="tx1">
                    <a:lumMod val="65000"/>
                    <a:lumOff val="35000"/>
                  </a:schemeClr>
                </a:solidFill>
              </a:rPr>
              <a:t>２．割引価格適応申請をする。</a:t>
            </a:r>
            <a:r>
              <a:rPr lang="en-US" altLang="ja-JP" sz="1400" dirty="0" smtClean="0">
                <a:solidFill>
                  <a:schemeClr val="tx1">
                    <a:lumMod val="65000"/>
                    <a:lumOff val="35000"/>
                  </a:schemeClr>
                </a:solidFill>
              </a:rPr>
              <a:t>※</a:t>
            </a:r>
            <a:r>
              <a:rPr lang="ja-JP" altLang="en-US" sz="1400" dirty="0" smtClean="0">
                <a:solidFill>
                  <a:schemeClr val="tx1">
                    <a:lumMod val="65000"/>
                    <a:lumOff val="35000"/>
                  </a:schemeClr>
                </a:solidFill>
              </a:rPr>
              <a:t>掲載開始</a:t>
            </a:r>
            <a:r>
              <a:rPr lang="en-US" altLang="ja-JP" sz="1400" dirty="0" smtClean="0">
                <a:solidFill>
                  <a:schemeClr val="tx1">
                    <a:lumMod val="65000"/>
                    <a:lumOff val="35000"/>
                  </a:schemeClr>
                </a:solidFill>
              </a:rPr>
              <a:t>4</a:t>
            </a:r>
            <a:r>
              <a:rPr lang="ja-JP" altLang="en-US" sz="1400" dirty="0" smtClean="0">
                <a:solidFill>
                  <a:schemeClr val="tx1">
                    <a:lumMod val="65000"/>
                    <a:lumOff val="35000"/>
                  </a:schemeClr>
                </a:solidFill>
              </a:rPr>
              <a:t>営業日前〆切</a:t>
            </a:r>
            <a:endParaRPr lang="en-US" altLang="ja-JP" sz="1400" dirty="0" smtClean="0">
              <a:solidFill>
                <a:schemeClr val="tx1">
                  <a:lumMod val="65000"/>
                  <a:lumOff val="35000"/>
                </a:schemeClr>
              </a:solidFill>
            </a:endParaRPr>
          </a:p>
          <a:p>
            <a:r>
              <a:rPr lang="ja-JP" altLang="en-US" sz="1400" dirty="0">
                <a:solidFill>
                  <a:schemeClr val="tx1">
                    <a:lumMod val="65000"/>
                    <a:lumOff val="35000"/>
                  </a:schemeClr>
                </a:solidFill>
              </a:rPr>
              <a:t>　</a:t>
            </a:r>
            <a:r>
              <a:rPr lang="ja-JP" altLang="en-US" sz="1400" dirty="0" smtClean="0">
                <a:solidFill>
                  <a:schemeClr val="tx1">
                    <a:lumMod val="65000"/>
                    <a:lumOff val="35000"/>
                  </a:schemeClr>
                </a:solidFill>
              </a:rPr>
              <a:t>　申請は、下記項目を弊社営業もしくは</a:t>
            </a:r>
            <a:r>
              <a:rPr lang="en-US" altLang="ja-JP" sz="1400" dirty="0" smtClean="0">
                <a:solidFill>
                  <a:schemeClr val="tx1">
                    <a:lumMod val="65000"/>
                    <a:lumOff val="35000"/>
                  </a:schemeClr>
                </a:solidFill>
              </a:rPr>
              <a:t>Yahoo!</a:t>
            </a:r>
            <a:r>
              <a:rPr lang="ja-JP" altLang="en-US" sz="1400" dirty="0" smtClean="0">
                <a:solidFill>
                  <a:schemeClr val="tx1">
                    <a:lumMod val="65000"/>
                    <a:lumOff val="35000"/>
                  </a:schemeClr>
                </a:solidFill>
              </a:rPr>
              <a:t>広告パートナーサポートまでご連絡ください。</a:t>
            </a:r>
            <a:endParaRPr lang="en-US" altLang="ja-JP" sz="1400" dirty="0" smtClean="0">
              <a:solidFill>
                <a:schemeClr val="tx1">
                  <a:lumMod val="65000"/>
                  <a:lumOff val="35000"/>
                </a:schemeClr>
              </a:solidFill>
            </a:endParaRPr>
          </a:p>
          <a:p>
            <a:endParaRPr lang="en-US" altLang="ja-JP" sz="1600" dirty="0">
              <a:solidFill>
                <a:schemeClr val="tx1">
                  <a:lumMod val="65000"/>
                  <a:lumOff val="35000"/>
                </a:schemeClr>
              </a:solidFill>
            </a:endParaRPr>
          </a:p>
          <a:p>
            <a:r>
              <a:rPr lang="ja-JP" altLang="en-US" sz="1600" dirty="0">
                <a:solidFill>
                  <a:schemeClr val="tx1">
                    <a:lumMod val="65000"/>
                    <a:lumOff val="35000"/>
                  </a:schemeClr>
                </a:solidFill>
              </a:rPr>
              <a:t>　</a:t>
            </a:r>
            <a:r>
              <a:rPr lang="ja-JP" altLang="en-US" sz="1600" dirty="0" err="1" smtClean="0">
                <a:solidFill>
                  <a:schemeClr val="tx1">
                    <a:lumMod val="65000"/>
                    <a:lumOff val="35000"/>
                  </a:schemeClr>
                </a:solidFill>
              </a:rPr>
              <a:t>ー</a:t>
            </a:r>
            <a:r>
              <a:rPr lang="ja-JP" altLang="en-US" sz="1600" dirty="0" smtClean="0">
                <a:solidFill>
                  <a:schemeClr val="tx1">
                    <a:lumMod val="65000"/>
                    <a:lumOff val="35000"/>
                  </a:schemeClr>
                </a:solidFill>
              </a:rPr>
              <a:t>ーー</a:t>
            </a:r>
            <a:r>
              <a:rPr lang="ja-JP" altLang="en-US" sz="1600" dirty="0" err="1" smtClean="0">
                <a:solidFill>
                  <a:schemeClr val="tx1">
                    <a:lumMod val="65000"/>
                    <a:lumOff val="35000"/>
                  </a:schemeClr>
                </a:solidFill>
              </a:rPr>
              <a:t>ーーーーーーーーーーーーーーーーーー</a:t>
            </a:r>
            <a:r>
              <a:rPr lang="ja-JP" altLang="en-US" sz="1600" dirty="0" smtClean="0">
                <a:solidFill>
                  <a:schemeClr val="tx1">
                    <a:lumMod val="65000"/>
                    <a:lumOff val="35000"/>
                  </a:schemeClr>
                </a:solidFill>
              </a:rPr>
              <a:t>ー</a:t>
            </a:r>
            <a:r>
              <a:rPr lang="ja-JP" altLang="en-US" sz="1600" dirty="0">
                <a:solidFill>
                  <a:schemeClr val="tx1">
                    <a:lumMod val="65000"/>
                    <a:lumOff val="35000"/>
                  </a:schemeClr>
                </a:solidFill>
              </a:rPr>
              <a:t>　</a:t>
            </a:r>
            <a:r>
              <a:rPr lang="ja-JP" altLang="en-US" sz="1600" dirty="0" smtClean="0">
                <a:solidFill>
                  <a:schemeClr val="tx1">
                    <a:lumMod val="65000"/>
                    <a:lumOff val="35000"/>
                  </a:schemeClr>
                </a:solidFill>
              </a:rPr>
              <a:t>　</a:t>
            </a:r>
            <a:endParaRPr lang="en-US" altLang="ja-JP" sz="1600" dirty="0" smtClean="0">
              <a:solidFill>
                <a:schemeClr val="tx1">
                  <a:lumMod val="65000"/>
                  <a:lumOff val="35000"/>
                </a:schemeClr>
              </a:solidFill>
            </a:endParaRPr>
          </a:p>
          <a:p>
            <a:r>
              <a:rPr lang="ja-JP" altLang="en-US" sz="1600" dirty="0">
                <a:solidFill>
                  <a:schemeClr val="tx1">
                    <a:lumMod val="65000"/>
                    <a:lumOff val="35000"/>
                  </a:schemeClr>
                </a:solidFill>
              </a:rPr>
              <a:t>　 </a:t>
            </a:r>
            <a:r>
              <a:rPr lang="ja-JP" altLang="en-US" sz="1600" dirty="0" smtClean="0">
                <a:solidFill>
                  <a:schemeClr val="tx1">
                    <a:lumMod val="65000"/>
                    <a:lumOff val="35000"/>
                  </a:schemeClr>
                </a:solidFill>
              </a:rPr>
              <a:t> </a:t>
            </a:r>
            <a:r>
              <a:rPr lang="ja-JP" altLang="en-US" sz="1400" dirty="0" smtClean="0">
                <a:solidFill>
                  <a:schemeClr val="tx1">
                    <a:lumMod val="65000"/>
                    <a:lumOff val="35000"/>
                  </a:schemeClr>
                </a:solidFill>
              </a:rPr>
              <a:t>広告主名：</a:t>
            </a:r>
            <a:endParaRPr lang="en-US" altLang="ja-JP" sz="1400" dirty="0" smtClean="0">
              <a:solidFill>
                <a:schemeClr val="tx1">
                  <a:lumMod val="65000"/>
                  <a:lumOff val="35000"/>
                </a:schemeClr>
              </a:solidFill>
            </a:endParaRPr>
          </a:p>
          <a:p>
            <a:r>
              <a:rPr lang="ja-JP" altLang="en-US" sz="1400" dirty="0">
                <a:solidFill>
                  <a:schemeClr val="tx1">
                    <a:lumMod val="65000"/>
                    <a:lumOff val="35000"/>
                  </a:schemeClr>
                </a:solidFill>
              </a:rPr>
              <a:t>　</a:t>
            </a:r>
            <a:r>
              <a:rPr lang="ja-JP" altLang="en-US" sz="1400" dirty="0" smtClean="0">
                <a:solidFill>
                  <a:schemeClr val="tx1">
                    <a:lumMod val="65000"/>
                    <a:lumOff val="35000"/>
                  </a:schemeClr>
                </a:solidFill>
              </a:rPr>
              <a:t>　調整金を付与するアカウント</a:t>
            </a:r>
            <a:r>
              <a:rPr lang="en-US" altLang="ja-JP" sz="1400" dirty="0" smtClean="0">
                <a:solidFill>
                  <a:schemeClr val="tx1">
                    <a:lumMod val="65000"/>
                    <a:lumOff val="35000"/>
                  </a:schemeClr>
                </a:solidFill>
              </a:rPr>
              <a:t>ID</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r>
              <a:rPr lang="ja-JP" altLang="en-US" sz="1400" dirty="0">
                <a:solidFill>
                  <a:schemeClr val="tx1">
                    <a:lumMod val="65000"/>
                    <a:lumOff val="35000"/>
                  </a:schemeClr>
                </a:solidFill>
              </a:rPr>
              <a:t>　</a:t>
            </a:r>
            <a:r>
              <a:rPr lang="ja-JP" altLang="en-US" sz="1400" dirty="0" smtClean="0">
                <a:solidFill>
                  <a:schemeClr val="tx1">
                    <a:lumMod val="65000"/>
                    <a:lumOff val="35000"/>
                  </a:schemeClr>
                </a:solidFill>
              </a:rPr>
              <a:t>　掲載開始日：</a:t>
            </a:r>
            <a:endParaRPr lang="en-US" altLang="ja-JP" sz="1400" dirty="0" smtClean="0">
              <a:solidFill>
                <a:schemeClr val="tx1">
                  <a:lumMod val="65000"/>
                  <a:lumOff val="35000"/>
                </a:schemeClr>
              </a:solidFill>
            </a:endParaRPr>
          </a:p>
          <a:p>
            <a:r>
              <a:rPr lang="ja-JP" altLang="en-US" sz="1400" dirty="0">
                <a:solidFill>
                  <a:schemeClr val="tx1">
                    <a:lumMod val="65000"/>
                    <a:lumOff val="35000"/>
                  </a:schemeClr>
                </a:solidFill>
              </a:rPr>
              <a:t>　</a:t>
            </a:r>
            <a:r>
              <a:rPr lang="ja-JP" altLang="en-US" sz="1400" dirty="0" smtClean="0">
                <a:solidFill>
                  <a:schemeClr val="tx1">
                    <a:lumMod val="65000"/>
                    <a:lumOff val="35000"/>
                  </a:schemeClr>
                </a:solidFill>
              </a:rPr>
              <a:t>　掲載終了日：</a:t>
            </a:r>
            <a:endParaRPr lang="en-US" altLang="ja-JP" sz="1400" dirty="0" smtClean="0">
              <a:solidFill>
                <a:schemeClr val="tx1">
                  <a:lumMod val="65000"/>
                  <a:lumOff val="35000"/>
                </a:schemeClr>
              </a:solidFill>
            </a:endParaRPr>
          </a:p>
          <a:p>
            <a:r>
              <a:rPr lang="ja-JP" altLang="en-US" sz="1400" dirty="0">
                <a:solidFill>
                  <a:schemeClr val="tx1">
                    <a:lumMod val="65000"/>
                    <a:lumOff val="35000"/>
                  </a:schemeClr>
                </a:solidFill>
              </a:rPr>
              <a:t>　</a:t>
            </a:r>
            <a:r>
              <a:rPr lang="ja-JP" altLang="en-US" sz="1400" dirty="0" smtClean="0">
                <a:solidFill>
                  <a:schemeClr val="tx1">
                    <a:lumMod val="65000"/>
                    <a:lumOff val="35000"/>
                  </a:schemeClr>
                </a:solidFill>
              </a:rPr>
              <a:t>　値引き金額（調整金付与金額）：</a:t>
            </a:r>
            <a:r>
              <a:rPr lang="en-US" altLang="ja-JP" sz="1400" dirty="0" smtClean="0">
                <a:solidFill>
                  <a:schemeClr val="tx1">
                    <a:lumMod val="65000"/>
                    <a:lumOff val="35000"/>
                  </a:schemeClr>
                </a:solidFill>
              </a:rPr>
              <a:t>※</a:t>
            </a:r>
            <a:r>
              <a:rPr lang="ja-JP" altLang="en-US" sz="1400" dirty="0">
                <a:solidFill>
                  <a:schemeClr val="tx1">
                    <a:lumMod val="65000"/>
                    <a:lumOff val="35000"/>
                  </a:schemeClr>
                </a:solidFill>
              </a:rPr>
              <a:t>１</a:t>
            </a:r>
            <a:endParaRPr lang="en-US" altLang="ja-JP" sz="1400" dirty="0" smtClean="0">
              <a:solidFill>
                <a:schemeClr val="tx1">
                  <a:lumMod val="65000"/>
                  <a:lumOff val="35000"/>
                </a:schemeClr>
              </a:solidFill>
            </a:endParaRPr>
          </a:p>
          <a:p>
            <a:r>
              <a:rPr lang="ja-JP" altLang="en-US" sz="1400" dirty="0">
                <a:solidFill>
                  <a:schemeClr val="tx1">
                    <a:lumMod val="65000"/>
                    <a:lumOff val="35000"/>
                  </a:schemeClr>
                </a:solidFill>
              </a:rPr>
              <a:t>　</a:t>
            </a:r>
            <a:r>
              <a:rPr lang="ja-JP" altLang="en-US" sz="1400" dirty="0" smtClean="0">
                <a:solidFill>
                  <a:schemeClr val="tx1">
                    <a:lumMod val="65000"/>
                    <a:lumOff val="35000"/>
                  </a:schemeClr>
                </a:solidFill>
              </a:rPr>
              <a:t>　調整金を付与するキャンペーン</a:t>
            </a:r>
            <a:r>
              <a:rPr lang="en-US" altLang="ja-JP" sz="1400" dirty="0" smtClean="0">
                <a:solidFill>
                  <a:schemeClr val="tx1">
                    <a:lumMod val="65000"/>
                    <a:lumOff val="35000"/>
                  </a:schemeClr>
                </a:solidFill>
              </a:rPr>
              <a:t>ID</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r>
              <a:rPr lang="ja-JP" altLang="en-US" sz="1400" dirty="0" smtClean="0">
                <a:solidFill>
                  <a:schemeClr val="tx1">
                    <a:lumMod val="65000"/>
                    <a:lumOff val="35000"/>
                  </a:schemeClr>
                </a:solidFill>
              </a:rPr>
              <a:t>　　値引きの背景説明：</a:t>
            </a:r>
            <a:r>
              <a:rPr lang="en-US" altLang="ja-JP" sz="1400" dirty="0" smtClean="0">
                <a:solidFill>
                  <a:schemeClr val="tx1">
                    <a:lumMod val="65000"/>
                    <a:lumOff val="35000"/>
                  </a:schemeClr>
                </a:solidFill>
              </a:rPr>
              <a:t>3</a:t>
            </a:r>
            <a:r>
              <a:rPr lang="ja-JP" altLang="en-US" sz="1400" dirty="0" smtClean="0">
                <a:solidFill>
                  <a:schemeClr val="tx1">
                    <a:lumMod val="65000"/>
                    <a:lumOff val="35000"/>
                  </a:schemeClr>
                </a:solidFill>
              </a:rPr>
              <a:t>枠以上同時購入による割引価格適応 　</a:t>
            </a:r>
            <a:r>
              <a:rPr lang="en-US" altLang="ja-JP" sz="1400" dirty="0" smtClean="0">
                <a:solidFill>
                  <a:schemeClr val="tx1">
                    <a:lumMod val="65000"/>
                    <a:lumOff val="35000"/>
                  </a:schemeClr>
                </a:solidFill>
              </a:rPr>
              <a:t>※2</a:t>
            </a:r>
          </a:p>
          <a:p>
            <a:r>
              <a:rPr lang="ja-JP" altLang="en-US" sz="1400" dirty="0" smtClean="0">
                <a:solidFill>
                  <a:schemeClr val="tx1">
                    <a:lumMod val="65000"/>
                    <a:lumOff val="35000"/>
                  </a:schemeClr>
                </a:solidFill>
              </a:rPr>
              <a:t>　</a:t>
            </a:r>
            <a:r>
              <a:rPr lang="ja-JP" altLang="en-US" sz="1400" dirty="0" err="1" smtClean="0">
                <a:solidFill>
                  <a:schemeClr val="tx1">
                    <a:lumMod val="65000"/>
                    <a:lumOff val="35000"/>
                  </a:schemeClr>
                </a:solidFill>
              </a:rPr>
              <a:t>ー</a:t>
            </a:r>
            <a:r>
              <a:rPr lang="ja-JP" altLang="en-US" sz="1400" dirty="0">
                <a:solidFill>
                  <a:schemeClr val="tx1">
                    <a:lumMod val="65000"/>
                    <a:lumOff val="35000"/>
                  </a:schemeClr>
                </a:solidFill>
              </a:rPr>
              <a:t>ーー</a:t>
            </a:r>
            <a:r>
              <a:rPr lang="ja-JP" altLang="en-US" sz="1400" dirty="0" err="1">
                <a:solidFill>
                  <a:schemeClr val="tx1">
                    <a:lumMod val="65000"/>
                    <a:lumOff val="35000"/>
                  </a:schemeClr>
                </a:solidFill>
              </a:rPr>
              <a:t>ーーーーーーーーーーーーーーーーーー</a:t>
            </a:r>
            <a:r>
              <a:rPr lang="ja-JP" altLang="en-US" sz="1400" dirty="0" err="1" smtClean="0">
                <a:solidFill>
                  <a:schemeClr val="tx1">
                    <a:lumMod val="65000"/>
                    <a:lumOff val="35000"/>
                  </a:schemeClr>
                </a:solidFill>
              </a:rPr>
              <a:t>ー</a:t>
            </a:r>
            <a:r>
              <a:rPr lang="ja-JP" altLang="en-US" sz="1400" dirty="0" err="1">
                <a:solidFill>
                  <a:schemeClr val="tx1">
                    <a:lumMod val="65000"/>
                    <a:lumOff val="35000"/>
                  </a:schemeClr>
                </a:solidFill>
              </a:rPr>
              <a:t>ー</a:t>
            </a:r>
            <a:r>
              <a:rPr lang="ja-JP" altLang="en-US" sz="1400" dirty="0" err="1" smtClean="0">
                <a:solidFill>
                  <a:schemeClr val="tx1">
                    <a:lumMod val="65000"/>
                    <a:lumOff val="35000"/>
                  </a:schemeClr>
                </a:solidFill>
              </a:rPr>
              <a:t>ー</a:t>
            </a:r>
            <a:r>
              <a:rPr lang="ja-JP" altLang="en-US" sz="1400" dirty="0" smtClean="0">
                <a:solidFill>
                  <a:schemeClr val="tx1">
                    <a:lumMod val="65000"/>
                    <a:lumOff val="35000"/>
                  </a:schemeClr>
                </a:solidFill>
              </a:rPr>
              <a:t>ー</a:t>
            </a:r>
            <a:endParaRPr lang="en-US" altLang="ja-JP" sz="1400" dirty="0">
              <a:solidFill>
                <a:schemeClr val="tx1">
                  <a:lumMod val="65000"/>
                  <a:lumOff val="35000"/>
                </a:schemeClr>
              </a:solidFill>
            </a:endParaRPr>
          </a:p>
          <a:p>
            <a:r>
              <a:rPr lang="en-US" altLang="ja-JP" sz="1200" dirty="0">
                <a:solidFill>
                  <a:schemeClr val="tx1">
                    <a:lumMod val="65000"/>
                    <a:lumOff val="35000"/>
                  </a:schemeClr>
                </a:solidFill>
              </a:rPr>
              <a:t> </a:t>
            </a:r>
            <a:r>
              <a:rPr lang="en-US" altLang="ja-JP" sz="1200" dirty="0" smtClean="0">
                <a:solidFill>
                  <a:schemeClr val="tx1">
                    <a:lumMod val="65000"/>
                    <a:lumOff val="35000"/>
                  </a:schemeClr>
                </a:solidFill>
              </a:rPr>
              <a:t> </a:t>
            </a:r>
          </a:p>
          <a:p>
            <a:endParaRPr lang="en-US" altLang="ja-JP" sz="1200" dirty="0" smtClean="0">
              <a:solidFill>
                <a:schemeClr val="tx1">
                  <a:lumMod val="65000"/>
                  <a:lumOff val="35000"/>
                </a:schemeClr>
              </a:solidFill>
            </a:endParaRPr>
          </a:p>
          <a:p>
            <a:r>
              <a:rPr lang="en-US" altLang="ja-JP" sz="1200" dirty="0" smtClean="0">
                <a:solidFill>
                  <a:schemeClr val="tx1">
                    <a:lumMod val="65000"/>
                    <a:lumOff val="35000"/>
                  </a:schemeClr>
                </a:solidFill>
              </a:rPr>
              <a:t>※1</a:t>
            </a:r>
            <a:r>
              <a:rPr lang="ja-JP" altLang="en-US" sz="1200" dirty="0" smtClean="0">
                <a:solidFill>
                  <a:schemeClr val="tx1">
                    <a:lumMod val="65000"/>
                    <a:lumOff val="35000"/>
                  </a:schemeClr>
                </a:solidFill>
              </a:rPr>
              <a:t>　複数キャンペーン分をまとめて申請する場合は、総額（</a:t>
            </a:r>
            <a:r>
              <a:rPr lang="en-US" altLang="ja-JP" sz="1200" dirty="0" smtClean="0">
                <a:solidFill>
                  <a:schemeClr val="tx1">
                    <a:lumMod val="65000"/>
                    <a:lumOff val="35000"/>
                  </a:schemeClr>
                </a:solidFill>
              </a:rPr>
              <a:t>25</a:t>
            </a:r>
            <a:r>
              <a:rPr lang="ja-JP" altLang="en-US" sz="1200" dirty="0" smtClean="0">
                <a:solidFill>
                  <a:schemeClr val="tx1">
                    <a:lumMod val="65000"/>
                    <a:lumOff val="35000"/>
                  </a:schemeClr>
                </a:solidFill>
              </a:rPr>
              <a:t>万円</a:t>
            </a:r>
            <a:r>
              <a:rPr lang="en-US" altLang="ja-JP" sz="1200" dirty="0" smtClean="0">
                <a:solidFill>
                  <a:schemeClr val="tx1">
                    <a:lumMod val="65000"/>
                    <a:lumOff val="35000"/>
                  </a:schemeClr>
                </a:solidFill>
              </a:rPr>
              <a:t>×</a:t>
            </a:r>
            <a:r>
              <a:rPr lang="ja-JP" altLang="en-US" sz="1200" dirty="0" smtClean="0">
                <a:solidFill>
                  <a:schemeClr val="tx1">
                    <a:lumMod val="65000"/>
                    <a:lumOff val="35000"/>
                  </a:schemeClr>
                </a:solidFill>
              </a:rPr>
              <a:t>購入枠数）をご記載ください。</a:t>
            </a:r>
            <a:endParaRPr lang="en-US" altLang="ja-JP" sz="1200" dirty="0" smtClean="0">
              <a:solidFill>
                <a:schemeClr val="tx1">
                  <a:lumMod val="65000"/>
                  <a:lumOff val="35000"/>
                </a:schemeClr>
              </a:solidFill>
            </a:endParaRPr>
          </a:p>
          <a:p>
            <a:r>
              <a:rPr lang="en-US" altLang="ja-JP" sz="1200" dirty="0" smtClean="0">
                <a:solidFill>
                  <a:schemeClr val="tx1">
                    <a:lumMod val="65000"/>
                    <a:lumOff val="35000"/>
                  </a:schemeClr>
                </a:solidFill>
              </a:rPr>
              <a:t>※2</a:t>
            </a:r>
            <a:r>
              <a:rPr lang="ja-JP" altLang="en-US" sz="1200" dirty="0" smtClean="0">
                <a:solidFill>
                  <a:schemeClr val="tx1">
                    <a:lumMod val="65000"/>
                    <a:lumOff val="35000"/>
                  </a:schemeClr>
                </a:solidFill>
              </a:rPr>
              <a:t>　背景説明は、この内容をご記入ください。</a:t>
            </a:r>
            <a:endParaRPr lang="en-US" altLang="ja-JP" sz="1200" dirty="0" smtClean="0">
              <a:solidFill>
                <a:schemeClr val="tx1">
                  <a:lumMod val="65000"/>
                  <a:lumOff val="35000"/>
                </a:schemeClr>
              </a:solidFill>
            </a:endParaRPr>
          </a:p>
        </p:txBody>
      </p:sp>
    </p:spTree>
    <p:extLst>
      <p:ext uri="{BB962C8B-B14F-4D97-AF65-F5344CB8AC3E}">
        <p14:creationId xmlns:p14="http://schemas.microsoft.com/office/powerpoint/2010/main" val="29444731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a:t>免責事項・注意事項</a:t>
            </a:r>
          </a:p>
        </p:txBody>
      </p:sp>
      <p:sp>
        <p:nvSpPr>
          <p:cNvPr id="4" name="テキスト ボックス 3"/>
          <p:cNvSpPr txBox="1"/>
          <p:nvPr/>
        </p:nvSpPr>
        <p:spPr>
          <a:xfrm>
            <a:off x="488504" y="950381"/>
            <a:ext cx="9201472" cy="5940088"/>
          </a:xfrm>
          <a:prstGeom prst="rect">
            <a:avLst/>
          </a:prstGeom>
          <a:noFill/>
        </p:spPr>
        <p:txBody>
          <a:bodyPr wrap="square" rtlCol="0">
            <a:spAutoFit/>
          </a:bodyPr>
          <a:lstStyle/>
          <a:p>
            <a:r>
              <a:rPr lang="ja-JP" altLang="en-US" sz="1400" dirty="0">
                <a:solidFill>
                  <a:schemeClr val="tx1">
                    <a:lumMod val="65000"/>
                    <a:lumOff val="35000"/>
                  </a:schemeClr>
                </a:solidFill>
              </a:rPr>
              <a:t>■</a:t>
            </a:r>
            <a:r>
              <a:rPr lang="zh-TW" altLang="en-US" sz="1400" dirty="0">
                <a:solidFill>
                  <a:schemeClr val="tx1">
                    <a:lumMod val="65000"/>
                    <a:lumOff val="35000"/>
                  </a:schemeClr>
                </a:solidFill>
              </a:rPr>
              <a:t>広告取扱基本規定</a:t>
            </a:r>
            <a:r>
              <a:rPr lang="ja-JP" altLang="en-US" sz="1400" dirty="0">
                <a:solidFill>
                  <a:schemeClr val="tx1">
                    <a:lumMod val="65000"/>
                    <a:lumOff val="35000"/>
                  </a:schemeClr>
                </a:solidFill>
              </a:rPr>
              <a:t>・入稿規定・商品資料をご参照ください。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■購入する広告タイプ・アスペクト比によっては、入稿前審査にて事前原稿確認が必須です。</a:t>
            </a:r>
            <a:endParaRPr lang="en-US" altLang="ja-JP" sz="1400" dirty="0">
              <a:solidFill>
                <a:schemeClr val="tx1">
                  <a:lumMod val="65000"/>
                  <a:lumOff val="35000"/>
                </a:schemeClr>
              </a:solidFill>
            </a:endParaRPr>
          </a:p>
          <a:p>
            <a:pPr marL="179388"/>
            <a:r>
              <a:rPr lang="ja-JP" altLang="en-US" sz="1400" dirty="0">
                <a:solidFill>
                  <a:schemeClr val="tx1">
                    <a:lumMod val="65000"/>
                    <a:lumOff val="35000"/>
                  </a:schemeClr>
                </a:solidFill>
              </a:rPr>
              <a:t>ディスプレイ広告（予約型）審査相談フォームよりご依頼ください。</a:t>
            </a:r>
            <a:endParaRPr lang="en-US" altLang="ja-JP" sz="1400" dirty="0">
              <a:solidFill>
                <a:schemeClr val="tx1">
                  <a:lumMod val="65000"/>
                  <a:lumOff val="35000"/>
                </a:schemeClr>
              </a:solidFill>
            </a:endParaRPr>
          </a:p>
          <a:p>
            <a:pPr marL="179388"/>
            <a:r>
              <a:rPr lang="en-US" altLang="ja-JP" sz="1400" dirty="0">
                <a:solidFill>
                  <a:schemeClr val="tx1">
                    <a:lumMod val="65000"/>
                    <a:lumOff val="35000"/>
                  </a:schemeClr>
                </a:solidFill>
                <a:hlinkClick r:id="rId3"/>
              </a:rPr>
              <a:t>https://form-business.yahoo.co.jp/claris/enqueteForm?inquiry_type=display_support</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pPr marL="177800" indent="-177800"/>
            <a:r>
              <a:rPr lang="ja-JP" altLang="en-US" sz="1400" dirty="0">
                <a:solidFill>
                  <a:schemeClr val="tx1">
                    <a:lumMod val="65000"/>
                    <a:lumOff val="35000"/>
                  </a:schemeClr>
                </a:solidFill>
              </a:rPr>
              <a:t>■</a:t>
            </a:r>
            <a:r>
              <a:rPr lang="ja-JP" altLang="ja-JP" sz="1400" dirty="0">
                <a:solidFill>
                  <a:schemeClr val="tx1">
                    <a:lumMod val="65000"/>
                    <a:lumOff val="35000"/>
                  </a:schemeClr>
                </a:solidFill>
              </a:rPr>
              <a:t>ページの内容・構成は、予告なく変更になる場合や、災害時、通信障害時、他プロモーション時等、特別編成になる場合があります。</a:t>
            </a:r>
          </a:p>
          <a:p>
            <a:pPr indent="179388"/>
            <a:r>
              <a:rPr lang="ja-JP" altLang="ja-JP" sz="1400" dirty="0">
                <a:solidFill>
                  <a:schemeClr val="tx1">
                    <a:lumMod val="65000"/>
                    <a:lumOff val="35000"/>
                  </a:schemeClr>
                </a:solidFill>
              </a:rPr>
              <a:t>また、それらに</a:t>
            </a:r>
            <a:r>
              <a:rPr lang="ja-JP" altLang="en-US" sz="1400" dirty="0">
                <a:solidFill>
                  <a:schemeClr val="tx1">
                    <a:lumMod val="65000"/>
                    <a:lumOff val="35000"/>
                  </a:schemeClr>
                </a:solidFill>
              </a:rPr>
              <a:t>伴い</a:t>
            </a:r>
            <a:r>
              <a:rPr lang="ja-JP" altLang="ja-JP" sz="1400" dirty="0">
                <a:solidFill>
                  <a:schemeClr val="tx1">
                    <a:lumMod val="65000"/>
                    <a:lumOff val="35000"/>
                  </a:schemeClr>
                </a:solidFill>
              </a:rPr>
              <a:t>ページ内での掲載箇所が変更になる場合があります。あらかじめご了承ください。</a:t>
            </a:r>
            <a:endParaRPr lang="en-US" altLang="ja-JP" sz="1400" dirty="0">
              <a:solidFill>
                <a:schemeClr val="tx1">
                  <a:lumMod val="65000"/>
                  <a:lumOff val="35000"/>
                </a:schemeClr>
              </a:solidFill>
            </a:endParaRPr>
          </a:p>
          <a:p>
            <a:pPr indent="179388"/>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■弊社サービスによる特別演出に伴い、一部商品を売り止めする場合があります。あらかじめご了承ください。</a:t>
            </a:r>
            <a:endParaRPr lang="ja-JP"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■一部、広告掲載対象外となるページがあります。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■市区郡合併などでエリアが変更・廃止になる場合があります。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商品によってはセールスシートに明示された「購入期間」より短期間で設定可能ですが、指定したビューアブルインプレッション未達と</a:t>
            </a:r>
            <a:r>
              <a:rPr lang="ja-JP" altLang="ja-JP" sz="1400" dirty="0">
                <a:solidFill>
                  <a:schemeClr val="tx1">
                    <a:lumMod val="65000"/>
                    <a:lumOff val="35000"/>
                  </a:schemeClr>
                </a:solidFill>
              </a:rPr>
              <a:t>なる場合があります。</a:t>
            </a:r>
            <a:r>
              <a:rPr lang="ja-JP" altLang="en-US" sz="1400" dirty="0">
                <a:solidFill>
                  <a:schemeClr val="tx1">
                    <a:lumMod val="65000"/>
                    <a:lumOff val="35000"/>
                  </a:schemeClr>
                </a:solidFill>
              </a:rPr>
              <a:t>その際は補填対象外となりますので</a:t>
            </a:r>
            <a:r>
              <a:rPr lang="ja-JP" altLang="ja-JP" sz="1400" dirty="0">
                <a:solidFill>
                  <a:schemeClr val="tx1">
                    <a:lumMod val="65000"/>
                    <a:lumOff val="35000"/>
                  </a:schemeClr>
                </a:solidFill>
              </a:rPr>
              <a:t>あらかじめご了承ください</a:t>
            </a:r>
            <a:r>
              <a:rPr lang="ja-JP" altLang="ja-JP"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smtClean="0">
                <a:solidFill>
                  <a:schemeClr val="tx1">
                    <a:lumMod val="65000"/>
                    <a:lumOff val="35000"/>
                  </a:schemeClr>
                </a:solidFill>
              </a:rPr>
              <a:t>■金額表示は、消費税を含みません。</a:t>
            </a:r>
            <a:endParaRPr lang="en-US" altLang="ja-JP" sz="1400" dirty="0" smtClean="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smtClean="0">
                <a:solidFill>
                  <a:schemeClr val="tx1">
                    <a:lumMod val="65000"/>
                    <a:lumOff val="35000"/>
                  </a:schemeClr>
                </a:solidFill>
              </a:rPr>
              <a:t>■金額表示は、代理店手数料を含みます。</a:t>
            </a:r>
            <a:endParaRPr lang="en-US" altLang="ja-JP" sz="1400" dirty="0" smtClean="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smtClean="0">
                <a:solidFill>
                  <a:schemeClr val="tx1">
                    <a:lumMod val="65000"/>
                    <a:lumOff val="35000"/>
                  </a:schemeClr>
                </a:solidFill>
              </a:rPr>
              <a:t>■</a:t>
            </a:r>
            <a:r>
              <a:rPr lang="en-US" altLang="ja-JP" sz="1400" dirty="0" smtClean="0">
                <a:solidFill>
                  <a:schemeClr val="tx1">
                    <a:lumMod val="65000"/>
                    <a:lumOff val="35000"/>
                  </a:schemeClr>
                </a:solidFill>
              </a:rPr>
              <a:t>GYAO!</a:t>
            </a:r>
            <a:r>
              <a:rPr lang="ja-JP" altLang="en-US" sz="1400" dirty="0">
                <a:solidFill>
                  <a:schemeClr val="tx1">
                    <a:lumMod val="65000"/>
                    <a:lumOff val="35000"/>
                  </a:schemeClr>
                </a:solidFill>
              </a:rPr>
              <a:t>トップ トップパネルはアプリ内</a:t>
            </a:r>
            <a:r>
              <a:rPr lang="en-US" altLang="ja-JP" sz="1400" dirty="0" err="1">
                <a:solidFill>
                  <a:schemeClr val="tx1">
                    <a:lumMod val="65000"/>
                    <a:lumOff val="35000"/>
                  </a:schemeClr>
                </a:solidFill>
              </a:rPr>
              <a:t>WebView</a:t>
            </a:r>
            <a:r>
              <a:rPr lang="ja-JP" altLang="en-US" sz="1400" dirty="0">
                <a:solidFill>
                  <a:schemeClr val="tx1">
                    <a:lumMod val="65000"/>
                    <a:lumOff val="35000"/>
                  </a:schemeClr>
                </a:solidFill>
              </a:rPr>
              <a:t>でのみ広告表示が行われております</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r>
              <a:rPr lang="ja-JP" altLang="en-US" sz="1400" dirty="0">
                <a:solidFill>
                  <a:schemeClr val="tx1">
                    <a:lumMod val="65000"/>
                    <a:lumOff val="35000"/>
                  </a:schemeClr>
                </a:solidFill>
              </a:rPr>
              <a:t>　</a:t>
            </a:r>
            <a:r>
              <a:rPr lang="ja-JP" altLang="en-US" sz="1400" dirty="0" smtClean="0">
                <a:solidFill>
                  <a:schemeClr val="tx1">
                    <a:lumMod val="65000"/>
                    <a:lumOff val="35000"/>
                  </a:schemeClr>
                </a:solidFill>
              </a:rPr>
              <a:t>通常</a:t>
            </a:r>
            <a:r>
              <a:rPr lang="ja-JP" altLang="en-US" sz="1400" dirty="0">
                <a:solidFill>
                  <a:schemeClr val="tx1">
                    <a:lumMod val="65000"/>
                    <a:lumOff val="35000"/>
                  </a:schemeClr>
                </a:solidFill>
              </a:rPr>
              <a:t>商品と同様に</a:t>
            </a:r>
            <a:r>
              <a:rPr lang="en-US" altLang="ja-JP" sz="1400" dirty="0" err="1">
                <a:solidFill>
                  <a:schemeClr val="tx1">
                    <a:lumMod val="65000"/>
                    <a:lumOff val="35000"/>
                  </a:schemeClr>
                </a:solidFill>
              </a:rPr>
              <a:t>WebView</a:t>
            </a:r>
            <a:r>
              <a:rPr lang="ja-JP" altLang="en-US" sz="1400" dirty="0">
                <a:solidFill>
                  <a:schemeClr val="tx1">
                    <a:lumMod val="65000"/>
                    <a:lumOff val="35000"/>
                  </a:schemeClr>
                </a:solidFill>
              </a:rPr>
              <a:t>上での広告挙動については表示保証対象外となりますので、ご注意</a:t>
            </a:r>
            <a:r>
              <a:rPr lang="ja-JP" altLang="en-US" sz="1400" dirty="0" smtClean="0">
                <a:solidFill>
                  <a:schemeClr val="tx1">
                    <a:lumMod val="65000"/>
                    <a:lumOff val="35000"/>
                  </a:schemeClr>
                </a:solidFill>
              </a:rPr>
              <a:t>ください。 </a:t>
            </a:r>
            <a:endParaRPr lang="ja-JP" altLang="en-US" sz="1400" dirty="0">
              <a:solidFill>
                <a:schemeClr val="tx1">
                  <a:lumMod val="65000"/>
                  <a:lumOff val="35000"/>
                </a:schemeClr>
              </a:solidFill>
            </a:endParaRPr>
          </a:p>
          <a:p>
            <a:endParaRPr lang="en-US" altLang="ja-JP" sz="1400" dirty="0" smtClean="0">
              <a:solidFill>
                <a:schemeClr val="tx1">
                  <a:lumMod val="65000"/>
                  <a:lumOff val="35000"/>
                </a:schemeClr>
              </a:solidFill>
            </a:endParaRPr>
          </a:p>
          <a:p>
            <a:endParaRPr lang="en-US" altLang="zh-TW" sz="1600" dirty="0">
              <a:solidFill>
                <a:schemeClr val="tx1">
                  <a:lumMod val="65000"/>
                  <a:lumOff val="35000"/>
                </a:schemeClr>
              </a:solidFill>
            </a:endParaRPr>
          </a:p>
        </p:txBody>
      </p:sp>
    </p:spTree>
    <p:extLst>
      <p:ext uri="{BB962C8B-B14F-4D97-AF65-F5344CB8AC3E}">
        <p14:creationId xmlns:p14="http://schemas.microsoft.com/office/powerpoint/2010/main" val="3302475098"/>
      </p:ext>
    </p:extLst>
  </p:cSld>
  <p:clrMapOvr>
    <a:masterClrMapping/>
  </p:clrMapOvr>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47203</TotalTime>
  <Words>2114</Words>
  <Application>Microsoft Office PowerPoint</Application>
  <PresentationFormat>A4 210 x 297 mm</PresentationFormat>
  <Paragraphs>251</Paragraphs>
  <Slides>11</Slides>
  <Notes>4</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ＭＳ Ｐゴシック</vt:lpstr>
      <vt:lpstr>メイリオ</vt:lpstr>
      <vt:lpstr>Arial</vt:lpstr>
      <vt:lpstr>Calibri</vt:lpstr>
      <vt:lpstr>Verdana</vt:lpstr>
      <vt:lpstr>2_【社外秘】MSCテンプレート_2013</vt:lpstr>
      <vt:lpstr>PowerPoint プレゼンテーション</vt:lpstr>
      <vt:lpstr>商品一覧　</vt:lpstr>
      <vt:lpstr>ターゲティング設定</vt:lpstr>
      <vt:lpstr>広告タイプ一覧</vt:lpstr>
      <vt:lpstr>スペシャル商品について</vt:lpstr>
      <vt:lpstr>スペシャル商品（事前提案可否必須商品）について</vt:lpstr>
      <vt:lpstr>販売制限</vt:lpstr>
      <vt:lpstr>割引価格適応について</vt:lpstr>
      <vt:lpstr>免責事項・注意事項</vt:lpstr>
      <vt:lpstr>免責事項・注意事項</vt:lpstr>
      <vt:lpstr>更新・変更履歴</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松本 恵実</cp:lastModifiedBy>
  <cp:revision>945</cp:revision>
  <dcterms:created xsi:type="dcterms:W3CDTF">2013-09-17T05:48:50Z</dcterms:created>
  <dcterms:modified xsi:type="dcterms:W3CDTF">2021-03-24T02:11:00Z</dcterms:modified>
</cp:coreProperties>
</file>