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7"/>
  </p:notesMasterIdLst>
  <p:handoutMasterIdLst>
    <p:handoutMasterId r:id="rId18"/>
  </p:handoutMasterIdLst>
  <p:sldIdLst>
    <p:sldId id="751" r:id="rId2"/>
    <p:sldId id="769" r:id="rId3"/>
    <p:sldId id="770" r:id="rId4"/>
    <p:sldId id="771" r:id="rId5"/>
    <p:sldId id="772" r:id="rId6"/>
    <p:sldId id="775" r:id="rId7"/>
    <p:sldId id="776" r:id="rId8"/>
    <p:sldId id="778" r:id="rId9"/>
    <p:sldId id="754" r:id="rId10"/>
    <p:sldId id="783" r:id="rId11"/>
    <p:sldId id="758" r:id="rId12"/>
    <p:sldId id="763" r:id="rId13"/>
    <p:sldId id="780" r:id="rId14"/>
    <p:sldId id="781" r:id="rId15"/>
    <p:sldId id="782" r:id="rId16"/>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C9D9"/>
    <a:srgbClr val="FFE9EA"/>
    <a:srgbClr val="FFFFFF"/>
    <a:srgbClr val="F5F5F8"/>
    <a:srgbClr val="FFCCD1"/>
    <a:srgbClr val="E4E4EC"/>
    <a:srgbClr val="7F7F7F"/>
    <a:srgbClr val="003399"/>
    <a:srgbClr val="FAFAFB"/>
    <a:srgbClr val="F5F5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5130" autoAdjust="0"/>
  </p:normalViewPr>
  <p:slideViewPr>
    <p:cSldViewPr>
      <p:cViewPr varScale="1">
        <p:scale>
          <a:sx n="85" d="100"/>
          <a:sy n="85" d="100"/>
        </p:scale>
        <p:origin x="30"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2021/6/4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2021/6/4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522368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5</a:t>
            </a:fld>
            <a:endParaRPr kumimoji="1" lang="ja-JP" altLang="en-US"/>
          </a:p>
        </p:txBody>
      </p:sp>
    </p:spTree>
    <p:extLst>
      <p:ext uri="{BB962C8B-B14F-4D97-AF65-F5344CB8AC3E}">
        <p14:creationId xmlns:p14="http://schemas.microsoft.com/office/powerpoint/2010/main" val="722442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932716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549832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5802775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2021/6/4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 </a:t>
            </a:r>
            <a:r>
              <a:rPr lang="en" altLang="ja-JP" dirty="0" smtClean="0"/>
              <a:t>20</a:t>
            </a:r>
            <a:r>
              <a:rPr lang="en-US" altLang="ja-JP" dirty="0" smtClean="0"/>
              <a:t>21</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6"/>
            <a:ext cx="4320480" cy="365125"/>
          </a:xfrm>
          <a:prstGeom prst="rect">
            <a:avLst/>
          </a:prstGeom>
        </p:spPr>
        <p:txBody>
          <a:bodyPr vert="horz" lIns="91440" tIns="45720" rIns="91440" bIns="45720" rtlCol="0" anchor="ctr"/>
          <a:lstStyle>
            <a:lvl1pPr algn="ctr">
              <a:defRPr sz="569">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7538144" y="6520261"/>
            <a:ext cx="2311400" cy="365125"/>
          </a:xfrm>
          <a:prstGeom prst="rect">
            <a:avLst/>
          </a:prstGeom>
        </p:spPr>
        <p:txBody>
          <a:bodyPr vert="horz" lIns="74295" tIns="37148" rIns="74295" bIns="37148"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138" smtClean="0"/>
              <a:pPr/>
              <a:t>‹#›</a:t>
            </a:fld>
            <a:endParaRPr lang="ja-JP" altLang="en-US" sz="1138"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275"/>
            </a:lvl1pPr>
          </a:lstStyle>
          <a:p>
            <a:r>
              <a:rPr kumimoji="1" lang="ja-JP" altLang="en-US"/>
              <a:t>テキストテキストテキスト　</a:t>
            </a:r>
            <a:r>
              <a:rPr lang="ja-JP" altLang="en-US" sz="975">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89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Tree>
    <p:extLst>
      <p:ext uri="{BB962C8B-B14F-4D97-AF65-F5344CB8AC3E}">
        <p14:creationId xmlns:p14="http://schemas.microsoft.com/office/powerpoint/2010/main" val="470911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6"/>
            <a:ext cx="4320480" cy="365125"/>
          </a:xfrm>
          <a:prstGeom prst="rect">
            <a:avLst/>
          </a:prstGeom>
        </p:spPr>
        <p:txBody>
          <a:bodyPr vert="horz" lIns="91440" tIns="45720" rIns="91440" bIns="45720" rtlCol="0" anchor="ctr"/>
          <a:lstStyle>
            <a:lvl1pPr algn="ctr">
              <a:defRPr sz="569">
                <a:solidFill>
                  <a:schemeClr val="tx1"/>
                </a:solidFill>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2020 Yahoo Japan Corporation. All Rights Reserved. </a:t>
            </a:r>
            <a:r>
              <a:rPr lang="ja-JP" altLang="en-US" dirty="0">
                <a:solidFill>
                  <a:prstClr val="black"/>
                </a:solidFill>
              </a:rPr>
              <a:t>無断引用・転載禁止</a:t>
            </a:r>
          </a:p>
        </p:txBody>
      </p:sp>
      <p:sp>
        <p:nvSpPr>
          <p:cNvPr id="8" name="スライド番号プレースホルダ 10"/>
          <p:cNvSpPr txBox="1">
            <a:spLocks/>
          </p:cNvSpPr>
          <p:nvPr userDrawn="1"/>
        </p:nvSpPr>
        <p:spPr>
          <a:xfrm>
            <a:off x="7538144" y="6520261"/>
            <a:ext cx="2311400" cy="365125"/>
          </a:xfrm>
          <a:prstGeom prst="rect">
            <a:avLst/>
          </a:prstGeom>
        </p:spPr>
        <p:txBody>
          <a:bodyPr vert="horz" lIns="74295" tIns="37148" rIns="74295" bIns="37148"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138" smtClean="0"/>
              <a:pPr/>
              <a:t>‹#›</a:t>
            </a:fld>
            <a:endParaRPr lang="ja-JP" altLang="en-US" sz="1138"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275"/>
            </a:lvl1pPr>
          </a:lstStyle>
          <a:p>
            <a:r>
              <a:rPr kumimoji="1" lang="ja-JP" altLang="en-US"/>
              <a:t>テキストテキストテキスト　</a:t>
            </a:r>
            <a:r>
              <a:rPr lang="ja-JP" altLang="en-US" sz="975">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89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1"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p>
        </p:txBody>
      </p:sp>
    </p:spTree>
    <p:extLst>
      <p:ext uri="{BB962C8B-B14F-4D97-AF65-F5344CB8AC3E}">
        <p14:creationId xmlns:p14="http://schemas.microsoft.com/office/powerpoint/2010/main" val="2090178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dirty="0"/>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代理店・広告主</a:t>
            </a:r>
            <a:endParaRPr kumimoji="1" lang="en-US" altLang="ja-JP" sz="12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限定</a:t>
            </a:r>
            <a:endParaRPr kumimoji="1" lang="ja-JP" altLang="en-US"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timing>
    <p:tnLst>
      <p:par>
        <p:cTn id="1" dur="indefinite" restart="never" nodeType="tmRoot"/>
      </p:par>
    </p:tnLst>
  </p:timing>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s://ads-help.yahoo.co.jp/yahooads/guideline/articledetail?lan=ja&amp;aid=1493&amp;o=default" TargetMode="External"/><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hyperlink" Target="https://s.yimg.jp/images/listing/pdfs/listing_nyuukoukitei.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marketing.yahoo.co.jp/guidelines/terms.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form-business.yahoo.co.jp/claris/enqueteForm?inquiry_type=display_support" TargetMode="External"/><Relationship Id="rId5" Type="http://schemas.openxmlformats.org/officeDocument/2006/relationships/hyperlink" Target="https://s.yimg.jp/images/listing/pdfs/listing_nyuukoukitei.pdf" TargetMode="External"/><Relationship Id="rId4" Type="http://schemas.openxmlformats.org/officeDocument/2006/relationships/hyperlink" Target="https://ads-help.yahoo.co.jp/yahooads/guideline/articledetail?lan=ja&amp;aid=1493&amp;o=defaul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6456" y="4509817"/>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ブランドパネル</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五輪期間（</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smtClean="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260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348813"/>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p:txBody>
      </p:sp>
      <p:sp>
        <p:nvSpPr>
          <p:cNvPr id="8" name="テキスト プレースホルダー 9">
            <a:extLst>
              <a:ext uri="{FF2B5EF4-FFF2-40B4-BE49-F238E27FC236}">
                <a16:creationId xmlns:a16="http://schemas.microsoft.com/office/drawing/2014/main" id="{8B44CB5F-7856-4E4B-B334-A41DE115BBE1}"/>
              </a:ext>
            </a:extLst>
          </p:cNvPr>
          <p:cNvSpPr txBox="1">
            <a:spLocks/>
          </p:cNvSpPr>
          <p:nvPr/>
        </p:nvSpPr>
        <p:spPr>
          <a:xfrm>
            <a:off x="488504" y="4282622"/>
            <a:ext cx="4248472" cy="360040"/>
          </a:xfrm>
          <a:prstGeom prst="rect">
            <a:avLst/>
          </a:prstGeom>
        </p:spPr>
        <p:txBody>
          <a:bodyPr vert="horz" lIns="0" tIns="45720" rIns="0" bIns="45720" rtlCol="0">
            <a:normAutofit/>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更新：</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4</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日</a:t>
            </a:r>
            <a:endParaRPr lang="ja-JP" altLang="en-US"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6427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486795" y="1070136"/>
            <a:ext cx="9219376" cy="1461939"/>
          </a:xfrm>
          <a:prstGeom prst="rect">
            <a:avLst/>
          </a:prstGeom>
        </p:spPr>
        <p:txBody>
          <a:bodyPr wrap="square" lIns="91440" tIns="45720" rIns="91440" bIns="45720" anchor="t">
            <a:spAutoFit/>
          </a:bodyPr>
          <a:lstStyle/>
          <a:p>
            <a:r>
              <a:rPr lang="ja-JP" altLang="en-US" sz="1600" u="sng" dirty="0">
                <a:solidFill>
                  <a:schemeClr val="tx1">
                    <a:lumMod val="65000"/>
                    <a:lumOff val="35000"/>
                  </a:schemeClr>
                </a:solidFill>
              </a:rPr>
              <a:t>スペシャル商品（事前提案可否必須商品</a:t>
            </a:r>
            <a:r>
              <a:rPr lang="en-US" altLang="ja-JP" sz="800" u="sng" dirty="0">
                <a:solidFill>
                  <a:schemeClr val="tx1">
                    <a:lumMod val="65000"/>
                    <a:lumOff val="35000"/>
                  </a:schemeClr>
                </a:solidFill>
              </a:rPr>
              <a:t>※</a:t>
            </a:r>
            <a:r>
              <a:rPr lang="ja-JP" altLang="en-US" sz="1600" u="sng" dirty="0">
                <a:solidFill>
                  <a:schemeClr val="tx1">
                    <a:lumMod val="65000"/>
                    <a:lumOff val="35000"/>
                  </a:schemeClr>
                </a:solidFill>
              </a:rPr>
              <a:t>）</a:t>
            </a:r>
            <a:r>
              <a:rPr lang="ja-JP" altLang="en-US" sz="1600" dirty="0">
                <a:solidFill>
                  <a:schemeClr val="tx1">
                    <a:lumMod val="65000"/>
                    <a:lumOff val="35000"/>
                  </a:schemeClr>
                </a:solidFill>
              </a:rPr>
              <a:t>への掲載をご希望の場合は、</a:t>
            </a:r>
            <a:endParaRPr lang="en-US" altLang="ja-JP" sz="1600" dirty="0">
              <a:solidFill>
                <a:schemeClr val="tx1">
                  <a:lumMod val="65000"/>
                  <a:lumOff val="35000"/>
                </a:schemeClr>
              </a:solidFill>
            </a:endParaRPr>
          </a:p>
          <a:p>
            <a:r>
              <a:rPr lang="ja-JP" altLang="en-US" sz="1600" dirty="0">
                <a:solidFill>
                  <a:schemeClr val="tx1">
                    <a:lumMod val="65000"/>
                    <a:lumOff val="35000"/>
                  </a:schemeClr>
                </a:solidFill>
              </a:rPr>
              <a:t>弊社担当営業または</a:t>
            </a:r>
            <a:r>
              <a:rPr lang="en-US" altLang="ja-JP" sz="1600" dirty="0">
                <a:solidFill>
                  <a:schemeClr val="tx1">
                    <a:lumMod val="65000"/>
                    <a:lumOff val="35000"/>
                  </a:schemeClr>
                </a:solidFill>
              </a:rPr>
              <a:t>Yahoo!</a:t>
            </a:r>
            <a:r>
              <a:rPr lang="ja-JP" altLang="en-US" sz="1600" dirty="0">
                <a:solidFill>
                  <a:schemeClr val="tx1">
                    <a:lumMod val="65000"/>
                    <a:lumOff val="35000"/>
                  </a:schemeClr>
                </a:solidFill>
              </a:rPr>
              <a:t>広告パートナーサポート宛</a:t>
            </a:r>
            <a:r>
              <a:rPr lang="ja-JP" altLang="en-US" sz="1600" dirty="0" smtClean="0">
                <a:solidFill>
                  <a:schemeClr val="tx1">
                    <a:lumMod val="65000"/>
                    <a:lumOff val="35000"/>
                  </a:schemeClr>
                </a:solidFill>
              </a:rPr>
              <a:t>に以下</a:t>
            </a:r>
            <a:r>
              <a:rPr lang="ja-JP" altLang="en-US" sz="1600" dirty="0">
                <a:solidFill>
                  <a:schemeClr val="tx1">
                    <a:lumMod val="65000"/>
                    <a:lumOff val="35000"/>
                  </a:schemeClr>
                </a:solidFill>
              </a:rPr>
              <a:t>の項目をご連絡ください</a:t>
            </a:r>
            <a:r>
              <a:rPr lang="ja-JP" altLang="en-US" sz="1600" dirty="0" smtClean="0">
                <a:solidFill>
                  <a:schemeClr val="tx1">
                    <a:lumMod val="65000"/>
                    <a:lumOff val="35000"/>
                  </a:schemeClr>
                </a:solidFill>
              </a:rPr>
              <a:t>。</a:t>
            </a:r>
            <a:endParaRPr lang="en-US" altLang="ja-JP" sz="1600" dirty="0" smtClean="0">
              <a:solidFill>
                <a:schemeClr val="tx1">
                  <a:lumMod val="65000"/>
                  <a:lumOff val="35000"/>
                </a:schemeClr>
              </a:solidFill>
            </a:endParaRPr>
          </a:p>
          <a:p>
            <a:r>
              <a:rPr lang="ja-JP" altLang="en-US" sz="1600" dirty="0" smtClean="0">
                <a:solidFill>
                  <a:schemeClr val="tx1">
                    <a:lumMod val="65000"/>
                    <a:lumOff val="35000"/>
                  </a:schemeClr>
                </a:solidFill>
              </a:rPr>
              <a:t>回答</a:t>
            </a:r>
            <a:r>
              <a:rPr lang="ja-JP" altLang="en-US" sz="1600" dirty="0">
                <a:solidFill>
                  <a:schemeClr val="tx1">
                    <a:lumMod val="65000"/>
                    <a:lumOff val="35000"/>
                  </a:schemeClr>
                </a:solidFill>
              </a:rPr>
              <a:t>まで最大5営業日いただきます。</a:t>
            </a:r>
            <a:endParaRPr lang="en-US" altLang="ja-JP" sz="1600" dirty="0">
              <a:solidFill>
                <a:schemeClr val="tx1">
                  <a:lumMod val="65000"/>
                  <a:lumOff val="35000"/>
                </a:schemeClr>
              </a:solidFill>
            </a:endParaRPr>
          </a:p>
          <a:p>
            <a:r>
              <a:rPr lang="en-US" altLang="ja-JP" sz="900" dirty="0">
                <a:solidFill>
                  <a:schemeClr val="tx1">
                    <a:lumMod val="65000"/>
                    <a:lumOff val="35000"/>
                  </a:schemeClr>
                </a:solidFill>
              </a:rPr>
              <a:t>※</a:t>
            </a:r>
            <a:r>
              <a:rPr lang="ja-JP" altLang="en-US" sz="900" dirty="0">
                <a:solidFill>
                  <a:schemeClr val="tx1">
                    <a:lumMod val="65000"/>
                    <a:lumOff val="35000"/>
                  </a:schemeClr>
                </a:solidFill>
              </a:rPr>
              <a:t>商品名一例：ブランドパネルパノラマ </a:t>
            </a:r>
            <a:r>
              <a:rPr lang="en-US" altLang="ja-JP" sz="900" dirty="0">
                <a:solidFill>
                  <a:schemeClr val="tx1">
                    <a:lumMod val="65000"/>
                    <a:lumOff val="35000"/>
                  </a:schemeClr>
                </a:solidFill>
              </a:rPr>
              <a:t>PC</a:t>
            </a:r>
            <a:r>
              <a:rPr lang="ja-JP" altLang="en-US" sz="900" dirty="0">
                <a:solidFill>
                  <a:schemeClr val="tx1">
                    <a:lumMod val="65000"/>
                    <a:lumOff val="35000"/>
                  </a:schemeClr>
                </a:solidFill>
              </a:rPr>
              <a:t>（</a:t>
            </a:r>
            <a:r>
              <a:rPr lang="en-US" altLang="ja-JP" sz="900" dirty="0">
                <a:solidFill>
                  <a:schemeClr val="tx1">
                    <a:lumMod val="65000"/>
                    <a:lumOff val="35000"/>
                  </a:schemeClr>
                </a:solidFill>
              </a:rPr>
              <a:t>2000</a:t>
            </a:r>
            <a:r>
              <a:rPr lang="ja-JP" altLang="en-US" sz="900" dirty="0">
                <a:solidFill>
                  <a:schemeClr val="tx1">
                    <a:lumMod val="65000"/>
                    <a:lumOff val="35000"/>
                  </a:schemeClr>
                </a:solidFill>
              </a:rPr>
              <a:t>万円～）、ブランドパネルトップインパクトパノラマ </a:t>
            </a:r>
            <a:r>
              <a:rPr lang="en-US" altLang="ja-JP" sz="900" dirty="0">
                <a:solidFill>
                  <a:schemeClr val="tx1">
                    <a:lumMod val="65000"/>
                    <a:lumOff val="35000"/>
                  </a:schemeClr>
                </a:solidFill>
              </a:rPr>
              <a:t>PC</a:t>
            </a:r>
            <a:r>
              <a:rPr lang="ja-JP" altLang="en-US" sz="900" dirty="0">
                <a:solidFill>
                  <a:schemeClr val="tx1">
                    <a:lumMod val="65000"/>
                    <a:lumOff val="35000"/>
                  </a:schemeClr>
                </a:solidFill>
              </a:rPr>
              <a:t>（</a:t>
            </a:r>
            <a:r>
              <a:rPr lang="en-US" altLang="ja-JP" sz="900" dirty="0">
                <a:solidFill>
                  <a:schemeClr val="tx1">
                    <a:lumMod val="65000"/>
                    <a:lumOff val="35000"/>
                  </a:schemeClr>
                </a:solidFill>
              </a:rPr>
              <a:t>2000</a:t>
            </a:r>
            <a:r>
              <a:rPr lang="ja-JP" altLang="en-US" sz="900" dirty="0">
                <a:solidFill>
                  <a:schemeClr val="tx1">
                    <a:lumMod val="65000"/>
                    <a:lumOff val="35000"/>
                  </a:schemeClr>
                </a:solidFill>
              </a:rPr>
              <a:t>万円～）</a:t>
            </a:r>
          </a:p>
          <a:p>
            <a:pPr algn="ctr"/>
            <a:endParaRPr lang="ja-JP" altLang="en-US" sz="1600" b="1" dirty="0">
              <a:solidFill>
                <a:schemeClr val="tx1">
                  <a:lumMod val="65000"/>
                  <a:lumOff val="35000"/>
                </a:schemeClr>
              </a:solidFill>
            </a:endParaRPr>
          </a:p>
          <a:p>
            <a:endParaRPr lang="ja-JP" altLang="en-US" sz="1600" dirty="0">
              <a:solidFill>
                <a:schemeClr val="tx1">
                  <a:lumMod val="65000"/>
                  <a:lumOff val="35000"/>
                </a:schemeClr>
              </a:solidFill>
            </a:endParaRPr>
          </a:p>
        </p:txBody>
      </p:sp>
      <p:sp>
        <p:nvSpPr>
          <p:cNvPr id="8" name="正方形/長方形 7"/>
          <p:cNvSpPr/>
          <p:nvPr/>
        </p:nvSpPr>
        <p:spPr>
          <a:xfrm>
            <a:off x="632520" y="2348880"/>
            <a:ext cx="5616624" cy="3108543"/>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285750" indent="-285750">
              <a:buFont typeface="Arial" panose="020B0604020202020204" pitchFamily="34" charset="0"/>
              <a:buChar char="•"/>
            </a:pPr>
            <a:r>
              <a:rPr lang="ja-JP" altLang="en-US" sz="1400" dirty="0" smtClean="0">
                <a:solidFill>
                  <a:schemeClr val="tx1">
                    <a:lumMod val="65000"/>
                    <a:lumOff val="35000"/>
                  </a:schemeClr>
                </a:solidFill>
              </a:rPr>
              <a:t>広告</a:t>
            </a:r>
            <a:r>
              <a:rPr lang="ja-JP" altLang="en-US" sz="1400" dirty="0">
                <a:solidFill>
                  <a:schemeClr val="tx1">
                    <a:lumMod val="65000"/>
                    <a:lumOff val="35000"/>
                  </a:schemeClr>
                </a:solidFill>
              </a:rPr>
              <a:t>商品：</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広告主：</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プロモーション商品・内容：</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リンク先</a:t>
            </a:r>
            <a:r>
              <a:rPr lang="en-US" altLang="ja-JP" sz="1400" dirty="0">
                <a:solidFill>
                  <a:schemeClr val="tx1">
                    <a:lumMod val="65000"/>
                    <a:lumOff val="35000"/>
                  </a:schemeClr>
                </a:solidFill>
              </a:rPr>
              <a:t>URL:</a:t>
            </a:r>
          </a:p>
          <a:p>
            <a:pPr marL="285750" indent="-285750">
              <a:buFont typeface="Arial" panose="020B0604020202020204" pitchFamily="34" charset="0"/>
              <a:buChar char="•"/>
            </a:pPr>
            <a:r>
              <a:rPr lang="ja-JP" altLang="en-US" sz="1400" dirty="0">
                <a:solidFill>
                  <a:schemeClr val="tx1">
                    <a:lumMod val="65000"/>
                    <a:lumOff val="35000"/>
                  </a:schemeClr>
                </a:solidFill>
              </a:rPr>
              <a:t>ヤフー営業担当者：</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代理店：</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掲載期間：</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予算：</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掲載</a:t>
            </a:r>
            <a:r>
              <a:rPr lang="en-US" altLang="ja-JP" sz="1400" dirty="0" err="1">
                <a:solidFill>
                  <a:schemeClr val="tx1">
                    <a:lumMod val="65000"/>
                    <a:lumOff val="35000"/>
                  </a:schemeClr>
                </a:solidFill>
              </a:rPr>
              <a:t>vimps</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懸念点：</a:t>
            </a:r>
            <a:endParaRPr lang="en-US" altLang="ja-JP" sz="1400" dirty="0">
              <a:solidFill>
                <a:schemeClr val="tx1">
                  <a:lumMod val="65000"/>
                  <a:lumOff val="35000"/>
                </a:schemeClr>
              </a:solidFill>
            </a:endParaRPr>
          </a:p>
          <a:p>
            <a:pPr marL="285750" indent="-285750">
              <a:buFont typeface="Arial" panose="020B0604020202020204" pitchFamily="34" charset="0"/>
              <a:buChar char="•"/>
            </a:pPr>
            <a:r>
              <a:rPr lang="ja-JP" altLang="en-US" sz="1400" dirty="0">
                <a:solidFill>
                  <a:schemeClr val="tx1">
                    <a:lumMod val="65000"/>
                    <a:lumOff val="35000"/>
                  </a:schemeClr>
                </a:solidFill>
              </a:rPr>
              <a:t>備考：</a:t>
            </a:r>
            <a:endParaRPr lang="ja-JP" altLang="ja-JP" sz="1400" dirty="0">
              <a:solidFill>
                <a:schemeClr val="tx1">
                  <a:lumMod val="65000"/>
                  <a:lumOff val="35000"/>
                </a:schemeClr>
              </a:solidFill>
            </a:endParaRPr>
          </a:p>
        </p:txBody>
      </p:sp>
    </p:spTree>
    <p:extLst>
      <p:ext uri="{BB962C8B-B14F-4D97-AF65-F5344CB8AC3E}">
        <p14:creationId xmlns:p14="http://schemas.microsoft.com/office/powerpoint/2010/main" val="771263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7" name="テキスト ボックス 6">
            <a:extLst>
              <a:ext uri="{FF2B5EF4-FFF2-40B4-BE49-F238E27FC236}">
                <a16:creationId xmlns:a16="http://schemas.microsoft.com/office/drawing/2014/main" id="{56BC9F35-7A4E-CA42-9DF1-B36D469930AE}"/>
              </a:ext>
            </a:extLst>
          </p:cNvPr>
          <p:cNvSpPr txBox="1"/>
          <p:nvPr/>
        </p:nvSpPr>
        <p:spPr>
          <a:xfrm>
            <a:off x="4094856" y="696601"/>
            <a:ext cx="1826141" cy="459741"/>
          </a:xfrm>
          <a:prstGeom prst="rect">
            <a:avLst/>
          </a:prstGeom>
          <a:noFill/>
        </p:spPr>
        <p:txBody>
          <a:bodyPr wrap="none" rtlCol="0">
            <a:spAutoFit/>
          </a:bodyPr>
          <a:lstStyle/>
          <a:p>
            <a:pPr algn="ctr">
              <a:lnSpc>
                <a:spcPts val="1460"/>
              </a:lnSpc>
            </a:pPr>
            <a:r>
              <a:rPr lang="ja-JP" altLang="en-US" sz="800" b="1" dirty="0"/>
              <a:t>トップインパクト　スクエア</a:t>
            </a:r>
            <a:endParaRPr lang="en-US" altLang="ja-JP" sz="800" b="1" dirty="0"/>
          </a:p>
          <a:p>
            <a:pPr algn="ctr">
              <a:lnSpc>
                <a:spcPts val="1460"/>
              </a:lnSpc>
            </a:pPr>
            <a:r>
              <a:rPr lang="ja-JP" altLang="en-US" sz="800" b="1" dirty="0"/>
              <a:t>トップインパクト　スクエア　動画</a:t>
            </a:r>
            <a:endParaRPr kumimoji="1" lang="en-US" altLang="ja-JP" sz="800" b="1" dirty="0"/>
          </a:p>
        </p:txBody>
      </p:sp>
      <p:sp>
        <p:nvSpPr>
          <p:cNvPr id="8" name="テキスト ボックス 7">
            <a:extLst>
              <a:ext uri="{FF2B5EF4-FFF2-40B4-BE49-F238E27FC236}">
                <a16:creationId xmlns:a16="http://schemas.microsoft.com/office/drawing/2014/main" id="{105A310C-96BB-AD4C-AB58-A365BD4CA5F0}"/>
              </a:ext>
            </a:extLst>
          </p:cNvPr>
          <p:cNvSpPr txBox="1"/>
          <p:nvPr/>
        </p:nvSpPr>
        <p:spPr>
          <a:xfrm>
            <a:off x="1432246" y="640872"/>
            <a:ext cx="904415" cy="459741"/>
          </a:xfrm>
          <a:prstGeom prst="rect">
            <a:avLst/>
          </a:prstGeom>
          <a:noFill/>
        </p:spPr>
        <p:txBody>
          <a:bodyPr wrap="none" rtlCol="0">
            <a:spAutoFit/>
          </a:bodyPr>
          <a:lstStyle/>
          <a:p>
            <a:pPr algn="ctr">
              <a:lnSpc>
                <a:spcPts val="1460"/>
              </a:lnSpc>
            </a:pPr>
            <a:r>
              <a:rPr lang="ja-JP" altLang="en-US" sz="800" b="1" dirty="0"/>
              <a:t>画像（</a:t>
            </a:r>
            <a:r>
              <a:rPr lang="en-US" altLang="ja-JP" sz="800" b="1" dirty="0"/>
              <a:t>16</a:t>
            </a:r>
            <a:r>
              <a:rPr lang="ja-JP" altLang="en-US" sz="800" b="1" dirty="0"/>
              <a:t>：</a:t>
            </a:r>
            <a:r>
              <a:rPr lang="en-US" altLang="ja-JP" sz="800" b="1" dirty="0"/>
              <a:t>9</a:t>
            </a:r>
            <a:r>
              <a:rPr lang="ja-JP" altLang="en-US" sz="800" b="1" dirty="0"/>
              <a:t>）</a:t>
            </a:r>
            <a:endParaRPr lang="en-US" altLang="ja-JP" sz="800" b="1" dirty="0"/>
          </a:p>
          <a:p>
            <a:pPr algn="ctr">
              <a:lnSpc>
                <a:spcPts val="1460"/>
              </a:lnSpc>
            </a:pPr>
            <a:r>
              <a:rPr lang="ja-JP" altLang="en-US" sz="800" b="1" dirty="0"/>
              <a:t>動画（</a:t>
            </a:r>
            <a:r>
              <a:rPr lang="en-US" altLang="ja-JP" sz="800" b="1" dirty="0"/>
              <a:t>16</a:t>
            </a:r>
            <a:r>
              <a:rPr lang="ja-JP" altLang="en-US" sz="800" b="1" dirty="0"/>
              <a:t>：</a:t>
            </a:r>
            <a:r>
              <a:rPr lang="en-US" altLang="ja-JP" sz="800" b="1" dirty="0"/>
              <a:t>9</a:t>
            </a:r>
            <a:r>
              <a:rPr lang="ja-JP" altLang="en-US" sz="800" b="1" dirty="0"/>
              <a:t>）</a:t>
            </a:r>
            <a:endParaRPr lang="en-US" altLang="ja-JP" sz="800" b="1" dirty="0"/>
          </a:p>
        </p:txBody>
      </p:sp>
      <p:sp>
        <p:nvSpPr>
          <p:cNvPr id="10" name="テキスト ボックス 9">
            <a:extLst>
              <a:ext uri="{FF2B5EF4-FFF2-40B4-BE49-F238E27FC236}">
                <a16:creationId xmlns:a16="http://schemas.microsoft.com/office/drawing/2014/main" id="{7453E9FA-3CCC-5244-9FA5-207A456D56B6}"/>
              </a:ext>
            </a:extLst>
          </p:cNvPr>
          <p:cNvSpPr txBox="1"/>
          <p:nvPr/>
        </p:nvSpPr>
        <p:spPr>
          <a:xfrm>
            <a:off x="7109271" y="696601"/>
            <a:ext cx="1928733" cy="459741"/>
          </a:xfrm>
          <a:prstGeom prst="rect">
            <a:avLst/>
          </a:prstGeom>
          <a:noFill/>
        </p:spPr>
        <p:txBody>
          <a:bodyPr wrap="none" rtlCol="0">
            <a:spAutoFit/>
          </a:bodyPr>
          <a:lstStyle/>
          <a:p>
            <a:pPr algn="ctr">
              <a:lnSpc>
                <a:spcPts val="1460"/>
              </a:lnSpc>
            </a:pPr>
            <a:r>
              <a:rPr lang="ja-JP" altLang="en-US" sz="800" b="1" dirty="0"/>
              <a:t>トップインパクト　クインティ</a:t>
            </a:r>
            <a:endParaRPr lang="en-US" altLang="ja-JP" sz="800" b="1" dirty="0"/>
          </a:p>
          <a:p>
            <a:pPr algn="ctr">
              <a:lnSpc>
                <a:spcPts val="1460"/>
              </a:lnSpc>
            </a:pPr>
            <a:r>
              <a:rPr lang="ja-JP" altLang="en-US" sz="800" b="1" dirty="0"/>
              <a:t>トップインパクト　クインティ　動画</a:t>
            </a:r>
            <a:endParaRPr kumimoji="1" lang="en-US" altLang="ja-JP" sz="800" b="1" dirty="0"/>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536" y="1031172"/>
            <a:ext cx="1058146" cy="1920425"/>
          </a:xfrm>
          <a:prstGeom prst="rect">
            <a:avLst/>
          </a:prstGeom>
          <a:ln>
            <a:solidFill>
              <a:schemeClr val="bg1">
                <a:lumMod val="95000"/>
              </a:schemeClr>
            </a:solidFill>
          </a:ln>
        </p:spPr>
      </p:pic>
      <p:pic>
        <p:nvPicPr>
          <p:cNvPr id="15" name="図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4848" y="1144665"/>
            <a:ext cx="2749298" cy="1884515"/>
          </a:xfrm>
          <a:prstGeom prst="rect">
            <a:avLst/>
          </a:prstGeom>
        </p:spPr>
      </p:pic>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3443" y="1141406"/>
            <a:ext cx="2754053" cy="1887774"/>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92701" y="1031172"/>
            <a:ext cx="1058146" cy="1920425"/>
          </a:xfrm>
          <a:prstGeom prst="rect">
            <a:avLst/>
          </a:prstGeom>
        </p:spPr>
      </p:pic>
      <p:sp>
        <p:nvSpPr>
          <p:cNvPr id="18" name="テキスト ボックス 17">
            <a:extLst>
              <a:ext uri="{FF2B5EF4-FFF2-40B4-BE49-F238E27FC236}">
                <a16:creationId xmlns:a16="http://schemas.microsoft.com/office/drawing/2014/main" id="{80B0730C-3B9E-4841-8DAD-6780CB507DD0}"/>
              </a:ext>
            </a:extLst>
          </p:cNvPr>
          <p:cNvSpPr txBox="1"/>
          <p:nvPr/>
        </p:nvSpPr>
        <p:spPr>
          <a:xfrm>
            <a:off x="1191395" y="3190465"/>
            <a:ext cx="1723549" cy="459741"/>
          </a:xfrm>
          <a:prstGeom prst="rect">
            <a:avLst/>
          </a:prstGeom>
          <a:noFill/>
        </p:spPr>
        <p:txBody>
          <a:bodyPr wrap="none" rtlCol="0">
            <a:spAutoFit/>
          </a:bodyPr>
          <a:lstStyle/>
          <a:p>
            <a:pPr algn="ctr">
              <a:lnSpc>
                <a:spcPts val="1460"/>
              </a:lnSpc>
            </a:pPr>
            <a:r>
              <a:rPr lang="ja-JP" altLang="en-US" sz="800" b="1" dirty="0"/>
              <a:t>ブランドパネル　</a:t>
            </a:r>
            <a:r>
              <a:rPr lang="ja-JP" altLang="en-US" sz="800" b="1" dirty="0" smtClean="0"/>
              <a:t>パノラマ</a:t>
            </a:r>
            <a:endParaRPr lang="en-US" altLang="ja-JP" sz="800" b="1" dirty="0" smtClean="0"/>
          </a:p>
          <a:p>
            <a:pPr algn="ctr">
              <a:lnSpc>
                <a:spcPts val="1460"/>
              </a:lnSpc>
            </a:pPr>
            <a:r>
              <a:rPr lang="ja-JP" altLang="en-US" sz="800" b="1" dirty="0" smtClean="0"/>
              <a:t>ブランドパネル</a:t>
            </a:r>
            <a:r>
              <a:rPr lang="ja-JP" altLang="en-US" sz="800" b="1" dirty="0"/>
              <a:t>　</a:t>
            </a:r>
            <a:r>
              <a:rPr lang="ja-JP" altLang="en-US" sz="800" b="1" dirty="0" smtClean="0"/>
              <a:t>パノラマ</a:t>
            </a:r>
            <a:r>
              <a:rPr lang="ja-JP" altLang="en-US" sz="800" b="1" dirty="0"/>
              <a:t>　動画</a:t>
            </a:r>
            <a:endParaRPr lang="en-US" altLang="ja-JP" sz="800" b="1" dirty="0"/>
          </a:p>
        </p:txBody>
      </p:sp>
      <p:pic>
        <p:nvPicPr>
          <p:cNvPr id="19" name="図 18"/>
          <p:cNvPicPr>
            <a:picLocks noChangeAspect="1"/>
          </p:cNvPicPr>
          <p:nvPr/>
        </p:nvPicPr>
        <p:blipFill>
          <a:blip r:embed="rId6"/>
          <a:stretch>
            <a:fillRect/>
          </a:stretch>
        </p:blipFill>
        <p:spPr>
          <a:xfrm>
            <a:off x="388276" y="3717032"/>
            <a:ext cx="3258992" cy="2233886"/>
          </a:xfrm>
          <a:prstGeom prst="rect">
            <a:avLst/>
          </a:prstGeom>
        </p:spPr>
      </p:pic>
      <p:pic>
        <p:nvPicPr>
          <p:cNvPr id="20" name="図 19"/>
          <p:cNvPicPr>
            <a:picLocks noChangeAspect="1"/>
          </p:cNvPicPr>
          <p:nvPr/>
        </p:nvPicPr>
        <p:blipFill>
          <a:blip r:embed="rId7"/>
          <a:stretch>
            <a:fillRect/>
          </a:stretch>
        </p:blipFill>
        <p:spPr>
          <a:xfrm>
            <a:off x="3647268" y="3794615"/>
            <a:ext cx="2845931" cy="1950752"/>
          </a:xfrm>
          <a:prstGeom prst="rect">
            <a:avLst/>
          </a:prstGeom>
        </p:spPr>
      </p:pic>
      <p:sp>
        <p:nvSpPr>
          <p:cNvPr id="21" name="テキスト ボックス 20">
            <a:extLst>
              <a:ext uri="{FF2B5EF4-FFF2-40B4-BE49-F238E27FC236}">
                <a16:creationId xmlns:a16="http://schemas.microsoft.com/office/drawing/2014/main" id="{80B0730C-3B9E-4841-8DAD-6780CB507DD0}"/>
              </a:ext>
            </a:extLst>
          </p:cNvPr>
          <p:cNvSpPr txBox="1"/>
          <p:nvPr/>
        </p:nvSpPr>
        <p:spPr>
          <a:xfrm>
            <a:off x="3613068" y="3211298"/>
            <a:ext cx="2789490" cy="477054"/>
          </a:xfrm>
          <a:prstGeom prst="rect">
            <a:avLst/>
          </a:prstGeom>
          <a:noFill/>
        </p:spPr>
        <p:txBody>
          <a:bodyPr wrap="square" rtlCol="0">
            <a:spAutoFit/>
          </a:bodyPr>
          <a:lstStyle/>
          <a:p>
            <a:pPr algn="ctr">
              <a:lnSpc>
                <a:spcPts val="1460"/>
              </a:lnSpc>
            </a:pPr>
            <a:r>
              <a:rPr lang="ja-JP" altLang="en-US" sz="800" b="1" dirty="0" smtClean="0"/>
              <a:t>トップインパクト　パノラマ</a:t>
            </a:r>
            <a:endParaRPr lang="en-US" altLang="ja-JP" sz="800" b="1" dirty="0" smtClean="0"/>
          </a:p>
          <a:p>
            <a:pPr algn="ctr">
              <a:lnSpc>
                <a:spcPts val="1460"/>
              </a:lnSpc>
            </a:pPr>
            <a:r>
              <a:rPr lang="ja-JP" altLang="en-US" sz="800" b="1" dirty="0" smtClean="0"/>
              <a:t>トップインパクト　パノラマ　動画</a:t>
            </a:r>
            <a:endParaRPr lang="en-US" altLang="ja-JP" sz="800" b="1" dirty="0"/>
          </a:p>
        </p:txBody>
      </p:sp>
      <p:sp>
        <p:nvSpPr>
          <p:cNvPr id="16" name="テキスト ボックス 15"/>
          <p:cNvSpPr txBox="1"/>
          <p:nvPr/>
        </p:nvSpPr>
        <p:spPr>
          <a:xfrm>
            <a:off x="632520" y="6117732"/>
            <a:ext cx="9132594" cy="461665"/>
          </a:xfrm>
          <a:prstGeom prst="rect">
            <a:avLst/>
          </a:prstGeom>
          <a:noFill/>
        </p:spPr>
        <p:txBody>
          <a:bodyPr wrap="square" rtlCol="0">
            <a:spAutoFit/>
          </a:bodyPr>
          <a:lstStyle/>
          <a:p>
            <a:pPr lvl="0">
              <a:defRPr/>
            </a:pPr>
            <a:r>
              <a:rPr kumimoji="0" lang="ja-JP" altLang="en-US" sz="1200" kern="0" dirty="0" smtClean="0">
                <a:solidFill>
                  <a:schemeClr val="tx1">
                    <a:lumMod val="65000"/>
                    <a:lumOff val="35000"/>
                  </a:schemeClr>
                </a:solidFill>
              </a:rPr>
              <a:t>・</a:t>
            </a:r>
            <a:r>
              <a:rPr kumimoji="0" lang="ja-JP" altLang="en-US" sz="1200" kern="0" dirty="0">
                <a:solidFill>
                  <a:schemeClr val="tx1">
                    <a:lumMod val="65000"/>
                    <a:lumOff val="35000"/>
                  </a:schemeClr>
                </a:solidFill>
              </a:rPr>
              <a:t>入稿規定（</a:t>
            </a:r>
            <a:r>
              <a:rPr kumimoji="0" lang="en-US" altLang="ja-JP" sz="1200" kern="0" dirty="0">
                <a:solidFill>
                  <a:schemeClr val="tx1">
                    <a:lumMod val="65000"/>
                    <a:lumOff val="35000"/>
                  </a:schemeClr>
                </a:solidFill>
              </a:rPr>
              <a:t>web</a:t>
            </a:r>
            <a:r>
              <a:rPr kumimoji="0" lang="ja-JP" altLang="en-US" sz="1200" kern="0" dirty="0">
                <a:solidFill>
                  <a:schemeClr val="tx1">
                    <a:lumMod val="65000"/>
                    <a:lumOff val="35000"/>
                  </a:schemeClr>
                </a:solidFill>
              </a:rPr>
              <a:t>）：</a:t>
            </a:r>
            <a:r>
              <a:rPr kumimoji="0" lang="en-US" altLang="ja-JP" sz="1200" kern="0" dirty="0">
                <a:solidFill>
                  <a:schemeClr val="tx1">
                    <a:lumMod val="65000"/>
                    <a:lumOff val="35000"/>
                  </a:schemeClr>
                </a:solidFill>
              </a:rPr>
              <a:t> </a:t>
            </a:r>
            <a:r>
              <a:rPr lang="en-US" altLang="ja-JP" sz="1200" dirty="0">
                <a:solidFill>
                  <a:schemeClr val="tx1">
                    <a:lumMod val="65000"/>
                    <a:lumOff val="35000"/>
                  </a:schemeClr>
                </a:solidFill>
                <a:hlinkClick r:id="rId8"/>
              </a:rPr>
              <a:t>https://</a:t>
            </a:r>
            <a:r>
              <a:rPr lang="en-US" altLang="ja-JP" sz="1200" dirty="0" smtClean="0">
                <a:solidFill>
                  <a:schemeClr val="tx1">
                    <a:lumMod val="65000"/>
                    <a:lumOff val="35000"/>
                  </a:schemeClr>
                </a:solidFill>
                <a:hlinkClick r:id="rId8"/>
              </a:rPr>
              <a:t>ads-help.yahoo.co.jp/yahooads/guideline/articledetail?lan=ja&amp;aid=1493&amp;o=default</a:t>
            </a:r>
            <a:endParaRPr kumimoji="0" lang="en-US" altLang="ja-JP" sz="1200" kern="0" dirty="0">
              <a:solidFill>
                <a:schemeClr val="tx1">
                  <a:lumMod val="65000"/>
                  <a:lumOff val="35000"/>
                </a:schemeClr>
              </a:solidFill>
            </a:endParaRPr>
          </a:p>
          <a:p>
            <a:pPr lvl="0">
              <a:defRPr/>
            </a:pPr>
            <a:r>
              <a:rPr kumimoji="0" lang="ja-JP" altLang="en-US" sz="1200" kern="0" dirty="0" smtClean="0">
                <a:solidFill>
                  <a:schemeClr val="tx1">
                    <a:lumMod val="65000"/>
                    <a:lumOff val="35000"/>
                  </a:schemeClr>
                </a:solidFill>
              </a:rPr>
              <a:t>・</a:t>
            </a:r>
            <a:r>
              <a:rPr kumimoji="0" lang="ja-JP" altLang="en-US" sz="1200" kern="0" dirty="0">
                <a:solidFill>
                  <a:schemeClr val="tx1">
                    <a:lumMod val="65000"/>
                    <a:lumOff val="35000"/>
                  </a:schemeClr>
                </a:solidFill>
              </a:rPr>
              <a:t>入稿規定（</a:t>
            </a:r>
            <a:r>
              <a:rPr kumimoji="0" lang="en-US" altLang="ja-JP" sz="1200" kern="0" dirty="0">
                <a:solidFill>
                  <a:schemeClr val="tx1">
                    <a:lumMod val="65000"/>
                    <a:lumOff val="35000"/>
                  </a:schemeClr>
                </a:solidFill>
              </a:rPr>
              <a:t>PDF</a:t>
            </a:r>
            <a:r>
              <a:rPr kumimoji="0" lang="ja-JP" altLang="en-US" sz="1200" kern="0" dirty="0">
                <a:solidFill>
                  <a:schemeClr val="tx1">
                    <a:lumMod val="65000"/>
                    <a:lumOff val="35000"/>
                  </a:schemeClr>
                </a:solidFill>
              </a:rPr>
              <a:t>）：</a:t>
            </a:r>
            <a:r>
              <a:rPr kumimoji="0" lang="en-US" altLang="ja-JP" sz="1200" kern="0" dirty="0">
                <a:solidFill>
                  <a:schemeClr val="tx1">
                    <a:lumMod val="65000"/>
                    <a:lumOff val="35000"/>
                  </a:schemeClr>
                </a:solidFill>
              </a:rPr>
              <a:t> </a:t>
            </a:r>
            <a:r>
              <a:rPr kumimoji="0" lang="en-US" altLang="ja-JP" sz="1200" kern="0" dirty="0">
                <a:solidFill>
                  <a:schemeClr val="tx1">
                    <a:lumMod val="65000"/>
                    <a:lumOff val="35000"/>
                  </a:schemeClr>
                </a:solidFill>
                <a:hlinkClick r:id="rId9"/>
              </a:rPr>
              <a:t>https://</a:t>
            </a:r>
            <a:r>
              <a:rPr kumimoji="0" lang="en-US" altLang="ja-JP" sz="1200" kern="0" dirty="0" smtClean="0">
                <a:solidFill>
                  <a:schemeClr val="tx1">
                    <a:lumMod val="65000"/>
                    <a:lumOff val="35000"/>
                  </a:schemeClr>
                </a:solidFill>
                <a:hlinkClick r:id="rId9"/>
              </a:rPr>
              <a:t>s.yimg.jp/images/listing/pdfs/listing_nyuukoukitei.pdf</a:t>
            </a:r>
            <a:endParaRPr kumimoji="0" lang="en-US" altLang="ja-JP" sz="1200" kern="0" dirty="0">
              <a:solidFill>
                <a:schemeClr val="tx1">
                  <a:lumMod val="65000"/>
                  <a:lumOff val="35000"/>
                </a:schemeClr>
              </a:solidFill>
            </a:endParaRPr>
          </a:p>
        </p:txBody>
      </p:sp>
    </p:spTree>
    <p:extLst>
      <p:ext uri="{BB962C8B-B14F-4D97-AF65-F5344CB8AC3E}">
        <p14:creationId xmlns:p14="http://schemas.microsoft.com/office/powerpoint/2010/main" val="2156530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200472" y="1191118"/>
            <a:ext cx="9577064" cy="5478423"/>
          </a:xfrm>
          <a:prstGeom prst="rect">
            <a:avLst/>
          </a:prstGeom>
          <a:noFill/>
        </p:spPr>
        <p:txBody>
          <a:bodyPr wrap="square" rtlCol="0">
            <a:spAutoFit/>
          </a:bodyPr>
          <a:lstStyle/>
          <a:p>
            <a:r>
              <a:rPr lang="ja-JP" altLang="en-US" sz="1400" dirty="0">
                <a:solidFill>
                  <a:schemeClr val="tx1">
                    <a:lumMod val="50000"/>
                    <a:lumOff val="50000"/>
                  </a:schemeClr>
                </a:solidFill>
              </a:rPr>
              <a:t>■</a:t>
            </a:r>
            <a:r>
              <a:rPr lang="zh-TW" altLang="en-US" sz="1400" dirty="0">
                <a:solidFill>
                  <a:schemeClr val="tx1">
                    <a:lumMod val="50000"/>
                    <a:lumOff val="50000"/>
                  </a:schemeClr>
                </a:solidFill>
              </a:rPr>
              <a:t>広告取扱基本規定</a:t>
            </a:r>
            <a:r>
              <a:rPr lang="ja-JP" altLang="en-US" sz="1400" dirty="0">
                <a:solidFill>
                  <a:schemeClr val="tx1">
                    <a:lumMod val="50000"/>
                    <a:lumOff val="50000"/>
                  </a:schemeClr>
                </a:solidFill>
              </a:rPr>
              <a:t>・入稿規定・商品資料をご参照ください。</a:t>
            </a:r>
            <a:endParaRPr lang="en-US" altLang="ja-JP" sz="1400" dirty="0">
              <a:solidFill>
                <a:schemeClr val="tx1">
                  <a:lumMod val="50000"/>
                  <a:lumOff val="50000"/>
                </a:schemeClr>
              </a:solidFill>
            </a:endParaRPr>
          </a:p>
          <a:p>
            <a:pPr lvl="0">
              <a:defRPr/>
            </a:pPr>
            <a:r>
              <a:rPr kumimoji="0" lang="ja-JP" altLang="en-US" sz="1400" kern="0" dirty="0" smtClean="0">
                <a:solidFill>
                  <a:schemeClr val="tx1">
                    <a:lumMod val="65000"/>
                    <a:lumOff val="35000"/>
                  </a:schemeClr>
                </a:solidFill>
              </a:rPr>
              <a:t>　・</a:t>
            </a:r>
            <a:r>
              <a:rPr kumimoji="0" lang="ja-JP" altLang="en-US" sz="1400" kern="0" dirty="0">
                <a:solidFill>
                  <a:schemeClr val="tx1">
                    <a:lumMod val="65000"/>
                    <a:lumOff val="35000"/>
                  </a:schemeClr>
                </a:solidFill>
              </a:rPr>
              <a:t>広告取扱基本規定：</a:t>
            </a:r>
            <a:r>
              <a:rPr kumimoji="0" lang="en-US" altLang="ja-JP" sz="1400" kern="0" dirty="0">
                <a:solidFill>
                  <a:schemeClr val="tx1">
                    <a:lumMod val="65000"/>
                    <a:lumOff val="35000"/>
                  </a:schemeClr>
                </a:solidFill>
                <a:hlinkClick r:id="rId3"/>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smtClean="0">
                <a:solidFill>
                  <a:schemeClr val="tx1">
                    <a:lumMod val="65000"/>
                    <a:lumOff val="35000"/>
                  </a:schemeClr>
                </a:solidFill>
              </a:rPr>
              <a:t>　・</a:t>
            </a:r>
            <a:r>
              <a:rPr kumimoji="0" lang="ja-JP" altLang="en-US" sz="1400" kern="0" dirty="0">
                <a:solidFill>
                  <a:schemeClr val="tx1">
                    <a:lumMod val="65000"/>
                    <a:lumOff val="35000"/>
                  </a:schemeClr>
                </a:solidFill>
              </a:rPr>
              <a:t>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4"/>
              </a:rPr>
              <a:t>https://ads-help.yahoo.co.jp/yahooads/guideline/articledetail?lan=ja&amp;aid=1493&amp;o=default</a:t>
            </a:r>
            <a:endParaRPr kumimoji="0" lang="en-US" altLang="ja-JP" sz="1400" kern="0" dirty="0">
              <a:solidFill>
                <a:schemeClr val="tx1">
                  <a:lumMod val="65000"/>
                  <a:lumOff val="35000"/>
                </a:schemeClr>
              </a:solidFill>
            </a:endParaRPr>
          </a:p>
          <a:p>
            <a:pPr>
              <a:defRPr/>
            </a:pPr>
            <a:r>
              <a:rPr kumimoji="0" lang="ja-JP" altLang="en-US" sz="1400" kern="0" dirty="0" smtClean="0">
                <a:solidFill>
                  <a:schemeClr val="tx1">
                    <a:lumMod val="65000"/>
                    <a:lumOff val="35000"/>
                  </a:schemeClr>
                </a:solidFill>
              </a:rPr>
              <a:t>　・</a:t>
            </a:r>
            <a:r>
              <a:rPr kumimoji="0" lang="ja-JP" altLang="en-US" sz="1400" kern="0" dirty="0">
                <a:solidFill>
                  <a:schemeClr val="tx1">
                    <a:lumMod val="65000"/>
                    <a:lumOff val="35000"/>
                  </a:schemeClr>
                </a:solidFill>
              </a:rPr>
              <a:t>入稿規定（</a:t>
            </a:r>
            <a:r>
              <a:rPr kumimoji="0" lang="en-US" altLang="ja-JP" sz="1400" kern="0" dirty="0">
                <a:solidFill>
                  <a:schemeClr val="tx1">
                    <a:lumMod val="65000"/>
                    <a:lumOff val="35000"/>
                  </a:schemeClr>
                </a:solidFill>
              </a:rPr>
              <a:t>PDF</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https://s.yimg.jp/images/listing/pdfs/listing_nyuukoukitei.pdf</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・商品資料：広告管理ツールで表示される、商品の詳細ページからダウンロードいただけます。</a:t>
            </a:r>
            <a:endParaRPr kumimoji="0" lang="en-US" altLang="ja-JP" sz="1400" kern="0" dirty="0">
              <a:solidFill>
                <a:schemeClr val="tx1">
                  <a:lumMod val="65000"/>
                  <a:lumOff val="35000"/>
                </a:schemeClr>
              </a:solidFill>
            </a:endParaRPr>
          </a:p>
          <a:p>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rPr>
              <a:t>■購入する広告タイプ・アスペクト比によっては、入稿前審査にて事前原稿確認が必須です。</a:t>
            </a:r>
            <a:endParaRPr lang="en-US" altLang="ja-JP" sz="1400" dirty="0">
              <a:solidFill>
                <a:schemeClr val="tx1">
                  <a:lumMod val="50000"/>
                  <a:lumOff val="50000"/>
                </a:schemeClr>
              </a:solidFill>
            </a:endParaRPr>
          </a:p>
          <a:p>
            <a:pPr marL="179388"/>
            <a:r>
              <a:rPr lang="ja-JP" altLang="en-US" sz="1400" dirty="0">
                <a:solidFill>
                  <a:schemeClr val="tx1">
                    <a:lumMod val="50000"/>
                    <a:lumOff val="50000"/>
                  </a:schemeClr>
                </a:solidFill>
              </a:rPr>
              <a:t>ディスプレイ広告（予約型）審査相談フォームよりご依頼ください。</a:t>
            </a:r>
            <a:endParaRPr lang="en-US" altLang="ja-JP" sz="1400" dirty="0">
              <a:solidFill>
                <a:schemeClr val="tx1">
                  <a:lumMod val="50000"/>
                  <a:lumOff val="50000"/>
                </a:schemeClr>
              </a:solidFill>
            </a:endParaRPr>
          </a:p>
          <a:p>
            <a:pPr marL="179388"/>
            <a:r>
              <a:rPr lang="en-US" altLang="ja-JP" sz="1400" dirty="0">
                <a:solidFill>
                  <a:schemeClr val="tx1">
                    <a:lumMod val="50000"/>
                    <a:lumOff val="50000"/>
                  </a:schemeClr>
                </a:solidFill>
                <a:hlinkClick r:id="rId6"/>
              </a:rPr>
              <a:t>https://form-business.yahoo.co.jp/claris/enqueteForm?inquiry_type=display_support</a:t>
            </a:r>
            <a:endParaRPr lang="en-US" altLang="ja-JP" sz="1400" dirty="0">
              <a:solidFill>
                <a:schemeClr val="tx1">
                  <a:lumMod val="50000"/>
                  <a:lumOff val="50000"/>
                </a:schemeClr>
              </a:solidFill>
            </a:endParaRPr>
          </a:p>
          <a:p>
            <a:endParaRPr lang="en-US" altLang="ja-JP" sz="1400" dirty="0">
              <a:solidFill>
                <a:schemeClr val="tx1">
                  <a:lumMod val="50000"/>
                  <a:lumOff val="50000"/>
                </a:schemeClr>
              </a:solidFill>
            </a:endParaRPr>
          </a:p>
          <a:p>
            <a:pPr marL="177800" indent="-177800"/>
            <a:r>
              <a:rPr lang="ja-JP" altLang="en-US" sz="1400" dirty="0">
                <a:solidFill>
                  <a:schemeClr val="tx1">
                    <a:lumMod val="50000"/>
                    <a:lumOff val="50000"/>
                  </a:schemeClr>
                </a:solidFill>
              </a:rPr>
              <a:t>■</a:t>
            </a:r>
            <a:r>
              <a:rPr lang="ja-JP" altLang="ja-JP" sz="1400" dirty="0">
                <a:solidFill>
                  <a:schemeClr val="tx1">
                    <a:lumMod val="50000"/>
                    <a:lumOff val="50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50000"/>
                    <a:lumOff val="50000"/>
                  </a:schemeClr>
                </a:solidFill>
              </a:rPr>
              <a:t>また、それらに</a:t>
            </a:r>
            <a:r>
              <a:rPr lang="ja-JP" altLang="en-US" sz="1400" dirty="0">
                <a:solidFill>
                  <a:schemeClr val="tx1">
                    <a:lumMod val="50000"/>
                    <a:lumOff val="50000"/>
                  </a:schemeClr>
                </a:solidFill>
              </a:rPr>
              <a:t>伴い</a:t>
            </a:r>
            <a:r>
              <a:rPr lang="ja-JP" altLang="ja-JP" sz="1400" dirty="0">
                <a:solidFill>
                  <a:schemeClr val="tx1">
                    <a:lumMod val="50000"/>
                    <a:lumOff val="50000"/>
                  </a:schemeClr>
                </a:solidFill>
              </a:rPr>
              <a:t>ページ内での掲載箇所が変更になる場合があります。あらかじめご了承ください。</a:t>
            </a:r>
            <a:endParaRPr lang="en-US" altLang="ja-JP" sz="1400" dirty="0">
              <a:solidFill>
                <a:schemeClr val="tx1">
                  <a:lumMod val="50000"/>
                  <a:lumOff val="50000"/>
                </a:schemeClr>
              </a:solidFill>
            </a:endParaRPr>
          </a:p>
          <a:p>
            <a:pPr indent="179388"/>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rPr>
              <a:t>■弊社サービスによる特別演出に伴い、一部商品を売り止めする場合があります。あらかじめご了承ください。</a:t>
            </a:r>
            <a:endParaRPr lang="ja-JP" altLang="ja-JP" sz="1400" dirty="0">
              <a:solidFill>
                <a:schemeClr val="tx1">
                  <a:lumMod val="50000"/>
                  <a:lumOff val="50000"/>
                </a:schemeClr>
              </a:solidFill>
            </a:endParaRPr>
          </a:p>
          <a:p>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rPr>
              <a:t>■一部、広告掲載対象外となるページがあります。</a:t>
            </a:r>
            <a:endParaRPr lang="en-US" altLang="ja-JP" sz="1400" dirty="0">
              <a:solidFill>
                <a:schemeClr val="tx1">
                  <a:lumMod val="50000"/>
                  <a:lumOff val="50000"/>
                </a:schemeClr>
              </a:solidFill>
            </a:endParaRPr>
          </a:p>
          <a:p>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rPr>
              <a:t>■市区郡合併などでエリアが変更・廃止になる場合があります。</a:t>
            </a:r>
            <a:endParaRPr lang="en-US" altLang="ja-JP" sz="1400" dirty="0">
              <a:solidFill>
                <a:schemeClr val="tx1">
                  <a:lumMod val="50000"/>
                  <a:lumOff val="50000"/>
                </a:schemeClr>
              </a:solidFill>
            </a:endParaRPr>
          </a:p>
          <a:p>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rPr>
              <a:t>■ </a:t>
            </a:r>
            <a:r>
              <a:rPr lang="ja-JP" altLang="en-US" sz="1400" dirty="0" smtClean="0">
                <a:solidFill>
                  <a:schemeClr val="tx1">
                    <a:lumMod val="50000"/>
                    <a:lumOff val="50000"/>
                  </a:schemeClr>
                </a:solidFill>
              </a:rPr>
              <a:t>商品によってはセールスシートに明示された「購入期間」より短期間で設定可能ですが、指定したビューアブルインプレッション未達と</a:t>
            </a:r>
            <a:r>
              <a:rPr lang="ja-JP" altLang="ja-JP" sz="1400" dirty="0" smtClean="0">
                <a:solidFill>
                  <a:schemeClr val="tx1">
                    <a:lumMod val="50000"/>
                    <a:lumOff val="50000"/>
                  </a:schemeClr>
                </a:solidFill>
              </a:rPr>
              <a:t>なる</a:t>
            </a:r>
            <a:r>
              <a:rPr lang="ja-JP" altLang="ja-JP" sz="1400" dirty="0">
                <a:solidFill>
                  <a:schemeClr val="tx1">
                    <a:lumMod val="50000"/>
                    <a:lumOff val="50000"/>
                  </a:schemeClr>
                </a:solidFill>
              </a:rPr>
              <a:t>場合があります</a:t>
            </a:r>
            <a:r>
              <a:rPr lang="ja-JP" altLang="ja-JP" sz="1400" dirty="0" smtClean="0">
                <a:solidFill>
                  <a:schemeClr val="tx1">
                    <a:lumMod val="50000"/>
                    <a:lumOff val="50000"/>
                  </a:schemeClr>
                </a:solidFill>
              </a:rPr>
              <a:t>。</a:t>
            </a:r>
            <a:r>
              <a:rPr lang="ja-JP" altLang="en-US" sz="1400" dirty="0">
                <a:solidFill>
                  <a:schemeClr val="tx1">
                    <a:lumMod val="50000"/>
                    <a:lumOff val="50000"/>
                  </a:schemeClr>
                </a:solidFill>
              </a:rPr>
              <a:t>その際は補填対象外となりますので</a:t>
            </a:r>
            <a:r>
              <a:rPr lang="ja-JP" altLang="ja-JP" sz="1400" dirty="0" smtClean="0">
                <a:solidFill>
                  <a:schemeClr val="tx1">
                    <a:lumMod val="50000"/>
                    <a:lumOff val="50000"/>
                  </a:schemeClr>
                </a:solidFill>
              </a:rPr>
              <a:t>あらかじめ</a:t>
            </a:r>
            <a:r>
              <a:rPr lang="ja-JP" altLang="ja-JP" sz="1400" dirty="0">
                <a:solidFill>
                  <a:schemeClr val="tx1">
                    <a:lumMod val="50000"/>
                    <a:lumOff val="50000"/>
                  </a:schemeClr>
                </a:solidFill>
              </a:rPr>
              <a:t>ご了承ください</a:t>
            </a:r>
            <a:r>
              <a:rPr lang="ja-JP" altLang="ja-JP" sz="1400" dirty="0" smtClean="0">
                <a:solidFill>
                  <a:schemeClr val="tx1">
                    <a:lumMod val="50000"/>
                    <a:lumOff val="50000"/>
                  </a:schemeClr>
                </a:solidFill>
              </a:rPr>
              <a:t>。</a:t>
            </a:r>
            <a:endParaRPr lang="en-US" altLang="ja-JP" sz="1400" dirty="0" smtClean="0">
              <a:solidFill>
                <a:schemeClr val="tx1">
                  <a:lumMod val="50000"/>
                  <a:lumOff val="50000"/>
                </a:schemeClr>
              </a:solidFill>
            </a:endParaRPr>
          </a:p>
          <a:p>
            <a:endParaRPr lang="en-US" altLang="ja-JP" sz="1400" dirty="0">
              <a:solidFill>
                <a:schemeClr val="tx1">
                  <a:lumMod val="50000"/>
                  <a:lumOff val="50000"/>
                </a:schemeClr>
              </a:solidFill>
            </a:endParaRPr>
          </a:p>
          <a:p>
            <a:r>
              <a:rPr lang="ja-JP" altLang="en-US" sz="1400" dirty="0">
                <a:solidFill>
                  <a:schemeClr val="tx1">
                    <a:lumMod val="50000"/>
                    <a:lumOff val="50000"/>
                  </a:schemeClr>
                </a:solidFill>
                <a:latin typeface="+mn-ea"/>
              </a:rPr>
              <a:t>■金額表示は、消費税を含みません</a:t>
            </a:r>
            <a:r>
              <a:rPr lang="ja-JP" altLang="en-US" sz="1400" dirty="0" smtClean="0">
                <a:solidFill>
                  <a:schemeClr val="tx1">
                    <a:lumMod val="50000"/>
                    <a:lumOff val="50000"/>
                  </a:schemeClr>
                </a:solidFill>
                <a:latin typeface="+mn-ea"/>
              </a:rPr>
              <a:t>。</a:t>
            </a:r>
            <a:endParaRPr kumimoji="1" lang="ja-JP" altLang="en-US" sz="1600" dirty="0"/>
          </a:p>
        </p:txBody>
      </p:sp>
    </p:spTree>
    <p:extLst>
      <p:ext uri="{BB962C8B-B14F-4D97-AF65-F5344CB8AC3E}">
        <p14:creationId xmlns:p14="http://schemas.microsoft.com/office/powerpoint/2010/main" val="3302475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Autofit/>
          </a:bodyPr>
          <a:lstStyle/>
          <a:p>
            <a:r>
              <a:rPr lang="ja-JP" altLang="en-US" sz="2400" dirty="0"/>
              <a:t>免責事項・注意事項</a:t>
            </a:r>
            <a:endParaRPr kumimoji="1" lang="ja-JP" altLang="en-US" sz="2400" dirty="0"/>
          </a:p>
        </p:txBody>
      </p:sp>
      <p:sp>
        <p:nvSpPr>
          <p:cNvPr id="4" name="テキスト ボックス 3"/>
          <p:cNvSpPr txBox="1"/>
          <p:nvPr/>
        </p:nvSpPr>
        <p:spPr>
          <a:xfrm>
            <a:off x="632520" y="1196752"/>
            <a:ext cx="8951495" cy="4240392"/>
          </a:xfrm>
          <a:prstGeom prst="rect">
            <a:avLst/>
          </a:prstGeom>
          <a:noFill/>
        </p:spPr>
        <p:txBody>
          <a:bodyPr wrap="square" rtlCol="0">
            <a:spAutoFit/>
          </a:bodyPr>
          <a:lstStyle/>
          <a:p>
            <a:r>
              <a:rPr lang="ja-JP" altLang="en-US" sz="1400" dirty="0">
                <a:solidFill>
                  <a:schemeClr val="tx1">
                    <a:lumMod val="50000"/>
                    <a:lumOff val="50000"/>
                  </a:schemeClr>
                </a:solidFill>
                <a:latin typeface="+mn-ea"/>
              </a:rPr>
              <a:t>■金額表示は、代理店手数料を含みます。</a:t>
            </a:r>
            <a:endParaRPr lang="en-US" altLang="zh-TW" sz="1400" dirty="0">
              <a:solidFill>
                <a:schemeClr val="tx1">
                  <a:lumMod val="50000"/>
                  <a:lumOff val="50000"/>
                </a:schemeClr>
              </a:solidFill>
              <a:latin typeface="+mn-ea"/>
            </a:endParaRPr>
          </a:p>
          <a:p>
            <a:endParaRPr lang="en-US" altLang="ja-JP" sz="1400" dirty="0" smtClean="0">
              <a:solidFill>
                <a:schemeClr val="tx1">
                  <a:lumMod val="50000"/>
                  <a:lumOff val="50000"/>
                </a:schemeClr>
              </a:solidFill>
              <a:ea typeface="メイリオ" panose="020B0604030504040204" pitchFamily="50" charset="-128"/>
            </a:endParaRPr>
          </a:p>
          <a:p>
            <a:r>
              <a:rPr lang="ja-JP" altLang="en-US" sz="1400" dirty="0" smtClean="0">
                <a:solidFill>
                  <a:schemeClr val="tx1">
                    <a:lumMod val="50000"/>
                    <a:lumOff val="50000"/>
                  </a:schemeClr>
                </a:solidFill>
                <a:ea typeface="メイリオ" panose="020B0604030504040204" pitchFamily="50" charset="-128"/>
              </a:rPr>
              <a:t>■五輪</a:t>
            </a:r>
            <a:r>
              <a:rPr lang="ja-JP" altLang="en-US" sz="1400" dirty="0">
                <a:solidFill>
                  <a:schemeClr val="tx1">
                    <a:lumMod val="50000"/>
                    <a:lumOff val="50000"/>
                  </a:schemeClr>
                </a:solidFill>
                <a:ea typeface="メイリオ" panose="020B0604030504040204" pitchFamily="50" charset="-128"/>
              </a:rPr>
              <a:t>期間前半</a:t>
            </a:r>
            <a:r>
              <a:rPr lang="ja-JP" altLang="en-US" sz="1400" dirty="0" smtClean="0">
                <a:solidFill>
                  <a:schemeClr val="tx1">
                    <a:lumMod val="50000"/>
                    <a:lumOff val="50000"/>
                  </a:schemeClr>
                </a:solidFill>
                <a:ea typeface="メイリオ" panose="020B0604030504040204" pitchFamily="50" charset="-128"/>
              </a:rPr>
              <a:t>商品は</a:t>
            </a:r>
            <a:r>
              <a:rPr lang="ja-JP" altLang="en-US" sz="1400" dirty="0">
                <a:solidFill>
                  <a:schemeClr val="tx1">
                    <a:lumMod val="50000"/>
                    <a:lumOff val="50000"/>
                  </a:schemeClr>
                </a:solidFill>
                <a:ea typeface="メイリオ" panose="020B0604030504040204" pitchFamily="50" charset="-128"/>
              </a:rPr>
              <a:t>掲載日数が少ないため最低出稿金額を低く設定していますが、ブランドリフト調査は</a:t>
            </a:r>
            <a:r>
              <a:rPr lang="en-US" altLang="ja-JP" sz="1400" dirty="0">
                <a:solidFill>
                  <a:schemeClr val="tx1">
                    <a:lumMod val="50000"/>
                    <a:lumOff val="50000"/>
                  </a:schemeClr>
                </a:solidFill>
                <a:ea typeface="メイリオ" panose="020B0604030504040204" pitchFamily="50" charset="-128"/>
              </a:rPr>
              <a:t>500</a:t>
            </a:r>
            <a:r>
              <a:rPr lang="ja-JP" altLang="en-US" sz="1400" dirty="0">
                <a:solidFill>
                  <a:schemeClr val="tx1">
                    <a:lumMod val="50000"/>
                    <a:lumOff val="50000"/>
                  </a:schemeClr>
                </a:solidFill>
                <a:ea typeface="メイリオ" panose="020B0604030504040204" pitchFamily="50" charset="-128"/>
              </a:rPr>
              <a:t>万円～となります</a:t>
            </a:r>
            <a:r>
              <a:rPr lang="ja-JP" altLang="en-US" sz="1400" dirty="0" smtClean="0">
                <a:solidFill>
                  <a:schemeClr val="tx1">
                    <a:lumMod val="50000"/>
                    <a:lumOff val="50000"/>
                  </a:schemeClr>
                </a:solidFill>
                <a:ea typeface="メイリオ" panose="020B0604030504040204" pitchFamily="50" charset="-128"/>
              </a:rPr>
              <a:t>。</a:t>
            </a:r>
            <a:endParaRPr lang="en-US" altLang="ja-JP" sz="1400" dirty="0" smtClean="0">
              <a:solidFill>
                <a:schemeClr val="tx1">
                  <a:lumMod val="50000"/>
                  <a:lumOff val="50000"/>
                </a:schemeClr>
              </a:solidFill>
              <a:ea typeface="メイリオ" panose="020B0604030504040204" pitchFamily="50" charset="-128"/>
            </a:endParaRPr>
          </a:p>
          <a:p>
            <a:endParaRPr lang="en-US" altLang="ja-JP" sz="1400" dirty="0">
              <a:solidFill>
                <a:schemeClr val="tx1">
                  <a:lumMod val="50000"/>
                  <a:lumOff val="50000"/>
                </a:schemeClr>
              </a:solidFill>
              <a:ea typeface="メイリオ" panose="020B0604030504040204" pitchFamily="50" charset="-128"/>
            </a:endParaRPr>
          </a:p>
          <a:p>
            <a:r>
              <a:rPr lang="ja-JP" altLang="en-US" sz="1400" dirty="0" smtClean="0">
                <a:solidFill>
                  <a:schemeClr val="tx1">
                    <a:lumMod val="50000"/>
                    <a:lumOff val="50000"/>
                  </a:schemeClr>
                </a:solidFill>
              </a:rPr>
              <a:t>■ブランドパネル開会式・閉会式商品はブランドリフト</a:t>
            </a:r>
            <a:r>
              <a:rPr lang="ja-JP" altLang="en-US" sz="1400" dirty="0">
                <a:solidFill>
                  <a:schemeClr val="tx1">
                    <a:lumMod val="50000"/>
                    <a:lumOff val="50000"/>
                  </a:schemeClr>
                </a:solidFill>
              </a:rPr>
              <a:t>調査は実施できません。広告管理ツールで設定した場合でも実施できないためご注意ください</a:t>
            </a:r>
            <a:r>
              <a:rPr lang="ja-JP" altLang="en-US" sz="1400" dirty="0" smtClean="0">
                <a:solidFill>
                  <a:schemeClr val="tx1">
                    <a:lumMod val="50000"/>
                    <a:lumOff val="50000"/>
                  </a:schemeClr>
                </a:solidFill>
              </a:rPr>
              <a:t>。</a:t>
            </a:r>
            <a:endParaRPr lang="en-US" altLang="ja-JP" sz="1400" dirty="0" smtClean="0">
              <a:solidFill>
                <a:schemeClr val="tx1">
                  <a:lumMod val="50000"/>
                  <a:lumOff val="50000"/>
                </a:schemeClr>
              </a:solidFill>
            </a:endParaRPr>
          </a:p>
          <a:p>
            <a:endParaRPr lang="en-US" altLang="ja-JP" sz="1400" dirty="0">
              <a:solidFill>
                <a:schemeClr val="tx1">
                  <a:lumMod val="50000"/>
                  <a:lumOff val="50000"/>
                </a:schemeClr>
              </a:solidFill>
              <a:ea typeface="メイリオ" panose="020B0604030504040204" pitchFamily="50" charset="-128"/>
            </a:endParaRPr>
          </a:p>
          <a:p>
            <a:r>
              <a:rPr lang="ja-JP" altLang="en-US" sz="1400" dirty="0" smtClean="0">
                <a:solidFill>
                  <a:schemeClr val="tx1">
                    <a:lumMod val="50000"/>
                    <a:lumOff val="50000"/>
                  </a:schemeClr>
                </a:solidFill>
                <a:ea typeface="メイリオ" panose="020B0604030504040204" pitchFamily="50" charset="-128"/>
              </a:rPr>
              <a:t>■</a:t>
            </a:r>
            <a:r>
              <a:rPr lang="ja-JP" altLang="en-US" sz="1400" dirty="0">
                <a:solidFill>
                  <a:schemeClr val="tx1">
                    <a:lumMod val="50000"/>
                    <a:lumOff val="50000"/>
                  </a:schemeClr>
                </a:solidFill>
              </a:rPr>
              <a:t>ブランドパネル開会式・閉会式</a:t>
            </a:r>
            <a:r>
              <a:rPr lang="ja-JP" altLang="en-US" sz="1400" dirty="0" smtClean="0">
                <a:solidFill>
                  <a:schemeClr val="tx1">
                    <a:lumMod val="50000"/>
                    <a:lumOff val="50000"/>
                  </a:schemeClr>
                </a:solidFill>
              </a:rPr>
              <a:t>商品のバルク割引については、弊社営業にお問い合わせください。</a:t>
            </a:r>
            <a:endParaRPr lang="en-US" altLang="ja-JP" sz="1400" dirty="0" smtClean="0">
              <a:solidFill>
                <a:schemeClr val="tx1">
                  <a:lumMod val="50000"/>
                  <a:lumOff val="50000"/>
                </a:schemeClr>
              </a:solidFill>
            </a:endParaRPr>
          </a:p>
          <a:p>
            <a:endParaRPr lang="en-US" altLang="ja-JP" sz="1400" dirty="0">
              <a:solidFill>
                <a:schemeClr val="tx1">
                  <a:lumMod val="50000"/>
                  <a:lumOff val="50000"/>
                </a:schemeClr>
              </a:solidFill>
              <a:ea typeface="メイリオ" panose="020B0604030504040204" pitchFamily="50" charset="-128"/>
            </a:endParaRPr>
          </a:p>
          <a:p>
            <a:r>
              <a:rPr lang="ja-JP" altLang="en-US" sz="1400" dirty="0">
                <a:solidFill>
                  <a:schemeClr val="tx1">
                    <a:lumMod val="50000"/>
                    <a:lumOff val="50000"/>
                  </a:schemeClr>
                </a:solidFill>
              </a:rPr>
              <a:t>■掲載不具合について</a:t>
            </a:r>
            <a:endParaRPr lang="en-US" altLang="ja-JP" sz="1400" dirty="0">
              <a:solidFill>
                <a:schemeClr val="tx1">
                  <a:lumMod val="50000"/>
                  <a:lumOff val="50000"/>
                </a:schemeClr>
              </a:solidFill>
            </a:endParaRPr>
          </a:p>
          <a:p>
            <a:endParaRPr lang="ja-JP" altLang="en-US" sz="1400" dirty="0">
              <a:solidFill>
                <a:schemeClr val="tx1">
                  <a:lumMod val="50000"/>
                  <a:lumOff val="50000"/>
                </a:schemeClr>
              </a:solidFill>
            </a:endParaRPr>
          </a:p>
          <a:p>
            <a:r>
              <a:rPr lang="ja-JP" altLang="en-US" sz="1400" dirty="0">
                <a:solidFill>
                  <a:schemeClr val="tx1">
                    <a:lumMod val="50000"/>
                    <a:lumOff val="50000"/>
                  </a:schemeClr>
                </a:solidFill>
              </a:rPr>
              <a:t>　次に定める時間は、広告掲載調整時間とし、広告掲載調整時間内の不具合について、ヤフーは免責されます。</a:t>
            </a:r>
          </a:p>
          <a:p>
            <a:r>
              <a:rPr lang="ja-JP" altLang="en-US" sz="1400" dirty="0">
                <a:solidFill>
                  <a:schemeClr val="tx1">
                    <a:lumMod val="50000"/>
                    <a:lumOff val="50000"/>
                  </a:schemeClr>
                </a:solidFill>
              </a:rPr>
              <a:t>　</a:t>
            </a:r>
            <a:r>
              <a:rPr lang="ja-JP" altLang="en-US" sz="1200" dirty="0">
                <a:solidFill>
                  <a:schemeClr val="tx1">
                    <a:lumMod val="50000"/>
                    <a:lumOff val="50000"/>
                  </a:schemeClr>
                </a:solidFill>
              </a:rPr>
              <a:t>（１）広告掲載開始日、及び広告内容の変更後の掲載開始日は、掲載開始から</a:t>
            </a:r>
            <a:r>
              <a:rPr lang="en-US" altLang="ja-JP" sz="1200" dirty="0">
                <a:solidFill>
                  <a:schemeClr val="tx1">
                    <a:lumMod val="50000"/>
                    <a:lumOff val="50000"/>
                  </a:schemeClr>
                </a:solidFill>
              </a:rPr>
              <a:t>12</a:t>
            </a:r>
            <a:r>
              <a:rPr lang="ja-JP" altLang="en-US" sz="1200" dirty="0">
                <a:solidFill>
                  <a:schemeClr val="tx1">
                    <a:lumMod val="50000"/>
                    <a:lumOff val="50000"/>
                  </a:schemeClr>
                </a:solidFill>
              </a:rPr>
              <a:t>時間を広告掲載調整時間とします。</a:t>
            </a:r>
          </a:p>
          <a:p>
            <a:r>
              <a:rPr lang="ja-JP" altLang="en-US" sz="1200" dirty="0">
                <a:solidFill>
                  <a:schemeClr val="tx1">
                    <a:lumMod val="50000"/>
                    <a:lumOff val="50000"/>
                  </a:schemeClr>
                </a:solidFill>
              </a:rPr>
              <a:t>　　ただし、（２）、（３）に該当する場合は、その定めに従います。</a:t>
            </a:r>
          </a:p>
          <a:p>
            <a:r>
              <a:rPr lang="ja-JP" altLang="en-US" sz="1200" dirty="0">
                <a:solidFill>
                  <a:schemeClr val="tx1">
                    <a:lumMod val="50000"/>
                    <a:lumOff val="50000"/>
                  </a:schemeClr>
                </a:solidFill>
              </a:rPr>
              <a:t>　（２）広告掲載開始日が営業日以外の場合、当該広告掲載開始時間から翌営業日正午までを広告掲載調整時間とします。</a:t>
            </a:r>
          </a:p>
          <a:p>
            <a:r>
              <a:rPr lang="ja-JP" altLang="en-US" sz="1200" dirty="0">
                <a:solidFill>
                  <a:schemeClr val="tx1">
                    <a:lumMod val="50000"/>
                    <a:lumOff val="50000"/>
                  </a:schemeClr>
                </a:solidFill>
              </a:rPr>
              <a:t>　（３）広告の総掲載予定時間が</a:t>
            </a:r>
            <a:r>
              <a:rPr lang="en-US" altLang="ja-JP" sz="1200" dirty="0">
                <a:solidFill>
                  <a:schemeClr val="tx1">
                    <a:lumMod val="50000"/>
                    <a:lumOff val="50000"/>
                  </a:schemeClr>
                </a:solidFill>
              </a:rPr>
              <a:t>12</a:t>
            </a:r>
            <a:r>
              <a:rPr lang="ja-JP" altLang="en-US" sz="1200" dirty="0">
                <a:solidFill>
                  <a:schemeClr val="tx1">
                    <a:lumMod val="50000"/>
                    <a:lumOff val="50000"/>
                  </a:schemeClr>
                </a:solidFill>
              </a:rPr>
              <a:t>時間未満の場合、総掲載予定時間の</a:t>
            </a:r>
            <a:r>
              <a:rPr lang="en-US" altLang="ja-JP" sz="1200" dirty="0">
                <a:solidFill>
                  <a:schemeClr val="tx1">
                    <a:lumMod val="50000"/>
                    <a:lumOff val="50000"/>
                  </a:schemeClr>
                </a:solidFill>
              </a:rPr>
              <a:t>10%</a:t>
            </a:r>
            <a:r>
              <a:rPr lang="ja-JP" altLang="en-US" sz="1200" dirty="0">
                <a:solidFill>
                  <a:schemeClr val="tx1">
                    <a:lumMod val="50000"/>
                    <a:lumOff val="50000"/>
                  </a:schemeClr>
                </a:solidFill>
              </a:rPr>
              <a:t>にあたる時間までを広告掲載調整時間とします。</a:t>
            </a:r>
          </a:p>
          <a:p>
            <a:endParaRPr lang="en-US" altLang="ja-JP" sz="1463" dirty="0">
              <a:solidFill>
                <a:schemeClr val="tx1">
                  <a:lumMod val="50000"/>
                  <a:lumOff val="50000"/>
                </a:schemeClr>
              </a:solidFill>
              <a:ea typeface="メイリオ" panose="020B0604030504040204" pitchFamily="50" charset="-128"/>
            </a:endParaRPr>
          </a:p>
          <a:p>
            <a:endParaRPr lang="ja-JP" altLang="en-US" sz="1463" dirty="0">
              <a:solidFill>
                <a:schemeClr val="tx1">
                  <a:lumMod val="50000"/>
                  <a:lumOff val="50000"/>
                </a:schemeClr>
              </a:solidFill>
            </a:endParaRPr>
          </a:p>
        </p:txBody>
      </p:sp>
      <p:sp>
        <p:nvSpPr>
          <p:cNvPr id="6" name="フッター プレースホルダー 1"/>
          <p:cNvSpPr>
            <a:spLocks noGrp="1"/>
          </p:cNvSpPr>
          <p:nvPr>
            <p:ph type="ftr" sz="quarter" idx="3"/>
          </p:nvPr>
        </p:nvSpPr>
        <p:spPr>
          <a:xfrm>
            <a:off x="2792760" y="6525344"/>
            <a:ext cx="4320480" cy="365125"/>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052114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業種カテゴリーの制限</a:t>
            </a:r>
            <a:r>
              <a:rPr lang="en-US" altLang="ja-JP" dirty="0"/>
              <a:t>/</a:t>
            </a:r>
            <a:r>
              <a:rPr lang="ja-JP" altLang="en-US" dirty="0"/>
              <a:t>予約時の注意点</a:t>
            </a:r>
          </a:p>
        </p:txBody>
      </p:sp>
      <p:sp>
        <p:nvSpPr>
          <p:cNvPr id="4" name="コンテンツ プレースホルダー 2"/>
          <p:cNvSpPr txBox="1">
            <a:spLocks/>
          </p:cNvSpPr>
          <p:nvPr/>
        </p:nvSpPr>
        <p:spPr>
          <a:xfrm>
            <a:off x="416496" y="1052736"/>
            <a:ext cx="9283307" cy="5184576"/>
          </a:xfrm>
          <a:prstGeom prst="rect">
            <a:avLst/>
          </a:prstGeom>
        </p:spPr>
        <p:txBody>
          <a:bodyPr vert="horz" lIns="74295" tIns="37148" rIns="74295" bIns="37148" rtlCol="0" anchor="t">
            <a:norm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lvl="0" indent="0">
              <a:buFont typeface="Arial" pitchFamily="34" charset="0"/>
              <a:buNone/>
            </a:pPr>
            <a:r>
              <a:rPr lang="ja-JP" altLang="en-US" sz="1950" b="1" dirty="0" smtClean="0">
                <a:solidFill>
                  <a:schemeClr val="tx1">
                    <a:lumMod val="65000"/>
                    <a:lumOff val="35000"/>
                  </a:schemeClr>
                </a:solidFill>
              </a:rPr>
              <a:t>・広告タイプが静止画・動画の場合</a:t>
            </a:r>
          </a:p>
          <a:p>
            <a:pPr marL="179388" indent="-179388">
              <a:buNone/>
            </a:pPr>
            <a:r>
              <a:rPr lang="ja-JP" altLang="en-US" sz="1300" dirty="0" smtClean="0">
                <a:solidFill>
                  <a:schemeClr val="tx1">
                    <a:lumMod val="65000"/>
                    <a:lumOff val="35000"/>
                  </a:schemeClr>
                </a:solidFill>
              </a:rPr>
              <a:t>　</a:t>
            </a:r>
            <a:r>
              <a:rPr lang="ja-JP" altLang="en-US" sz="1600" dirty="0">
                <a:solidFill>
                  <a:schemeClr val="tx1">
                    <a:lumMod val="65000"/>
                    <a:lumOff val="35000"/>
                  </a:schemeClr>
                </a:solidFill>
              </a:rPr>
              <a:t>掲載予定のキャンペーンが掲載制限カテゴリー</a:t>
            </a:r>
            <a:r>
              <a:rPr lang="ja-JP" altLang="en-US" sz="1600" dirty="0" smtClean="0">
                <a:solidFill>
                  <a:schemeClr val="tx1">
                    <a:lumMod val="65000"/>
                    <a:lumOff val="35000"/>
                  </a:schemeClr>
                </a:solidFill>
              </a:rPr>
              <a:t>に該当する場合、予約はできません。広告管理ツールのシミュレーションの結果は在庫なしと表示されます。</a:t>
            </a:r>
            <a:r>
              <a:rPr lang="ja-JP" altLang="en-US" sz="1600" dirty="0">
                <a:solidFill>
                  <a:schemeClr val="tx1">
                    <a:lumMod val="65000"/>
                    <a:lumOff val="35000"/>
                  </a:schemeClr>
                </a:solidFill>
              </a:rPr>
              <a:t>（ただし、ホワイトリストに登録されていれば予約可能です。</a:t>
            </a:r>
            <a:r>
              <a:rPr lang="ja-JP" altLang="en-US" sz="1600" dirty="0" smtClean="0">
                <a:solidFill>
                  <a:schemeClr val="tx1">
                    <a:lumMod val="65000"/>
                    <a:lumOff val="35000"/>
                  </a:schemeClr>
                </a:solidFill>
              </a:rPr>
              <a:t>）</a:t>
            </a:r>
          </a:p>
          <a:p>
            <a:pPr marL="0" lvl="0" indent="0">
              <a:buFont typeface="Arial" pitchFamily="34" charset="0"/>
              <a:buNone/>
            </a:pPr>
            <a:endParaRPr lang="en-US" altLang="ja-JP" sz="1300" dirty="0" smtClean="0">
              <a:solidFill>
                <a:schemeClr val="tx1">
                  <a:lumMod val="65000"/>
                  <a:lumOff val="35000"/>
                </a:schemeClr>
              </a:solidFill>
            </a:endParaRPr>
          </a:p>
          <a:p>
            <a:pPr marL="179388" lvl="0" indent="-179388">
              <a:buFont typeface="Arial" pitchFamily="34" charset="0"/>
              <a:buNone/>
            </a:pPr>
            <a:r>
              <a:rPr lang="ja-JP" altLang="en-US" sz="1950" b="1" dirty="0" smtClean="0">
                <a:solidFill>
                  <a:schemeClr val="tx1">
                    <a:lumMod val="65000"/>
                    <a:lumOff val="35000"/>
                  </a:schemeClr>
                </a:solidFill>
              </a:rPr>
              <a:t>・広告タイプが予約型専用広告の場合</a:t>
            </a:r>
            <a:r>
              <a:rPr lang="ja-JP" altLang="en-US" sz="1138" dirty="0" smtClean="0">
                <a:solidFill>
                  <a:schemeClr val="tx1">
                    <a:lumMod val="65000"/>
                    <a:lumOff val="35000"/>
                  </a:schemeClr>
                </a:solidFill>
              </a:rPr>
              <a:t>（</a:t>
            </a:r>
            <a:r>
              <a:rPr lang="en-US" altLang="ja-JP" sz="1138" dirty="0" smtClean="0">
                <a:solidFill>
                  <a:schemeClr val="tx1">
                    <a:lumMod val="65000"/>
                    <a:lumOff val="35000"/>
                  </a:schemeClr>
                </a:solidFill>
              </a:rPr>
              <a:t>※</a:t>
            </a:r>
            <a:r>
              <a:rPr lang="ja-JP" altLang="en-US" sz="1138" dirty="0" smtClean="0">
                <a:solidFill>
                  <a:schemeClr val="tx1">
                    <a:lumMod val="65000"/>
                    <a:lumOff val="35000"/>
                  </a:schemeClr>
                </a:solidFill>
              </a:rPr>
              <a:t>広告タイプ：ブランドパネルトップインパクト関連、パノラマ関連）</a:t>
            </a:r>
            <a:r>
              <a:rPr lang="ja-JP" altLang="en-US" sz="1600" dirty="0" smtClean="0">
                <a:solidFill>
                  <a:schemeClr val="tx1">
                    <a:lumMod val="65000"/>
                    <a:lumOff val="35000"/>
                  </a:schemeClr>
                </a:solidFill>
              </a:rPr>
              <a:t>掲載</a:t>
            </a:r>
            <a:r>
              <a:rPr lang="ja-JP" altLang="en-US" sz="1600" dirty="0">
                <a:solidFill>
                  <a:schemeClr val="tx1">
                    <a:lumMod val="65000"/>
                    <a:lumOff val="35000"/>
                  </a:schemeClr>
                </a:solidFill>
              </a:rPr>
              <a:t>予定のキャンペーンが</a:t>
            </a:r>
            <a:r>
              <a:rPr lang="ja-JP" altLang="en-US" sz="1600" dirty="0" smtClean="0">
                <a:solidFill>
                  <a:schemeClr val="tx1">
                    <a:lumMod val="65000"/>
                    <a:lumOff val="35000"/>
                  </a:schemeClr>
                </a:solidFill>
              </a:rPr>
              <a:t>掲載</a:t>
            </a:r>
            <a:r>
              <a:rPr lang="ja-JP" altLang="en-US" sz="1600" dirty="0">
                <a:solidFill>
                  <a:schemeClr val="tx1">
                    <a:lumMod val="65000"/>
                    <a:lumOff val="35000"/>
                  </a:schemeClr>
                </a:solidFill>
              </a:rPr>
              <a:t>制限カテゴリーに該当する場合、予約は</a:t>
            </a:r>
            <a:r>
              <a:rPr lang="ja-JP" altLang="en-US" sz="1600" dirty="0" smtClean="0">
                <a:solidFill>
                  <a:schemeClr val="tx1">
                    <a:lumMod val="65000"/>
                    <a:lumOff val="35000"/>
                  </a:schemeClr>
                </a:solidFill>
              </a:rPr>
              <a:t>できません。ただし </a:t>
            </a:r>
            <a:r>
              <a:rPr lang="ja-JP" altLang="en-US" sz="1600" b="1" dirty="0" smtClean="0">
                <a:solidFill>
                  <a:srgbClr val="C00000"/>
                </a:solidFill>
              </a:rPr>
              <a:t>「健康・美容食品」「健康器具・雑貨」</a:t>
            </a:r>
            <a:r>
              <a:rPr lang="ja-JP" altLang="en-US" sz="1600" dirty="0" smtClean="0">
                <a:solidFill>
                  <a:schemeClr val="tx1">
                    <a:lumMod val="65000"/>
                    <a:lumOff val="35000"/>
                  </a:schemeClr>
                </a:solidFill>
              </a:rPr>
              <a:t>の場合は、一部のプロモーション内容のみ許可しています。</a:t>
            </a:r>
            <a:r>
              <a:rPr lang="en-US" altLang="ja-JP" sz="1600" dirty="0">
                <a:solidFill>
                  <a:schemeClr val="tx1">
                    <a:lumMod val="65000"/>
                    <a:lumOff val="35000"/>
                  </a:schemeClr>
                </a:solidFill>
              </a:rPr>
              <a:t/>
            </a:r>
            <a:br>
              <a:rPr lang="en-US" altLang="ja-JP" sz="1600" dirty="0">
                <a:solidFill>
                  <a:schemeClr val="tx1">
                    <a:lumMod val="65000"/>
                    <a:lumOff val="35000"/>
                  </a:schemeClr>
                </a:solidFill>
              </a:rPr>
            </a:br>
            <a:r>
              <a:rPr lang="ja-JP" altLang="en-US" sz="1600" dirty="0" smtClean="0">
                <a:solidFill>
                  <a:schemeClr val="tx1">
                    <a:lumMod val="65000"/>
                    <a:lumOff val="35000"/>
                  </a:schemeClr>
                </a:solidFill>
              </a:rPr>
              <a:t>事前提案可否のフローにて、事前に弊社営業または</a:t>
            </a:r>
            <a:r>
              <a:rPr lang="en-US" altLang="ja-JP" sz="1600" dirty="0" smtClean="0">
                <a:solidFill>
                  <a:schemeClr val="tx1">
                    <a:lumMod val="65000"/>
                    <a:lumOff val="35000"/>
                  </a:schemeClr>
                </a:solidFill>
              </a:rPr>
              <a:t>Yahoo!</a:t>
            </a:r>
            <a:r>
              <a:rPr lang="ja-JP" altLang="en-US" sz="1600" dirty="0" smtClean="0">
                <a:solidFill>
                  <a:schemeClr val="tx1">
                    <a:lumMod val="65000"/>
                    <a:lumOff val="35000"/>
                  </a:schemeClr>
                </a:solidFill>
              </a:rPr>
              <a:t>広告パートナーサポート宛にご連絡ください。</a:t>
            </a:r>
          </a:p>
          <a:p>
            <a:pPr marL="400050" lvl="1" indent="0">
              <a:buFont typeface="Arial" pitchFamily="34" charset="0"/>
              <a:buNone/>
            </a:pPr>
            <a:endParaRPr lang="en-US" altLang="ja-JP" sz="1100" dirty="0">
              <a:solidFill>
                <a:schemeClr val="tx1">
                  <a:lumMod val="65000"/>
                  <a:lumOff val="35000"/>
                </a:schemeClr>
              </a:solidFill>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4797" y="4209979"/>
            <a:ext cx="720080" cy="720080"/>
          </a:xfrm>
          <a:prstGeom prst="rect">
            <a:avLst/>
          </a:prstGeom>
        </p:spPr>
      </p:pic>
      <p:sp>
        <p:nvSpPr>
          <p:cNvPr id="6" name="角丸四角形 5"/>
          <p:cNvSpPr/>
          <p:nvPr/>
        </p:nvSpPr>
        <p:spPr bwMode="auto">
          <a:xfrm>
            <a:off x="920552" y="4101967"/>
            <a:ext cx="8568952" cy="21442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7" name="テキスト ボックス 6"/>
          <p:cNvSpPr txBox="1"/>
          <p:nvPr/>
        </p:nvSpPr>
        <p:spPr>
          <a:xfrm>
            <a:off x="1384837" y="4368825"/>
            <a:ext cx="8131485" cy="1877437"/>
          </a:xfrm>
          <a:prstGeom prst="rect">
            <a:avLst/>
          </a:prstGeom>
          <a:noFill/>
        </p:spPr>
        <p:txBody>
          <a:bodyPr wrap="square" rtlCol="0">
            <a:spAutoFit/>
          </a:bodyPr>
          <a:lstStyle/>
          <a:p>
            <a:pPr marL="400050" lvl="1" indent="0">
              <a:buFont typeface="Arial" pitchFamily="34" charset="0"/>
              <a:buNone/>
            </a:pPr>
            <a:r>
              <a:rPr lang="ja-JP" altLang="en-US" sz="1400" dirty="0" smtClean="0">
                <a:solidFill>
                  <a:schemeClr val="tx1">
                    <a:lumMod val="65000"/>
                    <a:lumOff val="35000"/>
                  </a:schemeClr>
                </a:solidFill>
              </a:rPr>
              <a:t>予約型専用広告において、掲載</a:t>
            </a:r>
            <a:r>
              <a:rPr lang="ja-JP" altLang="en-US" sz="1400" dirty="0">
                <a:solidFill>
                  <a:schemeClr val="tx1">
                    <a:lumMod val="65000"/>
                    <a:lumOff val="35000"/>
                  </a:schemeClr>
                </a:solidFill>
              </a:rPr>
              <a:t>制限カテゴリーのうち、</a:t>
            </a:r>
            <a:r>
              <a:rPr lang="ja-JP" altLang="en-US" sz="1400" b="1" dirty="0">
                <a:solidFill>
                  <a:srgbClr val="C00000"/>
                </a:solidFill>
              </a:rPr>
              <a:t>「健康・美容食品」「法務・税務」</a:t>
            </a:r>
            <a:r>
              <a:rPr lang="ja-JP" altLang="en-US" sz="1400" dirty="0">
                <a:solidFill>
                  <a:schemeClr val="tx1">
                    <a:lumMod val="65000"/>
                    <a:lumOff val="35000"/>
                  </a:schemeClr>
                </a:solidFill>
              </a:rPr>
              <a:t>は、</a:t>
            </a:r>
            <a:r>
              <a:rPr lang="ja-JP" altLang="en-US" sz="1400" u="sng" dirty="0">
                <a:solidFill>
                  <a:schemeClr val="tx1">
                    <a:lumMod val="65000"/>
                    <a:lumOff val="35000"/>
                  </a:schemeClr>
                </a:solidFill>
              </a:rPr>
              <a:t>システム制御がかからず予約できてしまいます</a:t>
            </a:r>
            <a:r>
              <a:rPr lang="ja-JP" altLang="en-US" sz="1400" dirty="0" smtClean="0">
                <a:solidFill>
                  <a:schemeClr val="tx1">
                    <a:lumMod val="65000"/>
                    <a:lumOff val="35000"/>
                  </a:schemeClr>
                </a:solidFill>
              </a:rPr>
              <a:t>。</a:t>
            </a:r>
            <a:endParaRPr lang="en-US" altLang="ja-JP" sz="1400" dirty="0">
              <a:solidFill>
                <a:schemeClr val="tx1">
                  <a:lumMod val="65000"/>
                  <a:lumOff val="35000"/>
                </a:schemeClr>
              </a:solidFill>
            </a:endParaRPr>
          </a:p>
          <a:p>
            <a:pPr marL="400050" lvl="1" indent="0">
              <a:buFont typeface="Arial" pitchFamily="34" charset="0"/>
              <a:buNone/>
            </a:pPr>
            <a:r>
              <a:rPr lang="ja-JP" altLang="en-US" sz="1400" dirty="0" smtClean="0">
                <a:solidFill>
                  <a:schemeClr val="tx1">
                    <a:lumMod val="65000"/>
                    <a:lumOff val="35000"/>
                  </a:schemeClr>
                </a:solidFill>
              </a:rPr>
              <a:t>しかし</a:t>
            </a:r>
            <a:r>
              <a:rPr lang="ja-JP" altLang="en-US" sz="1400" dirty="0">
                <a:solidFill>
                  <a:schemeClr val="tx1">
                    <a:lumMod val="65000"/>
                    <a:lumOff val="35000"/>
                  </a:schemeClr>
                </a:solidFill>
              </a:rPr>
              <a:t>、予約型専用広告の掲載制限カテゴリー対象のため、審査のタイミングで否認されます。</a:t>
            </a:r>
            <a:endParaRPr lang="en-US" altLang="ja-JP" sz="1400" dirty="0">
              <a:solidFill>
                <a:schemeClr val="tx1">
                  <a:lumMod val="65000"/>
                  <a:lumOff val="35000"/>
                </a:schemeClr>
              </a:solidFill>
            </a:endParaRPr>
          </a:p>
          <a:p>
            <a:pPr marL="400050" lvl="1" indent="0">
              <a:buFont typeface="Arial" pitchFamily="34" charset="0"/>
              <a:buNone/>
            </a:pPr>
            <a:r>
              <a:rPr lang="ja-JP" altLang="en-US" sz="1400" dirty="0">
                <a:solidFill>
                  <a:schemeClr val="tx1">
                    <a:lumMod val="65000"/>
                    <a:lumOff val="35000"/>
                  </a:schemeClr>
                </a:solidFill>
              </a:rPr>
              <a:t>（</a:t>
            </a:r>
            <a:r>
              <a:rPr lang="ja-JP" altLang="en-US" sz="1400" b="1" dirty="0">
                <a:solidFill>
                  <a:schemeClr val="tx1">
                    <a:lumMod val="65000"/>
                    <a:lumOff val="35000"/>
                  </a:schemeClr>
                </a:solidFill>
              </a:rPr>
              <a:t> </a:t>
            </a:r>
            <a:r>
              <a:rPr lang="ja-JP" altLang="en-US" sz="1400" dirty="0">
                <a:solidFill>
                  <a:schemeClr val="tx1">
                    <a:lumMod val="65000"/>
                    <a:lumOff val="35000"/>
                  </a:schemeClr>
                </a:solidFill>
              </a:rPr>
              <a:t>「健康・美容食品」 は許可されたプロモーション内容</a:t>
            </a:r>
            <a:r>
              <a:rPr lang="ja-JP" altLang="en-US" sz="1400" dirty="0" smtClean="0">
                <a:solidFill>
                  <a:schemeClr val="tx1">
                    <a:lumMod val="65000"/>
                    <a:lumOff val="35000"/>
                  </a:schemeClr>
                </a:solidFill>
              </a:rPr>
              <a:t>のみ掲載可となりますので上記のとおり事前の申請が必要です。）</a:t>
            </a:r>
            <a:endParaRPr lang="en-US" altLang="ja-JP" sz="1400" dirty="0" smtClean="0">
              <a:solidFill>
                <a:schemeClr val="tx1">
                  <a:lumMod val="65000"/>
                  <a:lumOff val="35000"/>
                </a:schemeClr>
              </a:solidFill>
            </a:endParaRPr>
          </a:p>
          <a:p>
            <a:pPr marL="400050" lvl="1" indent="0">
              <a:buFont typeface="Arial" pitchFamily="34" charset="0"/>
              <a:buNone/>
            </a:pPr>
            <a:r>
              <a:rPr lang="ja-JP" altLang="en-US" sz="1400" b="1" u="sng" dirty="0" smtClean="0">
                <a:solidFill>
                  <a:schemeClr val="tx1">
                    <a:lumMod val="65000"/>
                    <a:lumOff val="35000"/>
                  </a:schemeClr>
                </a:solidFill>
              </a:rPr>
              <a:t>否認</a:t>
            </a:r>
            <a:r>
              <a:rPr lang="ja-JP" altLang="en-US" sz="1400" b="1" u="sng" dirty="0">
                <a:solidFill>
                  <a:schemeClr val="tx1">
                    <a:lumMod val="65000"/>
                    <a:lumOff val="35000"/>
                  </a:schemeClr>
                </a:solidFill>
              </a:rPr>
              <a:t>された場合、再審査を申請するか、忘れずにキャンセルしてください</a:t>
            </a:r>
            <a:r>
              <a:rPr lang="ja-JP" altLang="en-US" sz="1400" b="1" u="sng" dirty="0" smtClean="0">
                <a:solidFill>
                  <a:schemeClr val="tx1">
                    <a:lumMod val="65000"/>
                    <a:lumOff val="35000"/>
                  </a:schemeClr>
                </a:solidFill>
              </a:rPr>
              <a:t>。</a:t>
            </a:r>
            <a:endParaRPr lang="en-US" altLang="ja-JP" sz="1400" b="1" u="sng" dirty="0" smtClean="0">
              <a:solidFill>
                <a:schemeClr val="tx1">
                  <a:lumMod val="65000"/>
                  <a:lumOff val="35000"/>
                </a:schemeClr>
              </a:solidFill>
            </a:endParaRPr>
          </a:p>
          <a:p>
            <a:pPr marL="400050" lvl="1" indent="0">
              <a:buFont typeface="Arial" pitchFamily="34" charset="0"/>
              <a:buNone/>
            </a:pP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latin typeface="+mn-ea"/>
              </a:rPr>
              <a:t>キャンペーン作成（予約）後、</a:t>
            </a:r>
            <a:r>
              <a:rPr lang="en-US" altLang="ja-JP" sz="1400" dirty="0">
                <a:solidFill>
                  <a:schemeClr val="tx1">
                    <a:lumMod val="65000"/>
                    <a:lumOff val="35000"/>
                  </a:schemeClr>
                </a:solidFill>
                <a:latin typeface="+mn-ea"/>
              </a:rPr>
              <a:t>4</a:t>
            </a:r>
            <a:r>
              <a:rPr lang="ja-JP" altLang="en-US" sz="1400" dirty="0">
                <a:solidFill>
                  <a:schemeClr val="tx1">
                    <a:lumMod val="65000"/>
                    <a:lumOff val="35000"/>
                  </a:schemeClr>
                </a:solidFill>
                <a:latin typeface="+mn-ea"/>
              </a:rPr>
              <a:t>営業日以降のキャンセルはキャンセル料が発生します。</a:t>
            </a:r>
            <a:r>
              <a:rPr lang="ja-JP" altLang="en-US" sz="1400" dirty="0">
                <a:solidFill>
                  <a:schemeClr val="tx1">
                    <a:lumMod val="65000"/>
                    <a:lumOff val="35000"/>
                  </a:schemeClr>
                </a:solidFill>
              </a:rPr>
              <a:t>）</a:t>
            </a:r>
            <a:endParaRPr lang="en-US" altLang="ja-JP" sz="1400" dirty="0">
              <a:solidFill>
                <a:schemeClr val="tx1">
                  <a:lumMod val="65000"/>
                  <a:lumOff val="35000"/>
                </a:schemeClr>
              </a:solidFill>
            </a:endParaRPr>
          </a:p>
          <a:p>
            <a:endParaRPr kumimoji="1" lang="ja-JP" altLang="en-US" dirty="0"/>
          </a:p>
        </p:txBody>
      </p:sp>
    </p:spTree>
    <p:extLst>
      <p:ext uri="{BB962C8B-B14F-4D97-AF65-F5344CB8AC3E}">
        <p14:creationId xmlns:p14="http://schemas.microsoft.com/office/powerpoint/2010/main" val="2289985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smtClean="0"/>
              <a:t>更新・変更履歴</a:t>
            </a:r>
            <a:endParaRPr kumimoji="1" lang="ja-JP" altLang="en-US" dirty="0"/>
          </a:p>
        </p:txBody>
      </p:sp>
      <p:sp>
        <p:nvSpPr>
          <p:cNvPr id="5" name="テキスト ボックス 4"/>
          <p:cNvSpPr txBox="1"/>
          <p:nvPr/>
        </p:nvSpPr>
        <p:spPr>
          <a:xfrm>
            <a:off x="272480" y="1124744"/>
            <a:ext cx="9433048" cy="2185214"/>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ja-JP" sz="1400" dirty="0">
                <a:solidFill>
                  <a:schemeClr val="tx1">
                    <a:lumMod val="65000"/>
                    <a:lumOff val="35000"/>
                  </a:schemeClr>
                </a:solidFill>
              </a:rPr>
              <a:t>2021/6/4</a:t>
            </a:r>
          </a:p>
          <a:p>
            <a:r>
              <a:rPr lang="ja-JP" altLang="en-US" sz="1400" dirty="0">
                <a:solidFill>
                  <a:schemeClr val="tx1">
                    <a:lumMod val="65000"/>
                    <a:lumOff val="35000"/>
                  </a:schemeClr>
                </a:solidFill>
              </a:rPr>
              <a:t>・「</a:t>
            </a:r>
            <a:r>
              <a:rPr lang="ja-JP" altLang="en-US" sz="1400" dirty="0"/>
              <a:t>広告タイプ一覧</a:t>
            </a:r>
            <a:r>
              <a:rPr lang="ja-JP" altLang="en-US" sz="1400" dirty="0">
                <a:solidFill>
                  <a:schemeClr val="tx1">
                    <a:lumMod val="65000"/>
                    <a:lumOff val="35000"/>
                  </a:schemeClr>
                </a:solidFill>
              </a:rPr>
              <a:t>」および「免責事項・注意事項」に入稿規定関連について追記いたしました。</a:t>
            </a:r>
            <a:endParaRPr lang="en-US" altLang="ja-JP" sz="1400"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smtClean="0">
              <a:solidFill>
                <a:schemeClr val="tx1">
                  <a:lumMod val="65000"/>
                  <a:lumOff val="35000"/>
                </a:schemeClr>
              </a:solidFill>
            </a:endParaRPr>
          </a:p>
          <a:p>
            <a:endParaRPr lang="en-US" altLang="ja-JP" dirty="0">
              <a:solidFill>
                <a:schemeClr val="tx1">
                  <a:lumMod val="65000"/>
                  <a:lumOff val="35000"/>
                </a:schemeClr>
              </a:solidFill>
            </a:endParaRPr>
          </a:p>
          <a:p>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2048006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t>商品</a:t>
            </a:r>
            <a:r>
              <a:rPr lang="ja-JP" altLang="en-US" sz="2400" dirty="0" smtClean="0"/>
              <a:t>一覧　</a:t>
            </a:r>
            <a:r>
              <a:rPr lang="ja-JP" altLang="en-US" sz="2000" dirty="0" smtClean="0"/>
              <a:t>開会式</a:t>
            </a:r>
            <a:r>
              <a:rPr lang="ja-JP" altLang="en-US" sz="2000" dirty="0"/>
              <a:t>（</a:t>
            </a:r>
            <a:r>
              <a:rPr lang="en-US" altLang="ja-JP" sz="2000" dirty="0" smtClean="0"/>
              <a:t>7/23</a:t>
            </a:r>
            <a:r>
              <a:rPr lang="ja-JP" altLang="en-US" sz="2000" dirty="0" smtClean="0"/>
              <a:t>）</a:t>
            </a:r>
            <a:endParaRPr lang="ja-JP" altLang="en-US" sz="20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145763506"/>
              </p:ext>
            </p:extLst>
          </p:nvPr>
        </p:nvGraphicFramePr>
        <p:xfrm>
          <a:off x="760091" y="1196752"/>
          <a:ext cx="9017445" cy="5035040"/>
        </p:xfrm>
        <a:graphic>
          <a:graphicData uri="http://schemas.openxmlformats.org/drawingml/2006/table">
            <a:tbl>
              <a:tblPr firstCol="1" bandRow="1">
                <a:tableStyleId>{21E4AEA4-8DFA-4A89-87EB-49C32662AFE0}</a:tableStyleId>
              </a:tblPr>
              <a:tblGrid>
                <a:gridCol w="933707">
                  <a:extLst>
                    <a:ext uri="{9D8B030D-6E8A-4147-A177-3AD203B41FA5}">
                      <a16:colId xmlns:a16="http://schemas.microsoft.com/office/drawing/2014/main" val="792911817"/>
                    </a:ext>
                  </a:extLst>
                </a:gridCol>
                <a:gridCol w="2013719">
                  <a:extLst>
                    <a:ext uri="{9D8B030D-6E8A-4147-A177-3AD203B41FA5}">
                      <a16:colId xmlns:a16="http://schemas.microsoft.com/office/drawing/2014/main" val="598637953"/>
                    </a:ext>
                  </a:extLst>
                </a:gridCol>
                <a:gridCol w="652947">
                  <a:extLst>
                    <a:ext uri="{9D8B030D-6E8A-4147-A177-3AD203B41FA5}">
                      <a16:colId xmlns:a16="http://schemas.microsoft.com/office/drawing/2014/main" val="3783127084"/>
                    </a:ext>
                  </a:extLst>
                </a:gridCol>
                <a:gridCol w="1523098">
                  <a:extLst>
                    <a:ext uri="{9D8B030D-6E8A-4147-A177-3AD203B41FA5}">
                      <a16:colId xmlns:a16="http://schemas.microsoft.com/office/drawing/2014/main" val="3455836114"/>
                    </a:ext>
                  </a:extLst>
                </a:gridCol>
                <a:gridCol w="2176045">
                  <a:extLst>
                    <a:ext uri="{9D8B030D-6E8A-4147-A177-3AD203B41FA5}">
                      <a16:colId xmlns:a16="http://schemas.microsoft.com/office/drawing/2014/main" val="208956411"/>
                    </a:ext>
                  </a:extLst>
                </a:gridCol>
                <a:gridCol w="1717929">
                  <a:extLst>
                    <a:ext uri="{9D8B030D-6E8A-4147-A177-3AD203B41FA5}">
                      <a16:colId xmlns:a16="http://schemas.microsoft.com/office/drawing/2014/main" val="2209381414"/>
                    </a:ext>
                  </a:extLst>
                </a:gridCol>
              </a:tblGrid>
              <a:tr h="465773">
                <a:tc>
                  <a:txBody>
                    <a:bodyPr/>
                    <a:lstStyle/>
                    <a:p>
                      <a:pPr algn="ctr"/>
                      <a:r>
                        <a:rPr kumimoji="1" lang="ja-JP" altLang="en-US" sz="700" dirty="0">
                          <a:solidFill>
                            <a:schemeClr val="bg1"/>
                          </a:solidFill>
                          <a:latin typeface="+mj-lt"/>
                          <a:ea typeface="+mj-ea"/>
                        </a:rPr>
                        <a:t>商品名</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700" b="1" kern="1200" dirty="0">
                          <a:solidFill>
                            <a:schemeClr val="tx1">
                              <a:lumMod val="65000"/>
                              <a:lumOff val="35000"/>
                            </a:schemeClr>
                          </a:solidFill>
                          <a:latin typeface="+mj-lt"/>
                          <a:ea typeface="+mj-ea"/>
                          <a:cs typeface="+mn-cs"/>
                        </a:rPr>
                        <a:t>ブランドパネル　トップインパクト　パノラマ　</a:t>
                      </a:r>
                      <a:endParaRPr kumimoji="1" lang="ja-JP" altLang="en-US"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hMerge="1">
                  <a:txBody>
                    <a:bodyPr/>
                    <a:lstStyle/>
                    <a:p>
                      <a:endParaRPr kumimoji="1" lang="ja-JP" altLang="en-US"/>
                    </a:p>
                  </a:txBody>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97180">
                <a:tc>
                  <a:txBody>
                    <a:bodyPr/>
                    <a:lstStyle/>
                    <a:p>
                      <a:pPr algn="ctr"/>
                      <a:r>
                        <a:rPr kumimoji="1" lang="ja-JP" altLang="en-US" sz="700" b="0" dirty="0">
                          <a:solidFill>
                            <a:schemeClr val="bg1"/>
                          </a:solidFill>
                          <a:latin typeface="+mj-lt"/>
                          <a:ea typeface="+mj-ea"/>
                        </a:rPr>
                        <a:t>商品</a:t>
                      </a:r>
                      <a:r>
                        <a:rPr kumimoji="1" lang="en-US" altLang="ja-JP" sz="700" b="0" dirty="0">
                          <a:solidFill>
                            <a:schemeClr val="bg1"/>
                          </a:solidFill>
                          <a:latin typeface="+mj-lt"/>
                          <a:ea typeface="+mj-ea"/>
                        </a:rPr>
                        <a:t>ID</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700" dirty="0" smtClean="0">
                          <a:solidFill>
                            <a:schemeClr val="tx1">
                              <a:lumMod val="65000"/>
                              <a:lumOff val="35000"/>
                            </a:schemeClr>
                          </a:solidFill>
                          <a:latin typeface="+mj-lt"/>
                          <a:ea typeface="+mj-ea"/>
                        </a:rPr>
                        <a:t>1000000678</a:t>
                      </a: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hMerge="1">
                  <a:txBody>
                    <a:bodyPr/>
                    <a:lstStyle/>
                    <a:p>
                      <a:endParaRPr kumimoji="1" lang="ja-JP" altLang="en-US"/>
                    </a:p>
                  </a:txBody>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1000000693</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1000000679</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3175" cap="flat" cmpd="sng" algn="ctr">
                      <a:solidFill>
                        <a:schemeClr val="bg1">
                          <a:lumMod val="50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1000000696</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57444">
                <a:tc>
                  <a:txBody>
                    <a:bodyPr/>
                    <a:lstStyle/>
                    <a:p>
                      <a:pPr algn="ctr"/>
                      <a:r>
                        <a:rPr kumimoji="1" lang="ja-JP" altLang="en-US" sz="700" b="0" dirty="0" smtClean="0">
                          <a:solidFill>
                            <a:schemeClr val="bg1"/>
                          </a:solidFill>
                          <a:latin typeface="+mj-lt"/>
                          <a:ea typeface="+mj-ea"/>
                        </a:rPr>
                        <a:t>予約開始日</a:t>
                      </a:r>
                      <a:endParaRPr kumimoji="1" lang="ja-JP" altLang="en-US" sz="700" b="0" dirty="0">
                        <a:solidFill>
                          <a:schemeClr val="bg1"/>
                        </a:solidFill>
                        <a:latin typeface="+mj-lt"/>
                        <a:ea typeface="+mj-ea"/>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chemeClr val="tx1">
                              <a:lumMod val="65000"/>
                              <a:lumOff val="35000"/>
                            </a:schemeClr>
                          </a:solidFill>
                        </a:rPr>
                        <a:t>2021/3/4</a:t>
                      </a:r>
                      <a:r>
                        <a:rPr kumimoji="1" lang="ja-JP" altLang="en-US" sz="800" dirty="0" smtClean="0">
                          <a:solidFill>
                            <a:schemeClr val="tx1">
                              <a:lumMod val="65000"/>
                              <a:lumOff val="35000"/>
                            </a:schemeClr>
                          </a:solidFill>
                        </a:rPr>
                        <a:t>（木）</a:t>
                      </a: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endParaRPr kumimoji="1" lang="ja-JP" altLang="en-US"/>
                    </a:p>
                  </a:txBody>
                  <a:tcPr/>
                </a:tc>
                <a:tc hMerge="1">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439886217"/>
                  </a:ext>
                </a:extLst>
              </a:tr>
              <a:tr h="734725">
                <a:tc>
                  <a:txBody>
                    <a:bodyPr/>
                    <a:lstStyle/>
                    <a:p>
                      <a:pPr algn="ctr"/>
                      <a:r>
                        <a:rPr kumimoji="1" lang="ja-JP" altLang="en-US" sz="700" b="0" dirty="0">
                          <a:solidFill>
                            <a:schemeClr val="bg1"/>
                          </a:solidFill>
                          <a:latin typeface="+mj-lt"/>
                          <a:ea typeface="+mj-ea"/>
                        </a:rPr>
                        <a:t>掲載イメージ</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3175" cap="flat" cmpd="sng" algn="ctr">
                      <a:solidFill>
                        <a:schemeClr val="bg1">
                          <a:lumMod val="50000"/>
                        </a:schemeClr>
                      </a:solidFill>
                      <a:prstDash val="sysDot"/>
                      <a:round/>
                      <a:headEnd type="none" w="med" len="med"/>
                      <a:tailEnd type="none" w="med" len="med"/>
                    </a:lnR>
                  </a:tcPr>
                </a:tc>
                <a:tc hMerge="1">
                  <a:txBody>
                    <a:bodyPr/>
                    <a:lstStyle/>
                    <a:p>
                      <a:endParaRPr kumimoji="1" lang="ja-JP" altLang="en-US"/>
                    </a:p>
                  </a:txBody>
                  <a:tcPr/>
                </a:tc>
                <a:tc>
                  <a:txBody>
                    <a:bodyPr/>
                    <a:lstStyle/>
                    <a:p>
                      <a:endParaRPr kumimoji="1" lang="ja-JP" altLang="en-US" sz="1500" dirty="0"/>
                    </a:p>
                  </a:txBody>
                  <a:tcPr marL="74295" marR="74295" marT="37148" marB="37148"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3175" cap="flat" cmpd="sng" algn="ctr">
                      <a:solidFill>
                        <a:schemeClr val="bg1">
                          <a:lumMod val="50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741813">
                <a:tc>
                  <a:txBody>
                    <a:bodyPr/>
                    <a:lstStyle/>
                    <a:p>
                      <a:pPr algn="ctr"/>
                      <a:r>
                        <a:rPr kumimoji="1" lang="ja-JP" altLang="en-US" sz="700" b="0" dirty="0">
                          <a:solidFill>
                            <a:schemeClr val="bg1"/>
                          </a:solidFill>
                          <a:latin typeface="+mj-lt"/>
                          <a:ea typeface="+mj-ea"/>
                        </a:rPr>
                        <a:t>広告タイプ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パノラマ</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
                      </a:r>
                      <a:b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トップインパクト パノラマ</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3175" cap="flat" cmpd="sng" algn="ctr">
                      <a:solidFill>
                        <a:schemeClr val="bg1">
                          <a:lumMod val="50000"/>
                        </a:schemeClr>
                      </a:solidFill>
                      <a:prstDash val="sysDot"/>
                      <a:round/>
                      <a:headEnd type="none" w="med" len="med"/>
                      <a:tailEnd type="none" w="med" len="med"/>
                    </a:lnR>
                  </a:tcPr>
                </a:tc>
                <a:tc hMerge="1">
                  <a:txBody>
                    <a:bodyPr/>
                    <a:lstStyle/>
                    <a:p>
                      <a:endParaRPr kumimoji="1" lang="ja-JP" altLang="en-US"/>
                    </a:p>
                  </a:txBody>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a:t>
                      </a: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スクエア動画</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クインティ動画</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3175" cap="flat" cmpd="sng" algn="ctr">
                      <a:solidFill>
                        <a:schemeClr val="bg1">
                          <a:lumMod val="50000"/>
                        </a:schemeClr>
                      </a:solidFill>
                      <a:prstDash val="sysDot"/>
                      <a:round/>
                      <a:headEnd type="none" w="med" len="med"/>
                      <a:tailEnd type="none" w="med" len="med"/>
                    </a:lnL>
                    <a:lnR w="3175" cap="flat" cmpd="sng" algn="ctr">
                      <a:solidFill>
                        <a:schemeClr val="bg1">
                          <a:lumMod val="50000"/>
                        </a:schemeClr>
                      </a:solidFill>
                      <a:prstDash val="sysDot"/>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バナー静止画（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バナー動画（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3175" cap="flat" cmpd="sng" algn="ctr">
                      <a:solidFill>
                        <a:schemeClr val="bg1">
                          <a:lumMod val="50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258763">
                <a:tc>
                  <a:txBody>
                    <a:bodyPr/>
                    <a:lstStyle/>
                    <a:p>
                      <a:pPr algn="ctr"/>
                      <a:r>
                        <a:rPr kumimoji="1" lang="ja-JP" altLang="en-US" sz="700" b="0" dirty="0">
                          <a:solidFill>
                            <a:schemeClr val="bg1"/>
                          </a:solidFill>
                          <a:latin typeface="+mj-lt"/>
                          <a:ea typeface="+mj-ea"/>
                        </a:rPr>
                        <a:t>デバイス</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fontAlgn="ctr"/>
                      <a:r>
                        <a:rPr lang="en-US" sz="700" b="0" i="0" u="none" strike="noStrike" dirty="0" smtClean="0">
                          <a:solidFill>
                            <a:srgbClr val="000000"/>
                          </a:solidFill>
                          <a:effectLst/>
                          <a:latin typeface="メイリオ" panose="020B0604030504040204" pitchFamily="50" charset="-128"/>
                          <a:ea typeface="メイリオ" panose="020B0604030504040204" pitchFamily="50" charset="-128"/>
                        </a:rPr>
                        <a:t>PC</a:t>
                      </a: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hMerge="1">
                  <a:txBody>
                    <a:bodyPr/>
                    <a:lstStyle/>
                    <a:p>
                      <a:endParaRPr kumimoji="1" lang="ja-JP" altLang="en-US"/>
                    </a:p>
                  </a:txBody>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スマートフォン</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3931917948"/>
                  </a:ext>
                </a:extLst>
              </a:tr>
              <a:tr h="270212">
                <a:tc>
                  <a:txBody>
                    <a:bodyPr/>
                    <a:lstStyle/>
                    <a:p>
                      <a:pPr algn="ctr"/>
                      <a:r>
                        <a:rPr kumimoji="1" lang="ja-JP" altLang="en-US" sz="700" b="0" dirty="0">
                          <a:solidFill>
                            <a:schemeClr val="bg1"/>
                          </a:solidFill>
                          <a:latin typeface="+mj-lt"/>
                          <a:ea typeface="+mj-ea"/>
                        </a:rPr>
                        <a:t>掲載場所</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algn="ctr" fontAlgn="ct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Yahoo! JAPAN </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トップページ</a:t>
                      </a: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12700" cmpd="sng">
                      <a:noFill/>
                    </a:lnL>
                    <a:lnR w="6350" cap="flat" cmpd="sng" algn="ctr">
                      <a:noFill/>
                      <a:prstDash val="dot"/>
                      <a:round/>
                      <a:headEnd type="none" w="med" len="med"/>
                      <a:tailEnd type="none" w="med" len="med"/>
                    </a:lnR>
                  </a:tcPr>
                </a:tc>
                <a:tc hMerge="1">
                  <a:txBody>
                    <a:bodyPr/>
                    <a:lstStyle/>
                    <a:p>
                      <a:endParaRPr kumimoji="1" lang="ja-JP" altLang="en-US"/>
                    </a:p>
                  </a:txBody>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048363901"/>
                  </a:ext>
                </a:extLst>
              </a:tr>
              <a:tr h="503843">
                <a:tc>
                  <a:txBody>
                    <a:bodyPr/>
                    <a:lstStyle/>
                    <a:p>
                      <a:pPr algn="ctr"/>
                      <a:r>
                        <a:rPr kumimoji="1" lang="ja-JP" altLang="en-US" sz="700" b="0" dirty="0">
                          <a:solidFill>
                            <a:schemeClr val="bg1"/>
                          </a:solidFill>
                          <a:latin typeface="+mj-lt"/>
                          <a:ea typeface="+mj-ea"/>
                        </a:rPr>
                        <a:t>掲載期間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23</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日（金）</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6350" cap="flat" cmpd="sng" algn="ctr">
                      <a:noFill/>
                      <a:prstDash val="dot"/>
                      <a:round/>
                      <a:headEnd type="none" w="med" len="med"/>
                      <a:tailEnd type="none" w="med" len="med"/>
                    </a:lnR>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673279428"/>
                  </a:ext>
                </a:extLst>
              </a:tr>
              <a:tr h="258763">
                <a:tc>
                  <a:txBody>
                    <a:bodyPr/>
                    <a:lstStyle/>
                    <a:p>
                      <a:pPr algn="ctr"/>
                      <a:r>
                        <a:rPr kumimoji="1" lang="ja-JP" altLang="en-US" sz="700" b="0" dirty="0">
                          <a:solidFill>
                            <a:schemeClr val="bg1"/>
                          </a:solidFill>
                          <a:latin typeface="+mj-lt"/>
                          <a:ea typeface="+mj-ea"/>
                        </a:rPr>
                        <a:t>購入期間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1</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a:t>
                      </a: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6350" cap="flat" cmpd="sng" algn="ctr">
                      <a:noFill/>
                      <a:prstDash val="dot"/>
                      <a:round/>
                      <a:headEnd type="none" w="med" len="med"/>
                      <a:tailEnd type="none" w="med" len="med"/>
                    </a:lnR>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311631">
                <a:tc>
                  <a:txBody>
                    <a:bodyPr/>
                    <a:lstStyle/>
                    <a:p>
                      <a:pPr algn="ctr"/>
                      <a:r>
                        <a:rPr kumimoji="1" lang="ja-JP" altLang="en-US" sz="700" b="0" dirty="0">
                          <a:solidFill>
                            <a:schemeClr val="bg1"/>
                          </a:solidFill>
                          <a:latin typeface="+mj-lt"/>
                          <a:ea typeface="+mj-ea"/>
                        </a:rPr>
                        <a:t>料金タイプ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800" b="0" i="0" u="none" strike="noStrike" kern="1200" cap="none" spc="0" normalizeH="0" baseline="0" dirty="0" err="1">
                          <a:ln>
                            <a:noFill/>
                          </a:ln>
                          <a:solidFill>
                            <a:prstClr val="black">
                              <a:lumMod val="65000"/>
                              <a:lumOff val="35000"/>
                            </a:prstClr>
                          </a:solidFill>
                          <a:effectLst/>
                          <a:uLnTx/>
                          <a:uFillTx/>
                          <a:latin typeface="+mn-ea"/>
                          <a:ea typeface="+mn-ea"/>
                          <a:cs typeface="+mn-cs"/>
                        </a:rPr>
                        <a:t>vimps</a:t>
                      </a:r>
                      <a:r>
                        <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rPr>
                        <a:t>購入型（変動</a:t>
                      </a:r>
                      <a:r>
                        <a:rPr kumimoji="1" lang="zh-TW"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a:t>
                      </a: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12700" cmpd="sng">
                      <a:noFill/>
                    </a:lnL>
                    <a:lnR w="6350" cap="flat" cmpd="sng" algn="ctr">
                      <a:noFill/>
                      <a:prstDash val="dot"/>
                      <a:round/>
                      <a:headEnd type="none" w="med" len="med"/>
                      <a:tailEnd type="none" w="med" len="med"/>
                    </a:lnR>
                  </a:tcPr>
                </a:tc>
                <a:tc hMerge="1">
                  <a:txBody>
                    <a:bodyPr/>
                    <a:lstStyle/>
                    <a:p>
                      <a:endParaRPr kumimoji="1" lang="ja-JP" altLang="en-US"/>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11631">
                <a:tc>
                  <a:txBody>
                    <a:bodyPr/>
                    <a:lstStyle/>
                    <a:p>
                      <a:pPr algn="ctr"/>
                      <a:r>
                        <a:rPr kumimoji="1" lang="ja-JP" altLang="en-US" sz="700" b="0" dirty="0" smtClean="0">
                          <a:solidFill>
                            <a:schemeClr val="bg1"/>
                          </a:solidFill>
                          <a:latin typeface="+mj-lt"/>
                          <a:ea typeface="+mj-ea"/>
                        </a:rPr>
                        <a:t>最低購入価格</a:t>
                      </a:r>
                      <a:endParaRPr kumimoji="1" lang="ja-JP" altLang="en-US" sz="700" b="0" dirty="0">
                        <a:solidFill>
                          <a:schemeClr val="bg1"/>
                        </a:solidFill>
                        <a:latin typeface="+mj-lt"/>
                        <a:ea typeface="+mj-ea"/>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25,000,000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gridSpan="2">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altLang="ja-JP"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tcPr>
                </a:tc>
                <a:extLst>
                  <a:ext uri="{0D108BD9-81ED-4DB2-BD59-A6C34878D82A}">
                    <a16:rowId xmlns:a16="http://schemas.microsoft.com/office/drawing/2014/main" val="4014462905"/>
                  </a:ext>
                </a:extLst>
              </a:tr>
              <a:tr h="311631">
                <a:tc>
                  <a:txBody>
                    <a:bodyPr/>
                    <a:lstStyle/>
                    <a:p>
                      <a:pPr algn="ctr"/>
                      <a:r>
                        <a:rPr kumimoji="1" lang="ja-JP" altLang="en-US" sz="700" b="0" kern="1200" dirty="0" smtClean="0">
                          <a:solidFill>
                            <a:schemeClr val="bg1"/>
                          </a:solidFill>
                          <a:latin typeface="+mj-lt"/>
                          <a:ea typeface="+mj-ea"/>
                          <a:cs typeface="+mn-cs"/>
                        </a:rPr>
                        <a:t>基本料金（</a:t>
                      </a:r>
                      <a:r>
                        <a:rPr kumimoji="1" lang="en-US" altLang="ja-JP" sz="700" b="0" kern="1200" dirty="0" err="1" smtClean="0">
                          <a:solidFill>
                            <a:schemeClr val="bg1"/>
                          </a:solidFill>
                          <a:latin typeface="+mj-lt"/>
                          <a:ea typeface="+mj-ea"/>
                          <a:cs typeface="+mn-cs"/>
                        </a:rPr>
                        <a:t>vCPM</a:t>
                      </a:r>
                      <a:r>
                        <a:rPr kumimoji="1" lang="ja-JP" altLang="en-US" sz="700" b="0" kern="1200" dirty="0" smtClean="0">
                          <a:solidFill>
                            <a:schemeClr val="bg1"/>
                          </a:solidFill>
                          <a:latin typeface="+mj-lt"/>
                          <a:ea typeface="+mj-ea"/>
                          <a:cs typeface="+mn-cs"/>
                        </a:rPr>
                        <a:t>）</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algn="ctr" defTabSz="914423" rtl="0" eaLnBrk="1" fontAlgn="ctr" latinLnBrk="0" hangingPunct="1"/>
                      <a:r>
                        <a:rPr kumimoji="1" lang="en-US" altLang="ja-JP" sz="800" b="0" i="0" u="none" strike="noStrike" kern="1200" dirty="0">
                          <a:solidFill>
                            <a:schemeClr val="tx1">
                              <a:lumMod val="65000"/>
                              <a:lumOff val="35000"/>
                            </a:schemeClr>
                          </a:solidFill>
                          <a:effectLst/>
                          <a:latin typeface="メイリオ" panose="020B0604030504040204" pitchFamily="50" charset="-128"/>
                          <a:ea typeface="メイリオ" panose="020B0604030504040204" pitchFamily="50" charset="-128"/>
                          <a:cs typeface="+mn-cs"/>
                        </a:rPr>
                        <a:t>5,040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gridSpan="2">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3,960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altLang="ja-JP" sz="700" b="0" i="0" u="none" strike="noStrike" dirty="0">
                        <a:solidFill>
                          <a:schemeClr val="tx1"/>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3,600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2,304</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632908765"/>
                  </a:ext>
                </a:extLst>
              </a:tr>
              <a:tr h="311631">
                <a:tc>
                  <a:txBody>
                    <a:bodyPr/>
                    <a:lstStyle/>
                    <a:p>
                      <a:pPr algn="ctr"/>
                      <a:r>
                        <a:rPr kumimoji="1" lang="ja-JP" altLang="en-US" sz="700" b="0" kern="1200" dirty="0" smtClean="0">
                          <a:solidFill>
                            <a:schemeClr val="bg1"/>
                          </a:solidFill>
                          <a:latin typeface="+mj-lt"/>
                          <a:ea typeface="+mj-ea"/>
                          <a:cs typeface="+mn-cs"/>
                        </a:rPr>
                        <a:t>バルク割引き</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\120,000,000</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以上購入の場合、</a:t>
                      </a:r>
                      <a:endPar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上記基本料金（</a:t>
                      </a:r>
                      <a:r>
                        <a:rPr kumimoji="1" lang="en-US" altLang="ja-JP" sz="700" b="0" i="0" u="none" strike="noStrike" kern="1200" dirty="0" err="1"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vCPM</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）から</a:t>
                      </a:r>
                      <a:r>
                        <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20</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％引き</a:t>
                      </a:r>
                      <a:endParaRPr kumimoji="1" lang="en-US" altLang="ja-JP" sz="700" b="0" i="0" u="none" strike="noStrike" kern="1200" dirty="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gridSpan="4">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\96,000,000</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以上購入の場合、</a:t>
                      </a:r>
                      <a:endPar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上記基本料金（</a:t>
                      </a:r>
                      <a:r>
                        <a:rPr kumimoji="1" lang="en-US" altLang="ja-JP" sz="700" b="0" i="0" u="none" strike="noStrike" kern="1200" dirty="0" err="1"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vCPM</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）から</a:t>
                      </a:r>
                      <a:r>
                        <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20</a:t>
                      </a:r>
                      <a:r>
                        <a:rPr kumimoji="1" lang="ja-JP" altLang="en-US"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％引き</a:t>
                      </a:r>
                      <a:endParaRPr kumimoji="1" lang="en-US" altLang="ja-JP" sz="700" b="0" i="0" u="none" strike="noStrike"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sysDot"/>
                      <a:round/>
                      <a:headEnd type="none" w="med" len="med"/>
                      <a:tailEnd type="none" w="med" len="med"/>
                    </a:lnR>
                  </a:tcPr>
                </a:tc>
                <a:tc hMerge="1">
                  <a:txBody>
                    <a:bodyPr/>
                    <a:lstStyle/>
                    <a:p>
                      <a:pPr algn="ctr" fontAlgn="ctr"/>
                      <a:endParaRPr lang="en-US" altLang="ja-JP" sz="700" b="0" i="0" u="none" strike="noStrike" dirty="0">
                        <a:solidFill>
                          <a:schemeClr val="tx1"/>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altLang="ja-JP" sz="700" b="0" i="0" u="none" strike="noStrike" dirty="0">
                        <a:solidFill>
                          <a:schemeClr val="tx1"/>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altLang="ja-JP" sz="700" b="0" i="0" u="none" strike="noStrike" dirty="0">
                        <a:solidFill>
                          <a:schemeClr val="tx1"/>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tcPr>
                </a:tc>
                <a:extLst>
                  <a:ext uri="{0D108BD9-81ED-4DB2-BD59-A6C34878D82A}">
                    <a16:rowId xmlns:a16="http://schemas.microsoft.com/office/drawing/2014/main" val="1641356509"/>
                  </a:ext>
                </a:extLst>
              </a:tr>
            </a:tbl>
          </a:graphicData>
        </a:graphic>
      </p:graphicFrame>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0056" y="2249040"/>
            <a:ext cx="832093" cy="760585"/>
          </a:xfrm>
          <a:prstGeom prst="rect">
            <a:avLst/>
          </a:prstGeom>
        </p:spPr>
      </p:pic>
      <p:pic>
        <p:nvPicPr>
          <p:cNvPr id="10" name="図 9"/>
          <p:cNvPicPr>
            <a:picLocks noChangeAspect="1"/>
          </p:cNvPicPr>
          <p:nvPr/>
        </p:nvPicPr>
        <p:blipFill>
          <a:blip r:embed="rId3"/>
          <a:stretch>
            <a:fillRect/>
          </a:stretch>
        </p:blipFill>
        <p:spPr>
          <a:xfrm>
            <a:off x="7061851" y="2234207"/>
            <a:ext cx="915485" cy="732114"/>
          </a:xfrm>
          <a:prstGeom prst="rect">
            <a:avLst/>
          </a:prstGeom>
        </p:spPr>
      </p:pic>
      <p:pic>
        <p:nvPicPr>
          <p:cNvPr id="11" name="図 10"/>
          <p:cNvPicPr>
            <a:picLocks noChangeAspect="1"/>
          </p:cNvPicPr>
          <p:nvPr/>
        </p:nvPicPr>
        <p:blipFill>
          <a:blip r:embed="rId4"/>
          <a:stretch>
            <a:fillRect/>
          </a:stretch>
        </p:blipFill>
        <p:spPr>
          <a:xfrm>
            <a:off x="6029895" y="2234207"/>
            <a:ext cx="913439" cy="732114"/>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8496" y="2234207"/>
            <a:ext cx="954527" cy="757636"/>
          </a:xfrm>
          <a:prstGeom prst="rect">
            <a:avLst/>
          </a:prstGeom>
        </p:spPr>
      </p:pic>
      <p:pic>
        <p:nvPicPr>
          <p:cNvPr id="15" name="図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80687" y="2245461"/>
            <a:ext cx="932282" cy="735128"/>
          </a:xfrm>
          <a:prstGeom prst="rect">
            <a:avLst/>
          </a:prstGeom>
        </p:spPr>
      </p:pic>
      <p:sp>
        <p:nvSpPr>
          <p:cNvPr id="4" name="テキスト ボックス 3"/>
          <p:cNvSpPr txBox="1"/>
          <p:nvPr/>
        </p:nvSpPr>
        <p:spPr>
          <a:xfrm>
            <a:off x="2360712" y="759407"/>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18" name="テキスト ボックス 17"/>
          <p:cNvSpPr txBox="1"/>
          <p:nvPr/>
        </p:nvSpPr>
        <p:spPr>
          <a:xfrm>
            <a:off x="4425027" y="759407"/>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19" name="テキスト ボックス 18"/>
          <p:cNvSpPr txBox="1"/>
          <p:nvPr/>
        </p:nvSpPr>
        <p:spPr>
          <a:xfrm>
            <a:off x="6321152" y="759407"/>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1" name="正方形/長方形 20"/>
          <p:cNvSpPr/>
          <p:nvPr/>
        </p:nvSpPr>
        <p:spPr>
          <a:xfrm>
            <a:off x="272480" y="6246241"/>
            <a:ext cx="4953000" cy="461665"/>
          </a:xfrm>
          <a:prstGeom prst="rect">
            <a:avLst/>
          </a:prstGeom>
        </p:spPr>
        <p:txBody>
          <a:bodyPr>
            <a:spAutoFit/>
          </a:bodyPr>
          <a:lstStyle/>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a:p>
            <a:r>
              <a:rPr lang="ja-JP" altLang="en-US" sz="800" dirty="0">
                <a:solidFill>
                  <a:schemeClr val="tx1">
                    <a:lumMod val="65000"/>
                    <a:lumOff val="35000"/>
                  </a:schemeClr>
                </a:solidFill>
              </a:rPr>
              <a:t>※vCPMはビューアブルインプレッション1,000回あたりにかかる見込み広告費用です。</a:t>
            </a:r>
          </a:p>
        </p:txBody>
      </p:sp>
      <p:sp>
        <p:nvSpPr>
          <p:cNvPr id="2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Tree>
    <p:extLst>
      <p:ext uri="{BB962C8B-B14F-4D97-AF65-F5344CB8AC3E}">
        <p14:creationId xmlns:p14="http://schemas.microsoft.com/office/powerpoint/2010/main" val="1473671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t>商品</a:t>
            </a:r>
            <a:r>
              <a:rPr lang="ja-JP" altLang="en-US" sz="2400" dirty="0" smtClean="0"/>
              <a:t>一覧　</a:t>
            </a:r>
            <a:r>
              <a:rPr lang="ja-JP" altLang="en-US" sz="2000" dirty="0" smtClean="0"/>
              <a:t>閉会式</a:t>
            </a:r>
            <a:r>
              <a:rPr lang="ja-JP" altLang="en-US" sz="2000" dirty="0"/>
              <a:t>（</a:t>
            </a:r>
            <a:r>
              <a:rPr lang="en-US" altLang="ja-JP" sz="2000" dirty="0"/>
              <a:t>8/8</a:t>
            </a:r>
            <a:r>
              <a:rPr lang="ja-JP" altLang="en-US" sz="2000" dirty="0"/>
              <a:t>）</a:t>
            </a:r>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520631033"/>
              </p:ext>
            </p:extLst>
          </p:nvPr>
        </p:nvGraphicFramePr>
        <p:xfrm>
          <a:off x="760088" y="1124744"/>
          <a:ext cx="8945439" cy="5074776"/>
        </p:xfrm>
        <a:graphic>
          <a:graphicData uri="http://schemas.openxmlformats.org/drawingml/2006/table">
            <a:tbl>
              <a:tblPr firstCol="1" bandRow="1">
                <a:tableStyleId>{21E4AEA4-8DFA-4A89-87EB-49C32662AFE0}</a:tableStyleId>
              </a:tblPr>
              <a:tblGrid>
                <a:gridCol w="1001316">
                  <a:extLst>
                    <a:ext uri="{9D8B030D-6E8A-4147-A177-3AD203B41FA5}">
                      <a16:colId xmlns:a16="http://schemas.microsoft.com/office/drawing/2014/main" val="792911817"/>
                    </a:ext>
                  </a:extLst>
                </a:gridCol>
                <a:gridCol w="2134810">
                  <a:extLst>
                    <a:ext uri="{9D8B030D-6E8A-4147-A177-3AD203B41FA5}">
                      <a16:colId xmlns:a16="http://schemas.microsoft.com/office/drawing/2014/main" val="598637953"/>
                    </a:ext>
                  </a:extLst>
                </a:gridCol>
                <a:gridCol w="1571972">
                  <a:extLst>
                    <a:ext uri="{9D8B030D-6E8A-4147-A177-3AD203B41FA5}">
                      <a16:colId xmlns:a16="http://schemas.microsoft.com/office/drawing/2014/main" val="3455836114"/>
                    </a:ext>
                  </a:extLst>
                </a:gridCol>
                <a:gridCol w="2395020">
                  <a:extLst>
                    <a:ext uri="{9D8B030D-6E8A-4147-A177-3AD203B41FA5}">
                      <a16:colId xmlns:a16="http://schemas.microsoft.com/office/drawing/2014/main" val="208956411"/>
                    </a:ext>
                  </a:extLst>
                </a:gridCol>
                <a:gridCol w="1842321">
                  <a:extLst>
                    <a:ext uri="{9D8B030D-6E8A-4147-A177-3AD203B41FA5}">
                      <a16:colId xmlns:a16="http://schemas.microsoft.com/office/drawing/2014/main" val="2209381414"/>
                    </a:ext>
                  </a:extLst>
                </a:gridCol>
              </a:tblGrid>
              <a:tr h="465773">
                <a:tc>
                  <a:txBody>
                    <a:bodyPr/>
                    <a:lstStyle/>
                    <a:p>
                      <a:pPr algn="ctr"/>
                      <a:r>
                        <a:rPr kumimoji="1" lang="ja-JP" altLang="en-US" sz="700" dirty="0">
                          <a:solidFill>
                            <a:schemeClr val="bg1"/>
                          </a:solidFill>
                          <a:latin typeface="+mj-lt"/>
                          <a:ea typeface="+mj-ea"/>
                        </a:rPr>
                        <a:t>商品名</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FFE9EA"/>
                    </a:solidFill>
                  </a:tcPr>
                </a:tc>
                <a:extLst>
                  <a:ext uri="{0D108BD9-81ED-4DB2-BD59-A6C34878D82A}">
                    <a16:rowId xmlns:a16="http://schemas.microsoft.com/office/drawing/2014/main" val="2117335041"/>
                  </a:ext>
                </a:extLst>
              </a:tr>
              <a:tr h="297180">
                <a:tc>
                  <a:txBody>
                    <a:bodyPr/>
                    <a:lstStyle/>
                    <a:p>
                      <a:pPr algn="ctr"/>
                      <a:r>
                        <a:rPr kumimoji="1" lang="ja-JP" altLang="en-US" sz="700" b="0" dirty="0">
                          <a:solidFill>
                            <a:schemeClr val="bg1"/>
                          </a:solidFill>
                          <a:latin typeface="+mj-lt"/>
                          <a:ea typeface="+mj-ea"/>
                        </a:rPr>
                        <a:t>商品</a:t>
                      </a:r>
                      <a:r>
                        <a:rPr kumimoji="1" lang="en-US" altLang="ja-JP" sz="700" b="0" dirty="0">
                          <a:solidFill>
                            <a:schemeClr val="bg1"/>
                          </a:solidFill>
                          <a:latin typeface="+mj-lt"/>
                          <a:ea typeface="+mj-ea"/>
                        </a:rPr>
                        <a:t>ID</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dirty="0" smtClean="0">
                          <a:solidFill>
                            <a:schemeClr val="tx1">
                              <a:lumMod val="65000"/>
                              <a:lumOff val="35000"/>
                            </a:schemeClr>
                          </a:solidFill>
                          <a:latin typeface="+mj-lt"/>
                          <a:ea typeface="+mj-ea"/>
                        </a:rPr>
                        <a:t>1000000701</a:t>
                      </a: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6350" cap="flat" cmpd="sng" algn="ctr">
                      <a:noFill/>
                      <a:prstDash val="dot"/>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1000000702</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1000000705</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noFill/>
                      <a:prstDash val="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1000000698</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69392726"/>
                  </a:ext>
                </a:extLst>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smtClean="0">
                          <a:solidFill>
                            <a:schemeClr val="bg1"/>
                          </a:solidFill>
                          <a:latin typeface="+mn-lt"/>
                          <a:ea typeface="+mn-ea"/>
                          <a:cs typeface="+mn-cs"/>
                        </a:rPr>
                        <a:t>予約開始日</a:t>
                      </a:r>
                      <a:endParaRPr kumimoji="1" lang="en-US" altLang="ja-JP" sz="700" b="0" dirty="0">
                        <a:solidFill>
                          <a:schemeClr val="bg1"/>
                        </a:solidFill>
                        <a:latin typeface="+mj-lt"/>
                        <a:ea typeface="+mj-ea"/>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chemeClr val="tx1">
                              <a:lumMod val="65000"/>
                              <a:lumOff val="35000"/>
                            </a:schemeClr>
                          </a:solidFill>
                        </a:rPr>
                        <a:t>2021/3/4</a:t>
                      </a:r>
                      <a:r>
                        <a:rPr kumimoji="1" lang="ja-JP" altLang="en-US" sz="800" dirty="0" smtClean="0">
                          <a:solidFill>
                            <a:schemeClr val="tx1">
                              <a:lumMod val="65000"/>
                              <a:lumOff val="35000"/>
                            </a:schemeClr>
                          </a:solidFill>
                        </a:rPr>
                        <a:t>（木）</a:t>
                      </a:r>
                    </a:p>
                  </a:txBody>
                  <a:tcPr marL="74295" marR="74295" marT="37148" marB="37148" anchor="ctr">
                    <a:lnL w="12700" cmpd="sng">
                      <a:noFill/>
                    </a:lnL>
                    <a:lnR w="6350" cap="flat" cmpd="sng" algn="ctr">
                      <a:no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dirty="0">
                        <a:solidFill>
                          <a:schemeClr val="tx1">
                            <a:lumMod val="65000"/>
                            <a:lumOff val="35000"/>
                          </a:schemeClr>
                        </a:solidFill>
                        <a:latin typeface="+mj-lt"/>
                        <a:ea typeface="+mj-ea"/>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50852308"/>
                  </a:ext>
                </a:extLst>
              </a:tr>
              <a:tr h="734725">
                <a:tc>
                  <a:txBody>
                    <a:bodyPr/>
                    <a:lstStyle/>
                    <a:p>
                      <a:pPr algn="ctr"/>
                      <a:r>
                        <a:rPr kumimoji="1" lang="ja-JP" altLang="en-US" sz="700" b="0" dirty="0">
                          <a:solidFill>
                            <a:schemeClr val="bg1"/>
                          </a:solidFill>
                          <a:latin typeface="+mj-lt"/>
                          <a:ea typeface="+mj-ea"/>
                        </a:rPr>
                        <a:t>掲載イメージ</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0325936"/>
                  </a:ext>
                </a:extLst>
              </a:tr>
              <a:tr h="741813">
                <a:tc>
                  <a:txBody>
                    <a:bodyPr/>
                    <a:lstStyle/>
                    <a:p>
                      <a:pPr algn="ctr"/>
                      <a:r>
                        <a:rPr kumimoji="1" lang="ja-JP" altLang="en-US" sz="700" b="0" dirty="0">
                          <a:solidFill>
                            <a:schemeClr val="bg1"/>
                          </a:solidFill>
                          <a:latin typeface="+mj-lt"/>
                          <a:ea typeface="+mj-ea"/>
                        </a:rPr>
                        <a:t>広告タイプ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パノラマ</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スクエア動画</a:t>
                      </a: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バナー静止画（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バナー動画（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84434171"/>
                  </a:ext>
                </a:extLst>
              </a:tr>
              <a:tr h="258763">
                <a:tc>
                  <a:txBody>
                    <a:bodyPr/>
                    <a:lstStyle/>
                    <a:p>
                      <a:pPr algn="ctr"/>
                      <a:r>
                        <a:rPr kumimoji="1" lang="ja-JP" altLang="en-US" sz="700" b="0" dirty="0">
                          <a:solidFill>
                            <a:schemeClr val="bg1"/>
                          </a:solidFill>
                          <a:latin typeface="+mj-lt"/>
                          <a:ea typeface="+mj-ea"/>
                        </a:rPr>
                        <a:t>デバイス</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fontAlgn="ctr"/>
                      <a:r>
                        <a:rPr lang="en-US" sz="700" b="0" i="0" u="none" strike="noStrike" dirty="0">
                          <a:solidFill>
                            <a:srgbClr val="000000"/>
                          </a:solidFill>
                          <a:effectLst/>
                          <a:latin typeface="メイリオ" panose="020B0604030504040204" pitchFamily="50" charset="-128"/>
                          <a:ea typeface="メイリオ" panose="020B0604030504040204" pitchFamily="50" charset="-128"/>
                        </a:rPr>
                        <a:t>PC</a:t>
                      </a:r>
                    </a:p>
                  </a:txBody>
                  <a:tcPr marL="0" marR="0" marT="0" marB="0" anchor="ctr">
                    <a:lnL w="12700" cmpd="sng">
                      <a:noFill/>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スマートフォン</a:t>
                      </a:r>
                    </a:p>
                  </a:txBody>
                  <a:tcPr marL="0" marR="0" marT="0" marB="0" anchor="ctr">
                    <a:lnL w="6350" cap="flat" cmpd="sng" algn="ctr">
                      <a:noFill/>
                      <a:prstDash val="dot"/>
                      <a:round/>
                      <a:headEnd type="none" w="med" len="med"/>
                      <a:tailEnd type="none" w="med" len="med"/>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31917948"/>
                  </a:ext>
                </a:extLst>
              </a:tr>
              <a:tr h="270212">
                <a:tc>
                  <a:txBody>
                    <a:bodyPr/>
                    <a:lstStyle/>
                    <a:p>
                      <a:pPr algn="ctr"/>
                      <a:r>
                        <a:rPr kumimoji="1" lang="ja-JP" altLang="en-US" sz="700" b="0" dirty="0">
                          <a:solidFill>
                            <a:schemeClr val="bg1"/>
                          </a:solidFill>
                          <a:latin typeface="+mj-lt"/>
                          <a:ea typeface="+mj-ea"/>
                        </a:rPr>
                        <a:t>掲載場所</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fontAlgn="ct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Yahoo! JAPAN </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トップページ</a:t>
                      </a: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12700" cmpd="sng">
                      <a:noFill/>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048363901"/>
                  </a:ext>
                </a:extLst>
              </a:tr>
              <a:tr h="503843">
                <a:tc>
                  <a:txBody>
                    <a:bodyPr/>
                    <a:lstStyle/>
                    <a:p>
                      <a:pPr algn="ctr"/>
                      <a:r>
                        <a:rPr kumimoji="1" lang="ja-JP" altLang="en-US" sz="700" b="0" dirty="0">
                          <a:solidFill>
                            <a:schemeClr val="bg1"/>
                          </a:solidFill>
                          <a:latin typeface="+mj-lt"/>
                          <a:ea typeface="+mj-ea"/>
                        </a:rPr>
                        <a:t>掲載期間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8</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8</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日（日）</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673279428"/>
                  </a:ext>
                </a:extLst>
              </a:tr>
              <a:tr h="258763">
                <a:tc>
                  <a:txBody>
                    <a:bodyPr/>
                    <a:lstStyle/>
                    <a:p>
                      <a:pPr algn="ctr"/>
                      <a:r>
                        <a:rPr kumimoji="1" lang="ja-JP" altLang="en-US" sz="700" b="0" dirty="0">
                          <a:solidFill>
                            <a:schemeClr val="bg1"/>
                          </a:solidFill>
                          <a:latin typeface="+mj-lt"/>
                          <a:ea typeface="+mj-ea"/>
                        </a:rPr>
                        <a:t>購入期間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1</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a:t>
                      </a: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311631">
                <a:tc>
                  <a:txBody>
                    <a:bodyPr/>
                    <a:lstStyle/>
                    <a:p>
                      <a:pPr algn="ctr"/>
                      <a:r>
                        <a:rPr kumimoji="1" lang="ja-JP" altLang="en-US" sz="700" b="0" dirty="0">
                          <a:solidFill>
                            <a:schemeClr val="bg1"/>
                          </a:solidFill>
                          <a:latin typeface="+mj-lt"/>
                          <a:ea typeface="+mj-ea"/>
                        </a:rPr>
                        <a:t>料金タイプ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800" b="0" i="0" u="none" strike="noStrike" kern="1200" cap="none" spc="0" normalizeH="0" baseline="0" dirty="0" err="1">
                          <a:ln>
                            <a:noFill/>
                          </a:ln>
                          <a:solidFill>
                            <a:prstClr val="black">
                              <a:lumMod val="65000"/>
                              <a:lumOff val="35000"/>
                            </a:prstClr>
                          </a:solidFill>
                          <a:effectLst/>
                          <a:uLnTx/>
                          <a:uFillTx/>
                          <a:latin typeface="+mn-ea"/>
                          <a:ea typeface="+mn-ea"/>
                          <a:cs typeface="+mn-cs"/>
                        </a:rPr>
                        <a:t>vimps</a:t>
                      </a:r>
                      <a:r>
                        <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rPr>
                        <a:t>購入型（変動</a:t>
                      </a:r>
                      <a:r>
                        <a:rPr kumimoji="1" lang="zh-TW"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a:t>
                      </a: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12700" cmpd="sng">
                      <a:noFill/>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11631">
                <a:tc>
                  <a:txBody>
                    <a:bodyPr/>
                    <a:lstStyle/>
                    <a:p>
                      <a:pPr algn="ctr"/>
                      <a:r>
                        <a:rPr kumimoji="1" lang="ja-JP" altLang="en-US" sz="700" b="0" dirty="0" smtClean="0">
                          <a:solidFill>
                            <a:schemeClr val="bg1"/>
                          </a:solidFill>
                          <a:latin typeface="+mj-lt"/>
                          <a:ea typeface="+mj-ea"/>
                        </a:rPr>
                        <a:t>最低購入価格</a:t>
                      </a:r>
                      <a:r>
                        <a:rPr kumimoji="1" lang="ja-JP" altLang="en-US" sz="700" b="0" baseline="0" dirty="0" smtClean="0">
                          <a:solidFill>
                            <a:schemeClr val="bg1"/>
                          </a:solidFill>
                          <a:latin typeface="+mj-lt"/>
                          <a:ea typeface="+mj-ea"/>
                        </a:rPr>
                        <a:t> </a:t>
                      </a:r>
                      <a:endParaRPr kumimoji="1" lang="ja-JP" altLang="en-US" sz="700" b="0" dirty="0">
                        <a:solidFill>
                          <a:schemeClr val="bg1"/>
                        </a:solidFill>
                        <a:latin typeface="+mj-lt"/>
                        <a:ea typeface="+mj-ea"/>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25,000,000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14462905"/>
                  </a:ext>
                </a:extLst>
              </a:tr>
              <a:tr h="311631">
                <a:tc>
                  <a:txBody>
                    <a:bodyPr/>
                    <a:lstStyle/>
                    <a:p>
                      <a:pPr algn="ctr"/>
                      <a:r>
                        <a:rPr kumimoji="1" lang="ja-JP" altLang="en-US" sz="700" b="0" kern="1200" dirty="0" smtClean="0">
                          <a:solidFill>
                            <a:schemeClr val="bg1"/>
                          </a:solidFill>
                          <a:latin typeface="+mj-lt"/>
                          <a:ea typeface="+mj-ea"/>
                          <a:cs typeface="+mn-cs"/>
                        </a:rPr>
                        <a:t>基本料金（</a:t>
                      </a:r>
                      <a:r>
                        <a:rPr kumimoji="1" lang="en-US" altLang="ja-JP" sz="700" b="0" kern="1200" dirty="0" err="1" smtClean="0">
                          <a:solidFill>
                            <a:schemeClr val="bg1"/>
                          </a:solidFill>
                          <a:latin typeface="+mj-lt"/>
                          <a:ea typeface="+mj-ea"/>
                          <a:cs typeface="+mn-cs"/>
                        </a:rPr>
                        <a:t>vCPM</a:t>
                      </a:r>
                      <a:r>
                        <a:rPr kumimoji="1" lang="ja-JP" altLang="en-US" sz="700" b="0" kern="1200" dirty="0" smtClean="0">
                          <a:solidFill>
                            <a:schemeClr val="bg1"/>
                          </a:solidFill>
                          <a:latin typeface="+mj-lt"/>
                          <a:ea typeface="+mj-ea"/>
                          <a:cs typeface="+mn-cs"/>
                        </a:rPr>
                        <a:t>）</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5,040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3,960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3,600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prstClr val="black">
                              <a:lumMod val="65000"/>
                              <a:lumOff val="35000"/>
                            </a:prstClr>
                          </a:solidFill>
                          <a:effectLst/>
                          <a:uLnTx/>
                          <a:uFillTx/>
                          <a:latin typeface="+mn-ea"/>
                          <a:ea typeface="+mn-ea"/>
                          <a:cs typeface="+mn-cs"/>
                        </a:rPr>
                        <a:t>2,304</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32908765"/>
                  </a:ext>
                </a:extLst>
              </a:tr>
              <a:tr h="31163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smtClean="0">
                          <a:solidFill>
                            <a:schemeClr val="bg1"/>
                          </a:solidFill>
                          <a:latin typeface="+mn-lt"/>
                          <a:ea typeface="+mn-ea"/>
                          <a:cs typeface="+mn-cs"/>
                        </a:rPr>
                        <a:t>バルク割引き</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\120,000,000</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以上購入の場合、</a:t>
                      </a:r>
                      <a:endPar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上記基本料金（</a:t>
                      </a:r>
                      <a:r>
                        <a:rPr kumimoji="1" lang="en-US" altLang="ja-JP" sz="700" b="0" i="0" u="none" strike="noStrike" kern="1200" cap="none" spc="0" normalizeH="0" baseline="0" dirty="0" err="1" smtClean="0">
                          <a:ln>
                            <a:noFill/>
                          </a:ln>
                          <a:solidFill>
                            <a:prstClr val="black">
                              <a:lumMod val="65000"/>
                              <a:lumOff val="35000"/>
                            </a:prstClr>
                          </a:solidFill>
                          <a:effectLst/>
                          <a:uLnTx/>
                          <a:uFillTx/>
                          <a:latin typeface="+mn-ea"/>
                          <a:ea typeface="+mn-ea"/>
                          <a:cs typeface="+mn-cs"/>
                        </a:rPr>
                        <a:t>vCPM</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）から</a:t>
                      </a:r>
                      <a:r>
                        <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20</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％引き</a:t>
                      </a:r>
                      <a:endPar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\96,000,000</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以上購入の場合、</a:t>
                      </a:r>
                      <a:endPar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上記基本料金（</a:t>
                      </a:r>
                      <a:r>
                        <a:rPr kumimoji="1" lang="en-US" altLang="ja-JP" sz="700" b="0" i="0" u="none" strike="noStrike" kern="1200" cap="none" spc="0" normalizeH="0" baseline="0" dirty="0" err="1" smtClean="0">
                          <a:ln>
                            <a:noFill/>
                          </a:ln>
                          <a:solidFill>
                            <a:prstClr val="black">
                              <a:lumMod val="65000"/>
                              <a:lumOff val="35000"/>
                            </a:prstClr>
                          </a:solidFill>
                          <a:effectLst/>
                          <a:uLnTx/>
                          <a:uFillTx/>
                          <a:latin typeface="+mn-ea"/>
                          <a:ea typeface="+mn-ea"/>
                          <a:cs typeface="+mn-cs"/>
                        </a:rPr>
                        <a:t>vCPM</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）から</a:t>
                      </a:r>
                      <a:r>
                        <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20</a:t>
                      </a:r>
                      <a:r>
                        <a:rPr kumimoji="1" lang="ja-JP" altLang="en-US" sz="700" b="0" i="0" u="none" strike="noStrike" kern="1200" cap="none" spc="0" normalizeH="0" baseline="0" dirty="0" smtClean="0">
                          <a:ln>
                            <a:noFill/>
                          </a:ln>
                          <a:solidFill>
                            <a:prstClr val="black">
                              <a:lumMod val="65000"/>
                              <a:lumOff val="35000"/>
                            </a:prstClr>
                          </a:solidFill>
                          <a:effectLst/>
                          <a:uLnTx/>
                          <a:uFillTx/>
                          <a:latin typeface="+mn-ea"/>
                          <a:ea typeface="+mn-ea"/>
                          <a:cs typeface="+mn-cs"/>
                        </a:rPr>
                        <a:t>％引き</a:t>
                      </a:r>
                      <a:endParaRPr kumimoji="1" lang="en-US" altLang="ja-JP"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12700" cmpd="sng">
                      <a:noFill/>
                    </a:lnT>
                    <a:lnB w="12700" cmpd="sng">
                      <a:noFill/>
                    </a:lnB>
                    <a:lnTlToBr w="12700" cmpd="sng">
                      <a:noFill/>
                      <a:prstDash val="solid"/>
                    </a:lnTlToBr>
                    <a:lnBlToTr w="12700" cmpd="sng">
                      <a:noFill/>
                      <a:prstDash val="solid"/>
                    </a:lnBlToTr>
                  </a:tcPr>
                </a:tc>
                <a:tc hMerge="1">
                  <a:txBody>
                    <a:bodyPr/>
                    <a:lstStyle/>
                    <a:p>
                      <a:pPr algn="ctr" fontAlgn="ctr"/>
                      <a:endParaRPr lang="en-US" altLang="ja-JP" sz="800" b="0" i="0" u="none" strike="noStrike" dirty="0">
                        <a:solidFill>
                          <a:schemeClr val="tx1">
                            <a:lumMod val="50000"/>
                            <a:lumOff val="50000"/>
                          </a:schemeClr>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noFill/>
                      <a:prstDash val="dot"/>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7684532"/>
                  </a:ext>
                </a:extLst>
              </a:tr>
            </a:tbl>
          </a:graphicData>
        </a:graphic>
      </p:graphicFrame>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65368" y="2158741"/>
            <a:ext cx="832093" cy="760585"/>
          </a:xfrm>
          <a:prstGeom prst="rect">
            <a:avLst/>
          </a:prstGeom>
        </p:spPr>
      </p:pic>
      <p:pic>
        <p:nvPicPr>
          <p:cNvPr id="10" name="図 9"/>
          <p:cNvPicPr>
            <a:picLocks noChangeAspect="1"/>
          </p:cNvPicPr>
          <p:nvPr/>
        </p:nvPicPr>
        <p:blipFill>
          <a:blip r:embed="rId3"/>
          <a:stretch>
            <a:fillRect/>
          </a:stretch>
        </p:blipFill>
        <p:spPr>
          <a:xfrm>
            <a:off x="6773819" y="2162199"/>
            <a:ext cx="915485" cy="732114"/>
          </a:xfrm>
          <a:prstGeom prst="rect">
            <a:avLst/>
          </a:prstGeom>
        </p:spPr>
      </p:pic>
      <p:pic>
        <p:nvPicPr>
          <p:cNvPr id="11" name="図 10"/>
          <p:cNvPicPr>
            <a:picLocks noChangeAspect="1"/>
          </p:cNvPicPr>
          <p:nvPr/>
        </p:nvPicPr>
        <p:blipFill>
          <a:blip r:embed="rId4"/>
          <a:stretch>
            <a:fillRect/>
          </a:stretch>
        </p:blipFill>
        <p:spPr>
          <a:xfrm>
            <a:off x="5741863" y="2162199"/>
            <a:ext cx="913439" cy="732114"/>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43543" y="2172944"/>
            <a:ext cx="954527" cy="757636"/>
          </a:xfrm>
          <a:prstGeom prst="rect">
            <a:avLst/>
          </a:prstGeom>
        </p:spPr>
      </p:pic>
      <p:pic>
        <p:nvPicPr>
          <p:cNvPr id="15" name="図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80059" y="2184198"/>
            <a:ext cx="932282" cy="735128"/>
          </a:xfrm>
          <a:prstGeom prst="rect">
            <a:avLst/>
          </a:prstGeom>
        </p:spPr>
      </p:pic>
      <p:sp>
        <p:nvSpPr>
          <p:cNvPr id="19" name="テキスト ボックス 18"/>
          <p:cNvSpPr txBox="1"/>
          <p:nvPr/>
        </p:nvSpPr>
        <p:spPr>
          <a:xfrm>
            <a:off x="6082089" y="692696"/>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0" name="テキスト ボックス 19"/>
          <p:cNvSpPr txBox="1"/>
          <p:nvPr/>
        </p:nvSpPr>
        <p:spPr>
          <a:xfrm>
            <a:off x="3966742" y="692696"/>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1" name="テキスト ボックス 20"/>
          <p:cNvSpPr txBox="1"/>
          <p:nvPr/>
        </p:nvSpPr>
        <p:spPr>
          <a:xfrm>
            <a:off x="2092028" y="692696"/>
            <a:ext cx="1401463"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2" name="正方形/長方形 21"/>
          <p:cNvSpPr/>
          <p:nvPr/>
        </p:nvSpPr>
        <p:spPr>
          <a:xfrm>
            <a:off x="272480" y="6246241"/>
            <a:ext cx="4953000" cy="461665"/>
          </a:xfrm>
          <a:prstGeom prst="rect">
            <a:avLst/>
          </a:prstGeom>
        </p:spPr>
        <p:txBody>
          <a:bodyPr>
            <a:spAutoFit/>
          </a:bodyPr>
          <a:lstStyle/>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a:p>
            <a:r>
              <a:rPr lang="ja-JP" altLang="en-US" sz="800" dirty="0">
                <a:solidFill>
                  <a:schemeClr val="tx1">
                    <a:lumMod val="65000"/>
                    <a:lumOff val="35000"/>
                  </a:schemeClr>
                </a:solidFill>
              </a:rPr>
              <a:t>※vCPMはビューアブルインプレッション1,000回あたりにかかる見込み広告費用です。</a:t>
            </a:r>
          </a:p>
        </p:txBody>
      </p:sp>
      <p:sp>
        <p:nvSpPr>
          <p:cNvPr id="23"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Tree>
    <p:extLst>
      <p:ext uri="{BB962C8B-B14F-4D97-AF65-F5344CB8AC3E}">
        <p14:creationId xmlns:p14="http://schemas.microsoft.com/office/powerpoint/2010/main" val="7187542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t>商品</a:t>
            </a:r>
            <a:r>
              <a:rPr lang="ja-JP" altLang="en-US" sz="2400" dirty="0" smtClean="0"/>
              <a:t>一覧　</a:t>
            </a:r>
            <a:r>
              <a:rPr lang="ja-JP" altLang="en-US" sz="1600" dirty="0" smtClean="0"/>
              <a:t>東京</a:t>
            </a:r>
            <a:r>
              <a:rPr lang="en-US" altLang="ja-JP" sz="1600" dirty="0"/>
              <a:t>2020</a:t>
            </a:r>
            <a:r>
              <a:rPr lang="ja-JP" altLang="en-US" sz="1600" dirty="0"/>
              <a:t>開催期間　</a:t>
            </a:r>
            <a:r>
              <a:rPr lang="en-US" altLang="ja-JP" sz="1600" dirty="0"/>
              <a:t>PC/SP</a:t>
            </a:r>
            <a:r>
              <a:rPr lang="ja-JP" altLang="en-US" sz="1600" dirty="0"/>
              <a:t>ブランドパネル各商品 （五輪前半）</a:t>
            </a:r>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600266261"/>
              </p:ext>
            </p:extLst>
          </p:nvPr>
        </p:nvGraphicFramePr>
        <p:xfrm>
          <a:off x="760091" y="1322767"/>
          <a:ext cx="8997328" cy="4953680"/>
        </p:xfrm>
        <a:graphic>
          <a:graphicData uri="http://schemas.openxmlformats.org/drawingml/2006/table">
            <a:tbl>
              <a:tblPr firstCol="1" bandRow="1">
                <a:tableStyleId>{21E4AEA4-8DFA-4A89-87EB-49C32662AFE0}</a:tableStyleId>
              </a:tblPr>
              <a:tblGrid>
                <a:gridCol w="767233">
                  <a:extLst>
                    <a:ext uri="{9D8B030D-6E8A-4147-A177-3AD203B41FA5}">
                      <a16:colId xmlns:a16="http://schemas.microsoft.com/office/drawing/2014/main" val="792911817"/>
                    </a:ext>
                  </a:extLst>
                </a:gridCol>
                <a:gridCol w="1287472">
                  <a:extLst>
                    <a:ext uri="{9D8B030D-6E8A-4147-A177-3AD203B41FA5}">
                      <a16:colId xmlns:a16="http://schemas.microsoft.com/office/drawing/2014/main" val="598637953"/>
                    </a:ext>
                  </a:extLst>
                </a:gridCol>
                <a:gridCol w="1260607">
                  <a:extLst>
                    <a:ext uri="{9D8B030D-6E8A-4147-A177-3AD203B41FA5}">
                      <a16:colId xmlns:a16="http://schemas.microsoft.com/office/drawing/2014/main" val="3455836114"/>
                    </a:ext>
                  </a:extLst>
                </a:gridCol>
                <a:gridCol w="1287143">
                  <a:extLst>
                    <a:ext uri="{9D8B030D-6E8A-4147-A177-3AD203B41FA5}">
                      <a16:colId xmlns:a16="http://schemas.microsoft.com/office/drawing/2014/main" val="208956411"/>
                    </a:ext>
                  </a:extLst>
                </a:gridCol>
                <a:gridCol w="1930715">
                  <a:extLst>
                    <a:ext uri="{9D8B030D-6E8A-4147-A177-3AD203B41FA5}">
                      <a16:colId xmlns:a16="http://schemas.microsoft.com/office/drawing/2014/main" val="2209381414"/>
                    </a:ext>
                  </a:extLst>
                </a:gridCol>
                <a:gridCol w="1228637">
                  <a:extLst>
                    <a:ext uri="{9D8B030D-6E8A-4147-A177-3AD203B41FA5}">
                      <a16:colId xmlns:a16="http://schemas.microsoft.com/office/drawing/2014/main" val="4000111519"/>
                    </a:ext>
                  </a:extLst>
                </a:gridCol>
                <a:gridCol w="1235521">
                  <a:extLst>
                    <a:ext uri="{9D8B030D-6E8A-4147-A177-3AD203B41FA5}">
                      <a16:colId xmlns:a16="http://schemas.microsoft.com/office/drawing/2014/main" val="2598319511"/>
                    </a:ext>
                  </a:extLst>
                </a:gridCol>
              </a:tblGrid>
              <a:tr h="497586">
                <a:tc>
                  <a:txBody>
                    <a:bodyPr/>
                    <a:lstStyle/>
                    <a:p>
                      <a:pPr algn="ctr"/>
                      <a:r>
                        <a:rPr kumimoji="1" lang="ja-JP" altLang="en-US" sz="700" dirty="0">
                          <a:solidFill>
                            <a:schemeClr val="bg1"/>
                          </a:solidFill>
                          <a:latin typeface="+mj-lt"/>
                          <a:ea typeface="+mj-ea"/>
                        </a:rPr>
                        <a:t>商品名</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300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300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a:solidFill>
                            <a:schemeClr val="tx1">
                              <a:lumMod val="65000"/>
                              <a:lumOff val="35000"/>
                            </a:schemeClr>
                          </a:solidFill>
                          <a:latin typeface="+mj-lt"/>
                          <a:ea typeface="+mj-ea"/>
                          <a:cs typeface="+mn-cs"/>
                        </a:rPr>
                        <a:t>SP</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1000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97180">
                <a:tc>
                  <a:txBody>
                    <a:bodyPr/>
                    <a:lstStyle/>
                    <a:p>
                      <a:pPr algn="ctr"/>
                      <a:r>
                        <a:rPr kumimoji="1" lang="ja-JP" altLang="en-US" sz="700" b="0" dirty="0">
                          <a:solidFill>
                            <a:schemeClr val="bg1"/>
                          </a:solidFill>
                          <a:latin typeface="+mj-lt"/>
                          <a:ea typeface="+mj-ea"/>
                        </a:rPr>
                        <a:t>商品</a:t>
                      </a:r>
                      <a:r>
                        <a:rPr kumimoji="1" lang="en-US" altLang="ja-JP" sz="700" b="0" dirty="0">
                          <a:solidFill>
                            <a:schemeClr val="bg1"/>
                          </a:solidFill>
                          <a:latin typeface="+mj-lt"/>
                          <a:ea typeface="+mj-ea"/>
                        </a:rPr>
                        <a:t>ID</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dirty="0" smtClean="0">
                          <a:solidFill>
                            <a:schemeClr val="tx1">
                              <a:lumMod val="65000"/>
                              <a:lumOff val="35000"/>
                            </a:schemeClr>
                          </a:solidFill>
                          <a:latin typeface="+mj-lt"/>
                          <a:ea typeface="+mj-ea"/>
                        </a:rPr>
                        <a:t>1000000700</a:t>
                      </a: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fontAlgn="ctr"/>
                      <a:r>
                        <a:rPr kumimoji="1" lang="en-US" altLang="ja-JP" sz="700" kern="1200" dirty="0">
                          <a:solidFill>
                            <a:schemeClr val="tx1">
                              <a:lumMod val="65000"/>
                              <a:lumOff val="35000"/>
                            </a:schemeClr>
                          </a:solidFill>
                          <a:latin typeface="+mj-lt"/>
                          <a:ea typeface="+mj-ea"/>
                          <a:cs typeface="+mn-cs"/>
                        </a:rPr>
                        <a:t>1000000707</a:t>
                      </a:r>
                    </a:p>
                  </a:txBody>
                  <a:tcPr marL="4763" marR="4763" marT="4763"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700" kern="1200" dirty="0" smtClean="0">
                          <a:solidFill>
                            <a:schemeClr val="tx1">
                              <a:lumMod val="65000"/>
                              <a:lumOff val="35000"/>
                            </a:schemeClr>
                          </a:solidFill>
                          <a:latin typeface="+mj-lt"/>
                          <a:ea typeface="+mj-ea"/>
                          <a:cs typeface="+mn-cs"/>
                        </a:rPr>
                        <a:t>1000000708</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700" kern="1200" dirty="0" smtClean="0">
                          <a:solidFill>
                            <a:schemeClr val="tx1">
                              <a:lumMod val="65000"/>
                              <a:lumOff val="35000"/>
                            </a:schemeClr>
                          </a:solidFill>
                          <a:latin typeface="+mj-lt"/>
                          <a:ea typeface="+mj-ea"/>
                          <a:cs typeface="+mn-cs"/>
                        </a:rPr>
                        <a:t>1000000709</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700" kern="1200" dirty="0" smtClean="0">
                          <a:solidFill>
                            <a:schemeClr val="tx1">
                              <a:lumMod val="65000"/>
                              <a:lumOff val="35000"/>
                            </a:schemeClr>
                          </a:solidFill>
                          <a:latin typeface="+mj-lt"/>
                          <a:ea typeface="+mj-ea"/>
                          <a:cs typeface="+mn-cs"/>
                        </a:rPr>
                        <a:t>1000000721</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700" kern="1200" dirty="0" smtClean="0">
                          <a:solidFill>
                            <a:schemeClr val="tx1">
                              <a:lumMod val="65000"/>
                              <a:lumOff val="35000"/>
                            </a:schemeClr>
                          </a:solidFill>
                          <a:latin typeface="+mj-lt"/>
                          <a:ea typeface="+mj-ea"/>
                          <a:cs typeface="+mn-cs"/>
                        </a:rPr>
                        <a:t>1000000710</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smtClean="0">
                          <a:solidFill>
                            <a:schemeClr val="bg1"/>
                          </a:solidFill>
                          <a:latin typeface="+mn-lt"/>
                          <a:ea typeface="+mn-ea"/>
                          <a:cs typeface="+mn-cs"/>
                        </a:rPr>
                        <a:t>予約開始日</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chemeClr val="tx1">
                              <a:lumMod val="65000"/>
                              <a:lumOff val="35000"/>
                            </a:schemeClr>
                          </a:solidFill>
                        </a:rPr>
                        <a:t>2021/3/1</a:t>
                      </a:r>
                      <a:r>
                        <a:rPr kumimoji="1" lang="ja-JP" altLang="en-US" sz="800" dirty="0" smtClean="0">
                          <a:solidFill>
                            <a:schemeClr val="tx1">
                              <a:lumMod val="65000"/>
                              <a:lumOff val="35000"/>
                            </a:schemeClr>
                          </a:solidFill>
                        </a:rPr>
                        <a:t>（月）</a:t>
                      </a: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99636012"/>
                  </a:ext>
                </a:extLst>
              </a:tr>
              <a:tr h="784908">
                <a:tc>
                  <a:txBody>
                    <a:bodyPr/>
                    <a:lstStyle/>
                    <a:p>
                      <a:pPr algn="ctr"/>
                      <a:r>
                        <a:rPr kumimoji="1" lang="ja-JP" altLang="en-US" sz="700" b="0" dirty="0">
                          <a:solidFill>
                            <a:schemeClr val="bg1"/>
                          </a:solidFill>
                          <a:latin typeface="+mj-lt"/>
                          <a:ea typeface="+mj-ea"/>
                        </a:rPr>
                        <a:t>掲載イメージ</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495300">
                <a:tc>
                  <a:txBody>
                    <a:bodyPr/>
                    <a:lstStyle/>
                    <a:p>
                      <a:pPr algn="ctr"/>
                      <a:r>
                        <a:rPr kumimoji="1" lang="ja-JP" altLang="en-US" sz="700" b="0" dirty="0">
                          <a:solidFill>
                            <a:schemeClr val="bg1"/>
                          </a:solidFill>
                          <a:latin typeface="+mj-lt"/>
                          <a:ea typeface="+mj-ea"/>
                        </a:rPr>
                        <a:t>広告タイプ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パノラマ</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パノラマ動画</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a:t>
                      </a: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スクエア動画</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クインティ動画</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バナー静止画（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バナー動画（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276437">
                <a:tc>
                  <a:txBody>
                    <a:bodyPr/>
                    <a:lstStyle/>
                    <a:p>
                      <a:pPr algn="ctr"/>
                      <a:r>
                        <a:rPr kumimoji="1" lang="ja-JP" altLang="en-US" sz="700" b="0" dirty="0">
                          <a:solidFill>
                            <a:schemeClr val="bg1"/>
                          </a:solidFill>
                          <a:latin typeface="+mj-lt"/>
                          <a:ea typeface="+mj-ea"/>
                        </a:rPr>
                        <a:t>デバイス</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fontAlgn="ctr"/>
                      <a:r>
                        <a:rPr lang="en-US" sz="700" b="0" i="0" u="none" strike="noStrike" dirty="0" smtClean="0">
                          <a:solidFill>
                            <a:srgbClr val="000000"/>
                          </a:solidFill>
                          <a:effectLst/>
                          <a:latin typeface="メイリオ" panose="020B0604030504040204" pitchFamily="50" charset="-128"/>
                          <a:ea typeface="メイリオ" panose="020B0604030504040204" pitchFamily="50" charset="-128"/>
                        </a:rPr>
                        <a:t>PC</a:t>
                      </a: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スマートフォン</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272785">
                <a:tc>
                  <a:txBody>
                    <a:bodyPr/>
                    <a:lstStyle/>
                    <a:p>
                      <a:pPr algn="ctr"/>
                      <a:r>
                        <a:rPr kumimoji="1" lang="ja-JP" altLang="en-US" sz="700" b="0" dirty="0">
                          <a:solidFill>
                            <a:schemeClr val="bg1"/>
                          </a:solidFill>
                          <a:latin typeface="+mj-lt"/>
                          <a:ea typeface="+mj-ea"/>
                        </a:rPr>
                        <a:t>掲載場所</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algn="ctr" fontAlgn="ctr"/>
                      <a:r>
                        <a:rPr kumimoji="1" lang="en-US" altLang="ja-JP" sz="700" b="0" i="0" u="none" strike="noStrike" kern="1200" cap="none" spc="0" normalizeH="0" baseline="0" dirty="0">
                          <a:ln>
                            <a:noFill/>
                          </a:ln>
                          <a:solidFill>
                            <a:prstClr val="black">
                              <a:lumMod val="65000"/>
                              <a:lumOff val="35000"/>
                            </a:prstClr>
                          </a:solidFill>
                          <a:effectLst/>
                          <a:uLnTx/>
                          <a:uFillTx/>
                          <a:latin typeface="+mn-ea"/>
                          <a:ea typeface="+mn-ea"/>
                          <a:cs typeface="+mn-cs"/>
                        </a:rPr>
                        <a:t>Yahoo! JAPAN </a:t>
                      </a:r>
                      <a:r>
                        <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rPr>
                        <a:t>トップページ</a:t>
                      </a:r>
                    </a:p>
                  </a:txBody>
                  <a:tcPr marL="3870" marR="3870" marT="3870" marB="37148" anchor="ctr">
                    <a:lnL w="12700" cmpd="sng">
                      <a:noFill/>
                    </a:lnL>
                    <a:lnR w="12700" cap="flat" cmpd="sng" algn="ctr">
                      <a:solidFill>
                        <a:schemeClr val="bg1"/>
                      </a:solidFill>
                      <a:prstDash val="solid"/>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48363901"/>
                  </a:ext>
                </a:extLst>
              </a:tr>
              <a:tr h="538256">
                <a:tc>
                  <a:txBody>
                    <a:bodyPr/>
                    <a:lstStyle/>
                    <a:p>
                      <a:pPr algn="ctr"/>
                      <a:r>
                        <a:rPr kumimoji="1" lang="ja-JP" altLang="en-US" sz="700" b="0" dirty="0">
                          <a:solidFill>
                            <a:schemeClr val="bg1"/>
                          </a:solidFill>
                          <a:latin typeface="+mj-lt"/>
                          <a:ea typeface="+mj-ea"/>
                        </a:rPr>
                        <a:t>掲載期間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日（水）～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年</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月</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22</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日（木）</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673279428"/>
                  </a:ext>
                </a:extLst>
              </a:tr>
              <a:tr h="495300">
                <a:tc>
                  <a:txBody>
                    <a:bodyPr/>
                    <a:lstStyle/>
                    <a:p>
                      <a:pPr algn="ctr"/>
                      <a:r>
                        <a:rPr kumimoji="1" lang="ja-JP" altLang="en-US" sz="700" b="0" dirty="0">
                          <a:solidFill>
                            <a:schemeClr val="bg1"/>
                          </a:solidFill>
                          <a:latin typeface="+mj-lt"/>
                          <a:ea typeface="+mj-ea"/>
                        </a:rPr>
                        <a:t>購入期間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2</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a:t>
                      </a: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※1</a:t>
                      </a:r>
                      <a:r>
                        <a:rPr kumimoji="1" lang="ja-JP" altLang="en-US"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日間での掲載も可能ですが、掲載</a:t>
                      </a:r>
                      <a:r>
                        <a:rPr kumimoji="1" lang="en-US" altLang="ja-JP" sz="600" b="0" i="0" u="none" strike="noStrike" kern="1200" cap="none" spc="0" normalizeH="0" baseline="0" dirty="0" err="1" smtClean="0">
                          <a:ln>
                            <a:noFill/>
                          </a:ln>
                          <a:solidFill>
                            <a:prstClr val="black">
                              <a:lumMod val="65000"/>
                              <a:lumOff val="35000"/>
                            </a:prstClr>
                          </a:solidFill>
                          <a:effectLst/>
                          <a:uLnTx/>
                          <a:uFillTx/>
                          <a:latin typeface="+mn-ea"/>
                          <a:ea typeface="+mn-ea"/>
                          <a:cs typeface="+mn-cs"/>
                        </a:rPr>
                        <a:t>vimps</a:t>
                      </a:r>
                      <a:r>
                        <a:rPr kumimoji="1" lang="ja-JP" altLang="en-US"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数が未達成の場合補填対象外になります</a:t>
                      </a: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7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32916">
                <a:tc>
                  <a:txBody>
                    <a:bodyPr/>
                    <a:lstStyle/>
                    <a:p>
                      <a:pPr algn="ctr"/>
                      <a:r>
                        <a:rPr kumimoji="1" lang="ja-JP" altLang="en-US" sz="700" b="0" dirty="0">
                          <a:solidFill>
                            <a:schemeClr val="bg1"/>
                          </a:solidFill>
                          <a:latin typeface="+mj-lt"/>
                          <a:ea typeface="+mj-ea"/>
                        </a:rPr>
                        <a:t>料金タイプ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800" b="0" i="0" u="none" strike="noStrike" kern="1200" cap="none" spc="0" normalizeH="0" baseline="0" dirty="0" err="1">
                          <a:ln>
                            <a:noFill/>
                          </a:ln>
                          <a:solidFill>
                            <a:prstClr val="black">
                              <a:lumMod val="65000"/>
                              <a:lumOff val="35000"/>
                            </a:prstClr>
                          </a:solidFill>
                          <a:effectLst/>
                          <a:uLnTx/>
                          <a:uFillTx/>
                          <a:latin typeface="+mn-ea"/>
                          <a:ea typeface="+mn-ea"/>
                          <a:cs typeface="+mn-cs"/>
                        </a:rPr>
                        <a:t>vimps</a:t>
                      </a:r>
                      <a:r>
                        <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rPr>
                        <a:t>購入型（変動）</a:t>
                      </a:r>
                    </a:p>
                  </a:txBody>
                  <a:tcPr marL="3870" marR="3870" marT="3870"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32916">
                <a:tc>
                  <a:txBody>
                    <a:bodyPr/>
                    <a:lstStyle/>
                    <a:p>
                      <a:pPr algn="ctr"/>
                      <a:r>
                        <a:rPr kumimoji="1" lang="ja-JP" altLang="en-US" sz="700" b="0" kern="1200" dirty="0" smtClean="0">
                          <a:solidFill>
                            <a:schemeClr val="bg1"/>
                          </a:solidFill>
                          <a:latin typeface="+mn-lt"/>
                          <a:ea typeface="+mn-ea"/>
                          <a:cs typeface="+mn-cs"/>
                        </a:rPr>
                        <a:t>最低購入価格</a:t>
                      </a:r>
                      <a:r>
                        <a:rPr kumimoji="1" lang="ja-JP" altLang="en-US" sz="700" b="0" kern="1200" baseline="0" dirty="0" smtClean="0">
                          <a:solidFill>
                            <a:schemeClr val="bg1"/>
                          </a:solidFill>
                          <a:latin typeface="+mn-lt"/>
                          <a:ea typeface="+mn-ea"/>
                          <a:cs typeface="+mn-cs"/>
                        </a:rPr>
                        <a:t> </a:t>
                      </a:r>
                      <a:endParaRPr kumimoji="1" lang="ja-JP" altLang="en-US" sz="700" b="0" kern="1200" dirty="0">
                        <a:solidFill>
                          <a:schemeClr val="bg1"/>
                        </a:solidFill>
                        <a:latin typeface="+mn-lt"/>
                        <a:ea typeface="+mn-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rPr>
                        <a:t>3,000,000</a:t>
                      </a:r>
                    </a:p>
                  </a:txBody>
                  <a:tcPr marL="0" marR="0" marT="0" marB="0"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rPr>
                        <a:t>50,000,000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rPr>
                        <a:t>3,000,000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rPr>
                        <a:t>3,000,000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rPr>
                        <a:t>3,000,000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smtClean="0">
                          <a:solidFill>
                            <a:schemeClr val="tx1">
                              <a:lumMod val="50000"/>
                              <a:lumOff val="50000"/>
                            </a:schemeClr>
                          </a:solidFill>
                          <a:effectLst/>
                          <a:latin typeface="+mn-lt"/>
                          <a:ea typeface="メイリオ" panose="020B0604030504040204" pitchFamily="50" charset="-128"/>
                          <a:cs typeface="+mn-cs"/>
                        </a:rPr>
                        <a:t>10,000,000</a:t>
                      </a:r>
                      <a:endParaRPr kumimoji="1" lang="en-US" altLang="ja-JP" sz="800" b="0" i="0" u="none" strike="noStrike" kern="1200" dirty="0">
                        <a:solidFill>
                          <a:schemeClr val="tx1">
                            <a:lumMod val="50000"/>
                            <a:lumOff val="50000"/>
                          </a:schemeClr>
                        </a:solidFill>
                        <a:effectLst/>
                        <a:latin typeface="+mn-lt"/>
                        <a:ea typeface="メイリオ" panose="020B0604030504040204" pitchFamily="50" charset="-128"/>
                        <a:cs typeface="+mn-cs"/>
                      </a:endParaRPr>
                    </a:p>
                  </a:txBody>
                  <a:tcPr marL="0" marR="0" marT="0" marB="0"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4014462905"/>
                  </a:ext>
                </a:extLst>
              </a:tr>
              <a:tr h="332916">
                <a:tc>
                  <a:txBody>
                    <a:bodyPr/>
                    <a:lstStyle/>
                    <a:p>
                      <a:pPr algn="ctr"/>
                      <a:r>
                        <a:rPr kumimoji="1" lang="ja-JP" altLang="en-US" sz="700" b="0" kern="1200" dirty="0" smtClean="0">
                          <a:solidFill>
                            <a:schemeClr val="bg1"/>
                          </a:solidFill>
                          <a:latin typeface="+mj-lt"/>
                          <a:ea typeface="+mj-ea"/>
                          <a:cs typeface="+mn-cs"/>
                        </a:rPr>
                        <a:t>基本料金（</a:t>
                      </a:r>
                      <a:r>
                        <a:rPr kumimoji="1" lang="en-US" altLang="ja-JP" sz="700" b="0" kern="1200" dirty="0" err="1" smtClean="0">
                          <a:solidFill>
                            <a:schemeClr val="bg1"/>
                          </a:solidFill>
                          <a:latin typeface="+mj-lt"/>
                          <a:ea typeface="+mj-ea"/>
                          <a:cs typeface="+mn-cs"/>
                        </a:rPr>
                        <a:t>vCPM</a:t>
                      </a:r>
                      <a:r>
                        <a:rPr kumimoji="1" lang="ja-JP" altLang="en-US" sz="700" b="0" kern="1200" dirty="0" smtClean="0">
                          <a:solidFill>
                            <a:schemeClr val="bg1"/>
                          </a:solidFill>
                          <a:latin typeface="+mj-lt"/>
                          <a:ea typeface="+mj-ea"/>
                          <a:cs typeface="+mn-cs"/>
                        </a:rPr>
                        <a:t>）</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schemeClr val="tx1">
                              <a:lumMod val="50000"/>
                              <a:lumOff val="50000"/>
                            </a:schemeClr>
                          </a:solidFill>
                          <a:effectLst/>
                          <a:uLnTx/>
                          <a:uFillTx/>
                          <a:latin typeface="+mn-lt"/>
                          <a:ea typeface="+mn-ea"/>
                          <a:cs typeface="+mn-cs"/>
                        </a:rPr>
                        <a:t>3,360</a:t>
                      </a:r>
                    </a:p>
                  </a:txBody>
                  <a:tcPr marL="0" marR="0" marT="0" marB="0"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schemeClr val="tx1">
                              <a:lumMod val="50000"/>
                              <a:lumOff val="50000"/>
                            </a:schemeClr>
                          </a:solidFill>
                          <a:effectLst/>
                          <a:uLnTx/>
                          <a:uFillTx/>
                          <a:latin typeface="+mn-lt"/>
                          <a:ea typeface="+mn-ea"/>
                          <a:cs typeface="+mn-cs"/>
                        </a:rPr>
                        <a:t>2,688</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schemeClr val="tx1">
                              <a:lumMod val="50000"/>
                              <a:lumOff val="50000"/>
                            </a:schemeClr>
                          </a:solidFill>
                          <a:effectLst/>
                          <a:uLnTx/>
                          <a:uFillTx/>
                          <a:latin typeface="+mn-lt"/>
                          <a:ea typeface="+mn-ea"/>
                          <a:cs typeface="+mn-cs"/>
                        </a:rPr>
                        <a:t>2,640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schemeClr val="tx1">
                              <a:lumMod val="50000"/>
                              <a:lumOff val="50000"/>
                            </a:schemeClr>
                          </a:solidFill>
                          <a:effectLst/>
                          <a:uLnTx/>
                          <a:uFillTx/>
                          <a:latin typeface="+mn-lt"/>
                          <a:ea typeface="+mn-ea"/>
                          <a:cs typeface="+mn-cs"/>
                        </a:rPr>
                        <a:t>2,400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a:ln>
                            <a:noFill/>
                          </a:ln>
                          <a:solidFill>
                            <a:schemeClr val="tx1">
                              <a:lumMod val="50000"/>
                              <a:lumOff val="50000"/>
                            </a:schemeClr>
                          </a:solidFill>
                          <a:effectLst/>
                          <a:uLnTx/>
                          <a:uFillTx/>
                          <a:latin typeface="+mn-lt"/>
                          <a:ea typeface="+mn-ea"/>
                          <a:cs typeface="+mn-cs"/>
                        </a:rPr>
                        <a:t>1,920</a:t>
                      </a: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fontAlgn="ctr"/>
                      <a:r>
                        <a:rPr lang="en-US" altLang="ja-JP" sz="800" b="0" i="0" u="none" strike="noStrike" dirty="0">
                          <a:solidFill>
                            <a:schemeClr val="tx1">
                              <a:lumMod val="50000"/>
                              <a:lumOff val="50000"/>
                            </a:schemeClr>
                          </a:solidFill>
                          <a:effectLst/>
                          <a:latin typeface="+mn-lt"/>
                          <a:ea typeface="メイリオ" panose="020B0604030504040204" pitchFamily="50" charset="-128"/>
                        </a:rPr>
                        <a:t>1,536</a:t>
                      </a:r>
                    </a:p>
                  </a:txBody>
                  <a:tcPr marL="0" marR="0" marT="0" marB="0"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632908765"/>
                  </a:ext>
                </a:extLst>
              </a:tr>
            </a:tbl>
          </a:graphicData>
        </a:graphic>
      </p:graphicFrame>
      <p:pic>
        <p:nvPicPr>
          <p:cNvPr id="8" name="図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98748" y="2452391"/>
            <a:ext cx="832093" cy="760585"/>
          </a:xfrm>
          <a:prstGeom prst="rect">
            <a:avLst/>
          </a:prstGeom>
        </p:spPr>
      </p:pic>
      <p:pic>
        <p:nvPicPr>
          <p:cNvPr id="10" name="図 9"/>
          <p:cNvPicPr>
            <a:picLocks noChangeAspect="1"/>
          </p:cNvPicPr>
          <p:nvPr/>
        </p:nvPicPr>
        <p:blipFill>
          <a:blip r:embed="rId3"/>
          <a:stretch>
            <a:fillRect/>
          </a:stretch>
        </p:blipFill>
        <p:spPr>
          <a:xfrm>
            <a:off x="6334491" y="2450917"/>
            <a:ext cx="915485" cy="732114"/>
          </a:xfrm>
          <a:prstGeom prst="rect">
            <a:avLst/>
          </a:prstGeom>
        </p:spPr>
      </p:pic>
      <p:pic>
        <p:nvPicPr>
          <p:cNvPr id="11" name="図 10"/>
          <p:cNvPicPr>
            <a:picLocks noChangeAspect="1"/>
          </p:cNvPicPr>
          <p:nvPr/>
        </p:nvPicPr>
        <p:blipFill>
          <a:blip r:embed="rId4"/>
          <a:stretch>
            <a:fillRect/>
          </a:stretch>
        </p:blipFill>
        <p:spPr>
          <a:xfrm>
            <a:off x="5421052" y="2450917"/>
            <a:ext cx="913439" cy="732114"/>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50922" y="2453866"/>
            <a:ext cx="954527" cy="757636"/>
          </a:xfrm>
          <a:prstGeom prst="rect">
            <a:avLst/>
          </a:prstGeom>
        </p:spPr>
      </p:pic>
      <p:pic>
        <p:nvPicPr>
          <p:cNvPr id="15" name="図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22133" y="2450917"/>
            <a:ext cx="932282" cy="735128"/>
          </a:xfrm>
          <a:prstGeom prst="rect">
            <a:avLst/>
          </a:prstGeom>
        </p:spPr>
      </p:pic>
      <p:sp>
        <p:nvSpPr>
          <p:cNvPr id="21" name="テキスト ボックス 20"/>
          <p:cNvSpPr txBox="1"/>
          <p:nvPr/>
        </p:nvSpPr>
        <p:spPr>
          <a:xfrm>
            <a:off x="2808171" y="908718"/>
            <a:ext cx="1300630"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2" name="テキスト ボックス 21"/>
          <p:cNvSpPr txBox="1"/>
          <p:nvPr/>
        </p:nvSpPr>
        <p:spPr>
          <a:xfrm>
            <a:off x="1496616" y="908718"/>
            <a:ext cx="1296144"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3" name="テキスト ボックス 22"/>
          <p:cNvSpPr txBox="1"/>
          <p:nvPr/>
        </p:nvSpPr>
        <p:spPr>
          <a:xfrm>
            <a:off x="5668594" y="911433"/>
            <a:ext cx="1300630"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4" name="テキスト ボックス 23"/>
          <p:cNvSpPr txBox="1"/>
          <p:nvPr/>
        </p:nvSpPr>
        <p:spPr>
          <a:xfrm>
            <a:off x="4129394" y="911433"/>
            <a:ext cx="1296144"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5" name="正方形/長方形 24"/>
          <p:cNvSpPr/>
          <p:nvPr/>
        </p:nvSpPr>
        <p:spPr>
          <a:xfrm>
            <a:off x="272480" y="6246241"/>
            <a:ext cx="4953000" cy="461665"/>
          </a:xfrm>
          <a:prstGeom prst="rect">
            <a:avLst/>
          </a:prstGeom>
        </p:spPr>
        <p:txBody>
          <a:bodyPr>
            <a:spAutoFit/>
          </a:bodyPr>
          <a:lstStyle/>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a:p>
            <a:r>
              <a:rPr lang="ja-JP" altLang="en-US" sz="800" dirty="0">
                <a:solidFill>
                  <a:schemeClr val="tx1">
                    <a:lumMod val="65000"/>
                    <a:lumOff val="35000"/>
                  </a:schemeClr>
                </a:solidFill>
              </a:rPr>
              <a:t>※vCPMはビューアブルインプレッション1,000回あたりにかかる見込み広告費用です。</a:t>
            </a:r>
          </a:p>
        </p:txBody>
      </p:sp>
      <p:sp>
        <p:nvSpPr>
          <p:cNvPr id="26"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Tree>
    <p:extLst>
      <p:ext uri="{BB962C8B-B14F-4D97-AF65-F5344CB8AC3E}">
        <p14:creationId xmlns:p14="http://schemas.microsoft.com/office/powerpoint/2010/main" val="2466850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t>商品</a:t>
            </a:r>
            <a:r>
              <a:rPr lang="ja-JP" altLang="en-US" sz="2400" dirty="0" smtClean="0"/>
              <a:t>一覧　</a:t>
            </a:r>
            <a:r>
              <a:rPr lang="ja-JP" altLang="en-US" sz="1600" dirty="0" smtClean="0"/>
              <a:t>東京</a:t>
            </a:r>
            <a:r>
              <a:rPr lang="en-US" altLang="ja-JP" sz="1600" dirty="0"/>
              <a:t>2020</a:t>
            </a:r>
            <a:r>
              <a:rPr lang="ja-JP" altLang="en-US" sz="1600" dirty="0"/>
              <a:t>開催期間　</a:t>
            </a:r>
            <a:r>
              <a:rPr lang="en-US" altLang="ja-JP" sz="1600" dirty="0"/>
              <a:t>PC/SP</a:t>
            </a:r>
            <a:r>
              <a:rPr lang="ja-JP" altLang="en-US" sz="1600" dirty="0"/>
              <a:t>ブランドパネル各商品 （五輪後半）</a:t>
            </a:r>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3112624220"/>
              </p:ext>
            </p:extLst>
          </p:nvPr>
        </p:nvGraphicFramePr>
        <p:xfrm>
          <a:off x="760090" y="1322767"/>
          <a:ext cx="8990444" cy="5006298"/>
        </p:xfrm>
        <a:graphic>
          <a:graphicData uri="http://schemas.openxmlformats.org/drawingml/2006/table">
            <a:tbl>
              <a:tblPr firstCol="1" bandRow="1">
                <a:tableStyleId>{21E4AEA4-8DFA-4A89-87EB-49C32662AFE0}</a:tableStyleId>
              </a:tblPr>
              <a:tblGrid>
                <a:gridCol w="777350">
                  <a:extLst>
                    <a:ext uri="{9D8B030D-6E8A-4147-A177-3AD203B41FA5}">
                      <a16:colId xmlns:a16="http://schemas.microsoft.com/office/drawing/2014/main" val="792911817"/>
                    </a:ext>
                  </a:extLst>
                </a:gridCol>
                <a:gridCol w="1309325">
                  <a:extLst>
                    <a:ext uri="{9D8B030D-6E8A-4147-A177-3AD203B41FA5}">
                      <a16:colId xmlns:a16="http://schemas.microsoft.com/office/drawing/2014/main" val="598637953"/>
                    </a:ext>
                  </a:extLst>
                </a:gridCol>
                <a:gridCol w="1228637">
                  <a:extLst>
                    <a:ext uri="{9D8B030D-6E8A-4147-A177-3AD203B41FA5}">
                      <a16:colId xmlns:a16="http://schemas.microsoft.com/office/drawing/2014/main" val="3455836114"/>
                    </a:ext>
                  </a:extLst>
                </a:gridCol>
                <a:gridCol w="1228637">
                  <a:extLst>
                    <a:ext uri="{9D8B030D-6E8A-4147-A177-3AD203B41FA5}">
                      <a16:colId xmlns:a16="http://schemas.microsoft.com/office/drawing/2014/main" val="208956411"/>
                    </a:ext>
                  </a:extLst>
                </a:gridCol>
                <a:gridCol w="2047728">
                  <a:extLst>
                    <a:ext uri="{9D8B030D-6E8A-4147-A177-3AD203B41FA5}">
                      <a16:colId xmlns:a16="http://schemas.microsoft.com/office/drawing/2014/main" val="2209381414"/>
                    </a:ext>
                  </a:extLst>
                </a:gridCol>
                <a:gridCol w="1170130">
                  <a:extLst>
                    <a:ext uri="{9D8B030D-6E8A-4147-A177-3AD203B41FA5}">
                      <a16:colId xmlns:a16="http://schemas.microsoft.com/office/drawing/2014/main" val="4000111519"/>
                    </a:ext>
                  </a:extLst>
                </a:gridCol>
                <a:gridCol w="1228637">
                  <a:extLst>
                    <a:ext uri="{9D8B030D-6E8A-4147-A177-3AD203B41FA5}">
                      <a16:colId xmlns:a16="http://schemas.microsoft.com/office/drawing/2014/main" val="2598319511"/>
                    </a:ext>
                  </a:extLst>
                </a:gridCol>
              </a:tblGrid>
              <a:tr h="497586">
                <a:tc>
                  <a:txBody>
                    <a:bodyPr/>
                    <a:lstStyle/>
                    <a:p>
                      <a:pPr algn="ctr"/>
                      <a:r>
                        <a:rPr kumimoji="1" lang="ja-JP" altLang="en-US" sz="700" dirty="0">
                          <a:solidFill>
                            <a:schemeClr val="bg1"/>
                          </a:solidFill>
                          <a:latin typeface="+mj-lt"/>
                          <a:ea typeface="+mj-ea"/>
                        </a:rPr>
                        <a:t>商品名</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2000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1000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97180">
                <a:tc>
                  <a:txBody>
                    <a:bodyPr/>
                    <a:lstStyle/>
                    <a:p>
                      <a:pPr algn="ctr"/>
                      <a:r>
                        <a:rPr kumimoji="1" lang="ja-JP" altLang="en-US" sz="700" b="0" dirty="0">
                          <a:solidFill>
                            <a:schemeClr val="bg1"/>
                          </a:solidFill>
                          <a:latin typeface="+mj-lt"/>
                          <a:ea typeface="+mj-ea"/>
                        </a:rPr>
                        <a:t>商品</a:t>
                      </a:r>
                      <a:r>
                        <a:rPr kumimoji="1" lang="en-US" altLang="ja-JP" sz="700" b="0" dirty="0">
                          <a:solidFill>
                            <a:schemeClr val="bg1"/>
                          </a:solidFill>
                          <a:latin typeface="+mj-lt"/>
                          <a:ea typeface="+mj-ea"/>
                        </a:rPr>
                        <a:t>ID</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dirty="0" smtClean="0">
                          <a:solidFill>
                            <a:schemeClr val="tx1">
                              <a:lumMod val="65000"/>
                              <a:lumOff val="35000"/>
                            </a:schemeClr>
                          </a:solidFill>
                          <a:latin typeface="+mj-lt"/>
                          <a:ea typeface="+mj-ea"/>
                        </a:rPr>
                        <a:t>1000000722</a:t>
                      </a: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fontAlgn="ctr" latinLnBrk="0" hangingPunct="1"/>
                      <a:r>
                        <a:rPr kumimoji="1" lang="en-US" altLang="ja-JP" sz="700" kern="1200" dirty="0">
                          <a:solidFill>
                            <a:schemeClr val="tx1">
                              <a:lumMod val="65000"/>
                              <a:lumOff val="35000"/>
                            </a:schemeClr>
                          </a:solidFill>
                          <a:latin typeface="+mj-lt"/>
                          <a:ea typeface="+mj-ea"/>
                          <a:cs typeface="+mn-cs"/>
                        </a:rPr>
                        <a:t>1000000723</a:t>
                      </a:r>
                    </a:p>
                  </a:txBody>
                  <a:tcPr marL="4763" marR="4763" marT="4763"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fontAlgn="ctr" latinLnBrk="0" hangingPunct="1"/>
                      <a:r>
                        <a:rPr kumimoji="1" lang="en-US" altLang="ja-JP" sz="700" kern="1200" dirty="0">
                          <a:solidFill>
                            <a:schemeClr val="tx1">
                              <a:lumMod val="65000"/>
                              <a:lumOff val="35000"/>
                            </a:schemeClr>
                          </a:solidFill>
                          <a:latin typeface="+mj-lt"/>
                          <a:ea typeface="+mj-ea"/>
                          <a:cs typeface="+mn-cs"/>
                        </a:rPr>
                        <a:t>1000000725</a:t>
                      </a:r>
                    </a:p>
                  </a:txBody>
                  <a:tcPr marL="4763" marR="4763" marT="4763"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1000000727</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1000000728</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algn="ctr" defTabSz="914400" rtl="0" eaLnBrk="1" latinLnBrk="0" hangingPunct="1"/>
                      <a:r>
                        <a:rPr kumimoji="1" lang="en-US" altLang="ja-JP" sz="700" kern="1200" dirty="0" smtClean="0">
                          <a:solidFill>
                            <a:schemeClr val="tx1">
                              <a:lumMod val="65000"/>
                              <a:lumOff val="35000"/>
                            </a:schemeClr>
                          </a:solidFill>
                          <a:latin typeface="+mj-lt"/>
                          <a:ea typeface="+mj-ea"/>
                          <a:cs typeface="+mn-cs"/>
                        </a:rPr>
                        <a:t>1000000729</a:t>
                      </a:r>
                      <a:endParaRPr kumimoji="1" lang="ja-JP" altLang="en-US" sz="700" kern="1200" dirty="0">
                        <a:solidFill>
                          <a:schemeClr val="tx1">
                            <a:lumMod val="65000"/>
                            <a:lumOff val="35000"/>
                          </a:schemeClr>
                        </a:solidFill>
                        <a:latin typeface="+mj-lt"/>
                        <a:ea typeface="+mj-ea"/>
                        <a:cs typeface="+mn-cs"/>
                      </a:endParaRPr>
                    </a:p>
                  </a:txBody>
                  <a:tcPr marL="74295" marR="74295" marT="37148" marB="37148"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971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smtClean="0">
                          <a:solidFill>
                            <a:schemeClr val="bg1"/>
                          </a:solidFill>
                          <a:latin typeface="+mn-lt"/>
                          <a:ea typeface="+mn-ea"/>
                          <a:cs typeface="+mn-cs"/>
                        </a:rPr>
                        <a:t>予約開始日</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chemeClr val="tx1">
                              <a:lumMod val="65000"/>
                              <a:lumOff val="35000"/>
                            </a:schemeClr>
                          </a:solidFill>
                        </a:rPr>
                        <a:t>2021/3/1</a:t>
                      </a:r>
                      <a:r>
                        <a:rPr kumimoji="1" lang="ja-JP" altLang="en-US" sz="800" dirty="0" smtClean="0">
                          <a:solidFill>
                            <a:schemeClr val="tx1">
                              <a:lumMod val="65000"/>
                              <a:lumOff val="35000"/>
                            </a:schemeClr>
                          </a:solidFill>
                        </a:rPr>
                        <a:t>（月）</a:t>
                      </a: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endParaRPr kumimoji="1" lang="ja-JP" altLang="en-US" sz="1500" dirty="0"/>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748584684"/>
                  </a:ext>
                </a:extLst>
              </a:tr>
              <a:tr h="784908">
                <a:tc>
                  <a:txBody>
                    <a:bodyPr/>
                    <a:lstStyle/>
                    <a:p>
                      <a:pPr algn="ctr"/>
                      <a:r>
                        <a:rPr kumimoji="1" lang="ja-JP" altLang="en-US" sz="700" b="0" dirty="0">
                          <a:solidFill>
                            <a:schemeClr val="bg1"/>
                          </a:solidFill>
                          <a:latin typeface="+mj-lt"/>
                          <a:ea typeface="+mj-ea"/>
                        </a:rPr>
                        <a:t>掲載イメージ</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endParaRPr kumimoji="1" lang="ja-JP" altLang="en-US" sz="700" dirty="0">
                        <a:solidFill>
                          <a:schemeClr val="tx1">
                            <a:lumMod val="65000"/>
                            <a:lumOff val="35000"/>
                          </a:schemeClr>
                        </a:solidFill>
                        <a:latin typeface="+mj-lt"/>
                        <a:ea typeface="+mj-ea"/>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endParaRPr kumimoji="1" lang="ja-JP" altLang="en-US" sz="1500" dirty="0"/>
                    </a:p>
                  </a:txBody>
                  <a:tcPr marL="74295" marR="74295" marT="37148" marB="37148"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sz="1500" dirty="0"/>
                    </a:p>
                  </a:txBody>
                  <a:tcPr marL="74295" marR="742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585065">
                <a:tc>
                  <a:txBody>
                    <a:bodyPr/>
                    <a:lstStyle/>
                    <a:p>
                      <a:pPr algn="ctr"/>
                      <a:r>
                        <a:rPr kumimoji="1" lang="ja-JP" altLang="en-US" sz="700" b="0" dirty="0">
                          <a:solidFill>
                            <a:schemeClr val="bg1"/>
                          </a:solidFill>
                          <a:latin typeface="+mj-lt"/>
                          <a:ea typeface="+mj-ea"/>
                        </a:rPr>
                        <a:t>広告タイプ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パノラマ</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動画</a:t>
                      </a: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ブランドパネル パノラマ動画</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スクエア動画</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トップインパクト クインティ動画</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gridSpan="2">
                  <a:txBody>
                    <a:bodyPr/>
                    <a:lstStyle/>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バナー静止画（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endPar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バナー動画（</a:t>
                      </a:r>
                      <a:r>
                        <a:rPr lang="en-US" altLang="ja-JP" sz="700" b="0" i="0" u="none" strike="noStrike" dirty="0" smtClean="0">
                          <a:solidFill>
                            <a:srgbClr val="000000"/>
                          </a:solidFill>
                          <a:effectLst/>
                          <a:latin typeface="メイリオ" panose="020B0604030504040204" pitchFamily="50" charset="-128"/>
                          <a:ea typeface="メイリオ" panose="020B0604030504040204" pitchFamily="50" charset="-128"/>
                        </a:rPr>
                        <a:t>16:9</a:t>
                      </a:r>
                      <a:r>
                        <a:rPr lang="ja-JP" altLang="en-US" sz="700" b="0" i="0" u="none" strike="noStrike" dirty="0" smtClean="0">
                          <a:solidFill>
                            <a:srgbClr val="000000"/>
                          </a:solidFill>
                          <a:effectLst/>
                          <a:latin typeface="メイリオ" panose="020B0604030504040204" pitchFamily="50" charset="-128"/>
                          <a:ea typeface="メイリオ" panose="020B0604030504040204" pitchFamily="50" charset="-128"/>
                        </a:rPr>
                        <a:t>）</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84434171"/>
                  </a:ext>
                </a:extLst>
              </a:tr>
              <a:tr h="276437">
                <a:tc>
                  <a:txBody>
                    <a:bodyPr/>
                    <a:lstStyle/>
                    <a:p>
                      <a:pPr algn="ctr"/>
                      <a:r>
                        <a:rPr kumimoji="1" lang="ja-JP" altLang="en-US" sz="700" b="0" dirty="0">
                          <a:solidFill>
                            <a:schemeClr val="bg1"/>
                          </a:solidFill>
                          <a:latin typeface="+mj-lt"/>
                          <a:ea typeface="+mj-ea"/>
                        </a:rPr>
                        <a:t>デバイス</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fontAlgn="ctr"/>
                      <a:r>
                        <a:rPr lang="en-US" sz="700" b="0" i="0" u="none" strike="noStrike" dirty="0">
                          <a:solidFill>
                            <a:srgbClr val="000000"/>
                          </a:solidFill>
                          <a:effectLst/>
                          <a:latin typeface="メイリオ" panose="020B0604030504040204" pitchFamily="50" charset="-128"/>
                          <a:ea typeface="メイリオ" panose="020B0604030504040204" pitchFamily="50" charset="-128"/>
                        </a:rPr>
                        <a:t>PC</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gridSpan="2">
                  <a:txBody>
                    <a:bodyPr/>
                    <a:lstStyle/>
                    <a:p>
                      <a:pPr algn="ctr" fontAlgn="ct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スマートフォン</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tc hMerge="1">
                  <a:txBody>
                    <a:bodyPr/>
                    <a:lstStyle/>
                    <a:p>
                      <a:pPr algn="ctr" fontAlgn="ctr"/>
                      <a:endParaRPr lang="ja-JP" altLang="en-US" sz="700" b="0" i="0" u="none" strike="noStrike" dirty="0">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272785">
                <a:tc>
                  <a:txBody>
                    <a:bodyPr/>
                    <a:lstStyle/>
                    <a:p>
                      <a:pPr algn="ctr"/>
                      <a:r>
                        <a:rPr kumimoji="1" lang="ja-JP" altLang="en-US" sz="700" b="0" dirty="0">
                          <a:solidFill>
                            <a:schemeClr val="bg1"/>
                          </a:solidFill>
                          <a:latin typeface="+mj-lt"/>
                          <a:ea typeface="+mj-ea"/>
                        </a:rPr>
                        <a:t>掲載場所</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algn="ctr" fontAlgn="ctr"/>
                      <a:r>
                        <a:rPr kumimoji="1" lang="en-US" altLang="ja-JP" sz="700" b="0" i="0" u="none" strike="noStrike" kern="1200" cap="none" spc="0" normalizeH="0" baseline="0" dirty="0">
                          <a:ln>
                            <a:noFill/>
                          </a:ln>
                          <a:solidFill>
                            <a:prstClr val="black">
                              <a:lumMod val="65000"/>
                              <a:lumOff val="35000"/>
                            </a:prstClr>
                          </a:solidFill>
                          <a:effectLst/>
                          <a:uLnTx/>
                          <a:uFillTx/>
                          <a:latin typeface="+mn-ea"/>
                          <a:ea typeface="+mn-ea"/>
                          <a:cs typeface="+mn-cs"/>
                        </a:rPr>
                        <a:t>Yahoo! JAPAN </a:t>
                      </a:r>
                      <a:r>
                        <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rPr>
                        <a:t>トップページ</a:t>
                      </a:r>
                    </a:p>
                  </a:txBody>
                  <a:tcPr marL="3870" marR="3870" marT="3870" marB="37148" anchor="ctr">
                    <a:lnL w="12700" cmpd="sng">
                      <a:noFill/>
                    </a:lnL>
                    <a:lnR w="12700" cap="flat" cmpd="sng" algn="ctr">
                      <a:solidFill>
                        <a:schemeClr val="bg1"/>
                      </a:solidFill>
                      <a:prstDash val="solid"/>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fontAlgn="ctr"/>
                      <a:endParaRPr kumimoji="1" lang="ja-JP" altLang="en-US" sz="7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048363901"/>
                  </a:ext>
                </a:extLst>
              </a:tr>
              <a:tr h="538256">
                <a:tc>
                  <a:txBody>
                    <a:bodyPr/>
                    <a:lstStyle/>
                    <a:p>
                      <a:pPr algn="ctr"/>
                      <a:r>
                        <a:rPr kumimoji="1" lang="ja-JP" altLang="en-US" sz="700" b="0" dirty="0">
                          <a:solidFill>
                            <a:schemeClr val="bg1"/>
                          </a:solidFill>
                          <a:latin typeface="+mj-lt"/>
                          <a:ea typeface="+mj-ea"/>
                        </a:rPr>
                        <a:t>掲載期間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2021/7/24</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（土）～</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2021/8/7</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ea"/>
                          <a:ea typeface="+mn-ea"/>
                          <a:cs typeface="+mn-cs"/>
                        </a:rPr>
                        <a:t>（土）</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0" i="0" u="none" strike="noStrike" kern="1200" cap="none" spc="0" normalizeH="0" baseline="0" noProof="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673279428"/>
                  </a:ext>
                </a:extLst>
              </a:tr>
              <a:tr h="458153">
                <a:tc>
                  <a:txBody>
                    <a:bodyPr/>
                    <a:lstStyle/>
                    <a:p>
                      <a:pPr algn="ctr"/>
                      <a:r>
                        <a:rPr kumimoji="1" lang="ja-JP" altLang="en-US" sz="700" b="0" dirty="0">
                          <a:solidFill>
                            <a:schemeClr val="bg1"/>
                          </a:solidFill>
                          <a:latin typeface="+mj-lt"/>
                          <a:ea typeface="+mj-ea"/>
                        </a:rPr>
                        <a:t>購入期間</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5</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a:t>
                      </a:r>
                      <a:r>
                        <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15</a:t>
                      </a:r>
                      <a:r>
                        <a:rPr kumimoji="1" lang="ja-JP"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a:t>
                      </a:r>
                      <a:endParaRPr kumimoji="1" lang="en-US" altLang="ja-JP" sz="8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※1</a:t>
                      </a:r>
                      <a:r>
                        <a:rPr kumimoji="1" lang="ja-JP" altLang="en-US"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日間～</a:t>
                      </a:r>
                      <a:r>
                        <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4</a:t>
                      </a:r>
                      <a:r>
                        <a:rPr kumimoji="1" lang="ja-JP" altLang="en-US"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日間での掲載も可能ですが、掲載</a:t>
                      </a:r>
                      <a:r>
                        <a:rPr kumimoji="1" lang="en-US" altLang="ja-JP" sz="600" b="0" i="0" u="none" strike="noStrike" kern="1200" cap="none" spc="0" normalizeH="0" baseline="0" dirty="0" err="1" smtClean="0">
                          <a:ln>
                            <a:noFill/>
                          </a:ln>
                          <a:solidFill>
                            <a:prstClr val="black">
                              <a:lumMod val="65000"/>
                              <a:lumOff val="35000"/>
                            </a:prstClr>
                          </a:solidFill>
                          <a:effectLst/>
                          <a:uLnTx/>
                          <a:uFillTx/>
                          <a:latin typeface="+mn-ea"/>
                          <a:ea typeface="+mn-ea"/>
                          <a:cs typeface="+mn-cs"/>
                        </a:rPr>
                        <a:t>vimps</a:t>
                      </a:r>
                      <a:r>
                        <a:rPr kumimoji="1" lang="ja-JP" altLang="en-US" sz="600" b="0" i="0" u="none" strike="noStrike" kern="1200" cap="none" spc="0" normalizeH="0" baseline="0" dirty="0" smtClean="0">
                          <a:ln>
                            <a:noFill/>
                          </a:ln>
                          <a:solidFill>
                            <a:prstClr val="black">
                              <a:lumMod val="65000"/>
                              <a:lumOff val="35000"/>
                            </a:prstClr>
                          </a:solidFill>
                          <a:effectLst/>
                          <a:uLnTx/>
                          <a:uFillTx/>
                          <a:latin typeface="+mn-ea"/>
                          <a:ea typeface="+mn-ea"/>
                          <a:cs typeface="+mn-cs"/>
                        </a:rPr>
                        <a:t>数が未達成の場合補填対象外になります</a:t>
                      </a: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i="0" u="none" strike="noStrike" kern="1200" cap="none" spc="0" normalizeH="0" baseline="0" dirty="0" smtClean="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63668774"/>
                  </a:ext>
                </a:extLst>
              </a:tr>
              <a:tr h="332916">
                <a:tc>
                  <a:txBody>
                    <a:bodyPr/>
                    <a:lstStyle/>
                    <a:p>
                      <a:pPr algn="ctr"/>
                      <a:r>
                        <a:rPr kumimoji="1" lang="ja-JP" altLang="en-US" sz="700" b="0" dirty="0">
                          <a:solidFill>
                            <a:schemeClr val="bg1"/>
                          </a:solidFill>
                          <a:latin typeface="+mj-lt"/>
                          <a:ea typeface="+mj-ea"/>
                        </a:rPr>
                        <a:t>料金タイプ</a:t>
                      </a: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6">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TW" sz="800" b="0" i="0" u="none" strike="noStrike" kern="1200" cap="none" spc="0" normalizeH="0" baseline="0" dirty="0" err="1" smtClean="0">
                          <a:ln>
                            <a:noFill/>
                          </a:ln>
                          <a:solidFill>
                            <a:prstClr val="black">
                              <a:lumMod val="65000"/>
                              <a:lumOff val="35000"/>
                            </a:prstClr>
                          </a:solidFill>
                          <a:effectLst/>
                          <a:uLnTx/>
                          <a:uFillTx/>
                          <a:latin typeface="+mn-ea"/>
                          <a:ea typeface="+mn-ea"/>
                          <a:cs typeface="+mn-cs"/>
                        </a:rPr>
                        <a:t>vimps</a:t>
                      </a:r>
                      <a:r>
                        <a:rPr kumimoji="1" lang="zh-TW" altLang="en-US" sz="800" b="0" i="0" u="none" strike="noStrike" kern="1200" cap="none" spc="0" normalizeH="0" baseline="0" dirty="0" smtClean="0">
                          <a:ln>
                            <a:noFill/>
                          </a:ln>
                          <a:solidFill>
                            <a:prstClr val="black">
                              <a:lumMod val="65000"/>
                              <a:lumOff val="35000"/>
                            </a:prstClr>
                          </a:solidFill>
                          <a:effectLst/>
                          <a:uLnTx/>
                          <a:uFillTx/>
                          <a:latin typeface="+mn-ea"/>
                          <a:ea typeface="+mn-ea"/>
                          <a:cs typeface="+mn-cs"/>
                        </a:rPr>
                        <a:t>購入型（変動）</a:t>
                      </a: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3870" marR="3870" marT="3870" marB="37148" anchor="ctr">
                    <a:lnL w="12700" cmpd="sng">
                      <a:noFill/>
                    </a:lnL>
                    <a:lnR w="12700" cap="flat" cmpd="sng" algn="ctr">
                      <a:solidFill>
                        <a:schemeClr val="bg1"/>
                      </a:solidFill>
                      <a:prstDash val="solid"/>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TW" altLang="en-US" sz="800" b="0" i="0" u="none" strike="noStrike" kern="1200" cap="none" spc="0" normalizeH="0" baseline="0" dirty="0">
                        <a:ln>
                          <a:noFill/>
                        </a:ln>
                        <a:solidFill>
                          <a:prstClr val="black">
                            <a:lumMod val="65000"/>
                            <a:lumOff val="35000"/>
                          </a:prstClr>
                        </a:solidFill>
                        <a:effectLst/>
                        <a:uLnTx/>
                        <a:uFillTx/>
                        <a:latin typeface="+mn-ea"/>
                        <a:ea typeface="+mn-ea"/>
                        <a:cs typeface="+mn-cs"/>
                      </a:endParaRPr>
                    </a:p>
                  </a:txBody>
                  <a:tcPr marL="74295" marR="74295" marT="37148" marB="37148" anchor="ctr">
                    <a:lnL w="6350" cap="flat" cmpd="sng" algn="ctr">
                      <a:solidFill>
                        <a:schemeClr val="tx1">
                          <a:lumMod val="65000"/>
                          <a:lumOff val="3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67014782"/>
                  </a:ext>
                </a:extLst>
              </a:tr>
              <a:tr h="332916">
                <a:tc>
                  <a:txBody>
                    <a:bodyPr/>
                    <a:lstStyle/>
                    <a:p>
                      <a:pPr algn="ctr"/>
                      <a:r>
                        <a:rPr kumimoji="1" lang="ja-JP" altLang="en-US" sz="700" b="0" kern="1200" dirty="0" smtClean="0">
                          <a:solidFill>
                            <a:schemeClr val="bg1"/>
                          </a:solidFill>
                          <a:latin typeface="+mn-lt"/>
                          <a:ea typeface="+mn-ea"/>
                          <a:cs typeface="+mn-cs"/>
                        </a:rPr>
                        <a:t>最低購入価格</a:t>
                      </a:r>
                      <a:r>
                        <a:rPr kumimoji="1" lang="ja-JP" altLang="en-US" sz="700" b="0" kern="1200" baseline="0" dirty="0" smtClean="0">
                          <a:solidFill>
                            <a:schemeClr val="bg1"/>
                          </a:solidFill>
                          <a:latin typeface="+mn-lt"/>
                          <a:ea typeface="+mn-ea"/>
                          <a:cs typeface="+mn-cs"/>
                        </a:rPr>
                        <a:t> </a:t>
                      </a:r>
                      <a:endParaRPr kumimoji="1" lang="ja-JP" altLang="en-US" sz="700" b="0" kern="1200" dirty="0">
                        <a:solidFill>
                          <a:schemeClr val="bg1"/>
                        </a:solidFill>
                        <a:latin typeface="+mn-lt"/>
                        <a:ea typeface="+mn-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20,000,000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50,000,000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20,000,000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10,000,000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5,000,000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10,000,000</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4014462905"/>
                  </a:ext>
                </a:extLst>
              </a:tr>
              <a:tr h="332916">
                <a:tc>
                  <a:txBody>
                    <a:bodyPr/>
                    <a:lstStyle/>
                    <a:p>
                      <a:pPr algn="ctr"/>
                      <a:r>
                        <a:rPr kumimoji="1" lang="ja-JP" altLang="en-US" sz="700" b="0" kern="1200" dirty="0" smtClean="0">
                          <a:solidFill>
                            <a:schemeClr val="bg1"/>
                          </a:solidFill>
                          <a:latin typeface="+mj-lt"/>
                          <a:ea typeface="+mj-ea"/>
                          <a:cs typeface="+mn-cs"/>
                        </a:rPr>
                        <a:t>基本料金（</a:t>
                      </a:r>
                      <a:r>
                        <a:rPr kumimoji="1" lang="en-US" altLang="ja-JP" sz="700" b="0" kern="1200" dirty="0" err="1" smtClean="0">
                          <a:solidFill>
                            <a:schemeClr val="bg1"/>
                          </a:solidFill>
                          <a:latin typeface="+mj-lt"/>
                          <a:ea typeface="+mj-ea"/>
                          <a:cs typeface="+mn-cs"/>
                        </a:rPr>
                        <a:t>vCPM</a:t>
                      </a:r>
                      <a:r>
                        <a:rPr kumimoji="1" lang="ja-JP" altLang="en-US" sz="700" b="0" kern="1200" dirty="0" smtClean="0">
                          <a:solidFill>
                            <a:schemeClr val="bg1"/>
                          </a:solidFill>
                          <a:latin typeface="+mj-lt"/>
                          <a:ea typeface="+mj-ea"/>
                          <a:cs typeface="+mn-cs"/>
                        </a:rPr>
                        <a:t>）</a:t>
                      </a:r>
                      <a:endParaRPr kumimoji="1" lang="ja-JP" altLang="en-US" sz="700" b="0" kern="1200" dirty="0">
                        <a:solidFill>
                          <a:schemeClr val="bg1"/>
                        </a:solidFill>
                        <a:latin typeface="+mj-lt"/>
                        <a:ea typeface="+mj-ea"/>
                        <a:cs typeface="+mn-cs"/>
                      </a:endParaRPr>
                    </a:p>
                  </a:txBody>
                  <a:tcPr marL="74295" marR="74295" marT="37148" marB="37148"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3,360</a:t>
                      </a:r>
                    </a:p>
                  </a:txBody>
                  <a:tcPr marL="0" marR="0" marT="0" marB="0" anchor="ctr">
                    <a:lnL w="12700" cmpd="sng">
                      <a:noFill/>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2,688</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2,640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2,400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1,920</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algn="ctr" defTabSz="914423" rtl="0" eaLnBrk="1" fontAlgn="ctr" latinLnBrk="0" hangingPunct="1"/>
                      <a:r>
                        <a:rPr kumimoji="1" lang="en-US" altLang="ja-JP" sz="800" b="0" i="0" u="none" strike="noStrike" kern="1200" dirty="0">
                          <a:solidFill>
                            <a:schemeClr val="tx1">
                              <a:lumMod val="50000"/>
                              <a:lumOff val="50000"/>
                            </a:schemeClr>
                          </a:solidFill>
                          <a:effectLst/>
                          <a:latin typeface="メイリオ" panose="020B0604030504040204" pitchFamily="50" charset="-128"/>
                          <a:ea typeface="メイリオ" panose="020B0604030504040204" pitchFamily="50" charset="-128"/>
                          <a:cs typeface="+mn-cs"/>
                        </a:rPr>
                        <a:t>1,536</a:t>
                      </a:r>
                    </a:p>
                  </a:txBody>
                  <a:tcPr marL="0" marR="0" marT="0" marB="0" anchor="ctr">
                    <a:lnL w="6350" cap="flat" cmpd="sng" algn="ctr">
                      <a:solidFill>
                        <a:schemeClr val="bg1">
                          <a:lumMod val="75000"/>
                        </a:schemeClr>
                      </a:solidFill>
                      <a:prstDash val="sys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632908765"/>
                  </a:ext>
                </a:extLst>
              </a:tr>
            </a:tbl>
          </a:graphicData>
        </a:graphic>
      </p:graphicFrame>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2351" y="2452391"/>
            <a:ext cx="832093" cy="760585"/>
          </a:xfrm>
          <a:prstGeom prst="rect">
            <a:avLst/>
          </a:prstGeom>
        </p:spPr>
      </p:pic>
      <p:pic>
        <p:nvPicPr>
          <p:cNvPr id="10" name="図 9"/>
          <p:cNvPicPr>
            <a:picLocks noChangeAspect="1"/>
          </p:cNvPicPr>
          <p:nvPr/>
        </p:nvPicPr>
        <p:blipFill>
          <a:blip r:embed="rId4"/>
          <a:stretch>
            <a:fillRect/>
          </a:stretch>
        </p:blipFill>
        <p:spPr>
          <a:xfrm>
            <a:off x="6392998" y="2452391"/>
            <a:ext cx="915485" cy="732114"/>
          </a:xfrm>
          <a:prstGeom prst="rect">
            <a:avLst/>
          </a:prstGeom>
        </p:spPr>
      </p:pic>
      <p:pic>
        <p:nvPicPr>
          <p:cNvPr id="11" name="図 10"/>
          <p:cNvPicPr>
            <a:picLocks noChangeAspect="1"/>
          </p:cNvPicPr>
          <p:nvPr/>
        </p:nvPicPr>
        <p:blipFill>
          <a:blip r:embed="rId5"/>
          <a:stretch>
            <a:fillRect/>
          </a:stretch>
        </p:blipFill>
        <p:spPr>
          <a:xfrm>
            <a:off x="5479558" y="2452391"/>
            <a:ext cx="913439" cy="732114"/>
          </a:xfrm>
          <a:prstGeom prst="rect">
            <a:avLst/>
          </a:prstGeom>
        </p:spPr>
      </p:pic>
      <p:pic>
        <p:nvPicPr>
          <p:cNvPr id="12" name="図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6206" y="2455340"/>
            <a:ext cx="954527" cy="757636"/>
          </a:xfrm>
          <a:prstGeom prst="rect">
            <a:avLst/>
          </a:prstGeom>
        </p:spPr>
      </p:pic>
      <p:pic>
        <p:nvPicPr>
          <p:cNvPr id="15" name="図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22133" y="2452391"/>
            <a:ext cx="932282" cy="735128"/>
          </a:xfrm>
          <a:prstGeom prst="rect">
            <a:avLst/>
          </a:prstGeom>
        </p:spPr>
      </p:pic>
      <p:sp>
        <p:nvSpPr>
          <p:cNvPr id="16" name="テキスト ボックス 15"/>
          <p:cNvSpPr txBox="1"/>
          <p:nvPr/>
        </p:nvSpPr>
        <p:spPr>
          <a:xfrm>
            <a:off x="2808171" y="908718"/>
            <a:ext cx="1300630"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17" name="テキスト ボックス 16"/>
          <p:cNvSpPr txBox="1"/>
          <p:nvPr/>
        </p:nvSpPr>
        <p:spPr>
          <a:xfrm>
            <a:off x="1496616" y="908718"/>
            <a:ext cx="1296144"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18" name="テキスト ボックス 17"/>
          <p:cNvSpPr txBox="1"/>
          <p:nvPr/>
        </p:nvSpPr>
        <p:spPr>
          <a:xfrm>
            <a:off x="5668594" y="911433"/>
            <a:ext cx="1300630"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19" name="テキスト ボックス 18"/>
          <p:cNvSpPr txBox="1"/>
          <p:nvPr/>
        </p:nvSpPr>
        <p:spPr>
          <a:xfrm>
            <a:off x="4129394" y="911433"/>
            <a:ext cx="1296144" cy="354841"/>
          </a:xfrm>
          <a:prstGeom prst="rect">
            <a:avLst/>
          </a:prstGeom>
          <a:noFill/>
          <a:ln>
            <a:solidFill>
              <a:srgbClr val="FF0000"/>
            </a:solidFill>
          </a:ln>
        </p:spPr>
        <p:txBody>
          <a:bodyPr wrap="square" rtlCol="0">
            <a:spAutoFit/>
          </a:bodyPr>
          <a:lstStyle/>
          <a:p>
            <a:pPr algn="ctr"/>
            <a:r>
              <a:rPr lang="ja-JP" altLang="en-US" sz="853" dirty="0" smtClean="0">
                <a:solidFill>
                  <a:srgbClr val="FF0000"/>
                </a:solidFill>
              </a:rPr>
              <a:t>スペシャル商品</a:t>
            </a:r>
            <a:endParaRPr lang="en-US" altLang="ja-JP" sz="853" dirty="0" smtClean="0">
              <a:solidFill>
                <a:srgbClr val="FF0000"/>
              </a:solidFill>
            </a:endParaRPr>
          </a:p>
          <a:p>
            <a:pPr algn="ctr"/>
            <a:r>
              <a:rPr lang="ja-JP" altLang="en-US" sz="853" dirty="0">
                <a:solidFill>
                  <a:srgbClr val="FF0000"/>
                </a:solidFill>
              </a:rPr>
              <a:t>（</a:t>
            </a:r>
            <a:r>
              <a:rPr lang="ja-JP" altLang="en-US" sz="853" dirty="0" smtClean="0">
                <a:solidFill>
                  <a:srgbClr val="FF0000"/>
                </a:solidFill>
              </a:rPr>
              <a:t>事前</a:t>
            </a:r>
            <a:r>
              <a:rPr lang="ja-JP" altLang="en-US" sz="853" dirty="0">
                <a:solidFill>
                  <a:srgbClr val="FF0000"/>
                </a:solidFill>
              </a:rPr>
              <a:t>提案可否</a:t>
            </a:r>
            <a:r>
              <a:rPr lang="ja-JP" altLang="en-US" sz="853" dirty="0" smtClean="0">
                <a:solidFill>
                  <a:srgbClr val="FF0000"/>
                </a:solidFill>
              </a:rPr>
              <a:t>必須）</a:t>
            </a:r>
            <a:endParaRPr lang="ja-JP" altLang="en-US" sz="853" dirty="0">
              <a:solidFill>
                <a:srgbClr val="FF0000"/>
              </a:solidFill>
            </a:endParaRPr>
          </a:p>
        </p:txBody>
      </p:sp>
      <p:sp>
        <p:nvSpPr>
          <p:cNvPr id="24" name="正方形/長方形 23"/>
          <p:cNvSpPr/>
          <p:nvPr/>
        </p:nvSpPr>
        <p:spPr>
          <a:xfrm>
            <a:off x="272480" y="6309320"/>
            <a:ext cx="4953000" cy="461665"/>
          </a:xfrm>
          <a:prstGeom prst="rect">
            <a:avLst/>
          </a:prstGeom>
        </p:spPr>
        <p:txBody>
          <a:bodyPr>
            <a:spAutoFit/>
          </a:bodyPr>
          <a:lstStyle/>
          <a:p>
            <a:r>
              <a:rPr lang="en-US" altLang="ja-JP"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smtClean="0">
              <a:solidFill>
                <a:schemeClr val="tx1">
                  <a:lumMod val="65000"/>
                  <a:lumOff val="35000"/>
                </a:schemeClr>
              </a:solidFill>
              <a:latin typeface="+mn-ea"/>
            </a:endParaRPr>
          </a:p>
          <a:p>
            <a:r>
              <a:rPr lang="ja-JP" altLang="en-US" sz="800" dirty="0">
                <a:solidFill>
                  <a:schemeClr val="tx1">
                    <a:lumMod val="65000"/>
                    <a:lumOff val="35000"/>
                  </a:schemeClr>
                </a:solidFill>
              </a:rPr>
              <a:t>※Vimpsはビューアブルインプレッションの略称です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a:p>
            <a:r>
              <a:rPr lang="ja-JP" altLang="en-US" sz="800" dirty="0">
                <a:solidFill>
                  <a:schemeClr val="tx1">
                    <a:lumMod val="65000"/>
                    <a:lumOff val="35000"/>
                  </a:schemeClr>
                </a:solidFill>
              </a:rPr>
              <a:t>※vCPMはビューアブルインプレッション1,000回あたりにかかる見込み広告費用です。</a:t>
            </a:r>
          </a:p>
        </p:txBody>
      </p:sp>
      <p:sp>
        <p:nvSpPr>
          <p:cNvPr id="25"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Tree>
    <p:extLst>
      <p:ext uri="{BB962C8B-B14F-4D97-AF65-F5344CB8AC3E}">
        <p14:creationId xmlns:p14="http://schemas.microsoft.com/office/powerpoint/2010/main" val="4145967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t>ターゲティング</a:t>
            </a:r>
            <a:r>
              <a:rPr lang="ja-JP" altLang="en-US" sz="2400" dirty="0" smtClean="0"/>
              <a:t>設定 </a:t>
            </a:r>
            <a:r>
              <a:rPr lang="ja-JP" altLang="en-US" sz="1800" dirty="0" smtClean="0"/>
              <a:t>開会式</a:t>
            </a:r>
            <a:r>
              <a:rPr lang="ja-JP" altLang="en-US" sz="1800" dirty="0"/>
              <a:t>・閉会式</a:t>
            </a:r>
            <a:r>
              <a:rPr lang="ja-JP" altLang="en-US" sz="1800"/>
              <a:t>（</a:t>
            </a:r>
            <a:r>
              <a:rPr lang="en-US" altLang="ja-JP" sz="1800" dirty="0" smtClean="0"/>
              <a:t>7/23</a:t>
            </a:r>
            <a:r>
              <a:rPr lang="ja-JP" altLang="en-US" sz="1800" dirty="0" smtClean="0"/>
              <a:t>・</a:t>
            </a:r>
            <a:r>
              <a:rPr lang="en-US" altLang="ja-JP" sz="1800" dirty="0" smtClean="0"/>
              <a:t>8</a:t>
            </a:r>
            <a:r>
              <a:rPr lang="en-US" altLang="ja-JP" sz="1800" dirty="0"/>
              <a:t>/8</a:t>
            </a:r>
            <a:r>
              <a:rPr lang="ja-JP" altLang="en-US" sz="1800" dirty="0"/>
              <a:t>）</a:t>
            </a:r>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393209466"/>
              </p:ext>
            </p:extLst>
          </p:nvPr>
        </p:nvGraphicFramePr>
        <p:xfrm>
          <a:off x="799038" y="1556792"/>
          <a:ext cx="8158767" cy="3153131"/>
        </p:xfrm>
        <a:graphic>
          <a:graphicData uri="http://schemas.openxmlformats.org/drawingml/2006/table">
            <a:tbl>
              <a:tblPr firstCol="1" bandRow="1">
                <a:tableStyleId>{21E4AEA4-8DFA-4A89-87EB-49C32662AFE0}</a:tableStyleId>
              </a:tblPr>
              <a:tblGrid>
                <a:gridCol w="1053117">
                  <a:extLst>
                    <a:ext uri="{9D8B030D-6E8A-4147-A177-3AD203B41FA5}">
                      <a16:colId xmlns:a16="http://schemas.microsoft.com/office/drawing/2014/main" val="792911817"/>
                    </a:ext>
                  </a:extLst>
                </a:gridCol>
                <a:gridCol w="936104">
                  <a:extLst>
                    <a:ext uri="{9D8B030D-6E8A-4147-A177-3AD203B41FA5}">
                      <a16:colId xmlns:a16="http://schemas.microsoft.com/office/drawing/2014/main" val="2515137241"/>
                    </a:ext>
                  </a:extLst>
                </a:gridCol>
                <a:gridCol w="409546">
                  <a:extLst>
                    <a:ext uri="{9D8B030D-6E8A-4147-A177-3AD203B41FA5}">
                      <a16:colId xmlns:a16="http://schemas.microsoft.com/office/drawing/2014/main" val="3812246575"/>
                    </a:ext>
                  </a:extLst>
                </a:gridCol>
                <a:gridCol w="1440000">
                  <a:extLst>
                    <a:ext uri="{9D8B030D-6E8A-4147-A177-3AD203B41FA5}">
                      <a16:colId xmlns:a16="http://schemas.microsoft.com/office/drawing/2014/main" val="598637953"/>
                    </a:ext>
                  </a:extLst>
                </a:gridCol>
                <a:gridCol w="1440000">
                  <a:extLst>
                    <a:ext uri="{9D8B030D-6E8A-4147-A177-3AD203B41FA5}">
                      <a16:colId xmlns:a16="http://schemas.microsoft.com/office/drawing/2014/main" val="56015879"/>
                    </a:ext>
                  </a:extLst>
                </a:gridCol>
                <a:gridCol w="1440000">
                  <a:extLst>
                    <a:ext uri="{9D8B030D-6E8A-4147-A177-3AD203B41FA5}">
                      <a16:colId xmlns:a16="http://schemas.microsoft.com/office/drawing/2014/main" val="2377732115"/>
                    </a:ext>
                  </a:extLst>
                </a:gridCol>
                <a:gridCol w="1440000">
                  <a:extLst>
                    <a:ext uri="{9D8B030D-6E8A-4147-A177-3AD203B41FA5}">
                      <a16:colId xmlns:a16="http://schemas.microsoft.com/office/drawing/2014/main" val="2137567888"/>
                    </a:ext>
                  </a:extLst>
                </a:gridCol>
              </a:tblGrid>
              <a:tr h="175520">
                <a:tc rowSpan="3">
                  <a:txBody>
                    <a:bodyPr/>
                    <a:lstStyle/>
                    <a:p>
                      <a:pPr algn="ctr"/>
                      <a:r>
                        <a:rPr kumimoji="1" lang="ja-JP" altLang="en-US" sz="600" b="0" dirty="0">
                          <a:solidFill>
                            <a:schemeClr val="bg1"/>
                          </a:solidFill>
                          <a:latin typeface="+mj-lt"/>
                          <a:ea typeface="+mj-ea"/>
                        </a:rPr>
                        <a:t>ターゲティング</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algn="ctr"/>
                      <a:r>
                        <a:rPr kumimoji="1" lang="en-US" altLang="ja-JP" sz="700" b="0" kern="1200" dirty="0" err="1">
                          <a:solidFill>
                            <a:schemeClr val="bg1"/>
                          </a:solidFill>
                          <a:latin typeface="+mn-ea"/>
                          <a:ea typeface="+mn-ea"/>
                          <a:cs typeface="+mn-cs"/>
                        </a:rPr>
                        <a:t>vCPM</a:t>
                      </a:r>
                      <a:endParaRPr kumimoji="1" lang="en-US" altLang="ja-JP" sz="700" b="0" kern="1200" dirty="0">
                        <a:solidFill>
                          <a:schemeClr val="bg1"/>
                        </a:solidFill>
                        <a:latin typeface="+mn-ea"/>
                        <a:ea typeface="+mn-ea"/>
                        <a:cs typeface="+mn-cs"/>
                      </a:endParaRPr>
                    </a:p>
                    <a:p>
                      <a:pPr algn="ctr"/>
                      <a:r>
                        <a:rPr kumimoji="1" lang="ja-JP" altLang="en-US" sz="700" b="0" kern="1200" dirty="0">
                          <a:solidFill>
                            <a:schemeClr val="bg1"/>
                          </a:solidFill>
                          <a:latin typeface="+mn-ea"/>
                          <a:ea typeface="+mn-ea"/>
                          <a:cs typeface="+mn-cs"/>
                        </a:rPr>
                        <a:t>掛け率</a:t>
                      </a:r>
                      <a:endParaRPr kumimoji="1" lang="en-US" altLang="ja-JP" sz="700" b="0" kern="1200" dirty="0">
                        <a:solidFill>
                          <a:schemeClr val="bg1"/>
                        </a:solidFill>
                        <a:latin typeface="+mn-ea"/>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gridSpan="4">
                  <a:txBody>
                    <a:bodyPr/>
                    <a:lstStyle/>
                    <a:p>
                      <a:pPr algn="ctr"/>
                      <a:r>
                        <a:rPr kumimoji="1" lang="ja-JP" altLang="en-US" sz="600" b="1" kern="1200" dirty="0">
                          <a:solidFill>
                            <a:schemeClr val="tx1">
                              <a:lumMod val="65000"/>
                              <a:lumOff val="35000"/>
                            </a:schemeClr>
                          </a:solidFill>
                          <a:latin typeface="+mn-lt"/>
                          <a:ea typeface="+mn-ea"/>
                          <a:cs typeface="+mn-cs"/>
                        </a:rPr>
                        <a:t>商品名</a:t>
                      </a: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895328471"/>
                  </a:ext>
                </a:extLst>
              </a:tr>
              <a:tr h="351039">
                <a:tc vMerge="1">
                  <a:txBody>
                    <a:bodyPr/>
                    <a:lstStyle/>
                    <a:p>
                      <a:pPr algn="ctr"/>
                      <a:endParaRPr kumimoji="1" lang="ja-JP" altLang="en-US" sz="7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algn="ct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fontAlgn="ctr"/>
                      <a:r>
                        <a:rPr kumimoji="1" lang="ja-JP" altLang="en-US" sz="700" b="0" kern="1200" dirty="0" smtClean="0">
                          <a:solidFill>
                            <a:schemeClr val="tx1">
                              <a:lumMod val="65000"/>
                              <a:lumOff val="35000"/>
                            </a:schemeClr>
                          </a:solidFill>
                          <a:latin typeface="+mj-lt"/>
                          <a:ea typeface="+mj-ea"/>
                          <a:cs typeface="+mn-cs"/>
                        </a:rPr>
                        <a:t>開会式</a:t>
                      </a:r>
                      <a:endParaRPr kumimoji="1" lang="ja-JP" altLang="en-US" sz="700" b="0" kern="1200" dirty="0">
                        <a:solidFill>
                          <a:schemeClr val="tx1">
                            <a:lumMod val="65000"/>
                            <a:lumOff val="35000"/>
                          </a:schemeClr>
                        </a:solidFill>
                        <a:latin typeface="+mj-lt"/>
                        <a:ea typeface="+mj-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開会式）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51039">
                <a:tc vMerge="1">
                  <a:txBody>
                    <a:bodyPr/>
                    <a:lstStyle/>
                    <a:p>
                      <a:pPr algn="ctr"/>
                      <a:endParaRPr kumimoji="1" lang="ja-JP" altLang="en-US" sz="7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algn="ct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ja-JP" altLang="en-US" sz="700" b="0" kern="1200" dirty="0" smtClean="0">
                          <a:solidFill>
                            <a:schemeClr val="tx1">
                              <a:lumMod val="65000"/>
                              <a:lumOff val="35000"/>
                            </a:schemeClr>
                          </a:solidFill>
                          <a:latin typeface="+mn-lt"/>
                          <a:ea typeface="+mn-ea"/>
                          <a:cs typeface="+mn-cs"/>
                        </a:rPr>
                        <a:t>閉会式</a:t>
                      </a:r>
                      <a:endParaRPr kumimoji="1" lang="ja-JP" altLang="en-US" sz="700" b="1" kern="1200" dirty="0" smtClean="0">
                        <a:solidFill>
                          <a:schemeClr val="tx1">
                            <a:lumMod val="65000"/>
                            <a:lumOff val="35000"/>
                          </a:schemeClr>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a:solidFill>
                            <a:schemeClr val="tx1">
                              <a:lumMod val="65000"/>
                              <a:lumOff val="35000"/>
                            </a:schemeClr>
                          </a:solidFill>
                          <a:latin typeface="+mj-lt"/>
                          <a:ea typeface="+mj-ea"/>
                          <a:cs typeface="+mn-cs"/>
                        </a:rPr>
                        <a:t>PC</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ja-JP" altLang="en-US" sz="700" b="1" kern="1200" dirty="0">
                          <a:solidFill>
                            <a:schemeClr val="tx1">
                              <a:lumMod val="65000"/>
                              <a:lumOff val="35000"/>
                            </a:schemeClr>
                          </a:solidFill>
                          <a:latin typeface="+mj-lt"/>
                          <a:ea typeface="+mj-ea"/>
                          <a:cs typeface="+mn-cs"/>
                        </a:rPr>
                        <a:t>閉会式）</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076194185"/>
                  </a:ext>
                </a:extLst>
              </a:tr>
              <a:tr h="312603">
                <a:tc>
                  <a:txBody>
                    <a:bodyPr/>
                    <a:lstStyle/>
                    <a:p>
                      <a:pPr algn="ctr"/>
                      <a:r>
                        <a:rPr kumimoji="1" lang="ja-JP" altLang="en-US" sz="600" b="0" dirty="0">
                          <a:solidFill>
                            <a:schemeClr val="bg1"/>
                          </a:solidFill>
                          <a:latin typeface="+mj-lt"/>
                          <a:ea typeface="+mj-ea"/>
                        </a:rPr>
                        <a:t>性別</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b="0" dirty="0">
                          <a:solidFill>
                            <a:schemeClr val="bg1"/>
                          </a:solidFill>
                          <a:latin typeface="+mn-ea"/>
                          <a:ea typeface="+mn-ea"/>
                        </a:rPr>
                        <a:t>1.2</a:t>
                      </a:r>
                      <a:r>
                        <a:rPr kumimoji="1" lang="ja-JP" altLang="en-US" sz="700" b="0" dirty="0">
                          <a:solidFill>
                            <a:schemeClr val="bg1"/>
                          </a:solidFill>
                          <a:latin typeface="+mn-ea"/>
                          <a:ea typeface="+mn-ea"/>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dirty="0">
                        <a:solidFill>
                          <a:schemeClr val="tx1">
                            <a:lumMod val="65000"/>
                            <a:lumOff val="35000"/>
                          </a:schemeClr>
                        </a:solidFill>
                        <a:latin typeface="+mj-lt"/>
                        <a:ea typeface="+mj-ea"/>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72462">
                <a:tc>
                  <a:txBody>
                    <a:bodyPr/>
                    <a:lstStyle/>
                    <a:p>
                      <a:pPr algn="ctr"/>
                      <a:r>
                        <a:rPr kumimoji="1" lang="ja-JP" altLang="en-US" sz="600" b="0" dirty="0">
                          <a:solidFill>
                            <a:schemeClr val="bg1"/>
                          </a:solidFill>
                          <a:latin typeface="+mj-lt"/>
                          <a:ea typeface="+mj-ea"/>
                        </a:rPr>
                        <a:t>年齢</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1.2</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地域</a:t>
                      </a:r>
                      <a:endParaRPr kumimoji="1" lang="en-US" altLang="ja-JP" sz="6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（都道府県）</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1.3</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12603">
                <a:tc>
                  <a:txBody>
                    <a:bodyPr/>
                    <a:lstStyle/>
                    <a:p>
                      <a:pPr algn="ctr"/>
                      <a:r>
                        <a:rPr kumimoji="1" lang="ja-JP" altLang="en-US" sz="600" b="0" dirty="0">
                          <a:solidFill>
                            <a:schemeClr val="bg1"/>
                          </a:solidFill>
                          <a:latin typeface="+mj-lt"/>
                          <a:ea typeface="+mj-ea"/>
                        </a:rPr>
                        <a:t>地域</a:t>
                      </a:r>
                      <a:endParaRPr kumimoji="1" lang="en-US" altLang="ja-JP" sz="600" b="0" dirty="0">
                        <a:solidFill>
                          <a:schemeClr val="bg1"/>
                        </a:solidFill>
                        <a:latin typeface="+mj-lt"/>
                        <a:ea typeface="+mj-ea"/>
                      </a:endParaRPr>
                    </a:p>
                    <a:p>
                      <a:pPr algn="ctr"/>
                      <a:r>
                        <a:rPr kumimoji="1" lang="ja-JP" altLang="en-US" sz="600" b="0" dirty="0">
                          <a:solidFill>
                            <a:schemeClr val="bg1"/>
                          </a:solidFill>
                          <a:latin typeface="+mj-lt"/>
                          <a:ea typeface="+mj-ea"/>
                        </a:rPr>
                        <a:t>（市区郡）</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b="0" kern="1200" dirty="0">
                          <a:solidFill>
                            <a:schemeClr val="bg1"/>
                          </a:solidFill>
                          <a:latin typeface="+mn-ea"/>
                          <a:ea typeface="+mn-ea"/>
                          <a:cs typeface="+mn-cs"/>
                        </a:rPr>
                        <a:t>1.56</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421005">
                <a:tc>
                  <a:txBody>
                    <a:bodyPr/>
                    <a:lstStyle/>
                    <a:p>
                      <a:pPr algn="ctr"/>
                      <a:r>
                        <a:rPr kumimoji="1" lang="ja-JP" altLang="en-US" sz="600" b="0" kern="1200" dirty="0">
                          <a:solidFill>
                            <a:schemeClr val="bg1"/>
                          </a:solidFill>
                          <a:latin typeface="+mn-lt"/>
                          <a:ea typeface="+mn-ea"/>
                          <a:cs typeface="+mn-cs"/>
                        </a:rPr>
                        <a:t>オーディエンス</a:t>
                      </a:r>
                      <a:endParaRPr kumimoji="1" lang="en-US" altLang="ja-JP" sz="600" b="0" kern="1200" dirty="0">
                        <a:solidFill>
                          <a:schemeClr val="bg1"/>
                        </a:solidFill>
                        <a:latin typeface="+mn-lt"/>
                        <a:ea typeface="+mn-ea"/>
                        <a:cs typeface="+mn-cs"/>
                      </a:endParaRPr>
                    </a:p>
                    <a:p>
                      <a:pPr algn="ctr"/>
                      <a:r>
                        <a:rPr kumimoji="1" lang="ja-JP" altLang="en-US" sz="600" b="0" kern="1200" dirty="0" smtClean="0">
                          <a:solidFill>
                            <a:schemeClr val="bg1"/>
                          </a:solidFill>
                          <a:latin typeface="+mn-lt"/>
                          <a:ea typeface="+mn-ea"/>
                          <a:cs typeface="+mn-cs"/>
                        </a:rPr>
                        <a:t>カテゴリー</a:t>
                      </a:r>
                      <a:endParaRPr kumimoji="1" lang="en-US" altLang="ja-JP" sz="600" b="0" kern="1200" dirty="0">
                        <a:solidFill>
                          <a:schemeClr val="bg1"/>
                        </a:solidFill>
                        <a:latin typeface="+mn-lt"/>
                        <a:ea typeface="+mn-ea"/>
                        <a:cs typeface="+mn-cs"/>
                      </a:endParaRP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1.8</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1" kern="1200" dirty="0">
                        <a:solidFill>
                          <a:schemeClr val="tx1"/>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1" kern="1200" dirty="0" smtClean="0">
                          <a:solidFill>
                            <a:schemeClr val="tx1">
                              <a:lumMod val="65000"/>
                              <a:lumOff val="35000"/>
                            </a:schemeClr>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属性・ライフイベント</a:t>
                      </a: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のみ可</a:t>
                      </a:r>
                      <a:endParaRPr kumimoji="1" lang="ja-JP" altLang="en-US" sz="700" b="1" kern="1200" dirty="0">
                        <a:solidFill>
                          <a:schemeClr val="tx1"/>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属性・ライフイベント</a:t>
                      </a: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のみ可</a:t>
                      </a:r>
                      <a:endParaRPr kumimoji="1" lang="ja-JP" altLang="en-US" sz="700" b="1"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全て</a:t>
                      </a:r>
                      <a:endParaRPr kumimoji="1" lang="ja-JP" altLang="en-US" sz="600" b="0"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全て</a:t>
                      </a:r>
                      <a:endParaRPr kumimoji="1" lang="ja-JP" altLang="en-US" sz="600" b="0"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800480174"/>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曜日・</a:t>
                      </a:r>
                      <a:r>
                        <a:rPr kumimoji="1" lang="ja-JP" altLang="en-US" sz="600" b="0" dirty="0">
                          <a:solidFill>
                            <a:schemeClr val="bg1"/>
                          </a:solidFill>
                          <a:latin typeface="+mj-lt"/>
                          <a:ea typeface="+mj-ea"/>
                        </a:rPr>
                        <a:t>時間帯</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1.2</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dirty="0">
                          <a:solidFill>
                            <a:schemeClr val="bg1"/>
                          </a:solidFill>
                          <a:latin typeface="+mj-lt"/>
                          <a:ea typeface="+mj-ea"/>
                        </a:rPr>
                        <a:t>フリークエンシー</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2.0</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5" name="テキスト ボックス 4">
            <a:extLst>
              <a:ext uri="{FF2B5EF4-FFF2-40B4-BE49-F238E27FC236}">
                <a16:creationId xmlns:a16="http://schemas.microsoft.com/office/drawing/2014/main" id="{80B0730C-3B9E-4841-8DAD-6780CB507DD0}"/>
              </a:ext>
            </a:extLst>
          </p:cNvPr>
          <p:cNvSpPr txBox="1"/>
          <p:nvPr/>
        </p:nvSpPr>
        <p:spPr>
          <a:xfrm>
            <a:off x="799038" y="4935530"/>
            <a:ext cx="7186207" cy="1739003"/>
          </a:xfrm>
          <a:prstGeom prst="rect">
            <a:avLst/>
          </a:prstGeom>
          <a:noFill/>
        </p:spPr>
        <p:txBody>
          <a:bodyPr wrap="square" lIns="74295" tIns="37148" rIns="74295" bIns="37148" rtlCol="0" anchor="t">
            <a:spAutoFit/>
          </a:bodyPr>
          <a:lstStyle/>
          <a:p>
            <a:pPr>
              <a:lnSpc>
                <a:spcPts val="1186"/>
              </a:lnSpc>
            </a:pPr>
            <a:r>
              <a:rPr lang="en-US" altLang="ja-JP" sz="813" dirty="0">
                <a:solidFill>
                  <a:schemeClr val="tx1">
                    <a:lumMod val="50000"/>
                    <a:lumOff val="50000"/>
                  </a:schemeClr>
                </a:solidFill>
                <a:latin typeface="+mn-ea"/>
              </a:rPr>
              <a:t>※</a:t>
            </a:r>
            <a:r>
              <a:rPr lang="ja-JP" altLang="en-US" sz="813" dirty="0">
                <a:solidFill>
                  <a:schemeClr val="tx1">
                    <a:lumMod val="50000"/>
                    <a:lumOff val="50000"/>
                  </a:schemeClr>
                </a:solidFill>
                <a:latin typeface="+mn-ea"/>
              </a:rPr>
              <a:t>年齢は以下の区分で指定が可能です。</a:t>
            </a:r>
            <a:endParaRPr lang="en-US" altLang="ja-JP" sz="813" dirty="0">
              <a:solidFill>
                <a:schemeClr val="tx1">
                  <a:lumMod val="50000"/>
                  <a:lumOff val="50000"/>
                </a:schemeClr>
              </a:solidFill>
              <a:latin typeface="+mn-ea"/>
            </a:endParaRPr>
          </a:p>
          <a:p>
            <a:r>
              <a:rPr lang="en-US" altLang="ja-JP" sz="813" dirty="0">
                <a:solidFill>
                  <a:schemeClr val="tx1">
                    <a:lumMod val="50000"/>
                    <a:lumOff val="50000"/>
                  </a:schemeClr>
                </a:solidFill>
              </a:rPr>
              <a:t>13</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14</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15</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17</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18</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20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21</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22</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29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30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39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40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49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50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59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60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69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70</a:t>
            </a:r>
            <a:r>
              <a:rPr lang="ja-JP" altLang="en-US" sz="813" dirty="0">
                <a:solidFill>
                  <a:schemeClr val="tx1">
                    <a:lumMod val="50000"/>
                    <a:lumOff val="50000"/>
                  </a:schemeClr>
                </a:solidFill>
              </a:rPr>
              <a:t>歳～</a:t>
            </a:r>
            <a:endParaRPr lang="en-US" altLang="ja-JP" sz="813" dirty="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813" dirty="0">
                <a:solidFill>
                  <a:schemeClr val="tx1">
                    <a:lumMod val="50000"/>
                    <a:lumOff val="50000"/>
                  </a:schemeClr>
                </a:solidFill>
                <a:latin typeface="+mn-ea"/>
              </a:rPr>
              <a:t>※</a:t>
            </a:r>
            <a:r>
              <a:rPr lang="ja-JP" altLang="en-US" sz="813" dirty="0">
                <a:solidFill>
                  <a:schemeClr val="tx1">
                    <a:lumMod val="50000"/>
                    <a:lumOff val="50000"/>
                  </a:schemeClr>
                </a:solidFill>
                <a:latin typeface="+mn-ea"/>
              </a:rPr>
              <a:t>オーディエンスカテゴリーの詳細は、</a:t>
            </a:r>
            <a:r>
              <a:rPr lang="en-US" altLang="ja-JP" sz="813" dirty="0">
                <a:solidFill>
                  <a:schemeClr val="tx1">
                    <a:lumMod val="50000"/>
                    <a:lumOff val="50000"/>
                  </a:schemeClr>
                </a:solidFill>
                <a:latin typeface="+mn-ea"/>
              </a:rPr>
              <a:t>Yahoo!</a:t>
            </a:r>
            <a:r>
              <a:rPr lang="ja-JP" altLang="en-US" sz="813" dirty="0">
                <a:solidFill>
                  <a:schemeClr val="tx1">
                    <a:lumMod val="50000"/>
                    <a:lumOff val="50000"/>
                  </a:schemeClr>
                </a:solidFill>
                <a:latin typeface="+mn-ea"/>
              </a:rPr>
              <a:t>広告ヘルプを参照してください。</a:t>
            </a:r>
            <a:br>
              <a:rPr lang="ja-JP" altLang="en-US" sz="813" dirty="0">
                <a:solidFill>
                  <a:schemeClr val="tx1">
                    <a:lumMod val="50000"/>
                    <a:lumOff val="50000"/>
                  </a:schemeClr>
                </a:solidFill>
                <a:latin typeface="+mn-ea"/>
              </a:rPr>
            </a:br>
            <a:r>
              <a:rPr lang="en-US" altLang="ja-JP" sz="813" dirty="0">
                <a:solidFill>
                  <a:schemeClr val="tx1">
                    <a:lumMod val="50000"/>
                    <a:lumOff val="50000"/>
                  </a:schemeClr>
                </a:solidFill>
                <a:latin typeface="+mn-ea"/>
                <a:hlinkClick r:id="rId2"/>
              </a:rPr>
              <a:t>https://</a:t>
            </a:r>
            <a:r>
              <a:rPr lang="en-US" altLang="ja-JP" sz="813" dirty="0" smtClean="0">
                <a:solidFill>
                  <a:schemeClr val="tx1">
                    <a:lumMod val="50000"/>
                    <a:lumOff val="50000"/>
                  </a:schemeClr>
                </a:solidFill>
                <a:latin typeface="+mn-ea"/>
                <a:hlinkClick r:id="rId2"/>
              </a:rPr>
              <a:t>ads-help.yahoo.co.jp/yahooads/display/articledetail?lan=ja&amp;aid=71655</a:t>
            </a:r>
            <a:endParaRPr lang="en-US" altLang="ja-JP" sz="813" dirty="0" smtClean="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900" dirty="0">
                <a:solidFill>
                  <a:schemeClr val="tx1">
                    <a:lumMod val="50000"/>
                    <a:lumOff val="50000"/>
                  </a:schemeClr>
                </a:solidFill>
                <a:latin typeface="+mn-ea"/>
              </a:rPr>
              <a:t>※</a:t>
            </a:r>
            <a:r>
              <a:rPr lang="en-US" altLang="ja-JP" sz="900" dirty="0" err="1">
                <a:solidFill>
                  <a:schemeClr val="tx1">
                    <a:lumMod val="50000"/>
                    <a:lumOff val="50000"/>
                  </a:schemeClr>
                </a:solidFill>
                <a:latin typeface="+mn-ea"/>
              </a:rPr>
              <a:t>vCPM</a:t>
            </a:r>
            <a:r>
              <a:rPr lang="ja-JP" altLang="en-US" sz="900" dirty="0">
                <a:solidFill>
                  <a:schemeClr val="tx1">
                    <a:lumMod val="50000"/>
                    <a:lumOff val="50000"/>
                  </a:schemeClr>
                </a:solidFill>
                <a:latin typeface="+mn-ea"/>
              </a:rPr>
              <a:t>掛け率の最大値は</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倍になります。</a:t>
            </a:r>
            <a:r>
              <a:rPr lang="en-US" altLang="ja-JP" sz="900" dirty="0">
                <a:solidFill>
                  <a:schemeClr val="tx1">
                    <a:lumMod val="50000"/>
                    <a:lumOff val="50000"/>
                  </a:schemeClr>
                </a:solidFill>
                <a:latin typeface="+mn-ea"/>
              </a:rPr>
              <a:t/>
            </a:r>
            <a:br>
              <a:rPr lang="en-US" altLang="ja-JP" sz="900" dirty="0">
                <a:solidFill>
                  <a:schemeClr val="tx1">
                    <a:lumMod val="50000"/>
                    <a:lumOff val="50000"/>
                  </a:schemeClr>
                </a:solidFill>
                <a:latin typeface="+mn-ea"/>
              </a:rPr>
            </a:br>
            <a:r>
              <a:rPr lang="ja-JP" altLang="en-US" sz="900" dirty="0">
                <a:solidFill>
                  <a:schemeClr val="tx1">
                    <a:lumMod val="50000"/>
                    <a:lumOff val="50000"/>
                  </a:schemeClr>
                </a:solidFill>
                <a:latin typeface="+mn-ea"/>
              </a:rPr>
              <a:t>例：性別、年齢、オーディエンスカテゴリーを設定した場合、</a:t>
            </a:r>
            <a:r>
              <a:rPr lang="en-US" altLang="ja-JP" sz="900" dirty="0">
                <a:solidFill>
                  <a:schemeClr val="tx1">
                    <a:lumMod val="50000"/>
                    <a:lumOff val="50000"/>
                  </a:schemeClr>
                </a:solidFill>
                <a:latin typeface="+mn-ea"/>
              </a:rPr>
              <a:t>1.2</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×1.2</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×1.8</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2.59</a:t>
            </a:r>
            <a:r>
              <a:rPr lang="ja-JP" altLang="en-US" sz="900" dirty="0">
                <a:solidFill>
                  <a:schemeClr val="tx1">
                    <a:lumMod val="50000"/>
                    <a:lumOff val="50000"/>
                  </a:schemeClr>
                </a:solidFill>
                <a:latin typeface="+mn-ea"/>
              </a:rPr>
              <a:t>倍となりますが、最大値が</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倍のため、</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倍で設定可能となります</a:t>
            </a:r>
            <a:r>
              <a:rPr lang="ja-JP" altLang="en-US" sz="900" dirty="0" smtClean="0">
                <a:solidFill>
                  <a:schemeClr val="tx1">
                    <a:lumMod val="50000"/>
                    <a:lumOff val="50000"/>
                  </a:schemeClr>
                </a:solidFill>
                <a:latin typeface="+mn-ea"/>
              </a:rPr>
              <a:t>。</a:t>
            </a:r>
            <a:endParaRPr lang="en-US" altLang="ja-JP" sz="813" dirty="0" smtClean="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900" dirty="0">
                <a:solidFill>
                  <a:schemeClr val="tx1">
                    <a:lumMod val="50000"/>
                    <a:lumOff val="50000"/>
                  </a:schemeClr>
                </a:solidFill>
                <a:latin typeface="+mn-ea"/>
              </a:rPr>
              <a:t>※SP</a:t>
            </a:r>
            <a:r>
              <a:rPr lang="ja-JP" altLang="en-US" sz="900" dirty="0">
                <a:solidFill>
                  <a:schemeClr val="tx1">
                    <a:lumMod val="50000"/>
                    <a:lumOff val="50000"/>
                  </a:schemeClr>
                </a:solidFill>
                <a:latin typeface="+mn-ea"/>
              </a:rPr>
              <a:t>はスマートフォンの略称です。</a:t>
            </a:r>
            <a:endParaRPr lang="en-US" altLang="ja-JP" sz="813" dirty="0">
              <a:solidFill>
                <a:schemeClr val="tx1">
                  <a:lumMod val="50000"/>
                  <a:lumOff val="50000"/>
                </a:schemeClr>
              </a:solidFill>
              <a:latin typeface="+mn-ea"/>
            </a:endParaRPr>
          </a:p>
        </p:txBody>
      </p:sp>
      <p:sp>
        <p:nvSpPr>
          <p:cNvPr id="6"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Tree>
    <p:extLst>
      <p:ext uri="{BB962C8B-B14F-4D97-AF65-F5344CB8AC3E}">
        <p14:creationId xmlns:p14="http://schemas.microsoft.com/office/powerpoint/2010/main" val="2417852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400" dirty="0">
                <a:solidFill>
                  <a:schemeClr val="tx1">
                    <a:lumMod val="65000"/>
                    <a:lumOff val="35000"/>
                  </a:schemeClr>
                </a:solidFill>
              </a:rPr>
              <a:t>ターゲティング設定</a:t>
            </a:r>
            <a:r>
              <a:rPr lang="en-US" altLang="ja-JP" sz="2400" dirty="0" smtClean="0"/>
              <a:t/>
            </a:r>
            <a:br>
              <a:rPr lang="en-US" altLang="ja-JP" sz="2400" dirty="0" smtClean="0"/>
            </a:br>
            <a:r>
              <a:rPr lang="ja-JP" altLang="en-US" sz="1800" dirty="0">
                <a:solidFill>
                  <a:schemeClr val="tx1">
                    <a:lumMod val="65000"/>
                    <a:lumOff val="35000"/>
                  </a:schemeClr>
                </a:solidFill>
              </a:rPr>
              <a:t>東京</a:t>
            </a:r>
            <a:r>
              <a:rPr lang="en-US" altLang="ja-JP" sz="1800" dirty="0">
                <a:solidFill>
                  <a:schemeClr val="tx1">
                    <a:lumMod val="65000"/>
                    <a:lumOff val="35000"/>
                  </a:schemeClr>
                </a:solidFill>
              </a:rPr>
              <a:t>2020</a:t>
            </a:r>
            <a:r>
              <a:rPr lang="ja-JP" altLang="en-US" sz="1800" dirty="0">
                <a:solidFill>
                  <a:schemeClr val="tx1">
                    <a:lumMod val="65000"/>
                    <a:lumOff val="35000"/>
                  </a:schemeClr>
                </a:solidFill>
              </a:rPr>
              <a:t>開催期間　</a:t>
            </a:r>
            <a:r>
              <a:rPr lang="en-US" altLang="ja-JP" sz="1800" dirty="0">
                <a:solidFill>
                  <a:schemeClr val="tx1">
                    <a:lumMod val="65000"/>
                    <a:lumOff val="35000"/>
                  </a:schemeClr>
                </a:solidFill>
              </a:rPr>
              <a:t>PC/SP</a:t>
            </a:r>
            <a:r>
              <a:rPr lang="ja-JP" altLang="en-US" sz="1800" dirty="0">
                <a:solidFill>
                  <a:schemeClr val="tx1">
                    <a:lumMod val="65000"/>
                    <a:lumOff val="35000"/>
                  </a:schemeClr>
                </a:solidFill>
              </a:rPr>
              <a:t>ブランドパネル各商品 </a:t>
            </a:r>
            <a:r>
              <a:rPr lang="ja-JP" altLang="en-US" sz="1800" dirty="0"/>
              <a:t>（</a:t>
            </a:r>
            <a:r>
              <a:rPr lang="ja-JP" altLang="en-US" sz="1800" dirty="0">
                <a:solidFill>
                  <a:schemeClr val="tx1">
                    <a:lumMod val="65000"/>
                    <a:lumOff val="35000"/>
                  </a:schemeClr>
                </a:solidFill>
              </a:rPr>
              <a:t>五輪前半</a:t>
            </a:r>
            <a:r>
              <a:rPr lang="en-US" altLang="ja-JP" sz="1800" dirty="0">
                <a:solidFill>
                  <a:schemeClr val="tx1">
                    <a:lumMod val="65000"/>
                    <a:lumOff val="35000"/>
                  </a:schemeClr>
                </a:solidFill>
              </a:rPr>
              <a:t>/</a:t>
            </a:r>
            <a:r>
              <a:rPr lang="ja-JP" altLang="en-US" sz="1800" dirty="0">
                <a:solidFill>
                  <a:schemeClr val="tx1">
                    <a:lumMod val="65000"/>
                    <a:lumOff val="35000"/>
                  </a:schemeClr>
                </a:solidFill>
              </a:rPr>
              <a:t>五輪後半</a:t>
            </a:r>
            <a:r>
              <a:rPr lang="ja-JP" altLang="en-US" sz="1800" dirty="0"/>
              <a:t>）</a:t>
            </a:r>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49338338"/>
              </p:ext>
            </p:extLst>
          </p:nvPr>
        </p:nvGraphicFramePr>
        <p:xfrm>
          <a:off x="799039" y="1556792"/>
          <a:ext cx="8834481" cy="3304493"/>
        </p:xfrm>
        <a:graphic>
          <a:graphicData uri="http://schemas.openxmlformats.org/drawingml/2006/table">
            <a:tbl>
              <a:tblPr firstCol="1" bandRow="1">
                <a:tableStyleId>{21E4AEA4-8DFA-4A89-87EB-49C32662AFE0}</a:tableStyleId>
              </a:tblPr>
              <a:tblGrid>
                <a:gridCol w="1053117">
                  <a:extLst>
                    <a:ext uri="{9D8B030D-6E8A-4147-A177-3AD203B41FA5}">
                      <a16:colId xmlns:a16="http://schemas.microsoft.com/office/drawing/2014/main" val="792911817"/>
                    </a:ext>
                  </a:extLst>
                </a:gridCol>
                <a:gridCol w="936104">
                  <a:extLst>
                    <a:ext uri="{9D8B030D-6E8A-4147-A177-3AD203B41FA5}">
                      <a16:colId xmlns:a16="http://schemas.microsoft.com/office/drawing/2014/main" val="2515137241"/>
                    </a:ext>
                  </a:extLst>
                </a:gridCol>
                <a:gridCol w="409546">
                  <a:extLst>
                    <a:ext uri="{9D8B030D-6E8A-4147-A177-3AD203B41FA5}">
                      <a16:colId xmlns:a16="http://schemas.microsoft.com/office/drawing/2014/main" val="3812246575"/>
                    </a:ext>
                  </a:extLst>
                </a:gridCol>
                <a:gridCol w="1072619">
                  <a:extLst>
                    <a:ext uri="{9D8B030D-6E8A-4147-A177-3AD203B41FA5}">
                      <a16:colId xmlns:a16="http://schemas.microsoft.com/office/drawing/2014/main" val="598637953"/>
                    </a:ext>
                  </a:extLst>
                </a:gridCol>
                <a:gridCol w="1072619">
                  <a:extLst>
                    <a:ext uri="{9D8B030D-6E8A-4147-A177-3AD203B41FA5}">
                      <a16:colId xmlns:a16="http://schemas.microsoft.com/office/drawing/2014/main" val="56015879"/>
                    </a:ext>
                  </a:extLst>
                </a:gridCol>
                <a:gridCol w="1072619">
                  <a:extLst>
                    <a:ext uri="{9D8B030D-6E8A-4147-A177-3AD203B41FA5}">
                      <a16:colId xmlns:a16="http://schemas.microsoft.com/office/drawing/2014/main" val="2377732115"/>
                    </a:ext>
                  </a:extLst>
                </a:gridCol>
                <a:gridCol w="1072619">
                  <a:extLst>
                    <a:ext uri="{9D8B030D-6E8A-4147-A177-3AD203B41FA5}">
                      <a16:colId xmlns:a16="http://schemas.microsoft.com/office/drawing/2014/main" val="2137567888"/>
                    </a:ext>
                  </a:extLst>
                </a:gridCol>
                <a:gridCol w="1072619">
                  <a:extLst>
                    <a:ext uri="{9D8B030D-6E8A-4147-A177-3AD203B41FA5}">
                      <a16:colId xmlns:a16="http://schemas.microsoft.com/office/drawing/2014/main" val="3076812516"/>
                    </a:ext>
                  </a:extLst>
                </a:gridCol>
                <a:gridCol w="1072619">
                  <a:extLst>
                    <a:ext uri="{9D8B030D-6E8A-4147-A177-3AD203B41FA5}">
                      <a16:colId xmlns:a16="http://schemas.microsoft.com/office/drawing/2014/main" val="683764503"/>
                    </a:ext>
                  </a:extLst>
                </a:gridCol>
              </a:tblGrid>
              <a:tr h="175520">
                <a:tc rowSpan="3">
                  <a:txBody>
                    <a:bodyPr/>
                    <a:lstStyle/>
                    <a:p>
                      <a:pPr algn="ctr"/>
                      <a:r>
                        <a:rPr kumimoji="1" lang="ja-JP" altLang="en-US" sz="600" b="0" dirty="0">
                          <a:solidFill>
                            <a:schemeClr val="bg1"/>
                          </a:solidFill>
                          <a:latin typeface="+mj-lt"/>
                          <a:ea typeface="+mj-ea"/>
                        </a:rPr>
                        <a:t>ターゲティング</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rowSpan="3">
                  <a:txBody>
                    <a:bodyPr/>
                    <a:lstStyle/>
                    <a:p>
                      <a:pPr algn="ctr"/>
                      <a:r>
                        <a:rPr kumimoji="1" lang="en-US" altLang="ja-JP" sz="700" b="0" kern="1200" dirty="0" err="1">
                          <a:solidFill>
                            <a:schemeClr val="bg1"/>
                          </a:solidFill>
                          <a:latin typeface="+mn-ea"/>
                          <a:ea typeface="+mn-ea"/>
                          <a:cs typeface="+mn-cs"/>
                        </a:rPr>
                        <a:t>vCPM</a:t>
                      </a:r>
                      <a:endParaRPr kumimoji="1" lang="en-US" altLang="ja-JP" sz="700" b="0" kern="1200" dirty="0">
                        <a:solidFill>
                          <a:schemeClr val="bg1"/>
                        </a:solidFill>
                        <a:latin typeface="+mn-ea"/>
                        <a:ea typeface="+mn-ea"/>
                        <a:cs typeface="+mn-cs"/>
                      </a:endParaRPr>
                    </a:p>
                    <a:p>
                      <a:pPr algn="ctr"/>
                      <a:r>
                        <a:rPr kumimoji="1" lang="ja-JP" altLang="en-US" sz="700" b="0" kern="1200" dirty="0">
                          <a:solidFill>
                            <a:schemeClr val="bg1"/>
                          </a:solidFill>
                          <a:latin typeface="+mn-ea"/>
                          <a:ea typeface="+mn-ea"/>
                          <a:cs typeface="+mn-cs"/>
                        </a:rPr>
                        <a:t>掛け率</a:t>
                      </a:r>
                      <a:endParaRPr kumimoji="1" lang="en-US" altLang="ja-JP" sz="700" b="0" kern="1200" dirty="0">
                        <a:solidFill>
                          <a:schemeClr val="bg1"/>
                        </a:solidFill>
                        <a:latin typeface="+mn-ea"/>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gridSpan="6">
                  <a:txBody>
                    <a:bodyPr/>
                    <a:lstStyle/>
                    <a:p>
                      <a:pPr algn="ctr"/>
                      <a:r>
                        <a:rPr kumimoji="1" lang="ja-JP" altLang="en-US" sz="600" b="1" kern="1200" dirty="0">
                          <a:solidFill>
                            <a:schemeClr val="tx1">
                              <a:lumMod val="65000"/>
                              <a:lumOff val="35000"/>
                            </a:schemeClr>
                          </a:solidFill>
                          <a:latin typeface="+mn-lt"/>
                          <a:ea typeface="+mn-ea"/>
                          <a:cs typeface="+mn-cs"/>
                        </a:rPr>
                        <a:t>商品名</a:t>
                      </a: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en-US" altLang="ja-JP" sz="600" b="1" kern="1200" dirty="0">
                        <a:solidFill>
                          <a:schemeClr val="tx1">
                            <a:lumMod val="65000"/>
                            <a:lumOff val="35000"/>
                          </a:schemeClr>
                        </a:solidFill>
                        <a:latin typeface="+mn-lt"/>
                        <a:ea typeface="+mn-ea"/>
                        <a:cs typeface="+mn-cs"/>
                      </a:endParaRPr>
                    </a:p>
                  </a:txBody>
                  <a:tcPr marL="37148" marR="37148"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895328471"/>
                  </a:ext>
                </a:extLst>
              </a:tr>
              <a:tr h="396240">
                <a:tc vMerge="1">
                  <a:txBody>
                    <a:bodyPr/>
                    <a:lstStyle/>
                    <a:p>
                      <a:pPr algn="ctr"/>
                      <a:endParaRPr kumimoji="1" lang="ja-JP" altLang="en-US" sz="7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algn="ct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fontAlgn="ctr"/>
                      <a:r>
                        <a:rPr lang="ja-JP" altLang="en-US" sz="700" dirty="0" smtClean="0">
                          <a:solidFill>
                            <a:schemeClr val="tx1">
                              <a:lumMod val="65000"/>
                              <a:lumOff val="35000"/>
                            </a:schemeClr>
                          </a:solidFill>
                        </a:rPr>
                        <a:t>五輪前半</a:t>
                      </a:r>
                      <a:endParaRPr kumimoji="1" lang="ja-JP" altLang="en-US" sz="700" b="1" kern="1200" dirty="0">
                        <a:solidFill>
                          <a:schemeClr val="tx1">
                            <a:lumMod val="65000"/>
                            <a:lumOff val="35000"/>
                          </a:schemeClr>
                        </a:solidFill>
                        <a:latin typeface="+mj-lt"/>
                        <a:ea typeface="+mj-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300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fontAlgn="ctr"/>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300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algn="ctr" fontAlgn="ctr"/>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a:solidFill>
                            <a:schemeClr val="tx1">
                              <a:lumMod val="65000"/>
                              <a:lumOff val="35000"/>
                            </a:schemeClr>
                          </a:solidFill>
                          <a:latin typeface="+mj-lt"/>
                          <a:ea typeface="+mj-ea"/>
                          <a:cs typeface="+mn-cs"/>
                        </a:rPr>
                        <a:t>SP</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1000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7/21</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7/22</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96240">
                <a:tc vMerge="1">
                  <a:txBody>
                    <a:bodyPr/>
                    <a:lstStyle/>
                    <a:p>
                      <a:pPr algn="ctr"/>
                      <a:endParaRPr kumimoji="1" lang="ja-JP" altLang="en-US" sz="7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vMerge="1">
                  <a:txBody>
                    <a:bodyPr/>
                    <a:lstStyle/>
                    <a:p>
                      <a:pPr algn="ctr"/>
                      <a:endParaRPr kumimoji="1" lang="en-US" altLang="ja-JP" sz="800" b="0"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700" dirty="0" smtClean="0">
                          <a:solidFill>
                            <a:schemeClr val="tx1">
                              <a:lumMod val="65000"/>
                              <a:lumOff val="35000"/>
                            </a:schemeClr>
                          </a:solidFill>
                        </a:rPr>
                        <a:t>五輪後半</a:t>
                      </a:r>
                      <a:endParaRPr kumimoji="1" lang="ja-JP" altLang="en-US" sz="700" b="1" kern="1200" dirty="0" smtClean="0">
                        <a:solidFill>
                          <a:schemeClr val="tx1">
                            <a:lumMod val="65000"/>
                            <a:lumOff val="35000"/>
                          </a:schemeClr>
                        </a:solidFill>
                        <a:latin typeface="+mn-lt"/>
                        <a:ea typeface="+mn-ea"/>
                        <a:cs typeface="+mn-cs"/>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a:solidFill>
                            <a:schemeClr val="tx1">
                              <a:lumMod val="65000"/>
                              <a:lumOff val="35000"/>
                            </a:schemeClr>
                          </a:solidFill>
                          <a:latin typeface="+mj-lt"/>
                          <a:ea typeface="+mj-ea"/>
                          <a:cs typeface="+mn-cs"/>
                        </a:rPr>
                        <a:t>PC</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2000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パノラマ　</a:t>
                      </a:r>
                      <a:r>
                        <a:rPr kumimoji="1" lang="en-US" altLang="ja-JP" sz="700" b="1" kern="1200" dirty="0">
                          <a:solidFill>
                            <a:schemeClr val="tx1">
                              <a:lumMod val="65000"/>
                              <a:lumOff val="35000"/>
                            </a:schemeClr>
                          </a:solidFill>
                          <a:latin typeface="+mj-lt"/>
                          <a:ea typeface="+mj-ea"/>
                          <a:cs typeface="+mn-cs"/>
                        </a:rPr>
                        <a:t>PC</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パノラマ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トップインパクト　</a:t>
                      </a:r>
                      <a:r>
                        <a:rPr kumimoji="1" lang="en-US" altLang="ja-JP" sz="700" b="1" kern="1200" dirty="0" smtClean="0">
                          <a:solidFill>
                            <a:schemeClr val="tx1">
                              <a:lumMod val="65000"/>
                              <a:lumOff val="35000"/>
                            </a:schemeClr>
                          </a:solidFill>
                          <a:latin typeface="+mj-lt"/>
                          <a:ea typeface="+mj-ea"/>
                          <a:cs typeface="+mn-cs"/>
                        </a:rPr>
                        <a:t>PC</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500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algn="ctr" defTabSz="914423" rtl="0" eaLnBrk="1" fontAlgn="ctr" latinLnBrk="0" hangingPunct="1"/>
                      <a:r>
                        <a:rPr kumimoji="1" lang="ja-JP" altLang="en-US" sz="700" b="1" kern="1200" dirty="0">
                          <a:solidFill>
                            <a:schemeClr val="tx1">
                              <a:lumMod val="65000"/>
                              <a:lumOff val="35000"/>
                            </a:schemeClr>
                          </a:solidFill>
                          <a:latin typeface="+mj-lt"/>
                          <a:ea typeface="+mj-ea"/>
                          <a:cs typeface="+mn-cs"/>
                        </a:rPr>
                        <a:t>ブランドパネル　</a:t>
                      </a:r>
                      <a:r>
                        <a:rPr kumimoji="1" lang="en-US" altLang="ja-JP" sz="700" b="1" kern="1200" dirty="0" smtClean="0">
                          <a:solidFill>
                            <a:schemeClr val="tx1">
                              <a:lumMod val="65000"/>
                              <a:lumOff val="35000"/>
                            </a:schemeClr>
                          </a:solidFill>
                          <a:latin typeface="+mj-lt"/>
                          <a:ea typeface="+mj-ea"/>
                          <a:cs typeface="+mn-cs"/>
                        </a:rPr>
                        <a:t>SP</a:t>
                      </a: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1000</a:t>
                      </a:r>
                      <a:r>
                        <a:rPr kumimoji="1" lang="ja-JP" altLang="en-US" sz="700" b="1" kern="1200" dirty="0">
                          <a:solidFill>
                            <a:schemeClr val="tx1">
                              <a:lumMod val="65000"/>
                              <a:lumOff val="35000"/>
                            </a:schemeClr>
                          </a:solidFill>
                          <a:latin typeface="+mj-lt"/>
                          <a:ea typeface="+mj-ea"/>
                          <a:cs typeface="+mn-cs"/>
                        </a:rPr>
                        <a:t>万円～</a:t>
                      </a:r>
                      <a:r>
                        <a:rPr kumimoji="1" lang="ja-JP" altLang="en-US" sz="700" b="1" kern="1200" dirty="0" smtClean="0">
                          <a:solidFill>
                            <a:schemeClr val="tx1">
                              <a:lumMod val="65000"/>
                              <a:lumOff val="35000"/>
                            </a:schemeClr>
                          </a:solidFill>
                          <a:latin typeface="+mj-lt"/>
                          <a:ea typeface="+mj-ea"/>
                          <a:cs typeface="+mn-cs"/>
                        </a:rPr>
                        <a:t>）</a:t>
                      </a:r>
                      <a:endParaRPr kumimoji="1" lang="en-US" altLang="ja-JP" sz="700" b="1" kern="1200" dirty="0" smtClean="0">
                        <a:solidFill>
                          <a:schemeClr val="tx1">
                            <a:lumMod val="65000"/>
                            <a:lumOff val="35000"/>
                          </a:schemeClr>
                        </a:solidFill>
                        <a:latin typeface="+mj-lt"/>
                        <a:ea typeface="+mj-ea"/>
                        <a:cs typeface="+mn-cs"/>
                      </a:endParaRPr>
                    </a:p>
                    <a:p>
                      <a:pPr marL="0" algn="ctr" defTabSz="914423" rtl="0" eaLnBrk="1" fontAlgn="ctr" latinLnBrk="0" hangingPunct="1"/>
                      <a:r>
                        <a:rPr kumimoji="1" lang="ja-JP" altLang="en-US" sz="700" b="1" kern="1200" dirty="0" smtClean="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7/24</a:t>
                      </a:r>
                      <a:r>
                        <a:rPr kumimoji="1" lang="ja-JP" altLang="en-US" sz="700" b="1" kern="1200" dirty="0">
                          <a:solidFill>
                            <a:schemeClr val="tx1">
                              <a:lumMod val="65000"/>
                              <a:lumOff val="35000"/>
                            </a:schemeClr>
                          </a:solidFill>
                          <a:latin typeface="+mj-lt"/>
                          <a:ea typeface="+mj-ea"/>
                          <a:cs typeface="+mn-cs"/>
                        </a:rPr>
                        <a:t>～</a:t>
                      </a:r>
                      <a:r>
                        <a:rPr kumimoji="1" lang="en-US" altLang="ja-JP" sz="700" b="1" kern="1200" dirty="0">
                          <a:solidFill>
                            <a:schemeClr val="tx1">
                              <a:lumMod val="65000"/>
                              <a:lumOff val="35000"/>
                            </a:schemeClr>
                          </a:solidFill>
                          <a:latin typeface="+mj-lt"/>
                          <a:ea typeface="+mj-ea"/>
                          <a:cs typeface="+mn-cs"/>
                        </a:rPr>
                        <a:t>8/7</a:t>
                      </a:r>
                      <a:r>
                        <a:rPr kumimoji="1" lang="ja-JP" altLang="en-US" sz="700" b="1" kern="1200" dirty="0">
                          <a:solidFill>
                            <a:schemeClr val="tx1">
                              <a:lumMod val="65000"/>
                              <a:lumOff val="35000"/>
                            </a:schemeClr>
                          </a:solidFill>
                          <a:latin typeface="+mj-lt"/>
                          <a:ea typeface="+mj-ea"/>
                          <a:cs typeface="+mn-cs"/>
                        </a:rPr>
                        <a:t>）</a:t>
                      </a:r>
                    </a:p>
                  </a:txBody>
                  <a:tcPr marL="0" marR="0" marT="0" marB="0"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076194185"/>
                  </a:ext>
                </a:extLst>
              </a:tr>
              <a:tr h="312603">
                <a:tc>
                  <a:txBody>
                    <a:bodyPr/>
                    <a:lstStyle/>
                    <a:p>
                      <a:pPr algn="ctr"/>
                      <a:r>
                        <a:rPr kumimoji="1" lang="ja-JP" altLang="en-US" sz="600" b="0" dirty="0">
                          <a:solidFill>
                            <a:schemeClr val="bg1"/>
                          </a:solidFill>
                          <a:latin typeface="+mj-lt"/>
                          <a:ea typeface="+mj-ea"/>
                        </a:rPr>
                        <a:t>性別</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700" b="0" dirty="0">
                          <a:solidFill>
                            <a:schemeClr val="bg1"/>
                          </a:solidFill>
                          <a:latin typeface="+mn-ea"/>
                          <a:ea typeface="+mn-ea"/>
                        </a:rPr>
                        <a:t>1.2</a:t>
                      </a:r>
                      <a:r>
                        <a:rPr kumimoji="1" lang="ja-JP" altLang="en-US" sz="700" b="0" dirty="0">
                          <a:solidFill>
                            <a:schemeClr val="bg1"/>
                          </a:solidFill>
                          <a:latin typeface="+mn-ea"/>
                          <a:ea typeface="+mn-ea"/>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dirty="0">
                        <a:solidFill>
                          <a:schemeClr val="tx1">
                            <a:lumMod val="65000"/>
                            <a:lumOff val="35000"/>
                          </a:schemeClr>
                        </a:solidFill>
                        <a:latin typeface="+mj-lt"/>
                        <a:ea typeface="+mj-ea"/>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700" b="1" dirty="0">
                          <a:solidFill>
                            <a:schemeClr val="tx1">
                              <a:lumMod val="65000"/>
                              <a:lumOff val="35000"/>
                            </a:schemeClr>
                          </a:solidFill>
                          <a:latin typeface="+mj-lt"/>
                          <a:ea typeface="+mj-ea"/>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72462">
                <a:tc>
                  <a:txBody>
                    <a:bodyPr/>
                    <a:lstStyle/>
                    <a:p>
                      <a:pPr algn="ctr"/>
                      <a:r>
                        <a:rPr kumimoji="1" lang="ja-JP" altLang="en-US" sz="600" b="0" dirty="0">
                          <a:solidFill>
                            <a:schemeClr val="bg1"/>
                          </a:solidFill>
                          <a:latin typeface="+mj-lt"/>
                          <a:ea typeface="+mj-ea"/>
                        </a:rPr>
                        <a:t>年齢</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1.2</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ja-JP" altLang="en-US" sz="700" b="1" kern="1200" dirty="0">
                          <a:solidFill>
                            <a:schemeClr val="tx1">
                              <a:lumMod val="65000"/>
                              <a:lumOff val="35000"/>
                            </a:schemeClr>
                          </a:solidFill>
                          <a:latin typeface="+mn-lt"/>
                          <a:ea typeface="+mn-ea"/>
                          <a:cs typeface="+mn-cs"/>
                        </a:rPr>
                        <a:t>◯</a:t>
                      </a: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地域</a:t>
                      </a:r>
                      <a:endParaRPr kumimoji="1" lang="en-US" altLang="ja-JP" sz="6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（都道府県）</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1.3</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12603">
                <a:tc>
                  <a:txBody>
                    <a:bodyPr/>
                    <a:lstStyle/>
                    <a:p>
                      <a:pPr algn="ctr"/>
                      <a:r>
                        <a:rPr kumimoji="1" lang="ja-JP" altLang="en-US" sz="600" b="0" dirty="0">
                          <a:solidFill>
                            <a:schemeClr val="bg1"/>
                          </a:solidFill>
                          <a:latin typeface="+mj-lt"/>
                          <a:ea typeface="+mj-ea"/>
                        </a:rPr>
                        <a:t>地域</a:t>
                      </a:r>
                      <a:endParaRPr kumimoji="1" lang="en-US" altLang="ja-JP" sz="600" b="0" dirty="0">
                        <a:solidFill>
                          <a:schemeClr val="bg1"/>
                        </a:solidFill>
                        <a:latin typeface="+mj-lt"/>
                        <a:ea typeface="+mj-ea"/>
                      </a:endParaRPr>
                    </a:p>
                    <a:p>
                      <a:pPr algn="ctr"/>
                      <a:r>
                        <a:rPr kumimoji="1" lang="ja-JP" altLang="en-US" sz="600" b="0" dirty="0">
                          <a:solidFill>
                            <a:schemeClr val="bg1"/>
                          </a:solidFill>
                          <a:latin typeface="+mj-lt"/>
                          <a:ea typeface="+mj-ea"/>
                        </a:rPr>
                        <a:t>（市区郡）</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b="0" kern="1200" dirty="0">
                          <a:solidFill>
                            <a:schemeClr val="bg1"/>
                          </a:solidFill>
                          <a:latin typeface="+mn-ea"/>
                          <a:ea typeface="+mn-ea"/>
                          <a:cs typeface="+mn-cs"/>
                        </a:rPr>
                        <a:t>1.56</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421005">
                <a:tc>
                  <a:txBody>
                    <a:bodyPr/>
                    <a:lstStyle/>
                    <a:p>
                      <a:pPr algn="ctr"/>
                      <a:r>
                        <a:rPr kumimoji="1" lang="ja-JP" altLang="en-US" sz="600" b="0" kern="1200" dirty="0">
                          <a:solidFill>
                            <a:schemeClr val="bg1"/>
                          </a:solidFill>
                          <a:latin typeface="+mn-lt"/>
                          <a:ea typeface="+mn-ea"/>
                          <a:cs typeface="+mn-cs"/>
                        </a:rPr>
                        <a:t>オーディエンス</a:t>
                      </a:r>
                      <a:endParaRPr kumimoji="1" lang="en-US" altLang="ja-JP" sz="600" b="0" kern="1200" dirty="0">
                        <a:solidFill>
                          <a:schemeClr val="bg1"/>
                        </a:solidFill>
                        <a:latin typeface="+mn-lt"/>
                        <a:ea typeface="+mn-ea"/>
                        <a:cs typeface="+mn-cs"/>
                      </a:endParaRPr>
                    </a:p>
                    <a:p>
                      <a:pPr algn="ctr"/>
                      <a:r>
                        <a:rPr kumimoji="1" lang="ja-JP" altLang="en-US" sz="600" b="0" kern="1200" dirty="0" smtClean="0">
                          <a:solidFill>
                            <a:schemeClr val="bg1"/>
                          </a:solidFill>
                          <a:latin typeface="+mn-lt"/>
                          <a:ea typeface="+mn-ea"/>
                          <a:cs typeface="+mn-cs"/>
                        </a:rPr>
                        <a:t>カテゴリー</a:t>
                      </a:r>
                      <a:endParaRPr kumimoji="1" lang="en-US" altLang="ja-JP" sz="600" b="0" kern="1200" dirty="0">
                        <a:solidFill>
                          <a:schemeClr val="bg1"/>
                        </a:solidFill>
                        <a:latin typeface="+mn-lt"/>
                        <a:ea typeface="+mn-ea"/>
                        <a:cs typeface="+mn-cs"/>
                      </a:endParaRP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1.8</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700" b="1" kern="1200" dirty="0">
                        <a:solidFill>
                          <a:schemeClr val="tx1"/>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1" kern="1200" dirty="0" smtClean="0">
                          <a:solidFill>
                            <a:schemeClr val="tx1">
                              <a:lumMod val="65000"/>
                              <a:lumOff val="35000"/>
                            </a:schemeClr>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属性・ライフイベント</a:t>
                      </a: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のみ可</a:t>
                      </a:r>
                      <a:endParaRPr kumimoji="1" lang="ja-JP" altLang="en-US" sz="700" b="1" kern="1200" dirty="0">
                        <a:solidFill>
                          <a:schemeClr val="tx1"/>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属性・ライフイベント</a:t>
                      </a: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のみ可</a:t>
                      </a:r>
                      <a:endParaRPr kumimoji="1" lang="ja-JP" altLang="en-US" sz="700" b="1"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属性・ライフイベント</a:t>
                      </a: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のみ可</a:t>
                      </a:r>
                      <a:endParaRPr kumimoji="1" lang="ja-JP" altLang="en-US" sz="700" b="1"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全て</a:t>
                      </a:r>
                      <a:endParaRPr kumimoji="1" lang="ja-JP" altLang="en-US" sz="600" b="0"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全て</a:t>
                      </a:r>
                      <a:endParaRPr kumimoji="1" lang="ja-JP" altLang="en-US" sz="600" b="0"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600" b="0" kern="1200" dirty="0" smtClean="0">
                        <a:solidFill>
                          <a:schemeClr val="tx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smtClean="0">
                          <a:solidFill>
                            <a:schemeClr val="tx1"/>
                          </a:solidFill>
                          <a:latin typeface="+mn-lt"/>
                          <a:ea typeface="+mn-ea"/>
                          <a:cs typeface="+mn-cs"/>
                        </a:rPr>
                        <a:t>全て</a:t>
                      </a:r>
                      <a:endParaRPr kumimoji="1" lang="ja-JP" altLang="en-US" sz="600" b="0" kern="1200" dirty="0">
                        <a:solidFill>
                          <a:schemeClr val="tx1"/>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800480174"/>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kern="1200" dirty="0">
                          <a:solidFill>
                            <a:schemeClr val="bg1"/>
                          </a:solidFill>
                          <a:latin typeface="+mn-lt"/>
                          <a:ea typeface="+mn-ea"/>
                          <a:cs typeface="+mn-cs"/>
                        </a:rPr>
                        <a:t>曜日・</a:t>
                      </a:r>
                      <a:r>
                        <a:rPr kumimoji="1" lang="ja-JP" altLang="en-US" sz="600" b="0" dirty="0">
                          <a:solidFill>
                            <a:schemeClr val="bg1"/>
                          </a:solidFill>
                          <a:latin typeface="+mj-lt"/>
                          <a:ea typeface="+mj-ea"/>
                        </a:rPr>
                        <a:t>時間帯</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1.2</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126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b="0" dirty="0">
                          <a:solidFill>
                            <a:schemeClr val="bg1"/>
                          </a:solidFill>
                          <a:latin typeface="+mj-lt"/>
                          <a:ea typeface="+mj-ea"/>
                        </a:rPr>
                        <a:t>フリークエンシー</a:t>
                      </a:r>
                    </a:p>
                  </a:txBody>
                  <a:tcPr marL="74295" marR="74295" marT="37148" marB="37148"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kern="1200" dirty="0">
                          <a:solidFill>
                            <a:schemeClr val="bg1"/>
                          </a:solidFill>
                          <a:latin typeface="+mn-ea"/>
                          <a:ea typeface="+mn-ea"/>
                          <a:cs typeface="+mn-cs"/>
                        </a:rPr>
                        <a:t>2.0</a:t>
                      </a:r>
                      <a:r>
                        <a:rPr kumimoji="1" lang="ja-JP" altLang="en-US" sz="700" b="0" kern="1200" dirty="0">
                          <a:solidFill>
                            <a:schemeClr val="bg1"/>
                          </a:solidFill>
                          <a:latin typeface="+mn-ea"/>
                          <a:ea typeface="+mn-ea"/>
                          <a:cs typeface="+mn-cs"/>
                        </a:rPr>
                        <a:t>倍</a:t>
                      </a: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algn="ct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12700" cap="flat" cmpd="sng" algn="ctr">
                      <a:solidFill>
                        <a:schemeClr val="bg1"/>
                      </a:solidFill>
                      <a:prstDash val="solid"/>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700" b="1" kern="1200" dirty="0">
                          <a:solidFill>
                            <a:schemeClr val="tx1">
                              <a:lumMod val="65000"/>
                              <a:lumOff val="35000"/>
                            </a:schemeClr>
                          </a:solidFill>
                          <a:latin typeface="+mn-lt"/>
                          <a:ea typeface="+mn-ea"/>
                          <a:cs typeface="+mn-cs"/>
                        </a:rPr>
                        <a:t>-</a:t>
                      </a:r>
                      <a:endParaRPr kumimoji="1" lang="ja-JP" altLang="en-US" sz="700" b="1" kern="1200" dirty="0">
                        <a:solidFill>
                          <a:schemeClr val="tx1">
                            <a:lumMod val="65000"/>
                            <a:lumOff val="35000"/>
                          </a:schemeClr>
                        </a:solidFill>
                        <a:latin typeface="+mn-lt"/>
                        <a:ea typeface="+mn-ea"/>
                        <a:cs typeface="+mn-cs"/>
                      </a:endParaRPr>
                    </a:p>
                  </a:txBody>
                  <a:tcPr marL="132795" marR="132795" marT="37148" marB="37148" anchor="ctr">
                    <a:lnL w="6350" cap="flat" cmpd="sng" algn="ctr">
                      <a:solidFill>
                        <a:schemeClr val="bg1">
                          <a:lumMod val="75000"/>
                        </a:schemeClr>
                      </a:solidFill>
                      <a:prstDash val="sys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6"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a:xfrm>
            <a:off x="2792760" y="6525344"/>
            <a:ext cx="4320480" cy="365125"/>
          </a:xfrm>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
        <p:nvSpPr>
          <p:cNvPr id="7" name="テキスト ボックス 6">
            <a:extLst>
              <a:ext uri="{FF2B5EF4-FFF2-40B4-BE49-F238E27FC236}">
                <a16:creationId xmlns:a16="http://schemas.microsoft.com/office/drawing/2014/main" id="{80B0730C-3B9E-4841-8DAD-6780CB507DD0}"/>
              </a:ext>
            </a:extLst>
          </p:cNvPr>
          <p:cNvSpPr txBox="1"/>
          <p:nvPr/>
        </p:nvSpPr>
        <p:spPr>
          <a:xfrm>
            <a:off x="799038" y="4935530"/>
            <a:ext cx="7186207" cy="1739003"/>
          </a:xfrm>
          <a:prstGeom prst="rect">
            <a:avLst/>
          </a:prstGeom>
          <a:noFill/>
        </p:spPr>
        <p:txBody>
          <a:bodyPr wrap="square" lIns="74295" tIns="37148" rIns="74295" bIns="37148" rtlCol="0" anchor="t">
            <a:spAutoFit/>
          </a:bodyPr>
          <a:lstStyle/>
          <a:p>
            <a:pPr>
              <a:lnSpc>
                <a:spcPts val="1186"/>
              </a:lnSpc>
            </a:pPr>
            <a:r>
              <a:rPr lang="en-US" altLang="ja-JP" sz="813" dirty="0">
                <a:solidFill>
                  <a:schemeClr val="tx1">
                    <a:lumMod val="50000"/>
                    <a:lumOff val="50000"/>
                  </a:schemeClr>
                </a:solidFill>
                <a:latin typeface="+mn-ea"/>
              </a:rPr>
              <a:t>※</a:t>
            </a:r>
            <a:r>
              <a:rPr lang="ja-JP" altLang="en-US" sz="813" dirty="0">
                <a:solidFill>
                  <a:schemeClr val="tx1">
                    <a:lumMod val="50000"/>
                    <a:lumOff val="50000"/>
                  </a:schemeClr>
                </a:solidFill>
                <a:latin typeface="+mn-ea"/>
              </a:rPr>
              <a:t>年齢は以下の区分で指定が可能です。</a:t>
            </a:r>
            <a:endParaRPr lang="en-US" altLang="ja-JP" sz="813" dirty="0">
              <a:solidFill>
                <a:schemeClr val="tx1">
                  <a:lumMod val="50000"/>
                  <a:lumOff val="50000"/>
                </a:schemeClr>
              </a:solidFill>
              <a:latin typeface="+mn-ea"/>
            </a:endParaRPr>
          </a:p>
          <a:p>
            <a:r>
              <a:rPr lang="en-US" altLang="ja-JP" sz="813" dirty="0">
                <a:solidFill>
                  <a:schemeClr val="tx1">
                    <a:lumMod val="50000"/>
                    <a:lumOff val="50000"/>
                  </a:schemeClr>
                </a:solidFill>
              </a:rPr>
              <a:t>13</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14</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15</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17</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18</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19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20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21</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22</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29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30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39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40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49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50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59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60</a:t>
            </a:r>
            <a:r>
              <a:rPr lang="ja-JP" altLang="en-US" sz="813" dirty="0">
                <a:solidFill>
                  <a:schemeClr val="tx1">
                    <a:lumMod val="50000"/>
                    <a:lumOff val="50000"/>
                  </a:schemeClr>
                </a:solidFill>
              </a:rPr>
              <a:t>歳～</a:t>
            </a:r>
            <a:r>
              <a:rPr lang="en-US" altLang="ja-JP" sz="813" dirty="0">
                <a:solidFill>
                  <a:schemeClr val="tx1">
                    <a:lumMod val="50000"/>
                    <a:lumOff val="50000"/>
                  </a:schemeClr>
                </a:solidFill>
              </a:rPr>
              <a:t>69</a:t>
            </a:r>
            <a:r>
              <a:rPr lang="ja-JP" altLang="en-US" sz="813" dirty="0">
                <a:solidFill>
                  <a:schemeClr val="tx1">
                    <a:lumMod val="50000"/>
                    <a:lumOff val="50000"/>
                  </a:schemeClr>
                </a:solidFill>
              </a:rPr>
              <a:t>歳 </a:t>
            </a:r>
            <a:r>
              <a:rPr lang="en-US" altLang="ja-JP" sz="813" dirty="0">
                <a:solidFill>
                  <a:schemeClr val="tx1">
                    <a:lumMod val="50000"/>
                    <a:lumOff val="50000"/>
                  </a:schemeClr>
                </a:solidFill>
              </a:rPr>
              <a:t>/ 70</a:t>
            </a:r>
            <a:r>
              <a:rPr lang="ja-JP" altLang="en-US" sz="813" dirty="0">
                <a:solidFill>
                  <a:schemeClr val="tx1">
                    <a:lumMod val="50000"/>
                    <a:lumOff val="50000"/>
                  </a:schemeClr>
                </a:solidFill>
              </a:rPr>
              <a:t>歳～</a:t>
            </a:r>
            <a:endParaRPr lang="en-US" altLang="ja-JP" sz="813" dirty="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813" dirty="0">
                <a:solidFill>
                  <a:schemeClr val="tx1">
                    <a:lumMod val="50000"/>
                    <a:lumOff val="50000"/>
                  </a:schemeClr>
                </a:solidFill>
                <a:latin typeface="+mn-ea"/>
              </a:rPr>
              <a:t>※</a:t>
            </a:r>
            <a:r>
              <a:rPr lang="ja-JP" altLang="en-US" sz="813" dirty="0">
                <a:solidFill>
                  <a:schemeClr val="tx1">
                    <a:lumMod val="50000"/>
                    <a:lumOff val="50000"/>
                  </a:schemeClr>
                </a:solidFill>
                <a:latin typeface="+mn-ea"/>
              </a:rPr>
              <a:t>オーディエンスカテゴリーの詳細は、</a:t>
            </a:r>
            <a:r>
              <a:rPr lang="en-US" altLang="ja-JP" sz="813" dirty="0">
                <a:solidFill>
                  <a:schemeClr val="tx1">
                    <a:lumMod val="50000"/>
                    <a:lumOff val="50000"/>
                  </a:schemeClr>
                </a:solidFill>
                <a:latin typeface="+mn-ea"/>
              </a:rPr>
              <a:t>Yahoo!</a:t>
            </a:r>
            <a:r>
              <a:rPr lang="ja-JP" altLang="en-US" sz="813" dirty="0">
                <a:solidFill>
                  <a:schemeClr val="tx1">
                    <a:lumMod val="50000"/>
                    <a:lumOff val="50000"/>
                  </a:schemeClr>
                </a:solidFill>
                <a:latin typeface="+mn-ea"/>
              </a:rPr>
              <a:t>広告ヘルプを参照してください。</a:t>
            </a:r>
            <a:br>
              <a:rPr lang="ja-JP" altLang="en-US" sz="813" dirty="0">
                <a:solidFill>
                  <a:schemeClr val="tx1">
                    <a:lumMod val="50000"/>
                    <a:lumOff val="50000"/>
                  </a:schemeClr>
                </a:solidFill>
                <a:latin typeface="+mn-ea"/>
              </a:rPr>
            </a:br>
            <a:r>
              <a:rPr lang="en-US" altLang="ja-JP" sz="813" dirty="0">
                <a:solidFill>
                  <a:schemeClr val="tx1">
                    <a:lumMod val="50000"/>
                    <a:lumOff val="50000"/>
                  </a:schemeClr>
                </a:solidFill>
                <a:latin typeface="+mn-ea"/>
                <a:hlinkClick r:id="rId2"/>
              </a:rPr>
              <a:t>https://</a:t>
            </a:r>
            <a:r>
              <a:rPr lang="en-US" altLang="ja-JP" sz="813" dirty="0" smtClean="0">
                <a:solidFill>
                  <a:schemeClr val="tx1">
                    <a:lumMod val="50000"/>
                    <a:lumOff val="50000"/>
                  </a:schemeClr>
                </a:solidFill>
                <a:latin typeface="+mn-ea"/>
                <a:hlinkClick r:id="rId2"/>
              </a:rPr>
              <a:t>ads-help.yahoo.co.jp/yahooads/display/articledetail?lan=ja&amp;aid=71655</a:t>
            </a:r>
            <a:endParaRPr lang="en-US" altLang="ja-JP" sz="813" dirty="0" smtClean="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900" dirty="0">
                <a:solidFill>
                  <a:schemeClr val="tx1">
                    <a:lumMod val="50000"/>
                    <a:lumOff val="50000"/>
                  </a:schemeClr>
                </a:solidFill>
                <a:latin typeface="+mn-ea"/>
              </a:rPr>
              <a:t>※</a:t>
            </a:r>
            <a:r>
              <a:rPr lang="en-US" altLang="ja-JP" sz="900" dirty="0" err="1">
                <a:solidFill>
                  <a:schemeClr val="tx1">
                    <a:lumMod val="50000"/>
                    <a:lumOff val="50000"/>
                  </a:schemeClr>
                </a:solidFill>
                <a:latin typeface="+mn-ea"/>
              </a:rPr>
              <a:t>vCPM</a:t>
            </a:r>
            <a:r>
              <a:rPr lang="ja-JP" altLang="en-US" sz="900" dirty="0">
                <a:solidFill>
                  <a:schemeClr val="tx1">
                    <a:lumMod val="50000"/>
                    <a:lumOff val="50000"/>
                  </a:schemeClr>
                </a:solidFill>
                <a:latin typeface="+mn-ea"/>
              </a:rPr>
              <a:t>掛け率の最大値は</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倍になります。</a:t>
            </a:r>
            <a:r>
              <a:rPr lang="en-US" altLang="ja-JP" sz="900" dirty="0">
                <a:solidFill>
                  <a:schemeClr val="tx1">
                    <a:lumMod val="50000"/>
                    <a:lumOff val="50000"/>
                  </a:schemeClr>
                </a:solidFill>
                <a:latin typeface="+mn-ea"/>
              </a:rPr>
              <a:t/>
            </a:r>
            <a:br>
              <a:rPr lang="en-US" altLang="ja-JP" sz="900" dirty="0">
                <a:solidFill>
                  <a:schemeClr val="tx1">
                    <a:lumMod val="50000"/>
                    <a:lumOff val="50000"/>
                  </a:schemeClr>
                </a:solidFill>
                <a:latin typeface="+mn-ea"/>
              </a:rPr>
            </a:br>
            <a:r>
              <a:rPr lang="ja-JP" altLang="en-US" sz="900" dirty="0">
                <a:solidFill>
                  <a:schemeClr val="tx1">
                    <a:lumMod val="50000"/>
                    <a:lumOff val="50000"/>
                  </a:schemeClr>
                </a:solidFill>
                <a:latin typeface="+mn-ea"/>
              </a:rPr>
              <a:t>例：性別、年齢、オーディエンスカテゴリーを設定した場合、</a:t>
            </a:r>
            <a:r>
              <a:rPr lang="en-US" altLang="ja-JP" sz="900" dirty="0">
                <a:solidFill>
                  <a:schemeClr val="tx1">
                    <a:lumMod val="50000"/>
                    <a:lumOff val="50000"/>
                  </a:schemeClr>
                </a:solidFill>
                <a:latin typeface="+mn-ea"/>
              </a:rPr>
              <a:t>1.2</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×1.2</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×1.8</a:t>
            </a:r>
            <a:r>
              <a:rPr lang="ja-JP" altLang="en-US" sz="900" dirty="0">
                <a:solidFill>
                  <a:schemeClr val="tx1">
                    <a:lumMod val="50000"/>
                    <a:lumOff val="50000"/>
                  </a:schemeClr>
                </a:solidFill>
                <a:latin typeface="+mn-ea"/>
              </a:rPr>
              <a:t>倍＝</a:t>
            </a:r>
            <a:r>
              <a:rPr lang="en-US" altLang="ja-JP" sz="900" dirty="0">
                <a:solidFill>
                  <a:schemeClr val="tx1">
                    <a:lumMod val="50000"/>
                    <a:lumOff val="50000"/>
                  </a:schemeClr>
                </a:solidFill>
                <a:latin typeface="+mn-ea"/>
              </a:rPr>
              <a:t>2.59</a:t>
            </a:r>
            <a:r>
              <a:rPr lang="ja-JP" altLang="en-US" sz="900" dirty="0">
                <a:solidFill>
                  <a:schemeClr val="tx1">
                    <a:lumMod val="50000"/>
                    <a:lumOff val="50000"/>
                  </a:schemeClr>
                </a:solidFill>
                <a:latin typeface="+mn-ea"/>
              </a:rPr>
              <a:t>倍となりますが、最大値が</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倍のため、</a:t>
            </a:r>
            <a:r>
              <a:rPr lang="en-US" altLang="ja-JP" sz="900" dirty="0">
                <a:solidFill>
                  <a:schemeClr val="tx1">
                    <a:lumMod val="50000"/>
                    <a:lumOff val="50000"/>
                  </a:schemeClr>
                </a:solidFill>
                <a:latin typeface="+mn-ea"/>
              </a:rPr>
              <a:t>2.0</a:t>
            </a:r>
            <a:r>
              <a:rPr lang="ja-JP" altLang="en-US" sz="900" dirty="0">
                <a:solidFill>
                  <a:schemeClr val="tx1">
                    <a:lumMod val="50000"/>
                    <a:lumOff val="50000"/>
                  </a:schemeClr>
                </a:solidFill>
                <a:latin typeface="+mn-ea"/>
              </a:rPr>
              <a:t>倍で設定可能となります</a:t>
            </a:r>
            <a:r>
              <a:rPr lang="ja-JP" altLang="en-US" sz="900" dirty="0" smtClean="0">
                <a:solidFill>
                  <a:schemeClr val="tx1">
                    <a:lumMod val="50000"/>
                    <a:lumOff val="50000"/>
                  </a:schemeClr>
                </a:solidFill>
                <a:latin typeface="+mn-ea"/>
              </a:rPr>
              <a:t>。</a:t>
            </a:r>
            <a:endParaRPr lang="en-US" altLang="ja-JP" sz="813" dirty="0" smtClean="0">
              <a:solidFill>
                <a:schemeClr val="tx1">
                  <a:lumMod val="50000"/>
                  <a:lumOff val="50000"/>
                </a:schemeClr>
              </a:solidFill>
              <a:latin typeface="+mn-ea"/>
            </a:endParaRPr>
          </a:p>
          <a:p>
            <a:pPr>
              <a:lnSpc>
                <a:spcPts val="1186"/>
              </a:lnSpc>
            </a:pPr>
            <a:endParaRPr lang="en-US" altLang="ja-JP" sz="813" dirty="0">
              <a:solidFill>
                <a:schemeClr val="tx1">
                  <a:lumMod val="50000"/>
                  <a:lumOff val="50000"/>
                </a:schemeClr>
              </a:solidFill>
              <a:latin typeface="+mn-ea"/>
            </a:endParaRPr>
          </a:p>
          <a:p>
            <a:pPr>
              <a:lnSpc>
                <a:spcPts val="1186"/>
              </a:lnSpc>
            </a:pPr>
            <a:r>
              <a:rPr lang="en-US" altLang="ja-JP" sz="900" dirty="0">
                <a:solidFill>
                  <a:schemeClr val="tx1">
                    <a:lumMod val="50000"/>
                    <a:lumOff val="50000"/>
                  </a:schemeClr>
                </a:solidFill>
                <a:latin typeface="+mn-ea"/>
              </a:rPr>
              <a:t>※SP</a:t>
            </a:r>
            <a:r>
              <a:rPr lang="ja-JP" altLang="en-US" sz="900" dirty="0">
                <a:solidFill>
                  <a:schemeClr val="tx1">
                    <a:lumMod val="50000"/>
                    <a:lumOff val="50000"/>
                  </a:schemeClr>
                </a:solidFill>
                <a:latin typeface="+mn-ea"/>
              </a:rPr>
              <a:t>はスマートフォンの略称です。</a:t>
            </a:r>
            <a:endParaRPr lang="en-US" altLang="ja-JP" sz="813" dirty="0">
              <a:solidFill>
                <a:schemeClr val="tx1">
                  <a:lumMod val="50000"/>
                  <a:lumOff val="50000"/>
                </a:schemeClr>
              </a:solidFill>
              <a:latin typeface="+mn-ea"/>
            </a:endParaRPr>
          </a:p>
        </p:txBody>
      </p:sp>
    </p:spTree>
    <p:extLst>
      <p:ext uri="{BB962C8B-B14F-4D97-AF65-F5344CB8AC3E}">
        <p14:creationId xmlns:p14="http://schemas.microsoft.com/office/powerpoint/2010/main" val="10933171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136588" y="6300102"/>
            <a:ext cx="4288353" cy="407804"/>
          </a:xfrm>
          <a:prstGeom prst="rect">
            <a:avLst/>
          </a:prstGeom>
        </p:spPr>
        <p:txBody>
          <a:bodyPr wrap="none">
            <a:spAutoFit/>
          </a:bodyPr>
          <a:lstStyle/>
          <a:p>
            <a:pPr>
              <a:lnSpc>
                <a:spcPts val="1460"/>
              </a:lnSpc>
            </a:pPr>
            <a:r>
              <a:rPr lang="en-US" altLang="ja-JP" sz="800" dirty="0">
                <a:ea typeface="メイリオ" panose="020B0604030504040204" pitchFamily="50" charset="-128"/>
              </a:rPr>
              <a:t>※</a:t>
            </a:r>
            <a:r>
              <a:rPr lang="ja-JP" altLang="en-US" sz="800" dirty="0">
                <a:ea typeface="メイリオ" panose="020B0604030504040204" pitchFamily="50" charset="-128"/>
              </a:rPr>
              <a:t>　　　の枠</a:t>
            </a:r>
            <a:r>
              <a:rPr lang="ja-JP" altLang="en-US" sz="800" dirty="0" smtClean="0">
                <a:ea typeface="メイリオ" panose="020B0604030504040204" pitchFamily="50" charset="-128"/>
              </a:rPr>
              <a:t>はホワイトリスト</a:t>
            </a:r>
            <a:r>
              <a:rPr lang="ja-JP" altLang="en-US" sz="800" dirty="0">
                <a:ea typeface="メイリオ" panose="020B0604030504040204" pitchFamily="50" charset="-128"/>
              </a:rPr>
              <a:t>で一部プロモーションで掲載可となる場合があります</a:t>
            </a:r>
            <a:r>
              <a:rPr lang="ja-JP" altLang="en-US" sz="800" dirty="0"/>
              <a:t>。</a:t>
            </a:r>
            <a:endParaRPr lang="en-US" altLang="ja-JP" sz="800" dirty="0"/>
          </a:p>
          <a:p>
            <a:r>
              <a:rPr lang="en-US" altLang="ja-JP" sz="800" dirty="0" smtClean="0"/>
              <a:t>※</a:t>
            </a:r>
            <a:r>
              <a:rPr lang="ja-JP" altLang="en-US" sz="800" dirty="0"/>
              <a:t>　印のないカテゴリーは制限なしとなります</a:t>
            </a:r>
            <a:r>
              <a:rPr lang="ja-JP" altLang="en-US" sz="800" dirty="0" smtClean="0"/>
              <a:t>。</a:t>
            </a:r>
            <a:endParaRPr lang="ja-JP" altLang="en-US" sz="800" dirty="0"/>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3103126273"/>
              </p:ext>
            </p:extLst>
          </p:nvPr>
        </p:nvGraphicFramePr>
        <p:xfrm>
          <a:off x="431992" y="980738"/>
          <a:ext cx="6097204" cy="4958819"/>
        </p:xfrm>
        <a:graphic>
          <a:graphicData uri="http://schemas.openxmlformats.org/drawingml/2006/table">
            <a:tbl>
              <a:tblPr firstCol="1" bandRow="1">
                <a:tableStyleId>{21E4AEA4-8DFA-4A89-87EB-49C32662AFE0}</a:tableStyleId>
              </a:tblPr>
              <a:tblGrid>
                <a:gridCol w="1766084">
                  <a:extLst>
                    <a:ext uri="{9D8B030D-6E8A-4147-A177-3AD203B41FA5}">
                      <a16:colId xmlns:a16="http://schemas.microsoft.com/office/drawing/2014/main" val="792911817"/>
                    </a:ext>
                  </a:extLst>
                </a:gridCol>
                <a:gridCol w="1082780">
                  <a:extLst>
                    <a:ext uri="{9D8B030D-6E8A-4147-A177-3AD203B41FA5}">
                      <a16:colId xmlns:a16="http://schemas.microsoft.com/office/drawing/2014/main" val="3057805663"/>
                    </a:ext>
                  </a:extLst>
                </a:gridCol>
                <a:gridCol w="1082780">
                  <a:extLst>
                    <a:ext uri="{9D8B030D-6E8A-4147-A177-3AD203B41FA5}">
                      <a16:colId xmlns:a16="http://schemas.microsoft.com/office/drawing/2014/main" val="4203260269"/>
                    </a:ext>
                  </a:extLst>
                </a:gridCol>
                <a:gridCol w="1082780">
                  <a:extLst>
                    <a:ext uri="{9D8B030D-6E8A-4147-A177-3AD203B41FA5}">
                      <a16:colId xmlns:a16="http://schemas.microsoft.com/office/drawing/2014/main" val="2598357217"/>
                    </a:ext>
                  </a:extLst>
                </a:gridCol>
                <a:gridCol w="1082780">
                  <a:extLst>
                    <a:ext uri="{9D8B030D-6E8A-4147-A177-3AD203B41FA5}">
                      <a16:colId xmlns:a16="http://schemas.microsoft.com/office/drawing/2014/main" val="2910572198"/>
                    </a:ext>
                  </a:extLst>
                </a:gridCol>
              </a:tblGrid>
              <a:tr h="510028">
                <a:tc>
                  <a:txBody>
                    <a:bodyPr/>
                    <a:lstStyle/>
                    <a:p>
                      <a:pPr algn="ctr"/>
                      <a:r>
                        <a:rPr kumimoji="1" lang="ja-JP" altLang="en-US" sz="800" dirty="0" smtClean="0"/>
                        <a:t>カテゴリー名</a:t>
                      </a:r>
                      <a:endParaRPr kumimoji="1" lang="ja-JP" altLang="en-US" sz="800" b="1" dirty="0">
                        <a:solidFill>
                          <a:schemeClr val="bg1"/>
                        </a:solidFill>
                        <a:latin typeface="+mj-lt"/>
                        <a:ea typeface="+mj-ea"/>
                      </a:endParaRPr>
                    </a:p>
                  </a:txBody>
                  <a:tcPr anchor="c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smtClean="0">
                          <a:solidFill>
                            <a:schemeClr val="tx1">
                              <a:lumMod val="65000"/>
                              <a:lumOff val="35000"/>
                            </a:schemeClr>
                          </a:solidFill>
                          <a:latin typeface="+mn-lt"/>
                          <a:ea typeface="+mn-ea"/>
                          <a:cs typeface="+mn-cs"/>
                        </a:rPr>
                        <a:t>ブランドパネル　トップインパクト　パノラマ　</a:t>
                      </a:r>
                      <a:r>
                        <a:rPr kumimoji="1" lang="en-US" altLang="ja-JP" sz="700" b="1" kern="1200" dirty="0" smtClean="0">
                          <a:solidFill>
                            <a:schemeClr val="tx1">
                              <a:lumMod val="65000"/>
                              <a:lumOff val="35000"/>
                            </a:schemeClr>
                          </a:solidFill>
                          <a:latin typeface="+mn-lt"/>
                          <a:ea typeface="+mn-ea"/>
                          <a:cs typeface="+mn-cs"/>
                        </a:rPr>
                        <a:t>PC</a:t>
                      </a:r>
                      <a:endParaRPr kumimoji="1" lang="ja-JP" altLang="en-US" sz="700" b="1" kern="1200" dirty="0">
                        <a:solidFill>
                          <a:schemeClr val="tx1">
                            <a:lumMod val="65000"/>
                            <a:lumOff val="35000"/>
                          </a:schemeClr>
                        </a:solidFill>
                        <a:latin typeface="+mn-lt"/>
                        <a:ea typeface="+mn-ea"/>
                        <a:cs typeface="+mn-cs"/>
                      </a:endParaRPr>
                    </a:p>
                  </a:txBody>
                  <a:tcPr marL="45720" marR="45720" anchor="ctr">
                    <a:lnR w="6350" cap="flat" cmpd="sng" algn="ctr">
                      <a:solidFill>
                        <a:schemeClr val="bg1">
                          <a:lumMod val="75000"/>
                        </a:schemeClr>
                      </a:solidFill>
                      <a:prstDash val="sysDot"/>
                      <a:round/>
                      <a:headEnd type="none" w="med" len="med"/>
                      <a:tailEnd type="none" w="med" len="med"/>
                    </a:lnR>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smtClean="0">
                          <a:solidFill>
                            <a:schemeClr val="tx1">
                              <a:lumMod val="65000"/>
                              <a:lumOff val="35000"/>
                            </a:schemeClr>
                          </a:solidFill>
                          <a:latin typeface="+mn-lt"/>
                          <a:ea typeface="+mn-ea"/>
                          <a:cs typeface="+mn-cs"/>
                        </a:rPr>
                        <a:t>ブランドパネル　パノラマ　</a:t>
                      </a:r>
                      <a:r>
                        <a:rPr kumimoji="1" lang="en-US" altLang="ja-JP" sz="700" b="1" kern="1200" dirty="0" smtClean="0">
                          <a:solidFill>
                            <a:schemeClr val="tx1">
                              <a:lumMod val="65000"/>
                              <a:lumOff val="35000"/>
                            </a:schemeClr>
                          </a:solidFill>
                          <a:latin typeface="+mn-lt"/>
                          <a:ea typeface="+mn-ea"/>
                          <a:cs typeface="+mn-cs"/>
                        </a:rPr>
                        <a:t>PC</a:t>
                      </a: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smtClean="0">
                          <a:solidFill>
                            <a:schemeClr val="tx1">
                              <a:lumMod val="65000"/>
                              <a:lumOff val="35000"/>
                            </a:schemeClr>
                          </a:solidFill>
                          <a:latin typeface="+mn-lt"/>
                          <a:ea typeface="+mn-ea"/>
                          <a:cs typeface="+mn-cs"/>
                        </a:rPr>
                        <a:t>ブランドパネル　トップインパクト　</a:t>
                      </a:r>
                      <a:r>
                        <a:rPr kumimoji="1" lang="en-US" altLang="ja-JP" sz="700" b="1" kern="1200" dirty="0" smtClean="0">
                          <a:solidFill>
                            <a:schemeClr val="tx1">
                              <a:lumMod val="65000"/>
                              <a:lumOff val="35000"/>
                            </a:schemeClr>
                          </a:solidFill>
                          <a:latin typeface="+mn-lt"/>
                          <a:ea typeface="+mn-ea"/>
                          <a:cs typeface="+mn-cs"/>
                        </a:rPr>
                        <a:t>PC</a:t>
                      </a:r>
                      <a:endParaRPr kumimoji="1" lang="ja-JP" altLang="en-US"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kern="1200" dirty="0" smtClean="0">
                          <a:solidFill>
                            <a:schemeClr val="tx1">
                              <a:lumMod val="65000"/>
                              <a:lumOff val="35000"/>
                            </a:schemeClr>
                          </a:solidFill>
                          <a:latin typeface="+mn-lt"/>
                          <a:ea typeface="+mn-ea"/>
                          <a:cs typeface="+mn-cs"/>
                        </a:rPr>
                        <a:t>ブランドパネル　</a:t>
                      </a:r>
                      <a:r>
                        <a:rPr kumimoji="1" lang="en-US" altLang="ja-JP" sz="700" b="1" kern="1200" dirty="0" smtClean="0">
                          <a:solidFill>
                            <a:schemeClr val="tx1">
                              <a:lumMod val="65000"/>
                              <a:lumOff val="35000"/>
                            </a:schemeClr>
                          </a:solidFill>
                          <a:latin typeface="+mn-lt"/>
                          <a:ea typeface="+mn-ea"/>
                          <a:cs typeface="+mn-cs"/>
                        </a:rPr>
                        <a:t>SP</a:t>
                      </a:r>
                      <a:endParaRPr kumimoji="1" lang="en-US" altLang="ja-JP" sz="700" b="1" kern="1200" dirty="0">
                        <a:solidFill>
                          <a:schemeClr val="tx1">
                            <a:lumMod val="65000"/>
                            <a:lumOff val="35000"/>
                          </a:schemeClr>
                        </a:solidFill>
                        <a:latin typeface="+mn-lt"/>
                        <a:ea typeface="+mn-ea"/>
                        <a:cs typeface="+mn-cs"/>
                      </a:endParaRPr>
                    </a:p>
                  </a:txBody>
                  <a:tcPr marL="45720" marR="4572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rgbClr val="FFE9EA"/>
                    </a:solidFill>
                  </a:tcPr>
                </a:tc>
                <a:extLst>
                  <a:ext uri="{0D108BD9-81ED-4DB2-BD59-A6C34878D82A}">
                    <a16:rowId xmlns:a16="http://schemas.microsoft.com/office/drawing/2014/main" val="2117335041"/>
                  </a:ext>
                </a:extLst>
              </a:tr>
              <a:tr h="223286">
                <a:tc>
                  <a:txBody>
                    <a:bodyPr/>
                    <a:lstStyle/>
                    <a:p>
                      <a:pPr algn="l" fontAlgn="ctr"/>
                      <a:r>
                        <a:rPr lang="ja-JP" altLang="en-US" sz="700" u="none" strike="noStrike" dirty="0">
                          <a:effectLst/>
                        </a:rPr>
                        <a:t>占い</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384434171"/>
                  </a:ext>
                </a:extLst>
              </a:tr>
              <a:tr h="223286">
                <a:tc>
                  <a:txBody>
                    <a:bodyPr/>
                    <a:lstStyle/>
                    <a:p>
                      <a:pPr algn="l" fontAlgn="ctr"/>
                      <a:r>
                        <a:rPr lang="ja-JP" altLang="en-US" sz="700" u="none" strike="noStrike" dirty="0" smtClean="0">
                          <a:effectLst/>
                        </a:rPr>
                        <a:t>消費者</a:t>
                      </a:r>
                      <a:r>
                        <a:rPr lang="ja-JP" altLang="en-US" sz="700" u="none" strike="noStrike" dirty="0">
                          <a:effectLst/>
                        </a:rPr>
                        <a:t>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1235976483"/>
                  </a:ext>
                </a:extLst>
              </a:tr>
              <a:tr h="223286">
                <a:tc>
                  <a:txBody>
                    <a:bodyPr/>
                    <a:lstStyle/>
                    <a:p>
                      <a:pPr algn="l" fontAlgn="ctr"/>
                      <a:r>
                        <a:rPr lang="ja-JP" altLang="en-US" sz="700" u="none" strike="noStrike" dirty="0">
                          <a:effectLst/>
                        </a:rPr>
                        <a:t>出会い系サイト、結婚紹介</a:t>
                      </a:r>
                      <a:r>
                        <a:rPr lang="en-US" altLang="ja-JP" sz="700" u="none" strike="noStrike" dirty="0">
                          <a:effectLst/>
                        </a:rPr>
                        <a:t>(</a:t>
                      </a:r>
                      <a:r>
                        <a:rPr lang="ja-JP" altLang="en-US" sz="700" u="none" strike="noStrike" dirty="0">
                          <a:effectLst/>
                        </a:rPr>
                        <a:t>インターネット異性紹介業</a:t>
                      </a:r>
                      <a:r>
                        <a:rPr lang="en-US" altLang="ja-JP" sz="700" u="none" strike="noStrike" dirty="0">
                          <a:effectLst/>
                        </a:rPr>
                        <a:t>)</a:t>
                      </a:r>
                      <a:endParaRPr lang="en-US" altLang="ja-JP"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53124904"/>
                  </a:ext>
                </a:extLst>
              </a:tr>
              <a:tr h="223286">
                <a:tc>
                  <a:txBody>
                    <a:bodyPr/>
                    <a:lstStyle/>
                    <a:p>
                      <a:pPr algn="l" fontAlgn="ctr"/>
                      <a:r>
                        <a:rPr lang="ja-JP" altLang="en-US" sz="700" u="none" strike="noStrike" dirty="0">
                          <a:effectLst/>
                        </a:rPr>
                        <a:t>レーシック・美容整形・美容外科・美容皮膚科</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325638202"/>
                  </a:ext>
                </a:extLst>
              </a:tr>
              <a:tr h="223286">
                <a:tc>
                  <a:txBody>
                    <a:bodyPr/>
                    <a:lstStyle/>
                    <a:p>
                      <a:pPr algn="l" fontAlgn="ctr"/>
                      <a:r>
                        <a:rPr lang="ja-JP" altLang="en-US" sz="700" u="none" strike="noStrike" dirty="0">
                          <a:effectLst/>
                        </a:rPr>
                        <a:t>団体による意見広告、主観的な意見を強く伝えるもの</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87883443"/>
                  </a:ext>
                </a:extLst>
              </a:tr>
              <a:tr h="206357">
                <a:tc>
                  <a:txBody>
                    <a:bodyPr/>
                    <a:lstStyle/>
                    <a:p>
                      <a:pPr algn="l" fontAlgn="ctr"/>
                      <a:r>
                        <a:rPr lang="ja-JP" altLang="en-US" sz="700" u="none" strike="noStrike" dirty="0">
                          <a:effectLst/>
                        </a:rPr>
                        <a:t>パチンコ・スロット</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1594927395"/>
                  </a:ext>
                </a:extLst>
              </a:tr>
              <a:tr h="223286">
                <a:tc>
                  <a:txBody>
                    <a:bodyPr/>
                    <a:lstStyle/>
                    <a:p>
                      <a:pPr algn="l" fontAlgn="ctr"/>
                      <a:r>
                        <a:rPr lang="ja-JP" altLang="en-US" sz="700" u="none" strike="noStrike" dirty="0">
                          <a:effectLst/>
                        </a:rPr>
                        <a:t>ギャンブル（その他）</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3233359345"/>
                  </a:ext>
                </a:extLst>
              </a:tr>
              <a:tr h="223286">
                <a:tc>
                  <a:txBody>
                    <a:bodyPr/>
                    <a:lstStyle/>
                    <a:p>
                      <a:pPr algn="l" fontAlgn="ctr"/>
                      <a:r>
                        <a:rPr lang="ja-JP" altLang="en-US" sz="700" u="none" strike="noStrike" dirty="0">
                          <a:effectLst/>
                        </a:rPr>
                        <a:t>発毛・育毛・増毛・かつらサービス</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792717137"/>
                  </a:ext>
                </a:extLst>
              </a:tr>
              <a:tr h="223286">
                <a:tc>
                  <a:txBody>
                    <a:bodyPr/>
                    <a:lstStyle/>
                    <a:p>
                      <a:pPr algn="l" fontAlgn="ctr"/>
                      <a:r>
                        <a:rPr lang="ja-JP" altLang="en-US" sz="700" u="none" strike="noStrike" dirty="0">
                          <a:effectLst/>
                        </a:rPr>
                        <a:t>妊娠・不妊情報</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478511855"/>
                  </a:ext>
                </a:extLst>
              </a:tr>
              <a:tr h="223286">
                <a:tc>
                  <a:txBody>
                    <a:bodyPr/>
                    <a:lstStyle/>
                    <a:p>
                      <a:pPr algn="l" fontAlgn="ctr"/>
                      <a:r>
                        <a:rPr lang="ja-JP" altLang="en-US" sz="700" u="none" strike="noStrike" dirty="0">
                          <a:effectLst/>
                        </a:rPr>
                        <a:t>法務・税務</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a:ea typeface="メイリオ"/>
                        </a:rPr>
                        <a:t>　</a:t>
                      </a: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70189732"/>
                  </a:ext>
                </a:extLst>
              </a:tr>
              <a:tr h="223286">
                <a:tc>
                  <a:txBody>
                    <a:bodyPr/>
                    <a:lstStyle/>
                    <a:p>
                      <a:pPr algn="l" fontAlgn="ctr"/>
                      <a:r>
                        <a:rPr lang="ja-JP" altLang="en-US" sz="700" u="none" strike="noStrike" dirty="0">
                          <a:effectLst/>
                        </a:rPr>
                        <a:t>探偵</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1981137617"/>
                  </a:ext>
                </a:extLst>
              </a:tr>
              <a:tr h="223286">
                <a:tc>
                  <a:txBody>
                    <a:bodyPr/>
                    <a:lstStyle/>
                    <a:p>
                      <a:pPr algn="l" fontAlgn="ctr"/>
                      <a:r>
                        <a:rPr lang="ja-JP" altLang="en-US" sz="700" u="none" strike="noStrike" dirty="0">
                          <a:effectLst/>
                        </a:rPr>
                        <a:t>治験</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159408202"/>
                  </a:ext>
                </a:extLst>
              </a:tr>
              <a:tr h="223286">
                <a:tc>
                  <a:txBody>
                    <a:bodyPr/>
                    <a:lstStyle/>
                    <a:p>
                      <a:pPr algn="l" fontAlgn="ctr"/>
                      <a:r>
                        <a:rPr lang="zh-TW" altLang="en-US" sz="700" u="none" strike="noStrike" dirty="0">
                          <a:effectLst/>
                        </a:rPr>
                        <a:t>能力開発関連商品</a:t>
                      </a:r>
                      <a:endParaRPr lang="zh-TW"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572816015"/>
                  </a:ext>
                </a:extLst>
              </a:tr>
              <a:tr h="223286">
                <a:tc>
                  <a:txBody>
                    <a:bodyPr/>
                    <a:lstStyle/>
                    <a:p>
                      <a:pPr algn="l" fontAlgn="ctr"/>
                      <a:r>
                        <a:rPr lang="ja-JP" altLang="en-US" sz="700" u="none" strike="noStrike" dirty="0">
                          <a:effectLst/>
                        </a:rPr>
                        <a:t>性に関する内容</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1471209214"/>
                  </a:ext>
                </a:extLst>
              </a:tr>
              <a:tr h="223286">
                <a:tc>
                  <a:txBody>
                    <a:bodyPr/>
                    <a:lstStyle/>
                    <a:p>
                      <a:pPr algn="l" fontAlgn="ctr"/>
                      <a:r>
                        <a:rPr lang="ja-JP" altLang="en-US" sz="700" u="none" strike="noStrike" dirty="0">
                          <a:effectLst/>
                        </a:rPr>
                        <a:t>宗教団体</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940608094"/>
                  </a:ext>
                </a:extLst>
              </a:tr>
              <a:tr h="223286">
                <a:tc>
                  <a:txBody>
                    <a:bodyPr/>
                    <a:lstStyle/>
                    <a:p>
                      <a:pPr algn="l" fontAlgn="ctr"/>
                      <a:r>
                        <a:rPr lang="ja-JP" altLang="en-US" sz="700" u="none" strike="noStrike" dirty="0">
                          <a:effectLst/>
                        </a:rPr>
                        <a:t>健康・美容食品</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※1</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※1</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※1</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2416297115"/>
                  </a:ext>
                </a:extLst>
              </a:tr>
              <a:tr h="223286">
                <a:tc>
                  <a:txBody>
                    <a:bodyPr/>
                    <a:lstStyle/>
                    <a:p>
                      <a:pPr algn="l" fontAlgn="ctr"/>
                      <a:r>
                        <a:rPr lang="ja-JP" altLang="en-US" sz="700" u="none" strike="noStrike" dirty="0">
                          <a:effectLst/>
                        </a:rPr>
                        <a:t>恋愛・結婚情報</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3078824691"/>
                  </a:ext>
                </a:extLst>
              </a:tr>
              <a:tr h="223286">
                <a:tc>
                  <a:txBody>
                    <a:bodyPr/>
                    <a:lstStyle/>
                    <a:p>
                      <a:pPr algn="l" fontAlgn="ctr"/>
                      <a:r>
                        <a:rPr lang="ja-JP" altLang="en-US" sz="700" u="none" strike="noStrike" dirty="0">
                          <a:effectLst/>
                        </a:rPr>
                        <a:t>健康器具・雑貨</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※1</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R w="6350" cap="flat" cmpd="sng" algn="ctr">
                      <a:solidFill>
                        <a:schemeClr val="bg1">
                          <a:lumMod val="75000"/>
                        </a:schemeClr>
                      </a:solidFill>
                      <a:prstDash val="sysDot"/>
                      <a:round/>
                      <a:headEnd type="none" w="med" len="med"/>
                      <a:tailEnd type="none" w="med" len="med"/>
                    </a:lnR>
                    <a:solidFill>
                      <a:srgbClr val="C9C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a:t>
                      </a:r>
                      <a:r>
                        <a:rPr lang="ja-JP" altLang="en-US" sz="900" b="0" i="0" u="none" strike="noStrike" dirty="0" smtClean="0">
                          <a:solidFill>
                            <a:srgbClr val="FF0000"/>
                          </a:solidFill>
                          <a:effectLst/>
                          <a:latin typeface="メイリオ" panose="020B0604030504040204" pitchFamily="50" charset="-128"/>
                          <a:ea typeface="メイリオ" panose="020B0604030504040204" pitchFamily="50" charset="-128"/>
                        </a:rPr>
                        <a:t>１</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rgbClr val="C9C9D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900" b="0" i="0" u="none" strike="noStrike" dirty="0">
                          <a:solidFill>
                            <a:srgbClr val="FF0000"/>
                          </a:solidFill>
                          <a:effectLst/>
                          <a:latin typeface="メイリオ" panose="020B0604030504040204" pitchFamily="50" charset="-128"/>
                          <a:ea typeface="メイリオ" panose="020B0604030504040204" pitchFamily="50" charset="-128"/>
                        </a:rPr>
                        <a:t>▲</a:t>
                      </a:r>
                      <a:r>
                        <a:rPr lang="en-US" altLang="ja-JP" sz="900" b="0" i="0" u="none" strike="noStrike" dirty="0" smtClean="0">
                          <a:solidFill>
                            <a:srgbClr val="FF0000"/>
                          </a:solidFill>
                          <a:effectLst/>
                          <a:latin typeface="メイリオ" panose="020B0604030504040204" pitchFamily="50" charset="-128"/>
                          <a:ea typeface="メイリオ" panose="020B0604030504040204" pitchFamily="50" charset="-128"/>
                        </a:rPr>
                        <a:t>※1</a:t>
                      </a:r>
                      <a:endParaRPr lang="en-US" altLang="ja-JP" sz="900" b="0" i="0" u="none" strike="noStrike" dirty="0">
                        <a:solidFill>
                          <a:srgbClr val="FF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rgbClr val="C9C9D9"/>
                    </a:solidFill>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542850792"/>
                  </a:ext>
                </a:extLst>
              </a:tr>
              <a:tr h="223286">
                <a:tc>
                  <a:txBody>
                    <a:bodyPr/>
                    <a:lstStyle/>
                    <a:p>
                      <a:pPr algn="l" fontAlgn="ctr"/>
                      <a:r>
                        <a:rPr lang="ja-JP" altLang="en-US" sz="700" u="none" strike="noStrike" dirty="0">
                          <a:effectLst/>
                        </a:rPr>
                        <a:t>美容エステティックサロン</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a:ea typeface="メイリオ"/>
                          <a:cs typeface="+mn-cs"/>
                        </a:rPr>
                        <a:t>×</a:t>
                      </a:r>
                      <a:endParaRPr kumimoji="1" lang="ja-JP" altLang="en-US" sz="900" b="0" i="0" u="none" strike="noStrike" kern="1200" cap="none" spc="0" normalizeH="0" baseline="0" noProof="0" dirty="0">
                        <a:ln>
                          <a:noFill/>
                        </a:ln>
                        <a:solidFill>
                          <a:srgbClr val="000000"/>
                        </a:solidFill>
                        <a:effectLst/>
                        <a:uLnTx/>
                        <a:uFillTx/>
                        <a:latin typeface="メイリオ"/>
                        <a:ea typeface="メイリオ"/>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solidFill>
                      <a:schemeClr val="bg2">
                        <a:lumMod val="90000"/>
                      </a:schemeClr>
                    </a:solidFill>
                  </a:tcPr>
                </a:tc>
                <a:extLst>
                  <a:ext uri="{0D108BD9-81ED-4DB2-BD59-A6C34878D82A}">
                    <a16:rowId xmlns:a16="http://schemas.microsoft.com/office/drawing/2014/main" val="782460784"/>
                  </a:ext>
                </a:extLst>
              </a:tr>
              <a:tr h="223286">
                <a:tc>
                  <a:txBody>
                    <a:bodyPr/>
                    <a:lstStyle/>
                    <a:p>
                      <a:pPr algn="l" fontAlgn="ctr"/>
                      <a:r>
                        <a:rPr lang="ja-JP" altLang="en-US" sz="700" u="none" strike="noStrike" dirty="0">
                          <a:effectLst/>
                        </a:rPr>
                        <a:t>医療機関による保険外治療</a:t>
                      </a:r>
                      <a:endParaRPr lang="ja-JP" altLang="en-US" sz="700" b="0" i="0" u="none" strike="noStrike" dirty="0">
                        <a:solidFill>
                          <a:schemeClr val="bg1"/>
                        </a:solidFill>
                        <a:effectLst/>
                        <a:latin typeface="メイリオ" panose="020B0604030504040204" pitchFamily="50" charset="-128"/>
                        <a:ea typeface="メイリオ" panose="020B0604030504040204" pitchFamily="50" charset="-128"/>
                      </a:endParaRPr>
                    </a:p>
                  </a:txBody>
                  <a:tcPr marL="5260" marR="5260" marT="5260" marB="0" anchor="c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9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tc>
                  <a:txBody>
                    <a:bodyPr/>
                    <a:lstStyle/>
                    <a:p>
                      <a:pPr algn="ctr" fontAlgn="ctr"/>
                      <a:r>
                        <a:rPr lang="en-US" altLang="ja-JP" sz="900" b="0" i="0" u="none" strike="noStrike" dirty="0">
                          <a:solidFill>
                            <a:srgbClr val="000000"/>
                          </a:solidFill>
                          <a:effectLst/>
                          <a:latin typeface="メイリオ" panose="020B0604030504040204" pitchFamily="50" charset="-128"/>
                          <a:ea typeface="メイリオ" panose="020B0604030504040204" pitchFamily="50" charset="-128"/>
                        </a:rPr>
                        <a:t>×</a:t>
                      </a:r>
                      <a:endParaRPr lang="ja-JP" altLang="en-US" sz="900" b="0" i="0" u="none" strike="noStrike" dirty="0">
                        <a:solidFill>
                          <a:srgbClr val="000000"/>
                        </a:solidFill>
                        <a:effectLst/>
                        <a:latin typeface="メイリオ" panose="020B0604030504040204" pitchFamily="50" charset="-128"/>
                        <a:ea typeface="メイリオ" panose="020B0604030504040204" pitchFamily="50" charset="-128"/>
                      </a:endParaRPr>
                    </a:p>
                  </a:txBody>
                  <a:tcPr marL="5260" marR="5260" marT="5260" marB="0" anchor="ctr">
                    <a:lnL w="6350" cap="flat" cmpd="sng" algn="ctr">
                      <a:solidFill>
                        <a:schemeClr val="bg1">
                          <a:lumMod val="75000"/>
                        </a:schemeClr>
                      </a:solidFill>
                      <a:prstDash val="sysDot"/>
                      <a:round/>
                      <a:headEnd type="none" w="med" len="med"/>
                      <a:tailEnd type="none" w="med" len="med"/>
                    </a:lnL>
                    <a:lnR w="6350" cap="flat" cmpd="sng" algn="ctr">
                      <a:solidFill>
                        <a:schemeClr val="bg1">
                          <a:lumMod val="75000"/>
                        </a:schemeClr>
                      </a:solidFill>
                      <a:prstDash val="sysDot"/>
                      <a:round/>
                      <a:headEnd type="none" w="med" len="med"/>
                      <a:tailEnd type="none" w="med" len="med"/>
                    </a:lnR>
                  </a:tcPr>
                </a:tc>
                <a:extLst>
                  <a:ext uri="{0D108BD9-81ED-4DB2-BD59-A6C34878D82A}">
                    <a16:rowId xmlns:a16="http://schemas.microsoft.com/office/drawing/2014/main" val="1740765094"/>
                  </a:ext>
                </a:extLst>
              </a:tr>
            </a:tbl>
          </a:graphicData>
        </a:graphic>
      </p:graphicFrame>
      <p:sp>
        <p:nvSpPr>
          <p:cNvPr id="7" name="正方形/長方形 6"/>
          <p:cNvSpPr/>
          <p:nvPr/>
        </p:nvSpPr>
        <p:spPr>
          <a:xfrm>
            <a:off x="136588" y="5951024"/>
            <a:ext cx="9294249" cy="215444"/>
          </a:xfrm>
          <a:prstGeom prst="rect">
            <a:avLst/>
          </a:prstGeom>
        </p:spPr>
        <p:txBody>
          <a:bodyPr wrap="square">
            <a:spAutoFit/>
          </a:bodyPr>
          <a:lstStyle/>
          <a:p>
            <a:r>
              <a:rPr lang="en-US" altLang="ja-JP" sz="800" dirty="0" smtClean="0"/>
              <a:t>※1</a:t>
            </a:r>
            <a:r>
              <a:rPr lang="ja-JP" altLang="en-US" sz="800" dirty="0"/>
              <a:t>　健康・美容食品は一部の商材かつ、ブランディング訴求のみ可。健康器具・雑貨はブランディング訴求のみ可</a:t>
            </a:r>
            <a:r>
              <a:rPr lang="ja-JP" altLang="en-US" sz="800" dirty="0" smtClean="0"/>
              <a:t>。</a:t>
            </a:r>
            <a:endParaRPr lang="en-US" altLang="ja-JP" sz="800" dirty="0"/>
          </a:p>
        </p:txBody>
      </p:sp>
      <p:pic>
        <p:nvPicPr>
          <p:cNvPr id="4" name="図 3"/>
          <p:cNvPicPr>
            <a:picLocks noChangeAspect="1"/>
          </p:cNvPicPr>
          <p:nvPr/>
        </p:nvPicPr>
        <p:blipFill>
          <a:blip r:embed="rId2"/>
          <a:stretch>
            <a:fillRect/>
          </a:stretch>
        </p:blipFill>
        <p:spPr>
          <a:xfrm>
            <a:off x="431992" y="6381328"/>
            <a:ext cx="203602" cy="120158"/>
          </a:xfrm>
          <a:prstGeom prst="rect">
            <a:avLst/>
          </a:prstGeom>
        </p:spPr>
      </p:pic>
      <p:sp>
        <p:nvSpPr>
          <p:cNvPr id="11" name="正方形/長方形 10"/>
          <p:cNvSpPr/>
          <p:nvPr/>
        </p:nvSpPr>
        <p:spPr>
          <a:xfrm>
            <a:off x="8055814" y="5881775"/>
            <a:ext cx="1850186" cy="284693"/>
          </a:xfrm>
          <a:prstGeom prst="rect">
            <a:avLst/>
          </a:prstGeom>
        </p:spPr>
        <p:txBody>
          <a:bodyPr wrap="none" anchor="t">
            <a:spAutoFit/>
          </a:bodyPr>
          <a:lstStyle/>
          <a:p>
            <a:pPr>
              <a:lnSpc>
                <a:spcPts val="1460"/>
              </a:lnSpc>
            </a:pPr>
            <a:r>
              <a:rPr lang="en-US" altLang="ja-JP" sz="800" dirty="0">
                <a:latin typeface="+mn-ea"/>
              </a:rPr>
              <a:t>※SP</a:t>
            </a:r>
            <a:r>
              <a:rPr lang="ja-JP" altLang="en-US" sz="800" dirty="0">
                <a:latin typeface="+mn-ea"/>
              </a:rPr>
              <a:t>はスマートフォンの略称です</a:t>
            </a:r>
            <a:r>
              <a:rPr lang="ja-JP" altLang="en-US" sz="800" dirty="0" smtClean="0">
                <a:latin typeface="+mn-ea"/>
              </a:rPr>
              <a:t>。</a:t>
            </a:r>
            <a:endParaRPr lang="en-US" altLang="ja-JP" sz="800" dirty="0">
              <a:latin typeface="+mn-ea"/>
            </a:endParaRPr>
          </a:p>
        </p:txBody>
      </p:sp>
    </p:spTree>
    <p:extLst>
      <p:ext uri="{BB962C8B-B14F-4D97-AF65-F5344CB8AC3E}">
        <p14:creationId xmlns:p14="http://schemas.microsoft.com/office/powerpoint/2010/main" val="4104324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smtClean="0">
                <a:solidFill>
                  <a:prstClr val="black"/>
                </a:solidFill>
                <a:latin typeface="+mn-ea"/>
                <a:ea typeface="+mn-ea"/>
              </a:rPr>
              <a:t>Copyright</a:t>
            </a:r>
            <a:r>
              <a:rPr lang="ja-JP" altLang="en-US" dirty="0" smtClean="0">
                <a:solidFill>
                  <a:prstClr val="black"/>
                </a:solidFill>
                <a:latin typeface="+mn-ea"/>
                <a:ea typeface="+mn-ea"/>
              </a:rPr>
              <a:t>（</a:t>
            </a:r>
            <a:r>
              <a:rPr lang="en-US" altLang="ja-JP" dirty="0" smtClean="0">
                <a:solidFill>
                  <a:prstClr val="black"/>
                </a:solidFill>
                <a:latin typeface="+mn-ea"/>
                <a:ea typeface="+mn-ea"/>
              </a:rPr>
              <a:t>C</a:t>
            </a:r>
            <a:r>
              <a:rPr lang="ja-JP" altLang="en-US" dirty="0" smtClean="0">
                <a:solidFill>
                  <a:prstClr val="black"/>
                </a:solidFill>
                <a:latin typeface="+mn-ea"/>
                <a:ea typeface="+mn-ea"/>
              </a:rPr>
              <a:t>）</a:t>
            </a:r>
            <a:r>
              <a:rPr lang="en-US" altLang="ja-JP" dirty="0" smtClean="0">
                <a:solidFill>
                  <a:prstClr val="black"/>
                </a:solidFill>
                <a:latin typeface="+mn-ea"/>
                <a:ea typeface="+mn-ea"/>
              </a:rPr>
              <a:t>2021 Yahoo Japan Corporation. All Rights Reserved. </a:t>
            </a:r>
            <a:r>
              <a:rPr lang="ja-JP" altLang="en-US" dirty="0" smtClean="0">
                <a:solidFill>
                  <a:prstClr val="black"/>
                </a:solidFill>
                <a:latin typeface="+mn-ea"/>
                <a:ea typeface="+mn-ea"/>
              </a:rPr>
              <a:t>無断引用・転載禁止</a:t>
            </a:r>
            <a:endParaRPr lang="ja-JP" altLang="en-US" dirty="0">
              <a:solidFill>
                <a:prstClr val="black"/>
              </a:solidFill>
              <a:latin typeface="+mn-ea"/>
              <a:ea typeface="+mn-ea"/>
            </a:endParaRP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500" dirty="0">
                <a:latin typeface="+mn-ea"/>
                <a:ea typeface="+mn-ea"/>
                <a:cs typeface="メイリオ" panose="020B0604030504040204" pitchFamily="50" charset="-128"/>
              </a:rPr>
              <a:t>スペシャル商品について</a:t>
            </a:r>
          </a:p>
        </p:txBody>
      </p:sp>
      <p:sp>
        <p:nvSpPr>
          <p:cNvPr id="5" name="正方形/長方形 4"/>
          <p:cNvSpPr/>
          <p:nvPr/>
        </p:nvSpPr>
        <p:spPr>
          <a:xfrm>
            <a:off x="344488" y="936117"/>
            <a:ext cx="9389800" cy="1815882"/>
          </a:xfrm>
          <a:prstGeom prst="rect">
            <a:avLst/>
          </a:prstGeom>
        </p:spPr>
        <p:txBody>
          <a:bodyPr wrap="square">
            <a:spAutoFit/>
          </a:bodyPr>
          <a:lstStyle/>
          <a:p>
            <a:r>
              <a:rPr lang="ja-JP" altLang="en-US" sz="1600" dirty="0">
                <a:solidFill>
                  <a:schemeClr val="tx1">
                    <a:lumMod val="65000"/>
                    <a:lumOff val="35000"/>
                  </a:schemeClr>
                </a:solidFill>
                <a:latin typeface="+mn-ea"/>
              </a:rPr>
              <a:t>販売先を限定しないレギュラー商品に対し、スペシャル商品は提案可能な広告</a:t>
            </a:r>
            <a:r>
              <a:rPr lang="ja-JP" altLang="en-US" sz="1600" dirty="0" smtClean="0">
                <a:solidFill>
                  <a:schemeClr val="tx1">
                    <a:lumMod val="65000"/>
                    <a:lumOff val="35000"/>
                  </a:schemeClr>
                </a:solidFill>
                <a:latin typeface="+mn-ea"/>
              </a:rPr>
              <a:t>主様や</a:t>
            </a:r>
            <a:r>
              <a:rPr lang="ja-JP" altLang="en-US" sz="1600" dirty="0">
                <a:solidFill>
                  <a:schemeClr val="tx1">
                    <a:lumMod val="65000"/>
                    <a:lumOff val="35000"/>
                  </a:schemeClr>
                </a:solidFill>
                <a:latin typeface="+mn-ea"/>
              </a:rPr>
              <a:t>プロモーションが限定されています</a:t>
            </a:r>
            <a:r>
              <a:rPr lang="ja-JP" altLang="en-US" sz="1600" dirty="0" smtClean="0">
                <a:solidFill>
                  <a:schemeClr val="tx1">
                    <a:lumMod val="65000"/>
                    <a:lumOff val="35000"/>
                  </a:schemeClr>
                </a:solidFill>
                <a:latin typeface="+mn-ea"/>
              </a:rPr>
              <a:t>。その</a:t>
            </a:r>
            <a:r>
              <a:rPr lang="ja-JP" altLang="en-US" sz="1600" dirty="0">
                <a:solidFill>
                  <a:schemeClr val="tx1">
                    <a:lumMod val="65000"/>
                    <a:lumOff val="35000"/>
                  </a:schemeClr>
                </a:solidFill>
                <a:latin typeface="+mn-ea"/>
              </a:rPr>
              <a:t>ため</a:t>
            </a:r>
            <a:r>
              <a:rPr lang="ja-JP" altLang="en-US" sz="1600" dirty="0" smtClean="0">
                <a:solidFill>
                  <a:schemeClr val="tx1">
                    <a:lumMod val="65000"/>
                    <a:lumOff val="35000"/>
                  </a:schemeClr>
                </a:solidFill>
                <a:latin typeface="+mn-ea"/>
              </a:rPr>
              <a:t>、</a:t>
            </a:r>
            <a:r>
              <a:rPr lang="ja-JP" altLang="en-US" sz="1600" dirty="0">
                <a:solidFill>
                  <a:schemeClr val="tx1">
                    <a:lumMod val="65000"/>
                    <a:lumOff val="35000"/>
                  </a:schemeClr>
                </a:solidFill>
                <a:latin typeface="+mn-ea"/>
              </a:rPr>
              <a:t>事前</a:t>
            </a:r>
            <a:r>
              <a:rPr lang="ja-JP" altLang="en-US" sz="1600" dirty="0" smtClean="0">
                <a:solidFill>
                  <a:schemeClr val="tx1">
                    <a:lumMod val="65000"/>
                    <a:lumOff val="35000"/>
                  </a:schemeClr>
                </a:solidFill>
                <a:latin typeface="+mn-ea"/>
              </a:rPr>
              <a:t>に弊社</a:t>
            </a:r>
            <a:r>
              <a:rPr lang="ja-JP" altLang="en-US" sz="1600" dirty="0">
                <a:solidFill>
                  <a:schemeClr val="tx1">
                    <a:lumMod val="65000"/>
                    <a:lumOff val="35000"/>
                  </a:schemeClr>
                </a:solidFill>
                <a:latin typeface="+mn-ea"/>
              </a:rPr>
              <a:t>による出稿可否判断が</a:t>
            </a:r>
            <a:r>
              <a:rPr lang="ja-JP" altLang="en-US" sz="1600" dirty="0" smtClean="0">
                <a:solidFill>
                  <a:schemeClr val="tx1">
                    <a:lumMod val="65000"/>
                    <a:lumOff val="35000"/>
                  </a:schemeClr>
                </a:solidFill>
                <a:latin typeface="+mn-ea"/>
              </a:rPr>
              <a:t>必要となりま</a:t>
            </a:r>
            <a:r>
              <a:rPr lang="ja-JP" altLang="en-US" sz="1600" dirty="0">
                <a:solidFill>
                  <a:schemeClr val="tx1">
                    <a:lumMod val="65000"/>
                    <a:lumOff val="35000"/>
                  </a:schemeClr>
                </a:solidFill>
                <a:latin typeface="+mn-ea"/>
              </a:rPr>
              <a:t>す</a:t>
            </a:r>
            <a:r>
              <a:rPr lang="ja-JP" altLang="en-US" sz="1600" dirty="0" smtClean="0">
                <a:solidFill>
                  <a:schemeClr val="tx1">
                    <a:lumMod val="65000"/>
                    <a:lumOff val="35000"/>
                  </a:schemeClr>
                </a:solidFill>
                <a:latin typeface="+mn-ea"/>
              </a:rPr>
              <a:t>。</a:t>
            </a:r>
            <a:endParaRPr lang="en-US" altLang="ja-JP" sz="1600" dirty="0" smtClean="0">
              <a:solidFill>
                <a:schemeClr val="tx1">
                  <a:lumMod val="65000"/>
                  <a:lumOff val="35000"/>
                </a:schemeClr>
              </a:solidFill>
              <a:latin typeface="+mn-ea"/>
            </a:endParaRPr>
          </a:p>
          <a:p>
            <a:endParaRPr lang="en-US" altLang="ja-JP" sz="1600" dirty="0" smtClean="0">
              <a:solidFill>
                <a:schemeClr val="tx1">
                  <a:lumMod val="65000"/>
                  <a:lumOff val="35000"/>
                </a:schemeClr>
              </a:solidFill>
              <a:latin typeface="+mn-ea"/>
            </a:endParaRPr>
          </a:p>
          <a:p>
            <a:r>
              <a:rPr lang="ja-JP" altLang="en-US" sz="1600" dirty="0" smtClean="0">
                <a:solidFill>
                  <a:schemeClr val="tx1">
                    <a:lumMod val="65000"/>
                    <a:lumOff val="35000"/>
                  </a:schemeClr>
                </a:solidFill>
                <a:latin typeface="+mn-ea"/>
              </a:rPr>
              <a:t>事前</a:t>
            </a:r>
            <a:r>
              <a:rPr lang="ja-JP" altLang="en-US" sz="1600" dirty="0">
                <a:solidFill>
                  <a:schemeClr val="tx1">
                    <a:lumMod val="65000"/>
                    <a:lumOff val="35000"/>
                  </a:schemeClr>
                </a:solidFill>
                <a:latin typeface="+mn-ea"/>
              </a:rPr>
              <a:t>提案可否申請で承認されたアカウントに</a:t>
            </a:r>
            <a:r>
              <a:rPr lang="ja-JP" altLang="en-US" sz="1600" dirty="0" smtClean="0">
                <a:solidFill>
                  <a:schemeClr val="tx1">
                    <a:lumMod val="65000"/>
                    <a:lumOff val="35000"/>
                  </a:schemeClr>
                </a:solidFill>
                <a:latin typeface="+mn-ea"/>
              </a:rPr>
              <a:t>対して、</a:t>
            </a:r>
            <a:r>
              <a:rPr lang="ja-JP" altLang="en-US" sz="1600" dirty="0">
                <a:solidFill>
                  <a:schemeClr val="tx1">
                    <a:lumMod val="65000"/>
                    <a:lumOff val="35000"/>
                  </a:schemeClr>
                </a:solidFill>
                <a:latin typeface="+mn-ea"/>
              </a:rPr>
              <a:t>弊社内でシステム対応を行い、広告管理ツールの商品選択画面にて該当商品が予約購入できるようになります</a:t>
            </a:r>
            <a:r>
              <a:rPr lang="ja-JP" altLang="en-US" sz="1600" dirty="0" smtClean="0">
                <a:solidFill>
                  <a:schemeClr val="tx1">
                    <a:lumMod val="65000"/>
                    <a:lumOff val="35000"/>
                  </a:schemeClr>
                </a:solidFill>
                <a:latin typeface="+mn-ea"/>
              </a:rPr>
              <a:t>。（事前</a:t>
            </a:r>
            <a:r>
              <a:rPr lang="ja-JP" altLang="en-US" sz="1600" dirty="0">
                <a:solidFill>
                  <a:schemeClr val="tx1">
                    <a:lumMod val="65000"/>
                    <a:lumOff val="35000"/>
                  </a:schemeClr>
                </a:solidFill>
                <a:latin typeface="+mn-ea"/>
              </a:rPr>
              <a:t>提案可否申請で承認されていない</a:t>
            </a:r>
            <a:r>
              <a:rPr lang="ja-JP" altLang="en-US" sz="1600" dirty="0" smtClean="0">
                <a:solidFill>
                  <a:schemeClr val="tx1">
                    <a:lumMod val="65000"/>
                    <a:lumOff val="35000"/>
                  </a:schemeClr>
                </a:solidFill>
                <a:latin typeface="+mn-ea"/>
              </a:rPr>
              <a:t>アカウントで予約する</a:t>
            </a:r>
            <a:r>
              <a:rPr lang="ja-JP" altLang="en-US" sz="1600" dirty="0">
                <a:solidFill>
                  <a:schemeClr val="tx1">
                    <a:lumMod val="65000"/>
                    <a:lumOff val="35000"/>
                  </a:schemeClr>
                </a:solidFill>
                <a:latin typeface="+mn-ea"/>
              </a:rPr>
              <a:t>ことはできません</a:t>
            </a:r>
            <a:r>
              <a:rPr lang="ja-JP" altLang="en-US" sz="1600" dirty="0" smtClean="0">
                <a:solidFill>
                  <a:schemeClr val="tx1">
                    <a:lumMod val="65000"/>
                    <a:lumOff val="35000"/>
                  </a:schemeClr>
                </a:solidFill>
                <a:latin typeface="+mn-ea"/>
              </a:rPr>
              <a:t>。）</a:t>
            </a:r>
            <a:endParaRPr lang="en-US" altLang="ja-JP" sz="1600" dirty="0">
              <a:solidFill>
                <a:schemeClr val="tx1">
                  <a:lumMod val="65000"/>
                  <a:lumOff val="35000"/>
                </a:schemeClr>
              </a:solidFill>
              <a:latin typeface="+mn-ea"/>
            </a:endParaRPr>
          </a:p>
          <a:p>
            <a:endParaRPr lang="en-US" altLang="ja-JP" sz="1600" dirty="0">
              <a:solidFill>
                <a:schemeClr val="tx1">
                  <a:lumMod val="65000"/>
                  <a:lumOff val="35000"/>
                </a:schemeClr>
              </a:solidFill>
              <a:latin typeface="+mn-ea"/>
            </a:endParaRPr>
          </a:p>
        </p:txBody>
      </p:sp>
      <p:sp>
        <p:nvSpPr>
          <p:cNvPr id="7" name="正方形/長方形 6"/>
          <p:cNvSpPr/>
          <p:nvPr/>
        </p:nvSpPr>
        <p:spPr>
          <a:xfrm>
            <a:off x="632520" y="2564905"/>
            <a:ext cx="2248192" cy="194813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n-ea"/>
              </a:rPr>
              <a:t>レギュラー商品</a:t>
            </a:r>
            <a:endParaRPr lang="en-US" altLang="ja-JP" sz="1600" b="1" dirty="0">
              <a:latin typeface="+mn-ea"/>
            </a:endParaRPr>
          </a:p>
        </p:txBody>
      </p:sp>
      <p:sp>
        <p:nvSpPr>
          <p:cNvPr id="9" name="正方形/長方形 8"/>
          <p:cNvSpPr/>
          <p:nvPr/>
        </p:nvSpPr>
        <p:spPr>
          <a:xfrm>
            <a:off x="5169024" y="2564904"/>
            <a:ext cx="2248192" cy="1948131"/>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C00000"/>
                </a:solidFill>
                <a:latin typeface="+mn-ea"/>
              </a:rPr>
              <a:t>スペシャル商品</a:t>
            </a:r>
          </a:p>
        </p:txBody>
      </p:sp>
      <p:sp>
        <p:nvSpPr>
          <p:cNvPr id="10" name="正方形/長方形 9"/>
          <p:cNvSpPr/>
          <p:nvPr/>
        </p:nvSpPr>
        <p:spPr>
          <a:xfrm>
            <a:off x="7562998" y="3094184"/>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smtClean="0">
                <a:solidFill>
                  <a:schemeClr val="tx1">
                    <a:lumMod val="65000"/>
                    <a:lumOff val="35000"/>
                  </a:schemeClr>
                </a:solidFill>
                <a:latin typeface="+mn-ea"/>
              </a:rPr>
              <a:t>期間限定特別商品</a:t>
            </a:r>
            <a:endParaRPr lang="ja-JP" altLang="en-US" sz="1200" dirty="0">
              <a:solidFill>
                <a:schemeClr val="tx1">
                  <a:lumMod val="65000"/>
                  <a:lumOff val="35000"/>
                </a:schemeClr>
              </a:solidFill>
              <a:latin typeface="+mn-ea"/>
            </a:endParaRPr>
          </a:p>
        </p:txBody>
      </p:sp>
      <p:sp>
        <p:nvSpPr>
          <p:cNvPr id="11" name="正方形/長方形 10"/>
          <p:cNvSpPr/>
          <p:nvPr/>
        </p:nvSpPr>
        <p:spPr>
          <a:xfrm>
            <a:off x="7563627" y="3569727"/>
            <a:ext cx="1601397"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広告</a:t>
            </a:r>
            <a:r>
              <a:rPr lang="ja-JP" altLang="en-US" sz="1200" dirty="0" smtClean="0">
                <a:solidFill>
                  <a:schemeClr val="tx1">
                    <a:lumMod val="65000"/>
                    <a:lumOff val="35000"/>
                  </a:schemeClr>
                </a:solidFill>
                <a:latin typeface="+mn-ea"/>
              </a:rPr>
              <a:t>主様限定商品</a:t>
            </a:r>
            <a:endParaRPr lang="ja-JP" altLang="en-US" sz="1200" dirty="0">
              <a:solidFill>
                <a:schemeClr val="tx1">
                  <a:lumMod val="65000"/>
                  <a:lumOff val="35000"/>
                </a:schemeClr>
              </a:solidFill>
              <a:latin typeface="+mn-ea"/>
            </a:endParaRPr>
          </a:p>
        </p:txBody>
      </p:sp>
      <p:sp>
        <p:nvSpPr>
          <p:cNvPr id="12" name="正方形/長方形 11"/>
          <p:cNvSpPr/>
          <p:nvPr/>
        </p:nvSpPr>
        <p:spPr>
          <a:xfrm>
            <a:off x="7562998" y="4063880"/>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その他特別</a:t>
            </a:r>
            <a:r>
              <a:rPr lang="ja-JP" altLang="en-US" sz="1200" dirty="0" smtClean="0">
                <a:solidFill>
                  <a:schemeClr val="tx1">
                    <a:lumMod val="65000"/>
                    <a:lumOff val="35000"/>
                  </a:schemeClr>
                </a:solidFill>
                <a:latin typeface="+mn-ea"/>
              </a:rPr>
              <a:t>対応商品</a:t>
            </a:r>
            <a:endParaRPr lang="ja-JP" altLang="en-US" sz="1200" dirty="0">
              <a:solidFill>
                <a:schemeClr val="tx1">
                  <a:lumMod val="65000"/>
                  <a:lumOff val="35000"/>
                </a:schemeClr>
              </a:solidFill>
              <a:latin typeface="+mn-ea"/>
            </a:endParaRPr>
          </a:p>
        </p:txBody>
      </p:sp>
      <p:sp>
        <p:nvSpPr>
          <p:cNvPr id="24" name="正方形/長方形 23"/>
          <p:cNvSpPr/>
          <p:nvPr/>
        </p:nvSpPr>
        <p:spPr>
          <a:xfrm>
            <a:off x="3026494" y="3071562"/>
            <a:ext cx="158199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特集・企画</a:t>
            </a:r>
          </a:p>
        </p:txBody>
      </p:sp>
      <p:sp>
        <p:nvSpPr>
          <p:cNvPr id="25" name="正方形/長方形 24"/>
          <p:cNvSpPr/>
          <p:nvPr/>
        </p:nvSpPr>
        <p:spPr>
          <a:xfrm>
            <a:off x="3026494" y="2569246"/>
            <a:ext cx="1602025" cy="46654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通常商品</a:t>
            </a:r>
          </a:p>
        </p:txBody>
      </p:sp>
      <p:sp>
        <p:nvSpPr>
          <p:cNvPr id="35" name="正方形/長方形 34"/>
          <p:cNvSpPr/>
          <p:nvPr/>
        </p:nvSpPr>
        <p:spPr>
          <a:xfrm>
            <a:off x="7562999" y="2591869"/>
            <a:ext cx="1602025" cy="449156"/>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事前提案可否</a:t>
            </a:r>
            <a:endParaRPr lang="en-US" altLang="ja-JP" sz="1200" dirty="0">
              <a:solidFill>
                <a:schemeClr val="tx1">
                  <a:lumMod val="65000"/>
                  <a:lumOff val="35000"/>
                </a:schemeClr>
              </a:solidFill>
              <a:latin typeface="+mn-ea"/>
            </a:endParaRPr>
          </a:p>
          <a:p>
            <a:pPr algn="ctr"/>
            <a:r>
              <a:rPr lang="ja-JP" altLang="en-US" sz="1200" dirty="0">
                <a:solidFill>
                  <a:schemeClr val="tx1">
                    <a:lumMod val="65000"/>
                    <a:lumOff val="35000"/>
                  </a:schemeClr>
                </a:solidFill>
                <a:latin typeface="+mn-ea"/>
              </a:rPr>
              <a:t>判断必須商品</a:t>
            </a:r>
          </a:p>
        </p:txBody>
      </p:sp>
      <p:sp>
        <p:nvSpPr>
          <p:cNvPr id="4" name="正方形/長方形 3"/>
          <p:cNvSpPr/>
          <p:nvPr/>
        </p:nvSpPr>
        <p:spPr bwMode="auto">
          <a:xfrm>
            <a:off x="7538619" y="2577604"/>
            <a:ext cx="1628057" cy="470884"/>
          </a:xfrm>
          <a:prstGeom prst="rect">
            <a:avLst/>
          </a:prstGeom>
          <a:noFill/>
          <a:ln w="44450" algn="ctr">
            <a:solidFill>
              <a:srgbClr val="C00000"/>
            </a:solidFill>
            <a:prstDash val="sysDot"/>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Tree>
    <p:extLst>
      <p:ext uri="{BB962C8B-B14F-4D97-AF65-F5344CB8AC3E}">
        <p14:creationId xmlns:p14="http://schemas.microsoft.com/office/powerpoint/2010/main" val="2827792370"/>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54119</TotalTime>
  <Words>3534</Words>
  <Application>Microsoft Office PowerPoint</Application>
  <PresentationFormat>A4 210 x 297 mm</PresentationFormat>
  <Paragraphs>717</Paragraphs>
  <Slides>15</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ＭＳ Ｐゴシック</vt:lpstr>
      <vt:lpstr>メイリオ</vt:lpstr>
      <vt:lpstr>Arial</vt:lpstr>
      <vt:lpstr>Calibri</vt:lpstr>
      <vt:lpstr>Verdana</vt:lpstr>
      <vt:lpstr>2_【社外秘】MSCテンプレート_2013</vt:lpstr>
      <vt:lpstr>PowerPoint プレゼンテーション</vt:lpstr>
      <vt:lpstr>商品一覧　開会式（7/23）</vt:lpstr>
      <vt:lpstr>商品一覧　閉会式（8/8）</vt:lpstr>
      <vt:lpstr>商品一覧　東京2020開催期間　PC/SPブランドパネル各商品 （五輪前半）</vt:lpstr>
      <vt:lpstr>商品一覧　東京2020開催期間　PC/SPブランドパネル各商品 （五輪後半）</vt:lpstr>
      <vt:lpstr>ターゲティング設定 開会式・閉会式（7/23・8/8）</vt:lpstr>
      <vt:lpstr>ターゲティング設定 東京2020開催期間　PC/SPブランドパネル各商品 （五輪前半/五輪後半）</vt:lpstr>
      <vt:lpstr>掲載制限業種</vt:lpstr>
      <vt:lpstr>スペシャル商品について</vt:lpstr>
      <vt:lpstr>スペシャル商品（事前提案可否必須商品）について</vt:lpstr>
      <vt:lpstr>広告タイプ一覧</vt:lpstr>
      <vt:lpstr>免責事項・注意事項</vt:lpstr>
      <vt:lpstr>免責事項・注意事項</vt:lpstr>
      <vt:lpstr>業種カテゴリーの制限/予約時の注意点</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961</cp:revision>
  <dcterms:created xsi:type="dcterms:W3CDTF">2013-09-17T05:48:50Z</dcterms:created>
  <dcterms:modified xsi:type="dcterms:W3CDTF">2021-06-04T02:29:16Z</dcterms:modified>
</cp:coreProperties>
</file>