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4"/>
  </p:notesMasterIdLst>
  <p:sldIdLst>
    <p:sldId id="316" r:id="rId4"/>
    <p:sldId id="362" r:id="rId5"/>
    <p:sldId id="344" r:id="rId6"/>
    <p:sldId id="351" r:id="rId7"/>
    <p:sldId id="357" r:id="rId8"/>
    <p:sldId id="364" r:id="rId9"/>
    <p:sldId id="336" r:id="rId10"/>
    <p:sldId id="361" r:id="rId11"/>
    <p:sldId id="363" r:id="rId12"/>
    <p:sldId id="312" r:id="rId1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74D20-C0A0-4224-8873-F81D70DD137E}" v="6" dt="2021-06-22T08:40:55.6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95" autoAdjust="0"/>
    <p:restoredTop sz="96327" autoAdjust="0"/>
  </p:normalViewPr>
  <p:slideViewPr>
    <p:cSldViewPr>
      <p:cViewPr varScale="1">
        <p:scale>
          <a:sx n="94" d="100"/>
          <a:sy n="94" d="100"/>
        </p:scale>
        <p:origin x="93" y="1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46"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2022/3/30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03517" y="6538793"/>
            <a:ext cx="2885791"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1907914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850618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10"/>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03517" y="6538793"/>
            <a:ext cx="2885791"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 id="2147483730" r:id="rId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a:t>
            </a:r>
            <a:r>
              <a:rPr lang="en-US" altLang="ja-JP" sz="800" dirty="0" smtClean="0">
                <a:solidFill>
                  <a:schemeClr val="accent2"/>
                </a:solidFill>
              </a:rPr>
              <a:t>2</a:t>
            </a:r>
            <a:r>
              <a:rPr lang="en" altLang="ja-JP" sz="800" dirty="0" smtClean="0">
                <a:solidFill>
                  <a:schemeClr val="accent2"/>
                </a:solidFill>
              </a:rPr>
              <a:t>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3.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4" Type="http://schemas.openxmlformats.org/officeDocument/2006/relationships/hyperlink" Target="https://form-business.yahoo.co.jp/claris/enqueteForm?inquiry_type=placement_restriction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4" Type="http://schemas.openxmlformats.org/officeDocument/2006/relationships/hyperlink" Target="https://form-business.yahoo.co.jp/claris/enqueteForm?inquiry_type=placement_restrictions%E3%83%BB%E3%83%87%E3%82%A3%E3%82%B9%E3%83%97%E3%83%AC%E3%82%A4%E5%BA%83%E5%91%8A%EF%BC%88%E4%BA%88%E7%B4%84%E5%9E%8B%EF%BC%89%E5%85%A5%E7%A8%BF%E5%89%8D%E5%AF%A9%E6%9F%BB%E4%BE%9D%E9%A0%BC%E3%83%95%E3%82%A9%E3%83%BC%E3%83%A0https://form-business.yahoo.co.jp/claris/enqueteForm?inquiry_type=guaranteed_review%E3%83%BB%E3%83%96%E3%83%A9%E3%83%B3%E3%83%89%E3%83%AA%E3%83%95%E3%83%88%E8%AA%BF%E6%9F%BB%E5%85%A5%E7%A8%BF%E5%89%8D%E5%AF%A9%E6%9F%BB%E4%BE%9D%E9%A0%BC%E3%83%95%E3%82%A9%E3%83%BC%E3%83%A0https://form-business.yahoo.co.jp/claris/enqueteForm?inquiry_type=bls_review"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ディスプレイ広告</a:t>
            </a: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年月日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02534"/>
            <a:ext cx="2520280" cy="360040"/>
          </a:xfrm>
        </p:spPr>
        <p:txBody>
          <a:bodyPr>
            <a:normAutofit fontScale="62500" lnSpcReduction="20000"/>
          </a:bodyPr>
          <a:lstStyle/>
          <a:p>
            <a:pPr algn="l"/>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ブランドパネル（ローカル観光プロモーション）</a:t>
            </a:r>
          </a:p>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6</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658045" y="3068960"/>
            <a:ext cx="11017224" cy="815027"/>
          </a:xfrm>
        </p:spPr>
        <p:txBody>
          <a:bodyPr>
            <a:noAutofit/>
          </a:bodyPr>
          <a:lstStyle/>
          <a:p>
            <a:pPr lvl="0"/>
            <a:r>
              <a:rPr lang="ja-JP" altLang="en-US" sz="2000" dirty="0">
                <a:solidFill>
                  <a:prstClr val="black">
                    <a:lumMod val="65000"/>
                    <a:lumOff val="35000"/>
                  </a:prstClr>
                </a:solidFill>
              </a:rPr>
              <a:t>本商品</a:t>
            </a:r>
            <a:r>
              <a:rPr lang="ja-JP" altLang="en-US" sz="2000" dirty="0" smtClean="0">
                <a:solidFill>
                  <a:prstClr val="black">
                    <a:lumMod val="65000"/>
                    <a:lumOff val="35000"/>
                  </a:prstClr>
                </a:solidFill>
              </a:rPr>
              <a:t>は国内</a:t>
            </a:r>
            <a:r>
              <a:rPr lang="ja-JP" altLang="en-US" sz="2000" dirty="0">
                <a:solidFill>
                  <a:prstClr val="black">
                    <a:lumMod val="65000"/>
                    <a:lumOff val="35000"/>
                  </a:prstClr>
                </a:solidFill>
              </a:rPr>
              <a:t>旅行</a:t>
            </a:r>
            <a:r>
              <a:rPr lang="ja-JP" altLang="en-US" sz="2000" dirty="0" smtClean="0">
                <a:solidFill>
                  <a:prstClr val="black">
                    <a:lumMod val="65000"/>
                    <a:lumOff val="35000"/>
                  </a:prstClr>
                </a:solidFill>
              </a:rPr>
              <a:t>関連</a:t>
            </a:r>
            <a:r>
              <a:rPr lang="ja-JP" altLang="en-US" sz="2000" dirty="0">
                <a:solidFill>
                  <a:prstClr val="black">
                    <a:lumMod val="65000"/>
                    <a:lumOff val="35000"/>
                  </a:prstClr>
                </a:solidFill>
              </a:rPr>
              <a:t>プロモーション限定となります</a:t>
            </a:r>
            <a:r>
              <a:rPr lang="ja-JP" altLang="en-US" sz="2000" dirty="0" smtClean="0">
                <a:solidFill>
                  <a:prstClr val="black">
                    <a:lumMod val="65000"/>
                    <a:lumOff val="35000"/>
                  </a:prstClr>
                </a:solidFill>
              </a:rPr>
              <a:t>。</a:t>
            </a:r>
            <a:endParaRPr lang="ja-JP" altLang="en-US" sz="2000" dirty="0">
              <a:solidFill>
                <a:prstClr val="black">
                  <a:lumMod val="65000"/>
                  <a:lumOff val="35000"/>
                </a:prstClr>
              </a:solidFill>
            </a:endParaRPr>
          </a:p>
        </p:txBody>
      </p:sp>
    </p:spTree>
    <p:extLst>
      <p:ext uri="{BB962C8B-B14F-4D97-AF65-F5344CB8AC3E}">
        <p14:creationId xmlns:p14="http://schemas.microsoft.com/office/powerpoint/2010/main" val="866254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smtClean="0"/>
              <a:t>商品一覧　</a:t>
            </a:r>
            <a:r>
              <a:rPr lang="ja-JP" altLang="en-US" dirty="0">
                <a:latin typeface="+mn-ea"/>
              </a:rPr>
              <a:t>ブランドパネル（ローカル観光プロモーション</a:t>
            </a:r>
            <a:r>
              <a:rPr lang="ja-JP" altLang="en-US" dirty="0" smtClean="0">
                <a:latin typeface="+mn-ea"/>
              </a:rPr>
              <a:t>）</a:t>
            </a:r>
            <a:endParaRPr lang="ja-JP" altLang="en-US" dirty="0">
              <a:latin typeface="+mn-ea"/>
            </a:endParaRP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635625640"/>
              </p:ext>
            </p:extLst>
          </p:nvPr>
        </p:nvGraphicFramePr>
        <p:xfrm>
          <a:off x="334963" y="836712"/>
          <a:ext cx="11305258" cy="5400600"/>
        </p:xfrm>
        <a:graphic>
          <a:graphicData uri="http://schemas.openxmlformats.org/drawingml/2006/table">
            <a:tbl>
              <a:tblPr firstCol="1" bandRow="1"/>
              <a:tblGrid>
                <a:gridCol w="2779976">
                  <a:extLst>
                    <a:ext uri="{9D8B030D-6E8A-4147-A177-3AD203B41FA5}">
                      <a16:colId xmlns:a16="http://schemas.microsoft.com/office/drawing/2014/main" val="792911817"/>
                    </a:ext>
                  </a:extLst>
                </a:gridCol>
                <a:gridCol w="1036448">
                  <a:extLst>
                    <a:ext uri="{9D8B030D-6E8A-4147-A177-3AD203B41FA5}">
                      <a16:colId xmlns:a16="http://schemas.microsoft.com/office/drawing/2014/main" val="1525620392"/>
                    </a:ext>
                  </a:extLst>
                </a:gridCol>
                <a:gridCol w="1910581">
                  <a:extLst>
                    <a:ext uri="{9D8B030D-6E8A-4147-A177-3AD203B41FA5}">
                      <a16:colId xmlns:a16="http://schemas.microsoft.com/office/drawing/2014/main" val="3835180974"/>
                    </a:ext>
                  </a:extLst>
                </a:gridCol>
                <a:gridCol w="897731">
                  <a:extLst>
                    <a:ext uri="{9D8B030D-6E8A-4147-A177-3AD203B41FA5}">
                      <a16:colId xmlns:a16="http://schemas.microsoft.com/office/drawing/2014/main" val="2171809224"/>
                    </a:ext>
                  </a:extLst>
                </a:gridCol>
                <a:gridCol w="1779831">
                  <a:extLst>
                    <a:ext uri="{9D8B030D-6E8A-4147-A177-3AD203B41FA5}">
                      <a16:colId xmlns:a16="http://schemas.microsoft.com/office/drawing/2014/main" val="2345483185"/>
                    </a:ext>
                  </a:extLst>
                </a:gridCol>
                <a:gridCol w="956473">
                  <a:extLst>
                    <a:ext uri="{9D8B030D-6E8A-4147-A177-3AD203B41FA5}">
                      <a16:colId xmlns:a16="http://schemas.microsoft.com/office/drawing/2014/main" val="447474568"/>
                    </a:ext>
                  </a:extLst>
                </a:gridCol>
                <a:gridCol w="1944218">
                  <a:extLst>
                    <a:ext uri="{9D8B030D-6E8A-4147-A177-3AD203B41FA5}">
                      <a16:colId xmlns:a16="http://schemas.microsoft.com/office/drawing/2014/main" val="3201855149"/>
                    </a:ext>
                  </a:extLst>
                </a:gridCol>
              </a:tblGrid>
              <a:tr h="3651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ブラドパネル　</a:t>
                      </a:r>
                      <a:r>
                        <a:rPr kumimoji="1" lang="en-US" altLang="ja-JP" sz="800" b="1" kern="1200" dirty="0" smtClean="0">
                          <a:solidFill>
                            <a:schemeClr val="tx1">
                              <a:lumMod val="65000"/>
                              <a:lumOff val="35000"/>
                            </a:schemeClr>
                          </a:solidFill>
                          <a:latin typeface="+mn-lt"/>
                          <a:ea typeface="+mn-ea"/>
                          <a:cs typeface="+mn-cs"/>
                        </a:rPr>
                        <a:t>MD</a:t>
                      </a:r>
                      <a:r>
                        <a:rPr kumimoji="1" lang="ja-JP" altLang="en-US" sz="800" b="1" kern="1200" dirty="0" smtClean="0">
                          <a:solidFill>
                            <a:schemeClr val="tx1">
                              <a:lumMod val="65000"/>
                              <a:lumOff val="35000"/>
                            </a:schemeClr>
                          </a:solidFill>
                          <a:latin typeface="+mn-lt"/>
                          <a:ea typeface="+mn-ea"/>
                          <a:cs typeface="+mn-cs"/>
                        </a:rPr>
                        <a:t>（ローカル観光プロモーション）</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（ローカル観光プロモーション）</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ブラドパネル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（ローカル観光プロモーション）</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15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7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7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7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823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2022</a:t>
                      </a:r>
                      <a:r>
                        <a:rPr kumimoji="1" lang="ja-JP" altLang="en-US" sz="700" kern="1200" dirty="0" smtClean="0">
                          <a:solidFill>
                            <a:schemeClr val="tx1">
                              <a:lumMod val="65000"/>
                              <a:lumOff val="35000"/>
                            </a:schemeClr>
                          </a:solidFill>
                          <a:latin typeface="+mn-lt"/>
                          <a:ea typeface="+mn-ea"/>
                          <a:cs typeface="+mn-cs"/>
                        </a:rPr>
                        <a:t>年</a:t>
                      </a:r>
                      <a:r>
                        <a:rPr kumimoji="1" lang="en-US" altLang="ja-JP" sz="700" kern="1200" dirty="0" smtClean="0">
                          <a:solidFill>
                            <a:schemeClr val="tx1">
                              <a:lumMod val="65000"/>
                              <a:lumOff val="35000"/>
                            </a:schemeClr>
                          </a:solidFill>
                          <a:latin typeface="+mn-lt"/>
                          <a:ea typeface="+mn-ea"/>
                          <a:cs typeface="+mn-cs"/>
                        </a:rPr>
                        <a:t>3</a:t>
                      </a:r>
                      <a:r>
                        <a:rPr kumimoji="1" lang="ja-JP" altLang="en-US" sz="700" kern="1200" dirty="0" smtClean="0">
                          <a:solidFill>
                            <a:schemeClr val="tx1">
                              <a:lumMod val="65000"/>
                              <a:lumOff val="35000"/>
                            </a:schemeClr>
                          </a:solidFill>
                          <a:latin typeface="+mn-lt"/>
                          <a:ea typeface="+mn-ea"/>
                          <a:cs typeface="+mn-cs"/>
                        </a:rPr>
                        <a:t>月</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77446988"/>
                  </a:ext>
                </a:extLst>
              </a:tr>
              <a:tr h="2282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700" dirty="0" smtClean="0">
                          <a:solidFill>
                            <a:schemeClr val="tx1">
                              <a:lumMod val="65000"/>
                              <a:lumOff val="35000"/>
                            </a:schemeClr>
                          </a:solidFill>
                          <a:latin typeface="+mj-lt"/>
                          <a:ea typeface="+mj-ea"/>
                        </a:rPr>
                        <a:t>-</a:t>
                      </a:r>
                      <a:endParaRPr kumimoji="1" lang="ja-JP" altLang="en-US"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2186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endParaRPr kumimoji="1" lang="ja-JP" altLang="en-US" sz="7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endParaRPr kumimoji="1" lang="ja-JP" altLang="en-US" sz="70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79715329"/>
                  </a:ext>
                </a:extLst>
              </a:tr>
              <a:tr h="36062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スマートフォン：画像（</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a:t>
                      </a: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PC</a:t>
                      </a:r>
                      <a:r>
                        <a:rPr kumimoji="1" lang="ja-JP" altLang="en-US" sz="700" kern="1200" dirty="0" smtClean="0">
                          <a:solidFill>
                            <a:schemeClr val="tx1">
                              <a:lumMod val="65000"/>
                              <a:lumOff val="35000"/>
                            </a:schemeClr>
                          </a:solidFill>
                          <a:latin typeface="+mn-lt"/>
                          <a:ea typeface="+mn-ea"/>
                          <a:cs typeface="+mn-cs"/>
                        </a:rPr>
                        <a:t>：ブランドパネル　クインティ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ブランドパネル　クインティ動画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16</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9</a:t>
                      </a:r>
                      <a:r>
                        <a:rPr kumimoji="1" lang="ja-JP" altLang="en-US" sz="700" kern="1200" dirty="0" smtClean="0">
                          <a:solidFill>
                            <a:schemeClr val="tx1">
                              <a:lumMod val="65000"/>
                              <a:lumOff val="35000"/>
                            </a:schemeClr>
                          </a:solidFill>
                          <a:latin typeface="+mn-lt"/>
                          <a:ea typeface="+mn-ea"/>
                          <a:cs typeface="+mn-cs"/>
                        </a:rPr>
                        <a:t>）</a:t>
                      </a:r>
                      <a:endParaRPr kumimoji="1" lang="ja-JP" altLang="en-US" sz="7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700" kern="1200" dirty="0" smtClean="0">
                          <a:solidFill>
                            <a:schemeClr val="tx1">
                              <a:lumMod val="65000"/>
                              <a:lumOff val="35000"/>
                            </a:schemeClr>
                          </a:solidFill>
                          <a:latin typeface="+mn-lt"/>
                          <a:ea typeface="+mn-ea"/>
                          <a:cs typeface="+mn-cs"/>
                        </a:rPr>
                        <a:t>ブランドパネル　クインティ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ブランドパネル　クインティ</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画像（</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ja-JP" altLang="en-US" sz="700" kern="1200" dirty="0" smtClean="0">
                          <a:solidFill>
                            <a:schemeClr val="tx1">
                              <a:lumMod val="65000"/>
                              <a:lumOff val="35000"/>
                            </a:schemeClr>
                          </a:solidFill>
                          <a:latin typeface="+mn-lt"/>
                          <a:ea typeface="+mn-ea"/>
                          <a:cs typeface="+mn-cs"/>
                        </a:rPr>
                        <a:t>動画（</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a:t>
                      </a:r>
                      <a:endParaRPr kumimoji="1" lang="ja-JP" altLang="en-US" sz="700" dirty="0">
                        <a:solidFill>
                          <a:schemeClr val="tx1">
                            <a:lumMod val="65000"/>
                            <a:lumOff val="35000"/>
                          </a:schemeClr>
                        </a:solidFill>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591083524"/>
                  </a:ext>
                </a:extLst>
              </a:tr>
              <a:tr h="228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）広告タップ後の動作</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動画をフルスクリーンで再生する（</a:t>
                      </a:r>
                      <a:r>
                        <a:rPr kumimoji="1" lang="en-US" altLang="ja-JP" sz="700" kern="1200" dirty="0" smtClean="0">
                          <a:solidFill>
                            <a:schemeClr val="tx1">
                              <a:lumMod val="65000"/>
                              <a:lumOff val="35000"/>
                            </a:schemeClr>
                          </a:solidFill>
                          <a:latin typeface="+mn-lt"/>
                          <a:ea typeface="+mn-ea"/>
                          <a:cs typeface="+mn-cs"/>
                        </a:rPr>
                        <a:t>for view</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　ランディングページを表示する（</a:t>
                      </a:r>
                      <a:r>
                        <a:rPr kumimoji="1" lang="en-US" altLang="ja-JP" sz="700" kern="1200" dirty="0" smtClean="0">
                          <a:solidFill>
                            <a:schemeClr val="tx1">
                              <a:lumMod val="65000"/>
                              <a:lumOff val="35000"/>
                            </a:schemeClr>
                          </a:solidFill>
                          <a:latin typeface="+mn-lt"/>
                          <a:ea typeface="+mn-ea"/>
                          <a:cs typeface="+mn-cs"/>
                        </a:rPr>
                        <a:t>for click</a:t>
                      </a:r>
                      <a:r>
                        <a:rPr kumimoji="1" lang="ja-JP" altLang="en-US" sz="700" kern="1200" dirty="0" smtClean="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動画をフルスクリーンで再生する（</a:t>
                      </a:r>
                      <a:r>
                        <a:rPr kumimoji="1" lang="en-US" altLang="ja-JP" sz="700" kern="1200" dirty="0" smtClean="0">
                          <a:solidFill>
                            <a:schemeClr val="tx1">
                              <a:lumMod val="65000"/>
                              <a:lumOff val="35000"/>
                            </a:schemeClr>
                          </a:solidFill>
                          <a:latin typeface="+mn-lt"/>
                          <a:ea typeface="+mn-ea"/>
                          <a:cs typeface="+mn-cs"/>
                        </a:rPr>
                        <a:t>for view</a:t>
                      </a:r>
                      <a:r>
                        <a:rPr kumimoji="1" lang="ja-JP" altLang="en-US" sz="700" kern="1200" dirty="0" smtClean="0">
                          <a:solidFill>
                            <a:schemeClr val="tx1">
                              <a:lumMod val="65000"/>
                              <a:lumOff val="35000"/>
                            </a:schemeClr>
                          </a:solidFill>
                          <a:latin typeface="+mn-lt"/>
                          <a:ea typeface="+mn-ea"/>
                          <a:cs typeface="+mn-cs"/>
                        </a:rPr>
                        <a:t>）</a:t>
                      </a:r>
                      <a:r>
                        <a:rPr kumimoji="1" lang="en-US" altLang="ja-JP" sz="700" kern="1200" dirty="0" smtClean="0">
                          <a:solidFill>
                            <a:schemeClr val="tx1">
                              <a:lumMod val="65000"/>
                              <a:lumOff val="35000"/>
                            </a:schemeClr>
                          </a:solidFill>
                          <a:latin typeface="+mn-lt"/>
                          <a:ea typeface="+mn-ea"/>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　ランディングページを表示する（</a:t>
                      </a:r>
                      <a:r>
                        <a:rPr kumimoji="1" lang="en-US" altLang="ja-JP" sz="700" kern="1200" dirty="0" smtClean="0">
                          <a:solidFill>
                            <a:schemeClr val="tx1">
                              <a:lumMod val="65000"/>
                              <a:lumOff val="35000"/>
                            </a:schemeClr>
                          </a:solidFill>
                          <a:latin typeface="+mn-lt"/>
                          <a:ea typeface="+mn-ea"/>
                          <a:cs typeface="+mn-cs"/>
                        </a:rPr>
                        <a:t>for click</a:t>
                      </a:r>
                      <a:r>
                        <a:rPr kumimoji="1" lang="ja-JP" altLang="en-US" sz="700" kern="1200" dirty="0" smtClean="0">
                          <a:solidFill>
                            <a:schemeClr val="tx1">
                              <a:lumMod val="65000"/>
                              <a:lumOff val="35000"/>
                            </a:schemeClr>
                          </a:solidFill>
                          <a:latin typeface="+mn-lt"/>
                          <a:ea typeface="+mn-ea"/>
                          <a:cs typeface="+mn-cs"/>
                        </a:rPr>
                        <a:t>）</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405787121"/>
                  </a:ext>
                </a:extLst>
              </a:tr>
              <a:tr h="228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スマートフォン（ウェブ</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アプリ）　</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baseline="0" dirty="0" smtClean="0">
                          <a:solidFill>
                            <a:schemeClr val="tx1">
                              <a:lumMod val="65000"/>
                              <a:lumOff val="35000"/>
                            </a:schemeClr>
                          </a:solidFill>
                          <a:latin typeface="+mn-lt"/>
                          <a:ea typeface="+mn-ea"/>
                          <a:cs typeface="+mn-cs"/>
                        </a:rPr>
                        <a:t>　</a:t>
                      </a:r>
                      <a:r>
                        <a:rPr kumimoji="1" lang="en-US" altLang="ja-JP" sz="700" kern="1200" dirty="0" smtClean="0">
                          <a:solidFill>
                            <a:schemeClr val="tx1">
                              <a:lumMod val="65000"/>
                              <a:lumOff val="35000"/>
                            </a:schemeClr>
                          </a:solidFill>
                          <a:latin typeface="+mn-lt"/>
                          <a:ea typeface="+mn-ea"/>
                          <a:cs typeface="+mn-cs"/>
                        </a:rPr>
                        <a:t>PC</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kern="1200" dirty="0" smtClean="0">
                          <a:solidFill>
                            <a:schemeClr val="tx1">
                              <a:lumMod val="65000"/>
                              <a:lumOff val="35000"/>
                            </a:schemeClr>
                          </a:solidFill>
                          <a:latin typeface="+mn-lt"/>
                          <a:ea typeface="+mn-ea"/>
                          <a:cs typeface="+mn-cs"/>
                        </a:rPr>
                        <a:t>スマートフォン（ウェブ</a:t>
                      </a:r>
                      <a:r>
                        <a:rPr kumimoji="1" lang="en-US" altLang="ja-JP" sz="700" kern="1200" dirty="0" smtClean="0">
                          <a:solidFill>
                            <a:schemeClr val="tx1">
                              <a:lumMod val="65000"/>
                              <a:lumOff val="35000"/>
                            </a:schemeClr>
                          </a:solidFill>
                          <a:latin typeface="+mn-lt"/>
                          <a:ea typeface="+mn-ea"/>
                          <a:cs typeface="+mn-cs"/>
                        </a:rPr>
                        <a:t>/</a:t>
                      </a:r>
                      <a:r>
                        <a:rPr kumimoji="1" lang="ja-JP" altLang="en-US" sz="700" kern="1200" dirty="0" smtClean="0">
                          <a:solidFill>
                            <a:schemeClr val="tx1">
                              <a:lumMod val="65000"/>
                              <a:lumOff val="35000"/>
                            </a:schemeClr>
                          </a:solidFill>
                          <a:latin typeface="+mn-lt"/>
                          <a:ea typeface="+mn-ea"/>
                          <a:cs typeface="+mn-cs"/>
                        </a:rPr>
                        <a:t>アプリ）</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PC</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665750766"/>
                  </a:ext>
                </a:extLst>
              </a:tr>
              <a:tr h="228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934598260"/>
                  </a:ext>
                </a:extLst>
              </a:tr>
              <a:tr h="32563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　</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および　</a:t>
                      </a: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アプリのファーストビュー</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　</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および　</a:t>
                      </a: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アプリのファーストビュー</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Yahoo! JAPAN</a:t>
                      </a:r>
                      <a:r>
                        <a:rPr kumimoji="1" lang="ja-JP" altLang="en-US" sz="700" kern="1200" dirty="0" smtClean="0">
                          <a:solidFill>
                            <a:schemeClr val="tx1">
                              <a:lumMod val="65000"/>
                              <a:lumOff val="35000"/>
                            </a:schemeClr>
                          </a:solidFill>
                          <a:latin typeface="+mn-lt"/>
                          <a:ea typeface="+mn-ea"/>
                          <a:cs typeface="+mn-cs"/>
                        </a:rPr>
                        <a:t>　トップページのファーストビュー　</a:t>
                      </a:r>
                      <a:endParaRPr kumimoji="1" lang="en-US" altLang="ja-JP"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338743"/>
                  </a:ext>
                </a:extLst>
              </a:tr>
              <a:tr h="32563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18</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日（金）～　</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2022</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年</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6</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2022</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年</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月</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18</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日（</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金</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　</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2022</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年</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6</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月</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30</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2022</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年</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月</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18</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日（</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金</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　</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2022</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年</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6</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月</a:t>
                      </a:r>
                      <a:r>
                        <a:rPr kumimoji="1" lang="en-US" altLang="ja-JP"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30</a:t>
                      </a:r>
                      <a:r>
                        <a:rPr kumimoji="1" lang="ja-JP" altLang="en-US" sz="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892810089"/>
                  </a:ext>
                </a:extLst>
              </a:tr>
              <a:tr h="426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5</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31</a:t>
                      </a:r>
                      <a:r>
                        <a:rPr kumimoji="1" lang="ja-JP" altLang="en-US" sz="700" kern="1200" dirty="0" smtClean="0">
                          <a:solidFill>
                            <a:schemeClr val="tx1">
                              <a:lumMod val="65000"/>
                              <a:lumOff val="35000"/>
                            </a:schemeClr>
                          </a:solidFill>
                          <a:latin typeface="+mn-lt"/>
                          <a:ea typeface="+mn-ea"/>
                          <a:cs typeface="+mn-cs"/>
                        </a:rPr>
                        <a:t>日間</a:t>
                      </a: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31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smtClean="0">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数が未達成の場合補填対象外になります。</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31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※1</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4</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日間での掲載も可能ですが、</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掲載</a:t>
                      </a:r>
                      <a:r>
                        <a:rPr kumimoji="1" lang="en-US" altLang="ja-JP" sz="700" b="0" i="0" u="none" strike="noStrike" kern="1200" cap="none" spc="0" normalizeH="0" baseline="0" noProof="0" dirty="0" err="1" smtClean="0">
                          <a:ln>
                            <a:noFill/>
                          </a:ln>
                          <a:solidFill>
                            <a:schemeClr val="tx1">
                              <a:lumMod val="65000"/>
                              <a:lumOff val="35000"/>
                            </a:schemeClr>
                          </a:solidFill>
                          <a:effectLst/>
                          <a:uLnTx/>
                          <a:uFillTx/>
                          <a:latin typeface="メイリオ"/>
                          <a:ea typeface="メイリオ"/>
                          <a:cs typeface="+mn-cs"/>
                        </a:rPr>
                        <a:t>vimps</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数が未達成の場合補填対象外になります。</a:t>
                      </a:r>
                      <a:endParaRPr kumimoji="1" lang="ja-JP" altLang="en-US"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282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6">
                  <a:txBody>
                    <a:bodyPr/>
                    <a:lstStyle/>
                    <a:p>
                      <a:pPr algn="ctr"/>
                      <a:r>
                        <a:rPr kumimoji="1" lang="en-US" altLang="ja-JP" sz="700" dirty="0" err="1">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購入型</a:t>
                      </a:r>
                      <a:endParaRPr kumimoji="1" lang="ja-JP" altLang="en-US"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82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dirty="0" smtClean="0">
                          <a:solidFill>
                            <a:schemeClr val="tx1">
                              <a:lumMod val="65000"/>
                              <a:lumOff val="35000"/>
                            </a:schemeClr>
                          </a:solidFill>
                          <a:latin typeface="+mj-lt"/>
                          <a:ea typeface="+mj-ea"/>
                        </a:rPr>
                        <a:t>500,000</a:t>
                      </a:r>
                      <a:r>
                        <a:rPr kumimoji="1" lang="ja-JP" altLang="en-US" sz="700" dirty="0" smtClean="0">
                          <a:solidFill>
                            <a:schemeClr val="tx1">
                              <a:lumMod val="65000"/>
                              <a:lumOff val="35000"/>
                            </a:schemeClr>
                          </a:solidFill>
                          <a:latin typeface="+mj-lt"/>
                          <a:ea typeface="+mj-ea"/>
                        </a:rPr>
                        <a:t>円</a:t>
                      </a:r>
                      <a:endParaRPr kumimoji="1" lang="en-US" altLang="ja-JP"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500,000</a:t>
                      </a:r>
                      <a:r>
                        <a:rPr kumimoji="1" lang="ja-JP" altLang="en-US" sz="700" b="0" i="0" u="none" strike="noStrike" kern="1200" cap="none" spc="0" normalizeH="0" baseline="0" noProof="0" smtClean="0">
                          <a:ln>
                            <a:noFill/>
                          </a:ln>
                          <a:solidFill>
                            <a:schemeClr val="tx1">
                              <a:lumMod val="65000"/>
                              <a:lumOff val="35000"/>
                            </a:schemeClr>
                          </a:solidFill>
                          <a:effectLst/>
                          <a:uLnTx/>
                          <a:uFillTx/>
                          <a:latin typeface="メイリオ"/>
                          <a:ea typeface="メイリオ"/>
                          <a:cs typeface="+mn-cs"/>
                        </a:rPr>
                        <a:t>円</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500,000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円</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47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700" dirty="0" smtClean="0">
                          <a:solidFill>
                            <a:schemeClr val="tx1">
                              <a:lumMod val="65000"/>
                              <a:lumOff val="35000"/>
                            </a:schemeClr>
                          </a:solidFill>
                          <a:latin typeface="+mj-lt"/>
                          <a:ea typeface="+mj-ea"/>
                        </a:rPr>
                        <a:t>780</a:t>
                      </a:r>
                      <a:r>
                        <a:rPr kumimoji="1" lang="ja-JP" altLang="en-US" sz="700" dirty="0" smtClean="0">
                          <a:solidFill>
                            <a:schemeClr val="tx1">
                              <a:lumMod val="65000"/>
                              <a:lumOff val="35000"/>
                            </a:schemeClr>
                          </a:solidFill>
                          <a:latin typeface="+mj-lt"/>
                          <a:ea typeface="+mj-ea"/>
                        </a:rPr>
                        <a:t>円</a:t>
                      </a:r>
                      <a:r>
                        <a:rPr kumimoji="1" lang="en-US" altLang="ja-JP" sz="700" dirty="0" smtClean="0">
                          <a:solidFill>
                            <a:schemeClr val="tx1">
                              <a:lumMod val="65000"/>
                              <a:lumOff val="35000"/>
                            </a:schemeClr>
                          </a:solidFill>
                          <a:latin typeface="+mj-lt"/>
                          <a:ea typeface="+mj-ea"/>
                        </a:rPr>
                        <a:t/>
                      </a:r>
                      <a:br>
                        <a:rPr kumimoji="1" lang="en-US" altLang="ja-JP" sz="700" dirty="0" smtClean="0">
                          <a:solidFill>
                            <a:schemeClr val="tx1">
                              <a:lumMod val="65000"/>
                              <a:lumOff val="35000"/>
                            </a:schemeClr>
                          </a:solidFill>
                          <a:latin typeface="+mj-lt"/>
                          <a:ea typeface="+mj-ea"/>
                        </a:rPr>
                      </a:b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上記基本料金にターゲティング係数がかかります。</a:t>
                      </a:r>
                      <a:endParaRPr kumimoji="1" lang="en-US" altLang="ja-JP" sz="6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960</a:t>
                      </a:r>
                      <a:r>
                        <a:rPr kumimoji="1" lang="ja-JP" altLang="en-US" sz="700" kern="1200" dirty="0" smtClean="0">
                          <a:solidFill>
                            <a:schemeClr val="tx1">
                              <a:lumMod val="65000"/>
                              <a:lumOff val="35000"/>
                            </a:schemeClr>
                          </a:solidFill>
                          <a:latin typeface="+mn-lt"/>
                          <a:ea typeface="+mn-ea"/>
                          <a:cs typeface="+mn-cs"/>
                        </a:rPr>
                        <a:t>円</a:t>
                      </a:r>
                      <a:r>
                        <a:rPr kumimoji="1" lang="en-US" altLang="ja-JP" sz="700" kern="1200" dirty="0" smtClean="0">
                          <a:solidFill>
                            <a:schemeClr val="tx1">
                              <a:lumMod val="65000"/>
                              <a:lumOff val="35000"/>
                            </a:schemeClr>
                          </a:solidFill>
                          <a:latin typeface="+mn-lt"/>
                          <a:ea typeface="+mn-ea"/>
                          <a:cs typeface="+mn-cs"/>
                        </a:rPr>
                        <a:t/>
                      </a:r>
                      <a:br>
                        <a:rPr kumimoji="1" lang="en-US" altLang="ja-JP" sz="700" kern="1200" dirty="0" smtClean="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上記基本料金にターゲティング係数がかかります。</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700" kern="1200" dirty="0" smtClean="0">
                          <a:solidFill>
                            <a:schemeClr val="tx1">
                              <a:lumMod val="65000"/>
                              <a:lumOff val="35000"/>
                            </a:schemeClr>
                          </a:solidFill>
                          <a:latin typeface="+mn-lt"/>
                          <a:ea typeface="+mn-ea"/>
                          <a:cs typeface="+mn-cs"/>
                        </a:rPr>
                        <a:t>600</a:t>
                      </a:r>
                      <a:r>
                        <a:rPr kumimoji="1" lang="ja-JP" altLang="en-US" sz="700" kern="1200" dirty="0" smtClean="0">
                          <a:solidFill>
                            <a:schemeClr val="tx1">
                              <a:lumMod val="65000"/>
                              <a:lumOff val="35000"/>
                            </a:schemeClr>
                          </a:solidFill>
                          <a:latin typeface="+mn-lt"/>
                          <a:ea typeface="+mn-ea"/>
                          <a:cs typeface="+mn-cs"/>
                        </a:rPr>
                        <a:t>円</a:t>
                      </a:r>
                      <a:endParaRPr kumimoji="1" lang="en-US" altLang="ja-JP" sz="700" kern="1200" dirty="0" smtClean="0">
                        <a:solidFill>
                          <a:schemeClr val="tx1">
                            <a:lumMod val="65000"/>
                            <a:lumOff val="35000"/>
                          </a:schemeClr>
                        </a:solidFill>
                        <a:latin typeface="+mn-lt"/>
                        <a:ea typeface="+mn-ea"/>
                        <a:cs typeface="+mn-cs"/>
                      </a:endParaRPr>
                    </a:p>
                    <a:p>
                      <a:pPr algn="ct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上記基本料金にターゲティング係数がかかります。</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7199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700" dirty="0" smtClean="0">
                          <a:solidFill>
                            <a:schemeClr val="tx1">
                              <a:lumMod val="65000"/>
                              <a:lumOff val="35000"/>
                            </a:schemeClr>
                          </a:solidFill>
                          <a:latin typeface="+mj-lt"/>
                          <a:ea typeface="+mj-ea"/>
                        </a:rPr>
                        <a:t>-</a:t>
                      </a:r>
                      <a:endParaRPr kumimoji="1" lang="ja-JP" altLang="en-US" sz="7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237312"/>
            <a:ext cx="10423046"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p:txBody>
      </p:sp>
      <p:pic>
        <p:nvPicPr>
          <p:cNvPr id="10" name="図 9"/>
          <p:cNvPicPr>
            <a:picLocks noChangeAspect="1"/>
          </p:cNvPicPr>
          <p:nvPr/>
        </p:nvPicPr>
        <p:blipFill>
          <a:blip r:embed="rId2"/>
          <a:stretch>
            <a:fillRect/>
          </a:stretch>
        </p:blipFill>
        <p:spPr>
          <a:xfrm>
            <a:off x="4099529" y="1929672"/>
            <a:ext cx="890191" cy="706575"/>
          </a:xfrm>
          <a:prstGeom prst="rect">
            <a:avLst/>
          </a:prstGeom>
        </p:spPr>
      </p:pic>
      <p:pic>
        <p:nvPicPr>
          <p:cNvPr id="11" name="図 10"/>
          <p:cNvPicPr>
            <a:picLocks noChangeAspect="1"/>
          </p:cNvPicPr>
          <p:nvPr/>
        </p:nvPicPr>
        <p:blipFill>
          <a:blip r:embed="rId3"/>
          <a:stretch>
            <a:fillRect/>
          </a:stretch>
        </p:blipFill>
        <p:spPr>
          <a:xfrm>
            <a:off x="5036513" y="1914673"/>
            <a:ext cx="915471" cy="766314"/>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5680" y="1914674"/>
            <a:ext cx="805822" cy="736572"/>
          </a:xfrm>
          <a:prstGeom prst="rect">
            <a:avLst/>
          </a:prstGeom>
        </p:spPr>
      </p:pic>
      <p:pic>
        <p:nvPicPr>
          <p:cNvPr id="13" name="図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8370" y="1916832"/>
            <a:ext cx="805822" cy="736572"/>
          </a:xfrm>
          <a:prstGeom prst="rect">
            <a:avLst/>
          </a:prstGeom>
        </p:spPr>
      </p:pic>
      <p:pic>
        <p:nvPicPr>
          <p:cNvPr id="19" name="図 18"/>
          <p:cNvPicPr>
            <a:picLocks noChangeAspect="1"/>
          </p:cNvPicPr>
          <p:nvPr/>
        </p:nvPicPr>
        <p:blipFill>
          <a:blip r:embed="rId2"/>
          <a:stretch>
            <a:fillRect/>
          </a:stretch>
        </p:blipFill>
        <p:spPr>
          <a:xfrm>
            <a:off x="9245777" y="1957605"/>
            <a:ext cx="890191" cy="706575"/>
          </a:xfrm>
          <a:prstGeom prst="rect">
            <a:avLst/>
          </a:prstGeom>
        </p:spPr>
      </p:pic>
      <p:pic>
        <p:nvPicPr>
          <p:cNvPr id="20" name="図 19"/>
          <p:cNvPicPr>
            <a:picLocks noChangeAspect="1"/>
          </p:cNvPicPr>
          <p:nvPr/>
        </p:nvPicPr>
        <p:blipFill>
          <a:blip r:embed="rId3"/>
          <a:stretch>
            <a:fillRect/>
          </a:stretch>
        </p:blipFill>
        <p:spPr>
          <a:xfrm>
            <a:off x="10182761" y="1942606"/>
            <a:ext cx="915471" cy="766314"/>
          </a:xfrm>
          <a:prstGeom prst="rect">
            <a:avLst/>
          </a:prstGeom>
        </p:spPr>
      </p:pic>
    </p:spTree>
    <p:extLst>
      <p:ext uri="{BB962C8B-B14F-4D97-AF65-F5344CB8AC3E}">
        <p14:creationId xmlns:p14="http://schemas.microsoft.com/office/powerpoint/2010/main" val="3209003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119336" y="4437400"/>
            <a:ext cx="12072664" cy="201593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smtClean="0">
                <a:solidFill>
                  <a:schemeClr val="tx1">
                    <a:lumMod val="65000"/>
                    <a:lumOff val="35000"/>
                  </a:schemeClr>
                </a:solidFill>
                <a:latin typeface="+mn-ea"/>
              </a:rPr>
              <a:t>※</a:t>
            </a:r>
            <a:r>
              <a:rPr lang="ja-JP" altLang="en-US" sz="1050" dirty="0" smtClean="0">
                <a:solidFill>
                  <a:schemeClr val="tx1">
                    <a:lumMod val="65000"/>
                    <a:lumOff val="35000"/>
                  </a:schemeClr>
                </a:solidFill>
                <a:latin typeface="+mn-ea"/>
              </a:rPr>
              <a:t>本商品は</a:t>
            </a:r>
            <a:r>
              <a:rPr lang="zh-CN" altLang="en-US" sz="1050" dirty="0">
                <a:solidFill>
                  <a:schemeClr val="tx1">
                    <a:lumMod val="65000"/>
                    <a:lumOff val="35000"/>
                  </a:schemeClr>
                </a:solidFill>
                <a:latin typeface="+mn-ea"/>
              </a:rPr>
              <a:t>旅行、交通</a:t>
            </a:r>
            <a:r>
              <a:rPr lang="en-US" altLang="zh-CN" sz="1050" dirty="0">
                <a:solidFill>
                  <a:schemeClr val="tx1">
                    <a:lumMod val="65000"/>
                    <a:lumOff val="35000"/>
                  </a:schemeClr>
                </a:solidFill>
                <a:latin typeface="+mn-ea"/>
              </a:rPr>
              <a:t>/</a:t>
            </a:r>
            <a:r>
              <a:rPr lang="zh-CN" altLang="en-US" sz="1050" dirty="0">
                <a:solidFill>
                  <a:schemeClr val="tx1">
                    <a:lumMod val="65000"/>
                    <a:lumOff val="35000"/>
                  </a:schemeClr>
                </a:solidFill>
                <a:latin typeface="+mn-ea"/>
              </a:rPr>
              <a:t>国内</a:t>
            </a:r>
            <a:r>
              <a:rPr lang="zh-CN" altLang="en-US" sz="1050" dirty="0" smtClean="0">
                <a:solidFill>
                  <a:schemeClr val="tx1">
                    <a:lumMod val="65000"/>
                    <a:lumOff val="35000"/>
                  </a:schemeClr>
                </a:solidFill>
                <a:latin typeface="+mn-ea"/>
              </a:rPr>
              <a:t>旅行</a:t>
            </a:r>
            <a:r>
              <a:rPr lang="ja-JP" altLang="en-US" sz="1050" dirty="0" smtClean="0">
                <a:solidFill>
                  <a:schemeClr val="tx1">
                    <a:lumMod val="65000"/>
                    <a:lumOff val="35000"/>
                  </a:schemeClr>
                </a:solidFill>
                <a:latin typeface="+mn-ea"/>
              </a:rPr>
              <a:t>の以下オーディエンスカテゴリーのみ指定可能となります。</a:t>
            </a:r>
            <a:endParaRPr lang="en-US" altLang="ja-JP" sz="1050" dirty="0" smtClean="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a:t>
            </a:r>
            <a:r>
              <a:rPr lang="zh-CN" altLang="en-US" sz="1000" dirty="0" smtClean="0">
                <a:solidFill>
                  <a:schemeClr val="tx1">
                    <a:lumMod val="65000"/>
                    <a:lumOff val="35000"/>
                  </a:schemeClr>
                </a:solidFill>
                <a:latin typeface="+mn-ea"/>
              </a:rPr>
              <a:t>旅行</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北海道</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東北</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関東</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信越</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旅行、交通</a:t>
            </a:r>
            <a:r>
              <a:rPr lang="en-US" altLang="zh-CN"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国内旅行</a:t>
            </a:r>
            <a:r>
              <a:rPr lang="en-US" altLang="zh-CN"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北陸地方</a:t>
            </a:r>
            <a:r>
              <a:rPr lang="en-US" altLang="ja-JP" sz="1000" dirty="0" smtClean="0">
                <a:solidFill>
                  <a:schemeClr val="tx1">
                    <a:lumMod val="65000"/>
                    <a:lumOff val="35000"/>
                  </a:schemeClr>
                </a:solidFill>
                <a:latin typeface="+mn-ea"/>
              </a:rPr>
              <a:t>』</a:t>
            </a:r>
          </a:p>
          <a:p>
            <a:pPr>
              <a:lnSpc>
                <a:spcPts val="1460"/>
              </a:lnSpc>
            </a:pP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東海</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近畿</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中国</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四国</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九州</a:t>
            </a:r>
            <a:r>
              <a:rPr lang="zh-CN" altLang="en-US" sz="1000" dirty="0" smtClean="0">
                <a:solidFill>
                  <a:schemeClr val="tx1">
                    <a:lumMod val="65000"/>
                    <a:lumOff val="35000"/>
                  </a:schemeClr>
                </a:solidFill>
                <a:latin typeface="+mn-ea"/>
              </a:rPr>
              <a:t>地方</a:t>
            </a:r>
            <a:r>
              <a:rPr lang="en-US" altLang="ja-JP" sz="1000" dirty="0" smtClean="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旅行</a:t>
            </a:r>
            <a:r>
              <a:rPr lang="zh-CN" altLang="en-US" sz="1000" dirty="0">
                <a:solidFill>
                  <a:schemeClr val="tx1">
                    <a:lumMod val="65000"/>
                    <a:lumOff val="35000"/>
                  </a:schemeClr>
                </a:solidFill>
                <a:latin typeface="+mn-ea"/>
              </a:rPr>
              <a:t>、交通</a:t>
            </a:r>
            <a:r>
              <a:rPr lang="en-US" altLang="zh-CN" sz="1000" dirty="0">
                <a:solidFill>
                  <a:schemeClr val="tx1">
                    <a:lumMod val="65000"/>
                    <a:lumOff val="35000"/>
                  </a:schemeClr>
                </a:solidFill>
                <a:latin typeface="+mn-ea"/>
              </a:rPr>
              <a:t>/</a:t>
            </a:r>
            <a:r>
              <a:rPr lang="zh-CN" altLang="en-US" sz="1000" dirty="0">
                <a:solidFill>
                  <a:schemeClr val="tx1">
                    <a:lumMod val="65000"/>
                    <a:lumOff val="35000"/>
                  </a:schemeClr>
                </a:solidFill>
                <a:latin typeface="+mn-ea"/>
              </a:rPr>
              <a:t>国内旅行</a:t>
            </a:r>
            <a:r>
              <a:rPr lang="en-US" altLang="zh-CN" sz="1000" dirty="0">
                <a:solidFill>
                  <a:schemeClr val="tx1">
                    <a:lumMod val="65000"/>
                    <a:lumOff val="35000"/>
                  </a:schemeClr>
                </a:solidFill>
                <a:latin typeface="+mn-ea"/>
              </a:rPr>
              <a:t>/</a:t>
            </a:r>
            <a:r>
              <a:rPr lang="zh-CN" altLang="en-US" sz="1000" dirty="0" smtClean="0">
                <a:solidFill>
                  <a:schemeClr val="tx1">
                    <a:lumMod val="65000"/>
                    <a:lumOff val="35000"/>
                  </a:schemeClr>
                </a:solidFill>
                <a:latin typeface="+mn-ea"/>
              </a:rPr>
              <a:t>沖縄</a:t>
            </a:r>
            <a:r>
              <a:rPr lang="en-US" altLang="ja-JP" sz="1000" dirty="0" smtClean="0">
                <a:solidFill>
                  <a:schemeClr val="tx1">
                    <a:lumMod val="65000"/>
                    <a:lumOff val="35000"/>
                  </a:schemeClr>
                </a:solidFill>
                <a:latin typeface="+mn-ea"/>
              </a:rPr>
              <a:t>』</a:t>
            </a:r>
          </a:p>
          <a:p>
            <a:pPr>
              <a:lnSpc>
                <a:spcPts val="1460"/>
              </a:lnSpc>
            </a:pPr>
            <a:r>
              <a:rPr lang="ja-JP" altLang="en-US" sz="800" dirty="0" smtClean="0">
                <a:solidFill>
                  <a:schemeClr val="tx1">
                    <a:lumMod val="65000"/>
                    <a:lumOff val="35000"/>
                  </a:schemeClr>
                </a:solidFill>
                <a:latin typeface="+mn-ea"/>
              </a:rPr>
              <a:t>　</a:t>
            </a:r>
            <a:endParaRPr lang="en-US" altLang="ja-JP" sz="80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smtClean="0">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a:t>
            </a:r>
            <a:r>
              <a:rPr lang="ja-JP" altLang="en-US"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地域</a:t>
            </a:r>
            <a:r>
              <a:rPr lang="ja-JP" altLang="en-US"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オーディエンスカテゴリーを設定した場合、</a:t>
            </a:r>
            <a:r>
              <a:rPr lang="en-US" altLang="ja-JP" sz="1050" dirty="0" smtClean="0">
                <a:solidFill>
                  <a:schemeClr val="tx1">
                    <a:lumMod val="65000"/>
                    <a:lumOff val="35000"/>
                  </a:schemeClr>
                </a:solidFill>
                <a:latin typeface="+mn-ea"/>
              </a:rPr>
              <a:t>1.3</a:t>
            </a:r>
            <a:r>
              <a:rPr lang="ja-JP" altLang="en-US" sz="1050" dirty="0" smtClean="0">
                <a:solidFill>
                  <a:schemeClr val="tx1">
                    <a:lumMod val="65000"/>
                    <a:lumOff val="35000"/>
                  </a:schemeClr>
                </a:solidFill>
                <a:latin typeface="+mn-ea"/>
              </a:rPr>
              <a:t>倍</a:t>
            </a:r>
            <a:r>
              <a:rPr lang="en-US" altLang="ja-JP" sz="1050" dirty="0" smtClean="0">
                <a:solidFill>
                  <a:schemeClr val="tx1">
                    <a:lumMod val="65000"/>
                    <a:lumOff val="35000"/>
                  </a:schemeClr>
                </a:solidFill>
                <a:latin typeface="+mn-ea"/>
              </a:rPr>
              <a:t>× </a:t>
            </a: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a:t>
            </a:r>
            <a:r>
              <a:rPr lang="en-US" altLang="ja-JP" sz="1050" dirty="0" smtClean="0">
                <a:solidFill>
                  <a:schemeClr val="tx1">
                    <a:lumMod val="65000"/>
                    <a:lumOff val="35000"/>
                  </a:schemeClr>
                </a:solidFill>
                <a:latin typeface="+mn-ea"/>
              </a:rPr>
              <a:t>2.34</a:t>
            </a:r>
            <a:r>
              <a:rPr lang="ja-JP" altLang="en-US" sz="1050" dirty="0" smtClean="0">
                <a:solidFill>
                  <a:schemeClr val="tx1">
                    <a:lumMod val="65000"/>
                    <a:lumOff val="35000"/>
                  </a:schemeClr>
                </a:solidFill>
                <a:latin typeface="+mn-ea"/>
              </a:rPr>
              <a:t>倍</a:t>
            </a:r>
            <a:r>
              <a:rPr lang="ja-JP" altLang="en-US" sz="1050" dirty="0">
                <a:solidFill>
                  <a:schemeClr val="tx1">
                    <a:lumMod val="65000"/>
                    <a:lumOff val="35000"/>
                  </a:schemeClr>
                </a:solidFill>
                <a:latin typeface="+mn-ea"/>
              </a:rPr>
              <a:t>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p:txBody>
      </p:sp>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640990476"/>
              </p:ext>
            </p:extLst>
          </p:nvPr>
        </p:nvGraphicFramePr>
        <p:xfrm>
          <a:off x="1199456" y="944563"/>
          <a:ext cx="9433048" cy="3373394"/>
        </p:xfrm>
        <a:graphic>
          <a:graphicData uri="http://schemas.openxmlformats.org/drawingml/2006/table">
            <a:tbl>
              <a:tblPr firstCol="1" bandRow="1">
                <a:tableStyleId>{21E4AEA4-8DFA-4A89-87EB-49C32662AFE0}</a:tableStyleId>
              </a:tblPr>
              <a:tblGrid>
                <a:gridCol w="1535417">
                  <a:extLst>
                    <a:ext uri="{9D8B030D-6E8A-4147-A177-3AD203B41FA5}">
                      <a16:colId xmlns:a16="http://schemas.microsoft.com/office/drawing/2014/main" val="792911817"/>
                    </a:ext>
                  </a:extLst>
                </a:gridCol>
                <a:gridCol w="1023612">
                  <a:extLst>
                    <a:ext uri="{9D8B030D-6E8A-4147-A177-3AD203B41FA5}">
                      <a16:colId xmlns:a16="http://schemas.microsoft.com/office/drawing/2014/main" val="2515137241"/>
                    </a:ext>
                  </a:extLst>
                </a:gridCol>
                <a:gridCol w="2121491">
                  <a:extLst>
                    <a:ext uri="{9D8B030D-6E8A-4147-A177-3AD203B41FA5}">
                      <a16:colId xmlns:a16="http://schemas.microsoft.com/office/drawing/2014/main" val="598637953"/>
                    </a:ext>
                  </a:extLst>
                </a:gridCol>
                <a:gridCol w="2376264">
                  <a:extLst>
                    <a:ext uri="{9D8B030D-6E8A-4147-A177-3AD203B41FA5}">
                      <a16:colId xmlns:a16="http://schemas.microsoft.com/office/drawing/2014/main" val="135909385"/>
                    </a:ext>
                  </a:extLst>
                </a:gridCol>
                <a:gridCol w="2376264">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ブラドパネル　</a:t>
                      </a:r>
                      <a:r>
                        <a:rPr kumimoji="1" lang="en-US" altLang="ja-JP" sz="800" b="1" kern="1200" dirty="0" smtClean="0">
                          <a:solidFill>
                            <a:schemeClr val="tx1">
                              <a:lumMod val="65000"/>
                              <a:lumOff val="35000"/>
                            </a:schemeClr>
                          </a:solidFill>
                          <a:latin typeface="+mn-lt"/>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（ローカル観光プロモーション）</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ブラドパネル　</a:t>
                      </a:r>
                      <a:r>
                        <a:rPr kumimoji="1" lang="en-US" altLang="ja-JP"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（ローカル観光プロモーション）</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ブラドパネル　</a:t>
                      </a:r>
                      <a:r>
                        <a:rPr kumimoji="1" lang="en-US" altLang="ja-JP"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（ローカル観光プロモーション）</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578010">
                <a:tc>
                  <a:txBody>
                    <a:bodyPr/>
                    <a:lstStyle/>
                    <a:p>
                      <a:pPr algn="ctr"/>
                      <a:r>
                        <a:rPr kumimoji="1" lang="ja-JP" altLang="en-US" sz="1000" b="0" kern="1200" dirty="0">
                          <a:solidFill>
                            <a:schemeClr val="bg1"/>
                          </a:solidFill>
                          <a:latin typeface="+mn-ea"/>
                          <a:ea typeface="+mn-ea"/>
                          <a:cs typeface="+mn-cs"/>
                        </a:rPr>
                        <a:t>オーディエンス</a:t>
                      </a:r>
                      <a:endParaRPr kumimoji="1" lang="en-US" altLang="ja-JP" sz="1000" b="0" kern="1200" dirty="0">
                        <a:solidFill>
                          <a:schemeClr val="bg1"/>
                        </a:solidFill>
                        <a:latin typeface="+mn-ea"/>
                        <a:ea typeface="+mn-ea"/>
                        <a:cs typeface="+mn-cs"/>
                      </a:endParaRPr>
                    </a:p>
                    <a:p>
                      <a:pPr algn="ctr"/>
                      <a:r>
                        <a:rPr kumimoji="1" lang="ja-JP" altLang="en-US" sz="10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p>
                    <a:p>
                      <a:pPr algn="ctr"/>
                      <a:r>
                        <a:rPr kumimoji="1" lang="en-US" altLang="ja-JP" sz="800" b="0" kern="1200" dirty="0" smtClean="0">
                          <a:solidFill>
                            <a:schemeClr val="tx1">
                              <a:lumMod val="65000"/>
                              <a:lumOff val="35000"/>
                            </a:schemeClr>
                          </a:solidFill>
                          <a:latin typeface="+mn-ea"/>
                          <a:ea typeface="+mn-ea"/>
                          <a:cs typeface="+mn-cs"/>
                        </a:rPr>
                        <a:t>※</a:t>
                      </a:r>
                      <a:r>
                        <a:rPr kumimoji="1" lang="zh-CN" altLang="en-US" sz="800" b="0" kern="1200" dirty="0" smtClean="0">
                          <a:solidFill>
                            <a:schemeClr val="tx1">
                              <a:lumMod val="65000"/>
                              <a:lumOff val="35000"/>
                            </a:schemeClr>
                          </a:solidFill>
                          <a:latin typeface="+mn-ea"/>
                          <a:ea typeface="+mn-ea"/>
                          <a:cs typeface="+mn-cs"/>
                        </a:rPr>
                        <a:t>旅行、交通</a:t>
                      </a:r>
                      <a:r>
                        <a:rPr kumimoji="1" lang="en-US" altLang="zh-CN" sz="800" b="0" kern="1200" dirty="0" smtClean="0">
                          <a:solidFill>
                            <a:schemeClr val="tx1">
                              <a:lumMod val="65000"/>
                              <a:lumOff val="35000"/>
                            </a:schemeClr>
                          </a:solidFill>
                          <a:latin typeface="+mn-ea"/>
                          <a:ea typeface="+mn-ea"/>
                          <a:cs typeface="+mn-cs"/>
                        </a:rPr>
                        <a:t>/</a:t>
                      </a:r>
                      <a:r>
                        <a:rPr kumimoji="1" lang="zh-CN" altLang="en-US" sz="800" b="0" kern="1200" dirty="0" smtClean="0">
                          <a:solidFill>
                            <a:schemeClr val="tx1">
                              <a:lumMod val="65000"/>
                              <a:lumOff val="35000"/>
                            </a:schemeClr>
                          </a:solidFill>
                          <a:latin typeface="+mn-ea"/>
                          <a:ea typeface="+mn-ea"/>
                          <a:cs typeface="+mn-cs"/>
                        </a:rPr>
                        <a:t>国内旅行</a:t>
                      </a:r>
                      <a:r>
                        <a:rPr kumimoji="1" lang="ja-JP" altLang="en-US" sz="800" b="0" kern="1200" dirty="0" smtClean="0">
                          <a:solidFill>
                            <a:schemeClr val="tx1">
                              <a:lumMod val="65000"/>
                              <a:lumOff val="35000"/>
                            </a:schemeClr>
                          </a:solidFill>
                          <a:latin typeface="+mn-ea"/>
                          <a:ea typeface="+mn-ea"/>
                          <a:cs typeface="+mn-cs"/>
                        </a:rPr>
                        <a:t>以下の</a:t>
                      </a:r>
                      <a:endParaRPr kumimoji="1" lang="en-US" altLang="ja-JP" sz="800" b="0" kern="1200" dirty="0" smtClean="0">
                        <a:solidFill>
                          <a:schemeClr val="tx1">
                            <a:lumMod val="65000"/>
                            <a:lumOff val="35000"/>
                          </a:schemeClr>
                        </a:solidFill>
                        <a:latin typeface="+mn-ea"/>
                        <a:ea typeface="+mn-ea"/>
                        <a:cs typeface="+mn-cs"/>
                      </a:endParaRPr>
                    </a:p>
                    <a:p>
                      <a:pPr algn="ctr"/>
                      <a:r>
                        <a:rPr kumimoji="1" lang="ja-JP" altLang="en-US" sz="800" b="0" kern="1200" dirty="0" smtClean="0">
                          <a:solidFill>
                            <a:schemeClr val="tx1">
                              <a:lumMod val="65000"/>
                              <a:lumOff val="35000"/>
                            </a:schemeClr>
                          </a:solidFill>
                          <a:latin typeface="+mn-ea"/>
                          <a:ea typeface="+mn-ea"/>
                          <a:cs typeface="+mn-cs"/>
                        </a:rPr>
                        <a:t>オーディエンスカテゴリーのみ可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旅行、交通</a:t>
                      </a:r>
                      <a:r>
                        <a:rPr kumimoji="1" lang="en-US" altLang="zh-CN"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国内旅行</a:t>
                      </a: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以下の</a:t>
                      </a:r>
                      <a:endParaRPr kumimoji="1" lang="en-US" altLang="ja-JP"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オーディエンスカテゴリーのみ可</a:t>
                      </a:r>
                      <a:endPar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旅行、交通</a:t>
                      </a:r>
                      <a:r>
                        <a:rPr kumimoji="1" lang="en-US" altLang="zh-CN"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zh-CN"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国内旅行</a:t>
                      </a: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以下の</a:t>
                      </a:r>
                      <a:endPar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オーディエンスカテゴリーのみ可</a:t>
                      </a:r>
                      <a:endPar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634888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5800" y="1556792"/>
            <a:ext cx="3232829" cy="2215954"/>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4658803" y="942663"/>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631505" y="967303"/>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488" y="1556792"/>
            <a:ext cx="1440159" cy="2561547"/>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9519826" y="909067"/>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28248" y="1444356"/>
            <a:ext cx="3396860" cy="2328389"/>
          </a:xfrm>
          <a:prstGeom prst="rect">
            <a:avLst/>
          </a:prstGeom>
        </p:spPr>
      </p:pic>
      <p:sp>
        <p:nvSpPr>
          <p:cNvPr id="17" name="テキスト ボックス 16"/>
          <p:cNvSpPr txBox="1"/>
          <p:nvPr/>
        </p:nvSpPr>
        <p:spPr>
          <a:xfrm>
            <a:off x="767408" y="6145546"/>
            <a:ext cx="11691103" cy="307777"/>
          </a:xfrm>
          <a:prstGeom prst="rect">
            <a:avLst/>
          </a:prstGeom>
          <a:noFill/>
        </p:spPr>
        <p:txBody>
          <a:bodyPr wrap="square" rtlCol="0">
            <a:spAutoFit/>
          </a:bodyPr>
          <a:lstStyle/>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smtClean="0">
                <a:solidFill>
                  <a:schemeClr val="tx1">
                    <a:lumMod val="65000"/>
                    <a:lumOff val="35000"/>
                  </a:schemeClr>
                </a:solidFill>
              </a:rPr>
              <a:t>）：</a:t>
            </a:r>
            <a:r>
              <a:rPr lang="en-US" altLang="ja-JP" sz="1400" dirty="0" smtClean="0">
                <a:solidFill>
                  <a:schemeClr val="tx1">
                    <a:lumMod val="65000"/>
                    <a:lumOff val="35000"/>
                  </a:schemeClr>
                </a:solidFill>
                <a:hlinkClick r:id="rId5"/>
              </a:rPr>
              <a:t>https</a:t>
            </a:r>
            <a:r>
              <a:rPr lang="en-US" altLang="ja-JP" sz="1400" dirty="0">
                <a:solidFill>
                  <a:schemeClr val="tx1">
                    <a:lumMod val="65000"/>
                    <a:lumOff val="35000"/>
                  </a:schemeClr>
                </a:solidFill>
                <a:hlinkClick r:id="rId5"/>
              </a:rPr>
              <a:t>://</a:t>
            </a:r>
            <a:r>
              <a:rPr lang="en-US" altLang="ja-JP" sz="1400" dirty="0" smtClean="0">
                <a:solidFill>
                  <a:schemeClr val="tx1">
                    <a:lumMod val="65000"/>
                    <a:lumOff val="35000"/>
                  </a:schemeClr>
                </a:solidFill>
                <a:hlinkClick r:id="rId5"/>
              </a:rPr>
              <a:t>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28929547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smtClean="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smtClean="0">
                          <a:solidFill>
                            <a:schemeClr val="tx1">
                              <a:lumMod val="65000"/>
                              <a:lumOff val="35000"/>
                            </a:schemeClr>
                          </a:solidFill>
                          <a:latin typeface="+mn-lt"/>
                          <a:ea typeface="+mn-ea"/>
                          <a:cs typeface="+mn-cs"/>
                        </a:rPr>
                        <a:t>※</a:t>
                      </a:r>
                      <a:r>
                        <a:rPr kumimoji="1" lang="ja-JP" altLang="en-US" sz="900" b="0" kern="1200" dirty="0" smtClean="0">
                          <a:solidFill>
                            <a:schemeClr val="tx1">
                              <a:lumMod val="65000"/>
                              <a:lumOff val="35000"/>
                            </a:schemeClr>
                          </a:solidFill>
                          <a:latin typeface="+mn-lt"/>
                          <a:ea typeface="+mn-ea"/>
                          <a:cs typeface="+mn-cs"/>
                        </a:rPr>
                        <a:t>「比較検討」以外は</a:t>
                      </a:r>
                      <a:endParaRPr kumimoji="1" lang="en-US" altLang="ja-JP" sz="9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smtClean="0">
                          <a:solidFill>
                            <a:schemeClr val="tx1">
                              <a:lumMod val="65000"/>
                              <a:lumOff val="35000"/>
                            </a:schemeClr>
                          </a:solidFill>
                          <a:latin typeface="+mn-lt"/>
                          <a:ea typeface="+mn-ea"/>
                          <a:cs typeface="+mn-cs"/>
                        </a:rPr>
                        <a:t>掲載に</a:t>
                      </a:r>
                      <a:endParaRPr kumimoji="1" lang="en-US" altLang="ja-JP" sz="1100" b="0" kern="1200" dirty="0" smtClean="0">
                        <a:solidFill>
                          <a:schemeClr val="tx1">
                            <a:lumMod val="65000"/>
                            <a:lumOff val="35000"/>
                          </a:schemeClr>
                        </a:solidFill>
                        <a:latin typeface="+mn-lt"/>
                        <a:ea typeface="+mn-ea"/>
                        <a:cs typeface="+mn-cs"/>
                      </a:endParaRPr>
                    </a:p>
                    <a:p>
                      <a:pPr algn="l"/>
                      <a:r>
                        <a:rPr kumimoji="1" lang="ja-JP" altLang="en-US" sz="1100" b="0" kern="1200" dirty="0" smtClean="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smtClean="0"/>
                        <a:t>■ブランドリフト調査　入稿前審査依頼フォーム</a:t>
                      </a:r>
                      <a:r>
                        <a:rPr kumimoji="1" lang="en-US" altLang="ja-JP" sz="1100" dirty="0" smtClean="0"/>
                        <a:t/>
                      </a:r>
                      <a:br>
                        <a:rPr kumimoji="1" lang="en-US" altLang="ja-JP" sz="1100" dirty="0" smtClean="0"/>
                      </a:br>
                      <a:r>
                        <a:rPr kumimoji="1" lang="en-US" altLang="ja-JP" sz="1100" dirty="0" smtClean="0">
                          <a:hlinkClick r:id="rId2"/>
                        </a:rPr>
                        <a:t>https://form-business.yahoo.co.jp/claris/enqueteForm?inquiry_type=bls_review</a:t>
                      </a:r>
                      <a:endParaRPr lang="en-US" altLang="ja-JP" sz="110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ja-JP" altLang="en-US" sz="1100" b="1" dirty="0" smtClean="0">
                          <a:solidFill>
                            <a:schemeClr val="tx1">
                              <a:lumMod val="65000"/>
                              <a:lumOff val="35000"/>
                            </a:schemeClr>
                          </a:solidFill>
                          <a:latin typeface="+mj-lt"/>
                          <a:ea typeface="+mj-ea"/>
                        </a:rPr>
                        <a:t>）</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smtClean="0"/>
                        <a:t>■ディスプレイ広告（予約型）入稿前審査依頼フォーム</a:t>
                      </a:r>
                      <a:r>
                        <a:rPr kumimoji="1" lang="en-US" altLang="ja-JP" sz="1100" dirty="0" smtClean="0"/>
                        <a:t/>
                      </a:r>
                      <a:br>
                        <a:rPr kumimoji="1" lang="en-US" altLang="ja-JP" sz="1100" dirty="0" smtClean="0"/>
                      </a:br>
                      <a:r>
                        <a:rPr kumimoji="1" lang="en-US" altLang="ja-JP" sz="1100" dirty="0" smtClean="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a:t>
                      </a:r>
                      <a: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
                      </a:r>
                      <a:b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smtClean="0">
                          <a:solidFill>
                            <a:schemeClr val="tx1">
                              <a:lumMod val="65000"/>
                              <a:lumOff val="35000"/>
                            </a:schemeClr>
                          </a:solidFill>
                          <a:latin typeface="+mj-lt"/>
                          <a:ea typeface="+mj-ea"/>
                        </a:rPr>
                        <a:t>薬機</a:t>
                      </a:r>
                      <a:r>
                        <a:rPr kumimoji="1" lang="ja-JP" altLang="en-US" sz="1100" b="1" dirty="0">
                          <a:solidFill>
                            <a:schemeClr val="tx1">
                              <a:lumMod val="65000"/>
                              <a:lumOff val="35000"/>
                            </a:schemeClr>
                          </a:solidFill>
                          <a:latin typeface="+mj-lt"/>
                          <a:ea typeface="+mj-ea"/>
                        </a:rPr>
                        <a:t>、医療、宗教・選挙・政党・意見広告・募金・寄付金の募集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a:t>
                      </a:r>
                      <a:r>
                        <a:rPr kumimoji="1" lang="ja-JP" altLang="en-US" sz="1100" b="1" kern="1200" noProof="0" dirty="0">
                          <a:solidFill>
                            <a:schemeClr val="tx1">
                              <a:lumMod val="65000"/>
                              <a:lumOff val="35000"/>
                            </a:schemeClr>
                          </a:solidFill>
                          <a:latin typeface="+mn-lt"/>
                          <a:ea typeface="+mn-ea"/>
                          <a:cs typeface="+mn-cs"/>
                        </a:rPr>
                        <a:t>掲載制限に該当する広告内容」の</a:t>
                      </a:r>
                      <a:r>
                        <a:rPr kumimoji="1" lang="ja-JP" altLang="en-US" sz="1100" b="1" kern="1200" noProof="0" dirty="0" smtClean="0">
                          <a:solidFill>
                            <a:schemeClr val="tx1">
                              <a:lumMod val="65000"/>
                              <a:lumOff val="35000"/>
                            </a:schemeClr>
                          </a:solidFill>
                          <a:latin typeface="+mn-lt"/>
                          <a:ea typeface="+mn-ea"/>
                          <a:cs typeface="+mn-cs"/>
                        </a:rPr>
                        <a:t>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smtClean="0"/>
                        <a:t>■掲載制限カテゴリー確認　依頼フォーム</a:t>
                      </a:r>
                      <a:r>
                        <a:rPr kumimoji="1" lang="en-US" altLang="ja-JP" sz="1050" dirty="0" smtClean="0"/>
                        <a:t/>
                      </a:r>
                      <a:br>
                        <a:rPr kumimoji="1" lang="en-US" altLang="ja-JP" sz="1050" dirty="0" smtClean="0"/>
                      </a:br>
                      <a:r>
                        <a:rPr lang="en-US" altLang="ja-JP" sz="1050" dirty="0" smtClean="0">
                          <a:hlinkClick r:id="rId4"/>
                        </a:rPr>
                        <a:t>https://form-business.yahoo.co.jp/claris/enqueteForm?inquiry_type=placement_restrictions</a:t>
                      </a:r>
                      <a:endParaRPr lang="en-US" altLang="ja-JP" sz="105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586957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r>
              <a:rPr lang="ja-JP" altLang="en-US" sz="1400" dirty="0">
                <a:solidFill>
                  <a:srgbClr val="172B4D"/>
                </a:solidFill>
                <a:latin typeface="-apple-system"/>
              </a:rPr>
              <a:t>■一部の広告タイプやブランドリフト調査項目、訴求する商品・サービスによっては入稿前審査にて事前原稿確認が必須です。目的に応じた相談フォームよりご依頼ください。</a:t>
            </a:r>
          </a:p>
          <a:p>
            <a:r>
              <a:rPr lang="ja-JP" altLang="en-US" sz="1400" dirty="0">
                <a:solidFill>
                  <a:srgbClr val="172B4D"/>
                </a:solidFill>
                <a:latin typeface="-apple-system"/>
              </a:rPr>
              <a:t>・掲載制限カテゴリー確認依頼フォーム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https://form-business.yahoo.co.jp/claris/enqueteForm?inquiry_type=placement_restrictions</a:t>
            </a:r>
            <a:endParaRPr lang="en-US" altLang="ja-JP" sz="1400" dirty="0">
              <a:solidFill>
                <a:srgbClr val="172B4D"/>
              </a:solidFill>
            </a:endParaRPr>
          </a:p>
          <a:p>
            <a:r>
              <a:rPr lang="ja-JP" altLang="en-US" sz="1400" dirty="0">
                <a:solidFill>
                  <a:srgbClr val="172B4D"/>
                </a:solidFill>
                <a:latin typeface="-apple-system"/>
              </a:rPr>
              <a:t>・ディスプレイ広告（予約型）入稿前審査依頼フォーム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https://form-business.yahoo.co.jp/claris/enqueteForm?inquiry_type=guaranteed_review</a:t>
            </a:r>
            <a:endParaRPr lang="en-US" altLang="ja-JP" sz="1400" dirty="0">
              <a:solidFill>
                <a:srgbClr val="172B4D"/>
              </a:solidFill>
            </a:endParaRPr>
          </a:p>
          <a:p>
            <a:r>
              <a:rPr lang="ja-JP" altLang="en-US" sz="1400" dirty="0">
                <a:solidFill>
                  <a:srgbClr val="172B4D"/>
                </a:solidFill>
                <a:latin typeface="-apple-system"/>
              </a:rPr>
              <a:t>・ブランドリフト調査入稿前審査依頼フォーム</a:t>
            </a:r>
          </a:p>
          <a:p>
            <a:r>
              <a:rPr lang="ja-JP" altLang="en-US" sz="1400" dirty="0">
                <a:solidFill>
                  <a:srgbClr val="172B4D"/>
                </a:solidFill>
                <a:latin typeface="-apple-system"/>
              </a:rPr>
              <a:t>　</a:t>
            </a:r>
            <a:r>
              <a:rPr lang="en-US" altLang="ja-JP" sz="1400" dirty="0">
                <a:solidFill>
                  <a:srgbClr val="326CA6"/>
                </a:solidFill>
                <a:hlinkClick r:id="rId4"/>
              </a:rPr>
              <a:t>https://form-business.yahoo.co.jp/claris/enqueteForm?inquiry_type=bls_review</a:t>
            </a:r>
            <a:endParaRPr lang="en-US" altLang="ja-JP" sz="1400" dirty="0">
              <a:solidFill>
                <a:srgbClr val="172B4D"/>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rgbClr val="000000">
                    <a:lumMod val="65000"/>
                    <a:lumOff val="35000"/>
                  </a:srgbClr>
                </a:solidFill>
              </a:rPr>
              <a:t>■金額表示は、消費税を含みません。</a:t>
            </a:r>
            <a:endParaRPr kumimoji="0" lang="en-US" altLang="ja-JP" sz="1400" kern="0" dirty="0">
              <a:solidFill>
                <a:srgbClr val="000000">
                  <a:lumMod val="65000"/>
                  <a:lumOff val="35000"/>
                </a:srgbClr>
              </a:solidFill>
            </a:endParaRPr>
          </a:p>
          <a:p>
            <a:pPr lvl="0">
              <a:defRPr/>
            </a:pP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■金額表示は、代理店手数料を含みます。</a:t>
            </a:r>
            <a:endParaRPr kumimoji="0" lang="en-US" altLang="ja-JP" sz="1400" kern="0" dirty="0">
              <a:solidFill>
                <a:srgbClr val="000000">
                  <a:lumMod val="65000"/>
                  <a:lumOff val="35000"/>
                </a:srgbClr>
              </a:solidFill>
            </a:endParaRPr>
          </a:p>
          <a:p>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460462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テキスト ボックス 5"/>
          <p:cNvSpPr txBox="1"/>
          <p:nvPr/>
        </p:nvSpPr>
        <p:spPr>
          <a:xfrm>
            <a:off x="313880" y="1001886"/>
            <a:ext cx="11402265" cy="1338828"/>
          </a:xfrm>
          <a:prstGeom prst="rect">
            <a:avLst/>
          </a:prstGeom>
          <a:noFill/>
        </p:spPr>
        <p:txBody>
          <a:bodyPr wrap="square" rtlCol="0">
            <a:spAutoFit/>
          </a:bodyPr>
          <a:lstStyle/>
          <a:p>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rPr>
              <a:t>2022/3/14</a:t>
            </a:r>
          </a:p>
          <a:p>
            <a:r>
              <a:rPr lang="ja-JP" altLang="en-US" sz="1400" dirty="0">
                <a:solidFill>
                  <a:schemeClr val="tx1">
                    <a:lumMod val="65000"/>
                    <a:lumOff val="35000"/>
                  </a:schemeClr>
                </a:solidFill>
              </a:rPr>
              <a:t>・「広告タイプ一覧」および「免責事項・注意事項」に入稿規定関連に</a:t>
            </a:r>
            <a:r>
              <a:rPr lang="ja-JP" altLang="en-US" sz="1400" dirty="0" smtClean="0">
                <a:solidFill>
                  <a:schemeClr val="tx1">
                    <a:lumMod val="65000"/>
                    <a:lumOff val="35000"/>
                  </a:schemeClr>
                </a:solidFill>
              </a:rPr>
              <a:t>ついての記載を一部削除いたしました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2022/4/4</a:t>
            </a:r>
          </a:p>
          <a:p>
            <a:r>
              <a:rPr lang="ja-JP" altLang="en-US" sz="1400" dirty="0">
                <a:solidFill>
                  <a:schemeClr val="tx1">
                    <a:lumMod val="65000"/>
                    <a:lumOff val="35000"/>
                  </a:schemeClr>
                </a:solidFill>
              </a:rPr>
              <a:t>・「審査について」および「免責事項・注意事項」の審査説明を更新いたしました。</a:t>
            </a:r>
            <a:endParaRPr lang="en-US" altLang="ja-JP" sz="1400" dirty="0">
              <a:solidFill>
                <a:schemeClr val="tx1">
                  <a:lumMod val="65000"/>
                  <a:lumOff val="35000"/>
                </a:schemeClr>
              </a:solidFill>
            </a:endParaRPr>
          </a:p>
          <a:p>
            <a:endParaRPr lang="en-US" altLang="ja-JP" sz="1100" dirty="0">
              <a:solidFill>
                <a:schemeClr val="tx1">
                  <a:lumMod val="65000"/>
                  <a:lumOff val="35000"/>
                </a:schemeClr>
              </a:solidFill>
            </a:endParaRPr>
          </a:p>
        </p:txBody>
      </p:sp>
    </p:spTree>
    <p:extLst>
      <p:ext uri="{BB962C8B-B14F-4D97-AF65-F5344CB8AC3E}">
        <p14:creationId xmlns:p14="http://schemas.microsoft.com/office/powerpoint/2010/main" val="1871381000"/>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4569</TotalTime>
  <Words>1897</Words>
  <Application>Microsoft Office PowerPoint</Application>
  <PresentationFormat>ワイド画面</PresentationFormat>
  <Paragraphs>258</Paragraphs>
  <Slides>10</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10</vt:i4>
      </vt:variant>
    </vt:vector>
  </HeadingPairs>
  <TitlesOfParts>
    <vt:vector size="18" baseType="lpstr">
      <vt:lpstr>-apple-system</vt: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本商品は国内旅行関連プロモーション限定となります。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281</cp:revision>
  <dcterms:created xsi:type="dcterms:W3CDTF">2020-02-26T07:28:11Z</dcterms:created>
  <dcterms:modified xsi:type="dcterms:W3CDTF">2022-03-30T01:04:48Z</dcterms:modified>
</cp:coreProperties>
</file>