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3" r:id="rId2"/>
    <p:sldMasterId id="2147483704" r:id="rId3"/>
  </p:sldMasterIdLst>
  <p:notesMasterIdLst>
    <p:notesMasterId r:id="rId17"/>
  </p:notesMasterIdLst>
  <p:sldIdLst>
    <p:sldId id="316" r:id="rId4"/>
    <p:sldId id="346" r:id="rId5"/>
    <p:sldId id="347" r:id="rId6"/>
    <p:sldId id="348" r:id="rId7"/>
    <p:sldId id="352" r:id="rId8"/>
    <p:sldId id="327" r:id="rId9"/>
    <p:sldId id="362" r:id="rId10"/>
    <p:sldId id="341" r:id="rId11"/>
    <p:sldId id="336" r:id="rId12"/>
    <p:sldId id="361" r:id="rId13"/>
    <p:sldId id="363" r:id="rId14"/>
    <p:sldId id="359" r:id="rId15"/>
    <p:sldId id="312" r:id="rId16"/>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54958"/>
    <a:srgbClr val="AEB1BF"/>
    <a:srgbClr val="687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8474D20-C0A0-4224-8873-F81D70DD137E}" v="6" dt="2021-06-22T08:40:55.694"/>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181" autoAdjust="0"/>
    <p:restoredTop sz="96327" autoAdjust="0"/>
  </p:normalViewPr>
  <p:slideViewPr>
    <p:cSldViewPr>
      <p:cViewPr varScale="1">
        <p:scale>
          <a:sx n="74" d="100"/>
          <a:sy n="74" d="100"/>
        </p:scale>
        <p:origin x="41" y="603"/>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37" Type="http://schemas.microsoft.com/office/2015/10/relationships/revisionInfo" Target="revisionInfo.xml"/><Relationship Id="rId5" Type="http://schemas.openxmlformats.org/officeDocument/2006/relationships/slide" Target="slides/slide2.xml"/><Relationship Id="rId15" Type="http://schemas.openxmlformats.org/officeDocument/2006/relationships/slide" Target="slides/slide12.xml"/><Relationship Id="rId36" Type="http://schemas.microsoft.com/office/2016/11/relationships/changesInfo" Target="changesInfos/changesInfo1.xml"/><Relationship Id="rId10" Type="http://schemas.openxmlformats.org/officeDocument/2006/relationships/slide" Target="slides/slide7.xml"/><Relationship Id="rId19"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ohara" userId="UoaLVfUKvhleAWKkspD1KH24VyPhZVKii0KpHF7Icwg=" providerId="None" clId="Web-{88474D20-C0A0-4224-8873-F81D70DD137E}"/>
    <pc:docChg chg="delSld modSld">
      <pc:chgData name="moohara" userId="UoaLVfUKvhleAWKkspD1KH24VyPhZVKii0KpHF7Icwg=" providerId="None" clId="Web-{88474D20-C0A0-4224-8873-F81D70DD137E}" dt="2021-06-22T08:40:55.694" v="3" actId="20577"/>
      <pc:docMkLst>
        <pc:docMk/>
      </pc:docMkLst>
      <pc:sldChg chg="del">
        <pc:chgData name="moohara" userId="UoaLVfUKvhleAWKkspD1KH24VyPhZVKii0KpHF7Icwg=" providerId="None" clId="Web-{88474D20-C0A0-4224-8873-F81D70DD137E}" dt="2021-06-22T08:38:23.628" v="0"/>
        <pc:sldMkLst>
          <pc:docMk/>
          <pc:sldMk cId="3204314187" sldId="300"/>
        </pc:sldMkLst>
      </pc:sldChg>
      <pc:sldChg chg="modSp">
        <pc:chgData name="moohara" userId="UoaLVfUKvhleAWKkspD1KH24VyPhZVKii0KpHF7Icwg=" providerId="None" clId="Web-{88474D20-C0A0-4224-8873-F81D70DD137E}" dt="2021-06-22T08:40:55.694" v="3" actId="20577"/>
        <pc:sldMkLst>
          <pc:docMk/>
          <pc:sldMk cId="2661460077" sldId="338"/>
        </pc:sldMkLst>
        <pc:spChg chg="mod">
          <ac:chgData name="moohara" userId="UoaLVfUKvhleAWKkspD1KH24VyPhZVKii0KpHF7Icwg=" providerId="None" clId="Web-{88474D20-C0A0-4224-8873-F81D70DD137E}" dt="2021-06-22T08:40:55.694" v="3" actId="20577"/>
          <ac:spMkLst>
            <pc:docMk/>
            <pc:sldMk cId="2661460077" sldId="338"/>
            <ac:spMk id="6"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2021/9/7</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hyperlink" Target="https://marketing.yahoo.co.jp/service/yahooads/" TargetMode="External"/><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表紙_1行+1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753821"/>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18282615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Yahoo!広告）">
    <p:spTree>
      <p:nvGrpSpPr>
        <p:cNvPr id="1" name=""/>
        <p:cNvGrpSpPr/>
        <p:nvPr/>
      </p:nvGrpSpPr>
      <p:grpSpPr>
        <a:xfrm>
          <a:off x="0" y="0"/>
          <a:ext cx="0" cy="0"/>
          <a:chOff x="0" y="0"/>
          <a:chExt cx="0" cy="0"/>
        </a:xfrm>
      </p:grpSpPr>
      <p:pic>
        <p:nvPicPr>
          <p:cNvPr id="9" name="図 8" descr="携帯電話を操作している女性&#10;&#10;自動的に生成された説明">
            <a:extLst>
              <a:ext uri="{FF2B5EF4-FFF2-40B4-BE49-F238E27FC236}">
                <a16:creationId xmlns:a16="http://schemas.microsoft.com/office/drawing/2014/main" id="{D0FEAC0A-A036-DE40-9A38-ED1C0C8C46C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501295"/>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0" name="正方形/長方形 9">
            <a:extLst>
              <a:ext uri="{FF2B5EF4-FFF2-40B4-BE49-F238E27FC236}">
                <a16:creationId xmlns:a16="http://schemas.microsoft.com/office/drawing/2014/main" id="{AD0FB014-E172-274F-A119-B32EC2F0F2C1}"/>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C00BC4C1-EDC2-C94A-8CA7-87E9F8DE89D4}"/>
              </a:ext>
            </a:extLst>
          </p:cNvPr>
          <p:cNvSpPr/>
          <p:nvPr userDrawn="1"/>
        </p:nvSpPr>
        <p:spPr>
          <a:xfrm>
            <a:off x="-96688" y="2081589"/>
            <a:ext cx="12325152" cy="1059380"/>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8EFA5237-6A67-EC4F-B641-531D872BF45F}"/>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en-US" altLang="ja-JP" sz="4000" spc="300" dirty="0"/>
              <a:t>Yahoo!</a:t>
            </a:r>
            <a:r>
              <a:rPr lang="ja-JP" altLang="en-US" sz="4000" spc="300"/>
              <a:t>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C232B960-220F-024A-8D42-B331196E4B05}"/>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6513628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中表紙_写真のみ（Yahoo!広告）">
    <p:spTree>
      <p:nvGrpSpPr>
        <p:cNvPr id="1" name=""/>
        <p:cNvGrpSpPr/>
        <p:nvPr/>
      </p:nvGrpSpPr>
      <p:grpSpPr>
        <a:xfrm>
          <a:off x="0" y="0"/>
          <a:ext cx="0" cy="0"/>
          <a:chOff x="0" y="0"/>
          <a:chExt cx="0" cy="0"/>
        </a:xfrm>
      </p:grpSpPr>
      <p:pic>
        <p:nvPicPr>
          <p:cNvPr id="6" name="図 5" descr="携帯電話を操作している女性&#10;&#10;自動的に生成された説明">
            <a:extLst>
              <a:ext uri="{FF2B5EF4-FFF2-40B4-BE49-F238E27FC236}">
                <a16:creationId xmlns:a16="http://schemas.microsoft.com/office/drawing/2014/main" id="{AA452661-91C4-FF41-9694-A1EB4F9D387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7384"/>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096E38F4-83DD-E245-A10F-A16A439F8393}"/>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185092718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検索広告）">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中程度の精度で自動的に生成された説明">
            <a:extLst>
              <a:ext uri="{FF2B5EF4-FFF2-40B4-BE49-F238E27FC236}">
                <a16:creationId xmlns:a16="http://schemas.microsoft.com/office/drawing/2014/main" id="{C07981A8-04CE-664F-9413-ADA9B4F5F1D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79516" y="2235204"/>
            <a:ext cx="12507980" cy="6954436"/>
          </a:xfrm>
          <a:prstGeom prst="rect">
            <a:avLst/>
          </a:prstGeom>
        </p:spPr>
      </p:pic>
      <p:sp>
        <p:nvSpPr>
          <p:cNvPr id="14" name="正方形/長方形 13">
            <a:extLst>
              <a:ext uri="{FF2B5EF4-FFF2-40B4-BE49-F238E27FC236}">
                <a16:creationId xmlns:a16="http://schemas.microsoft.com/office/drawing/2014/main" id="{AD32E17B-A469-0544-9F88-406C7E75F2E7}"/>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2B02EF58-E1DB-3C4F-A3F4-BAADB6A285DA}"/>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498233B5-6CD8-1042-9652-326F1EC0D4FD}"/>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検索広告テキストをここに入れるテキストをここに入れる（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A2147ACC-F80E-4D43-B3E0-CA7E2B4A14CE}"/>
              </a:ext>
            </a:extLst>
          </p:cNvPr>
          <p:cNvSpPr>
            <a:spLocks noGrp="1"/>
          </p:cNvSpPr>
          <p:nvPr>
            <p:ph type="ftr" sz="quarter" idx="10"/>
          </p:nvPr>
        </p:nvSpPr>
        <p:spPr/>
        <p:txBody>
          <a:bodyPr/>
          <a:lstStyle>
            <a:lvl1pPr>
              <a:defRPr>
                <a:solidFill>
                  <a:schemeClr val="tx2"/>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3809771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中表紙_写真のみ（検索広告）">
    <p:spTree>
      <p:nvGrpSpPr>
        <p:cNvPr id="1" name=""/>
        <p:cNvGrpSpPr/>
        <p:nvPr/>
      </p:nvGrpSpPr>
      <p:grpSpPr>
        <a:xfrm>
          <a:off x="0" y="0"/>
          <a:ext cx="0" cy="0"/>
          <a:chOff x="0" y="0"/>
          <a:chExt cx="0" cy="0"/>
        </a:xfrm>
      </p:grpSpPr>
      <p:pic>
        <p:nvPicPr>
          <p:cNvPr id="18" name="図 17" descr="携帯電話を持っている手&#10;&#10;中程度の精度で自動的に生成された説明">
            <a:extLst>
              <a:ext uri="{FF2B5EF4-FFF2-40B4-BE49-F238E27FC236}">
                <a16:creationId xmlns:a16="http://schemas.microsoft.com/office/drawing/2014/main" id="{25111781-C8B5-134E-84D8-2EF259141C5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3448"/>
            <a:ext cx="13478278" cy="749392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EA7C2372-2431-F041-A1F9-A91607C117B6}"/>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5479091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予約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携帯電話を持っている手&#10;&#10;自動的に生成された説明">
            <a:extLst>
              <a:ext uri="{FF2B5EF4-FFF2-40B4-BE49-F238E27FC236}">
                <a16:creationId xmlns:a16="http://schemas.microsoft.com/office/drawing/2014/main" id="{D00B514B-0E07-864B-8C95-91CAC78B0B8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2182572"/>
            <a:ext cx="12228464" cy="7072944"/>
          </a:xfrm>
          <a:prstGeom prst="rect">
            <a:avLst/>
          </a:prstGeom>
        </p:spPr>
      </p:pic>
      <p:sp>
        <p:nvSpPr>
          <p:cNvPr id="10" name="正方形/長方形 9">
            <a:extLst>
              <a:ext uri="{FF2B5EF4-FFF2-40B4-BE49-F238E27FC236}">
                <a16:creationId xmlns:a16="http://schemas.microsoft.com/office/drawing/2014/main" id="{17AFEF38-3D4E-E44B-AAFC-09CA3A1DC126}"/>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6BBDC94E-ED79-EA48-8DA0-41B1A96A6EFE}"/>
              </a:ext>
            </a:extLst>
          </p:cNvPr>
          <p:cNvSpPr/>
          <p:nvPr userDrawn="1"/>
        </p:nvSpPr>
        <p:spPr>
          <a:xfrm>
            <a:off x="-96688" y="2470605"/>
            <a:ext cx="12325152" cy="670364"/>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34AECB9C-CE44-0640-A33C-E67118F2F5DE}"/>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ディスプレイ広告（予約型）テキストを</a:t>
            </a:r>
            <a:r>
              <a:rPr lang="en-US" altLang="ja-JP" sz="4000" spc="300" dirty="0"/>
              <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B2AE4CE1-1BBA-4B4C-9489-C74471DF8671}"/>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30615592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予約型））">
    <p:spTree>
      <p:nvGrpSpPr>
        <p:cNvPr id="1" name=""/>
        <p:cNvGrpSpPr/>
        <p:nvPr/>
      </p:nvGrpSpPr>
      <p:grpSpPr>
        <a:xfrm>
          <a:off x="0" y="0"/>
          <a:ext cx="0" cy="0"/>
          <a:chOff x="0" y="0"/>
          <a:chExt cx="0" cy="0"/>
        </a:xfrm>
      </p:grpSpPr>
      <p:pic>
        <p:nvPicPr>
          <p:cNvPr id="13" name="図 12" descr="携帯電話を持っている手&#10;&#10;自動的に生成された説明">
            <a:extLst>
              <a:ext uri="{FF2B5EF4-FFF2-40B4-BE49-F238E27FC236}">
                <a16:creationId xmlns:a16="http://schemas.microsoft.com/office/drawing/2014/main" id="{E91BB4C5-D5EB-A845-AAB6-12957D96FA9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779" y="-188218"/>
            <a:ext cx="12456179" cy="7204654"/>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58224CF5-DBDD-984E-8459-86A73E4C790F}"/>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198199476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運用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自動的に生成された説明">
            <a:extLst>
              <a:ext uri="{FF2B5EF4-FFF2-40B4-BE49-F238E27FC236}">
                <a16:creationId xmlns:a16="http://schemas.microsoft.com/office/drawing/2014/main" id="{38AE1137-F782-B34D-AEFE-5966A3760B4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052" y="2678813"/>
            <a:ext cx="12250516" cy="8167011"/>
          </a:xfrm>
          <a:prstGeom prst="rect">
            <a:avLst/>
          </a:prstGeom>
        </p:spPr>
      </p:pic>
      <p:sp>
        <p:nvSpPr>
          <p:cNvPr id="14" name="正方形/長方形 13">
            <a:extLst>
              <a:ext uri="{FF2B5EF4-FFF2-40B4-BE49-F238E27FC236}">
                <a16:creationId xmlns:a16="http://schemas.microsoft.com/office/drawing/2014/main" id="{D68DD9F8-72EC-5640-949A-99A1A29BAD0E}"/>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CE6E5B61-E09A-3F41-B99B-4A090CEAB7A6}"/>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67FE6A9A-E1E9-1544-B7B7-A651E53E4BC3}"/>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ディスプレイ広告（運用型）テキストを</a:t>
            </a:r>
            <a:r>
              <a:rPr lang="en-US" altLang="ja-JP" sz="4000" spc="300" dirty="0"/>
              <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4E43769D-E830-9649-BACD-B057299A5335}"/>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401348216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運用型））">
    <p:spTree>
      <p:nvGrpSpPr>
        <p:cNvPr id="1" name=""/>
        <p:cNvGrpSpPr/>
        <p:nvPr/>
      </p:nvGrpSpPr>
      <p:grpSpPr>
        <a:xfrm>
          <a:off x="0" y="0"/>
          <a:ext cx="0" cy="0"/>
          <a:chOff x="0" y="0"/>
          <a:chExt cx="0" cy="0"/>
        </a:xfrm>
      </p:grpSpPr>
      <p:pic>
        <p:nvPicPr>
          <p:cNvPr id="6" name="図 5" descr="携帯電話を持っている手&#10;&#10;自動的に生成された説明">
            <a:extLst>
              <a:ext uri="{FF2B5EF4-FFF2-40B4-BE49-F238E27FC236}">
                <a16:creationId xmlns:a16="http://schemas.microsoft.com/office/drawing/2014/main" id="{8AD09E51-A758-0C47-911C-CBDE7907EED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6768" y="-587988"/>
            <a:ext cx="14274678" cy="951645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3AE21EE8-1FB5-E141-B926-FF30C4AF2996}"/>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428022845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最終ページ_期間限定ディスプレイ広告用">
    <p:spTree>
      <p:nvGrpSpPr>
        <p:cNvPr id="1" name=""/>
        <p:cNvGrpSpPr/>
        <p:nvPr/>
      </p:nvGrpSpPr>
      <p:grpSpPr>
        <a:xfrm>
          <a:off x="0" y="0"/>
          <a:ext cx="0" cy="0"/>
          <a:chOff x="0" y="0"/>
          <a:chExt cx="0" cy="0"/>
        </a:xfrm>
      </p:grpSpPr>
      <p:pic>
        <p:nvPicPr>
          <p:cNvPr id="6" name="図 5" descr="背景パターン&#10;&#10;自動的に生成された説明">
            <a:extLst>
              <a:ext uri="{FF2B5EF4-FFF2-40B4-BE49-F238E27FC236}">
                <a16:creationId xmlns:a16="http://schemas.microsoft.com/office/drawing/2014/main" id="{B133E01B-08DC-484A-8710-7C6506B4023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05" y="0"/>
            <a:ext cx="12188389" cy="6858000"/>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 name="フッター プレースホルダー 1">
            <a:extLst>
              <a:ext uri="{FF2B5EF4-FFF2-40B4-BE49-F238E27FC236}">
                <a16:creationId xmlns:a16="http://schemas.microsoft.com/office/drawing/2014/main" id="{2E530946-E213-3442-AD55-90EC6E3E6C3A}"/>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228728791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最終ページ_汎用">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4" name="図 3">
            <a:extLst>
              <a:ext uri="{FF2B5EF4-FFF2-40B4-BE49-F238E27FC236}">
                <a16:creationId xmlns:a16="http://schemas.microsoft.com/office/drawing/2014/main" id="{333916FC-89BF-F045-94E9-FD9D5D9AE516}"/>
              </a:ext>
            </a:extLst>
          </p:cNvPr>
          <p:cNvPicPr>
            <a:picLocks noChangeAspect="1"/>
          </p:cNvPicPr>
          <p:nvPr userDrawn="1"/>
        </p:nvPicPr>
        <p:blipFill>
          <a:blip r:embed="rId2"/>
          <a:stretch>
            <a:fillRect/>
          </a:stretch>
        </p:blipFill>
        <p:spPr>
          <a:xfrm>
            <a:off x="3788849" y="2852936"/>
            <a:ext cx="4683415" cy="923491"/>
          </a:xfrm>
          <a:prstGeom prst="rect">
            <a:avLst/>
          </a:prstGeom>
        </p:spPr>
      </p:pic>
      <p:sp>
        <p:nvSpPr>
          <p:cNvPr id="6" name="テキスト プレースホルダー 7">
            <a:hlinkClick r:id="rId3"/>
            <a:extLst>
              <a:ext uri="{FF2B5EF4-FFF2-40B4-BE49-F238E27FC236}">
                <a16:creationId xmlns:a16="http://schemas.microsoft.com/office/drawing/2014/main" id="{A745E689-5F7E-584E-9AD3-014C038D895A}"/>
              </a:ext>
            </a:extLst>
          </p:cNvPr>
          <p:cNvSpPr txBox="1">
            <a:spLocks/>
          </p:cNvSpPr>
          <p:nvPr userDrawn="1"/>
        </p:nvSpPr>
        <p:spPr>
          <a:xfrm>
            <a:off x="7106683" y="609329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200" dirty="0">
                <a:solidFill>
                  <a:schemeClr val="accent2"/>
                </a:solidFill>
              </a:rPr>
              <a:t>https://</a:t>
            </a:r>
            <a:r>
              <a:rPr lang="en-US" altLang="ja-JP" sz="1200" dirty="0" err="1">
                <a:solidFill>
                  <a:schemeClr val="accent2"/>
                </a:solidFill>
              </a:rPr>
              <a:t>marketing.yahoo.co.jp</a:t>
            </a:r>
            <a:r>
              <a:rPr lang="en-US" altLang="ja-JP" sz="1200" dirty="0">
                <a:solidFill>
                  <a:schemeClr val="accent2"/>
                </a:solidFill>
              </a:rPr>
              <a:t>/service/</a:t>
            </a:r>
            <a:r>
              <a:rPr lang="en-US" altLang="ja-JP" sz="1200" dirty="0" err="1">
                <a:solidFill>
                  <a:schemeClr val="accent2"/>
                </a:solidFill>
              </a:rPr>
              <a:t>yahooads</a:t>
            </a:r>
            <a:r>
              <a:rPr lang="en-US" altLang="ja-JP" sz="1200" dirty="0">
                <a:solidFill>
                  <a:schemeClr val="accent2"/>
                </a:solidFill>
              </a:rPr>
              <a:t>/</a:t>
            </a:r>
            <a:endParaRPr lang="ja-JP" altLang="en-US" sz="1200" dirty="0">
              <a:solidFill>
                <a:schemeClr val="accent2"/>
              </a:solidFill>
            </a:endParaRPr>
          </a:p>
        </p:txBody>
      </p:sp>
      <p:sp>
        <p:nvSpPr>
          <p:cNvPr id="8" name="テキスト プレースホルダー 7">
            <a:extLst>
              <a:ext uri="{FF2B5EF4-FFF2-40B4-BE49-F238E27FC236}">
                <a16:creationId xmlns:a16="http://schemas.microsoft.com/office/drawing/2014/main" id="{82D6296F-FC05-B641-BD06-ABC79AA04466}"/>
              </a:ext>
            </a:extLst>
          </p:cNvPr>
          <p:cNvSpPr txBox="1">
            <a:spLocks/>
          </p:cNvSpPr>
          <p:nvPr userDrawn="1"/>
        </p:nvSpPr>
        <p:spPr>
          <a:xfrm>
            <a:off x="7104112" y="574803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600" dirty="0">
                <a:solidFill>
                  <a:schemeClr val="tx1"/>
                </a:solidFill>
              </a:rPr>
              <a:t>Yahoo!</a:t>
            </a:r>
            <a:r>
              <a:rPr lang="ja-JP" altLang="en-US" sz="1600">
                <a:solidFill>
                  <a:schemeClr val="tx1"/>
                </a:solidFill>
              </a:rPr>
              <a:t>広告　ウェブサイト</a:t>
            </a:r>
            <a:endParaRPr lang="ja-JP" altLang="en-US" sz="1600" dirty="0">
              <a:solidFill>
                <a:schemeClr val="tx1"/>
              </a:solidFill>
            </a:endParaRPr>
          </a:p>
        </p:txBody>
      </p:sp>
      <p:sp>
        <p:nvSpPr>
          <p:cNvPr id="10" name="テキスト ボックス 9">
            <a:extLst>
              <a:ext uri="{FF2B5EF4-FFF2-40B4-BE49-F238E27FC236}">
                <a16:creationId xmlns:a16="http://schemas.microsoft.com/office/drawing/2014/main" id="{41F18511-780C-D345-8B72-6AD06E98F479}"/>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2021 Yahoo Japan Corporation All rights reserved.</a:t>
            </a:r>
          </a:p>
          <a:p>
            <a:pPr algn="r"/>
            <a:endParaRPr kumimoji="1" lang="ja-JP" altLang="en-US" sz="800">
              <a:solidFill>
                <a:schemeClr val="accent2"/>
              </a:solidFill>
            </a:endParaRPr>
          </a:p>
        </p:txBody>
      </p:sp>
    </p:spTree>
    <p:extLst>
      <p:ext uri="{BB962C8B-B14F-4D97-AF65-F5344CB8AC3E}">
        <p14:creationId xmlns:p14="http://schemas.microsoft.com/office/powerpoint/2010/main" val="4722883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表紙_1行+1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13" name="角丸四角形 12">
            <a:extLst>
              <a:ext uri="{FF2B5EF4-FFF2-40B4-BE49-F238E27FC236}">
                <a16:creationId xmlns:a16="http://schemas.microsoft.com/office/drawing/2014/main" id="{62F15990-21F4-D246-B866-9EA6D3E08365}"/>
              </a:ext>
            </a:extLst>
          </p:cNvPr>
          <p:cNvSpPr/>
          <p:nvPr userDrawn="1"/>
        </p:nvSpPr>
        <p:spPr>
          <a:xfrm>
            <a:off x="946332" y="4437112"/>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14" name="テキスト プレースホルダー 4">
            <a:extLst>
              <a:ext uri="{FF2B5EF4-FFF2-40B4-BE49-F238E27FC236}">
                <a16:creationId xmlns:a16="http://schemas.microsoft.com/office/drawing/2014/main" id="{C0D63BB6-B2A2-1244-97E7-66C835949DAC}"/>
              </a:ext>
            </a:extLst>
          </p:cNvPr>
          <p:cNvSpPr>
            <a:spLocks noGrp="1"/>
          </p:cNvSpPr>
          <p:nvPr>
            <p:ph type="body" sz="quarter" idx="14" hasCustomPrompt="1"/>
          </p:nvPr>
        </p:nvSpPr>
        <p:spPr>
          <a:xfrm>
            <a:off x="1127448" y="4509120"/>
            <a:ext cx="2520280" cy="360040"/>
          </a:xfrm>
        </p:spPr>
        <p:txBody>
          <a:bodyPr lIns="0" rIns="0" anchor="t" anchorCtr="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34345281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コンテンツページ_目次">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5040560"/>
          </a:xfrm>
          <a:prstGeom prst="rect">
            <a:avLst/>
          </a:prstGeom>
        </p:spPr>
        <p:txBody>
          <a:bodyPr>
            <a:normAutofit/>
          </a:bodyPr>
          <a:lstStyle>
            <a:lvl1pPr marL="0" indent="0">
              <a:buFont typeface="+mj-lt"/>
              <a:buNone/>
              <a:defRPr sz="2000"/>
            </a:lvl1pPr>
          </a:lstStyle>
          <a:p>
            <a:pPr lvl="0"/>
            <a:r>
              <a:rPr kumimoji="1" lang="ja-JP" altLang="en-US"/>
              <a:t>本文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目次</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スライド番号プレースホルダー 7">
            <a:extLst>
              <a:ext uri="{FF2B5EF4-FFF2-40B4-BE49-F238E27FC236}">
                <a16:creationId xmlns:a16="http://schemas.microsoft.com/office/drawing/2014/main" id="{6BC8A392-9224-F742-9C63-ADA7F00B45AC}"/>
              </a:ext>
            </a:extLst>
          </p:cNvPr>
          <p:cNvSpPr>
            <a:spLocks noGrp="1"/>
          </p:cNvSpPr>
          <p:nvPr>
            <p:ph type="sldNum" sz="quarter" idx="13"/>
          </p:nvPr>
        </p:nvSpPr>
        <p:spPr/>
        <p:txBody>
          <a:body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95272838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コンテンツページ_汎用（赤）">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012224A3-DD71-7345-83F7-C06026702557}"/>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10416301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コンテンツページ_汎用（黒）">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19DA63E3-B037-B048-9C77-255C705E15A1}"/>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30890533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表紙_2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969845"/>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276872"/>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2863667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表紙_2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060848"/>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8" name="角丸四角形 7">
            <a:extLst>
              <a:ext uri="{FF2B5EF4-FFF2-40B4-BE49-F238E27FC236}">
                <a16:creationId xmlns:a16="http://schemas.microsoft.com/office/drawing/2014/main" id="{531AAF10-94E3-4C4D-A82C-8E0449C8B194}"/>
              </a:ext>
            </a:extLst>
          </p:cNvPr>
          <p:cNvSpPr/>
          <p:nvPr userDrawn="1"/>
        </p:nvSpPr>
        <p:spPr>
          <a:xfrm>
            <a:off x="946332" y="4869160"/>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9" name="テキスト プレースホルダー 4">
            <a:extLst>
              <a:ext uri="{FF2B5EF4-FFF2-40B4-BE49-F238E27FC236}">
                <a16:creationId xmlns:a16="http://schemas.microsoft.com/office/drawing/2014/main" id="{94591310-A897-D94D-8FB7-436A42052B7B}"/>
              </a:ext>
            </a:extLst>
          </p:cNvPr>
          <p:cNvSpPr>
            <a:spLocks noGrp="1"/>
          </p:cNvSpPr>
          <p:nvPr>
            <p:ph type="body" sz="quarter" idx="13" hasCustomPrompt="1"/>
          </p:nvPr>
        </p:nvSpPr>
        <p:spPr>
          <a:xfrm>
            <a:off x="1127448" y="4941168"/>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363115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表紙_3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303596"/>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878765"/>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80249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表紙_3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077072"/>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772816"/>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6" name="角丸四角形 5">
            <a:extLst>
              <a:ext uri="{FF2B5EF4-FFF2-40B4-BE49-F238E27FC236}">
                <a16:creationId xmlns:a16="http://schemas.microsoft.com/office/drawing/2014/main" id="{5C3A3074-BA00-8D4D-8F11-91B03369DE3A}"/>
              </a:ext>
            </a:extLst>
          </p:cNvPr>
          <p:cNvSpPr/>
          <p:nvPr userDrawn="1"/>
        </p:nvSpPr>
        <p:spPr>
          <a:xfrm>
            <a:off x="946332" y="5339275"/>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7" name="テキスト プレースホルダー 4">
            <a:extLst>
              <a:ext uri="{FF2B5EF4-FFF2-40B4-BE49-F238E27FC236}">
                <a16:creationId xmlns:a16="http://schemas.microsoft.com/office/drawing/2014/main" id="{8D6EB350-A61F-774C-9F9D-145FC8530B33}"/>
              </a:ext>
            </a:extLst>
          </p:cNvPr>
          <p:cNvSpPr>
            <a:spLocks noGrp="1"/>
          </p:cNvSpPr>
          <p:nvPr>
            <p:ph type="body" sz="quarter" idx="13" hasCustomPrompt="1"/>
          </p:nvPr>
        </p:nvSpPr>
        <p:spPr>
          <a:xfrm>
            <a:off x="1127448" y="5411283"/>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9393861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コンテンツページ_汎用（黒）">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19DA63E3-B037-B048-9C77-255C705E15A1}"/>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119079144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中表紙_UPDATEロゴ入り">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テキスト が含まれている画像&#10;&#10;自動的に生成された説明">
            <a:extLst>
              <a:ext uri="{FF2B5EF4-FFF2-40B4-BE49-F238E27FC236}">
                <a16:creationId xmlns:a16="http://schemas.microsoft.com/office/drawing/2014/main" id="{6C02515D-5AF8-F44A-9EBF-3AD168A5FD1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82742" y="2099478"/>
            <a:ext cx="6037594" cy="2659044"/>
          </a:xfrm>
          <a:prstGeom prst="rect">
            <a:avLst/>
          </a:prstGeom>
        </p:spPr>
      </p:pic>
      <p:sp>
        <p:nvSpPr>
          <p:cNvPr id="4" name="フッター プレースホルダー 3">
            <a:extLst>
              <a:ext uri="{FF2B5EF4-FFF2-40B4-BE49-F238E27FC236}">
                <a16:creationId xmlns:a16="http://schemas.microsoft.com/office/drawing/2014/main" id="{E19C71B3-72EB-184E-9510-330486D9B50E}"/>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6598409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中表紙_汎用">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8DE8276C-E42E-D94B-80A1-A9BB74EF7711}"/>
              </a:ext>
            </a:extLst>
          </p:cNvPr>
          <p:cNvSpPr>
            <a:spLocks noGrp="1"/>
          </p:cNvSpPr>
          <p:nvPr>
            <p:ph type="title" hasCustomPrompt="1"/>
          </p:nvPr>
        </p:nvSpPr>
        <p:spPr>
          <a:xfrm>
            <a:off x="695401" y="2277319"/>
            <a:ext cx="10585176" cy="815027"/>
          </a:xfrm>
        </p:spPr>
        <p:txBody>
          <a:bodyPr/>
          <a:lstStyle>
            <a:lvl1pPr>
              <a:defRPr spc="300"/>
            </a:lvl1pPr>
          </a:lstStyle>
          <a:p>
            <a:r>
              <a:rPr kumimoji="1" lang="ja-JP" altLang="en-US"/>
              <a:t>タイトル（</a:t>
            </a:r>
            <a:r>
              <a:rPr kumimoji="1" lang="en-US" altLang="ja-JP" dirty="0"/>
              <a:t>40px</a:t>
            </a:r>
            <a:r>
              <a:rPr kumimoji="1" lang="ja-JP" altLang="en-US"/>
              <a: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5" name="テキスト プレースホルダー 17"/>
          <p:cNvSpPr>
            <a:spLocks noGrp="1"/>
          </p:cNvSpPr>
          <p:nvPr>
            <p:ph type="body" sz="quarter" idx="13" hasCustomPrompt="1"/>
          </p:nvPr>
        </p:nvSpPr>
        <p:spPr>
          <a:xfrm>
            <a:off x="2023602" y="3327301"/>
            <a:ext cx="9256975" cy="1685875"/>
          </a:xfrm>
          <a:prstGeom prst="rect">
            <a:avLst/>
          </a:prstGeom>
        </p:spPr>
        <p:txBody>
          <a:bodyPr/>
          <a:lstStyle>
            <a:lvl1pPr marL="342900" indent="-342900">
              <a:buFontTx/>
              <a:buNone/>
              <a:defRPr sz="2000">
                <a:solidFill>
                  <a:schemeClr val="accent2"/>
                </a:solidFill>
              </a:defRPr>
            </a:lvl1pPr>
          </a:lstStyle>
          <a:p>
            <a:pPr lvl="0"/>
            <a:r>
              <a:rPr kumimoji="1" lang="ja-JP" altLang="en-US"/>
              <a:t>サブタイトル（</a:t>
            </a:r>
            <a:r>
              <a:rPr kumimoji="1" lang="en-US" altLang="ja-JP" dirty="0"/>
              <a:t>20pt</a:t>
            </a:r>
            <a:r>
              <a:rPr kumimoji="1" lang="ja-JP" altLang="en-US"/>
              <a:t>）</a:t>
            </a:r>
            <a:endParaRPr kumimoji="1" lang="ja-JP" altLang="en-US" dirty="0"/>
          </a:p>
        </p:txBody>
      </p:sp>
      <p:sp>
        <p:nvSpPr>
          <p:cNvPr id="5" name="フッター プレースホルダー 4">
            <a:extLst>
              <a:ext uri="{FF2B5EF4-FFF2-40B4-BE49-F238E27FC236}">
                <a16:creationId xmlns:a16="http://schemas.microsoft.com/office/drawing/2014/main" id="{DBAD78F7-E805-1F44-B787-F2F911307417}"/>
              </a:ext>
            </a:extLst>
          </p:cNvPr>
          <p:cNvSpPr>
            <a:spLocks noGrp="1"/>
          </p:cNvSpPr>
          <p:nvPr>
            <p:ph type="ftr" sz="quarter" idx="14"/>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9891407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emf"/></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13" Type="http://schemas.openxmlformats.org/officeDocument/2006/relationships/theme" Target="../theme/theme2.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slideLayout" Target="../slideLayouts/slideLayout19.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2.xml"/><Relationship Id="rId2" Type="http://schemas.openxmlformats.org/officeDocument/2006/relationships/slideLayout" Target="../slideLayouts/slideLayout21.xml"/><Relationship Id="rId1" Type="http://schemas.openxmlformats.org/officeDocument/2006/relationships/slideLayout" Target="../slideLayouts/slideLayout20.xml"/><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1301229"/>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10" name="テキスト プレースホルダー 9">
            <a:extLst>
              <a:ext uri="{FF2B5EF4-FFF2-40B4-BE49-F238E27FC236}">
                <a16:creationId xmlns:a16="http://schemas.microsoft.com/office/drawing/2014/main" id="{8908BA44-6EE6-F34B-8D99-A172A29498C2}"/>
              </a:ext>
            </a:extLst>
          </p:cNvPr>
          <p:cNvSpPr>
            <a:spLocks noGrp="1"/>
          </p:cNvSpPr>
          <p:nvPr>
            <p:ph type="body" idx="1"/>
          </p:nvPr>
        </p:nvSpPr>
        <p:spPr>
          <a:xfrm>
            <a:off x="838200" y="2761729"/>
            <a:ext cx="10515600" cy="2683495"/>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6" name="正方形/長方形 15">
            <a:extLst>
              <a:ext uri="{FF2B5EF4-FFF2-40B4-BE49-F238E27FC236}">
                <a16:creationId xmlns:a16="http://schemas.microsoft.com/office/drawing/2014/main" id="{1A0EF031-3343-224C-8E41-5D0CECCE7BD6}"/>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8" name="図 17">
            <a:extLst>
              <a:ext uri="{FF2B5EF4-FFF2-40B4-BE49-F238E27FC236}">
                <a16:creationId xmlns:a16="http://schemas.microsoft.com/office/drawing/2014/main" id="{9795B6C2-3926-E349-8345-F50B05F897C8}"/>
              </a:ext>
            </a:extLst>
          </p:cNvPr>
          <p:cNvPicPr>
            <a:picLocks noChangeAspect="1"/>
          </p:cNvPicPr>
          <p:nvPr userDrawn="1"/>
        </p:nvPicPr>
        <p:blipFill>
          <a:blip r:embed="rId9"/>
          <a:stretch>
            <a:fillRect/>
          </a:stretch>
        </p:blipFill>
        <p:spPr>
          <a:xfrm>
            <a:off x="479375" y="332656"/>
            <a:ext cx="2959983" cy="583659"/>
          </a:xfrm>
          <a:prstGeom prst="rect">
            <a:avLst/>
          </a:prstGeom>
        </p:spPr>
      </p:pic>
      <p:sp>
        <p:nvSpPr>
          <p:cNvPr id="9" name="テキスト ボックス 8">
            <a:extLst>
              <a:ext uri="{FF2B5EF4-FFF2-40B4-BE49-F238E27FC236}">
                <a16:creationId xmlns:a16="http://schemas.microsoft.com/office/drawing/2014/main" id="{35A84D97-CD1F-C447-B3C9-83F7F0EE70A1}"/>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2021 Yahoo Japan Corporation All rights reserved.</a:t>
            </a:r>
          </a:p>
          <a:p>
            <a:pPr algn="r"/>
            <a:endParaRPr kumimoji="1" lang="ja-JP" altLang="en-US" sz="800">
              <a:solidFill>
                <a:schemeClr val="accent2"/>
              </a:solidFill>
            </a:endParaRPr>
          </a:p>
        </p:txBody>
      </p:sp>
    </p:spTree>
  </p:cSld>
  <p:clrMap bg1="lt1" tx1="dk1" bg2="lt2" tx2="dk2" accent1="accent1" accent2="accent2" accent3="accent3" accent4="accent4" accent5="accent5" accent6="accent6" hlink="hlink" folHlink="folHlink"/>
  <p:sldLayoutIdLst>
    <p:sldLayoutId id="2147483726" r:id="rId1"/>
    <p:sldLayoutId id="2147483670" r:id="rId2"/>
    <p:sldLayoutId id="2147483659" r:id="rId3"/>
    <p:sldLayoutId id="2147483725" r:id="rId4"/>
    <p:sldLayoutId id="2147483727" r:id="rId5"/>
    <p:sldLayoutId id="2147483728" r:id="rId6"/>
    <p:sldLayoutId id="2147483729" r:id="rId7"/>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endParaRPr kumimoji="1" lang="en-US" altLang="ja-JP" sz="1000" dirty="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69C30EB7-67D9-7547-9893-EBF0BF0607E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7" name="フッター プレースホルダ 9">
            <a:extLst>
              <a:ext uri="{FF2B5EF4-FFF2-40B4-BE49-F238E27FC236}">
                <a16:creationId xmlns:a16="http://schemas.microsoft.com/office/drawing/2014/main" id="{692416AB-33E6-7642-9E44-F8B7E065D37D}"/>
              </a:ext>
            </a:extLst>
          </p:cNvPr>
          <p:cNvSpPr>
            <a:spLocks noGrp="1"/>
          </p:cNvSpPr>
          <p:nvPr>
            <p:ph type="ftr" sz="quarter" idx="3"/>
          </p:nvPr>
        </p:nvSpPr>
        <p:spPr>
          <a:xfrm>
            <a:off x="8976320" y="6453336"/>
            <a:ext cx="3023328" cy="349423"/>
          </a:xfrm>
          <a:prstGeom prst="rect">
            <a:avLst/>
          </a:prstGeom>
        </p:spPr>
        <p:txBody>
          <a:bodyPr vert="horz" lIns="91440" tIns="45720" rIns="91440" bIns="45720" rtlCol="0" anchor="ctr"/>
          <a:lstStyle>
            <a:lvl1pPr marL="0" marR="0" indent="0" algn="r" defTabSz="914400" rtl="0" eaLnBrk="1" fontAlgn="auto" latinLnBrk="0" hangingPunct="1">
              <a:lnSpc>
                <a:spcPct val="100000"/>
              </a:lnSpc>
              <a:spcBef>
                <a:spcPts val="0"/>
              </a:spcBef>
              <a:spcAft>
                <a:spcPts val="0"/>
              </a:spcAft>
              <a:buClrTx/>
              <a:buSzTx/>
              <a:buFontTx/>
              <a:buNone/>
              <a:tabLst/>
              <a:defRPr lang="en-US" altLang="ja-JP" sz="800" b="0" i="0" baseline="0" smtClean="0">
                <a:solidFill>
                  <a:schemeClr val="accent2"/>
                </a:solidFill>
                <a:effectLst/>
              </a:defRPr>
            </a:lvl1pPr>
          </a:lstStyle>
          <a:p>
            <a:pPr>
              <a:defRPr/>
            </a:pPr>
            <a:r>
              <a:rPr lang="en" altLang="ja-JP" sz="800" dirty="0">
                <a:solidFill>
                  <a:schemeClr val="accent2"/>
                </a:solidFill>
              </a:rPr>
              <a:t>© 2021 Yahoo Japan Corporation All rights reserved.</a:t>
            </a:r>
          </a:p>
        </p:txBody>
      </p:sp>
      <p:sp>
        <p:nvSpPr>
          <p:cNvPr id="9" name="正方形/長方形 8">
            <a:extLst>
              <a:ext uri="{FF2B5EF4-FFF2-40B4-BE49-F238E27FC236}">
                <a16:creationId xmlns:a16="http://schemas.microsoft.com/office/drawing/2014/main" id="{3C0C4A7B-DFAD-E24E-9637-6477EB71D44F}"/>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2827675005"/>
      </p:ext>
    </p:extLst>
  </p:cSld>
  <p:clrMap bg1="lt1" tx1="dk1" bg2="lt2" tx2="dk2" accent1="accent1" accent2="accent2" accent3="accent3" accent4="accent4" accent5="accent5" accent6="accent6" hlink="hlink" folHlink="folHlink"/>
  <p:sldLayoutIdLst>
    <p:sldLayoutId id="2147483687"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700" r:id="rId11"/>
    <p:sldLayoutId id="2147483701" r:id="rId12"/>
  </p:sldLayoutIdLst>
  <p:hf hdr="0" dt="0"/>
  <p:txStyles>
    <p:titleStyle>
      <a:lvl1pPr algn="l" defTabSz="914423" rtl="0" eaLnBrk="1" latinLnBrk="0" hangingPunct="1">
        <a:spcBef>
          <a:spcPct val="0"/>
        </a:spcBef>
        <a:buNone/>
        <a:defRPr kumimoji="1" sz="40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accent2"/>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8396E064-C0CC-6846-A87E-393CE40EB6B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0" name="スライド番号プレースホルダー 2">
            <a:extLst>
              <a:ext uri="{FF2B5EF4-FFF2-40B4-BE49-F238E27FC236}">
                <a16:creationId xmlns:a16="http://schemas.microsoft.com/office/drawing/2014/main" id="{00EAB7D5-3DA6-1543-A4E7-56A262AD7E4F}"/>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
        <p:nvSpPr>
          <p:cNvPr id="11" name="テキスト ボックス 10">
            <a:extLst>
              <a:ext uri="{FF2B5EF4-FFF2-40B4-BE49-F238E27FC236}">
                <a16:creationId xmlns:a16="http://schemas.microsoft.com/office/drawing/2014/main" id="{11A38A5C-E752-6049-BC5D-45DD294F6751}"/>
              </a:ext>
            </a:extLst>
          </p:cNvPr>
          <p:cNvSpPr txBox="1"/>
          <p:nvPr userDrawn="1"/>
        </p:nvSpPr>
        <p:spPr>
          <a:xfrm>
            <a:off x="4688906" y="6597352"/>
            <a:ext cx="2847254"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2021 Yahoo Japan Corporation All rights reserved.</a:t>
            </a:r>
          </a:p>
          <a:p>
            <a:pPr algn="l"/>
            <a:endParaRPr kumimoji="1" lang="ja-JP" altLang="en-US" sz="800">
              <a:solidFill>
                <a:schemeClr val="accent2"/>
              </a:solidFill>
            </a:endParaRPr>
          </a:p>
        </p:txBody>
      </p:sp>
    </p:spTree>
    <p:extLst>
      <p:ext uri="{BB962C8B-B14F-4D97-AF65-F5344CB8AC3E}">
        <p14:creationId xmlns:p14="http://schemas.microsoft.com/office/powerpoint/2010/main" val="2323901215"/>
      </p:ext>
    </p:extLst>
  </p:cSld>
  <p:clrMap bg1="lt1" tx1="dk1" bg2="lt2" tx2="dk2" accent1="accent1" accent2="accent2" accent3="accent3" accent4="accent4" accent5="accent5" accent6="accent6" hlink="hlink" folHlink="folHlink"/>
  <p:sldLayoutIdLst>
    <p:sldLayoutId id="2147483719" r:id="rId1"/>
    <p:sldLayoutId id="2147483724" r:id="rId2"/>
    <p:sldLayoutId id="2147483720" r:id="rId3"/>
  </p:sldLayoutIdLst>
  <p:hf hdr="0" dt="0"/>
  <p:txStyles>
    <p:titleStyle>
      <a:lvl1pPr algn="l" defTabSz="914423" rtl="0" eaLnBrk="1" latinLnBrk="0" hangingPunct="1">
        <a:spcBef>
          <a:spcPct val="0"/>
        </a:spcBef>
        <a:buNone/>
        <a:defRPr kumimoji="1" sz="28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tx1"/>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2.xml"/></Relationships>
</file>

<file path=ppt/slides/_rels/slide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5.xml.rels><?xml version="1.0" encoding="UTF-8" standalone="yes"?>
<Relationships xmlns="http://schemas.openxmlformats.org/package/2006/relationships"><Relationship Id="rId2" Type="http://schemas.openxmlformats.org/officeDocument/2006/relationships/hyperlink" Target="https://ads-help.yahoo.co.jp/yahooads/display/articledetail?lan=ja&amp;aid=71655" TargetMode="External"/><Relationship Id="rId1" Type="http://schemas.openxmlformats.org/officeDocument/2006/relationships/slideLayout" Target="../slideLayouts/slideLayout22.xml"/></Relationships>
</file>

<file path=ppt/slides/_rels/slide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2.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2.xml"/><Relationship Id="rId6" Type="http://schemas.openxmlformats.org/officeDocument/2006/relationships/hyperlink" Target="https://s.yimg.jp/images/listing/pdfs/listing_nyuukoukitei.pdf" TargetMode="External"/><Relationship Id="rId5" Type="http://schemas.openxmlformats.org/officeDocument/2006/relationships/hyperlink" Target="https://ads-help.yahoo.co.jp/yahooads/guideline/articledetail?lan=ja&amp;aid=1493&amp;o=default" TargetMode="External"/><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9.xml.rels><?xml version="1.0" encoding="UTF-8" standalone="yes"?>
<Relationships xmlns="http://schemas.openxmlformats.org/package/2006/relationships"><Relationship Id="rId3" Type="http://schemas.openxmlformats.org/officeDocument/2006/relationships/hyperlink" Target="https://ads-help.yahoo.co.jp/yahooads/guideline/articledetail?lan=ja&amp;aid=1493&amp;o=default" TargetMode="External"/><Relationship Id="rId2" Type="http://schemas.openxmlformats.org/officeDocument/2006/relationships/hyperlink" Target="https://marketing.yahoo.co.jp/guidelines/terms.html" TargetMode="External"/><Relationship Id="rId1" Type="http://schemas.openxmlformats.org/officeDocument/2006/relationships/slideLayout" Target="../slideLayouts/slideLayout22.xml"/><Relationship Id="rId5" Type="http://schemas.openxmlformats.org/officeDocument/2006/relationships/hyperlink" Target="https://form-business.yahoo.co.jp/claris/enqueteForm?inquiry_type=display_support" TargetMode="External"/><Relationship Id="rId4" Type="http://schemas.openxmlformats.org/officeDocument/2006/relationships/hyperlink" Target="https://s.yimg.jp/images/listing/pdfs/listing_nyuukoukitei.pdf"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a:extLst>
              <a:ext uri="{FF2B5EF4-FFF2-40B4-BE49-F238E27FC236}">
                <a16:creationId xmlns:a16="http://schemas.microsoft.com/office/drawing/2014/main" id="{9B37690E-E7E3-C347-870E-7CC8439B28E6}"/>
              </a:ext>
            </a:extLst>
          </p:cNvPr>
          <p:cNvSpPr>
            <a:spLocks noGrp="1"/>
          </p:cNvSpPr>
          <p:nvPr>
            <p:ph type="ctrTitle"/>
          </p:nvPr>
        </p:nvSpPr>
        <p:spPr/>
        <p:txBody>
          <a:bodyPr/>
          <a:lstStyle/>
          <a:p>
            <a: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t>Yahoo!</a:t>
            </a:r>
            <a:r>
              <a:rPr lang="ja-JP" altLang="ja-JP" sz="4000" dirty="0">
                <a:latin typeface="メイリオ" panose="020B0604030504040204" pitchFamily="50" charset="-128"/>
                <a:ea typeface="メイリオ" panose="020B0604030504040204" pitchFamily="50" charset="-128"/>
                <a:cs typeface="メイリオ" panose="020B0604030504040204" pitchFamily="50" charset="-128"/>
              </a:rPr>
              <a:t>広告</a:t>
            </a:r>
            <a: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t/>
            </a:r>
            <a:b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br>
            <a:r>
              <a:rPr lang="ja-JP" altLang="en-US" sz="4000" dirty="0">
                <a:latin typeface="メイリオ" panose="020B0604030504040204" pitchFamily="50" charset="-128"/>
                <a:ea typeface="メイリオ" panose="020B0604030504040204" pitchFamily="50" charset="-128"/>
                <a:cs typeface="メイリオ" panose="020B0604030504040204" pitchFamily="50" charset="-128"/>
              </a:rPr>
              <a:t>ディスプレイ広告（予約型）セールスシート</a:t>
            </a:r>
            <a:endParaRPr lang="ja-JP" altLang="en-US" sz="4400" dirty="0"/>
          </a:p>
        </p:txBody>
      </p:sp>
      <p:sp>
        <p:nvSpPr>
          <p:cNvPr id="9" name="テキスト プレースホルダー 8">
            <a:extLst>
              <a:ext uri="{FF2B5EF4-FFF2-40B4-BE49-F238E27FC236}">
                <a16:creationId xmlns:a16="http://schemas.microsoft.com/office/drawing/2014/main" id="{8B80B390-38FE-7241-A66B-C538745572BC}"/>
              </a:ext>
            </a:extLst>
          </p:cNvPr>
          <p:cNvSpPr>
            <a:spLocks noGrp="1"/>
          </p:cNvSpPr>
          <p:nvPr>
            <p:ph type="body" sz="quarter" idx="12"/>
          </p:nvPr>
        </p:nvSpPr>
        <p:spPr/>
        <p:txBody>
          <a:bodyPr/>
          <a:lstStyle/>
          <a:p>
            <a:r>
              <a:rPr lang="en-US" altLang="ja-JP" dirty="0" smtClean="0"/>
              <a:t>2021</a:t>
            </a:r>
            <a:r>
              <a:rPr lang="ja-JP" altLang="en-US" dirty="0" smtClean="0"/>
              <a:t>年</a:t>
            </a:r>
            <a:r>
              <a:rPr lang="en-US" altLang="ja-JP" dirty="0"/>
              <a:t>8</a:t>
            </a:r>
            <a:r>
              <a:rPr lang="ja-JP" altLang="en-US" dirty="0" smtClean="0"/>
              <a:t>月</a:t>
            </a:r>
            <a:r>
              <a:rPr lang="en-US" altLang="ja-JP" dirty="0"/>
              <a:t>25</a:t>
            </a:r>
            <a:r>
              <a:rPr lang="ja-JP" altLang="en-US" dirty="0" smtClean="0"/>
              <a:t>日</a:t>
            </a:r>
            <a:endParaRPr lang="ja-JP" altLang="en-US" dirty="0"/>
          </a:p>
        </p:txBody>
      </p:sp>
      <p:sp>
        <p:nvSpPr>
          <p:cNvPr id="10" name="テキスト プレースホルダー 9">
            <a:extLst>
              <a:ext uri="{FF2B5EF4-FFF2-40B4-BE49-F238E27FC236}">
                <a16:creationId xmlns:a16="http://schemas.microsoft.com/office/drawing/2014/main" id="{8B44CB5F-7856-4E4B-B334-A41DE115BBE1}"/>
              </a:ext>
            </a:extLst>
          </p:cNvPr>
          <p:cNvSpPr>
            <a:spLocks noGrp="1"/>
          </p:cNvSpPr>
          <p:nvPr>
            <p:ph type="body" sz="quarter" idx="13"/>
          </p:nvPr>
        </p:nvSpPr>
        <p:spPr>
          <a:xfrm>
            <a:off x="1127448" y="4913032"/>
            <a:ext cx="3384376" cy="360040"/>
          </a:xfrm>
        </p:spPr>
        <p:txBody>
          <a:bodyPr>
            <a:normAutofit fontScale="62500" lnSpcReduction="20000"/>
          </a:bodyPr>
          <a:lstStyle/>
          <a:p>
            <a:pPr algn="l"/>
            <a:r>
              <a:rPr lang="ja-JP" altLang="en-US" b="1" dirty="0" smtClean="0">
                <a:latin typeface="メイリオ" panose="020B0604030504040204" pitchFamily="50" charset="-128"/>
                <a:ea typeface="メイリオ" panose="020B0604030504040204" pitchFamily="50" charset="-128"/>
                <a:cs typeface="メイリオ" panose="020B0604030504040204" pitchFamily="50" charset="-128"/>
              </a:rPr>
              <a:t>ブランドパネル　カルーセル</a:t>
            </a:r>
            <a:endParaRPr lang="en-US" altLang="ja-JP" b="1" dirty="0" smtClean="0">
              <a:latin typeface="メイリオ" panose="020B0604030504040204" pitchFamily="50" charset="-128"/>
              <a:ea typeface="メイリオ" panose="020B0604030504040204" pitchFamily="50" charset="-128"/>
              <a:cs typeface="メイリオ" panose="020B0604030504040204" pitchFamily="50" charset="-128"/>
            </a:endParaRPr>
          </a:p>
          <a:p>
            <a:pPr algn="l"/>
            <a:r>
              <a:rPr lang="ja-JP" altLang="en-US" b="1" dirty="0" smtClean="0">
                <a:latin typeface="メイリオ" panose="020B0604030504040204" pitchFamily="50" charset="-128"/>
                <a:ea typeface="メイリオ" panose="020B0604030504040204" pitchFamily="50" charset="-128"/>
                <a:cs typeface="メイリオ" panose="020B0604030504040204" pitchFamily="50" charset="-128"/>
              </a:rPr>
              <a:t>（</a:t>
            </a:r>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2021</a:t>
            </a:r>
            <a:r>
              <a:rPr lang="ja-JP" altLang="en-US" b="1" dirty="0" smtClean="0">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b="1" dirty="0" smtClean="0">
                <a:latin typeface="メイリオ" panose="020B0604030504040204" pitchFamily="50" charset="-128"/>
                <a:ea typeface="メイリオ" panose="020B0604030504040204" pitchFamily="50" charset="-128"/>
                <a:cs typeface="メイリオ" panose="020B0604030504040204" pitchFamily="50" charset="-128"/>
              </a:rPr>
              <a:t>9</a:t>
            </a:r>
            <a:r>
              <a:rPr lang="ja-JP" altLang="en-US" b="1" dirty="0" smtClean="0">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b="1" dirty="0" smtClean="0">
                <a:latin typeface="メイリオ" panose="020B0604030504040204" pitchFamily="50" charset="-128"/>
                <a:ea typeface="メイリオ" panose="020B0604030504040204" pitchFamily="50" charset="-128"/>
                <a:cs typeface="メイリオ" panose="020B0604030504040204" pitchFamily="50" charset="-128"/>
              </a:rPr>
              <a:t>12</a:t>
            </a:r>
            <a:r>
              <a:rPr lang="ja-JP" altLang="en-US" b="1" dirty="0">
                <a:latin typeface="メイリオ" panose="020B0604030504040204" pitchFamily="50" charset="-128"/>
                <a:ea typeface="メイリオ" panose="020B0604030504040204" pitchFamily="50" charset="-128"/>
                <a:cs typeface="メイリオ" panose="020B0604030504040204" pitchFamily="50" charset="-128"/>
              </a:rPr>
              <a:t>月</a:t>
            </a:r>
            <a:r>
              <a:rPr lang="ja-JP" altLang="en-US" b="1" dirty="0" smtClean="0">
                <a:latin typeface="メイリオ" panose="020B0604030504040204" pitchFamily="50" charset="-128"/>
                <a:ea typeface="メイリオ" panose="020B0604030504040204" pitchFamily="50" charset="-128"/>
                <a:cs typeface="メイリオ" panose="020B0604030504040204" pitchFamily="50" charset="-128"/>
              </a:rPr>
              <a:t>）</a:t>
            </a:r>
            <a:endParaRPr lang="en-US" altLang="ja-JP" b="1"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6" name="テキスト プレースホルダー 9">
            <a:extLst>
              <a:ext uri="{FF2B5EF4-FFF2-40B4-BE49-F238E27FC236}">
                <a16:creationId xmlns:a16="http://schemas.microsoft.com/office/drawing/2014/main" id="{8B44CB5F-7856-4E4B-B334-A41DE115BBE1}"/>
              </a:ext>
            </a:extLst>
          </p:cNvPr>
          <p:cNvSpPr txBox="1">
            <a:spLocks/>
          </p:cNvSpPr>
          <p:nvPr/>
        </p:nvSpPr>
        <p:spPr>
          <a:xfrm>
            <a:off x="2207568" y="5290890"/>
            <a:ext cx="2088232" cy="360040"/>
          </a:xfrm>
          <a:prstGeom prst="rect">
            <a:avLst/>
          </a:prstGeom>
        </p:spPr>
        <p:txBody>
          <a:bodyPr vert="horz" lIns="0" tIns="45720" rIns="0" bIns="45720" rtlCol="0">
            <a:norm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l"/>
            <a:r>
              <a:rPr lang="ja-JP" altLang="en-US" sz="140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更</a:t>
            </a:r>
            <a:r>
              <a:rPr lang="ja-JP" altLang="en-US" sz="1400" dirty="0">
                <a:latin typeface="メイリオ" panose="020B0604030504040204" pitchFamily="50" charset="-128"/>
                <a:ea typeface="メイリオ" panose="020B0604030504040204" pitchFamily="50" charset="-128"/>
                <a:cs typeface="メイリオ" panose="020B0604030504040204" pitchFamily="50" charset="-128"/>
              </a:rPr>
              <a:t>新：</a:t>
            </a:r>
            <a:r>
              <a:rPr lang="en-US" altLang="ja-JP" sz="1400" dirty="0">
                <a:latin typeface="メイリオ" panose="020B0604030504040204" pitchFamily="50" charset="-128"/>
                <a:ea typeface="メイリオ" panose="020B0604030504040204" pitchFamily="50" charset="-128"/>
                <a:cs typeface="メイリオ" panose="020B0604030504040204" pitchFamily="50" charset="-128"/>
              </a:rPr>
              <a:t>2021</a:t>
            </a:r>
            <a:r>
              <a:rPr lang="ja-JP" altLang="en-US" sz="1400" dirty="0" smtClean="0">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sz="1400" dirty="0">
                <a:latin typeface="メイリオ" panose="020B0604030504040204" pitchFamily="50" charset="-128"/>
                <a:ea typeface="メイリオ" panose="020B0604030504040204" pitchFamily="50" charset="-128"/>
                <a:cs typeface="メイリオ" panose="020B0604030504040204" pitchFamily="50" charset="-128"/>
              </a:rPr>
              <a:t>9</a:t>
            </a:r>
            <a:r>
              <a:rPr lang="ja-JP" altLang="en-US" sz="1400" dirty="0" smtClean="0">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sz="1400" dirty="0">
                <a:latin typeface="メイリオ" panose="020B0604030504040204" pitchFamily="50" charset="-128"/>
                <a:ea typeface="メイリオ" panose="020B0604030504040204" pitchFamily="50" charset="-128"/>
                <a:cs typeface="メイリオ" panose="020B0604030504040204" pitchFamily="50" charset="-128"/>
              </a:rPr>
              <a:t>7</a:t>
            </a:r>
            <a:r>
              <a:rPr lang="ja-JP" altLang="en-US" sz="1400" dirty="0" smtClean="0">
                <a:latin typeface="メイリオ" panose="020B0604030504040204" pitchFamily="50" charset="-128"/>
                <a:ea typeface="メイリオ" panose="020B0604030504040204" pitchFamily="50" charset="-128"/>
                <a:cs typeface="メイリオ" panose="020B0604030504040204" pitchFamily="50" charset="-128"/>
              </a:rPr>
              <a:t>日</a:t>
            </a:r>
            <a:endParaRPr lang="ja-JP" altLang="en-US" sz="1400" dirty="0">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175277416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免責事項・注意事項</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10</a:t>
            </a:fld>
            <a:endParaRPr lang="ja-JP" altLang="en-US"/>
          </a:p>
        </p:txBody>
      </p:sp>
      <p:sp>
        <p:nvSpPr>
          <p:cNvPr id="6" name="テキスト ボックス 5"/>
          <p:cNvSpPr txBox="1"/>
          <p:nvPr/>
        </p:nvSpPr>
        <p:spPr>
          <a:xfrm>
            <a:off x="454374" y="1124744"/>
            <a:ext cx="11402265" cy="2246769"/>
          </a:xfrm>
          <a:prstGeom prst="rect">
            <a:avLst/>
          </a:prstGeom>
          <a:noFill/>
        </p:spPr>
        <p:txBody>
          <a:bodyPr wrap="square" rtlCol="0">
            <a:spAutoFit/>
          </a:bodyPr>
          <a:lstStyle/>
          <a:p>
            <a:r>
              <a:rPr lang="ja-JP" altLang="en-US" sz="1400" dirty="0">
                <a:solidFill>
                  <a:schemeClr val="tx1">
                    <a:lumMod val="65000"/>
                    <a:lumOff val="35000"/>
                  </a:schemeClr>
                </a:solidFill>
              </a:rPr>
              <a:t>■在庫確認・シミュレーションの実行日から起算して</a:t>
            </a:r>
            <a:r>
              <a:rPr lang="en-US" altLang="ja-JP" sz="1400" dirty="0">
                <a:solidFill>
                  <a:schemeClr val="tx1">
                    <a:lumMod val="65000"/>
                    <a:lumOff val="35000"/>
                  </a:schemeClr>
                </a:solidFill>
              </a:rPr>
              <a:t>181</a:t>
            </a:r>
            <a:r>
              <a:rPr lang="ja-JP" altLang="en-US" sz="1400" dirty="0">
                <a:solidFill>
                  <a:schemeClr val="tx1">
                    <a:lumMod val="65000"/>
                    <a:lumOff val="35000"/>
                  </a:schemeClr>
                </a:solidFill>
              </a:rPr>
              <a:t>日目以降の日付は指定できず、在庫は確認できません。</a:t>
            </a:r>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　また、</a:t>
            </a:r>
            <a:r>
              <a:rPr lang="en-US" altLang="ja-JP" sz="1400" dirty="0">
                <a:solidFill>
                  <a:schemeClr val="tx1">
                    <a:lumMod val="65000"/>
                    <a:lumOff val="35000"/>
                  </a:schemeClr>
                </a:solidFill>
              </a:rPr>
              <a:t>181</a:t>
            </a:r>
            <a:r>
              <a:rPr lang="ja-JP" altLang="en-US" sz="1400" dirty="0">
                <a:solidFill>
                  <a:schemeClr val="tx1">
                    <a:lumMod val="65000"/>
                    <a:lumOff val="35000"/>
                  </a:schemeClr>
                </a:solidFill>
              </a:rPr>
              <a:t>日目以降の予約もできません。商品の掲載期間が半年の場合、</a:t>
            </a:r>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　在庫確認・シミュレーションと予約のタイミングにご注意ください。</a:t>
            </a:r>
            <a:endParaRPr lang="en-US" altLang="ja-JP" sz="1400" dirty="0">
              <a:solidFill>
                <a:schemeClr val="tx1">
                  <a:lumMod val="65000"/>
                  <a:lumOff val="35000"/>
                </a:schemeClr>
              </a:solidFill>
            </a:endParaRPr>
          </a:p>
          <a:p>
            <a:pPr lvl="0"/>
            <a:endParaRPr lang="en-US" altLang="ja-JP" sz="1400" dirty="0" smtClean="0">
              <a:solidFill>
                <a:schemeClr val="tx1">
                  <a:lumMod val="65000"/>
                  <a:lumOff val="35000"/>
                </a:schemeClr>
              </a:solidFill>
            </a:endParaRPr>
          </a:p>
          <a:p>
            <a:pPr lvl="0"/>
            <a:r>
              <a:rPr lang="ja-JP" altLang="en-US" sz="1400" dirty="0" smtClean="0">
                <a:solidFill>
                  <a:schemeClr val="tx1">
                    <a:lumMod val="65000"/>
                    <a:lumOff val="35000"/>
                  </a:schemeClr>
                </a:solidFill>
              </a:rPr>
              <a:t>■</a:t>
            </a:r>
            <a:r>
              <a:rPr lang="ja-JP" altLang="en-US" sz="1400" dirty="0">
                <a:solidFill>
                  <a:schemeClr val="tx1">
                    <a:lumMod val="65000"/>
                    <a:lumOff val="35000"/>
                  </a:schemeClr>
                </a:solidFill>
              </a:rPr>
              <a:t>掲載不具合について</a:t>
            </a:r>
          </a:p>
          <a:p>
            <a:pPr lvl="0"/>
            <a:r>
              <a:rPr lang="ja-JP" altLang="en-US" sz="1400" dirty="0">
                <a:solidFill>
                  <a:schemeClr val="tx1">
                    <a:lumMod val="65000"/>
                    <a:lumOff val="35000"/>
                  </a:schemeClr>
                </a:solidFill>
              </a:rPr>
              <a:t>　次に定める時間は、広告掲載調整時間とし、広告掲載調整時間内の不具合について、ヤフーは免責されます。</a:t>
            </a:r>
          </a:p>
          <a:p>
            <a:pPr lvl="0"/>
            <a:r>
              <a:rPr lang="ja-JP" altLang="en-US" sz="1400" dirty="0">
                <a:solidFill>
                  <a:schemeClr val="tx1">
                    <a:lumMod val="65000"/>
                    <a:lumOff val="35000"/>
                  </a:schemeClr>
                </a:solidFill>
              </a:rPr>
              <a:t>　（１）広告掲載開始日、及び広告内容の変更後の掲載開始日は、掲載開始から</a:t>
            </a:r>
            <a:r>
              <a:rPr lang="en-US" altLang="ja-JP" sz="1400" dirty="0">
                <a:solidFill>
                  <a:schemeClr val="tx1">
                    <a:lumMod val="65000"/>
                    <a:lumOff val="35000"/>
                  </a:schemeClr>
                </a:solidFill>
              </a:rPr>
              <a:t>12</a:t>
            </a:r>
            <a:r>
              <a:rPr lang="ja-JP" altLang="en-US" sz="1400" dirty="0">
                <a:solidFill>
                  <a:schemeClr val="tx1">
                    <a:lumMod val="65000"/>
                    <a:lumOff val="35000"/>
                  </a:schemeClr>
                </a:solidFill>
              </a:rPr>
              <a:t>時間を広告掲載調整時間とします。</a:t>
            </a:r>
          </a:p>
          <a:p>
            <a:pPr lvl="0"/>
            <a:r>
              <a:rPr lang="ja-JP" altLang="en-US" sz="1400" dirty="0">
                <a:solidFill>
                  <a:schemeClr val="tx1">
                    <a:lumMod val="65000"/>
                    <a:lumOff val="35000"/>
                  </a:schemeClr>
                </a:solidFill>
              </a:rPr>
              <a:t>　　ただし、（２）、（３）に該当する場合は、その定めに従います。</a:t>
            </a:r>
          </a:p>
          <a:p>
            <a:pPr lvl="0"/>
            <a:r>
              <a:rPr lang="ja-JP" altLang="en-US" sz="1400" dirty="0">
                <a:solidFill>
                  <a:schemeClr val="tx1">
                    <a:lumMod val="65000"/>
                    <a:lumOff val="35000"/>
                  </a:schemeClr>
                </a:solidFill>
              </a:rPr>
              <a:t>　（２）広告掲載開始日が営業日以外の場合、当該広告掲載開始時間から翌営業日正午までを広告掲載調整時間とします。</a:t>
            </a:r>
          </a:p>
          <a:p>
            <a:pPr lvl="0"/>
            <a:r>
              <a:rPr lang="ja-JP" altLang="en-US" sz="1400" dirty="0">
                <a:solidFill>
                  <a:schemeClr val="tx1">
                    <a:lumMod val="65000"/>
                    <a:lumOff val="35000"/>
                  </a:schemeClr>
                </a:solidFill>
              </a:rPr>
              <a:t>　（３）広告の総掲載予定時間が</a:t>
            </a:r>
            <a:r>
              <a:rPr lang="en-US" altLang="ja-JP" sz="1400" dirty="0">
                <a:solidFill>
                  <a:schemeClr val="tx1">
                    <a:lumMod val="65000"/>
                    <a:lumOff val="35000"/>
                  </a:schemeClr>
                </a:solidFill>
              </a:rPr>
              <a:t>12</a:t>
            </a:r>
            <a:r>
              <a:rPr lang="ja-JP" altLang="en-US" sz="1400" dirty="0">
                <a:solidFill>
                  <a:schemeClr val="tx1">
                    <a:lumMod val="65000"/>
                    <a:lumOff val="35000"/>
                  </a:schemeClr>
                </a:solidFill>
              </a:rPr>
              <a:t>時間未満の場合、総掲載予定時間の</a:t>
            </a:r>
            <a:r>
              <a:rPr lang="en-US" altLang="ja-JP" sz="1400" dirty="0">
                <a:solidFill>
                  <a:schemeClr val="tx1">
                    <a:lumMod val="65000"/>
                    <a:lumOff val="35000"/>
                  </a:schemeClr>
                </a:solidFill>
              </a:rPr>
              <a:t>10%</a:t>
            </a:r>
            <a:r>
              <a:rPr lang="ja-JP" altLang="en-US" sz="1400" dirty="0">
                <a:solidFill>
                  <a:schemeClr val="tx1">
                    <a:lumMod val="65000"/>
                    <a:lumOff val="35000"/>
                  </a:schemeClr>
                </a:solidFill>
              </a:rPr>
              <a:t>にあたる時間までを広告掲載調整時間とします。</a:t>
            </a:r>
          </a:p>
        </p:txBody>
      </p:sp>
    </p:spTree>
    <p:extLst>
      <p:ext uri="{BB962C8B-B14F-4D97-AF65-F5344CB8AC3E}">
        <p14:creationId xmlns:p14="http://schemas.microsoft.com/office/powerpoint/2010/main" val="34604621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更新・変更履歴</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11</a:t>
            </a:fld>
            <a:endParaRPr lang="ja-JP" altLang="en-US"/>
          </a:p>
        </p:txBody>
      </p:sp>
      <p:sp>
        <p:nvSpPr>
          <p:cNvPr id="6" name="テキスト ボックス 5"/>
          <p:cNvSpPr txBox="1"/>
          <p:nvPr/>
        </p:nvSpPr>
        <p:spPr>
          <a:xfrm>
            <a:off x="454374" y="1124744"/>
            <a:ext cx="11402265" cy="523220"/>
          </a:xfrm>
          <a:prstGeom prst="rect">
            <a:avLst/>
          </a:prstGeom>
          <a:noFill/>
        </p:spPr>
        <p:txBody>
          <a:bodyPr wrap="square" rtlCol="0">
            <a:spAutoFit/>
          </a:bodyPr>
          <a:lstStyle/>
          <a:p>
            <a:r>
              <a:rPr lang="ja-JP" altLang="en-US" sz="1400" dirty="0"/>
              <a:t>■</a:t>
            </a:r>
            <a:r>
              <a:rPr lang="en-US" altLang="ja-JP" sz="1400" dirty="0"/>
              <a:t>2021/9/7</a:t>
            </a:r>
          </a:p>
          <a:p>
            <a:r>
              <a:rPr lang="ja-JP" altLang="en-US" sz="1400" dirty="0"/>
              <a:t>・「免責事項・注意事項」入稿前審査についての記載を更新しました。</a:t>
            </a:r>
          </a:p>
        </p:txBody>
      </p:sp>
    </p:spTree>
    <p:extLst>
      <p:ext uri="{BB962C8B-B14F-4D97-AF65-F5344CB8AC3E}">
        <p14:creationId xmlns:p14="http://schemas.microsoft.com/office/powerpoint/2010/main" val="14273773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業種カテゴリーの制限</a:t>
            </a:r>
            <a:r>
              <a:rPr lang="en-US" altLang="ja-JP" dirty="0"/>
              <a:t>/</a:t>
            </a:r>
            <a:r>
              <a:rPr lang="ja-JP" altLang="en-US" dirty="0"/>
              <a:t>予約時の注意点</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12</a:t>
            </a:fld>
            <a:endParaRPr lang="ja-JP" altLang="en-US"/>
          </a:p>
        </p:txBody>
      </p:sp>
      <p:sp>
        <p:nvSpPr>
          <p:cNvPr id="7" name="コンテンツ プレースホルダー 2"/>
          <p:cNvSpPr txBox="1">
            <a:spLocks/>
          </p:cNvSpPr>
          <p:nvPr/>
        </p:nvSpPr>
        <p:spPr>
          <a:xfrm>
            <a:off x="416496" y="1052736"/>
            <a:ext cx="11440144" cy="5184576"/>
          </a:xfrm>
          <a:prstGeom prst="rect">
            <a:avLst/>
          </a:prstGeom>
        </p:spPr>
        <p:txBody>
          <a:bodyPr vert="horz" lIns="74295" tIns="37148" rIns="74295" bIns="37148" rtlCol="0" anchor="t">
            <a:normAutofit/>
          </a:bodyPr>
          <a:lst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メイリオ"/>
                <a:ea typeface="メイリオ"/>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メイリオ"/>
                <a:ea typeface="メイリオ"/>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メイリオ"/>
                <a:ea typeface="メイリオ"/>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メイリオ"/>
                <a:ea typeface="メイリオ"/>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メイリオ"/>
                <a:ea typeface="メイリオ"/>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lvl="0" indent="0">
              <a:buFont typeface="Arial" pitchFamily="34" charset="0"/>
              <a:buNone/>
            </a:pPr>
            <a:r>
              <a:rPr lang="ja-JP" altLang="en-US" sz="1950" b="1" dirty="0" smtClean="0">
                <a:solidFill>
                  <a:schemeClr val="tx1">
                    <a:lumMod val="65000"/>
                    <a:lumOff val="35000"/>
                  </a:schemeClr>
                </a:solidFill>
              </a:rPr>
              <a:t>・広告タイプが静止画・動画の場合</a:t>
            </a:r>
          </a:p>
          <a:p>
            <a:pPr marL="179388" indent="-179388">
              <a:buNone/>
            </a:pPr>
            <a:r>
              <a:rPr lang="ja-JP" altLang="en-US" sz="1300" dirty="0" smtClean="0">
                <a:solidFill>
                  <a:schemeClr val="tx1">
                    <a:lumMod val="65000"/>
                    <a:lumOff val="35000"/>
                  </a:schemeClr>
                </a:solidFill>
              </a:rPr>
              <a:t>　</a:t>
            </a:r>
            <a:r>
              <a:rPr lang="ja-JP" altLang="en-US" sz="1600" dirty="0">
                <a:solidFill>
                  <a:schemeClr val="tx1">
                    <a:lumMod val="65000"/>
                    <a:lumOff val="35000"/>
                  </a:schemeClr>
                </a:solidFill>
              </a:rPr>
              <a:t>掲載予定のキャンペーンが掲載制限カテゴリー</a:t>
            </a:r>
            <a:r>
              <a:rPr lang="ja-JP" altLang="en-US" sz="1600" dirty="0" smtClean="0">
                <a:solidFill>
                  <a:schemeClr val="tx1">
                    <a:lumMod val="65000"/>
                    <a:lumOff val="35000"/>
                  </a:schemeClr>
                </a:solidFill>
              </a:rPr>
              <a:t>に該当する場合、予約はできません。広告管理ツールのシミュレーションの結果は在庫なしと表示されます。</a:t>
            </a:r>
            <a:r>
              <a:rPr lang="ja-JP" altLang="en-US" sz="1600" dirty="0">
                <a:solidFill>
                  <a:schemeClr val="tx1">
                    <a:lumMod val="65000"/>
                    <a:lumOff val="35000"/>
                  </a:schemeClr>
                </a:solidFill>
              </a:rPr>
              <a:t>（ただし、ホワイトリストに登録されていれば予約可能です。</a:t>
            </a:r>
            <a:r>
              <a:rPr lang="ja-JP" altLang="en-US" sz="1600" dirty="0" smtClean="0">
                <a:solidFill>
                  <a:schemeClr val="tx1">
                    <a:lumMod val="65000"/>
                    <a:lumOff val="35000"/>
                  </a:schemeClr>
                </a:solidFill>
              </a:rPr>
              <a:t>）</a:t>
            </a:r>
          </a:p>
          <a:p>
            <a:pPr marL="0" lvl="0" indent="0">
              <a:buFont typeface="Arial" pitchFamily="34" charset="0"/>
              <a:buNone/>
            </a:pPr>
            <a:endParaRPr lang="en-US" altLang="ja-JP" sz="1300" dirty="0" smtClean="0">
              <a:solidFill>
                <a:schemeClr val="tx1">
                  <a:lumMod val="65000"/>
                  <a:lumOff val="35000"/>
                </a:schemeClr>
              </a:solidFill>
            </a:endParaRPr>
          </a:p>
          <a:p>
            <a:pPr marL="179388" lvl="0" indent="-179388">
              <a:buFont typeface="Arial" pitchFamily="34" charset="0"/>
              <a:buNone/>
            </a:pPr>
            <a:r>
              <a:rPr lang="ja-JP" altLang="en-US" sz="1950" b="1" dirty="0" smtClean="0">
                <a:solidFill>
                  <a:schemeClr val="tx1">
                    <a:lumMod val="65000"/>
                    <a:lumOff val="35000"/>
                  </a:schemeClr>
                </a:solidFill>
              </a:rPr>
              <a:t>・広告タイプが予約型専用広告の場合</a:t>
            </a:r>
            <a:r>
              <a:rPr lang="ja-JP" altLang="en-US" sz="1138" dirty="0" smtClean="0">
                <a:solidFill>
                  <a:schemeClr val="tx1">
                    <a:lumMod val="65000"/>
                    <a:lumOff val="35000"/>
                  </a:schemeClr>
                </a:solidFill>
              </a:rPr>
              <a:t>（</a:t>
            </a:r>
            <a:r>
              <a:rPr lang="en-US" altLang="ja-JP" sz="1138" dirty="0" smtClean="0">
                <a:solidFill>
                  <a:schemeClr val="tx1">
                    <a:lumMod val="65000"/>
                    <a:lumOff val="35000"/>
                  </a:schemeClr>
                </a:solidFill>
              </a:rPr>
              <a:t>※</a:t>
            </a:r>
            <a:r>
              <a:rPr lang="ja-JP" altLang="en-US" sz="1138" dirty="0" smtClean="0">
                <a:solidFill>
                  <a:schemeClr val="tx1">
                    <a:lumMod val="65000"/>
                    <a:lumOff val="35000"/>
                  </a:schemeClr>
                </a:solidFill>
              </a:rPr>
              <a:t>広告タイプ：ブランドパネルトップインパクト関連、パノラマ関連）</a:t>
            </a:r>
            <a:r>
              <a:rPr lang="ja-JP" altLang="en-US" sz="1600" dirty="0" smtClean="0">
                <a:solidFill>
                  <a:schemeClr val="tx1">
                    <a:lumMod val="65000"/>
                    <a:lumOff val="35000"/>
                  </a:schemeClr>
                </a:solidFill>
              </a:rPr>
              <a:t>掲載</a:t>
            </a:r>
            <a:r>
              <a:rPr lang="ja-JP" altLang="en-US" sz="1600" dirty="0">
                <a:solidFill>
                  <a:schemeClr val="tx1">
                    <a:lumMod val="65000"/>
                    <a:lumOff val="35000"/>
                  </a:schemeClr>
                </a:solidFill>
              </a:rPr>
              <a:t>予定のキャンペーンが</a:t>
            </a:r>
            <a:r>
              <a:rPr lang="ja-JP" altLang="en-US" sz="1600" dirty="0" smtClean="0">
                <a:solidFill>
                  <a:schemeClr val="tx1">
                    <a:lumMod val="65000"/>
                    <a:lumOff val="35000"/>
                  </a:schemeClr>
                </a:solidFill>
              </a:rPr>
              <a:t>掲載</a:t>
            </a:r>
            <a:r>
              <a:rPr lang="ja-JP" altLang="en-US" sz="1600" dirty="0">
                <a:solidFill>
                  <a:schemeClr val="tx1">
                    <a:lumMod val="65000"/>
                    <a:lumOff val="35000"/>
                  </a:schemeClr>
                </a:solidFill>
              </a:rPr>
              <a:t>制限カテゴリーに該当する場合、予約は</a:t>
            </a:r>
            <a:r>
              <a:rPr lang="ja-JP" altLang="en-US" sz="1600" dirty="0" smtClean="0">
                <a:solidFill>
                  <a:schemeClr val="tx1">
                    <a:lumMod val="65000"/>
                    <a:lumOff val="35000"/>
                  </a:schemeClr>
                </a:solidFill>
              </a:rPr>
              <a:t>できません。ただし </a:t>
            </a:r>
            <a:r>
              <a:rPr lang="ja-JP" altLang="en-US" sz="1600" b="1" dirty="0" smtClean="0">
                <a:solidFill>
                  <a:srgbClr val="C00000"/>
                </a:solidFill>
              </a:rPr>
              <a:t>「健康・美容食品」「健康器具・雑貨」</a:t>
            </a:r>
            <a:r>
              <a:rPr lang="ja-JP" altLang="en-US" sz="1600" dirty="0" smtClean="0">
                <a:solidFill>
                  <a:schemeClr val="tx1">
                    <a:lumMod val="65000"/>
                    <a:lumOff val="35000"/>
                  </a:schemeClr>
                </a:solidFill>
              </a:rPr>
              <a:t>の場合は、一部のプロモーション内容のみ許可しています。</a:t>
            </a:r>
            <a:r>
              <a:rPr lang="en-US" altLang="ja-JP" sz="1600" dirty="0" smtClean="0">
                <a:solidFill>
                  <a:schemeClr val="tx1">
                    <a:lumMod val="65000"/>
                    <a:lumOff val="35000"/>
                  </a:schemeClr>
                </a:solidFill>
              </a:rPr>
              <a:t>P14</a:t>
            </a:r>
            <a:r>
              <a:rPr lang="ja-JP" altLang="en-US" sz="1600" dirty="0" smtClean="0">
                <a:solidFill>
                  <a:schemeClr val="tx1">
                    <a:lumMod val="65000"/>
                    <a:lumOff val="35000"/>
                  </a:schemeClr>
                </a:solidFill>
              </a:rPr>
              <a:t>の事前提案可否のフローにて、事前に弊社営業または</a:t>
            </a:r>
            <a:r>
              <a:rPr lang="en-US" altLang="ja-JP" sz="1600" dirty="0" smtClean="0">
                <a:solidFill>
                  <a:schemeClr val="tx1">
                    <a:lumMod val="65000"/>
                    <a:lumOff val="35000"/>
                  </a:schemeClr>
                </a:solidFill>
              </a:rPr>
              <a:t>Yahoo!</a:t>
            </a:r>
            <a:r>
              <a:rPr lang="ja-JP" altLang="en-US" sz="1600" dirty="0" smtClean="0">
                <a:solidFill>
                  <a:schemeClr val="tx1">
                    <a:lumMod val="65000"/>
                    <a:lumOff val="35000"/>
                  </a:schemeClr>
                </a:solidFill>
              </a:rPr>
              <a:t>広告パートナーサポート宛にご連絡ください。</a:t>
            </a:r>
          </a:p>
          <a:p>
            <a:pPr marL="400050" lvl="1" indent="0">
              <a:buFont typeface="Arial" pitchFamily="34" charset="0"/>
              <a:buNone/>
            </a:pPr>
            <a:endParaRPr lang="en-US" altLang="ja-JP" sz="1100" dirty="0">
              <a:solidFill>
                <a:schemeClr val="tx1">
                  <a:lumMod val="65000"/>
                  <a:lumOff val="35000"/>
                </a:schemeClr>
              </a:solidFill>
            </a:endParaRPr>
          </a:p>
        </p:txBody>
      </p:sp>
      <p:pic>
        <p:nvPicPr>
          <p:cNvPr id="8" name="図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3392" y="4209979"/>
            <a:ext cx="887380" cy="720080"/>
          </a:xfrm>
          <a:prstGeom prst="rect">
            <a:avLst/>
          </a:prstGeom>
        </p:spPr>
      </p:pic>
      <p:sp>
        <p:nvSpPr>
          <p:cNvPr id="9" name="角丸四角形 8"/>
          <p:cNvSpPr/>
          <p:nvPr/>
        </p:nvSpPr>
        <p:spPr bwMode="auto">
          <a:xfrm>
            <a:off x="416496" y="4101967"/>
            <a:ext cx="11440143" cy="1928851"/>
          </a:xfrm>
          <a:prstGeom prst="roundRect">
            <a:avLst/>
          </a:prstGeom>
          <a:noFill/>
          <a:ln w="3175" algn="ctr">
            <a:solidFill>
              <a:srgbClr val="292929"/>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dirty="0" smtClean="0">
              <a:ln>
                <a:noFill/>
              </a:ln>
              <a:solidFill>
                <a:schemeClr val="bg1"/>
              </a:solidFill>
              <a:effectLst/>
              <a:uLnTx/>
              <a:uFillTx/>
              <a:latin typeface="+mn-ea"/>
              <a:cs typeface="Verdana" pitchFamily="34" charset="0"/>
            </a:endParaRPr>
          </a:p>
        </p:txBody>
      </p:sp>
      <p:sp>
        <p:nvSpPr>
          <p:cNvPr id="10" name="テキスト ボックス 9"/>
          <p:cNvSpPr txBox="1"/>
          <p:nvPr/>
        </p:nvSpPr>
        <p:spPr>
          <a:xfrm>
            <a:off x="1127448" y="4368825"/>
            <a:ext cx="10657183" cy="1661993"/>
          </a:xfrm>
          <a:prstGeom prst="rect">
            <a:avLst/>
          </a:prstGeom>
          <a:noFill/>
        </p:spPr>
        <p:txBody>
          <a:bodyPr wrap="square" rtlCol="0">
            <a:spAutoFit/>
          </a:bodyPr>
          <a:lstStyle/>
          <a:p>
            <a:pPr marL="400050" lvl="1" indent="0">
              <a:buFont typeface="Arial" pitchFamily="34" charset="0"/>
              <a:buNone/>
            </a:pPr>
            <a:r>
              <a:rPr lang="ja-JP" altLang="en-US" sz="1400" dirty="0" smtClean="0">
                <a:solidFill>
                  <a:schemeClr val="tx1">
                    <a:lumMod val="65000"/>
                    <a:lumOff val="35000"/>
                  </a:schemeClr>
                </a:solidFill>
              </a:rPr>
              <a:t>予約型専用広告において、掲載</a:t>
            </a:r>
            <a:r>
              <a:rPr lang="ja-JP" altLang="en-US" sz="1400" dirty="0">
                <a:solidFill>
                  <a:schemeClr val="tx1">
                    <a:lumMod val="65000"/>
                    <a:lumOff val="35000"/>
                  </a:schemeClr>
                </a:solidFill>
              </a:rPr>
              <a:t>制限カテゴリーのうち、</a:t>
            </a:r>
            <a:r>
              <a:rPr lang="ja-JP" altLang="en-US" sz="1400" b="1" dirty="0">
                <a:solidFill>
                  <a:srgbClr val="C00000"/>
                </a:solidFill>
              </a:rPr>
              <a:t>「健康・美容食品」「法務・税務」</a:t>
            </a:r>
            <a:r>
              <a:rPr lang="ja-JP" altLang="en-US" sz="1400" dirty="0">
                <a:solidFill>
                  <a:schemeClr val="tx1">
                    <a:lumMod val="65000"/>
                    <a:lumOff val="35000"/>
                  </a:schemeClr>
                </a:solidFill>
              </a:rPr>
              <a:t>は、</a:t>
            </a:r>
            <a:r>
              <a:rPr lang="ja-JP" altLang="en-US" sz="1400" u="sng" dirty="0">
                <a:solidFill>
                  <a:schemeClr val="tx1">
                    <a:lumMod val="65000"/>
                    <a:lumOff val="35000"/>
                  </a:schemeClr>
                </a:solidFill>
              </a:rPr>
              <a:t>システム制御がかからず予約できてしまいます</a:t>
            </a:r>
            <a:r>
              <a:rPr lang="ja-JP" altLang="en-US" sz="1400" dirty="0" smtClean="0">
                <a:solidFill>
                  <a:schemeClr val="tx1">
                    <a:lumMod val="65000"/>
                    <a:lumOff val="35000"/>
                  </a:schemeClr>
                </a:solidFill>
              </a:rPr>
              <a:t>。</a:t>
            </a:r>
            <a:endParaRPr lang="en-US" altLang="ja-JP" sz="1400" dirty="0">
              <a:solidFill>
                <a:schemeClr val="tx1">
                  <a:lumMod val="65000"/>
                  <a:lumOff val="35000"/>
                </a:schemeClr>
              </a:solidFill>
            </a:endParaRPr>
          </a:p>
          <a:p>
            <a:pPr marL="400050" lvl="1" indent="0">
              <a:buFont typeface="Arial" pitchFamily="34" charset="0"/>
              <a:buNone/>
            </a:pPr>
            <a:r>
              <a:rPr lang="ja-JP" altLang="en-US" sz="1400" dirty="0" smtClean="0">
                <a:solidFill>
                  <a:schemeClr val="tx1">
                    <a:lumMod val="65000"/>
                    <a:lumOff val="35000"/>
                  </a:schemeClr>
                </a:solidFill>
              </a:rPr>
              <a:t>しかし</a:t>
            </a:r>
            <a:r>
              <a:rPr lang="ja-JP" altLang="en-US" sz="1400" dirty="0">
                <a:solidFill>
                  <a:schemeClr val="tx1">
                    <a:lumMod val="65000"/>
                    <a:lumOff val="35000"/>
                  </a:schemeClr>
                </a:solidFill>
              </a:rPr>
              <a:t>、予約型専用広告の掲載制限カテゴリー対象のため、審査のタイミングで否認されます。</a:t>
            </a:r>
            <a:endParaRPr lang="en-US" altLang="ja-JP" sz="1400" dirty="0">
              <a:solidFill>
                <a:schemeClr val="tx1">
                  <a:lumMod val="65000"/>
                  <a:lumOff val="35000"/>
                </a:schemeClr>
              </a:solidFill>
            </a:endParaRPr>
          </a:p>
          <a:p>
            <a:pPr marL="400050" lvl="1" indent="0">
              <a:buFont typeface="Arial" pitchFamily="34" charset="0"/>
              <a:buNone/>
            </a:pPr>
            <a:r>
              <a:rPr lang="ja-JP" altLang="en-US" sz="1400" dirty="0">
                <a:solidFill>
                  <a:schemeClr val="tx1">
                    <a:lumMod val="65000"/>
                    <a:lumOff val="35000"/>
                  </a:schemeClr>
                </a:solidFill>
              </a:rPr>
              <a:t>（</a:t>
            </a:r>
            <a:r>
              <a:rPr lang="ja-JP" altLang="en-US" sz="1400" b="1" dirty="0">
                <a:solidFill>
                  <a:schemeClr val="tx1">
                    <a:lumMod val="65000"/>
                    <a:lumOff val="35000"/>
                  </a:schemeClr>
                </a:solidFill>
              </a:rPr>
              <a:t> </a:t>
            </a:r>
            <a:r>
              <a:rPr lang="ja-JP" altLang="en-US" sz="1400" dirty="0">
                <a:solidFill>
                  <a:schemeClr val="tx1">
                    <a:lumMod val="65000"/>
                    <a:lumOff val="35000"/>
                  </a:schemeClr>
                </a:solidFill>
              </a:rPr>
              <a:t>「健康・美容食品」 は許可されたプロモーション内容</a:t>
            </a:r>
            <a:r>
              <a:rPr lang="ja-JP" altLang="en-US" sz="1400" dirty="0" smtClean="0">
                <a:solidFill>
                  <a:schemeClr val="tx1">
                    <a:lumMod val="65000"/>
                    <a:lumOff val="35000"/>
                  </a:schemeClr>
                </a:solidFill>
              </a:rPr>
              <a:t>のみ掲載可となりますので上記のとおり事前の申請が必要です。）</a:t>
            </a:r>
            <a:endParaRPr lang="en-US" altLang="ja-JP" sz="1400" dirty="0" smtClean="0">
              <a:solidFill>
                <a:schemeClr val="tx1">
                  <a:lumMod val="65000"/>
                  <a:lumOff val="35000"/>
                </a:schemeClr>
              </a:solidFill>
            </a:endParaRPr>
          </a:p>
          <a:p>
            <a:pPr marL="400050" lvl="1" indent="0">
              <a:buFont typeface="Arial" pitchFamily="34" charset="0"/>
              <a:buNone/>
            </a:pPr>
            <a:r>
              <a:rPr lang="ja-JP" altLang="en-US" sz="1400" b="1" u="sng" dirty="0" smtClean="0">
                <a:solidFill>
                  <a:schemeClr val="tx1">
                    <a:lumMod val="65000"/>
                    <a:lumOff val="35000"/>
                  </a:schemeClr>
                </a:solidFill>
              </a:rPr>
              <a:t>否認</a:t>
            </a:r>
            <a:r>
              <a:rPr lang="ja-JP" altLang="en-US" sz="1400" b="1" u="sng" dirty="0">
                <a:solidFill>
                  <a:schemeClr val="tx1">
                    <a:lumMod val="65000"/>
                    <a:lumOff val="35000"/>
                  </a:schemeClr>
                </a:solidFill>
              </a:rPr>
              <a:t>された場合、再審査を申請するか、忘れずにキャンセルしてください</a:t>
            </a:r>
            <a:r>
              <a:rPr lang="ja-JP" altLang="en-US" sz="1400" b="1" u="sng" dirty="0" smtClean="0">
                <a:solidFill>
                  <a:schemeClr val="tx1">
                    <a:lumMod val="65000"/>
                    <a:lumOff val="35000"/>
                  </a:schemeClr>
                </a:solidFill>
              </a:rPr>
              <a:t>。</a:t>
            </a:r>
            <a:endParaRPr lang="en-US" altLang="ja-JP" sz="1400" b="1" u="sng" dirty="0" smtClean="0">
              <a:solidFill>
                <a:schemeClr val="tx1">
                  <a:lumMod val="65000"/>
                  <a:lumOff val="35000"/>
                </a:schemeClr>
              </a:solidFill>
            </a:endParaRPr>
          </a:p>
          <a:p>
            <a:pPr marL="400050" lvl="1" indent="0">
              <a:buFont typeface="Arial" pitchFamily="34" charset="0"/>
              <a:buNone/>
            </a:pPr>
            <a:r>
              <a:rPr lang="ja-JP" altLang="en-US" sz="1400" dirty="0" smtClean="0">
                <a:solidFill>
                  <a:schemeClr val="tx1">
                    <a:lumMod val="65000"/>
                    <a:lumOff val="35000"/>
                  </a:schemeClr>
                </a:solidFill>
              </a:rPr>
              <a:t>（</a:t>
            </a:r>
            <a:r>
              <a:rPr lang="ja-JP" altLang="en-US" sz="1400" dirty="0">
                <a:solidFill>
                  <a:schemeClr val="tx1">
                    <a:lumMod val="65000"/>
                    <a:lumOff val="35000"/>
                  </a:schemeClr>
                </a:solidFill>
                <a:latin typeface="+mn-ea"/>
              </a:rPr>
              <a:t>キャンペーン作成（予約）後、</a:t>
            </a:r>
            <a:r>
              <a:rPr lang="en-US" altLang="ja-JP" sz="1400" dirty="0">
                <a:solidFill>
                  <a:schemeClr val="tx1">
                    <a:lumMod val="65000"/>
                    <a:lumOff val="35000"/>
                  </a:schemeClr>
                </a:solidFill>
                <a:latin typeface="+mn-ea"/>
              </a:rPr>
              <a:t>4</a:t>
            </a:r>
            <a:r>
              <a:rPr lang="ja-JP" altLang="en-US" sz="1400" dirty="0">
                <a:solidFill>
                  <a:schemeClr val="tx1">
                    <a:lumMod val="65000"/>
                    <a:lumOff val="35000"/>
                  </a:schemeClr>
                </a:solidFill>
                <a:latin typeface="+mn-ea"/>
              </a:rPr>
              <a:t>営業日以降のキャンセルはキャンセル料が発生します。</a:t>
            </a:r>
            <a:r>
              <a:rPr lang="ja-JP" altLang="en-US" sz="1400" dirty="0">
                <a:solidFill>
                  <a:schemeClr val="tx1">
                    <a:lumMod val="65000"/>
                    <a:lumOff val="35000"/>
                  </a:schemeClr>
                </a:solidFill>
              </a:rPr>
              <a:t>）</a:t>
            </a:r>
            <a:endParaRPr lang="en-US" altLang="ja-JP" sz="1400" dirty="0">
              <a:solidFill>
                <a:schemeClr val="tx1">
                  <a:lumMod val="65000"/>
                  <a:lumOff val="35000"/>
                </a:schemeClr>
              </a:solidFill>
            </a:endParaRPr>
          </a:p>
          <a:p>
            <a:endParaRPr kumimoji="1" lang="ja-JP" altLang="en-US" dirty="0"/>
          </a:p>
        </p:txBody>
      </p:sp>
    </p:spTree>
    <p:extLst>
      <p:ext uri="{BB962C8B-B14F-4D97-AF65-F5344CB8AC3E}">
        <p14:creationId xmlns:p14="http://schemas.microsoft.com/office/powerpoint/2010/main" val="308441194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11291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fontScale="92500"/>
          </a:bodyPr>
          <a:lstStyle/>
          <a:p>
            <a:r>
              <a:rPr lang="ja-JP" altLang="en-US" dirty="0"/>
              <a:t>商品一覧　</a:t>
            </a:r>
            <a:r>
              <a:rPr lang="ja-JP" altLang="en-US" dirty="0" smtClean="0">
                <a:latin typeface="+mn-ea"/>
              </a:rPr>
              <a:t>ブランドパネル　カルーセル（スマート</a:t>
            </a:r>
            <a:r>
              <a:rPr lang="ja-JP" altLang="en-US" dirty="0">
                <a:latin typeface="+mn-ea"/>
              </a:rPr>
              <a:t>フォン</a:t>
            </a:r>
            <a:r>
              <a:rPr lang="ja-JP" altLang="en-US" dirty="0" smtClean="0">
                <a:latin typeface="+mn-ea"/>
              </a:rPr>
              <a:t>商品</a:t>
            </a:r>
            <a:r>
              <a:rPr lang="ja-JP" altLang="en-US" dirty="0">
                <a:latin typeface="+mn-ea"/>
              </a:rPr>
              <a:t>）</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a:t>
            </a:fld>
            <a:endParaRPr lang="ja-JP" altLang="en-US"/>
          </a:p>
        </p:txBody>
      </p:sp>
      <p:graphicFrame>
        <p:nvGraphicFramePr>
          <p:cNvPr id="12" name="表 11">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2496651886"/>
              </p:ext>
            </p:extLst>
          </p:nvPr>
        </p:nvGraphicFramePr>
        <p:xfrm>
          <a:off x="191343" y="979513"/>
          <a:ext cx="11881321" cy="5273040"/>
        </p:xfrm>
        <a:graphic>
          <a:graphicData uri="http://schemas.openxmlformats.org/drawingml/2006/table">
            <a:tbl>
              <a:tblPr firstCol="1" bandRow="1"/>
              <a:tblGrid>
                <a:gridCol w="1231600">
                  <a:extLst>
                    <a:ext uri="{9D8B030D-6E8A-4147-A177-3AD203B41FA5}">
                      <a16:colId xmlns:a16="http://schemas.microsoft.com/office/drawing/2014/main" val="792911817"/>
                    </a:ext>
                  </a:extLst>
                </a:gridCol>
                <a:gridCol w="507130">
                  <a:extLst>
                    <a:ext uri="{9D8B030D-6E8A-4147-A177-3AD203B41FA5}">
                      <a16:colId xmlns:a16="http://schemas.microsoft.com/office/drawing/2014/main" val="1525620392"/>
                    </a:ext>
                  </a:extLst>
                </a:gridCol>
                <a:gridCol w="1321324">
                  <a:extLst>
                    <a:ext uri="{9D8B030D-6E8A-4147-A177-3AD203B41FA5}">
                      <a16:colId xmlns:a16="http://schemas.microsoft.com/office/drawing/2014/main" val="3835180974"/>
                    </a:ext>
                  </a:extLst>
                </a:gridCol>
                <a:gridCol w="468339">
                  <a:extLst>
                    <a:ext uri="{9D8B030D-6E8A-4147-A177-3AD203B41FA5}">
                      <a16:colId xmlns:a16="http://schemas.microsoft.com/office/drawing/2014/main" val="4269922740"/>
                    </a:ext>
                  </a:extLst>
                </a:gridCol>
                <a:gridCol w="1266017">
                  <a:extLst>
                    <a:ext uri="{9D8B030D-6E8A-4147-A177-3AD203B41FA5}">
                      <a16:colId xmlns:a16="http://schemas.microsoft.com/office/drawing/2014/main" val="360912566"/>
                    </a:ext>
                  </a:extLst>
                </a:gridCol>
                <a:gridCol w="494227">
                  <a:extLst>
                    <a:ext uri="{9D8B030D-6E8A-4147-A177-3AD203B41FA5}">
                      <a16:colId xmlns:a16="http://schemas.microsoft.com/office/drawing/2014/main" val="1933156410"/>
                    </a:ext>
                  </a:extLst>
                </a:gridCol>
                <a:gridCol w="1263995">
                  <a:extLst>
                    <a:ext uri="{9D8B030D-6E8A-4147-A177-3AD203B41FA5}">
                      <a16:colId xmlns:a16="http://schemas.microsoft.com/office/drawing/2014/main" val="846502076"/>
                    </a:ext>
                  </a:extLst>
                </a:gridCol>
                <a:gridCol w="474735">
                  <a:extLst>
                    <a:ext uri="{9D8B030D-6E8A-4147-A177-3AD203B41FA5}">
                      <a16:colId xmlns:a16="http://schemas.microsoft.com/office/drawing/2014/main" val="4196219788"/>
                    </a:ext>
                  </a:extLst>
                </a:gridCol>
                <a:gridCol w="1333563">
                  <a:extLst>
                    <a:ext uri="{9D8B030D-6E8A-4147-A177-3AD203B41FA5}">
                      <a16:colId xmlns:a16="http://schemas.microsoft.com/office/drawing/2014/main" val="943744829"/>
                    </a:ext>
                  </a:extLst>
                </a:gridCol>
                <a:gridCol w="477614">
                  <a:extLst>
                    <a:ext uri="{9D8B030D-6E8A-4147-A177-3AD203B41FA5}">
                      <a16:colId xmlns:a16="http://schemas.microsoft.com/office/drawing/2014/main" val="2494124302"/>
                    </a:ext>
                  </a:extLst>
                </a:gridCol>
                <a:gridCol w="1410898">
                  <a:extLst>
                    <a:ext uri="{9D8B030D-6E8A-4147-A177-3AD203B41FA5}">
                      <a16:colId xmlns:a16="http://schemas.microsoft.com/office/drawing/2014/main" val="3445193374"/>
                    </a:ext>
                  </a:extLst>
                </a:gridCol>
                <a:gridCol w="472726">
                  <a:extLst>
                    <a:ext uri="{9D8B030D-6E8A-4147-A177-3AD203B41FA5}">
                      <a16:colId xmlns:a16="http://schemas.microsoft.com/office/drawing/2014/main" val="739266037"/>
                    </a:ext>
                  </a:extLst>
                </a:gridCol>
                <a:gridCol w="1159153">
                  <a:extLst>
                    <a:ext uri="{9D8B030D-6E8A-4147-A177-3AD203B41FA5}">
                      <a16:colId xmlns:a16="http://schemas.microsoft.com/office/drawing/2014/main" val="3201855149"/>
                    </a:ext>
                  </a:extLst>
                </a:gridCol>
              </a:tblGrid>
              <a:tr h="33407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smtClean="0">
                          <a:solidFill>
                            <a:schemeClr val="bg1"/>
                          </a:solidFill>
                          <a:latin typeface="+mj-lt"/>
                          <a:ea typeface="+mj-ea"/>
                        </a:rPr>
                        <a:t>商品名</a:t>
                      </a:r>
                      <a:endParaRPr kumimoji="1" lang="ja-JP" altLang="en-US" sz="1050" dirty="0">
                        <a:solidFill>
                          <a:schemeClr val="bg1"/>
                        </a:solidFill>
                        <a:latin typeface="+mj-lt"/>
                        <a:ea typeface="+mj-ea"/>
                      </a:endParaRP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ブランドパネル　</a:t>
                      </a:r>
                      <a:r>
                        <a:rPr kumimoji="1" lang="en-US" altLang="ja-JP" sz="800" b="1" kern="1200" dirty="0" smtClean="0">
                          <a:solidFill>
                            <a:schemeClr val="tx1">
                              <a:lumMod val="65000"/>
                              <a:lumOff val="35000"/>
                            </a:schemeClr>
                          </a:solidFill>
                          <a:latin typeface="+mn-lt"/>
                          <a:ea typeface="+mn-ea"/>
                          <a:cs typeface="+mn-cs"/>
                        </a:rPr>
                        <a:t>SP</a:t>
                      </a:r>
                      <a:r>
                        <a:rPr kumimoji="1" lang="ja-JP" altLang="en-US" sz="800" b="1" kern="1200" dirty="0" smtClean="0">
                          <a:solidFill>
                            <a:schemeClr val="tx1">
                              <a:lumMod val="65000"/>
                              <a:lumOff val="35000"/>
                            </a:schemeClr>
                          </a:solidFill>
                          <a:latin typeface="+mn-lt"/>
                          <a:ea typeface="+mn-ea"/>
                          <a:cs typeface="+mn-cs"/>
                        </a:rPr>
                        <a:t>　</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カルーセル（</a:t>
                      </a:r>
                      <a:r>
                        <a:rPr kumimoji="1" lang="en-US" altLang="ja-JP" sz="800" b="1" kern="1200" dirty="0" smtClean="0">
                          <a:solidFill>
                            <a:schemeClr val="tx1">
                              <a:lumMod val="65000"/>
                              <a:lumOff val="35000"/>
                            </a:schemeClr>
                          </a:solidFill>
                          <a:latin typeface="+mn-lt"/>
                          <a:ea typeface="+mn-ea"/>
                          <a:cs typeface="+mn-cs"/>
                        </a:rPr>
                        <a:t>500</a:t>
                      </a:r>
                      <a:r>
                        <a:rPr kumimoji="1" lang="ja-JP" altLang="en-US" sz="800" b="1" kern="1200" dirty="0" smtClean="0">
                          <a:solidFill>
                            <a:schemeClr val="tx1">
                              <a:lumMod val="65000"/>
                              <a:lumOff val="35000"/>
                            </a:schemeClr>
                          </a:solidFill>
                          <a:latin typeface="+mn-lt"/>
                          <a:ea typeface="+mn-ea"/>
                          <a:cs typeface="+mn-cs"/>
                        </a:rPr>
                        <a:t>万円～）</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ja-JP" altLang="en-US" sz="800" b="1" kern="1200" dirty="0" smtClean="0">
                          <a:solidFill>
                            <a:schemeClr val="tx1">
                              <a:lumMod val="65000"/>
                              <a:lumOff val="35000"/>
                            </a:schemeClr>
                          </a:solidFill>
                          <a:latin typeface="+mn-lt"/>
                          <a:ea typeface="+mn-ea"/>
                          <a:cs typeface="+mn-cs"/>
                        </a:rPr>
                        <a:t>ブランドパネル　</a:t>
                      </a:r>
                      <a:r>
                        <a:rPr kumimoji="1" lang="en-US" altLang="ja-JP" sz="800" b="1" kern="1200" dirty="0" smtClean="0">
                          <a:solidFill>
                            <a:schemeClr val="tx1">
                              <a:lumMod val="65000"/>
                              <a:lumOff val="35000"/>
                            </a:schemeClr>
                          </a:solidFill>
                          <a:latin typeface="+mn-lt"/>
                          <a:ea typeface="+mn-ea"/>
                          <a:cs typeface="+mn-cs"/>
                        </a:rPr>
                        <a:t>SP</a:t>
                      </a:r>
                    </a:p>
                    <a:p>
                      <a:pPr algn="ctr"/>
                      <a:r>
                        <a:rPr kumimoji="1" lang="ja-JP" altLang="en-US" sz="800" b="1" kern="1200" dirty="0" smtClean="0">
                          <a:solidFill>
                            <a:schemeClr val="tx1">
                              <a:lumMod val="65000"/>
                              <a:lumOff val="35000"/>
                            </a:schemeClr>
                          </a:solidFill>
                          <a:latin typeface="+mn-lt"/>
                          <a:ea typeface="+mn-ea"/>
                          <a:cs typeface="+mn-cs"/>
                        </a:rPr>
                        <a:t>カルーセル（</a:t>
                      </a:r>
                      <a:r>
                        <a:rPr kumimoji="1" lang="en-US" altLang="ja-JP" sz="800" b="1" kern="1200" dirty="0" smtClean="0">
                          <a:solidFill>
                            <a:schemeClr val="tx1">
                              <a:lumMod val="65000"/>
                              <a:lumOff val="35000"/>
                            </a:schemeClr>
                          </a:solidFill>
                          <a:latin typeface="+mn-lt"/>
                          <a:ea typeface="+mn-ea"/>
                          <a:cs typeface="+mn-cs"/>
                        </a:rPr>
                        <a:t>1000</a:t>
                      </a:r>
                      <a:r>
                        <a:rPr kumimoji="1" lang="ja-JP" altLang="en-US" sz="800" b="1" kern="1200" dirty="0" smtClean="0">
                          <a:solidFill>
                            <a:schemeClr val="tx1">
                              <a:lumMod val="65000"/>
                              <a:lumOff val="35000"/>
                            </a:schemeClr>
                          </a:solidFill>
                          <a:latin typeface="+mn-lt"/>
                          <a:ea typeface="+mn-ea"/>
                          <a:cs typeface="+mn-cs"/>
                        </a:rPr>
                        <a:t>万円～）</a:t>
                      </a:r>
                      <a:endParaRPr kumimoji="1" lang="ja-JP" altLang="en-US" sz="800" b="1"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ja-JP" altLang="en-US" sz="800" b="1" kern="1200" dirty="0" smtClean="0">
                          <a:solidFill>
                            <a:schemeClr val="tx1">
                              <a:lumMod val="65000"/>
                              <a:lumOff val="35000"/>
                            </a:schemeClr>
                          </a:solidFill>
                          <a:latin typeface="+mn-lt"/>
                          <a:ea typeface="+mn-ea"/>
                          <a:cs typeface="+mn-cs"/>
                        </a:rPr>
                        <a:t>ブランドパネル　</a:t>
                      </a:r>
                      <a:r>
                        <a:rPr kumimoji="1" lang="en-US" altLang="ja-JP" sz="800" b="1" kern="1200" dirty="0" smtClean="0">
                          <a:solidFill>
                            <a:schemeClr val="tx1">
                              <a:lumMod val="65000"/>
                              <a:lumOff val="35000"/>
                            </a:schemeClr>
                          </a:solidFill>
                          <a:latin typeface="+mn-lt"/>
                          <a:ea typeface="+mn-ea"/>
                          <a:cs typeface="+mn-cs"/>
                        </a:rPr>
                        <a:t>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カルーセル（</a:t>
                      </a:r>
                      <a:r>
                        <a:rPr kumimoji="1" lang="en-US" altLang="ja-JP" sz="800" b="1" kern="1200" dirty="0" smtClean="0">
                          <a:solidFill>
                            <a:schemeClr val="tx1">
                              <a:lumMod val="65000"/>
                              <a:lumOff val="35000"/>
                            </a:schemeClr>
                          </a:solidFill>
                          <a:latin typeface="+mn-lt"/>
                          <a:ea typeface="+mn-ea"/>
                          <a:cs typeface="+mn-cs"/>
                        </a:rPr>
                        <a:t>FQ1</a:t>
                      </a:r>
                      <a:r>
                        <a:rPr kumimoji="1" lang="ja-JP" altLang="en-US" sz="800" b="1" kern="1200" dirty="0" smtClean="0">
                          <a:solidFill>
                            <a:schemeClr val="tx1">
                              <a:lumMod val="65000"/>
                              <a:lumOff val="35000"/>
                            </a:schemeClr>
                          </a:solidFill>
                          <a:latin typeface="+mn-lt"/>
                          <a:ea typeface="+mn-ea"/>
                          <a:cs typeface="+mn-cs"/>
                        </a:rPr>
                        <a:t>）</a:t>
                      </a:r>
                      <a:endParaRPr kumimoji="1" lang="ja-JP" altLang="en-US" sz="800" b="1"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dirty="0"/>
                    </a:p>
                  </a:txBody>
                  <a:tcPr/>
                </a:tc>
                <a:tc gridSpan="2">
                  <a:txBody>
                    <a:bodyPr/>
                    <a:lstStyle/>
                    <a:p>
                      <a:pPr algn="ctr"/>
                      <a:r>
                        <a:rPr kumimoji="1" lang="ja-JP" altLang="en-US" sz="800" b="1" kern="1200" dirty="0" smtClean="0">
                          <a:solidFill>
                            <a:schemeClr val="tx1">
                              <a:lumMod val="65000"/>
                              <a:lumOff val="35000"/>
                            </a:schemeClr>
                          </a:solidFill>
                          <a:latin typeface="+mn-lt"/>
                          <a:ea typeface="+mn-ea"/>
                          <a:cs typeface="+mn-cs"/>
                        </a:rPr>
                        <a:t>ブランドパネル　</a:t>
                      </a:r>
                      <a:r>
                        <a:rPr kumimoji="1" lang="en-US" altLang="ja-JP" sz="800" b="1" kern="1200" dirty="0" smtClean="0">
                          <a:solidFill>
                            <a:schemeClr val="tx1">
                              <a:lumMod val="65000"/>
                              <a:lumOff val="35000"/>
                            </a:schemeClr>
                          </a:solidFill>
                          <a:latin typeface="+mn-lt"/>
                          <a:ea typeface="+mn-ea"/>
                          <a:cs typeface="+mn-cs"/>
                        </a:rPr>
                        <a:t>SP</a:t>
                      </a:r>
                      <a:r>
                        <a:rPr kumimoji="1" lang="ja-JP" altLang="en-US" sz="800" b="1" kern="1200" dirty="0" smtClean="0">
                          <a:solidFill>
                            <a:schemeClr val="tx1">
                              <a:lumMod val="65000"/>
                              <a:lumOff val="35000"/>
                            </a:schemeClr>
                          </a:solidFill>
                          <a:latin typeface="+mn-lt"/>
                          <a:ea typeface="+mn-ea"/>
                          <a:cs typeface="+mn-cs"/>
                        </a:rPr>
                        <a:t>　カルーセル</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（都道府県）（</a:t>
                      </a:r>
                      <a:r>
                        <a:rPr kumimoji="1" lang="en-US" altLang="ja-JP" sz="800" b="1" kern="1200" dirty="0" smtClean="0">
                          <a:solidFill>
                            <a:schemeClr val="tx1">
                              <a:lumMod val="65000"/>
                              <a:lumOff val="35000"/>
                            </a:schemeClr>
                          </a:solidFill>
                          <a:latin typeface="+mn-lt"/>
                          <a:ea typeface="+mn-ea"/>
                          <a:cs typeface="+mn-cs"/>
                        </a:rPr>
                        <a:t>50</a:t>
                      </a:r>
                      <a:r>
                        <a:rPr kumimoji="1" lang="ja-JP" altLang="en-US" sz="800" b="1" kern="1200" dirty="0" smtClean="0">
                          <a:solidFill>
                            <a:schemeClr val="tx1">
                              <a:lumMod val="65000"/>
                              <a:lumOff val="35000"/>
                            </a:schemeClr>
                          </a:solidFill>
                          <a:latin typeface="+mn-lt"/>
                          <a:ea typeface="+mn-ea"/>
                          <a:cs typeface="+mn-cs"/>
                        </a:rPr>
                        <a:t>万円～）</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ja-JP" altLang="en-US" sz="800" b="1" kern="1200" dirty="0" smtClean="0">
                          <a:solidFill>
                            <a:schemeClr val="tx1">
                              <a:lumMod val="65000"/>
                              <a:lumOff val="35000"/>
                            </a:schemeClr>
                          </a:solidFill>
                          <a:latin typeface="+mn-lt"/>
                          <a:ea typeface="+mn-ea"/>
                          <a:cs typeface="+mn-cs"/>
                        </a:rPr>
                        <a:t>ブランドパネル　</a:t>
                      </a:r>
                      <a:r>
                        <a:rPr kumimoji="1" lang="en-US" altLang="ja-JP" sz="800" b="1" kern="1200" dirty="0" smtClean="0">
                          <a:solidFill>
                            <a:schemeClr val="tx1">
                              <a:lumMod val="65000"/>
                              <a:lumOff val="35000"/>
                            </a:schemeClr>
                          </a:solidFill>
                          <a:latin typeface="+mn-lt"/>
                          <a:ea typeface="+mn-ea"/>
                          <a:cs typeface="+mn-cs"/>
                        </a:rPr>
                        <a:t>SP</a:t>
                      </a:r>
                      <a:r>
                        <a:rPr kumimoji="1" lang="ja-JP" altLang="en-US" sz="800" b="1" kern="1200" dirty="0" smtClean="0">
                          <a:solidFill>
                            <a:schemeClr val="tx1">
                              <a:lumMod val="65000"/>
                              <a:lumOff val="35000"/>
                            </a:schemeClr>
                          </a:solidFill>
                          <a:latin typeface="+mn-lt"/>
                          <a:ea typeface="+mn-ea"/>
                          <a:cs typeface="+mn-cs"/>
                        </a:rPr>
                        <a:t>　カルーセル</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（都道府県）（</a:t>
                      </a:r>
                      <a:r>
                        <a:rPr kumimoji="1" lang="en-US" altLang="ja-JP" sz="800" b="1" kern="1200" dirty="0" smtClean="0">
                          <a:solidFill>
                            <a:schemeClr val="tx1">
                              <a:lumMod val="65000"/>
                              <a:lumOff val="35000"/>
                            </a:schemeClr>
                          </a:solidFill>
                          <a:latin typeface="+mn-lt"/>
                          <a:ea typeface="+mn-ea"/>
                          <a:cs typeface="+mn-cs"/>
                        </a:rPr>
                        <a:t>300</a:t>
                      </a:r>
                      <a:r>
                        <a:rPr kumimoji="1" lang="ja-JP" altLang="en-US" sz="800" b="1" kern="1200" dirty="0" smtClean="0">
                          <a:solidFill>
                            <a:schemeClr val="tx1">
                              <a:lumMod val="65000"/>
                              <a:lumOff val="35000"/>
                            </a:schemeClr>
                          </a:solidFill>
                          <a:latin typeface="+mn-lt"/>
                          <a:ea typeface="+mn-ea"/>
                          <a:cs typeface="+mn-cs"/>
                        </a:rPr>
                        <a:t>万円～）</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ja-JP" altLang="en-US" sz="800" b="1" kern="1200" dirty="0" smtClean="0">
                          <a:solidFill>
                            <a:schemeClr val="tx1">
                              <a:lumMod val="65000"/>
                              <a:lumOff val="35000"/>
                            </a:schemeClr>
                          </a:solidFill>
                          <a:latin typeface="+mn-lt"/>
                          <a:ea typeface="+mn-ea"/>
                          <a:cs typeface="+mn-cs"/>
                        </a:rPr>
                        <a:t>ブランドパネル　</a:t>
                      </a:r>
                      <a:r>
                        <a:rPr kumimoji="1" lang="en-US" altLang="ja-JP" sz="800" b="1" kern="1200" dirty="0" smtClean="0">
                          <a:solidFill>
                            <a:schemeClr val="tx1">
                              <a:lumMod val="65000"/>
                              <a:lumOff val="35000"/>
                            </a:schemeClr>
                          </a:solidFill>
                          <a:latin typeface="+mn-lt"/>
                          <a:ea typeface="+mn-ea"/>
                          <a:cs typeface="+mn-cs"/>
                        </a:rPr>
                        <a:t>SP</a:t>
                      </a:r>
                      <a:endParaRPr kumimoji="1" lang="ja-JP" altLang="en-US"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カルーセル（市区郡）</a:t>
                      </a:r>
                      <a:endParaRPr kumimoji="1" lang="en-US" altLang="ja-JP" sz="800" b="1"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22777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smtClean="0">
                          <a:solidFill>
                            <a:schemeClr val="bg1"/>
                          </a:solidFill>
                          <a:latin typeface="メイリオ"/>
                          <a:ea typeface="メイリオ"/>
                          <a:cs typeface="+mn-cs"/>
                        </a:rPr>
                        <a:t>商品</a:t>
                      </a:r>
                      <a:r>
                        <a:rPr kumimoji="1" lang="en-US" altLang="ja-JP" sz="900" b="0" kern="1200" dirty="0" smtClean="0">
                          <a:solidFill>
                            <a:schemeClr val="bg1"/>
                          </a:solidFill>
                          <a:latin typeface="メイリオ"/>
                          <a:ea typeface="メイリオ"/>
                          <a:cs typeface="+mn-cs"/>
                        </a:rPr>
                        <a:t>ID</a:t>
                      </a:r>
                      <a:r>
                        <a:rPr kumimoji="1" lang="ja-JP" altLang="en-US" sz="900" b="0" kern="1200" dirty="0" smtClean="0">
                          <a:solidFill>
                            <a:schemeClr val="bg1"/>
                          </a:solidFill>
                          <a:latin typeface="メイリオ"/>
                          <a:ea typeface="メイリオ"/>
                          <a:cs typeface="+mn-cs"/>
                        </a:rPr>
                        <a:t>　　</a:t>
                      </a:r>
                      <a:endParaRPr kumimoji="1" lang="en-US" altLang="ja-JP" sz="900" b="0" kern="1200" dirty="0">
                        <a:solidFill>
                          <a:schemeClr val="bg1"/>
                        </a:solidFill>
                        <a:latin typeface="メイリオ"/>
                        <a:ea typeface="メイリオ"/>
                        <a:cs typeface="+mn-cs"/>
                      </a:endParaRP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ja-JP" altLang="en-US" sz="800" dirty="0" smtClean="0">
                          <a:solidFill>
                            <a:schemeClr val="tx1">
                              <a:lumMod val="65000"/>
                              <a:lumOff val="35000"/>
                            </a:schemeClr>
                          </a:solidFill>
                          <a:latin typeface="+mn-ea"/>
                          <a:ea typeface="+mn-ea"/>
                        </a:rPr>
                        <a:t>新規</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600" kern="1200" dirty="0" smtClean="0">
                          <a:solidFill>
                            <a:schemeClr val="tx1">
                              <a:lumMod val="65000"/>
                              <a:lumOff val="35000"/>
                            </a:schemeClr>
                          </a:solidFill>
                          <a:latin typeface="+mn-ea"/>
                          <a:ea typeface="+mn-ea"/>
                          <a:cs typeface="+mn-cs"/>
                        </a:rPr>
                        <a:t>1000001921</a:t>
                      </a:r>
                      <a:r>
                        <a:rPr kumimoji="1" lang="ja-JP" altLang="en-US" sz="600" kern="1200" dirty="0" smtClean="0">
                          <a:solidFill>
                            <a:schemeClr val="tx1">
                              <a:lumMod val="65000"/>
                              <a:lumOff val="35000"/>
                            </a:schemeClr>
                          </a:solidFill>
                          <a:latin typeface="+mn-ea"/>
                          <a:ea typeface="+mn-ea"/>
                          <a:cs typeface="+mn-cs"/>
                        </a:rPr>
                        <a:t>（</a:t>
                      </a:r>
                      <a:r>
                        <a:rPr kumimoji="1" lang="en-US" altLang="ja-JP" sz="600" kern="1200" dirty="0" smtClean="0">
                          <a:solidFill>
                            <a:schemeClr val="tx1">
                              <a:lumMod val="65000"/>
                              <a:lumOff val="35000"/>
                            </a:schemeClr>
                          </a:solidFill>
                          <a:latin typeface="+mn-ea"/>
                          <a:ea typeface="+mn-ea"/>
                          <a:cs typeface="+mn-cs"/>
                        </a:rPr>
                        <a:t>9</a:t>
                      </a:r>
                      <a:r>
                        <a:rPr kumimoji="1" lang="ja-JP" altLang="en-US" sz="600" kern="1200" dirty="0" smtClean="0">
                          <a:solidFill>
                            <a:schemeClr val="tx1">
                              <a:lumMod val="65000"/>
                              <a:lumOff val="35000"/>
                            </a:schemeClr>
                          </a:solidFill>
                          <a:latin typeface="+mn-ea"/>
                          <a:ea typeface="+mn-ea"/>
                          <a:cs typeface="+mn-cs"/>
                        </a:rPr>
                        <a:t>月）</a:t>
                      </a:r>
                      <a:r>
                        <a:rPr kumimoji="1" lang="en-US" altLang="ja-JP" sz="600" kern="1200" dirty="0" smtClean="0">
                          <a:solidFill>
                            <a:schemeClr val="tx1">
                              <a:lumMod val="65000"/>
                              <a:lumOff val="35000"/>
                            </a:schemeClr>
                          </a:solidFill>
                          <a:latin typeface="+mn-ea"/>
                          <a:ea typeface="+mn-ea"/>
                          <a:cs typeface="+mn-cs"/>
                        </a:rPr>
                        <a:t>※1</a:t>
                      </a:r>
                      <a:br>
                        <a:rPr kumimoji="1" lang="en-US" altLang="ja-JP" sz="600" kern="1200" dirty="0" smtClean="0">
                          <a:solidFill>
                            <a:schemeClr val="tx1">
                              <a:lumMod val="65000"/>
                              <a:lumOff val="35000"/>
                            </a:schemeClr>
                          </a:solidFill>
                          <a:latin typeface="+mn-ea"/>
                          <a:ea typeface="+mn-ea"/>
                          <a:cs typeface="+mn-cs"/>
                        </a:rPr>
                      </a:br>
                      <a:r>
                        <a:rPr kumimoji="1" lang="en-US" altLang="ja-JP" sz="600" kern="1200" dirty="0" smtClean="0">
                          <a:solidFill>
                            <a:schemeClr val="tx1">
                              <a:lumMod val="65000"/>
                              <a:lumOff val="35000"/>
                            </a:schemeClr>
                          </a:solidFill>
                          <a:latin typeface="+mn-ea"/>
                          <a:ea typeface="+mn-ea"/>
                          <a:cs typeface="+mn-cs"/>
                        </a:rPr>
                        <a:t>1000001913</a:t>
                      </a:r>
                      <a:r>
                        <a:rPr kumimoji="1" lang="ja-JP" altLang="en-US" sz="600" kern="1200" dirty="0" smtClean="0">
                          <a:solidFill>
                            <a:schemeClr val="tx1">
                              <a:lumMod val="65000"/>
                              <a:lumOff val="35000"/>
                            </a:schemeClr>
                          </a:solidFill>
                          <a:latin typeface="+mn-ea"/>
                          <a:ea typeface="+mn-ea"/>
                          <a:cs typeface="+mn-cs"/>
                        </a:rPr>
                        <a:t>（</a:t>
                      </a:r>
                      <a:r>
                        <a:rPr kumimoji="1" lang="en-US" altLang="ja-JP" sz="600" kern="1200" dirty="0" smtClean="0">
                          <a:solidFill>
                            <a:schemeClr val="tx1">
                              <a:lumMod val="65000"/>
                              <a:lumOff val="35000"/>
                            </a:schemeClr>
                          </a:solidFill>
                          <a:latin typeface="+mn-ea"/>
                          <a:ea typeface="+mn-ea"/>
                          <a:cs typeface="+mn-cs"/>
                        </a:rPr>
                        <a:t>9</a:t>
                      </a:r>
                      <a:r>
                        <a:rPr kumimoji="1" lang="ja-JP" altLang="en-US" sz="600" kern="1200" dirty="0" smtClean="0">
                          <a:solidFill>
                            <a:schemeClr val="tx1">
                              <a:lumMod val="65000"/>
                              <a:lumOff val="35000"/>
                            </a:schemeClr>
                          </a:solidFill>
                          <a:latin typeface="+mn-ea"/>
                          <a:ea typeface="+mn-ea"/>
                          <a:cs typeface="+mn-cs"/>
                        </a:rPr>
                        <a:t>月</a:t>
                      </a:r>
                      <a:r>
                        <a:rPr kumimoji="1" lang="en-US" altLang="ja-JP" sz="600" kern="1200" dirty="0" smtClean="0">
                          <a:solidFill>
                            <a:schemeClr val="tx1">
                              <a:lumMod val="65000"/>
                              <a:lumOff val="35000"/>
                            </a:schemeClr>
                          </a:solidFill>
                          <a:latin typeface="+mn-ea"/>
                          <a:ea typeface="+mn-ea"/>
                          <a:cs typeface="+mn-cs"/>
                        </a:rPr>
                        <a:t>-12</a:t>
                      </a:r>
                      <a:r>
                        <a:rPr kumimoji="1" lang="ja-JP" altLang="en-US" sz="600" kern="1200" dirty="0" smtClean="0">
                          <a:solidFill>
                            <a:schemeClr val="tx1">
                              <a:lumMod val="65000"/>
                              <a:lumOff val="35000"/>
                            </a:schemeClr>
                          </a:solidFill>
                          <a:latin typeface="+mn-ea"/>
                          <a:ea typeface="+mn-ea"/>
                          <a:cs typeface="+mn-cs"/>
                        </a:rPr>
                        <a:t>月）</a:t>
                      </a:r>
                      <a:r>
                        <a:rPr kumimoji="1" lang="en-US" altLang="ja-JP" sz="600" kern="1200" dirty="0" smtClean="0">
                          <a:solidFill>
                            <a:schemeClr val="tx1">
                              <a:lumMod val="65000"/>
                              <a:lumOff val="35000"/>
                            </a:schemeClr>
                          </a:solidFill>
                          <a:latin typeface="+mn-ea"/>
                          <a:ea typeface="+mn-ea"/>
                          <a:cs typeface="+mn-cs"/>
                        </a:rPr>
                        <a:t>※1</a:t>
                      </a:r>
                      <a:endParaRPr kumimoji="1" lang="ja-JP" altLang="en-US" sz="600" kern="1200" dirty="0" smtClean="0">
                        <a:solidFill>
                          <a:schemeClr val="tx1">
                            <a:lumMod val="65000"/>
                            <a:lumOff val="35000"/>
                          </a:schemeClr>
                        </a:solidFill>
                        <a:latin typeface="+mn-ea"/>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r>
                        <a:rPr kumimoji="1" lang="ja-JP" altLang="en-US" sz="800" dirty="0" smtClean="0">
                          <a:solidFill>
                            <a:schemeClr val="tx1">
                              <a:lumMod val="65000"/>
                              <a:lumOff val="35000"/>
                            </a:schemeClr>
                          </a:solidFill>
                          <a:latin typeface="+mn-ea"/>
                          <a:ea typeface="+mn-ea"/>
                        </a:rPr>
                        <a:t>新規</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600" kern="1200" dirty="0" smtClean="0">
                          <a:solidFill>
                            <a:schemeClr val="tx1">
                              <a:lumMod val="65000"/>
                              <a:lumOff val="35000"/>
                            </a:schemeClr>
                          </a:solidFill>
                          <a:latin typeface="+mn-ea"/>
                          <a:ea typeface="+mn-ea"/>
                          <a:cs typeface="+mn-cs"/>
                        </a:rPr>
                        <a:t>1000001922</a:t>
                      </a:r>
                      <a:r>
                        <a:rPr kumimoji="1" lang="ja-JP" altLang="en-US" sz="600" kern="1200" dirty="0" smtClean="0">
                          <a:solidFill>
                            <a:schemeClr val="tx1">
                              <a:lumMod val="65000"/>
                              <a:lumOff val="35000"/>
                            </a:schemeClr>
                          </a:solidFill>
                          <a:latin typeface="+mn-ea"/>
                          <a:ea typeface="+mn-ea"/>
                          <a:cs typeface="+mn-cs"/>
                        </a:rPr>
                        <a:t>（</a:t>
                      </a:r>
                      <a:r>
                        <a:rPr kumimoji="1" lang="en-US" altLang="ja-JP" sz="600" kern="1200" dirty="0" smtClean="0">
                          <a:solidFill>
                            <a:schemeClr val="tx1">
                              <a:lumMod val="65000"/>
                              <a:lumOff val="35000"/>
                            </a:schemeClr>
                          </a:solidFill>
                          <a:latin typeface="+mn-ea"/>
                          <a:ea typeface="+mn-ea"/>
                          <a:cs typeface="+mn-cs"/>
                        </a:rPr>
                        <a:t>9</a:t>
                      </a:r>
                      <a:r>
                        <a:rPr kumimoji="1" lang="ja-JP" altLang="en-US" sz="600" kern="1200" dirty="0" smtClean="0">
                          <a:solidFill>
                            <a:schemeClr val="tx1">
                              <a:lumMod val="65000"/>
                              <a:lumOff val="35000"/>
                            </a:schemeClr>
                          </a:solidFill>
                          <a:latin typeface="+mn-ea"/>
                          <a:ea typeface="+mn-ea"/>
                          <a:cs typeface="+mn-cs"/>
                        </a:rPr>
                        <a:t>月）</a:t>
                      </a:r>
                      <a:r>
                        <a:rPr kumimoji="1" lang="en-US" altLang="ja-JP" sz="600" kern="1200" dirty="0" smtClean="0">
                          <a:solidFill>
                            <a:schemeClr val="tx1">
                              <a:lumMod val="65000"/>
                              <a:lumOff val="35000"/>
                            </a:schemeClr>
                          </a:solidFill>
                          <a:latin typeface="+mn-ea"/>
                          <a:ea typeface="+mn-ea"/>
                          <a:cs typeface="+mn-cs"/>
                        </a:rPr>
                        <a:t>※1</a:t>
                      </a: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600" kern="1200" dirty="0" smtClean="0">
                          <a:solidFill>
                            <a:schemeClr val="tx1">
                              <a:lumMod val="65000"/>
                              <a:lumOff val="35000"/>
                            </a:schemeClr>
                          </a:solidFill>
                          <a:latin typeface="+mn-ea"/>
                          <a:ea typeface="+mn-ea"/>
                          <a:cs typeface="+mn-cs"/>
                        </a:rPr>
                        <a:t>1000001914</a:t>
                      </a:r>
                      <a:r>
                        <a:rPr kumimoji="1" lang="ja-JP" altLang="en-US" sz="600" kern="1200" dirty="0" smtClean="0">
                          <a:solidFill>
                            <a:schemeClr val="tx1">
                              <a:lumMod val="65000"/>
                              <a:lumOff val="35000"/>
                            </a:schemeClr>
                          </a:solidFill>
                          <a:latin typeface="+mn-ea"/>
                          <a:ea typeface="+mn-ea"/>
                          <a:cs typeface="+mn-cs"/>
                        </a:rPr>
                        <a:t>（</a:t>
                      </a:r>
                      <a:r>
                        <a:rPr kumimoji="1" lang="en-US" altLang="ja-JP" sz="600" kern="1200" dirty="0" smtClean="0">
                          <a:solidFill>
                            <a:schemeClr val="tx1">
                              <a:lumMod val="65000"/>
                              <a:lumOff val="35000"/>
                            </a:schemeClr>
                          </a:solidFill>
                          <a:latin typeface="+mn-ea"/>
                          <a:ea typeface="+mn-ea"/>
                          <a:cs typeface="+mn-cs"/>
                        </a:rPr>
                        <a:t>9</a:t>
                      </a:r>
                      <a:r>
                        <a:rPr kumimoji="1" lang="ja-JP" altLang="en-US" sz="600" kern="1200" dirty="0" smtClean="0">
                          <a:solidFill>
                            <a:schemeClr val="tx1">
                              <a:lumMod val="65000"/>
                              <a:lumOff val="35000"/>
                            </a:schemeClr>
                          </a:solidFill>
                          <a:latin typeface="+mn-ea"/>
                          <a:ea typeface="+mn-ea"/>
                          <a:cs typeface="+mn-cs"/>
                        </a:rPr>
                        <a:t>月</a:t>
                      </a:r>
                      <a:r>
                        <a:rPr kumimoji="1" lang="en-US" altLang="ja-JP" sz="600" kern="1200" dirty="0" smtClean="0">
                          <a:solidFill>
                            <a:schemeClr val="tx1">
                              <a:lumMod val="65000"/>
                              <a:lumOff val="35000"/>
                            </a:schemeClr>
                          </a:solidFill>
                          <a:latin typeface="+mn-ea"/>
                          <a:ea typeface="+mn-ea"/>
                          <a:cs typeface="+mn-cs"/>
                        </a:rPr>
                        <a:t>-12</a:t>
                      </a:r>
                      <a:r>
                        <a:rPr kumimoji="1" lang="ja-JP" altLang="en-US" sz="600" kern="1200" dirty="0" smtClean="0">
                          <a:solidFill>
                            <a:schemeClr val="tx1">
                              <a:lumMod val="65000"/>
                              <a:lumOff val="35000"/>
                            </a:schemeClr>
                          </a:solidFill>
                          <a:latin typeface="+mn-ea"/>
                          <a:ea typeface="+mn-ea"/>
                          <a:cs typeface="+mn-cs"/>
                        </a:rPr>
                        <a:t>月）</a:t>
                      </a:r>
                      <a:r>
                        <a:rPr kumimoji="1" lang="en-US" altLang="ja-JP" sz="600" kern="1200" dirty="0" smtClean="0">
                          <a:solidFill>
                            <a:schemeClr val="tx1">
                              <a:lumMod val="65000"/>
                              <a:lumOff val="35000"/>
                            </a:schemeClr>
                          </a:solidFill>
                          <a:latin typeface="+mn-ea"/>
                          <a:ea typeface="+mn-ea"/>
                          <a:cs typeface="+mn-cs"/>
                        </a:rPr>
                        <a:t>※1</a:t>
                      </a:r>
                      <a:endParaRPr kumimoji="1" lang="ja-JP" altLang="en-US" sz="600" kern="1200" dirty="0" smtClean="0">
                        <a:solidFill>
                          <a:schemeClr val="tx1">
                            <a:lumMod val="65000"/>
                            <a:lumOff val="35000"/>
                          </a:schemeClr>
                        </a:solidFill>
                        <a:latin typeface="+mn-ea"/>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r>
                        <a:rPr kumimoji="1" lang="ja-JP" altLang="en-US" sz="800" dirty="0" smtClean="0">
                          <a:solidFill>
                            <a:schemeClr val="tx1">
                              <a:lumMod val="65000"/>
                              <a:lumOff val="35000"/>
                            </a:schemeClr>
                          </a:solidFill>
                          <a:latin typeface="+mn-ea"/>
                          <a:ea typeface="+mn-ea"/>
                        </a:rPr>
                        <a:t>新規</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600" kern="1200" dirty="0" smtClean="0">
                          <a:solidFill>
                            <a:schemeClr val="tx1">
                              <a:lumMod val="65000"/>
                              <a:lumOff val="35000"/>
                            </a:schemeClr>
                          </a:solidFill>
                          <a:latin typeface="+mn-ea"/>
                          <a:ea typeface="+mn-ea"/>
                          <a:cs typeface="+mn-cs"/>
                        </a:rPr>
                        <a:t>1000001919</a:t>
                      </a:r>
                      <a:endParaRPr kumimoji="1" lang="ja-JP" altLang="en-US" sz="600" kern="1200" dirty="0" smtClean="0">
                        <a:solidFill>
                          <a:schemeClr val="tx1">
                            <a:lumMod val="65000"/>
                            <a:lumOff val="35000"/>
                          </a:schemeClr>
                        </a:solidFill>
                        <a:latin typeface="+mn-ea"/>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r>
                        <a:rPr kumimoji="1" lang="ja-JP" altLang="en-US" sz="800" dirty="0" smtClean="0">
                          <a:solidFill>
                            <a:schemeClr val="tx1">
                              <a:lumMod val="65000"/>
                              <a:lumOff val="35000"/>
                            </a:schemeClr>
                          </a:solidFill>
                          <a:latin typeface="+mn-ea"/>
                          <a:ea typeface="+mn-ea"/>
                        </a:rPr>
                        <a:t>新規</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600" kern="1200" dirty="0" smtClean="0">
                          <a:solidFill>
                            <a:schemeClr val="tx1">
                              <a:lumMod val="65000"/>
                              <a:lumOff val="35000"/>
                            </a:schemeClr>
                          </a:solidFill>
                          <a:latin typeface="+mn-ea"/>
                          <a:ea typeface="+mn-ea"/>
                          <a:cs typeface="+mn-cs"/>
                        </a:rPr>
                        <a:t>1000001923</a:t>
                      </a:r>
                      <a:r>
                        <a:rPr kumimoji="1" lang="ja-JP" altLang="en-US" sz="600" kern="1200" dirty="0" smtClean="0">
                          <a:solidFill>
                            <a:schemeClr val="tx1">
                              <a:lumMod val="65000"/>
                              <a:lumOff val="35000"/>
                            </a:schemeClr>
                          </a:solidFill>
                          <a:latin typeface="+mn-ea"/>
                          <a:ea typeface="+mn-ea"/>
                          <a:cs typeface="+mn-cs"/>
                        </a:rPr>
                        <a:t>（</a:t>
                      </a:r>
                      <a:r>
                        <a:rPr kumimoji="1" lang="en-US" altLang="ja-JP" sz="600" kern="1200" dirty="0" smtClean="0">
                          <a:solidFill>
                            <a:schemeClr val="tx1">
                              <a:lumMod val="65000"/>
                              <a:lumOff val="35000"/>
                            </a:schemeClr>
                          </a:solidFill>
                          <a:latin typeface="+mn-ea"/>
                          <a:ea typeface="+mn-ea"/>
                          <a:cs typeface="+mn-cs"/>
                        </a:rPr>
                        <a:t>9</a:t>
                      </a:r>
                      <a:r>
                        <a:rPr kumimoji="1" lang="ja-JP" altLang="en-US" sz="600" kern="1200" dirty="0" smtClean="0">
                          <a:solidFill>
                            <a:schemeClr val="tx1">
                              <a:lumMod val="65000"/>
                              <a:lumOff val="35000"/>
                            </a:schemeClr>
                          </a:solidFill>
                          <a:latin typeface="+mn-ea"/>
                          <a:ea typeface="+mn-ea"/>
                          <a:cs typeface="+mn-cs"/>
                        </a:rPr>
                        <a:t>月）</a:t>
                      </a:r>
                      <a:r>
                        <a:rPr kumimoji="1" lang="en-US" altLang="ja-JP" sz="600" kern="1200" dirty="0" smtClean="0">
                          <a:solidFill>
                            <a:schemeClr val="tx1">
                              <a:lumMod val="65000"/>
                              <a:lumOff val="35000"/>
                            </a:schemeClr>
                          </a:solidFill>
                          <a:latin typeface="+mn-ea"/>
                          <a:ea typeface="+mn-ea"/>
                          <a:cs typeface="+mn-cs"/>
                        </a:rPr>
                        <a:t>※1</a:t>
                      </a:r>
                      <a:br>
                        <a:rPr kumimoji="1" lang="en-US" altLang="ja-JP" sz="600" kern="1200" dirty="0" smtClean="0">
                          <a:solidFill>
                            <a:schemeClr val="tx1">
                              <a:lumMod val="65000"/>
                              <a:lumOff val="35000"/>
                            </a:schemeClr>
                          </a:solidFill>
                          <a:latin typeface="+mn-ea"/>
                          <a:ea typeface="+mn-ea"/>
                          <a:cs typeface="+mn-cs"/>
                        </a:rPr>
                      </a:br>
                      <a:r>
                        <a:rPr kumimoji="1" lang="en-US" altLang="ja-JP" sz="600" kern="1200" dirty="0" smtClean="0">
                          <a:solidFill>
                            <a:schemeClr val="tx1">
                              <a:lumMod val="65000"/>
                              <a:lumOff val="35000"/>
                            </a:schemeClr>
                          </a:solidFill>
                          <a:latin typeface="+mn-ea"/>
                          <a:ea typeface="+mn-ea"/>
                          <a:cs typeface="+mn-cs"/>
                        </a:rPr>
                        <a:t>1000001895</a:t>
                      </a:r>
                      <a:r>
                        <a:rPr kumimoji="1" lang="ja-JP" altLang="en-US" sz="600" kern="1200" dirty="0" smtClean="0">
                          <a:solidFill>
                            <a:schemeClr val="tx1">
                              <a:lumMod val="65000"/>
                              <a:lumOff val="35000"/>
                            </a:schemeClr>
                          </a:solidFill>
                          <a:latin typeface="+mn-ea"/>
                          <a:ea typeface="+mn-ea"/>
                          <a:cs typeface="+mn-cs"/>
                        </a:rPr>
                        <a:t>（</a:t>
                      </a:r>
                      <a:r>
                        <a:rPr kumimoji="1" lang="en-US" altLang="ja-JP" sz="600" kern="1200" dirty="0" smtClean="0">
                          <a:solidFill>
                            <a:schemeClr val="tx1">
                              <a:lumMod val="65000"/>
                              <a:lumOff val="35000"/>
                            </a:schemeClr>
                          </a:solidFill>
                          <a:latin typeface="+mn-ea"/>
                          <a:ea typeface="+mn-ea"/>
                          <a:cs typeface="+mn-cs"/>
                        </a:rPr>
                        <a:t>9</a:t>
                      </a:r>
                      <a:r>
                        <a:rPr kumimoji="1" lang="ja-JP" altLang="en-US" sz="600" kern="1200" dirty="0" smtClean="0">
                          <a:solidFill>
                            <a:schemeClr val="tx1">
                              <a:lumMod val="65000"/>
                              <a:lumOff val="35000"/>
                            </a:schemeClr>
                          </a:solidFill>
                          <a:latin typeface="+mn-ea"/>
                          <a:ea typeface="+mn-ea"/>
                          <a:cs typeface="+mn-cs"/>
                        </a:rPr>
                        <a:t>月</a:t>
                      </a:r>
                      <a:r>
                        <a:rPr kumimoji="1" lang="en-US" altLang="ja-JP" sz="600" kern="1200" dirty="0" smtClean="0">
                          <a:solidFill>
                            <a:schemeClr val="tx1">
                              <a:lumMod val="65000"/>
                              <a:lumOff val="35000"/>
                            </a:schemeClr>
                          </a:solidFill>
                          <a:latin typeface="+mn-ea"/>
                          <a:ea typeface="+mn-ea"/>
                          <a:cs typeface="+mn-cs"/>
                        </a:rPr>
                        <a:t>-12</a:t>
                      </a:r>
                      <a:r>
                        <a:rPr kumimoji="1" lang="ja-JP" altLang="en-US" sz="600" kern="1200" dirty="0" smtClean="0">
                          <a:solidFill>
                            <a:schemeClr val="tx1">
                              <a:lumMod val="65000"/>
                              <a:lumOff val="35000"/>
                            </a:schemeClr>
                          </a:solidFill>
                          <a:latin typeface="+mn-ea"/>
                          <a:ea typeface="+mn-ea"/>
                          <a:cs typeface="+mn-cs"/>
                        </a:rPr>
                        <a:t>月）</a:t>
                      </a:r>
                      <a:r>
                        <a:rPr kumimoji="1" lang="en-US" altLang="ja-JP" sz="600" kern="1200" dirty="0" smtClean="0">
                          <a:solidFill>
                            <a:schemeClr val="tx1">
                              <a:lumMod val="65000"/>
                              <a:lumOff val="35000"/>
                            </a:schemeClr>
                          </a:solidFill>
                          <a:latin typeface="+mn-ea"/>
                          <a:ea typeface="+mn-ea"/>
                          <a:cs typeface="+mn-cs"/>
                        </a:rPr>
                        <a:t>※1</a:t>
                      </a:r>
                      <a:endParaRPr kumimoji="1" lang="ja-JP" altLang="en-US" sz="600" kern="1200" dirty="0" smtClean="0">
                        <a:solidFill>
                          <a:schemeClr val="tx1">
                            <a:lumMod val="65000"/>
                            <a:lumOff val="35000"/>
                          </a:schemeClr>
                        </a:solidFill>
                        <a:latin typeface="+mn-ea"/>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r>
                        <a:rPr kumimoji="1" lang="ja-JP" altLang="en-US" sz="800" dirty="0" smtClean="0">
                          <a:solidFill>
                            <a:schemeClr val="tx1">
                              <a:lumMod val="65000"/>
                              <a:lumOff val="35000"/>
                            </a:schemeClr>
                          </a:solidFill>
                          <a:latin typeface="+mn-ea"/>
                          <a:ea typeface="+mn-ea"/>
                        </a:rPr>
                        <a:t>新規</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600" kern="1200" dirty="0" smtClean="0">
                          <a:solidFill>
                            <a:schemeClr val="tx1">
                              <a:lumMod val="65000"/>
                              <a:lumOff val="35000"/>
                            </a:schemeClr>
                          </a:solidFill>
                          <a:latin typeface="+mn-ea"/>
                          <a:ea typeface="+mn-ea"/>
                          <a:cs typeface="+mn-cs"/>
                        </a:rPr>
                        <a:t>1000001942</a:t>
                      </a:r>
                      <a:r>
                        <a:rPr kumimoji="1" lang="ja-JP" altLang="en-US" sz="600" kern="1200" dirty="0" smtClean="0">
                          <a:solidFill>
                            <a:schemeClr val="tx1">
                              <a:lumMod val="65000"/>
                              <a:lumOff val="35000"/>
                            </a:schemeClr>
                          </a:solidFill>
                          <a:latin typeface="+mn-ea"/>
                          <a:ea typeface="+mn-ea"/>
                          <a:cs typeface="+mn-cs"/>
                        </a:rPr>
                        <a:t>（</a:t>
                      </a:r>
                      <a:r>
                        <a:rPr kumimoji="1" lang="en-US" altLang="ja-JP" sz="600" kern="1200" dirty="0" smtClean="0">
                          <a:solidFill>
                            <a:schemeClr val="tx1">
                              <a:lumMod val="65000"/>
                              <a:lumOff val="35000"/>
                            </a:schemeClr>
                          </a:solidFill>
                          <a:latin typeface="+mn-ea"/>
                          <a:ea typeface="+mn-ea"/>
                          <a:cs typeface="+mn-cs"/>
                        </a:rPr>
                        <a:t>9</a:t>
                      </a:r>
                      <a:r>
                        <a:rPr kumimoji="1" lang="ja-JP" altLang="en-US" sz="600" kern="1200" dirty="0" smtClean="0">
                          <a:solidFill>
                            <a:schemeClr val="tx1">
                              <a:lumMod val="65000"/>
                              <a:lumOff val="35000"/>
                            </a:schemeClr>
                          </a:solidFill>
                          <a:latin typeface="+mn-ea"/>
                          <a:ea typeface="+mn-ea"/>
                          <a:cs typeface="+mn-cs"/>
                        </a:rPr>
                        <a:t>月）</a:t>
                      </a:r>
                      <a:r>
                        <a:rPr kumimoji="1" lang="en-US" altLang="ja-JP" sz="600" kern="1200" dirty="0" smtClean="0">
                          <a:solidFill>
                            <a:schemeClr val="tx1">
                              <a:lumMod val="65000"/>
                              <a:lumOff val="35000"/>
                            </a:schemeClr>
                          </a:solidFill>
                          <a:latin typeface="+mn-ea"/>
                          <a:ea typeface="+mn-ea"/>
                          <a:cs typeface="+mn-cs"/>
                        </a:rPr>
                        <a:t>※1</a:t>
                      </a: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600" kern="1200" dirty="0" smtClean="0">
                          <a:solidFill>
                            <a:schemeClr val="tx1">
                              <a:lumMod val="65000"/>
                              <a:lumOff val="35000"/>
                            </a:schemeClr>
                          </a:solidFill>
                          <a:latin typeface="+mn-ea"/>
                          <a:ea typeface="+mn-ea"/>
                          <a:cs typeface="+mn-cs"/>
                        </a:rPr>
                        <a:t>1000001918</a:t>
                      </a:r>
                      <a:r>
                        <a:rPr kumimoji="1" lang="ja-JP" altLang="en-US" sz="600" kern="1200" dirty="0" smtClean="0">
                          <a:solidFill>
                            <a:schemeClr val="tx1">
                              <a:lumMod val="65000"/>
                              <a:lumOff val="35000"/>
                            </a:schemeClr>
                          </a:solidFill>
                          <a:latin typeface="+mn-ea"/>
                          <a:ea typeface="+mn-ea"/>
                          <a:cs typeface="+mn-cs"/>
                        </a:rPr>
                        <a:t>（</a:t>
                      </a:r>
                      <a:r>
                        <a:rPr kumimoji="1" lang="en-US" altLang="ja-JP" sz="600" kern="1200" dirty="0" smtClean="0">
                          <a:solidFill>
                            <a:schemeClr val="tx1">
                              <a:lumMod val="65000"/>
                              <a:lumOff val="35000"/>
                            </a:schemeClr>
                          </a:solidFill>
                          <a:latin typeface="+mn-ea"/>
                          <a:ea typeface="+mn-ea"/>
                          <a:cs typeface="+mn-cs"/>
                        </a:rPr>
                        <a:t>9</a:t>
                      </a:r>
                      <a:r>
                        <a:rPr kumimoji="1" lang="ja-JP" altLang="en-US" sz="600" kern="1200" dirty="0" smtClean="0">
                          <a:solidFill>
                            <a:schemeClr val="tx1">
                              <a:lumMod val="65000"/>
                              <a:lumOff val="35000"/>
                            </a:schemeClr>
                          </a:solidFill>
                          <a:latin typeface="+mn-ea"/>
                          <a:ea typeface="+mn-ea"/>
                          <a:cs typeface="+mn-cs"/>
                        </a:rPr>
                        <a:t>月</a:t>
                      </a:r>
                      <a:r>
                        <a:rPr kumimoji="1" lang="en-US" altLang="ja-JP" sz="600" kern="1200" dirty="0" smtClean="0">
                          <a:solidFill>
                            <a:schemeClr val="tx1">
                              <a:lumMod val="65000"/>
                              <a:lumOff val="35000"/>
                            </a:schemeClr>
                          </a:solidFill>
                          <a:latin typeface="+mn-ea"/>
                          <a:ea typeface="+mn-ea"/>
                          <a:cs typeface="+mn-cs"/>
                        </a:rPr>
                        <a:t>-12</a:t>
                      </a:r>
                      <a:r>
                        <a:rPr kumimoji="1" lang="ja-JP" altLang="en-US" sz="600" kern="1200" dirty="0" smtClean="0">
                          <a:solidFill>
                            <a:schemeClr val="tx1">
                              <a:lumMod val="65000"/>
                              <a:lumOff val="35000"/>
                            </a:schemeClr>
                          </a:solidFill>
                          <a:latin typeface="+mn-ea"/>
                          <a:ea typeface="+mn-ea"/>
                          <a:cs typeface="+mn-cs"/>
                        </a:rPr>
                        <a:t>月）</a:t>
                      </a:r>
                      <a:r>
                        <a:rPr kumimoji="1" lang="en-US" altLang="ja-JP" sz="600" kern="1200" dirty="0" smtClean="0">
                          <a:solidFill>
                            <a:schemeClr val="tx1">
                              <a:lumMod val="65000"/>
                              <a:lumOff val="35000"/>
                            </a:schemeClr>
                          </a:solidFill>
                          <a:latin typeface="+mn-ea"/>
                          <a:ea typeface="+mn-ea"/>
                          <a:cs typeface="+mn-cs"/>
                        </a:rPr>
                        <a:t>※1</a:t>
                      </a:r>
                      <a:endParaRPr kumimoji="1" lang="ja-JP" altLang="en-US" sz="600" kern="1200" dirty="0" smtClean="0">
                        <a:solidFill>
                          <a:schemeClr val="tx1">
                            <a:lumMod val="65000"/>
                            <a:lumOff val="35000"/>
                          </a:schemeClr>
                        </a:solidFill>
                        <a:latin typeface="+mn-ea"/>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r>
                        <a:rPr kumimoji="1" lang="ja-JP" altLang="en-US" sz="800" dirty="0" smtClean="0">
                          <a:solidFill>
                            <a:schemeClr val="tx1">
                              <a:lumMod val="65000"/>
                              <a:lumOff val="35000"/>
                            </a:schemeClr>
                          </a:solidFill>
                          <a:latin typeface="+mn-ea"/>
                          <a:ea typeface="+mn-ea"/>
                        </a:rPr>
                        <a:t>新規</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600" kern="1200" dirty="0" smtClean="0">
                          <a:solidFill>
                            <a:schemeClr val="tx1">
                              <a:lumMod val="65000"/>
                              <a:lumOff val="35000"/>
                            </a:schemeClr>
                          </a:solidFill>
                          <a:latin typeface="+mn-ea"/>
                          <a:ea typeface="+mn-ea"/>
                          <a:cs typeface="+mn-cs"/>
                        </a:rPr>
                        <a:t>1000001896</a:t>
                      </a:r>
                      <a:endParaRPr kumimoji="1" lang="ja-JP" altLang="en-US" sz="600" kern="1200" dirty="0" smtClean="0">
                        <a:solidFill>
                          <a:schemeClr val="tx1">
                            <a:lumMod val="65000"/>
                            <a:lumOff val="35000"/>
                          </a:schemeClr>
                        </a:solidFill>
                        <a:latin typeface="+mn-ea"/>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355075111"/>
                  </a:ext>
                </a:extLst>
              </a:tr>
              <a:tr h="22777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予約開始日</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8</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26</a:t>
                      </a:r>
                      <a:r>
                        <a:rPr kumimoji="1" lang="ja-JP" altLang="en-US" sz="800" kern="1200" dirty="0" smtClean="0">
                          <a:solidFill>
                            <a:schemeClr val="tx1">
                              <a:lumMod val="65000"/>
                              <a:lumOff val="35000"/>
                            </a:schemeClr>
                          </a:solidFill>
                          <a:latin typeface="+mn-lt"/>
                          <a:ea typeface="+mn-ea"/>
                          <a:cs typeface="+mn-cs"/>
                        </a:rPr>
                        <a:t>日（木）</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77446988"/>
                  </a:ext>
                </a:extLst>
              </a:tr>
              <a:tr h="14483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kern="1200" dirty="0" smtClean="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kern="1200" dirty="0" smtClean="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kern="1200" dirty="0" smtClean="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kern="1200" dirty="0" smtClean="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dirty="0" smtClean="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27627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endParaRPr kumimoji="1" lang="en-US" altLang="ja-JP" dirty="0" smtClean="0"/>
                    </a:p>
                    <a:p>
                      <a:endParaRPr kumimoji="1" lang="en-US" altLang="ja-JP" sz="1600" dirty="0" smtClean="0"/>
                    </a:p>
                    <a:p>
                      <a:endParaRPr kumimoji="1" lang="ja-JP" altLang="en-US" dirty="0"/>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10325936"/>
                  </a:ext>
                </a:extLst>
              </a:tr>
              <a:tr h="22777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algn="ctr"/>
                      <a:r>
                        <a:rPr lang="ja-JP" altLang="en-US" sz="800" kern="1200" dirty="0" smtClean="0">
                          <a:solidFill>
                            <a:schemeClr val="tx1">
                              <a:lumMod val="65000"/>
                              <a:lumOff val="35000"/>
                            </a:schemeClr>
                          </a:solidFill>
                          <a:latin typeface="+mn-lt"/>
                          <a:ea typeface="+mn-ea"/>
                          <a:cs typeface="+mn-cs"/>
                        </a:rPr>
                        <a:t>カルーセル</a:t>
                      </a:r>
                      <a:endParaRPr kumimoji="1" lang="en-US" altLang="ja-JP" sz="8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84434171"/>
                  </a:ext>
                </a:extLst>
              </a:tr>
              <a:tr h="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smtClean="0">
                          <a:solidFill>
                            <a:schemeClr val="bg1"/>
                          </a:solidFill>
                          <a:latin typeface="+mn-lt"/>
                          <a:ea typeface="+mn-ea"/>
                          <a:cs typeface="+mn-cs"/>
                        </a:rPr>
                        <a:t>動画（</a:t>
                      </a:r>
                      <a:r>
                        <a:rPr kumimoji="1" lang="en-US" altLang="ja-JP" sz="900" b="0" kern="1200" dirty="0" smtClean="0">
                          <a:solidFill>
                            <a:schemeClr val="bg1"/>
                          </a:solidFill>
                          <a:latin typeface="+mn-lt"/>
                          <a:ea typeface="+mn-ea"/>
                          <a:cs typeface="+mn-cs"/>
                        </a:rPr>
                        <a:t>16</a:t>
                      </a:r>
                      <a:r>
                        <a:rPr kumimoji="1" lang="ja-JP" altLang="en-US" sz="900" b="0" kern="1200" dirty="0" smtClean="0">
                          <a:solidFill>
                            <a:schemeClr val="bg1"/>
                          </a:solidFill>
                          <a:latin typeface="+mn-lt"/>
                          <a:ea typeface="+mn-ea"/>
                          <a:cs typeface="+mn-cs"/>
                        </a:rPr>
                        <a:t>：</a:t>
                      </a:r>
                      <a:r>
                        <a:rPr kumimoji="1" lang="en-US" altLang="ja-JP" sz="900" b="0" kern="1200" dirty="0" smtClean="0">
                          <a:solidFill>
                            <a:schemeClr val="bg1"/>
                          </a:solidFill>
                          <a:latin typeface="+mn-lt"/>
                          <a:ea typeface="+mn-ea"/>
                          <a:cs typeface="+mn-cs"/>
                        </a:rPr>
                        <a:t>9</a:t>
                      </a:r>
                      <a:r>
                        <a:rPr kumimoji="1" lang="ja-JP" altLang="en-US" sz="900" b="0" kern="1200" dirty="0" smtClean="0">
                          <a:solidFill>
                            <a:schemeClr val="bg1"/>
                          </a:solidFill>
                          <a:latin typeface="+mn-lt"/>
                          <a:ea typeface="+mn-ea"/>
                          <a:cs typeface="+mn-cs"/>
                        </a:rPr>
                        <a:t>）広告</a:t>
                      </a:r>
                    </a:p>
                    <a:p>
                      <a:pPr algn="ctr"/>
                      <a:r>
                        <a:rPr kumimoji="1" lang="ja-JP" altLang="en-US" sz="900" b="0" kern="1200" dirty="0" smtClean="0">
                          <a:solidFill>
                            <a:schemeClr val="bg1"/>
                          </a:solidFill>
                          <a:latin typeface="+mn-lt"/>
                          <a:ea typeface="+mn-ea"/>
                          <a:cs typeface="+mn-cs"/>
                        </a:rPr>
                        <a:t>タップ後の動作</a:t>
                      </a:r>
                      <a:endParaRPr kumimoji="1" lang="ja-JP" altLang="en-US" sz="900" b="0" kern="1200" dirty="0">
                        <a:solidFill>
                          <a:schemeClr val="bg1"/>
                        </a:solidFill>
                        <a:latin typeface="+mn-lt"/>
                        <a:ea typeface="+mn-ea"/>
                        <a:cs typeface="+mn-cs"/>
                      </a:endParaRP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algn="ctr"/>
                      <a:r>
                        <a:rPr kumimoji="1" lang="en-US" altLang="ja-JP" sz="800" dirty="0" smtClean="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22545122"/>
                  </a:ext>
                </a:extLst>
              </a:tr>
              <a:tr h="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algn="ctr"/>
                      <a:r>
                        <a:rPr kumimoji="1" lang="ja-JP" altLang="en-US" sz="800" kern="1200" dirty="0" smtClean="0">
                          <a:solidFill>
                            <a:schemeClr val="tx1">
                              <a:lumMod val="65000"/>
                              <a:lumOff val="35000"/>
                            </a:schemeClr>
                          </a:solidFill>
                          <a:latin typeface="+mn-lt"/>
                          <a:ea typeface="+mn-ea"/>
                          <a:cs typeface="+mn-cs"/>
                        </a:rPr>
                        <a:t>スマートフォン（ウェブ</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アプリ）</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931917948"/>
                  </a:ext>
                </a:extLst>
              </a:tr>
              <a:tr h="0">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掲載面</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algn="ctr"/>
                      <a:r>
                        <a:rPr kumimoji="1" lang="en-US" altLang="ja-JP" sz="800" kern="1200" dirty="0" smtClean="0">
                          <a:solidFill>
                            <a:schemeClr val="tx1">
                              <a:lumMod val="65000"/>
                              <a:lumOff val="35000"/>
                            </a:schemeClr>
                          </a:solidFill>
                          <a:latin typeface="+mn-lt"/>
                          <a:ea typeface="+mn-ea"/>
                          <a:cs typeface="+mn-cs"/>
                        </a:rPr>
                        <a:t>Yahoo! JAPAN</a:t>
                      </a:r>
                      <a:r>
                        <a:rPr kumimoji="1" lang="ja-JP" altLang="en-US" sz="800" kern="1200" dirty="0" smtClean="0">
                          <a:solidFill>
                            <a:schemeClr val="tx1">
                              <a:lumMod val="65000"/>
                              <a:lumOff val="35000"/>
                            </a:schemeClr>
                          </a:solidFill>
                          <a:latin typeface="+mn-lt"/>
                          <a:ea typeface="+mn-ea"/>
                          <a:cs typeface="+mn-cs"/>
                        </a:rPr>
                        <a:t>　トップページ</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smtClean="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smtClean="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smtClean="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smtClean="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87314208"/>
                  </a:ext>
                </a:extLst>
              </a:tr>
              <a:tr h="140999">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掲載場所</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Yahoo! JAPAN</a:t>
                      </a:r>
                      <a:r>
                        <a:rPr kumimoji="1" lang="ja-JP" altLang="en-US" sz="800" kern="1200" dirty="0" smtClean="0">
                          <a:solidFill>
                            <a:schemeClr val="tx1">
                              <a:lumMod val="65000"/>
                              <a:lumOff val="35000"/>
                            </a:schemeClr>
                          </a:solidFill>
                          <a:latin typeface="+mn-lt"/>
                          <a:ea typeface="+mn-ea"/>
                          <a:cs typeface="+mn-cs"/>
                        </a:rPr>
                        <a:t>　トップページ　および　</a:t>
                      </a:r>
                      <a:r>
                        <a:rPr kumimoji="1" lang="en-US" altLang="ja-JP" sz="800" kern="1200" dirty="0" smtClean="0">
                          <a:solidFill>
                            <a:schemeClr val="tx1">
                              <a:lumMod val="65000"/>
                              <a:lumOff val="35000"/>
                            </a:schemeClr>
                          </a:solidFill>
                          <a:latin typeface="+mn-lt"/>
                          <a:ea typeface="+mn-ea"/>
                          <a:cs typeface="+mn-cs"/>
                        </a:rPr>
                        <a:t>Yahoo! JAPAN</a:t>
                      </a:r>
                      <a:r>
                        <a:rPr kumimoji="1" lang="ja-JP" altLang="en-US" sz="800" kern="1200" dirty="0" smtClean="0">
                          <a:solidFill>
                            <a:schemeClr val="tx1">
                              <a:lumMod val="65000"/>
                              <a:lumOff val="35000"/>
                            </a:schemeClr>
                          </a:solidFill>
                          <a:latin typeface="+mn-lt"/>
                          <a:ea typeface="+mn-ea"/>
                          <a:cs typeface="+mn-cs"/>
                        </a:rPr>
                        <a:t>アプリのファーストビュー　</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smtClean="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066738162"/>
                  </a:ext>
                </a:extLst>
              </a:tr>
              <a:tr h="128423">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掲載期間</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9</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日（水）～　</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12</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29</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日（水）</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463668774"/>
                  </a:ext>
                </a:extLst>
              </a:tr>
              <a:tr h="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kumimoji="1" lang="en-US" altLang="ja-JP" sz="800" kern="1200" dirty="0" smtClean="0">
                          <a:solidFill>
                            <a:schemeClr val="tx1">
                              <a:lumMod val="65000"/>
                              <a:lumOff val="35000"/>
                            </a:schemeClr>
                          </a:solidFill>
                          <a:latin typeface="+mn-lt"/>
                          <a:ea typeface="+mn-ea"/>
                          <a:cs typeface="+mn-cs"/>
                        </a:rPr>
                        <a:t>5</a:t>
                      </a:r>
                      <a:r>
                        <a:rPr kumimoji="1" lang="ja-JP" altLang="en-US" sz="800" kern="1200" dirty="0" smtClean="0">
                          <a:solidFill>
                            <a:schemeClr val="tx1">
                              <a:lumMod val="65000"/>
                              <a:lumOff val="35000"/>
                            </a:schemeClr>
                          </a:solidFill>
                          <a:latin typeface="+mn-lt"/>
                          <a:ea typeface="+mn-ea"/>
                          <a:cs typeface="+mn-cs"/>
                        </a:rPr>
                        <a:t>日間～</a:t>
                      </a:r>
                      <a:r>
                        <a:rPr kumimoji="1" lang="en-US" altLang="ja-JP" sz="800" kern="1200" dirty="0" smtClean="0">
                          <a:solidFill>
                            <a:schemeClr val="tx1">
                              <a:lumMod val="65000"/>
                              <a:lumOff val="35000"/>
                            </a:schemeClr>
                          </a:solidFill>
                          <a:latin typeface="+mn-lt"/>
                          <a:ea typeface="+mn-ea"/>
                          <a:cs typeface="+mn-cs"/>
                        </a:rPr>
                        <a:t>31</a:t>
                      </a:r>
                      <a:r>
                        <a:rPr kumimoji="1" lang="ja-JP" altLang="en-US" sz="800" kern="1200" dirty="0" smtClean="0">
                          <a:solidFill>
                            <a:schemeClr val="tx1">
                              <a:lumMod val="65000"/>
                              <a:lumOff val="35000"/>
                            </a:schemeClr>
                          </a:solidFill>
                          <a:latin typeface="+mn-lt"/>
                          <a:ea typeface="+mn-ea"/>
                          <a:cs typeface="+mn-cs"/>
                        </a:rPr>
                        <a:t>日間</a:t>
                      </a:r>
                      <a:endParaRPr kumimoji="1" lang="en-US" altLang="ja-JP" sz="800" kern="1200" dirty="0" smtClean="0">
                        <a:solidFill>
                          <a:schemeClr val="tx1">
                            <a:lumMod val="65000"/>
                            <a:lumOff val="35000"/>
                          </a:schemeClr>
                        </a:solidFill>
                        <a:latin typeface="+mn-lt"/>
                        <a:ea typeface="+mn-ea"/>
                        <a:cs typeface="+mn-cs"/>
                      </a:endParaRPr>
                    </a:p>
                    <a:p>
                      <a:pPr algn="ctr"/>
                      <a:r>
                        <a:rPr kumimoji="1" lang="en-US" altLang="ja-JP" sz="700" kern="1200" dirty="0" smtClean="0">
                          <a:solidFill>
                            <a:schemeClr val="tx1">
                              <a:lumMod val="65000"/>
                              <a:lumOff val="35000"/>
                            </a:schemeClr>
                          </a:solidFill>
                          <a:latin typeface="+mn-lt"/>
                          <a:ea typeface="+mn-ea"/>
                          <a:cs typeface="+mn-cs"/>
                        </a:rPr>
                        <a:t>※1</a:t>
                      </a:r>
                      <a:r>
                        <a:rPr kumimoji="1" lang="ja-JP" altLang="en-US" sz="700" kern="1200" dirty="0" smtClean="0">
                          <a:solidFill>
                            <a:schemeClr val="tx1">
                              <a:lumMod val="65000"/>
                              <a:lumOff val="35000"/>
                            </a:schemeClr>
                          </a:solidFill>
                          <a:latin typeface="+mn-lt"/>
                          <a:ea typeface="+mn-ea"/>
                          <a:cs typeface="+mn-cs"/>
                        </a:rPr>
                        <a:t>日間～</a:t>
                      </a:r>
                      <a:r>
                        <a:rPr kumimoji="1" lang="en-US" altLang="ja-JP" sz="700" kern="1200" dirty="0" smtClean="0">
                          <a:solidFill>
                            <a:schemeClr val="tx1">
                              <a:lumMod val="65000"/>
                              <a:lumOff val="35000"/>
                            </a:schemeClr>
                          </a:solidFill>
                          <a:latin typeface="+mn-lt"/>
                          <a:ea typeface="+mn-ea"/>
                          <a:cs typeface="+mn-cs"/>
                        </a:rPr>
                        <a:t>4</a:t>
                      </a:r>
                      <a:r>
                        <a:rPr kumimoji="1" lang="ja-JP" altLang="en-US" sz="700" kern="1200" dirty="0" smtClean="0">
                          <a:solidFill>
                            <a:schemeClr val="tx1">
                              <a:lumMod val="65000"/>
                              <a:lumOff val="35000"/>
                            </a:schemeClr>
                          </a:solidFill>
                          <a:latin typeface="+mn-lt"/>
                          <a:ea typeface="+mn-ea"/>
                          <a:cs typeface="+mn-cs"/>
                        </a:rPr>
                        <a:t>日間での掲載も可能ですが、</a:t>
                      </a:r>
                      <a:endParaRPr kumimoji="1" lang="en-US" altLang="ja-JP" sz="700" kern="1200" dirty="0" smtClean="0">
                        <a:solidFill>
                          <a:schemeClr val="tx1">
                            <a:lumMod val="65000"/>
                            <a:lumOff val="35000"/>
                          </a:schemeClr>
                        </a:solidFill>
                        <a:latin typeface="+mn-lt"/>
                        <a:ea typeface="+mn-ea"/>
                        <a:cs typeface="+mn-cs"/>
                      </a:endParaRPr>
                    </a:p>
                    <a:p>
                      <a:pPr algn="ctr"/>
                      <a:r>
                        <a:rPr kumimoji="1" lang="ja-JP" altLang="en-US" sz="700" kern="1200" dirty="0" smtClean="0">
                          <a:solidFill>
                            <a:schemeClr val="tx1">
                              <a:lumMod val="65000"/>
                              <a:lumOff val="35000"/>
                            </a:schemeClr>
                          </a:solidFill>
                          <a:latin typeface="+mn-lt"/>
                          <a:ea typeface="+mn-ea"/>
                          <a:cs typeface="+mn-cs"/>
                        </a:rPr>
                        <a:t>掲載</a:t>
                      </a:r>
                      <a:r>
                        <a:rPr kumimoji="1" lang="en-US" altLang="ja-JP" sz="700" kern="1200" dirty="0" err="1" smtClean="0">
                          <a:solidFill>
                            <a:schemeClr val="tx1">
                              <a:lumMod val="65000"/>
                              <a:lumOff val="35000"/>
                            </a:schemeClr>
                          </a:solidFill>
                          <a:latin typeface="+mn-lt"/>
                          <a:ea typeface="+mn-ea"/>
                          <a:cs typeface="+mn-cs"/>
                        </a:rPr>
                        <a:t>vimps</a:t>
                      </a:r>
                      <a:r>
                        <a:rPr kumimoji="1" lang="ja-JP" altLang="en-US" sz="700" kern="1200" dirty="0" smtClean="0">
                          <a:solidFill>
                            <a:schemeClr val="tx1">
                              <a:lumMod val="65000"/>
                              <a:lumOff val="35000"/>
                            </a:schemeClr>
                          </a:solidFill>
                          <a:latin typeface="+mn-lt"/>
                          <a:ea typeface="+mn-ea"/>
                          <a:cs typeface="+mn-cs"/>
                        </a:rPr>
                        <a:t>数が未達成の場合補填対象外になります。</a:t>
                      </a:r>
                      <a:endParaRPr kumimoji="1" lang="ja-JP" altLang="en-US" sz="7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3</a:t>
                      </a:r>
                      <a:r>
                        <a:rPr kumimoji="1" lang="ja-JP" altLang="en-US" sz="800" kern="1200" dirty="0" smtClean="0">
                          <a:solidFill>
                            <a:schemeClr val="tx1">
                              <a:lumMod val="65000"/>
                              <a:lumOff val="35000"/>
                            </a:schemeClr>
                          </a:solidFill>
                          <a:latin typeface="+mn-lt"/>
                          <a:ea typeface="+mn-ea"/>
                          <a:cs typeface="+mn-cs"/>
                        </a:rPr>
                        <a:t>日間～</a:t>
                      </a:r>
                      <a:r>
                        <a:rPr kumimoji="1" lang="en-US" altLang="ja-JP" sz="800" kern="1200" dirty="0" smtClean="0">
                          <a:solidFill>
                            <a:schemeClr val="tx1">
                              <a:lumMod val="65000"/>
                              <a:lumOff val="35000"/>
                            </a:schemeClr>
                          </a:solidFill>
                          <a:latin typeface="+mn-lt"/>
                          <a:ea typeface="+mn-ea"/>
                          <a:cs typeface="+mn-cs"/>
                        </a:rPr>
                        <a:t>31</a:t>
                      </a:r>
                      <a:r>
                        <a:rPr kumimoji="1" lang="ja-JP" altLang="en-US" sz="800" kern="1200" dirty="0" smtClean="0">
                          <a:solidFill>
                            <a:schemeClr val="tx1">
                              <a:lumMod val="65000"/>
                              <a:lumOff val="35000"/>
                            </a:schemeClr>
                          </a:solidFill>
                          <a:latin typeface="+mn-lt"/>
                          <a:ea typeface="+mn-ea"/>
                          <a:cs typeface="+mn-cs"/>
                        </a:rPr>
                        <a:t>日間</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4">
                  <a:txBody>
                    <a:bodyPr/>
                    <a:lstStyle/>
                    <a:p>
                      <a:pPr algn="ctr"/>
                      <a:r>
                        <a:rPr kumimoji="1" lang="en-US" altLang="ja-JP" sz="800" dirty="0" smtClean="0">
                          <a:solidFill>
                            <a:schemeClr val="tx1">
                              <a:lumMod val="65000"/>
                              <a:lumOff val="35000"/>
                            </a:schemeClr>
                          </a:solidFill>
                          <a:latin typeface="+mj-lt"/>
                          <a:ea typeface="+mj-ea"/>
                        </a:rPr>
                        <a:t>5</a:t>
                      </a:r>
                      <a:r>
                        <a:rPr kumimoji="1" lang="ja-JP" altLang="en-US" sz="800" dirty="0" smtClean="0">
                          <a:solidFill>
                            <a:schemeClr val="tx1">
                              <a:lumMod val="65000"/>
                              <a:lumOff val="35000"/>
                            </a:schemeClr>
                          </a:solidFill>
                          <a:latin typeface="+mj-lt"/>
                          <a:ea typeface="+mj-ea"/>
                        </a:rPr>
                        <a:t>日間～</a:t>
                      </a:r>
                      <a:r>
                        <a:rPr kumimoji="1" lang="en-US" altLang="ja-JP" sz="800" dirty="0" smtClean="0">
                          <a:solidFill>
                            <a:schemeClr val="tx1">
                              <a:lumMod val="65000"/>
                              <a:lumOff val="35000"/>
                            </a:schemeClr>
                          </a:solidFill>
                          <a:latin typeface="+mj-lt"/>
                          <a:ea typeface="+mj-ea"/>
                        </a:rPr>
                        <a:t>31</a:t>
                      </a:r>
                      <a:r>
                        <a:rPr kumimoji="1" lang="ja-JP" altLang="en-US" sz="800" dirty="0" smtClean="0">
                          <a:solidFill>
                            <a:schemeClr val="tx1">
                              <a:lumMod val="65000"/>
                              <a:lumOff val="35000"/>
                            </a:schemeClr>
                          </a:solidFill>
                          <a:latin typeface="+mj-lt"/>
                          <a:ea typeface="+mj-ea"/>
                        </a:rPr>
                        <a:t>日間</a:t>
                      </a:r>
                    </a:p>
                    <a:p>
                      <a:pPr algn="ctr"/>
                      <a:r>
                        <a:rPr kumimoji="1" lang="en-US" altLang="ja-JP" sz="700" dirty="0" smtClean="0">
                          <a:solidFill>
                            <a:schemeClr val="tx1">
                              <a:lumMod val="65000"/>
                              <a:lumOff val="35000"/>
                            </a:schemeClr>
                          </a:solidFill>
                          <a:latin typeface="+mj-lt"/>
                          <a:ea typeface="+mj-ea"/>
                        </a:rPr>
                        <a:t>※1</a:t>
                      </a:r>
                      <a:r>
                        <a:rPr kumimoji="1" lang="ja-JP" altLang="en-US" sz="700" dirty="0" smtClean="0">
                          <a:solidFill>
                            <a:schemeClr val="tx1">
                              <a:lumMod val="65000"/>
                              <a:lumOff val="35000"/>
                            </a:schemeClr>
                          </a:solidFill>
                          <a:latin typeface="+mj-lt"/>
                          <a:ea typeface="+mj-ea"/>
                        </a:rPr>
                        <a:t>日間～</a:t>
                      </a:r>
                      <a:r>
                        <a:rPr kumimoji="1" lang="en-US" altLang="ja-JP" sz="700" dirty="0" smtClean="0">
                          <a:solidFill>
                            <a:schemeClr val="tx1">
                              <a:lumMod val="65000"/>
                              <a:lumOff val="35000"/>
                            </a:schemeClr>
                          </a:solidFill>
                          <a:latin typeface="+mj-lt"/>
                          <a:ea typeface="+mj-ea"/>
                        </a:rPr>
                        <a:t>4</a:t>
                      </a:r>
                      <a:r>
                        <a:rPr kumimoji="1" lang="ja-JP" altLang="en-US" sz="700" dirty="0" smtClean="0">
                          <a:solidFill>
                            <a:schemeClr val="tx1">
                              <a:lumMod val="65000"/>
                              <a:lumOff val="35000"/>
                            </a:schemeClr>
                          </a:solidFill>
                          <a:latin typeface="+mj-lt"/>
                          <a:ea typeface="+mj-ea"/>
                        </a:rPr>
                        <a:t>日間での掲載も可能ですが、</a:t>
                      </a:r>
                      <a:endParaRPr kumimoji="1" lang="en-US" altLang="ja-JP" sz="700" dirty="0" smtClean="0">
                        <a:solidFill>
                          <a:schemeClr val="tx1">
                            <a:lumMod val="65000"/>
                            <a:lumOff val="35000"/>
                          </a:schemeClr>
                        </a:solidFill>
                        <a:latin typeface="+mj-lt"/>
                        <a:ea typeface="+mj-ea"/>
                      </a:endParaRPr>
                    </a:p>
                    <a:p>
                      <a:pPr algn="ctr"/>
                      <a:r>
                        <a:rPr kumimoji="1" lang="ja-JP" altLang="en-US" sz="700" dirty="0" smtClean="0">
                          <a:solidFill>
                            <a:schemeClr val="tx1">
                              <a:lumMod val="65000"/>
                              <a:lumOff val="35000"/>
                            </a:schemeClr>
                          </a:solidFill>
                          <a:latin typeface="+mj-lt"/>
                          <a:ea typeface="+mj-ea"/>
                        </a:rPr>
                        <a:t>掲載</a:t>
                      </a:r>
                      <a:r>
                        <a:rPr kumimoji="1" lang="en-US" altLang="ja-JP" sz="700" dirty="0" err="1" smtClean="0">
                          <a:solidFill>
                            <a:schemeClr val="tx1">
                              <a:lumMod val="65000"/>
                              <a:lumOff val="35000"/>
                            </a:schemeClr>
                          </a:solidFill>
                          <a:latin typeface="+mj-lt"/>
                          <a:ea typeface="+mj-ea"/>
                        </a:rPr>
                        <a:t>vimps</a:t>
                      </a:r>
                      <a:r>
                        <a:rPr kumimoji="1" lang="ja-JP" altLang="en-US" sz="700" dirty="0" smtClean="0">
                          <a:solidFill>
                            <a:schemeClr val="tx1">
                              <a:lumMod val="65000"/>
                              <a:lumOff val="35000"/>
                            </a:schemeClr>
                          </a:solidFill>
                          <a:latin typeface="+mj-lt"/>
                          <a:ea typeface="+mj-ea"/>
                        </a:rPr>
                        <a:t>数が未達成の場合補填対象外になります。</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ctr"/>
                      <a:r>
                        <a:rPr kumimoji="1" lang="en-US" altLang="ja-JP" sz="800" dirty="0" smtClean="0">
                          <a:solidFill>
                            <a:schemeClr val="tx1">
                              <a:lumMod val="65000"/>
                              <a:lumOff val="35000"/>
                            </a:schemeClr>
                          </a:solidFill>
                          <a:latin typeface="+mj-lt"/>
                          <a:ea typeface="+mj-ea"/>
                        </a:rPr>
                        <a:t>5</a:t>
                      </a:r>
                      <a:r>
                        <a:rPr kumimoji="1" lang="ja-JP" altLang="en-US" sz="800" dirty="0" smtClean="0">
                          <a:solidFill>
                            <a:schemeClr val="tx1">
                              <a:lumMod val="65000"/>
                              <a:lumOff val="35000"/>
                            </a:schemeClr>
                          </a:solidFill>
                          <a:latin typeface="+mj-lt"/>
                          <a:ea typeface="+mj-ea"/>
                        </a:rPr>
                        <a:t>日間～</a:t>
                      </a:r>
                      <a:r>
                        <a:rPr kumimoji="1" lang="en-US" altLang="ja-JP" sz="800" dirty="0" smtClean="0">
                          <a:solidFill>
                            <a:schemeClr val="tx1">
                              <a:lumMod val="65000"/>
                              <a:lumOff val="35000"/>
                            </a:schemeClr>
                          </a:solidFill>
                          <a:latin typeface="+mj-lt"/>
                          <a:ea typeface="+mj-ea"/>
                        </a:rPr>
                        <a:t>31</a:t>
                      </a:r>
                      <a:r>
                        <a:rPr kumimoji="1" lang="ja-JP" altLang="en-US" sz="800" dirty="0" smtClean="0">
                          <a:solidFill>
                            <a:schemeClr val="tx1">
                              <a:lumMod val="65000"/>
                              <a:lumOff val="35000"/>
                            </a:schemeClr>
                          </a:solidFill>
                          <a:latin typeface="+mj-lt"/>
                          <a:ea typeface="+mj-ea"/>
                        </a:rPr>
                        <a:t>日間</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1967014782"/>
                  </a:ext>
                </a:extLst>
              </a:tr>
              <a:tr h="12117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12">
                  <a:txBody>
                    <a:bodyPr/>
                    <a:lstStyle/>
                    <a:p>
                      <a:pPr algn="ctr"/>
                      <a:r>
                        <a:rPr kumimoji="1" lang="en-US" altLang="ja-JP" sz="800" dirty="0" err="1">
                          <a:solidFill>
                            <a:schemeClr val="tx1">
                              <a:lumMod val="65000"/>
                              <a:lumOff val="35000"/>
                            </a:schemeClr>
                          </a:solidFill>
                          <a:latin typeface="+mj-lt"/>
                          <a:ea typeface="+mj-ea"/>
                        </a:rPr>
                        <a:t>Vimps</a:t>
                      </a:r>
                      <a:r>
                        <a:rPr kumimoji="1" lang="ja-JP" altLang="en-US" sz="800" dirty="0" smtClean="0">
                          <a:solidFill>
                            <a:schemeClr val="tx1">
                              <a:lumMod val="65000"/>
                              <a:lumOff val="35000"/>
                            </a:schemeClr>
                          </a:solidFill>
                          <a:latin typeface="+mj-lt"/>
                          <a:ea typeface="+mj-ea"/>
                        </a:rPr>
                        <a:t>購入型</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1750538939"/>
                  </a:ext>
                </a:extLst>
              </a:tr>
              <a:tr h="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最低購入価格</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dirty="0" smtClean="0">
                          <a:solidFill>
                            <a:schemeClr val="tx1">
                              <a:lumMod val="65000"/>
                              <a:lumOff val="35000"/>
                            </a:schemeClr>
                          </a:solidFill>
                          <a:latin typeface="+mj-lt"/>
                          <a:ea typeface="+mj-ea"/>
                        </a:rPr>
                        <a:t>5,000,000</a:t>
                      </a:r>
                      <a:r>
                        <a:rPr kumimoji="1" lang="ja-JP" altLang="en-US" sz="800" dirty="0" smtClean="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10,000,000</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10,000,000</a:t>
                      </a:r>
                      <a:r>
                        <a:rPr kumimoji="1" lang="ja-JP" altLang="en-US" sz="800" kern="1200" dirty="0" smtClean="0">
                          <a:solidFill>
                            <a:schemeClr val="tx1">
                              <a:lumMod val="65000"/>
                              <a:lumOff val="35000"/>
                            </a:schemeClr>
                          </a:solidFill>
                          <a:latin typeface="+mn-lt"/>
                          <a:ea typeface="+mn-ea"/>
                          <a:cs typeface="+mn-cs"/>
                        </a:rPr>
                        <a:t>円</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500,000</a:t>
                      </a:r>
                      <a:r>
                        <a:rPr kumimoji="1" lang="ja-JP" altLang="en-US" sz="800" kern="1200" dirty="0" smtClean="0">
                          <a:solidFill>
                            <a:schemeClr val="tx1">
                              <a:lumMod val="65000"/>
                              <a:lumOff val="35000"/>
                            </a:schemeClr>
                          </a:solidFill>
                          <a:latin typeface="+mn-lt"/>
                          <a:ea typeface="+mn-ea"/>
                          <a:cs typeface="+mn-cs"/>
                        </a:rPr>
                        <a:t>円</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3,000,000</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300,000</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381913646"/>
                  </a:ext>
                </a:extLst>
              </a:tr>
              <a:tr h="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基本料金（</a:t>
                      </a:r>
                      <a:r>
                        <a:rPr kumimoji="1" lang="en-US" altLang="ja-JP" sz="900" b="0" kern="1200" dirty="0" err="1">
                          <a:solidFill>
                            <a:schemeClr val="bg1"/>
                          </a:solidFill>
                          <a:latin typeface="+mn-lt"/>
                          <a:ea typeface="+mn-ea"/>
                          <a:cs typeface="+mn-cs"/>
                        </a:rPr>
                        <a:t>vCPM</a:t>
                      </a:r>
                      <a:r>
                        <a:rPr kumimoji="1" lang="ja-JP" altLang="en-US" sz="900" b="0" kern="1200" dirty="0">
                          <a:solidFill>
                            <a:schemeClr val="bg1"/>
                          </a:solidFill>
                          <a:latin typeface="+mn-lt"/>
                          <a:ea typeface="+mn-ea"/>
                          <a:cs typeface="+mn-cs"/>
                        </a:rPr>
                        <a:t>）</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dirty="0" smtClean="0">
                          <a:solidFill>
                            <a:schemeClr val="tx1">
                              <a:lumMod val="65000"/>
                              <a:lumOff val="35000"/>
                            </a:schemeClr>
                          </a:solidFill>
                          <a:latin typeface="+mj-lt"/>
                          <a:ea typeface="+mj-ea"/>
                        </a:rPr>
                        <a:t>1,152</a:t>
                      </a:r>
                      <a:r>
                        <a:rPr kumimoji="1" lang="ja-JP" altLang="en-US" sz="800" dirty="0" smtClean="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dirty="0" smtClean="0">
                          <a:solidFill>
                            <a:schemeClr val="tx1">
                              <a:lumMod val="65000"/>
                              <a:lumOff val="35000"/>
                            </a:schemeClr>
                          </a:solidFill>
                          <a:latin typeface="+mj-lt"/>
                          <a:ea typeface="+mj-ea"/>
                        </a:rPr>
                        <a:t>921</a:t>
                      </a:r>
                      <a:r>
                        <a:rPr kumimoji="1" lang="ja-JP" altLang="en-US" sz="800" dirty="0" smtClean="0">
                          <a:solidFill>
                            <a:schemeClr val="tx1">
                              <a:lumMod val="65000"/>
                              <a:lumOff val="35000"/>
                            </a:schemeClr>
                          </a:solidFill>
                          <a:latin typeface="+mj-lt"/>
                          <a:ea typeface="+mj-ea"/>
                        </a:rPr>
                        <a:t>円</a:t>
                      </a:r>
                      <a:endParaRPr kumimoji="1" lang="en-US" altLang="ja-JP" sz="800" dirty="0" smtClean="0">
                        <a:solidFill>
                          <a:schemeClr val="tx1">
                            <a:lumMod val="65000"/>
                            <a:lumOff val="35000"/>
                          </a:schemeClr>
                        </a:solidFill>
                        <a:latin typeface="+mj-lt"/>
                        <a:ea typeface="+mj-ea"/>
                      </a:endParaRPr>
                    </a:p>
                    <a:p>
                      <a:pPr algn="ctr"/>
                      <a:endParaRPr kumimoji="1" lang="en-US" altLang="ja-JP" sz="800" dirty="0" smtClean="0">
                        <a:solidFill>
                          <a:schemeClr val="tx1">
                            <a:lumMod val="65000"/>
                            <a:lumOff val="35000"/>
                          </a:schemeClr>
                        </a:solidFill>
                        <a:latin typeface="+mj-lt"/>
                        <a:ea typeface="+mj-ea"/>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600" kern="1200" dirty="0" smtClean="0">
                          <a:solidFill>
                            <a:schemeClr val="tx1">
                              <a:lumMod val="65000"/>
                              <a:lumOff val="35000"/>
                            </a:schemeClr>
                          </a:solidFill>
                          <a:latin typeface="+mn-lt"/>
                          <a:ea typeface="+mn-ea"/>
                          <a:cs typeface="+mn-cs"/>
                        </a:rPr>
                        <a:t>※</a:t>
                      </a:r>
                      <a:r>
                        <a:rPr kumimoji="1" lang="ja-JP" altLang="en-US" sz="600" kern="1200" dirty="0" smtClean="0">
                          <a:solidFill>
                            <a:schemeClr val="tx1">
                              <a:lumMod val="65000"/>
                              <a:lumOff val="35000"/>
                            </a:schemeClr>
                          </a:solidFill>
                          <a:latin typeface="+mn-lt"/>
                          <a:ea typeface="+mn-ea"/>
                          <a:cs typeface="+mn-cs"/>
                        </a:rPr>
                        <a:t>ターゲティングを掛ける場合は、</a:t>
                      </a:r>
                      <a:r>
                        <a:rPr kumimoji="1" lang="en-US" altLang="ja-JP" sz="600" kern="1200" dirty="0" smtClean="0">
                          <a:solidFill>
                            <a:schemeClr val="tx1">
                              <a:lumMod val="65000"/>
                              <a:lumOff val="35000"/>
                            </a:schemeClr>
                          </a:solidFill>
                          <a:latin typeface="+mn-lt"/>
                          <a:ea typeface="+mn-ea"/>
                          <a:cs typeface="+mn-cs"/>
                        </a:rPr>
                        <a:t>921.6</a:t>
                      </a:r>
                      <a:r>
                        <a:rPr kumimoji="1" lang="ja-JP" altLang="en-US" sz="600" kern="1200" dirty="0" smtClean="0">
                          <a:solidFill>
                            <a:schemeClr val="tx1">
                              <a:lumMod val="65000"/>
                              <a:lumOff val="35000"/>
                            </a:schemeClr>
                          </a:solidFill>
                          <a:latin typeface="+mn-lt"/>
                          <a:ea typeface="+mn-ea"/>
                          <a:cs typeface="+mn-cs"/>
                        </a:rPr>
                        <a:t>円にターゲティング係数をかけ合わせて計算（最後に小数点以下切り捨て）してください。</a:t>
                      </a:r>
                    </a:p>
                    <a:p>
                      <a:pPr algn="ctr"/>
                      <a:endParaRPr kumimoji="1" lang="en-US" altLang="ja-JP"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dirty="0" smtClean="0">
                          <a:solidFill>
                            <a:schemeClr val="tx1">
                              <a:lumMod val="65000"/>
                              <a:lumOff val="35000"/>
                            </a:schemeClr>
                          </a:solidFill>
                          <a:latin typeface="+mj-lt"/>
                          <a:ea typeface="+mj-ea"/>
                        </a:rPr>
                        <a:t>1,082</a:t>
                      </a:r>
                      <a:r>
                        <a:rPr kumimoji="1" lang="ja-JP" altLang="en-US" sz="800" dirty="0" smtClean="0">
                          <a:solidFill>
                            <a:schemeClr val="tx1">
                              <a:lumMod val="65000"/>
                              <a:lumOff val="35000"/>
                            </a:schemeClr>
                          </a:solidFill>
                          <a:latin typeface="+mj-lt"/>
                          <a:ea typeface="+mj-ea"/>
                        </a:rPr>
                        <a:t>円</a:t>
                      </a:r>
                      <a:endParaRPr kumimoji="1" lang="en-US" altLang="ja-JP" sz="800" dirty="0" smtClean="0">
                        <a:solidFill>
                          <a:schemeClr val="tx1">
                            <a:lumMod val="65000"/>
                            <a:lumOff val="35000"/>
                          </a:schemeClr>
                        </a:solidFill>
                        <a:latin typeface="+mj-lt"/>
                        <a:ea typeface="+mj-ea"/>
                      </a:endParaRPr>
                    </a:p>
                    <a:p>
                      <a:pPr algn="ctr"/>
                      <a:endParaRPr kumimoji="1" lang="en-US" altLang="ja-JP" sz="800" dirty="0" smtClean="0">
                        <a:solidFill>
                          <a:schemeClr val="tx1">
                            <a:lumMod val="65000"/>
                            <a:lumOff val="35000"/>
                          </a:schemeClr>
                        </a:solidFill>
                        <a:latin typeface="+mj-lt"/>
                        <a:ea typeface="+mj-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600" kern="1200" dirty="0" smtClean="0">
                          <a:solidFill>
                            <a:schemeClr val="tx1">
                              <a:lumMod val="65000"/>
                              <a:lumOff val="35000"/>
                            </a:schemeClr>
                          </a:solidFill>
                          <a:latin typeface="+mn-lt"/>
                          <a:ea typeface="+mn-ea"/>
                          <a:cs typeface="+mn-cs"/>
                        </a:rPr>
                        <a:t>※FQ1</a:t>
                      </a:r>
                      <a:r>
                        <a:rPr kumimoji="1" lang="ja-JP" altLang="en-US" sz="600" kern="1200" dirty="0" smtClean="0">
                          <a:solidFill>
                            <a:schemeClr val="tx1">
                              <a:lumMod val="65000"/>
                              <a:lumOff val="35000"/>
                            </a:schemeClr>
                          </a:solidFill>
                          <a:latin typeface="+mn-lt"/>
                          <a:ea typeface="+mn-ea"/>
                          <a:cs typeface="+mn-cs"/>
                        </a:rPr>
                        <a:t>回指定の掛け率含む</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dirty="0" smtClean="0">
                          <a:solidFill>
                            <a:schemeClr val="tx1">
                              <a:lumMod val="65000"/>
                              <a:lumOff val="35000"/>
                            </a:schemeClr>
                          </a:solidFill>
                          <a:latin typeface="+mj-lt"/>
                          <a:ea typeface="+mj-ea"/>
                        </a:rPr>
                        <a:t>1,497</a:t>
                      </a:r>
                      <a:r>
                        <a:rPr kumimoji="1" lang="ja-JP" altLang="en-US" sz="800" dirty="0" smtClean="0">
                          <a:solidFill>
                            <a:schemeClr val="tx1">
                              <a:lumMod val="65000"/>
                              <a:lumOff val="35000"/>
                            </a:schemeClr>
                          </a:solidFill>
                          <a:latin typeface="+mj-lt"/>
                          <a:ea typeface="+mj-ea"/>
                        </a:rPr>
                        <a:t>円</a:t>
                      </a:r>
                      <a:endParaRPr kumimoji="1" lang="en-US" altLang="ja-JP" sz="800" dirty="0" smtClean="0">
                        <a:solidFill>
                          <a:schemeClr val="tx1">
                            <a:lumMod val="65000"/>
                            <a:lumOff val="35000"/>
                          </a:schemeClr>
                        </a:solidFill>
                        <a:latin typeface="+mj-lt"/>
                        <a:ea typeface="+mj-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1152</a:t>
                      </a:r>
                      <a:r>
                        <a:rPr kumimoji="1" lang="ja-JP" altLang="en-US" sz="800" kern="1200" dirty="0" smtClean="0">
                          <a:solidFill>
                            <a:schemeClr val="tx1">
                              <a:lumMod val="65000"/>
                              <a:lumOff val="35000"/>
                            </a:schemeClr>
                          </a:solidFill>
                          <a:latin typeface="+mn-lt"/>
                          <a:ea typeface="+mn-ea"/>
                          <a:cs typeface="+mn-cs"/>
                        </a:rPr>
                        <a:t>円</a:t>
                      </a:r>
                      <a:r>
                        <a:rPr kumimoji="1" lang="en-US" altLang="ja-JP" sz="800" kern="1200" dirty="0" smtClean="0">
                          <a:solidFill>
                            <a:schemeClr val="tx1">
                              <a:lumMod val="65000"/>
                              <a:lumOff val="35000"/>
                            </a:schemeClr>
                          </a:solidFill>
                          <a:latin typeface="+mn-lt"/>
                          <a:ea typeface="+mn-ea"/>
                          <a:cs typeface="+mn-cs"/>
                        </a:rPr>
                        <a:t>×1.3</a:t>
                      </a:r>
                      <a:r>
                        <a:rPr kumimoji="1" lang="ja-JP" altLang="en-US" sz="800" kern="1200" dirty="0" smtClean="0">
                          <a:solidFill>
                            <a:schemeClr val="tx1">
                              <a:lumMod val="65000"/>
                              <a:lumOff val="35000"/>
                            </a:schemeClr>
                          </a:solidFill>
                          <a:latin typeface="+mn-lt"/>
                          <a:ea typeface="+mn-ea"/>
                          <a:cs typeface="+mn-cs"/>
                        </a:rPr>
                        <a:t>倍）</a:t>
                      </a:r>
                      <a:endParaRPr kumimoji="1" lang="en-US" altLang="ja-JP" sz="800" kern="1200" dirty="0" smtClean="0">
                        <a:solidFill>
                          <a:schemeClr val="tx1">
                            <a:lumMod val="65000"/>
                            <a:lumOff val="35000"/>
                          </a:schemeClr>
                        </a:solidFill>
                        <a:latin typeface="+mn-lt"/>
                        <a:ea typeface="+mn-ea"/>
                        <a:cs typeface="+mn-cs"/>
                      </a:endParaRPr>
                    </a:p>
                    <a:p>
                      <a:pPr algn="ctr"/>
                      <a:endParaRPr kumimoji="1" lang="ja-JP" altLang="en-US" sz="800" dirty="0">
                        <a:solidFill>
                          <a:schemeClr val="tx1">
                            <a:lumMod val="65000"/>
                            <a:lumOff val="35000"/>
                          </a:schemeClr>
                        </a:solidFill>
                        <a:latin typeface="+mj-lt"/>
                        <a:ea typeface="+mj-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600" dirty="0" smtClean="0">
                          <a:solidFill>
                            <a:schemeClr val="tx1">
                              <a:lumMod val="65000"/>
                              <a:lumOff val="35000"/>
                            </a:schemeClr>
                          </a:solidFill>
                          <a:latin typeface="+mj-lt"/>
                          <a:ea typeface="+mj-ea"/>
                        </a:rPr>
                        <a:t>※</a:t>
                      </a:r>
                      <a:r>
                        <a:rPr kumimoji="1" lang="ja-JP" altLang="en-US" sz="600" dirty="0" smtClean="0">
                          <a:solidFill>
                            <a:schemeClr val="tx1">
                              <a:lumMod val="65000"/>
                              <a:lumOff val="35000"/>
                            </a:schemeClr>
                          </a:solidFill>
                          <a:latin typeface="+mj-lt"/>
                          <a:ea typeface="+mj-ea"/>
                        </a:rPr>
                        <a:t>都道府県指定の掛け率含む</a:t>
                      </a:r>
                      <a:r>
                        <a:rPr kumimoji="1" lang="en-US" altLang="ja-JP" sz="600" dirty="0" smtClean="0">
                          <a:solidFill>
                            <a:schemeClr val="tx1">
                              <a:lumMod val="65000"/>
                              <a:lumOff val="35000"/>
                            </a:schemeClr>
                          </a:solidFill>
                          <a:latin typeface="+mj-lt"/>
                          <a:ea typeface="+mj-ea"/>
                        </a:rPr>
                        <a:t/>
                      </a:r>
                      <a:br>
                        <a:rPr kumimoji="1" lang="en-US" altLang="ja-JP" sz="600" dirty="0" smtClean="0">
                          <a:solidFill>
                            <a:schemeClr val="tx1">
                              <a:lumMod val="65000"/>
                              <a:lumOff val="35000"/>
                            </a:schemeClr>
                          </a:solidFill>
                          <a:latin typeface="+mj-lt"/>
                          <a:ea typeface="+mj-ea"/>
                        </a:rPr>
                      </a:br>
                      <a:r>
                        <a:rPr kumimoji="1" lang="en-US" altLang="ja-JP" sz="600" kern="1200" dirty="0" smtClean="0">
                          <a:solidFill>
                            <a:schemeClr val="tx1">
                              <a:lumMod val="65000"/>
                              <a:lumOff val="35000"/>
                            </a:schemeClr>
                          </a:solidFill>
                          <a:latin typeface="+mn-lt"/>
                          <a:ea typeface="+mn-ea"/>
                          <a:cs typeface="+mn-cs"/>
                        </a:rPr>
                        <a:t>※</a:t>
                      </a:r>
                      <a:r>
                        <a:rPr kumimoji="1" lang="ja-JP" altLang="en-US" sz="600" kern="1200" dirty="0" smtClean="0">
                          <a:solidFill>
                            <a:schemeClr val="tx1">
                              <a:lumMod val="65000"/>
                              <a:lumOff val="35000"/>
                            </a:schemeClr>
                          </a:solidFill>
                          <a:latin typeface="+mn-lt"/>
                          <a:ea typeface="+mn-ea"/>
                          <a:cs typeface="+mn-cs"/>
                        </a:rPr>
                        <a:t>さらにターゲティングを掛ける場合は、基本料金</a:t>
                      </a:r>
                      <a:r>
                        <a:rPr kumimoji="1" lang="en-US" altLang="ja-JP" sz="600" kern="1200" dirty="0" err="1" smtClean="0">
                          <a:solidFill>
                            <a:schemeClr val="tx1">
                              <a:lumMod val="65000"/>
                              <a:lumOff val="35000"/>
                            </a:schemeClr>
                          </a:solidFill>
                          <a:latin typeface="+mn-lt"/>
                          <a:ea typeface="+mn-ea"/>
                          <a:cs typeface="+mn-cs"/>
                        </a:rPr>
                        <a:t>vCPM</a:t>
                      </a:r>
                      <a:r>
                        <a:rPr kumimoji="1" lang="ja-JP" altLang="en-US" sz="600" kern="1200" dirty="0" smtClean="0">
                          <a:solidFill>
                            <a:schemeClr val="tx1">
                              <a:lumMod val="65000"/>
                              <a:lumOff val="35000"/>
                            </a:schemeClr>
                          </a:solidFill>
                          <a:latin typeface="+mn-lt"/>
                          <a:ea typeface="+mn-ea"/>
                          <a:cs typeface="+mn-cs"/>
                        </a:rPr>
                        <a:t>（</a:t>
                      </a:r>
                      <a:r>
                        <a:rPr kumimoji="1" lang="en-US" altLang="ja-JP" sz="600" kern="1200" dirty="0" smtClean="0">
                          <a:solidFill>
                            <a:schemeClr val="tx1">
                              <a:lumMod val="65000"/>
                              <a:lumOff val="35000"/>
                            </a:schemeClr>
                          </a:solidFill>
                          <a:latin typeface="+mn-lt"/>
                          <a:ea typeface="+mn-ea"/>
                          <a:cs typeface="+mn-cs"/>
                        </a:rPr>
                        <a:t>1,152</a:t>
                      </a:r>
                      <a:r>
                        <a:rPr kumimoji="1" lang="ja-JP" altLang="en-US" sz="600" kern="1200" dirty="0" smtClean="0">
                          <a:solidFill>
                            <a:schemeClr val="tx1">
                              <a:lumMod val="65000"/>
                              <a:lumOff val="35000"/>
                            </a:schemeClr>
                          </a:solidFill>
                          <a:latin typeface="+mn-lt"/>
                          <a:ea typeface="+mn-ea"/>
                          <a:cs typeface="+mn-cs"/>
                        </a:rPr>
                        <a:t>円）を元に計算せず、カッコ内の計算式を元に計算（最後に小数点以下切り捨て）してください。</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j-lt"/>
                          <a:ea typeface="+mj-ea"/>
                          <a:cs typeface="+mn-cs"/>
                        </a:rPr>
                        <a:t>1,198</a:t>
                      </a:r>
                      <a:r>
                        <a:rPr kumimoji="1" lang="ja-JP" altLang="en-US" sz="800" kern="1200" dirty="0" smtClean="0">
                          <a:solidFill>
                            <a:schemeClr val="tx1">
                              <a:lumMod val="65000"/>
                              <a:lumOff val="35000"/>
                            </a:schemeClr>
                          </a:solidFill>
                          <a:latin typeface="+mj-lt"/>
                          <a:ea typeface="+mj-ea"/>
                          <a:cs typeface="+mn-cs"/>
                        </a:rPr>
                        <a:t>円</a:t>
                      </a:r>
                      <a:endParaRPr kumimoji="1" lang="en-US" altLang="ja-JP" sz="800" kern="1200" dirty="0" smtClean="0">
                        <a:solidFill>
                          <a:schemeClr val="tx1">
                            <a:lumMod val="65000"/>
                            <a:lumOff val="35000"/>
                          </a:schemeClr>
                        </a:solidFill>
                        <a:latin typeface="+mj-lt"/>
                        <a:ea typeface="+mj-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921.6</a:t>
                      </a:r>
                      <a:r>
                        <a:rPr kumimoji="1" lang="ja-JP" altLang="en-US" sz="800" kern="1200" dirty="0" smtClean="0">
                          <a:solidFill>
                            <a:schemeClr val="tx1">
                              <a:lumMod val="65000"/>
                              <a:lumOff val="35000"/>
                            </a:schemeClr>
                          </a:solidFill>
                          <a:latin typeface="+mn-lt"/>
                          <a:ea typeface="+mn-ea"/>
                          <a:cs typeface="+mn-cs"/>
                        </a:rPr>
                        <a:t>円</a:t>
                      </a:r>
                      <a:r>
                        <a:rPr kumimoji="1" lang="en-US" altLang="ja-JP" sz="800" kern="1200" dirty="0" smtClean="0">
                          <a:solidFill>
                            <a:schemeClr val="tx1">
                              <a:lumMod val="65000"/>
                              <a:lumOff val="35000"/>
                            </a:schemeClr>
                          </a:solidFill>
                          <a:latin typeface="+mn-lt"/>
                          <a:ea typeface="+mn-ea"/>
                          <a:cs typeface="+mn-cs"/>
                        </a:rPr>
                        <a:t>×1.3</a:t>
                      </a:r>
                      <a:r>
                        <a:rPr kumimoji="1" lang="ja-JP" altLang="en-US" sz="800" kern="1200" dirty="0" smtClean="0">
                          <a:solidFill>
                            <a:schemeClr val="tx1">
                              <a:lumMod val="65000"/>
                              <a:lumOff val="35000"/>
                            </a:schemeClr>
                          </a:solidFill>
                          <a:latin typeface="+mn-lt"/>
                          <a:ea typeface="+mn-ea"/>
                          <a:cs typeface="+mn-cs"/>
                        </a:rPr>
                        <a:t>倍）</a:t>
                      </a:r>
                      <a:endParaRPr kumimoji="1" lang="en-US" altLang="ja-JP" sz="8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8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kern="1200" dirty="0" smtClean="0">
                          <a:solidFill>
                            <a:schemeClr val="tx1">
                              <a:lumMod val="65000"/>
                              <a:lumOff val="35000"/>
                            </a:schemeClr>
                          </a:solidFill>
                          <a:latin typeface="+mn-lt"/>
                          <a:ea typeface="+mn-ea"/>
                          <a:cs typeface="+mn-cs"/>
                        </a:rPr>
                        <a:t>※</a:t>
                      </a:r>
                      <a:r>
                        <a:rPr kumimoji="1" lang="ja-JP" altLang="en-US" sz="600" kern="1200" dirty="0" smtClean="0">
                          <a:solidFill>
                            <a:schemeClr val="tx1">
                              <a:lumMod val="65000"/>
                              <a:lumOff val="35000"/>
                            </a:schemeClr>
                          </a:solidFill>
                          <a:latin typeface="+mn-lt"/>
                          <a:ea typeface="+mn-ea"/>
                          <a:cs typeface="+mn-cs"/>
                        </a:rPr>
                        <a:t>都道府県指定</a:t>
                      </a:r>
                      <a:r>
                        <a:rPr kumimoji="1" lang="ja-JP" altLang="en-US" sz="600" kern="1200" dirty="0">
                          <a:solidFill>
                            <a:schemeClr val="tx1">
                              <a:lumMod val="65000"/>
                              <a:lumOff val="35000"/>
                            </a:schemeClr>
                          </a:solidFill>
                          <a:latin typeface="+mn-lt"/>
                          <a:ea typeface="+mn-ea"/>
                          <a:cs typeface="+mn-cs"/>
                        </a:rPr>
                        <a:t>の掛け率</a:t>
                      </a:r>
                      <a:r>
                        <a:rPr kumimoji="1" lang="ja-JP" altLang="en-US" sz="600" kern="1200" dirty="0" smtClean="0">
                          <a:solidFill>
                            <a:schemeClr val="tx1">
                              <a:lumMod val="65000"/>
                              <a:lumOff val="35000"/>
                            </a:schemeClr>
                          </a:solidFill>
                          <a:latin typeface="+mn-lt"/>
                          <a:ea typeface="+mn-ea"/>
                          <a:cs typeface="+mn-cs"/>
                        </a:rPr>
                        <a:t>含む</a:t>
                      </a:r>
                      <a:endParaRPr kumimoji="1" lang="en-US" altLang="ja-JP" sz="6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600" kern="1200" dirty="0" smtClean="0">
                          <a:solidFill>
                            <a:schemeClr val="tx1">
                              <a:lumMod val="65000"/>
                              <a:lumOff val="35000"/>
                            </a:schemeClr>
                          </a:solidFill>
                          <a:latin typeface="+mn-lt"/>
                          <a:ea typeface="+mn-ea"/>
                          <a:cs typeface="+mn-cs"/>
                        </a:rPr>
                        <a:t>※</a:t>
                      </a:r>
                      <a:r>
                        <a:rPr kumimoji="1" lang="ja-JP" altLang="en-US" sz="600" kern="1200" dirty="0" smtClean="0">
                          <a:solidFill>
                            <a:schemeClr val="tx1">
                              <a:lumMod val="65000"/>
                              <a:lumOff val="35000"/>
                            </a:schemeClr>
                          </a:solidFill>
                          <a:latin typeface="+mn-lt"/>
                          <a:ea typeface="+mn-ea"/>
                          <a:cs typeface="+mn-cs"/>
                        </a:rPr>
                        <a:t>さらにターゲティングを掛ける場合は、基本料金</a:t>
                      </a:r>
                      <a:r>
                        <a:rPr kumimoji="1" lang="en-US" altLang="ja-JP" sz="600" kern="1200" dirty="0" err="1" smtClean="0">
                          <a:solidFill>
                            <a:schemeClr val="tx1">
                              <a:lumMod val="65000"/>
                              <a:lumOff val="35000"/>
                            </a:schemeClr>
                          </a:solidFill>
                          <a:latin typeface="+mn-lt"/>
                          <a:ea typeface="+mn-ea"/>
                          <a:cs typeface="+mn-cs"/>
                        </a:rPr>
                        <a:t>vCPM</a:t>
                      </a:r>
                      <a:r>
                        <a:rPr kumimoji="1" lang="ja-JP" altLang="en-US" sz="600" kern="1200" dirty="0" smtClean="0">
                          <a:solidFill>
                            <a:schemeClr val="tx1">
                              <a:lumMod val="65000"/>
                              <a:lumOff val="35000"/>
                            </a:schemeClr>
                          </a:solidFill>
                          <a:latin typeface="+mn-lt"/>
                          <a:ea typeface="+mn-ea"/>
                          <a:cs typeface="+mn-cs"/>
                        </a:rPr>
                        <a:t>（</a:t>
                      </a:r>
                      <a:r>
                        <a:rPr kumimoji="1" lang="en-US" altLang="ja-JP" sz="600" kern="1200" dirty="0" smtClean="0">
                          <a:solidFill>
                            <a:schemeClr val="tx1">
                              <a:lumMod val="65000"/>
                              <a:lumOff val="35000"/>
                            </a:schemeClr>
                          </a:solidFill>
                          <a:latin typeface="+mn-lt"/>
                          <a:ea typeface="+mn-ea"/>
                          <a:cs typeface="+mn-cs"/>
                        </a:rPr>
                        <a:t>1,198</a:t>
                      </a:r>
                      <a:r>
                        <a:rPr kumimoji="1" lang="ja-JP" altLang="en-US" sz="600" kern="1200" dirty="0" smtClean="0">
                          <a:solidFill>
                            <a:schemeClr val="tx1">
                              <a:lumMod val="65000"/>
                              <a:lumOff val="35000"/>
                            </a:schemeClr>
                          </a:solidFill>
                          <a:latin typeface="+mn-lt"/>
                          <a:ea typeface="+mn-ea"/>
                          <a:cs typeface="+mn-cs"/>
                        </a:rPr>
                        <a:t>円）を元に計算せず、カッコ内の計算式を元に計算（最後に小数点以下切り捨て）してください。</a:t>
                      </a:r>
                      <a:endParaRPr kumimoji="1" lang="ja-JP" altLang="en-US" sz="6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kern="1200" dirty="0" smtClean="0">
                          <a:solidFill>
                            <a:schemeClr val="tx1">
                              <a:lumMod val="65000"/>
                              <a:lumOff val="35000"/>
                            </a:schemeClr>
                          </a:solidFill>
                          <a:latin typeface="+mn-lt"/>
                          <a:ea typeface="+mn-ea"/>
                          <a:cs typeface="+mn-cs"/>
                        </a:rPr>
                        <a:t>1,797</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1,152</a:t>
                      </a:r>
                      <a:r>
                        <a:rPr kumimoji="1" lang="ja-JP" altLang="en-US" sz="800" kern="1200" dirty="0" smtClean="0">
                          <a:solidFill>
                            <a:schemeClr val="tx1">
                              <a:lumMod val="65000"/>
                              <a:lumOff val="35000"/>
                            </a:schemeClr>
                          </a:solidFill>
                          <a:latin typeface="+mn-lt"/>
                          <a:ea typeface="+mn-ea"/>
                          <a:cs typeface="+mn-cs"/>
                        </a:rPr>
                        <a:t>円</a:t>
                      </a:r>
                      <a:r>
                        <a:rPr kumimoji="1" lang="en-US" altLang="ja-JP" sz="800" kern="1200" dirty="0" smtClean="0">
                          <a:solidFill>
                            <a:schemeClr val="tx1">
                              <a:lumMod val="65000"/>
                              <a:lumOff val="35000"/>
                            </a:schemeClr>
                          </a:solidFill>
                          <a:latin typeface="+mn-lt"/>
                          <a:ea typeface="+mn-ea"/>
                          <a:cs typeface="+mn-cs"/>
                        </a:rPr>
                        <a:t>×1.56</a:t>
                      </a:r>
                      <a:r>
                        <a:rPr kumimoji="1" lang="ja-JP" altLang="en-US" sz="800" kern="1200" dirty="0" smtClean="0">
                          <a:solidFill>
                            <a:schemeClr val="tx1">
                              <a:lumMod val="65000"/>
                              <a:lumOff val="35000"/>
                            </a:schemeClr>
                          </a:solidFill>
                          <a:latin typeface="+mn-lt"/>
                          <a:ea typeface="+mn-ea"/>
                          <a:cs typeface="+mn-cs"/>
                        </a:rPr>
                        <a:t>倍）</a:t>
                      </a:r>
                      <a:endParaRPr kumimoji="1" lang="en-US" altLang="ja-JP" sz="800" kern="1200" dirty="0" smtClean="0">
                        <a:solidFill>
                          <a:schemeClr val="tx1">
                            <a:lumMod val="65000"/>
                            <a:lumOff val="35000"/>
                          </a:schemeClr>
                        </a:solidFill>
                        <a:latin typeface="+mn-lt"/>
                        <a:ea typeface="+mn-ea"/>
                        <a:cs typeface="+mn-cs"/>
                      </a:endParaRPr>
                    </a:p>
                    <a:p>
                      <a:pPr algn="ctr"/>
                      <a:r>
                        <a:rPr kumimoji="1" lang="ja-JP" altLang="en-US" sz="800" kern="1200" dirty="0">
                          <a:solidFill>
                            <a:schemeClr val="tx1">
                              <a:lumMod val="65000"/>
                              <a:lumOff val="35000"/>
                            </a:schemeClr>
                          </a:solidFill>
                          <a:latin typeface="+mn-lt"/>
                          <a:ea typeface="+mn-ea"/>
                          <a:cs typeface="+mn-cs"/>
                        </a:rPr>
                        <a:t/>
                      </a:r>
                      <a:br>
                        <a:rPr kumimoji="1" lang="ja-JP" altLang="en-US" sz="800" kern="1200" dirty="0">
                          <a:solidFill>
                            <a:schemeClr val="tx1">
                              <a:lumMod val="65000"/>
                              <a:lumOff val="35000"/>
                            </a:schemeClr>
                          </a:solidFill>
                          <a:latin typeface="+mn-lt"/>
                          <a:ea typeface="+mn-ea"/>
                          <a:cs typeface="+mn-cs"/>
                        </a:rPr>
                      </a:br>
                      <a:r>
                        <a:rPr kumimoji="1" lang="en-US" altLang="ja-JP" sz="600" kern="1200" dirty="0" smtClean="0">
                          <a:solidFill>
                            <a:schemeClr val="tx1">
                              <a:lumMod val="65000"/>
                              <a:lumOff val="35000"/>
                            </a:schemeClr>
                          </a:solidFill>
                          <a:latin typeface="+mn-lt"/>
                          <a:ea typeface="+mn-ea"/>
                          <a:cs typeface="+mn-cs"/>
                        </a:rPr>
                        <a:t>※</a:t>
                      </a:r>
                      <a:r>
                        <a:rPr kumimoji="1" lang="ja-JP" altLang="en-US" sz="600" kern="1200" dirty="0" smtClean="0">
                          <a:solidFill>
                            <a:schemeClr val="tx1">
                              <a:lumMod val="65000"/>
                              <a:lumOff val="35000"/>
                            </a:schemeClr>
                          </a:solidFill>
                          <a:latin typeface="+mn-lt"/>
                          <a:ea typeface="+mn-ea"/>
                          <a:cs typeface="+mn-cs"/>
                        </a:rPr>
                        <a:t>市区郡指定</a:t>
                      </a:r>
                      <a:r>
                        <a:rPr kumimoji="1" lang="ja-JP" altLang="en-US" sz="600" kern="1200" dirty="0">
                          <a:solidFill>
                            <a:schemeClr val="tx1">
                              <a:lumMod val="65000"/>
                              <a:lumOff val="35000"/>
                            </a:schemeClr>
                          </a:solidFill>
                          <a:latin typeface="+mn-lt"/>
                          <a:ea typeface="+mn-ea"/>
                          <a:cs typeface="+mn-cs"/>
                        </a:rPr>
                        <a:t>の掛け率</a:t>
                      </a:r>
                      <a:r>
                        <a:rPr kumimoji="1" lang="ja-JP" altLang="en-US" sz="600" kern="1200" dirty="0" smtClean="0">
                          <a:solidFill>
                            <a:schemeClr val="tx1">
                              <a:lumMod val="65000"/>
                              <a:lumOff val="35000"/>
                            </a:schemeClr>
                          </a:solidFill>
                          <a:latin typeface="+mn-lt"/>
                          <a:ea typeface="+mn-ea"/>
                          <a:cs typeface="+mn-cs"/>
                        </a:rPr>
                        <a:t>含む</a:t>
                      </a:r>
                      <a:endParaRPr kumimoji="1" lang="en-US" altLang="ja-JP" sz="6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bl>
          </a:graphicData>
        </a:graphic>
      </p:graphicFrame>
      <p:sp>
        <p:nvSpPr>
          <p:cNvPr id="17" name="正方形/長方形 16"/>
          <p:cNvSpPr/>
          <p:nvPr/>
        </p:nvSpPr>
        <p:spPr>
          <a:xfrm>
            <a:off x="479376" y="6248165"/>
            <a:ext cx="10423046" cy="459741"/>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kern="0" noProof="0" dirty="0" smtClean="0">
                <a:solidFill>
                  <a:prstClr val="black">
                    <a:lumMod val="65000"/>
                    <a:lumOff val="35000"/>
                  </a:prstClr>
                </a:solidFill>
              </a:rPr>
              <a:t>※1</a:t>
            </a:r>
            <a:r>
              <a:rPr kumimoji="0" lang="ja-JP" altLang="en-US" sz="800" kern="0" noProof="0" dirty="0" smtClean="0">
                <a:solidFill>
                  <a:prstClr val="black">
                    <a:lumMod val="65000"/>
                    <a:lumOff val="35000"/>
                  </a:prstClr>
                </a:solidFill>
              </a:rPr>
              <a:t>　</a:t>
            </a:r>
            <a:r>
              <a:rPr kumimoji="0" lang="en-US" altLang="ja-JP" sz="800" kern="0" noProof="0" dirty="0" smtClean="0">
                <a:solidFill>
                  <a:prstClr val="black">
                    <a:lumMod val="65000"/>
                    <a:lumOff val="35000"/>
                  </a:prstClr>
                </a:solidFill>
              </a:rPr>
              <a:t>9</a:t>
            </a:r>
            <a:r>
              <a:rPr kumimoji="0" lang="ja-JP" altLang="en-US" sz="800" kern="0" noProof="0" dirty="0" smtClean="0">
                <a:solidFill>
                  <a:prstClr val="black">
                    <a:lumMod val="65000"/>
                    <a:lumOff val="35000"/>
                  </a:prstClr>
                </a:solidFill>
              </a:rPr>
              <a:t>月までに掲載終了する場合は（</a:t>
            </a:r>
            <a:r>
              <a:rPr kumimoji="0" lang="en-US" altLang="ja-JP" sz="800" kern="0" noProof="0" dirty="0" smtClean="0">
                <a:solidFill>
                  <a:prstClr val="black">
                    <a:lumMod val="65000"/>
                    <a:lumOff val="35000"/>
                  </a:prstClr>
                </a:solidFill>
              </a:rPr>
              <a:t>9</a:t>
            </a:r>
            <a:r>
              <a:rPr kumimoji="0" lang="ja-JP" altLang="en-US" sz="800" kern="0" noProof="0" dirty="0" smtClean="0">
                <a:solidFill>
                  <a:prstClr val="black">
                    <a:lumMod val="65000"/>
                    <a:lumOff val="35000"/>
                  </a:prstClr>
                </a:solidFill>
              </a:rPr>
              <a:t>月）の商品</a:t>
            </a:r>
            <a:r>
              <a:rPr kumimoji="0" lang="en-US" altLang="ja-JP" sz="800" kern="0" noProof="0" dirty="0" smtClean="0">
                <a:solidFill>
                  <a:prstClr val="black">
                    <a:lumMod val="65000"/>
                    <a:lumOff val="35000"/>
                  </a:prstClr>
                </a:solidFill>
              </a:rPr>
              <a:t>ID</a:t>
            </a:r>
            <a:r>
              <a:rPr kumimoji="0" lang="ja-JP" altLang="en-US" sz="800" kern="0" dirty="0" smtClean="0">
                <a:solidFill>
                  <a:prstClr val="black">
                    <a:lumMod val="65000"/>
                    <a:lumOff val="35000"/>
                  </a:prstClr>
                </a:solidFill>
              </a:rPr>
              <a:t>を</a:t>
            </a:r>
            <a:r>
              <a:rPr kumimoji="0" lang="ja-JP" altLang="en-US" sz="800" kern="0" dirty="0">
                <a:solidFill>
                  <a:prstClr val="black">
                    <a:lumMod val="65000"/>
                    <a:lumOff val="35000"/>
                  </a:prstClr>
                </a:solidFill>
              </a:rPr>
              <a:t>選択</a:t>
            </a:r>
            <a:r>
              <a:rPr kumimoji="0" lang="ja-JP" altLang="en-US" sz="800" kern="0" dirty="0" smtClean="0">
                <a:solidFill>
                  <a:prstClr val="black">
                    <a:lumMod val="65000"/>
                    <a:lumOff val="35000"/>
                  </a:prstClr>
                </a:solidFill>
              </a:rPr>
              <a:t>して予約してください。掲載期間が</a:t>
            </a:r>
            <a:r>
              <a:rPr kumimoji="0" lang="en-US" altLang="ja-JP" sz="800" kern="0" dirty="0" smtClean="0">
                <a:solidFill>
                  <a:prstClr val="black">
                    <a:lumMod val="65000"/>
                    <a:lumOff val="35000"/>
                  </a:prstClr>
                </a:solidFill>
              </a:rPr>
              <a:t>9</a:t>
            </a:r>
            <a:r>
              <a:rPr kumimoji="0" lang="ja-JP" altLang="en-US" sz="800" kern="0" dirty="0" smtClean="0">
                <a:solidFill>
                  <a:prstClr val="black">
                    <a:lumMod val="65000"/>
                    <a:lumOff val="35000"/>
                  </a:prstClr>
                </a:solidFill>
              </a:rPr>
              <a:t>月</a:t>
            </a:r>
            <a:r>
              <a:rPr kumimoji="0" lang="en-US" altLang="ja-JP" sz="800" kern="0" dirty="0" smtClean="0">
                <a:solidFill>
                  <a:prstClr val="black">
                    <a:lumMod val="65000"/>
                    <a:lumOff val="35000"/>
                  </a:prstClr>
                </a:solidFill>
              </a:rPr>
              <a:t>-10</a:t>
            </a:r>
            <a:r>
              <a:rPr kumimoji="0" lang="ja-JP" altLang="en-US" sz="800" kern="0" dirty="0" smtClean="0">
                <a:solidFill>
                  <a:prstClr val="black">
                    <a:lumMod val="65000"/>
                    <a:lumOff val="35000"/>
                  </a:prstClr>
                </a:solidFill>
              </a:rPr>
              <a:t>月をまたぐ場合、もしくは</a:t>
            </a:r>
            <a:r>
              <a:rPr kumimoji="0" lang="en-US" altLang="ja-JP" sz="800" kern="0" dirty="0" smtClean="0">
                <a:solidFill>
                  <a:prstClr val="black">
                    <a:lumMod val="65000"/>
                    <a:lumOff val="35000"/>
                  </a:prstClr>
                </a:solidFill>
              </a:rPr>
              <a:t>10</a:t>
            </a:r>
            <a:r>
              <a:rPr kumimoji="0" lang="ja-JP" altLang="en-US" sz="800" kern="0" dirty="0" smtClean="0">
                <a:solidFill>
                  <a:prstClr val="black">
                    <a:lumMod val="65000"/>
                    <a:lumOff val="35000"/>
                  </a:prstClr>
                </a:solidFill>
              </a:rPr>
              <a:t>月以降掲載する場合は（</a:t>
            </a:r>
            <a:r>
              <a:rPr kumimoji="0" lang="en-US" altLang="ja-JP" sz="800" kern="0" dirty="0" smtClean="0">
                <a:solidFill>
                  <a:prstClr val="black">
                    <a:lumMod val="65000"/>
                    <a:lumOff val="35000"/>
                  </a:prstClr>
                </a:solidFill>
              </a:rPr>
              <a:t>9</a:t>
            </a:r>
            <a:r>
              <a:rPr kumimoji="0" lang="ja-JP" altLang="en-US" sz="800" kern="0" dirty="0" smtClean="0">
                <a:solidFill>
                  <a:prstClr val="black">
                    <a:lumMod val="65000"/>
                    <a:lumOff val="35000"/>
                  </a:prstClr>
                </a:solidFill>
              </a:rPr>
              <a:t>月</a:t>
            </a:r>
            <a:r>
              <a:rPr kumimoji="0" lang="en-US" altLang="ja-JP" sz="800" kern="0" dirty="0" smtClean="0">
                <a:solidFill>
                  <a:prstClr val="black">
                    <a:lumMod val="65000"/>
                    <a:lumOff val="35000"/>
                  </a:prstClr>
                </a:solidFill>
              </a:rPr>
              <a:t>-12</a:t>
            </a:r>
            <a:r>
              <a:rPr kumimoji="0" lang="ja-JP" altLang="en-US" sz="800" kern="0" dirty="0" smtClean="0">
                <a:solidFill>
                  <a:prstClr val="black">
                    <a:lumMod val="65000"/>
                    <a:lumOff val="35000"/>
                  </a:prstClr>
                </a:solidFill>
              </a:rPr>
              <a:t>月）の商品</a:t>
            </a:r>
            <a:r>
              <a:rPr kumimoji="0" lang="en-US" altLang="ja-JP" sz="800" kern="0" dirty="0" smtClean="0">
                <a:solidFill>
                  <a:prstClr val="black">
                    <a:lumMod val="65000"/>
                    <a:lumOff val="35000"/>
                  </a:prstClr>
                </a:solidFill>
              </a:rPr>
              <a:t>ID</a:t>
            </a:r>
            <a:r>
              <a:rPr kumimoji="0" lang="ja-JP" altLang="en-US" sz="800" kern="0" dirty="0" smtClean="0">
                <a:solidFill>
                  <a:prstClr val="black">
                    <a:lumMod val="65000"/>
                    <a:lumOff val="35000"/>
                  </a:prstClr>
                </a:solidFill>
              </a:rPr>
              <a:t>を選択して予約してください。</a:t>
            </a:r>
            <a:endParaRPr kumimoji="0" lang="en-US" altLang="ja-JP" sz="800" b="0" i="0" u="none" strike="noStrike" kern="0" cap="none" spc="0" normalizeH="0" baseline="0" noProof="0" dirty="0" smtClean="0">
              <a:ln>
                <a:noFill/>
              </a:ln>
              <a:solidFill>
                <a:prstClr val="black">
                  <a:lumMod val="65000"/>
                  <a:lumOff val="35000"/>
                </a:prstClr>
              </a:solidFill>
              <a:effectLst/>
              <a:uLnTx/>
              <a:uFillTx/>
            </a:endParaRPr>
          </a:p>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smtClean="0">
                <a:ln>
                  <a:noFill/>
                </a:ln>
                <a:solidFill>
                  <a:prstClr val="black">
                    <a:lumMod val="65000"/>
                    <a:lumOff val="35000"/>
                  </a:prstClr>
                </a:solidFill>
                <a:effectLst/>
                <a:uLnTx/>
                <a:uFillTx/>
              </a:rPr>
              <a:t>※SP</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はスマートフォン、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PC</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はパソコン、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MD</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はマルチデバイスの略称です。　</a:t>
            </a: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b="0" i="0" u="none" strike="noStrike" kern="0" cap="none" spc="0" normalizeH="0" baseline="0" noProof="0" dirty="0" err="1" smtClean="0">
                <a:ln>
                  <a:noFill/>
                </a:ln>
                <a:solidFill>
                  <a:prstClr val="black">
                    <a:lumMod val="65000"/>
                    <a:lumOff val="35000"/>
                  </a:prstClr>
                </a:solidFill>
                <a:effectLst/>
                <a:uLnTx/>
                <a:uFillTx/>
              </a:rPr>
              <a:t>vCPM</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1,000</a:t>
            </a:r>
            <a:r>
              <a:rPr kumimoji="0" lang="ja-JP" altLang="en-US" sz="800" b="0" i="0" u="none" strike="noStrike" kern="0" cap="none" spc="0" normalizeH="0" baseline="0" noProof="0" dirty="0" smtClean="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b="0" i="0" u="none" strike="noStrike" kern="0" cap="none" spc="0" normalizeH="0" baseline="0" noProof="0" dirty="0" err="1" smtClean="0">
                <a:ln>
                  <a:noFill/>
                </a:ln>
                <a:solidFill>
                  <a:prstClr val="black">
                    <a:lumMod val="65000"/>
                    <a:lumOff val="35000"/>
                  </a:prstClr>
                </a:solidFill>
                <a:effectLst/>
                <a:uLnTx/>
                <a:uFillTx/>
              </a:rPr>
              <a:t>vimps</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はビューアブルインプレッションの略称です。</a:t>
            </a:r>
          </a:p>
        </p:txBody>
      </p:sp>
      <p:pic>
        <p:nvPicPr>
          <p:cNvPr id="7" name="図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57852" y="2046780"/>
            <a:ext cx="420206" cy="792088"/>
          </a:xfrm>
          <a:prstGeom prst="rect">
            <a:avLst/>
          </a:prstGeom>
        </p:spPr>
      </p:pic>
    </p:spTree>
    <p:extLst>
      <p:ext uri="{BB962C8B-B14F-4D97-AF65-F5344CB8AC3E}">
        <p14:creationId xmlns:p14="http://schemas.microsoft.com/office/powerpoint/2010/main" val="362526551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fontScale="92500"/>
          </a:bodyPr>
          <a:lstStyle/>
          <a:p>
            <a:r>
              <a:rPr lang="ja-JP" altLang="en-US" dirty="0"/>
              <a:t>商品一覧　</a:t>
            </a:r>
            <a:r>
              <a:rPr lang="ja-JP" altLang="en-US" dirty="0">
                <a:latin typeface="+mn-ea"/>
              </a:rPr>
              <a:t>ブランドパネル　カルーセル（スマートフォン商品）</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3</a:t>
            </a:fld>
            <a:endParaRPr lang="ja-JP" altLang="en-US"/>
          </a:p>
        </p:txBody>
      </p:sp>
      <p:graphicFrame>
        <p:nvGraphicFramePr>
          <p:cNvPr id="12" name="表 11">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1346603441"/>
              </p:ext>
            </p:extLst>
          </p:nvPr>
        </p:nvGraphicFramePr>
        <p:xfrm>
          <a:off x="1991543" y="979513"/>
          <a:ext cx="7344817" cy="5161587"/>
        </p:xfrm>
        <a:graphic>
          <a:graphicData uri="http://schemas.openxmlformats.org/drawingml/2006/table">
            <a:tbl>
              <a:tblPr firstCol="1" bandRow="1"/>
              <a:tblGrid>
                <a:gridCol w="2037906">
                  <a:extLst>
                    <a:ext uri="{9D8B030D-6E8A-4147-A177-3AD203B41FA5}">
                      <a16:colId xmlns:a16="http://schemas.microsoft.com/office/drawing/2014/main" val="792911817"/>
                    </a:ext>
                  </a:extLst>
                </a:gridCol>
                <a:gridCol w="695037">
                  <a:extLst>
                    <a:ext uri="{9D8B030D-6E8A-4147-A177-3AD203B41FA5}">
                      <a16:colId xmlns:a16="http://schemas.microsoft.com/office/drawing/2014/main" val="1525620392"/>
                    </a:ext>
                  </a:extLst>
                </a:gridCol>
                <a:gridCol w="2057308">
                  <a:extLst>
                    <a:ext uri="{9D8B030D-6E8A-4147-A177-3AD203B41FA5}">
                      <a16:colId xmlns:a16="http://schemas.microsoft.com/office/drawing/2014/main" val="3835180974"/>
                    </a:ext>
                  </a:extLst>
                </a:gridCol>
                <a:gridCol w="671252">
                  <a:extLst>
                    <a:ext uri="{9D8B030D-6E8A-4147-A177-3AD203B41FA5}">
                      <a16:colId xmlns:a16="http://schemas.microsoft.com/office/drawing/2014/main" val="739266037"/>
                    </a:ext>
                  </a:extLst>
                </a:gridCol>
                <a:gridCol w="1883314">
                  <a:extLst>
                    <a:ext uri="{9D8B030D-6E8A-4147-A177-3AD203B41FA5}">
                      <a16:colId xmlns:a16="http://schemas.microsoft.com/office/drawing/2014/main" val="3201855149"/>
                    </a:ext>
                  </a:extLst>
                </a:gridCol>
              </a:tblGrid>
              <a:tr h="31757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smtClean="0">
                          <a:solidFill>
                            <a:schemeClr val="bg1"/>
                          </a:solidFill>
                          <a:latin typeface="+mj-lt"/>
                          <a:ea typeface="+mj-ea"/>
                        </a:rPr>
                        <a:t>商品名</a:t>
                      </a:r>
                      <a:endParaRPr kumimoji="1" lang="ja-JP" altLang="en-US" sz="1050" dirty="0">
                        <a:solidFill>
                          <a:schemeClr val="bg1"/>
                        </a:solidFill>
                        <a:latin typeface="+mj-lt"/>
                        <a:ea typeface="+mj-ea"/>
                      </a:endParaRP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ea"/>
                          <a:ea typeface="+mn-ea"/>
                          <a:cs typeface="+mn-cs"/>
                        </a:rPr>
                        <a:t>ブランドパネル　</a:t>
                      </a:r>
                      <a:r>
                        <a:rPr kumimoji="1" lang="en-US" altLang="ja-JP" sz="800" b="1" kern="1200" dirty="0" smtClean="0">
                          <a:solidFill>
                            <a:schemeClr val="tx1">
                              <a:lumMod val="65000"/>
                              <a:lumOff val="35000"/>
                            </a:schemeClr>
                          </a:solidFill>
                          <a:latin typeface="+mn-ea"/>
                          <a:ea typeface="+mn-ea"/>
                          <a:cs typeface="+mn-cs"/>
                        </a:rPr>
                        <a:t>SP</a:t>
                      </a:r>
                      <a:r>
                        <a:rPr kumimoji="1" lang="ja-JP" altLang="en-US" sz="800" b="1" kern="1200" baseline="0" dirty="0" smtClean="0">
                          <a:solidFill>
                            <a:schemeClr val="tx1">
                              <a:lumMod val="65000"/>
                              <a:lumOff val="35000"/>
                            </a:schemeClr>
                          </a:solidFill>
                          <a:latin typeface="+mn-ea"/>
                          <a:ea typeface="+mn-ea"/>
                          <a:cs typeface="+mn-cs"/>
                        </a:rPr>
                        <a:t>　カルーセル</a:t>
                      </a:r>
                      <a:r>
                        <a:rPr kumimoji="1" lang="en-US" altLang="ja-JP" sz="800" b="1" kern="1200" dirty="0" smtClean="0">
                          <a:solidFill>
                            <a:schemeClr val="tx1">
                              <a:lumMod val="65000"/>
                              <a:lumOff val="35000"/>
                            </a:schemeClr>
                          </a:solidFill>
                          <a:latin typeface="+mn-ea"/>
                          <a:ea typeface="+mn-ea"/>
                          <a:cs typeface="+mn-cs"/>
                        </a:rPr>
                        <a:t/>
                      </a:r>
                      <a:br>
                        <a:rPr kumimoji="1" lang="en-US" altLang="ja-JP" sz="800" b="1" kern="1200" dirty="0" smtClean="0">
                          <a:solidFill>
                            <a:schemeClr val="tx1">
                              <a:lumMod val="65000"/>
                              <a:lumOff val="35000"/>
                            </a:schemeClr>
                          </a:solidFill>
                          <a:latin typeface="+mn-ea"/>
                          <a:ea typeface="+mn-ea"/>
                          <a:cs typeface="+mn-cs"/>
                        </a:rPr>
                      </a:br>
                      <a:r>
                        <a:rPr kumimoji="1" lang="ja-JP" altLang="en-US" sz="800" b="1" kern="1200" dirty="0" smtClean="0">
                          <a:solidFill>
                            <a:schemeClr val="tx1">
                              <a:lumMod val="65000"/>
                              <a:lumOff val="35000"/>
                            </a:schemeClr>
                          </a:solidFill>
                          <a:latin typeface="+mn-ea"/>
                          <a:ea typeface="+mn-ea"/>
                          <a:cs typeface="+mn-cs"/>
                        </a:rPr>
                        <a:t>（時間帯ジャック）</a:t>
                      </a:r>
                      <a:endParaRPr kumimoji="1" lang="en-US" altLang="ja-JP" sz="800" b="1" kern="1200" dirty="0">
                        <a:solidFill>
                          <a:schemeClr val="tx1">
                            <a:lumMod val="65000"/>
                            <a:lumOff val="35000"/>
                          </a:schemeClr>
                        </a:solidFill>
                        <a:latin typeface="+mn-ea"/>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dirty="0"/>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ea"/>
                          <a:ea typeface="+mn-ea"/>
                          <a:cs typeface="+mn-cs"/>
                        </a:rPr>
                        <a:t>ブランドパネル　</a:t>
                      </a:r>
                      <a:r>
                        <a:rPr kumimoji="1" lang="en-US" altLang="ja-JP" sz="800" b="1" kern="1200" dirty="0" smtClean="0">
                          <a:solidFill>
                            <a:schemeClr val="tx1">
                              <a:lumMod val="65000"/>
                              <a:lumOff val="35000"/>
                            </a:schemeClr>
                          </a:solidFill>
                          <a:latin typeface="+mn-ea"/>
                          <a:ea typeface="+mn-ea"/>
                          <a:cs typeface="+mn-cs"/>
                        </a:rPr>
                        <a:t>SP</a:t>
                      </a:r>
                      <a:r>
                        <a:rPr kumimoji="1" lang="ja-JP" altLang="en-US" sz="800" b="1" kern="1200" baseline="0" dirty="0" smtClean="0">
                          <a:solidFill>
                            <a:schemeClr val="tx1">
                              <a:lumMod val="65000"/>
                              <a:lumOff val="35000"/>
                            </a:schemeClr>
                          </a:solidFill>
                          <a:latin typeface="+mn-ea"/>
                          <a:ea typeface="+mn-ea"/>
                          <a:cs typeface="+mn-cs"/>
                        </a:rPr>
                        <a:t>　カルーセル</a:t>
                      </a:r>
                      <a:r>
                        <a:rPr kumimoji="1" lang="en-US" altLang="ja-JP" sz="800" b="1" kern="1200" dirty="0" smtClean="0">
                          <a:solidFill>
                            <a:schemeClr val="tx1">
                              <a:lumMod val="65000"/>
                              <a:lumOff val="35000"/>
                            </a:schemeClr>
                          </a:solidFill>
                          <a:latin typeface="+mn-ea"/>
                          <a:ea typeface="+mn-ea"/>
                          <a:cs typeface="+mn-cs"/>
                        </a:rPr>
                        <a:t/>
                      </a:r>
                      <a:br>
                        <a:rPr kumimoji="1" lang="en-US" altLang="ja-JP" sz="800" b="1" kern="1200" dirty="0" smtClean="0">
                          <a:solidFill>
                            <a:schemeClr val="tx1">
                              <a:lumMod val="65000"/>
                              <a:lumOff val="35000"/>
                            </a:schemeClr>
                          </a:solidFill>
                          <a:latin typeface="+mn-ea"/>
                          <a:ea typeface="+mn-ea"/>
                          <a:cs typeface="+mn-cs"/>
                        </a:rPr>
                      </a:br>
                      <a:r>
                        <a:rPr kumimoji="1" lang="ja-JP" altLang="en-US" sz="800" b="1" kern="1200" dirty="0" smtClean="0">
                          <a:solidFill>
                            <a:schemeClr val="tx1">
                              <a:lumMod val="65000"/>
                              <a:lumOff val="35000"/>
                            </a:schemeClr>
                          </a:solidFill>
                          <a:latin typeface="+mn-ea"/>
                          <a:ea typeface="+mn-ea"/>
                          <a:cs typeface="+mn-cs"/>
                        </a:rPr>
                        <a:t>（時間帯ジャック　関東</a:t>
                      </a:r>
                      <a:r>
                        <a:rPr kumimoji="1" lang="en-US" altLang="ja-JP" sz="800" b="1" kern="1200" dirty="0" smtClean="0">
                          <a:solidFill>
                            <a:schemeClr val="tx1">
                              <a:lumMod val="65000"/>
                              <a:lumOff val="35000"/>
                            </a:schemeClr>
                          </a:solidFill>
                          <a:latin typeface="+mn-ea"/>
                          <a:ea typeface="+mn-ea"/>
                          <a:cs typeface="+mn-cs"/>
                        </a:rPr>
                        <a:t>1</a:t>
                      </a:r>
                      <a:r>
                        <a:rPr kumimoji="1" lang="ja-JP" altLang="en-US" sz="800" b="1" kern="1200" dirty="0" smtClean="0">
                          <a:solidFill>
                            <a:schemeClr val="tx1">
                              <a:lumMod val="65000"/>
                              <a:lumOff val="35000"/>
                            </a:schemeClr>
                          </a:solidFill>
                          <a:latin typeface="+mn-ea"/>
                          <a:ea typeface="+mn-ea"/>
                          <a:cs typeface="+mn-cs"/>
                        </a:rPr>
                        <a:t>都</a:t>
                      </a:r>
                      <a:r>
                        <a:rPr kumimoji="1" lang="en-US" altLang="ja-JP" sz="800" b="1" kern="1200" dirty="0" smtClean="0">
                          <a:solidFill>
                            <a:schemeClr val="tx1">
                              <a:lumMod val="65000"/>
                              <a:lumOff val="35000"/>
                            </a:schemeClr>
                          </a:solidFill>
                          <a:latin typeface="+mn-ea"/>
                          <a:ea typeface="+mn-ea"/>
                          <a:cs typeface="+mn-cs"/>
                        </a:rPr>
                        <a:t>6</a:t>
                      </a:r>
                      <a:r>
                        <a:rPr kumimoji="1" lang="ja-JP" altLang="en-US" sz="800" b="1" kern="1200" dirty="0" smtClean="0">
                          <a:solidFill>
                            <a:schemeClr val="tx1">
                              <a:lumMod val="65000"/>
                              <a:lumOff val="35000"/>
                            </a:schemeClr>
                          </a:solidFill>
                          <a:latin typeface="+mn-ea"/>
                          <a:ea typeface="+mn-ea"/>
                          <a:cs typeface="+mn-cs"/>
                        </a:rPr>
                        <a:t>県）</a:t>
                      </a:r>
                      <a:endParaRPr kumimoji="1" lang="en-US" altLang="ja-JP" sz="800" b="1" kern="1200" dirty="0">
                        <a:solidFill>
                          <a:schemeClr val="tx1">
                            <a:lumMod val="65000"/>
                            <a:lumOff val="35000"/>
                          </a:schemeClr>
                        </a:solidFill>
                        <a:latin typeface="+mn-ea"/>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2165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smtClean="0">
                          <a:solidFill>
                            <a:schemeClr val="bg1"/>
                          </a:solidFill>
                          <a:latin typeface="メイリオ"/>
                          <a:ea typeface="メイリオ"/>
                          <a:cs typeface="+mn-cs"/>
                        </a:rPr>
                        <a:t>商品</a:t>
                      </a:r>
                      <a:r>
                        <a:rPr kumimoji="1" lang="en-US" altLang="ja-JP" sz="900" b="0" kern="1200" dirty="0" smtClean="0">
                          <a:solidFill>
                            <a:schemeClr val="bg1"/>
                          </a:solidFill>
                          <a:latin typeface="メイリオ"/>
                          <a:ea typeface="メイリオ"/>
                          <a:cs typeface="+mn-cs"/>
                        </a:rPr>
                        <a:t>ID</a:t>
                      </a:r>
                      <a:endParaRPr kumimoji="1" lang="en-US" altLang="ja-JP" sz="900" b="0" kern="1200" dirty="0">
                        <a:solidFill>
                          <a:schemeClr val="bg1"/>
                        </a:solidFill>
                        <a:latin typeface="メイリオ"/>
                        <a:ea typeface="メイリオ"/>
                        <a:cs typeface="+mn-cs"/>
                      </a:endParaRP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ja-JP" altLang="en-US" sz="800" dirty="0" smtClean="0">
                          <a:solidFill>
                            <a:schemeClr val="tx1">
                              <a:lumMod val="65000"/>
                              <a:lumOff val="35000"/>
                            </a:schemeClr>
                          </a:solidFill>
                          <a:latin typeface="+mj-lt"/>
                          <a:ea typeface="+mj-ea"/>
                        </a:rPr>
                        <a:t>新規</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1000001944</a:t>
                      </a:r>
                      <a:endParaRPr kumimoji="1" lang="ja-JP" altLang="en-US" sz="8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r>
                        <a:rPr kumimoji="1" lang="ja-JP" altLang="en-US" sz="800" dirty="0" smtClean="0">
                          <a:solidFill>
                            <a:schemeClr val="tx1">
                              <a:lumMod val="65000"/>
                              <a:lumOff val="35000"/>
                            </a:schemeClr>
                          </a:solidFill>
                          <a:latin typeface="+mj-lt"/>
                          <a:ea typeface="+mj-ea"/>
                        </a:rPr>
                        <a:t>新規</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1000001928</a:t>
                      </a:r>
                      <a:endParaRPr kumimoji="1" lang="ja-JP" altLang="en-US" sz="8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355075111"/>
                  </a:ext>
                </a:extLst>
              </a:tr>
              <a:tr h="21652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予約開始日</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8</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26</a:t>
                      </a:r>
                      <a:r>
                        <a:rPr kumimoji="1" lang="ja-JP" altLang="en-US" sz="800" kern="1200" dirty="0" smtClean="0">
                          <a:solidFill>
                            <a:schemeClr val="tx1">
                              <a:lumMod val="65000"/>
                              <a:lumOff val="35000"/>
                            </a:schemeClr>
                          </a:solidFill>
                          <a:latin typeface="+mn-lt"/>
                          <a:ea typeface="+mn-ea"/>
                          <a:cs typeface="+mn-cs"/>
                        </a:rPr>
                        <a:t>日（木）</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77446988"/>
                  </a:ext>
                </a:extLst>
              </a:tr>
              <a:tr h="2165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dirty="0" smtClean="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86610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endParaRPr kumimoji="1" lang="en-US" altLang="ja-JP" dirty="0" smtClean="0"/>
                    </a:p>
                    <a:p>
                      <a:endParaRPr kumimoji="1" lang="en-US" altLang="ja-JP" dirty="0" smtClean="0"/>
                    </a:p>
                    <a:p>
                      <a:endParaRPr kumimoji="1" lang="ja-JP" altLang="en-US" dirty="0"/>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10325936"/>
                  </a:ext>
                </a:extLst>
              </a:tr>
              <a:tr h="2165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lang="ja-JP" altLang="en-US" sz="800" kern="1200" dirty="0" smtClean="0">
                          <a:solidFill>
                            <a:schemeClr val="tx1">
                              <a:lumMod val="65000"/>
                              <a:lumOff val="35000"/>
                            </a:schemeClr>
                          </a:solidFill>
                          <a:latin typeface="+mn-lt"/>
                          <a:ea typeface="+mn-ea"/>
                          <a:cs typeface="+mn-cs"/>
                        </a:rPr>
                        <a:t>カルーセル</a:t>
                      </a:r>
                      <a:endParaRPr kumimoji="1" lang="en-US" altLang="ja-JP" sz="8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84434171"/>
                  </a:ext>
                </a:extLst>
              </a:tr>
              <a:tr h="34644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smtClean="0">
                          <a:solidFill>
                            <a:schemeClr val="bg1"/>
                          </a:solidFill>
                          <a:latin typeface="+mn-lt"/>
                          <a:ea typeface="+mn-ea"/>
                          <a:cs typeface="+mn-cs"/>
                        </a:rPr>
                        <a:t>動画（</a:t>
                      </a:r>
                      <a:r>
                        <a:rPr kumimoji="1" lang="en-US" altLang="ja-JP" sz="900" b="0" kern="1200" dirty="0" smtClean="0">
                          <a:solidFill>
                            <a:schemeClr val="bg1"/>
                          </a:solidFill>
                          <a:latin typeface="+mn-lt"/>
                          <a:ea typeface="+mn-ea"/>
                          <a:cs typeface="+mn-cs"/>
                        </a:rPr>
                        <a:t>16</a:t>
                      </a:r>
                      <a:r>
                        <a:rPr kumimoji="1" lang="ja-JP" altLang="en-US" sz="900" b="0" kern="1200" dirty="0" smtClean="0">
                          <a:solidFill>
                            <a:schemeClr val="bg1"/>
                          </a:solidFill>
                          <a:latin typeface="+mn-lt"/>
                          <a:ea typeface="+mn-ea"/>
                          <a:cs typeface="+mn-cs"/>
                        </a:rPr>
                        <a:t>：</a:t>
                      </a:r>
                      <a:r>
                        <a:rPr kumimoji="1" lang="en-US" altLang="ja-JP" sz="900" b="0" kern="1200" dirty="0" smtClean="0">
                          <a:solidFill>
                            <a:schemeClr val="bg1"/>
                          </a:solidFill>
                          <a:latin typeface="+mn-lt"/>
                          <a:ea typeface="+mn-ea"/>
                          <a:cs typeface="+mn-cs"/>
                        </a:rPr>
                        <a:t>9</a:t>
                      </a:r>
                      <a:r>
                        <a:rPr kumimoji="1" lang="ja-JP" altLang="en-US" sz="900" b="0" kern="1200" dirty="0" smtClean="0">
                          <a:solidFill>
                            <a:schemeClr val="bg1"/>
                          </a:solidFill>
                          <a:latin typeface="+mn-lt"/>
                          <a:ea typeface="+mn-ea"/>
                          <a:cs typeface="+mn-cs"/>
                        </a:rPr>
                        <a:t>）広告</a:t>
                      </a:r>
                    </a:p>
                    <a:p>
                      <a:pPr algn="ctr"/>
                      <a:r>
                        <a:rPr kumimoji="1" lang="ja-JP" altLang="en-US" sz="900" b="0" kern="1200" dirty="0" smtClean="0">
                          <a:solidFill>
                            <a:schemeClr val="bg1"/>
                          </a:solidFill>
                          <a:latin typeface="+mn-lt"/>
                          <a:ea typeface="+mn-ea"/>
                          <a:cs typeface="+mn-cs"/>
                        </a:rPr>
                        <a:t>タップ後の動作</a:t>
                      </a:r>
                      <a:endParaRPr kumimoji="1" lang="ja-JP" altLang="en-US" sz="900" b="0" kern="1200" dirty="0">
                        <a:solidFill>
                          <a:schemeClr val="bg1"/>
                        </a:solidFill>
                        <a:latin typeface="+mn-lt"/>
                        <a:ea typeface="+mn-ea"/>
                        <a:cs typeface="+mn-cs"/>
                      </a:endParaRP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22545122"/>
                  </a:ext>
                </a:extLst>
              </a:tr>
              <a:tr h="22959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kumimoji="1" lang="ja-JP" altLang="en-US" sz="800" kern="1200" dirty="0" smtClean="0">
                          <a:solidFill>
                            <a:schemeClr val="tx1">
                              <a:lumMod val="65000"/>
                              <a:lumOff val="35000"/>
                            </a:schemeClr>
                          </a:solidFill>
                          <a:latin typeface="+mn-lt"/>
                          <a:ea typeface="+mn-ea"/>
                          <a:cs typeface="+mn-cs"/>
                        </a:rPr>
                        <a:t>スマートフォン（ウェブ</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アプリ）</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931917948"/>
                  </a:ext>
                </a:extLst>
              </a:tr>
              <a:tr h="295553">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掲載面</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kumimoji="1" lang="en-US" altLang="ja-JP" sz="800" kern="1200" dirty="0" smtClean="0">
                          <a:solidFill>
                            <a:schemeClr val="tx1">
                              <a:lumMod val="65000"/>
                              <a:lumOff val="35000"/>
                            </a:schemeClr>
                          </a:solidFill>
                          <a:latin typeface="+mn-lt"/>
                          <a:ea typeface="+mn-ea"/>
                          <a:cs typeface="+mn-cs"/>
                        </a:rPr>
                        <a:t>Yahoo! JAPAN</a:t>
                      </a:r>
                      <a:r>
                        <a:rPr kumimoji="1" lang="ja-JP" altLang="en-US" sz="800" kern="1200" dirty="0" smtClean="0">
                          <a:solidFill>
                            <a:schemeClr val="tx1">
                              <a:lumMod val="65000"/>
                              <a:lumOff val="35000"/>
                            </a:schemeClr>
                          </a:solidFill>
                          <a:latin typeface="+mn-lt"/>
                          <a:ea typeface="+mn-ea"/>
                          <a:cs typeface="+mn-cs"/>
                        </a:rPr>
                        <a:t>　トップページ</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smtClean="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87314208"/>
                  </a:ext>
                </a:extLst>
              </a:tr>
              <a:tr h="236443">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掲載場所</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Yahoo! JAPAN</a:t>
                      </a:r>
                      <a:r>
                        <a:rPr kumimoji="1" lang="ja-JP" altLang="en-US" sz="800" kern="1200" dirty="0" smtClean="0">
                          <a:solidFill>
                            <a:schemeClr val="tx1">
                              <a:lumMod val="65000"/>
                              <a:lumOff val="35000"/>
                            </a:schemeClr>
                          </a:solidFill>
                          <a:latin typeface="+mn-lt"/>
                          <a:ea typeface="+mn-ea"/>
                          <a:cs typeface="+mn-cs"/>
                        </a:rPr>
                        <a:t>　トップページ　および　</a:t>
                      </a:r>
                      <a:r>
                        <a:rPr kumimoji="1" lang="en-US" altLang="ja-JP" sz="800" kern="1200" dirty="0" smtClean="0">
                          <a:solidFill>
                            <a:schemeClr val="tx1">
                              <a:lumMod val="65000"/>
                              <a:lumOff val="35000"/>
                            </a:schemeClr>
                          </a:solidFill>
                          <a:latin typeface="+mn-lt"/>
                          <a:ea typeface="+mn-ea"/>
                          <a:cs typeface="+mn-cs"/>
                        </a:rPr>
                        <a:t>Yahoo! JAPAN</a:t>
                      </a:r>
                      <a:r>
                        <a:rPr kumimoji="1" lang="ja-JP" altLang="en-US" sz="800" kern="1200" dirty="0" smtClean="0">
                          <a:solidFill>
                            <a:schemeClr val="tx1">
                              <a:lumMod val="65000"/>
                              <a:lumOff val="35000"/>
                            </a:schemeClr>
                          </a:solidFill>
                          <a:latin typeface="+mn-lt"/>
                          <a:ea typeface="+mn-ea"/>
                          <a:cs typeface="+mn-cs"/>
                        </a:rPr>
                        <a:t>アプリのファーストビュー　</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066738162"/>
                  </a:ext>
                </a:extLst>
              </a:tr>
              <a:tr h="295553">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掲載期間</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9</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日（木）～　</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12</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29</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日（水）</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463668774"/>
                  </a:ext>
                </a:extLst>
              </a:tr>
              <a:tr h="29555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時間単位）</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1967014782"/>
                  </a:ext>
                </a:extLst>
              </a:tr>
              <a:tr h="35466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lang="ja-JP" altLang="en-US" sz="800" b="0" i="0" dirty="0" smtClean="0">
                          <a:solidFill>
                            <a:schemeClr val="tx1">
                              <a:lumMod val="65000"/>
                              <a:lumOff val="35000"/>
                            </a:schemeClr>
                          </a:solidFill>
                          <a:effectLst/>
                          <a:latin typeface="+mn-ea"/>
                          <a:ea typeface="+mn-ea"/>
                        </a:rPr>
                        <a:t>時間帯ジャック購入型</a:t>
                      </a:r>
                      <a:endParaRPr kumimoji="1" lang="ja-JP" altLang="en-US" sz="800" kern="1200" dirty="0">
                        <a:solidFill>
                          <a:schemeClr val="tx1">
                            <a:lumMod val="65000"/>
                            <a:lumOff val="35000"/>
                          </a:schemeClr>
                        </a:solidFill>
                        <a:latin typeface="+mn-ea"/>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1750538939"/>
                  </a:ext>
                </a:extLst>
              </a:tr>
              <a:tr h="2165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最低購入価格</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rowSpan="2"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ea"/>
                          <a:ea typeface="+mn-ea"/>
                          <a:cs typeface="+mn-cs"/>
                        </a:rPr>
                        <a:t>価格は次項をご確認ください。</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rowSpan="2" hMerge="1">
                  <a:txBody>
                    <a:bodyPr/>
                    <a:lstStyle/>
                    <a:p>
                      <a:endParaRPr kumimoji="1" lang="ja-JP" altLang="en-US"/>
                    </a:p>
                  </a:txBody>
                  <a:tcPr/>
                </a:tc>
                <a:tc rowSpan="2"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ea"/>
                          <a:ea typeface="+mn-ea"/>
                          <a:cs typeface="+mn-cs"/>
                        </a:rPr>
                        <a:t>価格は次項をご確認ください。</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rowSpan="2" hMerge="1">
                  <a:txBody>
                    <a:bodyPr/>
                    <a:lstStyle/>
                    <a:p>
                      <a:endParaRPr kumimoji="1" lang="ja-JP" altLang="en-US"/>
                    </a:p>
                  </a:txBody>
                  <a:tcPr/>
                </a:tc>
                <a:extLst>
                  <a:ext uri="{0D108BD9-81ED-4DB2-BD59-A6C34878D82A}">
                    <a16:rowId xmlns:a16="http://schemas.microsoft.com/office/drawing/2014/main" val="3381913646"/>
                  </a:ext>
                </a:extLst>
              </a:tr>
              <a:tr h="28794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基本料金（</a:t>
                      </a:r>
                      <a:r>
                        <a:rPr kumimoji="1" lang="en-US" altLang="ja-JP" sz="900" b="0" kern="1200" dirty="0" err="1">
                          <a:solidFill>
                            <a:schemeClr val="bg1"/>
                          </a:solidFill>
                          <a:latin typeface="+mn-lt"/>
                          <a:ea typeface="+mn-ea"/>
                          <a:cs typeface="+mn-cs"/>
                        </a:rPr>
                        <a:t>vCPM</a:t>
                      </a:r>
                      <a:r>
                        <a:rPr kumimoji="1" lang="ja-JP" altLang="en-US" sz="900" b="0" kern="1200" dirty="0">
                          <a:solidFill>
                            <a:schemeClr val="bg1"/>
                          </a:solidFill>
                          <a:latin typeface="+mn-lt"/>
                          <a:ea typeface="+mn-ea"/>
                          <a:cs typeface="+mn-cs"/>
                        </a:rPr>
                        <a:t>）</a:t>
                      </a: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vMerge="1">
                  <a:txBody>
                    <a:bodyPr/>
                    <a:lstStyle/>
                    <a:p>
                      <a:pPr algn="ctr"/>
                      <a:endParaRPr kumimoji="1" lang="en-US" altLang="ja-JP"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vMerge="1">
                  <a:txBody>
                    <a:bodyPr/>
                    <a:lstStyle/>
                    <a:p>
                      <a:endParaRPr kumimoji="1" lang="ja-JP" altLang="en-US"/>
                    </a:p>
                  </a:txBody>
                  <a:tcPr/>
                </a:tc>
                <a:tc gridSpan="2" vMerge="1">
                  <a:txBody>
                    <a:bodyPr/>
                    <a:lstStyle/>
                    <a:p>
                      <a:pPr algn="ctr"/>
                      <a:endParaRPr kumimoji="1" lang="en-US" altLang="ja-JP" sz="6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vMerge="1">
                  <a:txBody>
                    <a:bodyPr/>
                    <a:lstStyle/>
                    <a:p>
                      <a:endParaRPr kumimoji="1" lang="ja-JP" altLang="en-US"/>
                    </a:p>
                  </a:txBody>
                  <a:tcPr/>
                </a:tc>
                <a:extLst>
                  <a:ext uri="{0D108BD9-81ED-4DB2-BD59-A6C34878D82A}">
                    <a16:rowId xmlns:a16="http://schemas.microsoft.com/office/drawing/2014/main" val="4014462905"/>
                  </a:ext>
                </a:extLst>
              </a:tr>
              <a:tr h="407844">
                <a:tc>
                  <a:txBody>
                    <a:bodyPr/>
                    <a:lstStyle/>
                    <a:p>
                      <a:pPr algn="ctr"/>
                      <a:r>
                        <a:rPr kumimoji="1" lang="ja-JP" altLang="en-US" sz="800" b="0" kern="1200" dirty="0" smtClean="0">
                          <a:solidFill>
                            <a:schemeClr val="bg1"/>
                          </a:solidFill>
                          <a:latin typeface="+mn-lt"/>
                          <a:ea typeface="+mn-ea"/>
                          <a:cs typeface="+mn-cs"/>
                        </a:rPr>
                        <a:t>想定</a:t>
                      </a:r>
                      <a:r>
                        <a:rPr kumimoji="1" lang="en-US" altLang="ja-JP" sz="800" b="0" kern="1200" dirty="0" err="1" smtClean="0">
                          <a:solidFill>
                            <a:schemeClr val="bg1"/>
                          </a:solidFill>
                          <a:latin typeface="+mn-lt"/>
                          <a:ea typeface="+mn-ea"/>
                          <a:cs typeface="+mn-cs"/>
                        </a:rPr>
                        <a:t>vimps</a:t>
                      </a:r>
                      <a:r>
                        <a:rPr kumimoji="1" lang="ja-JP" altLang="en-US" sz="800" b="0" kern="1200" dirty="0" smtClean="0">
                          <a:solidFill>
                            <a:schemeClr val="bg1"/>
                          </a:solidFill>
                          <a:latin typeface="+mn-lt"/>
                          <a:ea typeface="+mn-ea"/>
                          <a:cs typeface="+mn-cs"/>
                        </a:rPr>
                        <a:t>（枠配信のみ）</a:t>
                      </a:r>
                      <a:endParaRPr kumimoji="1" lang="ja-JP" altLang="en-US" sz="900" b="0" kern="1200" dirty="0">
                        <a:solidFill>
                          <a:schemeClr val="bg1"/>
                        </a:solidFill>
                        <a:latin typeface="+mn-lt"/>
                        <a:ea typeface="+mn-ea"/>
                        <a:cs typeface="+mn-cs"/>
                      </a:endParaRPr>
                    </a:p>
                  </a:txBody>
                  <a:tcPr anchor="ctr">
                    <a:lnL w="6350" cap="flat" cmpd="sng" algn="ctr">
                      <a:no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a:t>
                      </a:r>
                      <a:endParaRPr kumimoji="1" lang="ja-JP" altLang="en-US" sz="8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dirty="0" smtClean="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4262225763"/>
                  </a:ext>
                </a:extLst>
              </a:tr>
            </a:tbl>
          </a:graphicData>
        </a:graphic>
      </p:graphicFrame>
      <p:sp>
        <p:nvSpPr>
          <p:cNvPr id="17" name="正方形/長方形 16"/>
          <p:cNvSpPr/>
          <p:nvPr/>
        </p:nvSpPr>
        <p:spPr>
          <a:xfrm>
            <a:off x="461288" y="6441751"/>
            <a:ext cx="10423046"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smtClean="0">
                <a:ln>
                  <a:noFill/>
                </a:ln>
                <a:solidFill>
                  <a:prstClr val="black">
                    <a:lumMod val="65000"/>
                    <a:lumOff val="35000"/>
                  </a:prstClr>
                </a:solidFill>
                <a:effectLst/>
                <a:uLnTx/>
                <a:uFillTx/>
              </a:rPr>
              <a:t>※SP</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はスマートフォン、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PC</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はパソコン、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MD</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はマルチデバイスの略称です。　</a:t>
            </a: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b="0" i="0" u="none" strike="noStrike" kern="0" cap="none" spc="0" normalizeH="0" baseline="0" noProof="0" dirty="0" err="1" smtClean="0">
                <a:ln>
                  <a:noFill/>
                </a:ln>
                <a:solidFill>
                  <a:prstClr val="black">
                    <a:lumMod val="65000"/>
                    <a:lumOff val="35000"/>
                  </a:prstClr>
                </a:solidFill>
                <a:effectLst/>
                <a:uLnTx/>
                <a:uFillTx/>
              </a:rPr>
              <a:t>vCPM</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1,000</a:t>
            </a:r>
            <a:r>
              <a:rPr kumimoji="0" lang="ja-JP" altLang="en-US" sz="800" b="0" i="0" u="none" strike="noStrike" kern="0" cap="none" spc="0" normalizeH="0" baseline="0" noProof="0" dirty="0" smtClean="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b="0" i="0" u="none" strike="noStrike" kern="0" cap="none" spc="0" normalizeH="0" baseline="0" noProof="0" dirty="0" err="1" smtClean="0">
                <a:ln>
                  <a:noFill/>
                </a:ln>
                <a:solidFill>
                  <a:prstClr val="black">
                    <a:lumMod val="65000"/>
                    <a:lumOff val="35000"/>
                  </a:prstClr>
                </a:solidFill>
                <a:effectLst/>
                <a:uLnTx/>
                <a:uFillTx/>
              </a:rPr>
              <a:t>vimps</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はビューアブルインプレッションの略称です。</a:t>
            </a:r>
          </a:p>
        </p:txBody>
      </p:sp>
      <p:sp>
        <p:nvSpPr>
          <p:cNvPr id="7" name="正方形/長方形 6"/>
          <p:cNvSpPr/>
          <p:nvPr/>
        </p:nvSpPr>
        <p:spPr>
          <a:xfrm>
            <a:off x="461288" y="6202144"/>
            <a:ext cx="4198585"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ja-JP" altLang="en-US" sz="800" kern="0" noProof="0" dirty="0" smtClean="0">
                <a:solidFill>
                  <a:prstClr val="black">
                    <a:lumMod val="65000"/>
                    <a:lumOff val="35000"/>
                  </a:prstClr>
                </a:solidFill>
              </a:rPr>
              <a:t>時間帯ジャック商品は</a:t>
            </a:r>
            <a:r>
              <a:rPr kumimoji="0" lang="en-US" altLang="ja-JP" sz="800" kern="0" noProof="0" dirty="0" smtClean="0">
                <a:solidFill>
                  <a:prstClr val="black">
                    <a:lumMod val="65000"/>
                    <a:lumOff val="35000"/>
                  </a:prstClr>
                </a:solidFill>
              </a:rPr>
              <a:t>1</a:t>
            </a:r>
            <a:r>
              <a:rPr kumimoji="0" lang="ja-JP" altLang="en-US" sz="800" kern="0" noProof="0" dirty="0" smtClean="0">
                <a:solidFill>
                  <a:prstClr val="black">
                    <a:lumMod val="65000"/>
                    <a:lumOff val="35000"/>
                  </a:prstClr>
                </a:solidFill>
              </a:rPr>
              <a:t>日で最大</a:t>
            </a:r>
            <a:r>
              <a:rPr kumimoji="0" lang="en-US" altLang="ja-JP" sz="800" kern="0" noProof="0" dirty="0" smtClean="0">
                <a:solidFill>
                  <a:prstClr val="black">
                    <a:lumMod val="65000"/>
                    <a:lumOff val="35000"/>
                  </a:prstClr>
                </a:solidFill>
              </a:rPr>
              <a:t>3</a:t>
            </a:r>
            <a:r>
              <a:rPr kumimoji="0" lang="ja-JP" altLang="en-US" sz="800" kern="0" noProof="0" dirty="0" smtClean="0">
                <a:solidFill>
                  <a:prstClr val="black">
                    <a:lumMod val="65000"/>
                    <a:lumOff val="35000"/>
                  </a:prstClr>
                </a:solidFill>
              </a:rPr>
              <a:t>時間、</a:t>
            </a:r>
            <a:r>
              <a:rPr kumimoji="0" lang="en-US" altLang="ja-JP" sz="800" kern="0" noProof="0" dirty="0" smtClean="0">
                <a:solidFill>
                  <a:prstClr val="black">
                    <a:lumMod val="65000"/>
                    <a:lumOff val="35000"/>
                  </a:prstClr>
                </a:solidFill>
              </a:rPr>
              <a:t>1</a:t>
            </a:r>
            <a:r>
              <a:rPr kumimoji="0" lang="ja-JP" altLang="en-US" sz="800" kern="0" noProof="0" dirty="0" smtClean="0">
                <a:solidFill>
                  <a:prstClr val="black">
                    <a:lumMod val="65000"/>
                    <a:lumOff val="35000"/>
                  </a:prstClr>
                </a:solidFill>
              </a:rPr>
              <a:t>週間で最大</a:t>
            </a:r>
            <a:r>
              <a:rPr kumimoji="0" lang="en-US" altLang="ja-JP" sz="800" kern="0" noProof="0" dirty="0" smtClean="0">
                <a:solidFill>
                  <a:prstClr val="black">
                    <a:lumMod val="65000"/>
                    <a:lumOff val="35000"/>
                  </a:prstClr>
                </a:solidFill>
              </a:rPr>
              <a:t>10</a:t>
            </a:r>
            <a:r>
              <a:rPr kumimoji="0" lang="ja-JP" altLang="en-US" sz="800" kern="0" noProof="0" dirty="0" smtClean="0">
                <a:solidFill>
                  <a:prstClr val="black">
                    <a:lumMod val="65000"/>
                    <a:lumOff val="35000"/>
                  </a:prstClr>
                </a:solidFill>
              </a:rPr>
              <a:t>時間までの販売となります。</a:t>
            </a:r>
            <a:endParaRPr kumimoji="0" lang="ja-JP" altLang="en-US" sz="800" b="0" i="0" u="none" strike="noStrike" kern="0" cap="none" spc="0" normalizeH="0" baseline="0" noProof="0" dirty="0" smtClean="0">
              <a:ln>
                <a:noFill/>
              </a:ln>
              <a:solidFill>
                <a:prstClr val="black">
                  <a:lumMod val="65000"/>
                  <a:lumOff val="35000"/>
                </a:prstClr>
              </a:solidFill>
              <a:effectLst/>
              <a:uLnTx/>
              <a:uFillTx/>
            </a:endParaRPr>
          </a:p>
        </p:txBody>
      </p:sp>
      <p:pic>
        <p:nvPicPr>
          <p:cNvPr id="8" name="図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57852" y="2046780"/>
            <a:ext cx="420206" cy="792088"/>
          </a:xfrm>
          <a:prstGeom prst="rect">
            <a:avLst/>
          </a:prstGeom>
        </p:spPr>
      </p:pic>
    </p:spTree>
    <p:extLst>
      <p:ext uri="{BB962C8B-B14F-4D97-AF65-F5344CB8AC3E}">
        <p14:creationId xmlns:p14="http://schemas.microsoft.com/office/powerpoint/2010/main" val="101266681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価格表　ブランドパネル　時間帯ジャック　</a:t>
            </a:r>
            <a:r>
              <a:rPr lang="en-US" altLang="ja-JP" dirty="0" smtClean="0"/>
              <a:t>SP</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4</a:t>
            </a:fld>
            <a:endParaRPr lang="ja-JP" altLang="en-US"/>
          </a:p>
        </p:txBody>
      </p:sp>
      <p:sp>
        <p:nvSpPr>
          <p:cNvPr id="17" name="正方形/長方形 16"/>
          <p:cNvSpPr/>
          <p:nvPr/>
        </p:nvSpPr>
        <p:spPr>
          <a:xfrm>
            <a:off x="461288" y="6441751"/>
            <a:ext cx="10423046"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smtClean="0">
                <a:ln>
                  <a:noFill/>
                </a:ln>
                <a:solidFill>
                  <a:prstClr val="black">
                    <a:lumMod val="65000"/>
                    <a:lumOff val="35000"/>
                  </a:prstClr>
                </a:solidFill>
                <a:effectLst/>
                <a:uLnTx/>
                <a:uFillTx/>
              </a:rPr>
              <a:t>※SP</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はスマートフォン、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PC</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a:t>
            </a:r>
            <a:r>
              <a:rPr kumimoji="0" lang="ja-JP" altLang="en-US" sz="800" b="0" i="0" u="none" strike="noStrike" kern="0" cap="none" spc="0" normalizeH="0" baseline="0" noProof="0" smtClean="0">
                <a:ln>
                  <a:noFill/>
                </a:ln>
                <a:solidFill>
                  <a:prstClr val="black">
                    <a:lumMod val="65000"/>
                    <a:lumOff val="35000"/>
                  </a:prstClr>
                </a:solidFill>
                <a:effectLst/>
                <a:uLnTx/>
                <a:uFillTx/>
              </a:rPr>
              <a:t>パソコン、</a:t>
            </a:r>
            <a:r>
              <a:rPr kumimoji="0" lang="en-US" altLang="ja-JP" sz="800" b="0" i="0" u="none" strike="noStrike" kern="0" cap="none" spc="0" normalizeH="0" baseline="0" noProof="0" smtClean="0">
                <a:ln>
                  <a:noFill/>
                </a:ln>
                <a:solidFill>
                  <a:prstClr val="black">
                    <a:lumMod val="65000"/>
                    <a:lumOff val="35000"/>
                  </a:prstClr>
                </a:solidFill>
                <a:effectLst/>
                <a:uLnTx/>
                <a:uFillTx/>
              </a:rPr>
              <a:t>MD</a:t>
            </a:r>
            <a:r>
              <a:rPr kumimoji="0" lang="ja-JP" altLang="en-US" sz="800" b="0" i="0" u="none" strike="noStrike" kern="0" cap="none" spc="0" normalizeH="0" baseline="0" noProof="0" smtClean="0">
                <a:ln>
                  <a:noFill/>
                </a:ln>
                <a:solidFill>
                  <a:prstClr val="black">
                    <a:lumMod val="65000"/>
                    <a:lumOff val="35000"/>
                  </a:prstClr>
                </a:solidFill>
                <a:effectLst/>
                <a:uLnTx/>
                <a:uFillTx/>
              </a:rPr>
              <a:t>は</a:t>
            </a:r>
            <a:r>
              <a:rPr kumimoji="0" lang="ja-JP" altLang="en-US" sz="800" b="0" i="0" u="none" strike="noStrike" kern="0" cap="none" spc="0" normalizeH="0" baseline="0" noProof="0" dirty="0" smtClean="0">
                <a:ln>
                  <a:noFill/>
                </a:ln>
                <a:solidFill>
                  <a:prstClr val="black">
                    <a:lumMod val="65000"/>
                    <a:lumOff val="35000"/>
                  </a:prstClr>
                </a:solidFill>
                <a:effectLst/>
                <a:uLnTx/>
                <a:uFillTx/>
              </a:rPr>
              <a:t>マルチデバイスの略称です。　</a:t>
            </a: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b="0" i="0" u="none" strike="noStrike" kern="0" cap="none" spc="0" normalizeH="0" baseline="0" noProof="0" dirty="0" err="1" smtClean="0">
                <a:ln>
                  <a:noFill/>
                </a:ln>
                <a:solidFill>
                  <a:prstClr val="black">
                    <a:lumMod val="65000"/>
                    <a:lumOff val="35000"/>
                  </a:prstClr>
                </a:solidFill>
                <a:effectLst/>
                <a:uLnTx/>
                <a:uFillTx/>
              </a:rPr>
              <a:t>vCPM</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1,000</a:t>
            </a:r>
            <a:r>
              <a:rPr kumimoji="0" lang="ja-JP" altLang="en-US" sz="800" b="0" i="0" u="none" strike="noStrike" kern="0" cap="none" spc="0" normalizeH="0" baseline="0" noProof="0" dirty="0" smtClean="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b="0" i="0" u="none" strike="noStrike" kern="0" cap="none" spc="0" normalizeH="0" baseline="0" noProof="0" dirty="0" err="1" smtClean="0">
                <a:ln>
                  <a:noFill/>
                </a:ln>
                <a:solidFill>
                  <a:prstClr val="black">
                    <a:lumMod val="65000"/>
                    <a:lumOff val="35000"/>
                  </a:prstClr>
                </a:solidFill>
                <a:effectLst/>
                <a:uLnTx/>
                <a:uFillTx/>
              </a:rPr>
              <a:t>vimps</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はビューアブルインプレッションの略称です。</a:t>
            </a:r>
          </a:p>
        </p:txBody>
      </p:sp>
      <p:graphicFrame>
        <p:nvGraphicFramePr>
          <p:cNvPr id="7" name="表 6">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1659485098"/>
              </p:ext>
            </p:extLst>
          </p:nvPr>
        </p:nvGraphicFramePr>
        <p:xfrm>
          <a:off x="623392" y="1121149"/>
          <a:ext cx="5047478" cy="5201818"/>
        </p:xfrm>
        <a:graphic>
          <a:graphicData uri="http://schemas.openxmlformats.org/drawingml/2006/table">
            <a:tbl>
              <a:tblPr firstCol="1" bandRow="1"/>
              <a:tblGrid>
                <a:gridCol w="1104296">
                  <a:extLst>
                    <a:ext uri="{9D8B030D-6E8A-4147-A177-3AD203B41FA5}">
                      <a16:colId xmlns:a16="http://schemas.microsoft.com/office/drawing/2014/main" val="792911817"/>
                    </a:ext>
                  </a:extLst>
                </a:gridCol>
                <a:gridCol w="957630">
                  <a:extLst>
                    <a:ext uri="{9D8B030D-6E8A-4147-A177-3AD203B41FA5}">
                      <a16:colId xmlns:a16="http://schemas.microsoft.com/office/drawing/2014/main" val="598637953"/>
                    </a:ext>
                  </a:extLst>
                </a:gridCol>
                <a:gridCol w="957630">
                  <a:extLst>
                    <a:ext uri="{9D8B030D-6E8A-4147-A177-3AD203B41FA5}">
                      <a16:colId xmlns:a16="http://schemas.microsoft.com/office/drawing/2014/main" val="240533709"/>
                    </a:ext>
                  </a:extLst>
                </a:gridCol>
                <a:gridCol w="1013961">
                  <a:extLst>
                    <a:ext uri="{9D8B030D-6E8A-4147-A177-3AD203B41FA5}">
                      <a16:colId xmlns:a16="http://schemas.microsoft.com/office/drawing/2014/main" val="2760754859"/>
                    </a:ext>
                  </a:extLst>
                </a:gridCol>
                <a:gridCol w="1013961">
                  <a:extLst>
                    <a:ext uri="{9D8B030D-6E8A-4147-A177-3AD203B41FA5}">
                      <a16:colId xmlns:a16="http://schemas.microsoft.com/office/drawing/2014/main" val="4205928780"/>
                    </a:ext>
                  </a:extLst>
                </a:gridCol>
              </a:tblGrid>
              <a:tr h="19467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dirty="0">
                          <a:solidFill>
                            <a:schemeClr val="bg1"/>
                          </a:solidFill>
                          <a:latin typeface="+mn-ea"/>
                          <a:ea typeface="+mn-ea"/>
                        </a:rPr>
                        <a:t>ターゲティング</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lt"/>
                          <a:ea typeface="+mn-ea"/>
                          <a:cs typeface="+mn-cs"/>
                        </a:rPr>
                        <a:t>商品名</a:t>
                      </a:r>
                      <a:endParaRPr kumimoji="1" lang="en-US" altLang="ja-JP" sz="800" b="1" kern="1200" dirty="0">
                        <a:solidFill>
                          <a:schemeClr val="tx1">
                            <a:lumMod val="65000"/>
                            <a:lumOff val="35000"/>
                          </a:schemeClr>
                        </a:solidFill>
                        <a:latin typeface="+mn-lt"/>
                        <a:ea typeface="+mn-ea"/>
                        <a:cs typeface="+mn-cs"/>
                      </a:endParaRPr>
                    </a:p>
                  </a:txBody>
                  <a:tcPr marL="45720" marR="45720" anchor="ctr">
                    <a:lnL w="1270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hMerge="1">
                  <a:txBody>
                    <a:bodyPr/>
                    <a:lstStyle/>
                    <a:p>
                      <a:pPr algn="ctr"/>
                      <a:endParaRPr kumimoji="1" lang="ja-JP" altLang="en-US" sz="7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hMerge="1">
                  <a:txBody>
                    <a:bodyPr/>
                    <a:lstStyle/>
                    <a:p>
                      <a:pPr algn="ctr"/>
                      <a:endParaRPr kumimoji="1" lang="en-US" altLang="ja-JP" sz="700" b="1" kern="1200" dirty="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450086990"/>
                  </a:ext>
                </a:extLst>
              </a:tr>
              <a:tr h="525555">
                <a:tc vMerge="1">
                  <a:txBody>
                    <a:bodyPr/>
                    <a:lstStyle/>
                    <a:p>
                      <a:pPr algn="ctr"/>
                      <a:endParaRPr kumimoji="1" lang="ja-JP" altLang="en-US" sz="700" b="0" dirty="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smtClean="0">
                          <a:solidFill>
                            <a:schemeClr val="tx1">
                              <a:lumMod val="65000"/>
                              <a:lumOff val="35000"/>
                            </a:schemeClr>
                          </a:solidFill>
                          <a:latin typeface="+mn-ea"/>
                          <a:ea typeface="+mn-ea"/>
                          <a:cs typeface="+mn-cs"/>
                        </a:rPr>
                        <a:t>ブランドパネル</a:t>
                      </a:r>
                      <a:endParaRPr kumimoji="1" lang="en-US" altLang="ja-JP" sz="800" b="1" kern="1200" dirty="0" smtClean="0">
                        <a:solidFill>
                          <a:schemeClr val="tx1">
                            <a:lumMod val="65000"/>
                            <a:lumOff val="35000"/>
                          </a:schemeClr>
                        </a:solidFill>
                        <a:latin typeface="+mn-ea"/>
                        <a:ea typeface="+mn-ea"/>
                        <a:cs typeface="+mn-cs"/>
                      </a:endParaRPr>
                    </a:p>
                    <a:p>
                      <a:pPr algn="ctr"/>
                      <a:r>
                        <a:rPr kumimoji="1" lang="ja-JP" altLang="en-US" sz="800" b="1" kern="1200" baseline="0" dirty="0" smtClean="0">
                          <a:solidFill>
                            <a:schemeClr val="tx1">
                              <a:lumMod val="65000"/>
                              <a:lumOff val="35000"/>
                            </a:schemeClr>
                          </a:solidFill>
                          <a:latin typeface="+mn-ea"/>
                          <a:ea typeface="+mn-ea"/>
                          <a:cs typeface="+mn-cs"/>
                        </a:rPr>
                        <a:t>時間帯ジャック　</a:t>
                      </a:r>
                      <a:r>
                        <a:rPr kumimoji="1" lang="en-US" altLang="ja-JP" sz="800" b="1" kern="1200" dirty="0" smtClean="0">
                          <a:solidFill>
                            <a:schemeClr val="tx1">
                              <a:lumMod val="65000"/>
                              <a:lumOff val="35000"/>
                            </a:schemeClr>
                          </a:solidFill>
                          <a:latin typeface="+mn-ea"/>
                          <a:ea typeface="+mn-ea"/>
                          <a:cs typeface="+mn-cs"/>
                        </a:rPr>
                        <a:t>SP</a:t>
                      </a:r>
                      <a:endParaRPr kumimoji="1" lang="en-US" altLang="ja-JP" sz="800" b="1" kern="1200" dirty="0">
                        <a:solidFill>
                          <a:schemeClr val="tx1">
                            <a:lumMod val="65000"/>
                            <a:lumOff val="35000"/>
                          </a:schemeClr>
                        </a:solidFill>
                        <a:latin typeface="+mn-ea"/>
                        <a:ea typeface="+mn-ea"/>
                        <a:cs typeface="+mn-cs"/>
                      </a:endParaRPr>
                    </a:p>
                  </a:txBody>
                  <a:tcPr marL="45720" marR="4572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pPr algn="ctr"/>
                      <a:endParaRPr kumimoji="1" lang="en-US" altLang="ja-JP" sz="7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smtClean="0">
                          <a:solidFill>
                            <a:schemeClr val="tx1">
                              <a:lumMod val="65000"/>
                              <a:lumOff val="35000"/>
                            </a:schemeClr>
                          </a:solidFill>
                          <a:latin typeface="+mn-ea"/>
                          <a:ea typeface="+mn-ea"/>
                          <a:cs typeface="+mn-cs"/>
                        </a:rPr>
                        <a:t>ブランドパネル</a:t>
                      </a:r>
                      <a:endParaRPr kumimoji="1" lang="en-US" altLang="ja-JP" sz="800" b="1" kern="1200" dirty="0" smtClean="0">
                        <a:solidFill>
                          <a:schemeClr val="tx1">
                            <a:lumMod val="65000"/>
                            <a:lumOff val="35000"/>
                          </a:schemeClr>
                        </a:solidFill>
                        <a:latin typeface="+mn-ea"/>
                        <a:ea typeface="+mn-ea"/>
                        <a:cs typeface="+mn-cs"/>
                      </a:endParaRPr>
                    </a:p>
                    <a:p>
                      <a:pPr algn="ctr"/>
                      <a:r>
                        <a:rPr kumimoji="1" lang="ja-JP" altLang="en-US" sz="800" b="1" kern="1200" baseline="0" dirty="0" smtClean="0">
                          <a:solidFill>
                            <a:schemeClr val="tx1">
                              <a:lumMod val="65000"/>
                              <a:lumOff val="35000"/>
                            </a:schemeClr>
                          </a:solidFill>
                          <a:latin typeface="+mn-ea"/>
                          <a:ea typeface="+mn-ea"/>
                          <a:cs typeface="+mn-cs"/>
                        </a:rPr>
                        <a:t>時間帯ジャック　</a:t>
                      </a:r>
                      <a:r>
                        <a:rPr kumimoji="1" lang="en-US" altLang="ja-JP" sz="800" b="1" kern="1200" dirty="0" smtClean="0">
                          <a:solidFill>
                            <a:schemeClr val="tx1">
                              <a:lumMod val="65000"/>
                              <a:lumOff val="35000"/>
                            </a:schemeClr>
                          </a:solidFill>
                          <a:latin typeface="+mn-ea"/>
                          <a:ea typeface="+mn-ea"/>
                          <a:cs typeface="+mn-cs"/>
                        </a:rPr>
                        <a:t>SP</a:t>
                      </a:r>
                    </a:p>
                    <a:p>
                      <a:pPr algn="ctr"/>
                      <a:r>
                        <a:rPr kumimoji="1" lang="ja-JP" altLang="en-US" sz="800" b="1" kern="1200" dirty="0" smtClean="0">
                          <a:solidFill>
                            <a:schemeClr val="tx1">
                              <a:lumMod val="65000"/>
                              <a:lumOff val="35000"/>
                            </a:schemeClr>
                          </a:solidFill>
                          <a:latin typeface="+mn-ea"/>
                          <a:ea typeface="+mn-ea"/>
                          <a:cs typeface="+mn-cs"/>
                        </a:rPr>
                        <a:t>（関東</a:t>
                      </a:r>
                      <a:r>
                        <a:rPr kumimoji="1" lang="en-US" altLang="ja-JP" sz="800" b="1" kern="1200" dirty="0" smtClean="0">
                          <a:solidFill>
                            <a:schemeClr val="tx1">
                              <a:lumMod val="65000"/>
                              <a:lumOff val="35000"/>
                            </a:schemeClr>
                          </a:solidFill>
                          <a:latin typeface="+mn-ea"/>
                          <a:ea typeface="+mn-ea"/>
                          <a:cs typeface="+mn-cs"/>
                        </a:rPr>
                        <a:t>1</a:t>
                      </a:r>
                      <a:r>
                        <a:rPr kumimoji="1" lang="ja-JP" altLang="en-US" sz="800" b="1" kern="1200" dirty="0" smtClean="0">
                          <a:solidFill>
                            <a:schemeClr val="tx1">
                              <a:lumMod val="65000"/>
                              <a:lumOff val="35000"/>
                            </a:schemeClr>
                          </a:solidFill>
                          <a:latin typeface="+mn-ea"/>
                          <a:ea typeface="+mn-ea"/>
                          <a:cs typeface="+mn-cs"/>
                        </a:rPr>
                        <a:t>都</a:t>
                      </a:r>
                      <a:r>
                        <a:rPr kumimoji="1" lang="en-US" altLang="ja-JP" sz="800" b="1" kern="1200" dirty="0" smtClean="0">
                          <a:solidFill>
                            <a:schemeClr val="tx1">
                              <a:lumMod val="65000"/>
                              <a:lumOff val="35000"/>
                            </a:schemeClr>
                          </a:solidFill>
                          <a:latin typeface="+mn-ea"/>
                          <a:ea typeface="+mn-ea"/>
                          <a:cs typeface="+mn-cs"/>
                        </a:rPr>
                        <a:t>6</a:t>
                      </a:r>
                      <a:r>
                        <a:rPr kumimoji="1" lang="ja-JP" altLang="en-US" sz="800" b="1" kern="1200" dirty="0" smtClean="0">
                          <a:solidFill>
                            <a:schemeClr val="tx1">
                              <a:lumMod val="65000"/>
                              <a:lumOff val="35000"/>
                            </a:schemeClr>
                          </a:solidFill>
                          <a:latin typeface="+mn-ea"/>
                          <a:ea typeface="+mn-ea"/>
                          <a:cs typeface="+mn-cs"/>
                        </a:rPr>
                        <a:t>県）</a:t>
                      </a:r>
                      <a:endParaRPr kumimoji="1" lang="en-US" altLang="ja-JP" sz="800" b="1" kern="1200" dirty="0">
                        <a:solidFill>
                          <a:schemeClr val="tx1">
                            <a:lumMod val="65000"/>
                            <a:lumOff val="35000"/>
                          </a:schemeClr>
                        </a:solidFill>
                        <a:latin typeface="+mn-ea"/>
                        <a:ea typeface="+mn-ea"/>
                        <a:cs typeface="+mn-cs"/>
                      </a:endParaRPr>
                    </a:p>
                  </a:txBody>
                  <a:tcPr marL="45720" marR="4572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pPr algn="ctr"/>
                      <a:endParaRPr kumimoji="1" lang="en-US" altLang="ja-JP" sz="7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6725">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dirty="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b="1" i="0" u="none" strike="noStrike" dirty="0" smtClean="0">
                          <a:solidFill>
                            <a:schemeClr val="tx1">
                              <a:lumMod val="65000"/>
                              <a:lumOff val="35000"/>
                            </a:schemeClr>
                          </a:solidFill>
                          <a:effectLst/>
                          <a:latin typeface="+mn-ea"/>
                          <a:ea typeface="+mn-ea"/>
                        </a:rPr>
                        <a:t>金額</a:t>
                      </a:r>
                      <a:endParaRPr lang="en-US" altLang="ja-JP" sz="800" b="1" i="0" u="none" strike="noStrike" dirty="0">
                        <a:solidFill>
                          <a:schemeClr val="tx1">
                            <a:lumMod val="65000"/>
                            <a:lumOff val="35000"/>
                          </a:schemeClr>
                        </a:solidFill>
                        <a:effectLst/>
                        <a:latin typeface="+mn-ea"/>
                        <a:ea typeface="+mn-ea"/>
                      </a:endParaRP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b="1" i="0" u="none" strike="noStrike" dirty="0" smtClean="0">
                          <a:solidFill>
                            <a:schemeClr val="tx1">
                              <a:lumMod val="65000"/>
                              <a:lumOff val="35000"/>
                            </a:schemeClr>
                          </a:solidFill>
                          <a:effectLst/>
                          <a:latin typeface="+mn-ea"/>
                          <a:ea typeface="+mn-ea"/>
                        </a:rPr>
                        <a:t>想定</a:t>
                      </a:r>
                      <a:r>
                        <a:rPr lang="en-US" altLang="ja-JP" sz="800" b="1" i="0" u="none" strike="noStrike" dirty="0" err="1" smtClean="0">
                          <a:solidFill>
                            <a:schemeClr val="tx1">
                              <a:lumMod val="65000"/>
                              <a:lumOff val="35000"/>
                            </a:schemeClr>
                          </a:solidFill>
                          <a:effectLst/>
                          <a:latin typeface="+mn-ea"/>
                          <a:ea typeface="+mn-ea"/>
                        </a:rPr>
                        <a:t>Vimps</a:t>
                      </a:r>
                      <a:endParaRPr lang="en-US" altLang="ja-JP" sz="800" b="1" i="0" u="none" strike="noStrike" dirty="0">
                        <a:solidFill>
                          <a:schemeClr val="tx1">
                            <a:lumMod val="65000"/>
                            <a:lumOff val="35000"/>
                          </a:schemeClr>
                        </a:solidFill>
                        <a:effectLst/>
                        <a:latin typeface="+mn-ea"/>
                        <a:ea typeface="+mn-ea"/>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b="1" i="0" u="none" strike="noStrike" dirty="0" smtClean="0">
                          <a:solidFill>
                            <a:schemeClr val="tx1">
                              <a:lumMod val="65000"/>
                              <a:lumOff val="35000"/>
                            </a:schemeClr>
                          </a:solidFill>
                          <a:effectLst/>
                          <a:latin typeface="+mn-ea"/>
                          <a:ea typeface="+mn-ea"/>
                        </a:rPr>
                        <a:t>金額</a:t>
                      </a:r>
                      <a:endParaRPr lang="en-US" altLang="ja-JP" sz="800" b="1" i="0" u="none" strike="noStrike" dirty="0">
                        <a:solidFill>
                          <a:schemeClr val="tx1">
                            <a:lumMod val="65000"/>
                            <a:lumOff val="35000"/>
                          </a:schemeClr>
                        </a:solidFill>
                        <a:effectLst/>
                        <a:latin typeface="+mn-ea"/>
                        <a:ea typeface="+mn-ea"/>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b="1" i="0" u="none" strike="noStrike" dirty="0" smtClean="0">
                          <a:solidFill>
                            <a:schemeClr val="tx1">
                              <a:lumMod val="65000"/>
                              <a:lumOff val="35000"/>
                            </a:schemeClr>
                          </a:solidFill>
                          <a:effectLst/>
                          <a:latin typeface="+mn-ea"/>
                          <a:ea typeface="+mn-ea"/>
                        </a:rPr>
                        <a:t>想定</a:t>
                      </a:r>
                      <a:r>
                        <a:rPr lang="en-US" altLang="ja-JP" sz="800" b="1" i="0" u="none" strike="noStrike" dirty="0" err="1" smtClean="0">
                          <a:solidFill>
                            <a:schemeClr val="tx1">
                              <a:lumMod val="65000"/>
                              <a:lumOff val="35000"/>
                            </a:schemeClr>
                          </a:solidFill>
                          <a:effectLst/>
                          <a:latin typeface="+mn-ea"/>
                          <a:ea typeface="+mn-ea"/>
                        </a:rPr>
                        <a:t>Vimps</a:t>
                      </a:r>
                      <a:endParaRPr lang="en-US" altLang="ja-JP" sz="800" b="1" i="0" u="none" strike="noStrike" dirty="0">
                        <a:solidFill>
                          <a:schemeClr val="tx1">
                            <a:lumMod val="65000"/>
                            <a:lumOff val="35000"/>
                          </a:schemeClr>
                        </a:solidFill>
                        <a:effectLst/>
                        <a:latin typeface="+mn-ea"/>
                        <a:ea typeface="+mn-ea"/>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extLst>
                  <a:ext uri="{0D108BD9-81ED-4DB2-BD59-A6C34878D82A}">
                    <a16:rowId xmlns:a16="http://schemas.microsoft.com/office/drawing/2014/main" val="940179995"/>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smtClean="0">
                          <a:solidFill>
                            <a:schemeClr val="bg1"/>
                          </a:solidFill>
                          <a:latin typeface="+mn-ea"/>
                          <a:ea typeface="+mn-ea"/>
                        </a:rPr>
                        <a:t>0</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0</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59</a:t>
                      </a:r>
                      <a:r>
                        <a:rPr kumimoji="1" lang="ja-JP" altLang="en-US" sz="800" b="0" dirty="0" smtClean="0">
                          <a:solidFill>
                            <a:schemeClr val="bg1"/>
                          </a:solidFill>
                          <a:latin typeface="+mn-ea"/>
                          <a:ea typeface="+mn-ea"/>
                        </a:rPr>
                        <a:t>分</a:t>
                      </a:r>
                      <a:endParaRPr kumimoji="1" lang="ja-JP" altLang="en-US" sz="800" b="0" dirty="0">
                        <a:solidFill>
                          <a:schemeClr val="bg1"/>
                        </a:solidFill>
                        <a:latin typeface="+mn-ea"/>
                        <a:ea typeface="+mn-ea"/>
                      </a:endParaRP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rtl="0" fontAlgn="ctr"/>
                      <a:r>
                        <a:rPr lang="en-US" altLang="ja-JP" sz="1000" b="0" i="0" u="none" strike="noStrike" dirty="0">
                          <a:solidFill>
                            <a:srgbClr val="595959"/>
                          </a:solidFill>
                          <a:effectLst/>
                          <a:latin typeface="+mn-ea"/>
                          <a:ea typeface="+mn-ea"/>
                        </a:rPr>
                        <a:t>4,680,000</a:t>
                      </a:r>
                    </a:p>
                  </a:txBody>
                  <a:tcPr marL="9525" marR="9525" marT="9525"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smtClean="0">
                          <a:solidFill>
                            <a:schemeClr val="tx1">
                              <a:lumMod val="65000"/>
                              <a:lumOff val="35000"/>
                            </a:schemeClr>
                          </a:solidFill>
                          <a:effectLst/>
                          <a:latin typeface="+mn-ea"/>
                          <a:ea typeface="+mn-ea"/>
                        </a:rPr>
                        <a:t>3,200,000</a:t>
                      </a:r>
                      <a:endParaRPr lang="en-US" altLang="ja-JP" sz="1000" b="0" i="0" u="none" strike="noStrike" dirty="0">
                        <a:solidFill>
                          <a:schemeClr val="tx1">
                            <a:lumMod val="65000"/>
                            <a:lumOff val="35000"/>
                          </a:schemeClr>
                        </a:solidFill>
                        <a:effectLst/>
                        <a:latin typeface="+mn-ea"/>
                        <a:ea typeface="+mn-ea"/>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algn="ctr" rtl="0" fontAlgn="ctr"/>
                      <a:r>
                        <a:rPr lang="en-US" altLang="ja-JP" sz="1000" b="0" i="0" u="none" strike="noStrike" dirty="0">
                          <a:solidFill>
                            <a:srgbClr val="595959"/>
                          </a:solidFill>
                          <a:effectLst/>
                          <a:latin typeface="+mn-ea"/>
                          <a:ea typeface="+mn-ea"/>
                        </a:rPr>
                        <a:t>2,160,000</a:t>
                      </a:r>
                    </a:p>
                  </a:txBody>
                  <a:tcPr marL="9525" marR="9525" marT="9525"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1,400,000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84434171"/>
                  </a:ext>
                </a:extLst>
              </a:tr>
              <a:tr h="3022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smtClean="0">
                          <a:solidFill>
                            <a:schemeClr val="bg1"/>
                          </a:solidFill>
                          <a:latin typeface="+mn-ea"/>
                          <a:ea typeface="+mn-ea"/>
                        </a:rPr>
                        <a:t>1</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1</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59</a:t>
                      </a:r>
                      <a:r>
                        <a:rPr kumimoji="1" lang="ja-JP" altLang="en-US" sz="800" b="0" dirty="0" smtClean="0">
                          <a:solidFill>
                            <a:schemeClr val="bg1"/>
                          </a:solidFill>
                          <a:latin typeface="+mn-ea"/>
                          <a:ea typeface="+mn-ea"/>
                        </a:rPr>
                        <a:t>分</a:t>
                      </a:r>
                      <a:endParaRPr kumimoji="1" lang="ja-JP" altLang="en-US" sz="800" b="0" dirty="0">
                        <a:solidFill>
                          <a:schemeClr val="bg1"/>
                        </a:solidFill>
                        <a:latin typeface="+mn-ea"/>
                        <a:ea typeface="+mn-ea"/>
                      </a:endParaRP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rtl="0" fontAlgn="ctr"/>
                      <a:r>
                        <a:rPr lang="en-US" altLang="ja-JP" sz="1000" b="0" i="0" u="none" strike="noStrike" dirty="0">
                          <a:solidFill>
                            <a:srgbClr val="595959"/>
                          </a:solidFill>
                          <a:effectLst/>
                          <a:latin typeface="+mn-ea"/>
                          <a:ea typeface="+mn-ea"/>
                        </a:rPr>
                        <a:t>2,760,000</a:t>
                      </a:r>
                    </a:p>
                  </a:txBody>
                  <a:tcPr marL="9525" marR="9525" marT="9525"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1,800,000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algn="ctr" rtl="0" fontAlgn="ctr"/>
                      <a:r>
                        <a:rPr lang="en-US" altLang="ja-JP" sz="1000" b="0" i="0" u="none" strike="noStrike" dirty="0">
                          <a:solidFill>
                            <a:srgbClr val="595959"/>
                          </a:solidFill>
                          <a:effectLst/>
                          <a:latin typeface="+mn-ea"/>
                          <a:ea typeface="+mn-ea"/>
                        </a:rPr>
                        <a:t>1,320,000</a:t>
                      </a:r>
                    </a:p>
                  </a:txBody>
                  <a:tcPr marL="9525" marR="9525" marT="9525"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800,000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3931917948"/>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smtClean="0">
                          <a:solidFill>
                            <a:schemeClr val="bg1"/>
                          </a:solidFill>
                          <a:latin typeface="+mn-ea"/>
                          <a:ea typeface="+mn-ea"/>
                        </a:rPr>
                        <a:t>2</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2</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59</a:t>
                      </a:r>
                      <a:r>
                        <a:rPr kumimoji="1" lang="ja-JP" altLang="en-US" sz="800" b="0" dirty="0" smtClean="0">
                          <a:solidFill>
                            <a:schemeClr val="bg1"/>
                          </a:solidFill>
                          <a:latin typeface="+mn-ea"/>
                          <a:ea typeface="+mn-ea"/>
                        </a:rPr>
                        <a:t>分</a:t>
                      </a:r>
                      <a:endParaRPr kumimoji="1" lang="ja-JP" altLang="en-US" sz="800" b="0" dirty="0">
                        <a:solidFill>
                          <a:schemeClr val="bg1"/>
                        </a:solidFill>
                        <a:latin typeface="+mn-ea"/>
                        <a:ea typeface="+mn-ea"/>
                      </a:endParaRP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rtl="0" fontAlgn="ctr"/>
                      <a:r>
                        <a:rPr lang="en-US" altLang="ja-JP" sz="1000" b="0" i="0" u="none" strike="noStrike" dirty="0">
                          <a:solidFill>
                            <a:srgbClr val="595959"/>
                          </a:solidFill>
                          <a:effectLst/>
                          <a:latin typeface="+mn-ea"/>
                          <a:ea typeface="+mn-ea"/>
                        </a:rPr>
                        <a:t>1,800,000</a:t>
                      </a:r>
                    </a:p>
                  </a:txBody>
                  <a:tcPr marL="9525" marR="9525" marT="9525"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1,100,000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algn="ctr" rtl="0" fontAlgn="ctr"/>
                      <a:r>
                        <a:rPr lang="en-US" altLang="ja-JP" sz="1000" b="0" i="0" u="none" strike="noStrike" dirty="0">
                          <a:solidFill>
                            <a:srgbClr val="595959"/>
                          </a:solidFill>
                          <a:effectLst/>
                          <a:latin typeface="+mn-ea"/>
                          <a:ea typeface="+mn-ea"/>
                        </a:rPr>
                        <a:t>1,200,000</a:t>
                      </a:r>
                    </a:p>
                  </a:txBody>
                  <a:tcPr marL="9525" marR="9525" marT="9525"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500,000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166098080"/>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smtClean="0">
                          <a:solidFill>
                            <a:schemeClr val="bg1"/>
                          </a:solidFill>
                          <a:latin typeface="+mn-ea"/>
                          <a:ea typeface="+mn-ea"/>
                        </a:rPr>
                        <a:t>3</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3</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59</a:t>
                      </a:r>
                      <a:r>
                        <a:rPr kumimoji="1" lang="ja-JP" altLang="en-US" sz="800" b="0" dirty="0" smtClean="0">
                          <a:solidFill>
                            <a:schemeClr val="bg1"/>
                          </a:solidFill>
                          <a:latin typeface="+mn-ea"/>
                          <a:ea typeface="+mn-ea"/>
                        </a:rPr>
                        <a:t>分</a:t>
                      </a:r>
                      <a:endParaRPr kumimoji="1" lang="ja-JP" altLang="en-US" sz="800" b="0" dirty="0">
                        <a:solidFill>
                          <a:schemeClr val="bg1"/>
                        </a:solidFill>
                        <a:latin typeface="+mn-ea"/>
                        <a:ea typeface="+mn-ea"/>
                      </a:endParaRP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rtl="0" fontAlgn="ctr"/>
                      <a:r>
                        <a:rPr lang="en-US" altLang="ja-JP" sz="1000" b="0" i="0" u="none" strike="noStrike">
                          <a:solidFill>
                            <a:srgbClr val="595959"/>
                          </a:solidFill>
                          <a:effectLst/>
                          <a:latin typeface="+mn-ea"/>
                          <a:ea typeface="+mn-ea"/>
                        </a:rPr>
                        <a:t>1,800,000</a:t>
                      </a:r>
                    </a:p>
                  </a:txBody>
                  <a:tcPr marL="9525" marR="9525" marT="9525"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900,000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algn="ctr" rtl="0" fontAlgn="ctr"/>
                      <a:r>
                        <a:rPr lang="en-US" altLang="ja-JP" sz="1000" b="0" i="0" u="none" strike="noStrike" dirty="0">
                          <a:solidFill>
                            <a:srgbClr val="595959"/>
                          </a:solidFill>
                          <a:effectLst/>
                          <a:latin typeface="+mn-ea"/>
                          <a:ea typeface="+mn-ea"/>
                        </a:rPr>
                        <a:t>1,200,000</a:t>
                      </a:r>
                    </a:p>
                  </a:txBody>
                  <a:tcPr marL="9525" marR="9525" marT="9525"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400,000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463668774"/>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smtClean="0">
                          <a:solidFill>
                            <a:schemeClr val="bg1"/>
                          </a:solidFill>
                          <a:latin typeface="+mn-ea"/>
                          <a:ea typeface="+mn-ea"/>
                        </a:rPr>
                        <a:t>4</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4</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59</a:t>
                      </a:r>
                      <a:r>
                        <a:rPr kumimoji="1" lang="ja-JP" altLang="en-US" sz="800" b="0" dirty="0" smtClean="0">
                          <a:solidFill>
                            <a:schemeClr val="bg1"/>
                          </a:solidFill>
                          <a:latin typeface="+mn-ea"/>
                          <a:ea typeface="+mn-ea"/>
                        </a:rPr>
                        <a:t>分</a:t>
                      </a:r>
                      <a:endParaRPr kumimoji="1" lang="ja-JP" altLang="en-US" sz="800" b="0" dirty="0">
                        <a:solidFill>
                          <a:schemeClr val="bg1"/>
                        </a:solidFill>
                        <a:latin typeface="+mn-ea"/>
                        <a:ea typeface="+mn-ea"/>
                      </a:endParaRP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rtl="0" fontAlgn="ctr"/>
                      <a:r>
                        <a:rPr lang="en-US" altLang="ja-JP" sz="1000" b="0" i="0" u="none" strike="noStrike">
                          <a:solidFill>
                            <a:srgbClr val="595959"/>
                          </a:solidFill>
                          <a:effectLst/>
                          <a:latin typeface="+mn-ea"/>
                          <a:ea typeface="+mn-ea"/>
                        </a:rPr>
                        <a:t>1,800,000</a:t>
                      </a:r>
                    </a:p>
                  </a:txBody>
                  <a:tcPr marL="9525" marR="9525" marT="9525"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1,000,000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algn="ctr" rtl="0" fontAlgn="ctr"/>
                      <a:r>
                        <a:rPr lang="en-US" altLang="ja-JP" sz="1000" b="0" i="0" u="none" strike="noStrike" dirty="0">
                          <a:solidFill>
                            <a:srgbClr val="595959"/>
                          </a:solidFill>
                          <a:effectLst/>
                          <a:latin typeface="+mn-ea"/>
                          <a:ea typeface="+mn-ea"/>
                        </a:rPr>
                        <a:t>1,200,000</a:t>
                      </a:r>
                    </a:p>
                  </a:txBody>
                  <a:tcPr marL="9525" marR="9525" marT="9525"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400,000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1967014782"/>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smtClean="0">
                          <a:solidFill>
                            <a:schemeClr val="bg1"/>
                          </a:solidFill>
                          <a:latin typeface="+mn-ea"/>
                          <a:ea typeface="+mn-ea"/>
                        </a:rPr>
                        <a:t>5</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5</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59</a:t>
                      </a:r>
                      <a:r>
                        <a:rPr kumimoji="1" lang="ja-JP" altLang="en-US" sz="800" b="0" dirty="0" smtClean="0">
                          <a:solidFill>
                            <a:schemeClr val="bg1"/>
                          </a:solidFill>
                          <a:latin typeface="+mn-ea"/>
                          <a:ea typeface="+mn-ea"/>
                        </a:rPr>
                        <a:t>分</a:t>
                      </a:r>
                      <a:endParaRPr kumimoji="1" lang="ja-JP" altLang="en-US" sz="800" b="0" dirty="0">
                        <a:solidFill>
                          <a:schemeClr val="bg1"/>
                        </a:solidFill>
                        <a:latin typeface="+mn-ea"/>
                        <a:ea typeface="+mn-ea"/>
                      </a:endParaRP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rtl="0" fontAlgn="ctr"/>
                      <a:r>
                        <a:rPr lang="en-US" altLang="ja-JP" sz="1000" b="0" i="0" u="none" strike="noStrike">
                          <a:solidFill>
                            <a:srgbClr val="595959"/>
                          </a:solidFill>
                          <a:effectLst/>
                          <a:latin typeface="+mn-ea"/>
                          <a:ea typeface="+mn-ea"/>
                        </a:rPr>
                        <a:t>2,880,000</a:t>
                      </a:r>
                    </a:p>
                  </a:txBody>
                  <a:tcPr marL="9525" marR="9525" marT="9525"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1,900,000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algn="ctr" rtl="0" fontAlgn="ctr"/>
                      <a:r>
                        <a:rPr lang="en-US" altLang="ja-JP" sz="1000" b="0" i="0" u="none" strike="noStrike" dirty="0">
                          <a:solidFill>
                            <a:srgbClr val="595959"/>
                          </a:solidFill>
                          <a:effectLst/>
                          <a:latin typeface="+mn-ea"/>
                          <a:ea typeface="+mn-ea"/>
                        </a:rPr>
                        <a:t>1,320,000</a:t>
                      </a:r>
                    </a:p>
                  </a:txBody>
                  <a:tcPr marL="9525" marR="9525" marT="9525"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800,000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800480174"/>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smtClean="0">
                          <a:solidFill>
                            <a:schemeClr val="bg1"/>
                          </a:solidFill>
                          <a:latin typeface="+mn-ea"/>
                          <a:ea typeface="+mn-ea"/>
                        </a:rPr>
                        <a:t>6</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6</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59</a:t>
                      </a:r>
                      <a:r>
                        <a:rPr kumimoji="1" lang="ja-JP" altLang="en-US" sz="800" b="0" dirty="0" smtClean="0">
                          <a:solidFill>
                            <a:schemeClr val="bg1"/>
                          </a:solidFill>
                          <a:latin typeface="+mn-ea"/>
                          <a:ea typeface="+mn-ea"/>
                        </a:rPr>
                        <a:t>分</a:t>
                      </a:r>
                      <a:endParaRPr kumimoji="1" lang="ja-JP" altLang="en-US" sz="800" b="0" dirty="0">
                        <a:solidFill>
                          <a:schemeClr val="bg1"/>
                        </a:solidFill>
                        <a:latin typeface="+mn-ea"/>
                        <a:ea typeface="+mn-ea"/>
                      </a:endParaRP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rtl="0" fontAlgn="ctr"/>
                      <a:r>
                        <a:rPr lang="en-US" altLang="ja-JP" sz="1000" b="0" i="0" u="none" strike="noStrike">
                          <a:solidFill>
                            <a:srgbClr val="595959"/>
                          </a:solidFill>
                          <a:effectLst/>
                          <a:latin typeface="+mn-ea"/>
                          <a:ea typeface="+mn-ea"/>
                        </a:rPr>
                        <a:t>5,640,000</a:t>
                      </a:r>
                    </a:p>
                  </a:txBody>
                  <a:tcPr marL="9525" marR="9525" marT="9525"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3,800,000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algn="ctr" rtl="0" fontAlgn="ctr"/>
                      <a:r>
                        <a:rPr lang="en-US" altLang="ja-JP" sz="1000" b="0" i="0" u="none" strike="noStrike" dirty="0">
                          <a:solidFill>
                            <a:srgbClr val="595959"/>
                          </a:solidFill>
                          <a:effectLst/>
                          <a:latin typeface="+mn-ea"/>
                          <a:ea typeface="+mn-ea"/>
                        </a:rPr>
                        <a:t>2,640,000</a:t>
                      </a:r>
                    </a:p>
                  </a:txBody>
                  <a:tcPr marL="9525" marR="9525" marT="9525"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1,700,000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1750538939"/>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smtClean="0">
                          <a:solidFill>
                            <a:schemeClr val="bg1"/>
                          </a:solidFill>
                          <a:latin typeface="+mn-ea"/>
                          <a:ea typeface="+mn-ea"/>
                        </a:rPr>
                        <a:t>7</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7</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59</a:t>
                      </a:r>
                      <a:r>
                        <a:rPr kumimoji="1" lang="ja-JP" altLang="en-US" sz="800" b="0" dirty="0" smtClean="0">
                          <a:solidFill>
                            <a:schemeClr val="bg1"/>
                          </a:solidFill>
                          <a:latin typeface="+mn-ea"/>
                          <a:ea typeface="+mn-ea"/>
                        </a:rPr>
                        <a:t>分</a:t>
                      </a:r>
                      <a:endParaRPr kumimoji="1" lang="ja-JP" altLang="en-US" sz="800" b="0" dirty="0">
                        <a:solidFill>
                          <a:schemeClr val="bg1"/>
                        </a:solidFill>
                        <a:latin typeface="+mn-ea"/>
                        <a:ea typeface="+mn-ea"/>
                      </a:endParaRP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rtl="0" fontAlgn="ctr"/>
                      <a:r>
                        <a:rPr lang="en-US" altLang="ja-JP" sz="1000" b="0" i="0" u="none" strike="noStrike">
                          <a:solidFill>
                            <a:srgbClr val="595959"/>
                          </a:solidFill>
                          <a:effectLst/>
                          <a:latin typeface="+mn-ea"/>
                          <a:ea typeface="+mn-ea"/>
                        </a:rPr>
                        <a:t>7,200,000</a:t>
                      </a:r>
                    </a:p>
                  </a:txBody>
                  <a:tcPr marL="9525" marR="9525" marT="9525"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4,900,000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algn="ctr" rtl="0" fontAlgn="ctr"/>
                      <a:r>
                        <a:rPr lang="en-US" altLang="ja-JP" sz="1000" b="0" i="0" u="none" strike="noStrike" dirty="0">
                          <a:solidFill>
                            <a:srgbClr val="595959"/>
                          </a:solidFill>
                          <a:effectLst/>
                          <a:latin typeface="+mn-ea"/>
                          <a:ea typeface="+mn-ea"/>
                        </a:rPr>
                        <a:t>3,480,000</a:t>
                      </a:r>
                    </a:p>
                  </a:txBody>
                  <a:tcPr marL="9525" marR="9525" marT="9525"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2,300,000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3256108755"/>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smtClean="0">
                          <a:solidFill>
                            <a:schemeClr val="bg1"/>
                          </a:solidFill>
                          <a:latin typeface="+mn-ea"/>
                          <a:ea typeface="+mn-ea"/>
                        </a:rPr>
                        <a:t>8</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8</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59</a:t>
                      </a:r>
                      <a:r>
                        <a:rPr kumimoji="1" lang="ja-JP" altLang="en-US" sz="800" b="0" dirty="0" smtClean="0">
                          <a:solidFill>
                            <a:schemeClr val="bg1"/>
                          </a:solidFill>
                          <a:latin typeface="+mn-ea"/>
                          <a:ea typeface="+mn-ea"/>
                        </a:rPr>
                        <a:t>分</a:t>
                      </a:r>
                      <a:endParaRPr kumimoji="1" lang="ja-JP" altLang="en-US" sz="800" b="0" dirty="0">
                        <a:solidFill>
                          <a:schemeClr val="bg1"/>
                        </a:solidFill>
                        <a:latin typeface="+mn-ea"/>
                        <a:ea typeface="+mn-ea"/>
                      </a:endParaRP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rtl="0" fontAlgn="ctr"/>
                      <a:r>
                        <a:rPr lang="en-US" altLang="ja-JP" sz="1000" b="0" i="0" u="none" strike="noStrike">
                          <a:solidFill>
                            <a:srgbClr val="595959"/>
                          </a:solidFill>
                          <a:effectLst/>
                          <a:latin typeface="+mn-ea"/>
                          <a:ea typeface="+mn-ea"/>
                        </a:rPr>
                        <a:t>6,960,000</a:t>
                      </a:r>
                    </a:p>
                  </a:txBody>
                  <a:tcPr marL="9525" marR="9525" marT="9525"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4,700,000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algn="ctr" rtl="0" fontAlgn="ctr"/>
                      <a:r>
                        <a:rPr lang="en-US" altLang="ja-JP" sz="1000" b="0" i="0" u="none" strike="noStrike" dirty="0">
                          <a:solidFill>
                            <a:srgbClr val="595959"/>
                          </a:solidFill>
                          <a:effectLst/>
                          <a:latin typeface="+mn-ea"/>
                          <a:ea typeface="+mn-ea"/>
                        </a:rPr>
                        <a:t>3,480,000</a:t>
                      </a:r>
                    </a:p>
                  </a:txBody>
                  <a:tcPr marL="9525" marR="9525" marT="9525"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2,300,000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14602142"/>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smtClean="0">
                          <a:solidFill>
                            <a:schemeClr val="bg1"/>
                          </a:solidFill>
                          <a:latin typeface="+mn-ea"/>
                          <a:ea typeface="+mn-ea"/>
                        </a:rPr>
                        <a:t>9</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9</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59</a:t>
                      </a:r>
                      <a:r>
                        <a:rPr kumimoji="1" lang="ja-JP" altLang="en-US" sz="800" b="0" dirty="0" smtClean="0">
                          <a:solidFill>
                            <a:schemeClr val="bg1"/>
                          </a:solidFill>
                          <a:latin typeface="+mn-ea"/>
                          <a:ea typeface="+mn-ea"/>
                        </a:rPr>
                        <a:t>分</a:t>
                      </a:r>
                      <a:endParaRPr kumimoji="1" lang="ja-JP" altLang="en-US" sz="800" b="0" dirty="0">
                        <a:solidFill>
                          <a:schemeClr val="bg1"/>
                        </a:solidFill>
                        <a:latin typeface="+mn-ea"/>
                        <a:ea typeface="+mn-ea"/>
                      </a:endParaRP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rtl="0" fontAlgn="ctr"/>
                      <a:r>
                        <a:rPr lang="en-US" altLang="ja-JP" sz="1000" b="0" i="0" u="none" strike="noStrike">
                          <a:solidFill>
                            <a:srgbClr val="595959"/>
                          </a:solidFill>
                          <a:effectLst/>
                          <a:latin typeface="+mn-ea"/>
                          <a:ea typeface="+mn-ea"/>
                        </a:rPr>
                        <a:t>6,960,000</a:t>
                      </a:r>
                    </a:p>
                  </a:txBody>
                  <a:tcPr marL="9525" marR="9525" marT="9525"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4,800,000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algn="ctr" rtl="0" fontAlgn="ctr"/>
                      <a:r>
                        <a:rPr lang="en-US" altLang="ja-JP" sz="1000" b="0" i="0" u="none" strike="noStrike" dirty="0">
                          <a:solidFill>
                            <a:srgbClr val="595959"/>
                          </a:solidFill>
                          <a:effectLst/>
                          <a:latin typeface="+mn-ea"/>
                          <a:ea typeface="+mn-ea"/>
                        </a:rPr>
                        <a:t>3,480,000</a:t>
                      </a:r>
                    </a:p>
                  </a:txBody>
                  <a:tcPr marL="9525" marR="9525" marT="9525"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2,300,000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771874848"/>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smtClean="0">
                          <a:solidFill>
                            <a:schemeClr val="bg1"/>
                          </a:solidFill>
                          <a:latin typeface="+mn-ea"/>
                          <a:ea typeface="+mn-ea"/>
                        </a:rPr>
                        <a:t>10</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10</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59</a:t>
                      </a:r>
                      <a:r>
                        <a:rPr kumimoji="1" lang="ja-JP" altLang="en-US" sz="800" b="0" dirty="0" smtClean="0">
                          <a:solidFill>
                            <a:schemeClr val="bg1"/>
                          </a:solidFill>
                          <a:latin typeface="+mn-ea"/>
                          <a:ea typeface="+mn-ea"/>
                        </a:rPr>
                        <a:t>分</a:t>
                      </a:r>
                      <a:endParaRPr kumimoji="1" lang="ja-JP" altLang="en-US" sz="800" b="0" dirty="0">
                        <a:solidFill>
                          <a:schemeClr val="bg1"/>
                        </a:solidFill>
                        <a:latin typeface="+mn-ea"/>
                        <a:ea typeface="+mn-ea"/>
                      </a:endParaRP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rtl="0" fontAlgn="ctr"/>
                      <a:r>
                        <a:rPr lang="en-US" altLang="ja-JP" sz="1000" b="0" i="0" u="none" strike="noStrike">
                          <a:solidFill>
                            <a:srgbClr val="595959"/>
                          </a:solidFill>
                          <a:effectLst/>
                          <a:latin typeface="+mn-ea"/>
                          <a:ea typeface="+mn-ea"/>
                        </a:rPr>
                        <a:t>6,600,000</a:t>
                      </a:r>
                    </a:p>
                  </a:txBody>
                  <a:tcPr marL="9525" marR="9525" marT="9525"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4,500,000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algn="ctr" rtl="0" fontAlgn="ctr"/>
                      <a:r>
                        <a:rPr lang="en-US" altLang="ja-JP" sz="1000" b="0" i="0" u="none" strike="noStrike" dirty="0">
                          <a:solidFill>
                            <a:srgbClr val="595959"/>
                          </a:solidFill>
                          <a:effectLst/>
                          <a:latin typeface="+mn-ea"/>
                          <a:ea typeface="+mn-ea"/>
                        </a:rPr>
                        <a:t>3,240,000</a:t>
                      </a:r>
                    </a:p>
                  </a:txBody>
                  <a:tcPr marL="9525" marR="9525" marT="9525"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2,100,000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332261419"/>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smtClean="0">
                          <a:solidFill>
                            <a:schemeClr val="bg1"/>
                          </a:solidFill>
                          <a:latin typeface="+mn-ea"/>
                          <a:ea typeface="+mn-ea"/>
                        </a:rPr>
                        <a:t>11</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11</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59</a:t>
                      </a:r>
                      <a:r>
                        <a:rPr kumimoji="1" lang="ja-JP" altLang="en-US" sz="800" b="0" dirty="0" smtClean="0">
                          <a:solidFill>
                            <a:schemeClr val="bg1"/>
                          </a:solidFill>
                          <a:latin typeface="+mn-ea"/>
                          <a:ea typeface="+mn-ea"/>
                        </a:rPr>
                        <a:t>分</a:t>
                      </a:r>
                      <a:endParaRPr kumimoji="1" lang="ja-JP" altLang="en-US" sz="800" b="0" dirty="0">
                        <a:solidFill>
                          <a:schemeClr val="bg1"/>
                        </a:solidFill>
                        <a:latin typeface="+mn-ea"/>
                        <a:ea typeface="+mn-ea"/>
                      </a:endParaRP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rtl="0" fontAlgn="ctr"/>
                      <a:r>
                        <a:rPr lang="en-US" altLang="ja-JP" sz="1000" b="0" i="0" u="none" strike="noStrike" dirty="0">
                          <a:solidFill>
                            <a:srgbClr val="595959"/>
                          </a:solidFill>
                          <a:effectLst/>
                          <a:latin typeface="+mn-ea"/>
                          <a:ea typeface="+mn-ea"/>
                        </a:rPr>
                        <a:t>6,840,000</a:t>
                      </a:r>
                    </a:p>
                  </a:txBody>
                  <a:tcPr marL="9525" marR="9525" marT="9525"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4,600,000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rtl="0" fontAlgn="ctr"/>
                      <a:r>
                        <a:rPr lang="en-US" altLang="ja-JP" sz="1000" b="0" i="0" u="none" strike="noStrike" dirty="0">
                          <a:solidFill>
                            <a:srgbClr val="595959"/>
                          </a:solidFill>
                          <a:effectLst/>
                          <a:latin typeface="+mn-ea"/>
                          <a:ea typeface="+mn-ea"/>
                        </a:rPr>
                        <a:t>3,240,000</a:t>
                      </a:r>
                    </a:p>
                  </a:txBody>
                  <a:tcPr marL="9525" marR="9525" marT="9525"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2,200,000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112777398"/>
                  </a:ext>
                </a:extLst>
              </a:tr>
            </a:tbl>
          </a:graphicData>
        </a:graphic>
      </p:graphicFrame>
      <p:graphicFrame>
        <p:nvGraphicFramePr>
          <p:cNvPr id="8" name="表 7">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2558900938"/>
              </p:ext>
            </p:extLst>
          </p:nvPr>
        </p:nvGraphicFramePr>
        <p:xfrm>
          <a:off x="5922639" y="1121149"/>
          <a:ext cx="5141913" cy="5201818"/>
        </p:xfrm>
        <a:graphic>
          <a:graphicData uri="http://schemas.openxmlformats.org/drawingml/2006/table">
            <a:tbl>
              <a:tblPr firstCol="1" bandRow="1"/>
              <a:tblGrid>
                <a:gridCol w="1073551">
                  <a:extLst>
                    <a:ext uri="{9D8B030D-6E8A-4147-A177-3AD203B41FA5}">
                      <a16:colId xmlns:a16="http://schemas.microsoft.com/office/drawing/2014/main" val="792911817"/>
                    </a:ext>
                  </a:extLst>
                </a:gridCol>
                <a:gridCol w="988031">
                  <a:extLst>
                    <a:ext uri="{9D8B030D-6E8A-4147-A177-3AD203B41FA5}">
                      <a16:colId xmlns:a16="http://schemas.microsoft.com/office/drawing/2014/main" val="598637953"/>
                    </a:ext>
                  </a:extLst>
                </a:gridCol>
                <a:gridCol w="988031">
                  <a:extLst>
                    <a:ext uri="{9D8B030D-6E8A-4147-A177-3AD203B41FA5}">
                      <a16:colId xmlns:a16="http://schemas.microsoft.com/office/drawing/2014/main" val="240533709"/>
                    </a:ext>
                  </a:extLst>
                </a:gridCol>
                <a:gridCol w="1046150">
                  <a:extLst>
                    <a:ext uri="{9D8B030D-6E8A-4147-A177-3AD203B41FA5}">
                      <a16:colId xmlns:a16="http://schemas.microsoft.com/office/drawing/2014/main" val="2760754859"/>
                    </a:ext>
                  </a:extLst>
                </a:gridCol>
                <a:gridCol w="1046150">
                  <a:extLst>
                    <a:ext uri="{9D8B030D-6E8A-4147-A177-3AD203B41FA5}">
                      <a16:colId xmlns:a16="http://schemas.microsoft.com/office/drawing/2014/main" val="4205928780"/>
                    </a:ext>
                  </a:extLst>
                </a:gridCol>
              </a:tblGrid>
              <a:tr h="19467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dirty="0">
                          <a:solidFill>
                            <a:schemeClr val="bg1"/>
                          </a:solidFill>
                          <a:latin typeface="+mn-ea"/>
                          <a:ea typeface="+mn-ea"/>
                        </a:rPr>
                        <a:t>ターゲティング</a:t>
                      </a: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ea"/>
                          <a:ea typeface="+mn-ea"/>
                          <a:cs typeface="+mn-cs"/>
                        </a:rPr>
                        <a:t>商品名</a:t>
                      </a:r>
                      <a:endParaRPr kumimoji="1" lang="en-US" altLang="ja-JP" sz="800" b="1" kern="1200" dirty="0">
                        <a:solidFill>
                          <a:schemeClr val="tx1">
                            <a:lumMod val="65000"/>
                            <a:lumOff val="35000"/>
                          </a:schemeClr>
                        </a:solidFill>
                        <a:latin typeface="+mn-ea"/>
                        <a:ea typeface="+mn-ea"/>
                        <a:cs typeface="+mn-cs"/>
                      </a:endParaRPr>
                    </a:p>
                  </a:txBody>
                  <a:tcPr marL="45720" marR="45720" anchor="ctr">
                    <a:lnL w="1270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hMerge="1">
                  <a:txBody>
                    <a:bodyPr/>
                    <a:lstStyle/>
                    <a:p>
                      <a:pPr algn="ctr"/>
                      <a:endParaRPr kumimoji="1" lang="ja-JP" altLang="en-US" sz="7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hMerge="1">
                  <a:txBody>
                    <a:bodyPr/>
                    <a:lstStyle/>
                    <a:p>
                      <a:pPr algn="ctr"/>
                      <a:endParaRPr kumimoji="1" lang="en-US" altLang="ja-JP" sz="700" b="1" kern="1200" dirty="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450086990"/>
                  </a:ext>
                </a:extLst>
              </a:tr>
              <a:tr h="525555">
                <a:tc vMerge="1">
                  <a:txBody>
                    <a:bodyPr/>
                    <a:lstStyle/>
                    <a:p>
                      <a:pPr algn="ctr"/>
                      <a:endParaRPr kumimoji="1" lang="ja-JP" altLang="en-US" sz="700" b="0" dirty="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smtClean="0">
                          <a:solidFill>
                            <a:schemeClr val="tx1">
                              <a:lumMod val="65000"/>
                              <a:lumOff val="35000"/>
                            </a:schemeClr>
                          </a:solidFill>
                          <a:latin typeface="+mn-ea"/>
                          <a:ea typeface="+mn-ea"/>
                          <a:cs typeface="+mn-cs"/>
                        </a:rPr>
                        <a:t>ブランドパネル</a:t>
                      </a:r>
                      <a:endParaRPr kumimoji="1" lang="en-US" altLang="ja-JP" sz="800" b="1" kern="1200" dirty="0" smtClean="0">
                        <a:solidFill>
                          <a:schemeClr val="tx1">
                            <a:lumMod val="65000"/>
                            <a:lumOff val="35000"/>
                          </a:schemeClr>
                        </a:solidFill>
                        <a:latin typeface="+mn-ea"/>
                        <a:ea typeface="+mn-ea"/>
                        <a:cs typeface="+mn-cs"/>
                      </a:endParaRPr>
                    </a:p>
                    <a:p>
                      <a:pPr algn="ctr"/>
                      <a:r>
                        <a:rPr kumimoji="1" lang="ja-JP" altLang="en-US" sz="800" b="1" kern="1200" baseline="0" dirty="0" smtClean="0">
                          <a:solidFill>
                            <a:schemeClr val="tx1">
                              <a:lumMod val="65000"/>
                              <a:lumOff val="35000"/>
                            </a:schemeClr>
                          </a:solidFill>
                          <a:latin typeface="+mn-ea"/>
                          <a:ea typeface="+mn-ea"/>
                          <a:cs typeface="+mn-cs"/>
                        </a:rPr>
                        <a:t>時間帯ジャック　</a:t>
                      </a:r>
                      <a:r>
                        <a:rPr kumimoji="1" lang="en-US" altLang="ja-JP" sz="800" b="1" kern="1200" dirty="0" smtClean="0">
                          <a:solidFill>
                            <a:schemeClr val="tx1">
                              <a:lumMod val="65000"/>
                              <a:lumOff val="35000"/>
                            </a:schemeClr>
                          </a:solidFill>
                          <a:latin typeface="+mn-ea"/>
                          <a:ea typeface="+mn-ea"/>
                          <a:cs typeface="+mn-cs"/>
                        </a:rPr>
                        <a:t>SP</a:t>
                      </a:r>
                      <a:endParaRPr kumimoji="1" lang="en-US" altLang="ja-JP" sz="800" b="1" kern="1200" dirty="0">
                        <a:solidFill>
                          <a:schemeClr val="tx1">
                            <a:lumMod val="65000"/>
                            <a:lumOff val="35000"/>
                          </a:schemeClr>
                        </a:solidFill>
                        <a:latin typeface="+mn-ea"/>
                        <a:ea typeface="+mn-ea"/>
                        <a:cs typeface="+mn-cs"/>
                      </a:endParaRPr>
                    </a:p>
                  </a:txBody>
                  <a:tcPr marL="45720" marR="4572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pPr algn="ctr"/>
                      <a:endParaRPr kumimoji="1" lang="en-US" altLang="ja-JP" sz="7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smtClean="0">
                          <a:solidFill>
                            <a:schemeClr val="tx1">
                              <a:lumMod val="65000"/>
                              <a:lumOff val="35000"/>
                            </a:schemeClr>
                          </a:solidFill>
                          <a:latin typeface="+mn-ea"/>
                          <a:ea typeface="+mn-ea"/>
                          <a:cs typeface="+mn-cs"/>
                        </a:rPr>
                        <a:t>ブランドパネル</a:t>
                      </a:r>
                      <a:endParaRPr kumimoji="1" lang="en-US" altLang="ja-JP" sz="800" b="1" kern="1200" dirty="0" smtClean="0">
                        <a:solidFill>
                          <a:schemeClr val="tx1">
                            <a:lumMod val="65000"/>
                            <a:lumOff val="35000"/>
                          </a:schemeClr>
                        </a:solidFill>
                        <a:latin typeface="+mn-ea"/>
                        <a:ea typeface="+mn-ea"/>
                        <a:cs typeface="+mn-cs"/>
                      </a:endParaRPr>
                    </a:p>
                    <a:p>
                      <a:pPr algn="ctr"/>
                      <a:r>
                        <a:rPr kumimoji="1" lang="ja-JP" altLang="en-US" sz="800" b="1" kern="1200" baseline="0" dirty="0" smtClean="0">
                          <a:solidFill>
                            <a:schemeClr val="tx1">
                              <a:lumMod val="65000"/>
                              <a:lumOff val="35000"/>
                            </a:schemeClr>
                          </a:solidFill>
                          <a:latin typeface="+mn-ea"/>
                          <a:ea typeface="+mn-ea"/>
                          <a:cs typeface="+mn-cs"/>
                        </a:rPr>
                        <a:t>時間帯ジャック　</a:t>
                      </a:r>
                      <a:r>
                        <a:rPr kumimoji="1" lang="en-US" altLang="ja-JP" sz="800" b="1" kern="1200" dirty="0" smtClean="0">
                          <a:solidFill>
                            <a:schemeClr val="tx1">
                              <a:lumMod val="65000"/>
                              <a:lumOff val="35000"/>
                            </a:schemeClr>
                          </a:solidFill>
                          <a:latin typeface="+mn-ea"/>
                          <a:ea typeface="+mn-ea"/>
                          <a:cs typeface="+mn-cs"/>
                        </a:rPr>
                        <a:t>SP</a:t>
                      </a:r>
                    </a:p>
                    <a:p>
                      <a:pPr algn="ctr"/>
                      <a:r>
                        <a:rPr kumimoji="1" lang="ja-JP" altLang="en-US" sz="800" b="1" kern="1200" dirty="0" smtClean="0">
                          <a:solidFill>
                            <a:schemeClr val="tx1">
                              <a:lumMod val="65000"/>
                              <a:lumOff val="35000"/>
                            </a:schemeClr>
                          </a:solidFill>
                          <a:latin typeface="+mn-ea"/>
                          <a:ea typeface="+mn-ea"/>
                          <a:cs typeface="+mn-cs"/>
                        </a:rPr>
                        <a:t>（関東</a:t>
                      </a:r>
                      <a:r>
                        <a:rPr kumimoji="1" lang="en-US" altLang="ja-JP" sz="800" b="1" kern="1200" dirty="0" smtClean="0">
                          <a:solidFill>
                            <a:schemeClr val="tx1">
                              <a:lumMod val="65000"/>
                              <a:lumOff val="35000"/>
                            </a:schemeClr>
                          </a:solidFill>
                          <a:latin typeface="+mn-ea"/>
                          <a:ea typeface="+mn-ea"/>
                          <a:cs typeface="+mn-cs"/>
                        </a:rPr>
                        <a:t>1</a:t>
                      </a:r>
                      <a:r>
                        <a:rPr kumimoji="1" lang="ja-JP" altLang="en-US" sz="800" b="1" kern="1200" dirty="0" smtClean="0">
                          <a:solidFill>
                            <a:schemeClr val="tx1">
                              <a:lumMod val="65000"/>
                              <a:lumOff val="35000"/>
                            </a:schemeClr>
                          </a:solidFill>
                          <a:latin typeface="+mn-ea"/>
                          <a:ea typeface="+mn-ea"/>
                          <a:cs typeface="+mn-cs"/>
                        </a:rPr>
                        <a:t>都</a:t>
                      </a:r>
                      <a:r>
                        <a:rPr kumimoji="1" lang="en-US" altLang="ja-JP" sz="800" b="1" kern="1200" dirty="0" smtClean="0">
                          <a:solidFill>
                            <a:schemeClr val="tx1">
                              <a:lumMod val="65000"/>
                              <a:lumOff val="35000"/>
                            </a:schemeClr>
                          </a:solidFill>
                          <a:latin typeface="+mn-ea"/>
                          <a:ea typeface="+mn-ea"/>
                          <a:cs typeface="+mn-cs"/>
                        </a:rPr>
                        <a:t>6</a:t>
                      </a:r>
                      <a:r>
                        <a:rPr kumimoji="1" lang="ja-JP" altLang="en-US" sz="800" b="1" kern="1200" dirty="0" smtClean="0">
                          <a:solidFill>
                            <a:schemeClr val="tx1">
                              <a:lumMod val="65000"/>
                              <a:lumOff val="35000"/>
                            </a:schemeClr>
                          </a:solidFill>
                          <a:latin typeface="+mn-ea"/>
                          <a:ea typeface="+mn-ea"/>
                          <a:cs typeface="+mn-cs"/>
                        </a:rPr>
                        <a:t>県）</a:t>
                      </a:r>
                      <a:endParaRPr kumimoji="1" lang="en-US" altLang="ja-JP" sz="800" b="1" kern="1200" dirty="0">
                        <a:solidFill>
                          <a:schemeClr val="tx1">
                            <a:lumMod val="65000"/>
                            <a:lumOff val="35000"/>
                          </a:schemeClr>
                        </a:solidFill>
                        <a:latin typeface="+mn-ea"/>
                        <a:ea typeface="+mn-ea"/>
                        <a:cs typeface="+mn-cs"/>
                      </a:endParaRPr>
                    </a:p>
                  </a:txBody>
                  <a:tcPr marL="45720" marR="4572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pPr algn="ctr"/>
                      <a:endParaRPr kumimoji="1" lang="en-US" altLang="ja-JP" sz="7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6725">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dirty="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b="1" i="0" u="none" strike="noStrike" dirty="0" smtClean="0">
                          <a:solidFill>
                            <a:schemeClr val="tx1">
                              <a:lumMod val="65000"/>
                              <a:lumOff val="35000"/>
                            </a:schemeClr>
                          </a:solidFill>
                          <a:effectLst/>
                          <a:latin typeface="+mn-ea"/>
                          <a:ea typeface="+mn-ea"/>
                        </a:rPr>
                        <a:t>金額</a:t>
                      </a:r>
                      <a:endParaRPr lang="en-US" altLang="ja-JP" sz="800" b="1" i="0" u="none" strike="noStrike" dirty="0">
                        <a:solidFill>
                          <a:schemeClr val="tx1">
                            <a:lumMod val="65000"/>
                            <a:lumOff val="35000"/>
                          </a:schemeClr>
                        </a:solidFill>
                        <a:effectLst/>
                        <a:latin typeface="+mn-ea"/>
                        <a:ea typeface="+mn-ea"/>
                      </a:endParaRP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b="1" i="0" u="none" strike="noStrike" dirty="0" smtClean="0">
                          <a:solidFill>
                            <a:schemeClr val="tx1">
                              <a:lumMod val="65000"/>
                              <a:lumOff val="35000"/>
                            </a:schemeClr>
                          </a:solidFill>
                          <a:effectLst/>
                          <a:latin typeface="+mn-ea"/>
                          <a:ea typeface="+mn-ea"/>
                        </a:rPr>
                        <a:t>想定</a:t>
                      </a:r>
                      <a:r>
                        <a:rPr lang="en-US" altLang="ja-JP" sz="800" b="1" i="0" u="none" strike="noStrike" dirty="0" err="1" smtClean="0">
                          <a:solidFill>
                            <a:schemeClr val="tx1">
                              <a:lumMod val="65000"/>
                              <a:lumOff val="35000"/>
                            </a:schemeClr>
                          </a:solidFill>
                          <a:effectLst/>
                          <a:latin typeface="+mn-ea"/>
                          <a:ea typeface="+mn-ea"/>
                        </a:rPr>
                        <a:t>Vimps</a:t>
                      </a:r>
                      <a:endParaRPr lang="en-US" altLang="ja-JP" sz="800" b="1" i="0" u="none" strike="noStrike" dirty="0">
                        <a:solidFill>
                          <a:schemeClr val="tx1">
                            <a:lumMod val="65000"/>
                            <a:lumOff val="35000"/>
                          </a:schemeClr>
                        </a:solidFill>
                        <a:effectLst/>
                        <a:latin typeface="+mn-ea"/>
                        <a:ea typeface="+mn-ea"/>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b="1" i="0" u="none" strike="noStrike" dirty="0" smtClean="0">
                          <a:solidFill>
                            <a:schemeClr val="tx1">
                              <a:lumMod val="65000"/>
                              <a:lumOff val="35000"/>
                            </a:schemeClr>
                          </a:solidFill>
                          <a:effectLst/>
                          <a:latin typeface="+mn-ea"/>
                          <a:ea typeface="+mn-ea"/>
                        </a:rPr>
                        <a:t>金額</a:t>
                      </a:r>
                      <a:endParaRPr lang="en-US" altLang="ja-JP" sz="800" b="1" i="0" u="none" strike="noStrike" dirty="0">
                        <a:solidFill>
                          <a:schemeClr val="tx1">
                            <a:lumMod val="65000"/>
                            <a:lumOff val="35000"/>
                          </a:schemeClr>
                        </a:solidFill>
                        <a:effectLst/>
                        <a:latin typeface="+mn-ea"/>
                        <a:ea typeface="+mn-ea"/>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800" b="1" i="0" u="none" strike="noStrike" dirty="0" smtClean="0">
                          <a:solidFill>
                            <a:schemeClr val="tx1">
                              <a:lumMod val="65000"/>
                              <a:lumOff val="35000"/>
                            </a:schemeClr>
                          </a:solidFill>
                          <a:effectLst/>
                          <a:latin typeface="+mn-ea"/>
                          <a:ea typeface="+mn-ea"/>
                        </a:rPr>
                        <a:t>想定</a:t>
                      </a:r>
                      <a:r>
                        <a:rPr lang="en-US" altLang="ja-JP" sz="800" b="1" i="0" u="none" strike="noStrike" dirty="0" err="1" smtClean="0">
                          <a:solidFill>
                            <a:schemeClr val="tx1">
                              <a:lumMod val="65000"/>
                              <a:lumOff val="35000"/>
                            </a:schemeClr>
                          </a:solidFill>
                          <a:effectLst/>
                          <a:latin typeface="+mn-ea"/>
                          <a:ea typeface="+mn-ea"/>
                        </a:rPr>
                        <a:t>Vimps</a:t>
                      </a:r>
                      <a:endParaRPr lang="en-US" altLang="ja-JP" sz="800" b="1" i="0" u="none" strike="noStrike" dirty="0">
                        <a:solidFill>
                          <a:schemeClr val="tx1">
                            <a:lumMod val="65000"/>
                            <a:lumOff val="35000"/>
                          </a:schemeClr>
                        </a:solidFill>
                        <a:effectLst/>
                        <a:latin typeface="+mn-ea"/>
                        <a:ea typeface="+mn-ea"/>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extLst>
                  <a:ext uri="{0D108BD9-81ED-4DB2-BD59-A6C34878D82A}">
                    <a16:rowId xmlns:a16="http://schemas.microsoft.com/office/drawing/2014/main" val="940179995"/>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smtClean="0">
                          <a:solidFill>
                            <a:schemeClr val="bg1"/>
                          </a:solidFill>
                          <a:latin typeface="+mn-ea"/>
                          <a:ea typeface="+mn-ea"/>
                        </a:rPr>
                        <a:t>12</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12</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59</a:t>
                      </a:r>
                      <a:r>
                        <a:rPr kumimoji="1" lang="ja-JP" altLang="en-US" sz="800" b="0" dirty="0" smtClean="0">
                          <a:solidFill>
                            <a:schemeClr val="bg1"/>
                          </a:solidFill>
                          <a:latin typeface="+mn-ea"/>
                          <a:ea typeface="+mn-ea"/>
                        </a:rPr>
                        <a:t>分</a:t>
                      </a:r>
                      <a:endParaRPr kumimoji="1" lang="ja-JP" altLang="en-US" sz="800" b="0" dirty="0">
                        <a:solidFill>
                          <a:schemeClr val="bg1"/>
                        </a:solidFill>
                        <a:latin typeface="+mn-ea"/>
                        <a:ea typeface="+mn-ea"/>
                      </a:endParaRP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rtl="0" fontAlgn="ctr"/>
                      <a:r>
                        <a:rPr lang="en-US" altLang="ja-JP" sz="1000" b="0" i="0" u="none" strike="noStrike" dirty="0">
                          <a:solidFill>
                            <a:srgbClr val="595959"/>
                          </a:solidFill>
                          <a:effectLst/>
                          <a:latin typeface="+mn-ea"/>
                          <a:ea typeface="+mn-ea"/>
                        </a:rPr>
                        <a:t>8,880,000</a:t>
                      </a:r>
                    </a:p>
                  </a:txBody>
                  <a:tcPr marL="9525" marR="9525" marT="9525"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6,100,000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algn="ctr" rtl="0" fontAlgn="ctr"/>
                      <a:r>
                        <a:rPr lang="en-US" altLang="ja-JP" sz="1000" b="0" i="0" u="none" strike="noStrike" dirty="0">
                          <a:solidFill>
                            <a:srgbClr val="595959"/>
                          </a:solidFill>
                          <a:effectLst/>
                          <a:latin typeface="+mn-ea"/>
                          <a:ea typeface="+mn-ea"/>
                        </a:rPr>
                        <a:t>4,200,000</a:t>
                      </a:r>
                    </a:p>
                  </a:txBody>
                  <a:tcPr marL="9525" marR="9525" marT="9525"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2,800,000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84434171"/>
                  </a:ext>
                </a:extLst>
              </a:tr>
              <a:tr h="3022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smtClean="0">
                          <a:solidFill>
                            <a:schemeClr val="bg1"/>
                          </a:solidFill>
                          <a:latin typeface="+mn-ea"/>
                          <a:ea typeface="+mn-ea"/>
                        </a:rPr>
                        <a:t>13</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13</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59</a:t>
                      </a:r>
                      <a:r>
                        <a:rPr kumimoji="1" lang="ja-JP" altLang="en-US" sz="800" b="0" dirty="0" smtClean="0">
                          <a:solidFill>
                            <a:schemeClr val="bg1"/>
                          </a:solidFill>
                          <a:latin typeface="+mn-ea"/>
                          <a:ea typeface="+mn-ea"/>
                        </a:rPr>
                        <a:t>分</a:t>
                      </a:r>
                      <a:endParaRPr kumimoji="1" lang="ja-JP" altLang="en-US" sz="800" b="0" dirty="0">
                        <a:solidFill>
                          <a:schemeClr val="bg1"/>
                        </a:solidFill>
                        <a:latin typeface="+mn-ea"/>
                        <a:ea typeface="+mn-ea"/>
                      </a:endParaRP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rtl="0" fontAlgn="ctr"/>
                      <a:r>
                        <a:rPr lang="en-US" altLang="ja-JP" sz="1000" b="0" i="0" u="none" strike="noStrike" dirty="0">
                          <a:solidFill>
                            <a:srgbClr val="595959"/>
                          </a:solidFill>
                          <a:effectLst/>
                          <a:latin typeface="+mn-ea"/>
                          <a:ea typeface="+mn-ea"/>
                        </a:rPr>
                        <a:t>7,200,000</a:t>
                      </a:r>
                    </a:p>
                  </a:txBody>
                  <a:tcPr marL="9525" marR="9525" marT="9525"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4,900,000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algn="ctr" rtl="0" fontAlgn="ctr"/>
                      <a:r>
                        <a:rPr lang="en-US" altLang="ja-JP" sz="1000" b="0" i="0" u="none" strike="noStrike" dirty="0">
                          <a:solidFill>
                            <a:srgbClr val="595959"/>
                          </a:solidFill>
                          <a:effectLst/>
                          <a:latin typeface="+mn-ea"/>
                          <a:ea typeface="+mn-ea"/>
                        </a:rPr>
                        <a:t>3,360,000</a:t>
                      </a:r>
                    </a:p>
                  </a:txBody>
                  <a:tcPr marL="9525" marR="9525" marT="9525"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tx1">
                              <a:lumMod val="65000"/>
                              <a:lumOff val="35000"/>
                            </a:schemeClr>
                          </a:solidFill>
                          <a:effectLst/>
                          <a:latin typeface="+mn-ea"/>
                          <a:ea typeface="+mn-ea"/>
                        </a:rPr>
                        <a:t>2,300,000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3931917948"/>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smtClean="0">
                          <a:solidFill>
                            <a:schemeClr val="bg1"/>
                          </a:solidFill>
                          <a:latin typeface="+mn-ea"/>
                          <a:ea typeface="+mn-ea"/>
                        </a:rPr>
                        <a:t>14</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14</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59</a:t>
                      </a:r>
                      <a:r>
                        <a:rPr kumimoji="1" lang="ja-JP" altLang="en-US" sz="800" b="0" dirty="0" smtClean="0">
                          <a:solidFill>
                            <a:schemeClr val="bg1"/>
                          </a:solidFill>
                          <a:latin typeface="+mn-ea"/>
                          <a:ea typeface="+mn-ea"/>
                        </a:rPr>
                        <a:t>分</a:t>
                      </a:r>
                      <a:endParaRPr kumimoji="1" lang="ja-JP" altLang="en-US" sz="800" b="0" dirty="0">
                        <a:solidFill>
                          <a:schemeClr val="bg1"/>
                        </a:solidFill>
                        <a:latin typeface="+mn-ea"/>
                        <a:ea typeface="+mn-ea"/>
                      </a:endParaRP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rtl="0" fontAlgn="ctr"/>
                      <a:r>
                        <a:rPr lang="en-US" altLang="ja-JP" sz="1000" b="0" i="0" u="none" strike="noStrike">
                          <a:solidFill>
                            <a:srgbClr val="595959"/>
                          </a:solidFill>
                          <a:effectLst/>
                          <a:latin typeface="+mn-ea"/>
                          <a:ea typeface="+mn-ea"/>
                        </a:rPr>
                        <a:t>6,960,000</a:t>
                      </a:r>
                    </a:p>
                  </a:txBody>
                  <a:tcPr marL="9525" marR="9525" marT="9525"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4,700,000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algn="ctr" rtl="0" fontAlgn="ctr"/>
                      <a:r>
                        <a:rPr lang="en-US" altLang="ja-JP" sz="1000" b="0" i="0" u="none" strike="noStrike">
                          <a:solidFill>
                            <a:srgbClr val="595959"/>
                          </a:solidFill>
                          <a:effectLst/>
                          <a:latin typeface="+mn-ea"/>
                          <a:ea typeface="+mn-ea"/>
                        </a:rPr>
                        <a:t>3,360,000</a:t>
                      </a:r>
                    </a:p>
                  </a:txBody>
                  <a:tcPr marL="9525" marR="9525" marT="9525"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tx1">
                              <a:lumMod val="65000"/>
                              <a:lumOff val="35000"/>
                            </a:schemeClr>
                          </a:solidFill>
                          <a:effectLst/>
                          <a:latin typeface="+mn-ea"/>
                          <a:ea typeface="+mn-ea"/>
                        </a:rPr>
                        <a:t>2,300,000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166098080"/>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smtClean="0">
                          <a:solidFill>
                            <a:schemeClr val="bg1"/>
                          </a:solidFill>
                          <a:latin typeface="+mn-ea"/>
                          <a:ea typeface="+mn-ea"/>
                        </a:rPr>
                        <a:t>15</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15</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59</a:t>
                      </a:r>
                      <a:r>
                        <a:rPr kumimoji="1" lang="ja-JP" altLang="en-US" sz="800" b="0" dirty="0" smtClean="0">
                          <a:solidFill>
                            <a:schemeClr val="bg1"/>
                          </a:solidFill>
                          <a:latin typeface="+mn-ea"/>
                          <a:ea typeface="+mn-ea"/>
                        </a:rPr>
                        <a:t>分</a:t>
                      </a:r>
                      <a:endParaRPr kumimoji="1" lang="ja-JP" altLang="en-US" sz="800" b="0" dirty="0">
                        <a:solidFill>
                          <a:schemeClr val="bg1"/>
                        </a:solidFill>
                        <a:latin typeface="+mn-ea"/>
                        <a:ea typeface="+mn-ea"/>
                      </a:endParaRP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rtl="0" fontAlgn="ctr"/>
                      <a:r>
                        <a:rPr lang="en-US" altLang="ja-JP" sz="1000" b="0" i="0" u="none" strike="noStrike">
                          <a:solidFill>
                            <a:srgbClr val="595959"/>
                          </a:solidFill>
                          <a:effectLst/>
                          <a:latin typeface="+mn-ea"/>
                          <a:ea typeface="+mn-ea"/>
                        </a:rPr>
                        <a:t>7,320,000</a:t>
                      </a:r>
                    </a:p>
                  </a:txBody>
                  <a:tcPr marL="9525" marR="9525" marT="9525"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5,000,000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algn="ctr" rtl="0" fontAlgn="ctr"/>
                      <a:r>
                        <a:rPr lang="en-US" altLang="ja-JP" sz="1000" b="0" i="0" u="none" strike="noStrike">
                          <a:solidFill>
                            <a:srgbClr val="595959"/>
                          </a:solidFill>
                          <a:effectLst/>
                          <a:latin typeface="+mn-ea"/>
                          <a:ea typeface="+mn-ea"/>
                        </a:rPr>
                        <a:t>3,600,000</a:t>
                      </a:r>
                    </a:p>
                  </a:txBody>
                  <a:tcPr marL="9525" marR="9525" marT="9525"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tx1">
                              <a:lumMod val="65000"/>
                              <a:lumOff val="35000"/>
                            </a:schemeClr>
                          </a:solidFill>
                          <a:effectLst/>
                          <a:latin typeface="+mn-ea"/>
                          <a:ea typeface="+mn-ea"/>
                        </a:rPr>
                        <a:t>2,400,000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463668774"/>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smtClean="0">
                          <a:solidFill>
                            <a:schemeClr val="bg1"/>
                          </a:solidFill>
                          <a:latin typeface="+mn-ea"/>
                          <a:ea typeface="+mn-ea"/>
                        </a:rPr>
                        <a:t>16</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16</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59</a:t>
                      </a:r>
                      <a:r>
                        <a:rPr kumimoji="1" lang="ja-JP" altLang="en-US" sz="800" b="0" dirty="0" smtClean="0">
                          <a:solidFill>
                            <a:schemeClr val="bg1"/>
                          </a:solidFill>
                          <a:latin typeface="+mn-ea"/>
                          <a:ea typeface="+mn-ea"/>
                        </a:rPr>
                        <a:t>分</a:t>
                      </a:r>
                      <a:endParaRPr kumimoji="1" lang="ja-JP" altLang="en-US" sz="800" b="0" dirty="0">
                        <a:solidFill>
                          <a:schemeClr val="bg1"/>
                        </a:solidFill>
                        <a:latin typeface="+mn-ea"/>
                        <a:ea typeface="+mn-ea"/>
                      </a:endParaRP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rtl="0" fontAlgn="ctr"/>
                      <a:r>
                        <a:rPr lang="en-US" altLang="ja-JP" sz="1000" b="0" i="0" u="none" strike="noStrike">
                          <a:solidFill>
                            <a:srgbClr val="595959"/>
                          </a:solidFill>
                          <a:effectLst/>
                          <a:latin typeface="+mn-ea"/>
                          <a:ea typeface="+mn-ea"/>
                        </a:rPr>
                        <a:t>7,920,000</a:t>
                      </a:r>
                    </a:p>
                  </a:txBody>
                  <a:tcPr marL="9525" marR="9525" marT="9525"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5,400,000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algn="ctr" rtl="0" fontAlgn="ctr"/>
                      <a:r>
                        <a:rPr lang="en-US" altLang="ja-JP" sz="1000" b="0" i="0" u="none" strike="noStrike" dirty="0">
                          <a:solidFill>
                            <a:srgbClr val="595959"/>
                          </a:solidFill>
                          <a:effectLst/>
                          <a:latin typeface="+mn-ea"/>
                          <a:ea typeface="+mn-ea"/>
                        </a:rPr>
                        <a:t>3,840,000</a:t>
                      </a:r>
                    </a:p>
                  </a:txBody>
                  <a:tcPr marL="9525" marR="9525" marT="9525"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tx1">
                              <a:lumMod val="65000"/>
                              <a:lumOff val="35000"/>
                            </a:schemeClr>
                          </a:solidFill>
                          <a:effectLst/>
                          <a:latin typeface="+mn-ea"/>
                          <a:ea typeface="+mn-ea"/>
                        </a:rPr>
                        <a:t>2,500,000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1967014782"/>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smtClean="0">
                          <a:solidFill>
                            <a:schemeClr val="bg1"/>
                          </a:solidFill>
                          <a:latin typeface="+mn-ea"/>
                          <a:ea typeface="+mn-ea"/>
                        </a:rPr>
                        <a:t>17</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17</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59</a:t>
                      </a:r>
                      <a:r>
                        <a:rPr kumimoji="1" lang="ja-JP" altLang="en-US" sz="800" b="0" dirty="0" smtClean="0">
                          <a:solidFill>
                            <a:schemeClr val="bg1"/>
                          </a:solidFill>
                          <a:latin typeface="+mn-ea"/>
                          <a:ea typeface="+mn-ea"/>
                        </a:rPr>
                        <a:t>分</a:t>
                      </a:r>
                      <a:endParaRPr kumimoji="1" lang="ja-JP" altLang="en-US" sz="800" b="0" dirty="0">
                        <a:solidFill>
                          <a:schemeClr val="bg1"/>
                        </a:solidFill>
                        <a:latin typeface="+mn-ea"/>
                        <a:ea typeface="+mn-ea"/>
                      </a:endParaRP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rtl="0" fontAlgn="ctr"/>
                      <a:r>
                        <a:rPr lang="en-US" altLang="ja-JP" sz="1000" b="0" i="0" u="none" strike="noStrike">
                          <a:solidFill>
                            <a:srgbClr val="595959"/>
                          </a:solidFill>
                          <a:effectLst/>
                          <a:latin typeface="+mn-ea"/>
                          <a:ea typeface="+mn-ea"/>
                        </a:rPr>
                        <a:t>8,640,000</a:t>
                      </a:r>
                    </a:p>
                  </a:txBody>
                  <a:tcPr marL="9525" marR="9525" marT="9525"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tx1">
                              <a:lumMod val="65000"/>
                              <a:lumOff val="35000"/>
                            </a:schemeClr>
                          </a:solidFill>
                          <a:effectLst/>
                          <a:latin typeface="+mn-ea"/>
                          <a:ea typeface="+mn-ea"/>
                        </a:rPr>
                        <a:t>5,900,000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algn="ctr" rtl="0" fontAlgn="ctr"/>
                      <a:r>
                        <a:rPr lang="en-US" altLang="ja-JP" sz="1000" b="0" i="0" u="none" strike="noStrike" dirty="0">
                          <a:solidFill>
                            <a:srgbClr val="595959"/>
                          </a:solidFill>
                          <a:effectLst/>
                          <a:latin typeface="+mn-ea"/>
                          <a:ea typeface="+mn-ea"/>
                        </a:rPr>
                        <a:t>4,080,000</a:t>
                      </a:r>
                    </a:p>
                  </a:txBody>
                  <a:tcPr marL="9525" marR="9525" marT="9525"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tx1">
                              <a:lumMod val="65000"/>
                              <a:lumOff val="35000"/>
                            </a:schemeClr>
                          </a:solidFill>
                          <a:effectLst/>
                          <a:latin typeface="+mn-ea"/>
                          <a:ea typeface="+mn-ea"/>
                        </a:rPr>
                        <a:t>2,700,000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800480174"/>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smtClean="0">
                          <a:solidFill>
                            <a:schemeClr val="bg1"/>
                          </a:solidFill>
                          <a:latin typeface="+mn-ea"/>
                          <a:ea typeface="+mn-ea"/>
                        </a:rPr>
                        <a:t>18</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18</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59</a:t>
                      </a:r>
                      <a:r>
                        <a:rPr kumimoji="1" lang="ja-JP" altLang="en-US" sz="800" b="0" dirty="0" smtClean="0">
                          <a:solidFill>
                            <a:schemeClr val="bg1"/>
                          </a:solidFill>
                          <a:latin typeface="+mn-ea"/>
                          <a:ea typeface="+mn-ea"/>
                        </a:rPr>
                        <a:t>分</a:t>
                      </a:r>
                      <a:endParaRPr kumimoji="1" lang="ja-JP" altLang="en-US" sz="800" b="0" dirty="0">
                        <a:solidFill>
                          <a:schemeClr val="bg1"/>
                        </a:solidFill>
                        <a:latin typeface="+mn-ea"/>
                        <a:ea typeface="+mn-ea"/>
                      </a:endParaRP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rtl="0" fontAlgn="ctr"/>
                      <a:r>
                        <a:rPr lang="en-US" altLang="ja-JP" sz="1000" b="0" i="0" u="none" strike="noStrike">
                          <a:solidFill>
                            <a:srgbClr val="595959"/>
                          </a:solidFill>
                          <a:effectLst/>
                          <a:latin typeface="+mn-ea"/>
                          <a:ea typeface="+mn-ea"/>
                        </a:rPr>
                        <a:t>8,640,000</a:t>
                      </a:r>
                    </a:p>
                  </a:txBody>
                  <a:tcPr marL="9525" marR="9525" marT="9525"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tx1">
                              <a:lumMod val="65000"/>
                              <a:lumOff val="35000"/>
                            </a:schemeClr>
                          </a:solidFill>
                          <a:effectLst/>
                          <a:latin typeface="+mn-ea"/>
                          <a:ea typeface="+mn-ea"/>
                        </a:rPr>
                        <a:t>5,900,000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algn="ctr" rtl="0" fontAlgn="ctr"/>
                      <a:r>
                        <a:rPr lang="en-US" altLang="ja-JP" sz="1000" b="0" i="0" u="none" strike="noStrike" dirty="0">
                          <a:solidFill>
                            <a:srgbClr val="595959"/>
                          </a:solidFill>
                          <a:effectLst/>
                          <a:latin typeface="+mn-ea"/>
                          <a:ea typeface="+mn-ea"/>
                        </a:rPr>
                        <a:t>4,080,000</a:t>
                      </a:r>
                    </a:p>
                  </a:txBody>
                  <a:tcPr marL="9525" marR="9525" marT="9525"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tx1">
                              <a:lumMod val="65000"/>
                              <a:lumOff val="35000"/>
                            </a:schemeClr>
                          </a:solidFill>
                          <a:effectLst/>
                          <a:latin typeface="+mn-ea"/>
                          <a:ea typeface="+mn-ea"/>
                        </a:rPr>
                        <a:t>2,700,000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1750538939"/>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smtClean="0">
                          <a:solidFill>
                            <a:schemeClr val="bg1"/>
                          </a:solidFill>
                          <a:latin typeface="+mn-ea"/>
                          <a:ea typeface="+mn-ea"/>
                        </a:rPr>
                        <a:t>19</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19</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59</a:t>
                      </a:r>
                      <a:r>
                        <a:rPr kumimoji="1" lang="ja-JP" altLang="en-US" sz="800" b="0" dirty="0" smtClean="0">
                          <a:solidFill>
                            <a:schemeClr val="bg1"/>
                          </a:solidFill>
                          <a:latin typeface="+mn-ea"/>
                          <a:ea typeface="+mn-ea"/>
                        </a:rPr>
                        <a:t>分</a:t>
                      </a:r>
                      <a:endParaRPr kumimoji="1" lang="ja-JP" altLang="en-US" sz="800" b="0" dirty="0">
                        <a:solidFill>
                          <a:schemeClr val="bg1"/>
                        </a:solidFill>
                        <a:latin typeface="+mn-ea"/>
                        <a:ea typeface="+mn-ea"/>
                      </a:endParaRP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rtl="0" fontAlgn="ctr"/>
                      <a:r>
                        <a:rPr lang="en-US" altLang="ja-JP" sz="1000" b="0" i="0" u="none" strike="noStrike">
                          <a:solidFill>
                            <a:srgbClr val="595959"/>
                          </a:solidFill>
                          <a:effectLst/>
                          <a:latin typeface="+mn-ea"/>
                          <a:ea typeface="+mn-ea"/>
                        </a:rPr>
                        <a:t>9,120,000</a:t>
                      </a:r>
                    </a:p>
                  </a:txBody>
                  <a:tcPr marL="9525" marR="9525" marT="9525"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tx1">
                              <a:lumMod val="65000"/>
                              <a:lumOff val="35000"/>
                            </a:schemeClr>
                          </a:solidFill>
                          <a:effectLst/>
                          <a:latin typeface="+mn-ea"/>
                          <a:ea typeface="+mn-ea"/>
                        </a:rPr>
                        <a:t>6,300,000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algn="ctr" rtl="0" fontAlgn="ctr"/>
                      <a:r>
                        <a:rPr lang="en-US" altLang="ja-JP" sz="1000" b="0" i="0" u="none" strike="noStrike" dirty="0">
                          <a:solidFill>
                            <a:srgbClr val="595959"/>
                          </a:solidFill>
                          <a:effectLst/>
                          <a:latin typeface="+mn-ea"/>
                          <a:ea typeface="+mn-ea"/>
                        </a:rPr>
                        <a:t>4,200,000</a:t>
                      </a:r>
                    </a:p>
                  </a:txBody>
                  <a:tcPr marL="9525" marR="9525" marT="9525"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2,800,000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3256108755"/>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smtClean="0">
                          <a:solidFill>
                            <a:schemeClr val="bg1"/>
                          </a:solidFill>
                          <a:latin typeface="+mn-ea"/>
                          <a:ea typeface="+mn-ea"/>
                        </a:rPr>
                        <a:t>20</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20</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59</a:t>
                      </a:r>
                      <a:r>
                        <a:rPr kumimoji="1" lang="ja-JP" altLang="en-US" sz="800" b="0" dirty="0" smtClean="0">
                          <a:solidFill>
                            <a:schemeClr val="bg1"/>
                          </a:solidFill>
                          <a:latin typeface="+mn-ea"/>
                          <a:ea typeface="+mn-ea"/>
                        </a:rPr>
                        <a:t>分</a:t>
                      </a:r>
                      <a:endParaRPr kumimoji="1" lang="ja-JP" altLang="en-US" sz="800" b="0" dirty="0">
                        <a:solidFill>
                          <a:schemeClr val="bg1"/>
                        </a:solidFill>
                        <a:latin typeface="+mn-ea"/>
                        <a:ea typeface="+mn-ea"/>
                      </a:endParaRP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rtl="0" fontAlgn="ctr"/>
                      <a:r>
                        <a:rPr lang="en-US" altLang="ja-JP" sz="1000" b="0" i="0" u="none" strike="noStrike">
                          <a:solidFill>
                            <a:srgbClr val="595959"/>
                          </a:solidFill>
                          <a:effectLst/>
                          <a:latin typeface="+mn-ea"/>
                          <a:ea typeface="+mn-ea"/>
                        </a:rPr>
                        <a:t>9,840,000</a:t>
                      </a:r>
                    </a:p>
                  </a:txBody>
                  <a:tcPr marL="9525" marR="9525" marT="9525"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tx1">
                              <a:lumMod val="65000"/>
                              <a:lumOff val="35000"/>
                            </a:schemeClr>
                          </a:solidFill>
                          <a:effectLst/>
                          <a:latin typeface="+mn-ea"/>
                          <a:ea typeface="+mn-ea"/>
                        </a:rPr>
                        <a:t>6,700,000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algn="ctr" rtl="0" fontAlgn="ctr"/>
                      <a:r>
                        <a:rPr lang="en-US" altLang="ja-JP" sz="1000" b="0" i="0" u="none" strike="noStrike" dirty="0">
                          <a:solidFill>
                            <a:srgbClr val="595959"/>
                          </a:solidFill>
                          <a:effectLst/>
                          <a:latin typeface="+mn-ea"/>
                          <a:ea typeface="+mn-ea"/>
                        </a:rPr>
                        <a:t>4,560,000</a:t>
                      </a:r>
                    </a:p>
                  </a:txBody>
                  <a:tcPr marL="9525" marR="9525" marT="9525"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3,100,000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14602142"/>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smtClean="0">
                          <a:solidFill>
                            <a:schemeClr val="bg1"/>
                          </a:solidFill>
                          <a:latin typeface="+mn-ea"/>
                          <a:ea typeface="+mn-ea"/>
                        </a:rPr>
                        <a:t>21</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21</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59</a:t>
                      </a:r>
                      <a:r>
                        <a:rPr kumimoji="1" lang="ja-JP" altLang="en-US" sz="800" b="0" dirty="0" smtClean="0">
                          <a:solidFill>
                            <a:schemeClr val="bg1"/>
                          </a:solidFill>
                          <a:latin typeface="+mn-ea"/>
                          <a:ea typeface="+mn-ea"/>
                        </a:rPr>
                        <a:t>分</a:t>
                      </a:r>
                      <a:endParaRPr kumimoji="1" lang="ja-JP" altLang="en-US" sz="800" b="0" dirty="0">
                        <a:solidFill>
                          <a:schemeClr val="bg1"/>
                        </a:solidFill>
                        <a:latin typeface="+mn-ea"/>
                        <a:ea typeface="+mn-ea"/>
                      </a:endParaRP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rtl="0" fontAlgn="ctr"/>
                      <a:r>
                        <a:rPr lang="en-US" altLang="ja-JP" sz="1000" b="0" i="0" u="none" strike="noStrike" dirty="0">
                          <a:solidFill>
                            <a:srgbClr val="595959"/>
                          </a:solidFill>
                          <a:effectLst/>
                          <a:latin typeface="+mn-ea"/>
                          <a:ea typeface="+mn-ea"/>
                        </a:rPr>
                        <a:t>10,080,000</a:t>
                      </a:r>
                    </a:p>
                  </a:txBody>
                  <a:tcPr marL="9525" marR="9525" marT="9525"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6,900,000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algn="ctr" rtl="0" fontAlgn="ctr"/>
                      <a:r>
                        <a:rPr lang="en-US" altLang="ja-JP" sz="1000" b="0" i="0" u="none" strike="noStrike" dirty="0">
                          <a:solidFill>
                            <a:srgbClr val="595959"/>
                          </a:solidFill>
                          <a:effectLst/>
                          <a:latin typeface="+mn-ea"/>
                          <a:ea typeface="+mn-ea"/>
                        </a:rPr>
                        <a:t>4,920,000</a:t>
                      </a:r>
                    </a:p>
                  </a:txBody>
                  <a:tcPr marL="9525" marR="9525" marT="9525"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tx1">
                              <a:lumMod val="65000"/>
                              <a:lumOff val="35000"/>
                            </a:schemeClr>
                          </a:solidFill>
                          <a:effectLst/>
                          <a:latin typeface="+mn-ea"/>
                          <a:ea typeface="+mn-ea"/>
                        </a:rPr>
                        <a:t>3,200,000</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771874848"/>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smtClean="0">
                          <a:solidFill>
                            <a:schemeClr val="bg1"/>
                          </a:solidFill>
                          <a:latin typeface="+mn-ea"/>
                          <a:ea typeface="+mn-ea"/>
                        </a:rPr>
                        <a:t>22</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22</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59</a:t>
                      </a:r>
                      <a:r>
                        <a:rPr kumimoji="1" lang="ja-JP" altLang="en-US" sz="800" b="0" dirty="0" smtClean="0">
                          <a:solidFill>
                            <a:schemeClr val="bg1"/>
                          </a:solidFill>
                          <a:latin typeface="+mn-ea"/>
                          <a:ea typeface="+mn-ea"/>
                        </a:rPr>
                        <a:t>分</a:t>
                      </a:r>
                      <a:endParaRPr kumimoji="1" lang="ja-JP" altLang="en-US" sz="800" b="0" dirty="0">
                        <a:solidFill>
                          <a:schemeClr val="bg1"/>
                        </a:solidFill>
                        <a:latin typeface="+mn-ea"/>
                        <a:ea typeface="+mn-ea"/>
                      </a:endParaRP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smtClean="0">
                          <a:ln>
                            <a:noFill/>
                          </a:ln>
                          <a:solidFill>
                            <a:schemeClr val="tx1">
                              <a:lumMod val="65000"/>
                              <a:lumOff val="35000"/>
                            </a:schemeClr>
                          </a:solidFill>
                          <a:effectLst/>
                          <a:uLnTx/>
                          <a:uFillTx/>
                          <a:latin typeface="+mn-ea"/>
                          <a:ea typeface="+mn-ea"/>
                          <a:cs typeface="+mn-cs"/>
                        </a:rPr>
                        <a:t>-</a:t>
                      </a:r>
                      <a:endParaRPr kumimoji="1" lang="en-US" altLang="ja-JP" sz="1000" b="0" i="0" u="none" strike="noStrike" kern="1200" cap="none" spc="0" normalizeH="0" baseline="0" noProof="0" dirty="0">
                        <a:ln>
                          <a:noFill/>
                        </a:ln>
                        <a:solidFill>
                          <a:schemeClr val="tx1">
                            <a:lumMod val="65000"/>
                            <a:lumOff val="35000"/>
                          </a:schemeClr>
                        </a:solidFill>
                        <a:effectLst/>
                        <a:uLnTx/>
                        <a:uFillTx/>
                        <a:latin typeface="+mn-ea"/>
                        <a:ea typeface="+mn-ea"/>
                        <a:cs typeface="+mn-cs"/>
                      </a:endParaRP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smtClean="0">
                          <a:ln>
                            <a:noFill/>
                          </a:ln>
                          <a:solidFill>
                            <a:schemeClr val="tx1">
                              <a:lumMod val="65000"/>
                              <a:lumOff val="35000"/>
                            </a:schemeClr>
                          </a:solidFill>
                          <a:effectLst/>
                          <a:uLnTx/>
                          <a:uFillTx/>
                          <a:latin typeface="+mn-ea"/>
                          <a:ea typeface="+mn-ea"/>
                          <a:cs typeface="+mn-cs"/>
                        </a:rPr>
                        <a:t>-</a:t>
                      </a:r>
                      <a:endParaRPr kumimoji="1" lang="en-US" altLang="ja-JP" sz="1000" b="0" i="0" u="none" strike="noStrike" kern="1200" cap="none" spc="0" normalizeH="0" baseline="0" noProof="0" dirty="0">
                        <a:ln>
                          <a:noFill/>
                        </a:ln>
                        <a:solidFill>
                          <a:schemeClr val="tx1">
                            <a:lumMod val="65000"/>
                            <a:lumOff val="35000"/>
                          </a:schemeClr>
                        </a:solidFill>
                        <a:effectLst/>
                        <a:uLnTx/>
                        <a:uFillTx/>
                        <a:latin typeface="+mn-ea"/>
                        <a:ea typeface="+mn-ea"/>
                        <a:cs typeface="+mn-cs"/>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smtClean="0">
                          <a:ln>
                            <a:noFill/>
                          </a:ln>
                          <a:solidFill>
                            <a:schemeClr val="tx1">
                              <a:lumMod val="65000"/>
                              <a:lumOff val="35000"/>
                            </a:schemeClr>
                          </a:solidFill>
                          <a:effectLst/>
                          <a:uLnTx/>
                          <a:uFillTx/>
                          <a:latin typeface="+mn-ea"/>
                          <a:ea typeface="+mn-ea"/>
                          <a:cs typeface="+mn-cs"/>
                        </a:rPr>
                        <a:t>-</a:t>
                      </a:r>
                      <a:endParaRPr kumimoji="1" lang="en-US" altLang="ja-JP" sz="1000" b="0" i="0" u="none" strike="noStrike" kern="1200" cap="none" spc="0" normalizeH="0" baseline="0" noProof="0" dirty="0">
                        <a:ln>
                          <a:noFill/>
                        </a:ln>
                        <a:solidFill>
                          <a:schemeClr val="tx1">
                            <a:lumMod val="65000"/>
                            <a:lumOff val="35000"/>
                          </a:schemeClr>
                        </a:solidFill>
                        <a:effectLst/>
                        <a:uLnTx/>
                        <a:uFillTx/>
                        <a:latin typeface="+mn-ea"/>
                        <a:ea typeface="+mn-ea"/>
                        <a:cs typeface="+mn-cs"/>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smtClean="0">
                          <a:ln>
                            <a:noFill/>
                          </a:ln>
                          <a:solidFill>
                            <a:schemeClr val="tx1">
                              <a:lumMod val="65000"/>
                              <a:lumOff val="35000"/>
                            </a:schemeClr>
                          </a:solidFill>
                          <a:effectLst/>
                          <a:uLnTx/>
                          <a:uFillTx/>
                          <a:latin typeface="+mn-ea"/>
                          <a:ea typeface="+mn-ea"/>
                          <a:cs typeface="+mn-cs"/>
                        </a:rPr>
                        <a:t>-</a:t>
                      </a:r>
                      <a:endParaRPr kumimoji="1" lang="en-US" altLang="ja-JP" sz="1000" b="0" i="0" u="none" strike="noStrike" kern="1200" cap="none" spc="0" normalizeH="0" baseline="0" noProof="0" dirty="0">
                        <a:ln>
                          <a:noFill/>
                        </a:ln>
                        <a:solidFill>
                          <a:schemeClr val="tx1">
                            <a:lumMod val="65000"/>
                            <a:lumOff val="35000"/>
                          </a:schemeClr>
                        </a:solidFill>
                        <a:effectLst/>
                        <a:uLnTx/>
                        <a:uFillTx/>
                        <a:latin typeface="+mn-ea"/>
                        <a:ea typeface="+mn-ea"/>
                        <a:cs typeface="+mn-cs"/>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332261419"/>
                  </a:ext>
                </a:extLst>
              </a:tr>
              <a:tr h="3467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smtClean="0">
                          <a:solidFill>
                            <a:schemeClr val="bg1"/>
                          </a:solidFill>
                          <a:latin typeface="+mn-ea"/>
                          <a:ea typeface="+mn-ea"/>
                        </a:rPr>
                        <a:t>23</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23</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59</a:t>
                      </a:r>
                      <a:r>
                        <a:rPr kumimoji="1" lang="ja-JP" altLang="en-US" sz="800" b="0" dirty="0" smtClean="0">
                          <a:solidFill>
                            <a:schemeClr val="bg1"/>
                          </a:solidFill>
                          <a:latin typeface="+mn-ea"/>
                          <a:ea typeface="+mn-ea"/>
                        </a:rPr>
                        <a:t>分</a:t>
                      </a:r>
                      <a:endParaRPr kumimoji="1" lang="ja-JP" altLang="en-US" sz="800" b="0" dirty="0">
                        <a:solidFill>
                          <a:schemeClr val="bg1"/>
                        </a:solidFill>
                        <a:latin typeface="+mn-ea"/>
                        <a:ea typeface="+mn-ea"/>
                      </a:endParaRPr>
                    </a:p>
                  </a:txBody>
                  <a:tcPr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smtClean="0">
                          <a:ln>
                            <a:noFill/>
                          </a:ln>
                          <a:solidFill>
                            <a:schemeClr val="tx1">
                              <a:lumMod val="65000"/>
                              <a:lumOff val="35000"/>
                            </a:schemeClr>
                          </a:solidFill>
                          <a:effectLst/>
                          <a:uLnTx/>
                          <a:uFillTx/>
                          <a:latin typeface="+mn-ea"/>
                          <a:ea typeface="+mn-ea"/>
                          <a:cs typeface="+mn-cs"/>
                        </a:rPr>
                        <a:t>-</a:t>
                      </a:r>
                      <a:endParaRPr kumimoji="1" lang="en-US" altLang="ja-JP" sz="1000" b="0" i="0" u="none" strike="noStrike" kern="1200" cap="none" spc="0" normalizeH="0" baseline="0" noProof="0" dirty="0">
                        <a:ln>
                          <a:noFill/>
                        </a:ln>
                        <a:solidFill>
                          <a:schemeClr val="tx1">
                            <a:lumMod val="65000"/>
                            <a:lumOff val="35000"/>
                          </a:schemeClr>
                        </a:solidFill>
                        <a:effectLst/>
                        <a:uLnTx/>
                        <a:uFillTx/>
                        <a:latin typeface="+mn-ea"/>
                        <a:ea typeface="+mn-ea"/>
                        <a:cs typeface="+mn-cs"/>
                      </a:endParaRP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smtClean="0">
                          <a:ln>
                            <a:noFill/>
                          </a:ln>
                          <a:solidFill>
                            <a:schemeClr val="tx1">
                              <a:lumMod val="65000"/>
                              <a:lumOff val="35000"/>
                            </a:schemeClr>
                          </a:solidFill>
                          <a:effectLst/>
                          <a:uLnTx/>
                          <a:uFillTx/>
                          <a:latin typeface="+mn-ea"/>
                          <a:ea typeface="+mn-ea"/>
                          <a:cs typeface="+mn-cs"/>
                        </a:rPr>
                        <a:t>-</a:t>
                      </a:r>
                      <a:endParaRPr kumimoji="1" lang="en-US" altLang="ja-JP" sz="1000" b="0" i="0" u="none" strike="noStrike" kern="1200" cap="none" spc="0" normalizeH="0" baseline="0" noProof="0" dirty="0">
                        <a:ln>
                          <a:noFill/>
                        </a:ln>
                        <a:solidFill>
                          <a:schemeClr val="tx1">
                            <a:lumMod val="65000"/>
                            <a:lumOff val="35000"/>
                          </a:schemeClr>
                        </a:solidFill>
                        <a:effectLst/>
                        <a:uLnTx/>
                        <a:uFillTx/>
                        <a:latin typeface="+mn-ea"/>
                        <a:ea typeface="+mn-ea"/>
                        <a:cs typeface="+mn-cs"/>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smtClean="0">
                          <a:ln>
                            <a:noFill/>
                          </a:ln>
                          <a:solidFill>
                            <a:schemeClr val="tx1">
                              <a:lumMod val="65000"/>
                              <a:lumOff val="35000"/>
                            </a:schemeClr>
                          </a:solidFill>
                          <a:effectLst/>
                          <a:uLnTx/>
                          <a:uFillTx/>
                          <a:latin typeface="+mn-ea"/>
                          <a:ea typeface="+mn-ea"/>
                          <a:cs typeface="+mn-cs"/>
                        </a:rPr>
                        <a:t>-</a:t>
                      </a:r>
                      <a:endParaRPr kumimoji="1" lang="en-US" altLang="ja-JP" sz="1000" b="0" i="0" u="none" strike="noStrike" kern="1200" cap="none" spc="0" normalizeH="0" baseline="0" noProof="0" dirty="0">
                        <a:ln>
                          <a:noFill/>
                        </a:ln>
                        <a:solidFill>
                          <a:schemeClr val="tx1">
                            <a:lumMod val="65000"/>
                            <a:lumOff val="35000"/>
                          </a:schemeClr>
                        </a:solidFill>
                        <a:effectLst/>
                        <a:uLnTx/>
                        <a:uFillTx/>
                        <a:latin typeface="+mn-ea"/>
                        <a:ea typeface="+mn-ea"/>
                        <a:cs typeface="+mn-cs"/>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smtClean="0">
                          <a:ln>
                            <a:noFill/>
                          </a:ln>
                          <a:solidFill>
                            <a:schemeClr val="tx1">
                              <a:lumMod val="65000"/>
                              <a:lumOff val="35000"/>
                            </a:schemeClr>
                          </a:solidFill>
                          <a:effectLst/>
                          <a:uLnTx/>
                          <a:uFillTx/>
                          <a:latin typeface="+mn-ea"/>
                          <a:ea typeface="+mn-ea"/>
                          <a:cs typeface="+mn-cs"/>
                        </a:rPr>
                        <a:t>-</a:t>
                      </a:r>
                      <a:endParaRPr kumimoji="1" lang="en-US" altLang="ja-JP" sz="1000" b="0" i="0" u="none" strike="noStrike" kern="1200" cap="none" spc="0" normalizeH="0" baseline="0" noProof="0" dirty="0">
                        <a:ln>
                          <a:noFill/>
                        </a:ln>
                        <a:solidFill>
                          <a:schemeClr val="tx1">
                            <a:lumMod val="65000"/>
                            <a:lumOff val="35000"/>
                          </a:schemeClr>
                        </a:solidFill>
                        <a:effectLst/>
                        <a:uLnTx/>
                        <a:uFillTx/>
                        <a:latin typeface="+mn-ea"/>
                        <a:ea typeface="+mn-ea"/>
                        <a:cs typeface="+mn-cs"/>
                      </a:endParaRP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rgbClr val="FFFFFF"/>
                      </a:solidFill>
                      <a:prstDash val="solid"/>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112777398"/>
                  </a:ext>
                </a:extLst>
              </a:tr>
            </a:tbl>
          </a:graphicData>
        </a:graphic>
      </p:graphicFrame>
    </p:spTree>
    <p:extLst>
      <p:ext uri="{BB962C8B-B14F-4D97-AF65-F5344CB8AC3E}">
        <p14:creationId xmlns:p14="http://schemas.microsoft.com/office/powerpoint/2010/main" val="330766392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ターゲティング設定</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5</a:t>
            </a:fld>
            <a:endParaRPr lang="ja-JP" altLang="en-US"/>
          </a:p>
        </p:txBody>
      </p:sp>
      <p:sp>
        <p:nvSpPr>
          <p:cNvPr id="7" name="テキスト ボックス 5">
            <a:extLst>
              <a:ext uri="{FF2B5EF4-FFF2-40B4-BE49-F238E27FC236}">
                <a16:creationId xmlns:a16="http://schemas.microsoft.com/office/drawing/2014/main" id="{80B0730C-3B9E-4841-8DAD-6780CB507DD0}"/>
              </a:ext>
            </a:extLst>
          </p:cNvPr>
          <p:cNvSpPr txBox="1"/>
          <p:nvPr/>
        </p:nvSpPr>
        <p:spPr>
          <a:xfrm>
            <a:off x="407368" y="4389055"/>
            <a:ext cx="11305256" cy="2400657"/>
          </a:xfrm>
          <a:prstGeom prst="rect">
            <a:avLst/>
          </a:prstGeom>
          <a:noFill/>
        </p:spPr>
        <p:txBody>
          <a:bodyPr wrap="square" rtlCol="0">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ts val="1460"/>
              </a:lnSpc>
            </a:pPr>
            <a:r>
              <a:rPr lang="en-US" altLang="ja-JP" sz="1050" dirty="0">
                <a:solidFill>
                  <a:schemeClr val="tx1">
                    <a:lumMod val="65000"/>
                    <a:lumOff val="35000"/>
                  </a:schemeClr>
                </a:solidFill>
                <a:latin typeface="+mn-ea"/>
              </a:rPr>
              <a:t>※</a:t>
            </a:r>
            <a:r>
              <a:rPr lang="ja-JP" altLang="en-US" sz="1050" dirty="0">
                <a:solidFill>
                  <a:schemeClr val="tx1">
                    <a:lumMod val="65000"/>
                    <a:lumOff val="35000"/>
                  </a:schemeClr>
                </a:solidFill>
                <a:latin typeface="+mn-ea"/>
              </a:rPr>
              <a:t>年齢は以下の区分で指定が可能です。</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15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19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20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24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25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29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30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34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35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39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40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44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45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49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50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54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55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59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60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64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65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69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70</a:t>
            </a:r>
            <a:r>
              <a:rPr lang="ja-JP" altLang="en-US" sz="1050" dirty="0">
                <a:solidFill>
                  <a:schemeClr val="tx1">
                    <a:lumMod val="65000"/>
                    <a:lumOff val="35000"/>
                  </a:schemeClr>
                </a:solidFill>
                <a:latin typeface="+mn-ea"/>
              </a:rPr>
              <a:t>歳以上</a:t>
            </a:r>
            <a:endParaRPr lang="en-US" altLang="ja-JP" sz="1050" dirty="0">
              <a:solidFill>
                <a:schemeClr val="tx1">
                  <a:lumMod val="65000"/>
                  <a:lumOff val="35000"/>
                </a:schemeClr>
              </a:solidFill>
              <a:latin typeface="+mn-ea"/>
            </a:endParaRPr>
          </a:p>
          <a:p>
            <a:pPr>
              <a:lnSpc>
                <a:spcPts val="1460"/>
              </a:lnSpc>
            </a:pPr>
            <a:endParaRPr lang="en-US" altLang="ja-JP" sz="1050" dirty="0" smtClean="0">
              <a:solidFill>
                <a:schemeClr val="tx1">
                  <a:lumMod val="65000"/>
                  <a:lumOff val="35000"/>
                </a:schemeClr>
              </a:solidFill>
              <a:latin typeface="+mn-ea"/>
            </a:endParaRPr>
          </a:p>
          <a:p>
            <a:pPr>
              <a:lnSpc>
                <a:spcPts val="1460"/>
              </a:lnSpc>
            </a:pPr>
            <a:r>
              <a:rPr lang="en-US" altLang="ja-JP" sz="1050" dirty="0" smtClean="0">
                <a:solidFill>
                  <a:schemeClr val="tx1">
                    <a:lumMod val="65000"/>
                    <a:lumOff val="35000"/>
                  </a:schemeClr>
                </a:solidFill>
                <a:latin typeface="+mn-ea"/>
              </a:rPr>
              <a:t>※</a:t>
            </a:r>
            <a:r>
              <a:rPr lang="en-US" altLang="ja-JP" sz="1050" dirty="0" err="1">
                <a:solidFill>
                  <a:schemeClr val="tx1">
                    <a:lumMod val="65000"/>
                    <a:lumOff val="35000"/>
                  </a:schemeClr>
                </a:solidFill>
                <a:latin typeface="+mn-ea"/>
              </a:rPr>
              <a:t>vCPM</a:t>
            </a:r>
            <a:r>
              <a:rPr lang="ja-JP" altLang="en-US" sz="1050" dirty="0">
                <a:solidFill>
                  <a:schemeClr val="tx1">
                    <a:lumMod val="65000"/>
                    <a:lumOff val="35000"/>
                  </a:schemeClr>
                </a:solidFill>
                <a:latin typeface="+mn-ea"/>
              </a:rPr>
              <a:t>は「基本料金</a:t>
            </a:r>
            <a:r>
              <a:rPr lang="en-US" altLang="ja-JP" sz="1050" dirty="0">
                <a:solidFill>
                  <a:schemeClr val="tx1">
                    <a:lumMod val="65000"/>
                    <a:lumOff val="35000"/>
                  </a:schemeClr>
                </a:solidFill>
                <a:latin typeface="+mn-ea"/>
              </a:rPr>
              <a:t>×</a:t>
            </a:r>
            <a:r>
              <a:rPr lang="ja-JP" altLang="en-US" sz="1050" dirty="0">
                <a:solidFill>
                  <a:schemeClr val="tx1">
                    <a:lumMod val="65000"/>
                    <a:lumOff val="35000"/>
                  </a:schemeClr>
                </a:solidFill>
                <a:latin typeface="+mn-ea"/>
              </a:rPr>
              <a:t>ターゲティングごとに設定されている掛け率」（小数点以下切り捨て）によって決定されます。</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
            </a:r>
            <a:br>
              <a:rPr lang="en-US" altLang="ja-JP" sz="1050" dirty="0">
                <a:solidFill>
                  <a:schemeClr val="tx1">
                    <a:lumMod val="65000"/>
                    <a:lumOff val="35000"/>
                  </a:schemeClr>
                </a:solidFill>
                <a:latin typeface="+mn-ea"/>
              </a:rPr>
            </a:br>
            <a:r>
              <a:rPr lang="en-US" altLang="ja-JP" sz="1050" dirty="0">
                <a:solidFill>
                  <a:schemeClr val="tx1">
                    <a:lumMod val="65000"/>
                    <a:lumOff val="35000"/>
                  </a:schemeClr>
                </a:solidFill>
                <a:latin typeface="+mn-ea"/>
              </a:rPr>
              <a:t>※</a:t>
            </a:r>
            <a:r>
              <a:rPr lang="en-US" altLang="ja-JP" sz="1050" dirty="0" err="1">
                <a:solidFill>
                  <a:schemeClr val="tx1">
                    <a:lumMod val="65000"/>
                    <a:lumOff val="35000"/>
                  </a:schemeClr>
                </a:solidFill>
                <a:latin typeface="+mn-ea"/>
              </a:rPr>
              <a:t>vCPM</a:t>
            </a:r>
            <a:r>
              <a:rPr lang="ja-JP" altLang="en-US" sz="1050" dirty="0">
                <a:solidFill>
                  <a:schemeClr val="tx1">
                    <a:lumMod val="65000"/>
                    <a:lumOff val="35000"/>
                  </a:schemeClr>
                </a:solidFill>
                <a:latin typeface="+mn-ea"/>
              </a:rPr>
              <a:t>掛け率の最大値は</a:t>
            </a:r>
            <a:r>
              <a:rPr lang="en-US" altLang="ja-JP" sz="1050" dirty="0">
                <a:solidFill>
                  <a:schemeClr val="tx1">
                    <a:lumMod val="65000"/>
                    <a:lumOff val="35000"/>
                  </a:schemeClr>
                </a:solidFill>
                <a:latin typeface="+mn-ea"/>
              </a:rPr>
              <a:t>2.0</a:t>
            </a:r>
            <a:r>
              <a:rPr lang="ja-JP" altLang="en-US" sz="1050" dirty="0">
                <a:solidFill>
                  <a:schemeClr val="tx1">
                    <a:lumMod val="65000"/>
                    <a:lumOff val="35000"/>
                  </a:schemeClr>
                </a:solidFill>
                <a:latin typeface="+mn-ea"/>
              </a:rPr>
              <a:t>倍になります。</a:t>
            </a:r>
            <a:endParaRPr lang="en-US" altLang="ja-JP" sz="1050" dirty="0">
              <a:solidFill>
                <a:schemeClr val="tx1">
                  <a:lumMod val="65000"/>
                  <a:lumOff val="35000"/>
                </a:schemeClr>
              </a:solidFill>
              <a:latin typeface="+mn-ea"/>
            </a:endParaRPr>
          </a:p>
          <a:p>
            <a:pPr>
              <a:lnSpc>
                <a:spcPts val="1460"/>
              </a:lnSpc>
            </a:pPr>
            <a:r>
              <a:rPr lang="ja-JP" altLang="en-US" sz="1050" dirty="0">
                <a:solidFill>
                  <a:schemeClr val="tx1">
                    <a:lumMod val="65000"/>
                    <a:lumOff val="35000"/>
                  </a:schemeClr>
                </a:solidFill>
                <a:latin typeface="+mn-ea"/>
              </a:rPr>
              <a:t>例：性別、年齢、オーディエンスカテゴリーを設定した場合、</a:t>
            </a:r>
            <a:r>
              <a:rPr lang="en-US" altLang="ja-JP" sz="1050" dirty="0">
                <a:solidFill>
                  <a:schemeClr val="tx1">
                    <a:lumMod val="65000"/>
                    <a:lumOff val="35000"/>
                  </a:schemeClr>
                </a:solidFill>
                <a:latin typeface="+mn-ea"/>
              </a:rPr>
              <a:t>1.2</a:t>
            </a:r>
            <a:r>
              <a:rPr lang="ja-JP" altLang="en-US" sz="1050" dirty="0">
                <a:solidFill>
                  <a:schemeClr val="tx1">
                    <a:lumMod val="65000"/>
                    <a:lumOff val="35000"/>
                  </a:schemeClr>
                </a:solidFill>
                <a:latin typeface="+mn-ea"/>
              </a:rPr>
              <a:t>倍</a:t>
            </a:r>
            <a:r>
              <a:rPr lang="en-US" altLang="ja-JP" sz="1050" dirty="0">
                <a:solidFill>
                  <a:schemeClr val="tx1">
                    <a:lumMod val="65000"/>
                    <a:lumOff val="35000"/>
                  </a:schemeClr>
                </a:solidFill>
                <a:latin typeface="+mn-ea"/>
              </a:rPr>
              <a:t>× 1.2</a:t>
            </a:r>
            <a:r>
              <a:rPr lang="ja-JP" altLang="en-US" sz="1050" dirty="0">
                <a:solidFill>
                  <a:schemeClr val="tx1">
                    <a:lumMod val="65000"/>
                    <a:lumOff val="35000"/>
                  </a:schemeClr>
                </a:solidFill>
                <a:latin typeface="+mn-ea"/>
              </a:rPr>
              <a:t>倍</a:t>
            </a:r>
            <a:r>
              <a:rPr lang="en-US" altLang="ja-JP" sz="1050" dirty="0">
                <a:solidFill>
                  <a:schemeClr val="tx1">
                    <a:lumMod val="65000"/>
                    <a:lumOff val="35000"/>
                  </a:schemeClr>
                </a:solidFill>
                <a:latin typeface="+mn-ea"/>
              </a:rPr>
              <a:t>× 1.8</a:t>
            </a:r>
            <a:r>
              <a:rPr lang="ja-JP" altLang="en-US" sz="1050" dirty="0">
                <a:solidFill>
                  <a:schemeClr val="tx1">
                    <a:lumMod val="65000"/>
                    <a:lumOff val="35000"/>
                  </a:schemeClr>
                </a:solidFill>
                <a:latin typeface="+mn-ea"/>
              </a:rPr>
              <a:t>倍</a:t>
            </a:r>
            <a:r>
              <a:rPr lang="en-US" altLang="ja-JP" sz="1050" dirty="0">
                <a:solidFill>
                  <a:schemeClr val="tx1">
                    <a:lumMod val="65000"/>
                    <a:lumOff val="35000"/>
                  </a:schemeClr>
                </a:solidFill>
                <a:latin typeface="+mn-ea"/>
              </a:rPr>
              <a:t>=2.59</a:t>
            </a:r>
            <a:r>
              <a:rPr lang="ja-JP" altLang="en-US" sz="1050" dirty="0">
                <a:solidFill>
                  <a:schemeClr val="tx1">
                    <a:lumMod val="65000"/>
                    <a:lumOff val="35000"/>
                  </a:schemeClr>
                </a:solidFill>
                <a:latin typeface="+mn-ea"/>
              </a:rPr>
              <a:t>倍となりますが</a:t>
            </a:r>
            <a:r>
              <a:rPr lang="ja-JP" altLang="en-US" sz="1050" dirty="0" smtClean="0">
                <a:solidFill>
                  <a:schemeClr val="tx1">
                    <a:lumMod val="65000"/>
                    <a:lumOff val="35000"/>
                  </a:schemeClr>
                </a:solidFill>
                <a:latin typeface="+mn-ea"/>
              </a:rPr>
              <a:t>、最大値</a:t>
            </a:r>
            <a:r>
              <a:rPr lang="ja-JP" altLang="en-US" sz="1050" dirty="0">
                <a:solidFill>
                  <a:schemeClr val="tx1">
                    <a:lumMod val="65000"/>
                    <a:lumOff val="35000"/>
                  </a:schemeClr>
                </a:solidFill>
                <a:latin typeface="+mn-ea"/>
              </a:rPr>
              <a:t>が</a:t>
            </a:r>
            <a:r>
              <a:rPr lang="en-US" altLang="ja-JP" sz="1050" dirty="0">
                <a:solidFill>
                  <a:schemeClr val="tx1">
                    <a:lumMod val="65000"/>
                    <a:lumOff val="35000"/>
                  </a:schemeClr>
                </a:solidFill>
                <a:latin typeface="+mn-ea"/>
              </a:rPr>
              <a:t>2.0</a:t>
            </a:r>
            <a:r>
              <a:rPr lang="ja-JP" altLang="en-US" sz="1050" dirty="0">
                <a:solidFill>
                  <a:schemeClr val="tx1">
                    <a:lumMod val="65000"/>
                    <a:lumOff val="35000"/>
                  </a:schemeClr>
                </a:solidFill>
                <a:latin typeface="+mn-ea"/>
              </a:rPr>
              <a:t>倍のため、</a:t>
            </a:r>
            <a:r>
              <a:rPr lang="en-US" altLang="ja-JP" sz="1050" dirty="0">
                <a:solidFill>
                  <a:schemeClr val="tx1">
                    <a:lumMod val="65000"/>
                    <a:lumOff val="35000"/>
                  </a:schemeClr>
                </a:solidFill>
                <a:latin typeface="+mn-ea"/>
              </a:rPr>
              <a:t>2.0</a:t>
            </a:r>
            <a:r>
              <a:rPr lang="ja-JP" altLang="en-US" sz="1050" dirty="0">
                <a:solidFill>
                  <a:schemeClr val="tx1">
                    <a:lumMod val="65000"/>
                    <a:lumOff val="35000"/>
                  </a:schemeClr>
                </a:solidFill>
                <a:latin typeface="+mn-ea"/>
              </a:rPr>
              <a:t>倍で設定可能となります。</a:t>
            </a:r>
            <a:endParaRPr lang="en-US" altLang="ja-JP" sz="1050" dirty="0">
              <a:solidFill>
                <a:schemeClr val="tx1">
                  <a:lumMod val="65000"/>
                  <a:lumOff val="35000"/>
                </a:schemeClr>
              </a:solidFill>
              <a:latin typeface="+mn-ea"/>
            </a:endParaRPr>
          </a:p>
          <a:p>
            <a:pPr>
              <a:lnSpc>
                <a:spcPts val="1460"/>
              </a:lnSpc>
            </a:pP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a:t>
            </a:r>
            <a:r>
              <a:rPr lang="ja-JP" altLang="en-US" sz="1050" dirty="0">
                <a:solidFill>
                  <a:schemeClr val="tx1">
                    <a:lumMod val="65000"/>
                    <a:lumOff val="35000"/>
                  </a:schemeClr>
                </a:solidFill>
                <a:latin typeface="+mn-ea"/>
              </a:rPr>
              <a:t>オーディエンスカテゴリーの詳細は、</a:t>
            </a:r>
            <a:r>
              <a:rPr lang="en-US" altLang="ja-JP" sz="1050" dirty="0">
                <a:solidFill>
                  <a:schemeClr val="tx1">
                    <a:lumMod val="65000"/>
                    <a:lumOff val="35000"/>
                  </a:schemeClr>
                </a:solidFill>
                <a:latin typeface="+mn-ea"/>
              </a:rPr>
              <a:t>Yahoo!</a:t>
            </a:r>
            <a:r>
              <a:rPr lang="ja-JP" altLang="en-US" sz="1050" dirty="0">
                <a:solidFill>
                  <a:schemeClr val="tx1">
                    <a:lumMod val="65000"/>
                    <a:lumOff val="35000"/>
                  </a:schemeClr>
                </a:solidFill>
                <a:latin typeface="+mn-ea"/>
              </a:rPr>
              <a:t>広告ヘルプを参照してください。</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hlinkClick r:id="rId2"/>
              </a:rPr>
              <a:t>https://ads-help.yahoo.co.jp/yahooads/display/articledetail?lan=ja&amp;aid=71655</a:t>
            </a:r>
            <a:endParaRPr lang="en-US" altLang="ja-JP" sz="1050" b="1" dirty="0">
              <a:solidFill>
                <a:schemeClr val="tx1">
                  <a:lumMod val="65000"/>
                  <a:lumOff val="35000"/>
                </a:schemeClr>
              </a:solidFill>
            </a:endParaRPr>
          </a:p>
          <a:p>
            <a:pPr>
              <a:lnSpc>
                <a:spcPts val="1460"/>
              </a:lnSpc>
            </a:pPr>
            <a:endParaRPr lang="en-US" altLang="ja-JP" sz="1050" b="1"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rPr>
              <a:t>※SP</a:t>
            </a:r>
            <a:r>
              <a:rPr lang="ja-JP" altLang="en-US" sz="1050" dirty="0">
                <a:solidFill>
                  <a:schemeClr val="tx1">
                    <a:lumMod val="65000"/>
                    <a:lumOff val="35000"/>
                  </a:schemeClr>
                </a:solidFill>
              </a:rPr>
              <a:t>はスマートフォン、</a:t>
            </a:r>
            <a:r>
              <a:rPr lang="en-US" altLang="ja-JP" sz="1050" dirty="0">
                <a:solidFill>
                  <a:schemeClr val="tx1">
                    <a:lumMod val="65000"/>
                    <a:lumOff val="35000"/>
                  </a:schemeClr>
                </a:solidFill>
              </a:rPr>
              <a:t>PC</a:t>
            </a:r>
            <a:r>
              <a:rPr lang="ja-JP" altLang="en-US" sz="1050" dirty="0">
                <a:solidFill>
                  <a:schemeClr val="tx1">
                    <a:lumMod val="65000"/>
                    <a:lumOff val="35000"/>
                  </a:schemeClr>
                </a:solidFill>
              </a:rPr>
              <a:t>はパソコン、</a:t>
            </a:r>
            <a:r>
              <a:rPr lang="en-US" altLang="ja-JP" sz="1050" dirty="0">
                <a:solidFill>
                  <a:schemeClr val="tx1">
                    <a:lumMod val="65000"/>
                    <a:lumOff val="35000"/>
                  </a:schemeClr>
                </a:solidFill>
              </a:rPr>
              <a:t>MD</a:t>
            </a:r>
            <a:r>
              <a:rPr lang="ja-JP" altLang="en-US" sz="1050" dirty="0">
                <a:solidFill>
                  <a:schemeClr val="tx1">
                    <a:lumMod val="65000"/>
                    <a:lumOff val="35000"/>
                  </a:schemeClr>
                </a:solidFill>
              </a:rPr>
              <a:t>はマルチデバイスの略称です。</a:t>
            </a:r>
            <a:endParaRPr lang="en-US" altLang="ja-JP" sz="1050" dirty="0">
              <a:solidFill>
                <a:schemeClr val="tx1">
                  <a:lumMod val="65000"/>
                  <a:lumOff val="35000"/>
                </a:schemeClr>
              </a:solidFill>
              <a:latin typeface="+mn-ea"/>
            </a:endParaRPr>
          </a:p>
        </p:txBody>
      </p:sp>
      <p:graphicFrame>
        <p:nvGraphicFramePr>
          <p:cNvPr id="6" name="表 5">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1695128505"/>
              </p:ext>
            </p:extLst>
          </p:nvPr>
        </p:nvGraphicFramePr>
        <p:xfrm>
          <a:off x="334965" y="944563"/>
          <a:ext cx="11593683" cy="3324480"/>
        </p:xfrm>
        <a:graphic>
          <a:graphicData uri="http://schemas.openxmlformats.org/drawingml/2006/table">
            <a:tbl>
              <a:tblPr firstCol="1" bandRow="1">
                <a:tableStyleId>{21E4AEA4-8DFA-4A89-87EB-49C32662AFE0}</a:tableStyleId>
              </a:tblPr>
              <a:tblGrid>
                <a:gridCol w="1555973">
                  <a:extLst>
                    <a:ext uri="{9D8B030D-6E8A-4147-A177-3AD203B41FA5}">
                      <a16:colId xmlns:a16="http://schemas.microsoft.com/office/drawing/2014/main" val="792911817"/>
                    </a:ext>
                  </a:extLst>
                </a:gridCol>
                <a:gridCol w="821280">
                  <a:extLst>
                    <a:ext uri="{9D8B030D-6E8A-4147-A177-3AD203B41FA5}">
                      <a16:colId xmlns:a16="http://schemas.microsoft.com/office/drawing/2014/main" val="2515137241"/>
                    </a:ext>
                  </a:extLst>
                </a:gridCol>
                <a:gridCol w="1551179">
                  <a:extLst>
                    <a:ext uri="{9D8B030D-6E8A-4147-A177-3AD203B41FA5}">
                      <a16:colId xmlns:a16="http://schemas.microsoft.com/office/drawing/2014/main" val="598637953"/>
                    </a:ext>
                  </a:extLst>
                </a:gridCol>
                <a:gridCol w="1426888">
                  <a:extLst>
                    <a:ext uri="{9D8B030D-6E8A-4147-A177-3AD203B41FA5}">
                      <a16:colId xmlns:a16="http://schemas.microsoft.com/office/drawing/2014/main" val="56015879"/>
                    </a:ext>
                  </a:extLst>
                </a:gridCol>
                <a:gridCol w="1528808">
                  <a:extLst>
                    <a:ext uri="{9D8B030D-6E8A-4147-A177-3AD203B41FA5}">
                      <a16:colId xmlns:a16="http://schemas.microsoft.com/office/drawing/2014/main" val="379781813"/>
                    </a:ext>
                  </a:extLst>
                </a:gridCol>
                <a:gridCol w="1630727">
                  <a:extLst>
                    <a:ext uri="{9D8B030D-6E8A-4147-A177-3AD203B41FA5}">
                      <a16:colId xmlns:a16="http://schemas.microsoft.com/office/drawing/2014/main" val="1484868583"/>
                    </a:ext>
                  </a:extLst>
                </a:gridCol>
                <a:gridCol w="1426888">
                  <a:extLst>
                    <a:ext uri="{9D8B030D-6E8A-4147-A177-3AD203B41FA5}">
                      <a16:colId xmlns:a16="http://schemas.microsoft.com/office/drawing/2014/main" val="3608287535"/>
                    </a:ext>
                  </a:extLst>
                </a:gridCol>
                <a:gridCol w="1651940">
                  <a:extLst>
                    <a:ext uri="{9D8B030D-6E8A-4147-A177-3AD203B41FA5}">
                      <a16:colId xmlns:a16="http://schemas.microsoft.com/office/drawing/2014/main" val="2760754859"/>
                    </a:ext>
                  </a:extLst>
                </a:gridCol>
              </a:tblGrid>
              <a:tr h="569996">
                <a:tc>
                  <a:txBody>
                    <a:bodyPr/>
                    <a:lstStyle/>
                    <a:p>
                      <a:pPr algn="ctr"/>
                      <a:r>
                        <a:rPr kumimoji="1" lang="ja-JP" altLang="en-US" sz="1000" b="1" dirty="0">
                          <a:solidFill>
                            <a:schemeClr val="bg1"/>
                          </a:solidFill>
                          <a:latin typeface="+mj-lt"/>
                          <a:ea typeface="+mj-ea"/>
                        </a:rPr>
                        <a:t>ターゲティング</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000" b="1" kern="1200" dirty="0" err="1">
                          <a:solidFill>
                            <a:schemeClr val="bg1"/>
                          </a:solidFill>
                          <a:latin typeface="+mn-ea"/>
                          <a:ea typeface="+mn-ea"/>
                          <a:cs typeface="+mn-cs"/>
                        </a:rPr>
                        <a:t>vCPM</a:t>
                      </a:r>
                      <a:endParaRPr kumimoji="1" lang="en-US" altLang="ja-JP" sz="1000" b="1" kern="1200" dirty="0">
                        <a:solidFill>
                          <a:schemeClr val="bg1"/>
                        </a:solidFill>
                        <a:latin typeface="+mn-ea"/>
                        <a:ea typeface="+mn-ea"/>
                        <a:cs typeface="+mn-cs"/>
                      </a:endParaRPr>
                    </a:p>
                    <a:p>
                      <a:pPr algn="ctr"/>
                      <a:r>
                        <a:rPr kumimoji="1" lang="ja-JP" altLang="en-US" sz="1000" b="1" kern="1200" dirty="0">
                          <a:solidFill>
                            <a:schemeClr val="bg1"/>
                          </a:solidFill>
                          <a:latin typeface="+mn-ea"/>
                          <a:ea typeface="+mn-ea"/>
                          <a:cs typeface="+mn-cs"/>
                        </a:rPr>
                        <a:t>掛け率</a:t>
                      </a:r>
                      <a:endParaRPr kumimoji="1" lang="en-US" altLang="ja-JP" sz="1000" b="1" kern="1200" dirty="0">
                        <a:solidFill>
                          <a:schemeClr val="bg1"/>
                        </a:solidFill>
                        <a:latin typeface="+mn-ea"/>
                        <a:ea typeface="+mn-ea"/>
                        <a:cs typeface="+mn-cs"/>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solidFill>
                      <a:schemeClr val="bg1">
                        <a:lumMod val="50000"/>
                      </a:schemeClr>
                    </a:solidFill>
                  </a:tcPr>
                </a:tc>
                <a:tc>
                  <a:txBody>
                    <a:bodyPr/>
                    <a:lstStyle/>
                    <a:p>
                      <a:pPr algn="ctr"/>
                      <a:r>
                        <a:rPr kumimoji="1" lang="ja-JP" altLang="en-US" sz="800" b="1" kern="1200" dirty="0" smtClean="0">
                          <a:solidFill>
                            <a:schemeClr val="tx1">
                              <a:lumMod val="65000"/>
                              <a:lumOff val="35000"/>
                            </a:schemeClr>
                          </a:solidFill>
                          <a:latin typeface="+mn-lt"/>
                          <a:ea typeface="+mn-ea"/>
                          <a:cs typeface="+mn-cs"/>
                        </a:rPr>
                        <a:t>ブランドパネル</a:t>
                      </a:r>
                      <a:r>
                        <a:rPr kumimoji="1" lang="ja-JP" altLang="en-US" sz="800" b="1" kern="1200" dirty="0">
                          <a:solidFill>
                            <a:schemeClr val="tx1">
                              <a:lumMod val="65000"/>
                              <a:lumOff val="35000"/>
                            </a:schemeClr>
                          </a:solidFill>
                          <a:latin typeface="+mn-lt"/>
                          <a:ea typeface="+mn-ea"/>
                          <a:cs typeface="+mn-cs"/>
                        </a:rPr>
                        <a:t>　</a:t>
                      </a:r>
                      <a:r>
                        <a:rPr kumimoji="1" lang="en-US" altLang="ja-JP" sz="800" b="1" kern="1200" dirty="0" smtClean="0">
                          <a:solidFill>
                            <a:schemeClr val="tx1">
                              <a:lumMod val="65000"/>
                              <a:lumOff val="35000"/>
                            </a:schemeClr>
                          </a:solidFill>
                          <a:latin typeface="+mn-lt"/>
                          <a:ea typeface="+mn-ea"/>
                          <a:cs typeface="+mn-cs"/>
                        </a:rPr>
                        <a:t>SP</a:t>
                      </a:r>
                    </a:p>
                    <a:p>
                      <a:pPr algn="ctr"/>
                      <a:r>
                        <a:rPr kumimoji="1" lang="ja-JP" altLang="en-US" sz="800" b="1" kern="1200" dirty="0" smtClean="0">
                          <a:solidFill>
                            <a:schemeClr val="tx1">
                              <a:lumMod val="65000"/>
                              <a:lumOff val="35000"/>
                            </a:schemeClr>
                          </a:solidFill>
                          <a:latin typeface="+mn-lt"/>
                          <a:ea typeface="+mn-ea"/>
                          <a:cs typeface="+mn-cs"/>
                        </a:rPr>
                        <a:t>カルーセル</a:t>
                      </a:r>
                      <a:endParaRPr kumimoji="1" lang="en-US" altLang="ja-JP" sz="800" b="1" kern="1200" dirty="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i="0" u="none" strike="noStrike" kern="1200" dirty="0" smtClean="0">
                          <a:solidFill>
                            <a:schemeClr val="tx1">
                              <a:lumMod val="65000"/>
                              <a:lumOff val="35000"/>
                            </a:schemeClr>
                          </a:solidFill>
                          <a:effectLst/>
                          <a:latin typeface="+mj-ea"/>
                          <a:ea typeface="+mn-ea"/>
                          <a:cs typeface="+mn-cs"/>
                        </a:rPr>
                        <a:t>ブランドパネル</a:t>
                      </a:r>
                      <a:r>
                        <a:rPr kumimoji="1" lang="ja-JP" altLang="en-US" sz="800" b="1" i="0" u="none" strike="noStrike" kern="1200" dirty="0">
                          <a:solidFill>
                            <a:schemeClr val="tx1">
                              <a:lumMod val="65000"/>
                              <a:lumOff val="35000"/>
                            </a:schemeClr>
                          </a:solidFill>
                          <a:effectLst/>
                          <a:latin typeface="+mj-ea"/>
                          <a:ea typeface="+mn-ea"/>
                          <a:cs typeface="+mn-cs"/>
                        </a:rPr>
                        <a:t>　</a:t>
                      </a:r>
                      <a:r>
                        <a:rPr kumimoji="1" lang="en-US" altLang="ja-JP" sz="800" b="1" i="0" u="none" strike="noStrike" kern="1200" dirty="0" smtClean="0">
                          <a:solidFill>
                            <a:schemeClr val="tx1">
                              <a:lumMod val="65000"/>
                              <a:lumOff val="35000"/>
                            </a:schemeClr>
                          </a:solidFill>
                          <a:effectLst/>
                          <a:latin typeface="+mj-ea"/>
                          <a:ea typeface="+mn-ea"/>
                          <a:cs typeface="+mn-cs"/>
                        </a:rPr>
                        <a:t>SP</a:t>
                      </a:r>
                      <a:br>
                        <a:rPr kumimoji="1" lang="en-US" altLang="ja-JP" sz="800" b="1" i="0" u="none" strike="noStrike" kern="1200" dirty="0" smtClean="0">
                          <a:solidFill>
                            <a:schemeClr val="tx1">
                              <a:lumMod val="65000"/>
                              <a:lumOff val="35000"/>
                            </a:schemeClr>
                          </a:solidFill>
                          <a:effectLst/>
                          <a:latin typeface="+mj-ea"/>
                          <a:ea typeface="+mn-ea"/>
                          <a:cs typeface="+mn-cs"/>
                        </a:rPr>
                      </a:br>
                      <a:r>
                        <a:rPr kumimoji="1" lang="ja-JP" altLang="en-US" sz="800" b="1" kern="1200" dirty="0" smtClean="0">
                          <a:solidFill>
                            <a:schemeClr val="tx1">
                              <a:lumMod val="65000"/>
                              <a:lumOff val="35000"/>
                            </a:schemeClr>
                          </a:solidFill>
                          <a:latin typeface="+mn-lt"/>
                          <a:ea typeface="+mn-ea"/>
                          <a:cs typeface="+mn-cs"/>
                        </a:rPr>
                        <a:t>カルーセル（</a:t>
                      </a:r>
                      <a:r>
                        <a:rPr kumimoji="1" lang="en-US" altLang="ja-JP" sz="800" b="1" kern="1200" dirty="0" smtClean="0">
                          <a:solidFill>
                            <a:schemeClr val="tx1">
                              <a:lumMod val="65000"/>
                              <a:lumOff val="35000"/>
                            </a:schemeClr>
                          </a:solidFill>
                          <a:latin typeface="+mn-lt"/>
                          <a:ea typeface="+mn-ea"/>
                          <a:cs typeface="+mn-cs"/>
                        </a:rPr>
                        <a:t>FQ1</a:t>
                      </a:r>
                      <a:r>
                        <a:rPr kumimoji="1" lang="ja-JP" altLang="en-US" sz="800" b="1" kern="1200" dirty="0" smtClean="0">
                          <a:solidFill>
                            <a:schemeClr val="tx1">
                              <a:lumMod val="65000"/>
                              <a:lumOff val="35000"/>
                            </a:schemeClr>
                          </a:solidFill>
                          <a:latin typeface="+mn-lt"/>
                          <a:ea typeface="+mn-ea"/>
                          <a:cs typeface="+mn-cs"/>
                        </a:rPr>
                        <a:t>）</a:t>
                      </a:r>
                      <a:endParaRPr kumimoji="1" lang="en-US" altLang="ja-JP" sz="800" b="1" i="0" u="none" strike="noStrike" kern="1200" dirty="0">
                        <a:solidFill>
                          <a:schemeClr val="tx1">
                            <a:lumMod val="65000"/>
                            <a:lumOff val="35000"/>
                          </a:schemeClr>
                        </a:solidFill>
                        <a:effectLst/>
                        <a:latin typeface="+mj-ea"/>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i="0" u="none" strike="noStrike" kern="1200" dirty="0" smtClean="0">
                          <a:solidFill>
                            <a:schemeClr val="tx1">
                              <a:lumMod val="65000"/>
                              <a:lumOff val="35000"/>
                            </a:schemeClr>
                          </a:solidFill>
                          <a:effectLst/>
                          <a:latin typeface="+mj-ea"/>
                          <a:ea typeface="+mn-ea"/>
                          <a:cs typeface="+mn-cs"/>
                        </a:rPr>
                        <a:t>ブランドパネル</a:t>
                      </a:r>
                      <a:r>
                        <a:rPr kumimoji="1" lang="ja-JP" altLang="en-US" sz="800" b="1" i="0" u="none" strike="noStrike" kern="1200" dirty="0">
                          <a:solidFill>
                            <a:schemeClr val="tx1">
                              <a:lumMod val="65000"/>
                              <a:lumOff val="35000"/>
                            </a:schemeClr>
                          </a:solidFill>
                          <a:effectLst/>
                          <a:latin typeface="+mj-ea"/>
                          <a:ea typeface="+mn-ea"/>
                          <a:cs typeface="+mn-cs"/>
                        </a:rPr>
                        <a:t>　</a:t>
                      </a:r>
                      <a:r>
                        <a:rPr kumimoji="1" lang="en-US" altLang="ja-JP" sz="800" b="1" i="0" u="none" strike="noStrike" kern="1200" dirty="0" smtClean="0">
                          <a:solidFill>
                            <a:schemeClr val="tx1">
                              <a:lumMod val="65000"/>
                              <a:lumOff val="35000"/>
                            </a:schemeClr>
                          </a:solidFill>
                          <a:effectLst/>
                          <a:latin typeface="+mj-ea"/>
                          <a:ea typeface="+mn-ea"/>
                          <a:cs typeface="+mn-cs"/>
                        </a:rPr>
                        <a:t>SP</a:t>
                      </a: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カルーセル</a:t>
                      </a:r>
                      <a:r>
                        <a:rPr kumimoji="1" lang="ja-JP" altLang="en-US" sz="800" b="1" i="0" u="none" strike="noStrike" kern="1200" dirty="0" smtClean="0">
                          <a:solidFill>
                            <a:schemeClr val="tx1">
                              <a:lumMod val="65000"/>
                              <a:lumOff val="35000"/>
                            </a:schemeClr>
                          </a:solidFill>
                          <a:effectLst/>
                          <a:latin typeface="+mj-ea"/>
                          <a:ea typeface="+mn-ea"/>
                          <a:cs typeface="+mn-cs"/>
                        </a:rPr>
                        <a:t>（都道府県）</a:t>
                      </a:r>
                      <a:endParaRPr kumimoji="1" lang="ja-JP" altLang="en-US" sz="8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i="0" u="none" strike="noStrike" kern="1200" dirty="0" smtClean="0">
                          <a:solidFill>
                            <a:schemeClr val="tx1">
                              <a:lumMod val="65000"/>
                              <a:lumOff val="35000"/>
                            </a:schemeClr>
                          </a:solidFill>
                          <a:effectLst/>
                          <a:latin typeface="+mj-ea"/>
                          <a:ea typeface="+mn-ea"/>
                          <a:cs typeface="+mn-cs"/>
                        </a:rPr>
                        <a:t>ブランドパネル</a:t>
                      </a:r>
                      <a:r>
                        <a:rPr kumimoji="1" lang="ja-JP" altLang="en-US" sz="800" b="1" i="0" u="none" strike="noStrike" kern="1200" dirty="0">
                          <a:solidFill>
                            <a:schemeClr val="tx1">
                              <a:lumMod val="65000"/>
                              <a:lumOff val="35000"/>
                            </a:schemeClr>
                          </a:solidFill>
                          <a:effectLst/>
                          <a:latin typeface="+mj-ea"/>
                          <a:ea typeface="+mn-ea"/>
                          <a:cs typeface="+mn-cs"/>
                        </a:rPr>
                        <a:t>　</a:t>
                      </a:r>
                      <a:r>
                        <a:rPr kumimoji="1" lang="en-US" altLang="ja-JP" sz="800" b="1" i="0" u="none" strike="noStrike" kern="1200" dirty="0" smtClean="0">
                          <a:solidFill>
                            <a:schemeClr val="tx1">
                              <a:lumMod val="65000"/>
                              <a:lumOff val="35000"/>
                            </a:schemeClr>
                          </a:solidFill>
                          <a:effectLst/>
                          <a:latin typeface="+mj-ea"/>
                          <a:ea typeface="+mn-ea"/>
                          <a:cs typeface="+mn-cs"/>
                        </a:rPr>
                        <a:t>SP</a:t>
                      </a:r>
                      <a:endParaRPr kumimoji="1" lang="en-US" altLang="ja-JP" sz="800" b="1" i="0" u="none" strike="noStrike" kern="1200" dirty="0">
                        <a:solidFill>
                          <a:schemeClr val="tx1">
                            <a:lumMod val="65000"/>
                            <a:lumOff val="35000"/>
                          </a:schemeClr>
                        </a:solidFill>
                        <a:effectLst/>
                        <a:latin typeface="+mj-ea"/>
                        <a:ea typeface="+mn-ea"/>
                        <a:cs typeface="+mn-cs"/>
                      </a:endParaRP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カルーセル</a:t>
                      </a:r>
                      <a:r>
                        <a:rPr kumimoji="1" lang="ja-JP" altLang="en-US" sz="800" b="1" i="0" u="none" strike="noStrike" kern="1200" dirty="0" smtClean="0">
                          <a:solidFill>
                            <a:schemeClr val="tx1">
                              <a:lumMod val="65000"/>
                              <a:lumOff val="35000"/>
                            </a:schemeClr>
                          </a:solidFill>
                          <a:effectLst/>
                          <a:latin typeface="+mj-ea"/>
                          <a:ea typeface="+mn-ea"/>
                          <a:cs typeface="+mn-cs"/>
                        </a:rPr>
                        <a:t>（</a:t>
                      </a:r>
                      <a:r>
                        <a:rPr kumimoji="1" lang="ja-JP" altLang="en-US" sz="800" b="1" i="0" u="none" strike="noStrike" kern="1200" dirty="0">
                          <a:solidFill>
                            <a:schemeClr val="tx1">
                              <a:lumMod val="65000"/>
                              <a:lumOff val="35000"/>
                            </a:schemeClr>
                          </a:solidFill>
                          <a:effectLst/>
                          <a:latin typeface="+mj-ea"/>
                          <a:ea typeface="+mn-ea"/>
                          <a:cs typeface="+mn-cs"/>
                        </a:rPr>
                        <a:t>市区郡）</a:t>
                      </a:r>
                      <a:endParaRPr kumimoji="1" lang="ja-JP" altLang="en-US" sz="8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i="0" u="none" strike="noStrike" kern="1200" dirty="0" smtClean="0">
                          <a:solidFill>
                            <a:schemeClr val="tx1">
                              <a:lumMod val="65000"/>
                              <a:lumOff val="35000"/>
                            </a:schemeClr>
                          </a:solidFill>
                          <a:effectLst/>
                          <a:latin typeface="+mj-ea"/>
                          <a:ea typeface="+mn-ea"/>
                          <a:cs typeface="+mn-cs"/>
                        </a:rPr>
                        <a:t>ブランドパネル　</a:t>
                      </a:r>
                      <a:r>
                        <a:rPr kumimoji="1" lang="en-US" altLang="ja-JP" sz="800" b="1" i="0" u="none" strike="noStrike" kern="1200" dirty="0" smtClean="0">
                          <a:solidFill>
                            <a:schemeClr val="tx1">
                              <a:lumMod val="65000"/>
                              <a:lumOff val="35000"/>
                            </a:schemeClr>
                          </a:solidFill>
                          <a:effectLst/>
                          <a:latin typeface="+mj-ea"/>
                          <a:ea typeface="+mn-ea"/>
                          <a:cs typeface="+mn-cs"/>
                        </a:rPr>
                        <a:t>SP</a:t>
                      </a: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カルーセル</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i="0" u="none" strike="noStrike" kern="1200" dirty="0" smtClean="0">
                          <a:solidFill>
                            <a:schemeClr val="tx1">
                              <a:lumMod val="65000"/>
                              <a:lumOff val="35000"/>
                            </a:schemeClr>
                          </a:solidFill>
                          <a:effectLst/>
                          <a:latin typeface="+mj-ea"/>
                          <a:ea typeface="+mn-ea"/>
                          <a:cs typeface="+mn-cs"/>
                        </a:rPr>
                        <a:t>（時間帯ジャック）</a:t>
                      </a:r>
                      <a:endParaRPr kumimoji="1" lang="en-US" altLang="ja-JP" sz="800" b="1" i="0" u="none" strike="noStrike" kern="1200" dirty="0" smtClean="0">
                        <a:solidFill>
                          <a:schemeClr val="tx1">
                            <a:lumMod val="65000"/>
                            <a:lumOff val="35000"/>
                          </a:schemeClr>
                        </a:solidFill>
                        <a:effectLst/>
                        <a:latin typeface="+mj-ea"/>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i="0" u="none" strike="noStrike" kern="1200" dirty="0" smtClean="0">
                          <a:solidFill>
                            <a:schemeClr val="tx1">
                              <a:lumMod val="65000"/>
                              <a:lumOff val="35000"/>
                            </a:schemeClr>
                          </a:solidFill>
                          <a:effectLst/>
                          <a:latin typeface="+mj-ea"/>
                          <a:ea typeface="+mn-ea"/>
                          <a:cs typeface="+mn-cs"/>
                        </a:rPr>
                        <a:t>ブランドパネル　</a:t>
                      </a:r>
                      <a:r>
                        <a:rPr kumimoji="1" lang="en-US" altLang="ja-JP" sz="800" b="1" i="0" u="none" strike="noStrike" kern="1200" dirty="0" smtClean="0">
                          <a:solidFill>
                            <a:schemeClr val="tx1">
                              <a:lumMod val="65000"/>
                              <a:lumOff val="35000"/>
                            </a:schemeClr>
                          </a:solidFill>
                          <a:effectLst/>
                          <a:latin typeface="+mj-ea"/>
                          <a:ea typeface="+mn-ea"/>
                          <a:cs typeface="+mn-cs"/>
                        </a:rPr>
                        <a:t>SP</a:t>
                      </a:r>
                      <a:br>
                        <a:rPr kumimoji="1" lang="en-US" altLang="ja-JP" sz="800" b="1" i="0" u="none" strike="noStrike" kern="1200" dirty="0" smtClean="0">
                          <a:solidFill>
                            <a:schemeClr val="tx1">
                              <a:lumMod val="65000"/>
                              <a:lumOff val="35000"/>
                            </a:schemeClr>
                          </a:solidFill>
                          <a:effectLst/>
                          <a:latin typeface="+mj-ea"/>
                          <a:ea typeface="+mn-ea"/>
                          <a:cs typeface="+mn-cs"/>
                        </a:rPr>
                      </a:br>
                      <a:r>
                        <a:rPr kumimoji="1" lang="ja-JP" altLang="en-US" sz="800" b="1" kern="1200" dirty="0" smtClean="0">
                          <a:solidFill>
                            <a:schemeClr val="tx1">
                              <a:lumMod val="65000"/>
                              <a:lumOff val="35000"/>
                            </a:schemeClr>
                          </a:solidFill>
                          <a:latin typeface="+mn-lt"/>
                          <a:ea typeface="+mn-ea"/>
                          <a:cs typeface="+mn-cs"/>
                        </a:rPr>
                        <a:t>カルーセル</a:t>
                      </a:r>
                      <a:endParaRPr kumimoji="1" lang="en-US" altLang="ja-JP" sz="800" b="1" i="0" u="none" strike="noStrike" kern="1200" dirty="0" smtClean="0">
                        <a:solidFill>
                          <a:schemeClr val="tx1">
                            <a:lumMod val="65000"/>
                            <a:lumOff val="35000"/>
                          </a:schemeClr>
                        </a:solidFill>
                        <a:effectLst/>
                        <a:latin typeface="+mj-ea"/>
                        <a:ea typeface="+mn-ea"/>
                        <a:cs typeface="+mn-cs"/>
                      </a:endParaRP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a:t>
                      </a:r>
                      <a:r>
                        <a:rPr kumimoji="1" lang="ja-JP" altLang="en-US" sz="800" b="1" i="0" u="none" strike="noStrike" kern="1200" dirty="0" smtClean="0">
                          <a:solidFill>
                            <a:schemeClr val="tx1">
                              <a:lumMod val="65000"/>
                              <a:lumOff val="35000"/>
                            </a:schemeClr>
                          </a:solidFill>
                          <a:effectLst/>
                          <a:latin typeface="+mj-ea"/>
                          <a:ea typeface="+mn-ea"/>
                          <a:cs typeface="+mn-cs"/>
                        </a:rPr>
                        <a:t>時間帯ジャック　</a:t>
                      </a:r>
                      <a:r>
                        <a:rPr kumimoji="1" lang="ja-JP" altLang="en-US" sz="800" b="1" kern="1200" dirty="0" smtClean="0">
                          <a:solidFill>
                            <a:schemeClr val="tx1">
                              <a:lumMod val="65000"/>
                              <a:lumOff val="35000"/>
                            </a:schemeClr>
                          </a:solidFill>
                          <a:latin typeface="+mn-lt"/>
                          <a:ea typeface="+mn-ea"/>
                          <a:cs typeface="+mn-cs"/>
                        </a:rPr>
                        <a:t>関東</a:t>
                      </a:r>
                      <a:r>
                        <a:rPr kumimoji="1" lang="en-US" altLang="ja-JP" sz="800" b="1" kern="1200" dirty="0" smtClean="0">
                          <a:solidFill>
                            <a:schemeClr val="tx1">
                              <a:lumMod val="65000"/>
                              <a:lumOff val="35000"/>
                            </a:schemeClr>
                          </a:solidFill>
                          <a:latin typeface="+mn-lt"/>
                          <a:ea typeface="+mn-ea"/>
                          <a:cs typeface="+mn-cs"/>
                        </a:rPr>
                        <a:t>1</a:t>
                      </a:r>
                      <a:r>
                        <a:rPr kumimoji="1" lang="ja-JP" altLang="en-US" sz="800" b="1" kern="1200" dirty="0" smtClean="0">
                          <a:solidFill>
                            <a:schemeClr val="tx1">
                              <a:lumMod val="65000"/>
                              <a:lumOff val="35000"/>
                            </a:schemeClr>
                          </a:solidFill>
                          <a:latin typeface="+mn-lt"/>
                          <a:ea typeface="+mn-ea"/>
                          <a:cs typeface="+mn-cs"/>
                        </a:rPr>
                        <a:t>都</a:t>
                      </a:r>
                      <a:r>
                        <a:rPr kumimoji="1" lang="en-US" altLang="ja-JP" sz="800" b="1" kern="1200" dirty="0" smtClean="0">
                          <a:solidFill>
                            <a:schemeClr val="tx1">
                              <a:lumMod val="65000"/>
                              <a:lumOff val="35000"/>
                            </a:schemeClr>
                          </a:solidFill>
                          <a:latin typeface="+mn-lt"/>
                          <a:ea typeface="+mn-ea"/>
                          <a:cs typeface="+mn-cs"/>
                        </a:rPr>
                        <a:t>6</a:t>
                      </a:r>
                      <a:r>
                        <a:rPr kumimoji="1" lang="ja-JP" altLang="en-US" sz="800" b="1" kern="1200" dirty="0" smtClean="0">
                          <a:solidFill>
                            <a:schemeClr val="tx1">
                              <a:lumMod val="65000"/>
                              <a:lumOff val="35000"/>
                            </a:schemeClr>
                          </a:solidFill>
                          <a:latin typeface="+mn-lt"/>
                          <a:ea typeface="+mn-ea"/>
                          <a:cs typeface="+mn-cs"/>
                        </a:rPr>
                        <a:t>県）</a:t>
                      </a:r>
                      <a:endParaRPr kumimoji="1" lang="en-US" altLang="ja-JP" sz="800" b="1" kern="1200" dirty="0" smtClean="0">
                        <a:solidFill>
                          <a:schemeClr val="tx1">
                            <a:lumMod val="65000"/>
                            <a:lumOff val="35000"/>
                          </a:schemeClr>
                        </a:solidFill>
                        <a:latin typeface="+mj-ea"/>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84742">
                <a:tc>
                  <a:txBody>
                    <a:bodyPr/>
                    <a:lstStyle/>
                    <a:p>
                      <a:pPr algn="ctr"/>
                      <a:r>
                        <a:rPr kumimoji="1" lang="ja-JP" altLang="en-US" sz="1000" b="0" dirty="0">
                          <a:solidFill>
                            <a:schemeClr val="bg1"/>
                          </a:solidFill>
                          <a:latin typeface="+mj-lt"/>
                          <a:ea typeface="+mj-ea"/>
                        </a:rPr>
                        <a:t>性別</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000" b="0" dirty="0">
                          <a:solidFill>
                            <a:schemeClr val="bg1"/>
                          </a:solidFill>
                          <a:latin typeface="+mn-ea"/>
                          <a:ea typeface="+mn-ea"/>
                        </a:rPr>
                        <a:t>1.2</a:t>
                      </a:r>
                      <a:r>
                        <a:rPr kumimoji="1" lang="ja-JP" altLang="en-US" sz="1000" b="0" dirty="0">
                          <a:solidFill>
                            <a:schemeClr val="bg1"/>
                          </a:solidFill>
                          <a:latin typeface="+mn-ea"/>
                          <a:ea typeface="+mn-ea"/>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ja-JP" altLang="en-US" sz="800" b="1" dirty="0">
                          <a:solidFill>
                            <a:schemeClr val="tx1">
                              <a:lumMod val="65000"/>
                              <a:lumOff val="35000"/>
                            </a:schemeClr>
                          </a:solidFill>
                          <a:latin typeface="+mj-lt"/>
                          <a:ea typeface="+mj-ea"/>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en-US" altLang="ja-JP" sz="800" b="1" kern="1200" dirty="0" smtClean="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ja-JP" altLang="en-US" sz="800" b="1" dirty="0">
                          <a:solidFill>
                            <a:schemeClr val="tx1">
                              <a:lumMod val="65000"/>
                              <a:lumOff val="35000"/>
                            </a:schemeClr>
                          </a:solidFill>
                          <a:latin typeface="+mj-lt"/>
                          <a:ea typeface="+mj-ea"/>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84434171"/>
                  </a:ext>
                </a:extLst>
              </a:tr>
              <a:tr h="335338">
                <a:tc>
                  <a:txBody>
                    <a:bodyPr/>
                    <a:lstStyle/>
                    <a:p>
                      <a:pPr algn="ctr"/>
                      <a:r>
                        <a:rPr kumimoji="1" lang="ja-JP" altLang="en-US" sz="1000" b="0" dirty="0">
                          <a:solidFill>
                            <a:schemeClr val="bg1"/>
                          </a:solidFill>
                          <a:latin typeface="+mj-lt"/>
                          <a:ea typeface="+mj-ea"/>
                        </a:rPr>
                        <a:t>年齢</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n-ea"/>
                          <a:ea typeface="+mn-ea"/>
                          <a:cs typeface="+mn-cs"/>
                        </a:rPr>
                        <a:t>1.2</a:t>
                      </a:r>
                      <a:r>
                        <a:rPr kumimoji="1" lang="ja-JP" altLang="en-US" sz="10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n-lt"/>
                          <a:ea typeface="+mn-ea"/>
                          <a:cs typeface="+mn-cs"/>
                        </a:rPr>
                        <a:t>地域</a:t>
                      </a:r>
                      <a:endParaRPr kumimoji="1" lang="en-US" altLang="ja-JP" sz="1000" b="0" kern="1200" dirty="0">
                        <a:solidFill>
                          <a:schemeClr val="bg1"/>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n-lt"/>
                          <a:ea typeface="+mn-ea"/>
                          <a:cs typeface="+mn-cs"/>
                        </a:rPr>
                        <a:t>（都道府県）</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n-ea"/>
                          <a:ea typeface="+mn-ea"/>
                          <a:cs typeface="+mn-cs"/>
                        </a:rPr>
                        <a:t>1.3</a:t>
                      </a:r>
                      <a:r>
                        <a:rPr kumimoji="1" lang="ja-JP" altLang="en-US" sz="10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smtClean="0">
                          <a:solidFill>
                            <a:schemeClr val="tx1">
                              <a:lumMod val="65000"/>
                              <a:lumOff val="35000"/>
                            </a:schemeClr>
                          </a:solidFill>
                          <a:latin typeface="+mj-ea"/>
                          <a:ea typeface="+mn-ea"/>
                          <a:cs typeface="+mn-cs"/>
                        </a:rPr>
                        <a:t>1</a:t>
                      </a:r>
                      <a:r>
                        <a:rPr kumimoji="1" lang="ja-JP" altLang="en-US" sz="800" b="0" kern="1200" dirty="0" smtClean="0">
                          <a:solidFill>
                            <a:schemeClr val="tx1">
                              <a:lumMod val="65000"/>
                              <a:lumOff val="35000"/>
                            </a:schemeClr>
                          </a:solidFill>
                          <a:latin typeface="+mj-ea"/>
                          <a:ea typeface="+mn-ea"/>
                          <a:cs typeface="+mn-cs"/>
                        </a:rPr>
                        <a:t>都</a:t>
                      </a:r>
                      <a:r>
                        <a:rPr kumimoji="1" lang="en-US" altLang="ja-JP" sz="800" b="0" kern="1200" dirty="0" smtClean="0">
                          <a:solidFill>
                            <a:schemeClr val="tx1">
                              <a:lumMod val="65000"/>
                              <a:lumOff val="35000"/>
                            </a:schemeClr>
                          </a:solidFill>
                          <a:latin typeface="+mj-ea"/>
                          <a:ea typeface="+mn-ea"/>
                          <a:cs typeface="+mn-cs"/>
                        </a:rPr>
                        <a:t>6</a:t>
                      </a:r>
                      <a:r>
                        <a:rPr kumimoji="1" lang="ja-JP" altLang="en-US" sz="800" b="0" kern="1200" dirty="0" smtClean="0">
                          <a:solidFill>
                            <a:schemeClr val="tx1">
                              <a:lumMod val="65000"/>
                              <a:lumOff val="35000"/>
                            </a:schemeClr>
                          </a:solidFill>
                          <a:latin typeface="+mj-ea"/>
                          <a:ea typeface="+mn-ea"/>
                          <a:cs typeface="+mn-cs"/>
                        </a:rPr>
                        <a:t>県</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r h="384742">
                <a:tc>
                  <a:txBody>
                    <a:bodyPr/>
                    <a:lstStyle/>
                    <a:p>
                      <a:pPr algn="ctr"/>
                      <a:r>
                        <a:rPr kumimoji="1" lang="ja-JP" altLang="en-US" sz="1000" b="0" dirty="0">
                          <a:solidFill>
                            <a:schemeClr val="bg1"/>
                          </a:solidFill>
                          <a:latin typeface="+mj-lt"/>
                          <a:ea typeface="+mj-ea"/>
                        </a:rPr>
                        <a:t>地域</a:t>
                      </a:r>
                      <a:endParaRPr kumimoji="1" lang="en-US" altLang="ja-JP" sz="1000" b="0" dirty="0">
                        <a:solidFill>
                          <a:schemeClr val="bg1"/>
                        </a:solidFill>
                        <a:latin typeface="+mj-lt"/>
                        <a:ea typeface="+mj-ea"/>
                      </a:endParaRPr>
                    </a:p>
                    <a:p>
                      <a:pPr algn="ctr"/>
                      <a:r>
                        <a:rPr kumimoji="1" lang="ja-JP" altLang="en-US" sz="1000" b="0" dirty="0">
                          <a:solidFill>
                            <a:schemeClr val="bg1"/>
                          </a:solidFill>
                          <a:latin typeface="+mj-lt"/>
                          <a:ea typeface="+mj-ea"/>
                        </a:rPr>
                        <a:t>（市区郡）</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b="0" kern="1200" dirty="0">
                          <a:solidFill>
                            <a:schemeClr val="bg1"/>
                          </a:solidFill>
                          <a:latin typeface="+mn-ea"/>
                          <a:ea typeface="+mn-ea"/>
                          <a:cs typeface="+mn-cs"/>
                        </a:rPr>
                        <a:t>1.56</a:t>
                      </a:r>
                      <a:r>
                        <a:rPr kumimoji="1" lang="ja-JP" altLang="en-US" sz="10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63668774"/>
                  </a:ext>
                </a:extLst>
              </a:tr>
              <a:tr h="384742">
                <a:tc>
                  <a:txBody>
                    <a:bodyPr/>
                    <a:lstStyle/>
                    <a:p>
                      <a:pPr algn="ctr"/>
                      <a:r>
                        <a:rPr kumimoji="1" lang="ja-JP" altLang="en-US" sz="1000" b="0" kern="1200" dirty="0">
                          <a:solidFill>
                            <a:schemeClr val="bg1"/>
                          </a:solidFill>
                          <a:latin typeface="+mn-lt"/>
                          <a:ea typeface="+mn-ea"/>
                          <a:cs typeface="+mn-cs"/>
                        </a:rPr>
                        <a:t>オーディエンス</a:t>
                      </a:r>
                      <a:endParaRPr kumimoji="1" lang="en-US" altLang="ja-JP" sz="1000" b="0" kern="1200" dirty="0">
                        <a:solidFill>
                          <a:schemeClr val="bg1"/>
                        </a:solidFill>
                        <a:latin typeface="+mn-lt"/>
                        <a:ea typeface="+mn-ea"/>
                        <a:cs typeface="+mn-cs"/>
                      </a:endParaRPr>
                    </a:p>
                    <a:p>
                      <a:pPr algn="ctr"/>
                      <a:r>
                        <a:rPr kumimoji="1" lang="ja-JP" altLang="en-US" sz="1000" b="0" kern="1200" dirty="0">
                          <a:solidFill>
                            <a:schemeClr val="bg1"/>
                          </a:solidFill>
                          <a:latin typeface="+mn-lt"/>
                          <a:ea typeface="+mn-ea"/>
                          <a:cs typeface="+mn-cs"/>
                        </a:rPr>
                        <a:t>カテゴリー</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n-ea"/>
                          <a:ea typeface="+mn-ea"/>
                          <a:cs typeface="+mn-cs"/>
                        </a:rPr>
                        <a:t>1.8</a:t>
                      </a:r>
                      <a:r>
                        <a:rPr kumimoji="1" lang="ja-JP" altLang="en-US" sz="10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900" b="0" kern="1200" dirty="0" smtClean="0">
                          <a:solidFill>
                            <a:schemeClr val="tx1">
                              <a:lumMod val="65000"/>
                              <a:lumOff val="35000"/>
                            </a:schemeClr>
                          </a:solidFill>
                          <a:latin typeface="+mn-lt"/>
                          <a:ea typeface="+mn-ea"/>
                          <a:cs typeface="+mn-cs"/>
                        </a:rPr>
                        <a:t>〇</a:t>
                      </a:r>
                      <a:r>
                        <a:rPr kumimoji="1" lang="en-US" altLang="ja-JP" sz="900" b="0" kern="1200" dirty="0" smtClean="0">
                          <a:solidFill>
                            <a:schemeClr val="tx1">
                              <a:lumMod val="65000"/>
                              <a:lumOff val="35000"/>
                            </a:schemeClr>
                          </a:solidFill>
                          <a:latin typeface="+mn-lt"/>
                          <a:ea typeface="+mn-ea"/>
                          <a:cs typeface="+mn-cs"/>
                        </a:rPr>
                        <a:t/>
                      </a:r>
                      <a:br>
                        <a:rPr kumimoji="1" lang="en-US" altLang="ja-JP" sz="900" b="0" kern="1200" dirty="0" smtClean="0">
                          <a:solidFill>
                            <a:schemeClr val="tx1">
                              <a:lumMod val="65000"/>
                              <a:lumOff val="35000"/>
                            </a:schemeClr>
                          </a:solidFill>
                          <a:latin typeface="+mn-lt"/>
                          <a:ea typeface="+mn-ea"/>
                          <a:cs typeface="+mn-cs"/>
                        </a:rPr>
                      </a:br>
                      <a:r>
                        <a:rPr kumimoji="1" lang="en-US" altLang="ja-JP" sz="800" b="0" kern="1200" dirty="0" smtClean="0">
                          <a:solidFill>
                            <a:schemeClr val="tx1">
                              <a:lumMod val="65000"/>
                              <a:lumOff val="35000"/>
                            </a:schemeClr>
                          </a:solidFill>
                          <a:latin typeface="+mn-lt"/>
                          <a:ea typeface="+mn-ea"/>
                          <a:cs typeface="+mn-cs"/>
                        </a:rPr>
                        <a:t>※</a:t>
                      </a:r>
                      <a:r>
                        <a:rPr kumimoji="1" lang="ja-JP" altLang="en-US" sz="800" b="0" kern="1200" dirty="0" smtClean="0">
                          <a:solidFill>
                            <a:schemeClr val="tx1">
                              <a:lumMod val="65000"/>
                              <a:lumOff val="35000"/>
                            </a:schemeClr>
                          </a:solidFill>
                          <a:latin typeface="+mn-lt"/>
                          <a:ea typeface="+mn-ea"/>
                          <a:cs typeface="+mn-cs"/>
                        </a:rPr>
                        <a:t>属性・ライフイベントのみ可</a:t>
                      </a:r>
                      <a:endParaRPr kumimoji="1" lang="ja-JP" altLang="en-US" sz="9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967014782"/>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n-lt"/>
                          <a:ea typeface="+mn-ea"/>
                          <a:cs typeface="+mn-cs"/>
                        </a:rPr>
                        <a:t>曜日・</a:t>
                      </a:r>
                      <a:r>
                        <a:rPr kumimoji="1" lang="ja-JP" altLang="en-US" sz="1000" b="0" dirty="0">
                          <a:solidFill>
                            <a:schemeClr val="bg1"/>
                          </a:solidFill>
                          <a:latin typeface="+mj-lt"/>
                          <a:ea typeface="+mj-ea"/>
                        </a:rPr>
                        <a:t>時間帯</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n-ea"/>
                          <a:ea typeface="+mn-ea"/>
                          <a:cs typeface="+mn-cs"/>
                        </a:rPr>
                        <a:t>1.2</a:t>
                      </a:r>
                      <a:r>
                        <a:rPr kumimoji="1" lang="ja-JP" altLang="en-US" sz="10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smtClean="0">
                          <a:solidFill>
                            <a:schemeClr val="tx1">
                              <a:lumMod val="65000"/>
                              <a:lumOff val="35000"/>
                            </a:schemeClr>
                          </a:solidFill>
                          <a:latin typeface="+mj-ea"/>
                          <a:ea typeface="+mn-ea"/>
                          <a:cs typeface="+mn-cs"/>
                        </a:rPr>
                        <a:t>1</a:t>
                      </a:r>
                      <a:r>
                        <a:rPr kumimoji="1" lang="ja-JP" altLang="en-US" sz="800" b="0" kern="1200" dirty="0" smtClean="0">
                          <a:solidFill>
                            <a:schemeClr val="tx1">
                              <a:lumMod val="65000"/>
                              <a:lumOff val="35000"/>
                            </a:schemeClr>
                          </a:solidFill>
                          <a:latin typeface="+mj-ea"/>
                          <a:ea typeface="+mn-ea"/>
                          <a:cs typeface="+mn-cs"/>
                        </a:rPr>
                        <a:t>時間</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smtClean="0">
                          <a:solidFill>
                            <a:schemeClr val="tx1">
                              <a:lumMod val="65000"/>
                              <a:lumOff val="35000"/>
                            </a:schemeClr>
                          </a:solidFill>
                          <a:latin typeface="+mj-ea"/>
                          <a:ea typeface="+mn-ea"/>
                          <a:cs typeface="+mn-cs"/>
                        </a:rPr>
                        <a:t>1</a:t>
                      </a:r>
                      <a:r>
                        <a:rPr kumimoji="1" lang="ja-JP" altLang="en-US" sz="800" b="0" kern="1200" dirty="0" smtClean="0">
                          <a:solidFill>
                            <a:schemeClr val="tx1">
                              <a:lumMod val="65000"/>
                              <a:lumOff val="35000"/>
                            </a:schemeClr>
                          </a:solidFill>
                          <a:latin typeface="+mj-ea"/>
                          <a:ea typeface="+mn-ea"/>
                          <a:cs typeface="+mn-cs"/>
                        </a:rPr>
                        <a:t>時間</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750538939"/>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dirty="0">
                          <a:solidFill>
                            <a:schemeClr val="bg1"/>
                          </a:solidFill>
                          <a:latin typeface="+mj-lt"/>
                          <a:ea typeface="+mj-ea"/>
                        </a:rPr>
                        <a:t>フリークエンシー</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n-ea"/>
                          <a:ea typeface="+mn-ea"/>
                          <a:cs typeface="+mn-cs"/>
                        </a:rPr>
                        <a:t>2.0</a:t>
                      </a:r>
                      <a:r>
                        <a:rPr kumimoji="1" lang="ja-JP" altLang="en-US" sz="10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6350" cap="flat" cmpd="sng" algn="ctr">
                      <a:solidFill>
                        <a:schemeClr val="bg1"/>
                      </a:solidFill>
                      <a:prstDash val="solid"/>
                      <a:round/>
                      <a:headEnd type="none" w="med" len="med"/>
                      <a:tailEnd type="none" w="med" len="med"/>
                    </a:lnB>
                    <a:solidFill>
                      <a:schemeClr val="bg1">
                        <a:lumMod val="50000"/>
                      </a:schemeClr>
                    </a:solidFill>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smtClean="0">
                          <a:solidFill>
                            <a:schemeClr val="tx1">
                              <a:lumMod val="65000"/>
                              <a:lumOff val="35000"/>
                            </a:schemeClr>
                          </a:solidFill>
                          <a:latin typeface="+mj-ea"/>
                          <a:ea typeface="+mn-ea"/>
                          <a:cs typeface="+mn-cs"/>
                        </a:rPr>
                        <a:t>1</a:t>
                      </a:r>
                      <a:r>
                        <a:rPr kumimoji="1" lang="ja-JP" altLang="en-US" sz="800" b="0" kern="1200" dirty="0" smtClean="0">
                          <a:solidFill>
                            <a:schemeClr val="tx1">
                              <a:lumMod val="65000"/>
                              <a:lumOff val="35000"/>
                            </a:schemeClr>
                          </a:solidFill>
                          <a:latin typeface="+mj-ea"/>
                          <a:ea typeface="+mn-ea"/>
                          <a:cs typeface="+mn-cs"/>
                        </a:rPr>
                        <a:t>回</a:t>
                      </a:r>
                      <a:r>
                        <a:rPr kumimoji="1" lang="en-US" altLang="ja-JP" sz="800" b="0" kern="1200" dirty="0" smtClean="0">
                          <a:solidFill>
                            <a:schemeClr val="tx1">
                              <a:lumMod val="65000"/>
                              <a:lumOff val="35000"/>
                            </a:schemeClr>
                          </a:solidFill>
                          <a:latin typeface="+mj-ea"/>
                          <a:ea typeface="+mn-ea"/>
                          <a:cs typeface="+mn-cs"/>
                        </a:rPr>
                        <a:t>/</a:t>
                      </a:r>
                      <a:r>
                        <a:rPr kumimoji="1" lang="ja-JP" altLang="en-US" sz="800" b="0" kern="1200" dirty="0" smtClean="0">
                          <a:solidFill>
                            <a:schemeClr val="tx1">
                              <a:lumMod val="65000"/>
                              <a:lumOff val="35000"/>
                            </a:schemeClr>
                          </a:solidFill>
                          <a:latin typeface="+mj-ea"/>
                          <a:ea typeface="+mn-ea"/>
                          <a:cs typeface="+mn-cs"/>
                        </a:rPr>
                        <a:t>通期</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256108755"/>
                  </a:ext>
                </a:extLst>
              </a:tr>
            </a:tbl>
          </a:graphicData>
        </a:graphic>
      </p:graphicFrame>
    </p:spTree>
    <p:extLst>
      <p:ext uri="{BB962C8B-B14F-4D97-AF65-F5344CB8AC3E}">
        <p14:creationId xmlns:p14="http://schemas.microsoft.com/office/powerpoint/2010/main" val="109302614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掲載制限業種</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6</a:t>
            </a:fld>
            <a:endParaRPr lang="ja-JP" altLang="en-US"/>
          </a:p>
        </p:txBody>
      </p:sp>
      <p:sp>
        <p:nvSpPr>
          <p:cNvPr id="16" name="正方形/長方形 15"/>
          <p:cNvSpPr/>
          <p:nvPr/>
        </p:nvSpPr>
        <p:spPr>
          <a:xfrm>
            <a:off x="5983516" y="6207695"/>
            <a:ext cx="4185761" cy="461665"/>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ja-JP" altLang="en-US" sz="800" b="0" i="0" u="none" strike="noStrike" kern="0" cap="none" spc="0" normalizeH="0" baseline="0" noProof="0" dirty="0">
                <a:ln>
                  <a:noFill/>
                </a:ln>
                <a:solidFill>
                  <a:prstClr val="black">
                    <a:lumMod val="65000"/>
                    <a:lumOff val="35000"/>
                  </a:prstClr>
                </a:solidFill>
                <a:effectLst/>
                <a:uLnTx/>
                <a:uFillTx/>
              </a:rPr>
              <a:t>　　　の枠はホワイトリストで一部プロモーションで掲載可となる場合があります。</a:t>
            </a:r>
            <a:r>
              <a:rPr kumimoji="0" lang="en-US" altLang="ja-JP" sz="800" b="0" i="0" u="none" strike="noStrike" kern="0" cap="none" spc="0" normalizeH="0" baseline="0" noProof="0" dirty="0">
                <a:ln>
                  <a:noFill/>
                </a:ln>
                <a:solidFill>
                  <a:prstClr val="black">
                    <a:lumMod val="65000"/>
                    <a:lumOff val="35000"/>
                  </a:prstClr>
                </a:solidFill>
                <a:effectLst/>
                <a:uLnTx/>
                <a:uFillTx/>
              </a:rPr>
              <a:t/>
            </a:r>
            <a:br>
              <a:rPr kumimoji="0" lang="en-US" altLang="ja-JP" sz="800" b="0" i="0" u="none" strike="noStrike" kern="0" cap="none" spc="0" normalizeH="0" baseline="0" noProof="0" dirty="0">
                <a:ln>
                  <a:noFill/>
                </a:ln>
                <a:solidFill>
                  <a:prstClr val="black">
                    <a:lumMod val="65000"/>
                    <a:lumOff val="35000"/>
                  </a:prstClr>
                </a:solidFill>
                <a:effectLst/>
                <a:uLnTx/>
                <a:uFillTx/>
              </a:rPr>
            </a:b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ja-JP" altLang="en-US" sz="800" b="0" i="0" u="none" strike="noStrike" kern="0" cap="none" spc="0" normalizeH="0" baseline="0" noProof="0" dirty="0">
                <a:ln>
                  <a:noFill/>
                </a:ln>
                <a:solidFill>
                  <a:prstClr val="black">
                    <a:lumMod val="65000"/>
                    <a:lumOff val="35000"/>
                  </a:prstClr>
                </a:solidFill>
                <a:effectLst/>
                <a:uLnTx/>
                <a:uFillTx/>
              </a:rPr>
              <a:t>　印のないカテゴリーは制限なしとなります。</a:t>
            </a:r>
            <a:endParaRPr kumimoji="0" lang="en-US" altLang="ja-JP" sz="800" b="0" i="0" u="none" strike="noStrike" kern="0" cap="none" spc="0" normalizeH="0" baseline="0" noProof="0" dirty="0">
              <a:ln>
                <a:noFill/>
              </a:ln>
              <a:solidFill>
                <a:prstClr val="black">
                  <a:lumMod val="65000"/>
                  <a:lumOff val="35000"/>
                </a:prstClr>
              </a:solidFill>
              <a:effectLst/>
              <a:uLnTx/>
              <a:uFillTx/>
            </a:endParaRPr>
          </a:p>
          <a:p>
            <a:r>
              <a:rPr kumimoji="0" lang="en-US" altLang="ja-JP" sz="800" kern="0" dirty="0">
                <a:solidFill>
                  <a:prstClr val="black">
                    <a:lumMod val="65000"/>
                    <a:lumOff val="35000"/>
                  </a:prstClr>
                </a:solidFill>
              </a:rPr>
              <a:t>※ SP</a:t>
            </a:r>
            <a:r>
              <a:rPr kumimoji="0" lang="ja-JP" altLang="en-US" sz="800" kern="0" dirty="0">
                <a:solidFill>
                  <a:prstClr val="black">
                    <a:lumMod val="65000"/>
                    <a:lumOff val="35000"/>
                  </a:prstClr>
                </a:solidFill>
              </a:rPr>
              <a:t>はスマートフォン、 </a:t>
            </a:r>
            <a:r>
              <a:rPr kumimoji="0" lang="en-US" altLang="ja-JP" sz="800" kern="0" dirty="0">
                <a:solidFill>
                  <a:prstClr val="black">
                    <a:lumMod val="65000"/>
                    <a:lumOff val="35000"/>
                  </a:prstClr>
                </a:solidFill>
              </a:rPr>
              <a:t>PC</a:t>
            </a:r>
            <a:r>
              <a:rPr kumimoji="0" lang="ja-JP" altLang="en-US" sz="800" kern="0" dirty="0">
                <a:solidFill>
                  <a:prstClr val="black">
                    <a:lumMod val="65000"/>
                    <a:lumOff val="35000"/>
                  </a:prstClr>
                </a:solidFill>
              </a:rPr>
              <a:t>はパソコン、</a:t>
            </a:r>
            <a:r>
              <a:rPr kumimoji="0" lang="en-US" altLang="ja-JP" sz="800" kern="0" dirty="0">
                <a:solidFill>
                  <a:prstClr val="black">
                    <a:lumMod val="65000"/>
                    <a:lumOff val="35000"/>
                  </a:prstClr>
                </a:solidFill>
              </a:rPr>
              <a:t>MD</a:t>
            </a:r>
            <a:r>
              <a:rPr kumimoji="0" lang="ja-JP" altLang="en-US" sz="800" kern="0" dirty="0">
                <a:solidFill>
                  <a:prstClr val="black">
                    <a:lumMod val="65000"/>
                    <a:lumOff val="35000"/>
                  </a:prstClr>
                </a:solidFill>
              </a:rPr>
              <a:t>はマルチデバイスの略称です。</a:t>
            </a:r>
            <a:endParaRPr kumimoji="0" lang="en-US" altLang="ja-JP" sz="800" kern="0" dirty="0">
              <a:solidFill>
                <a:prstClr val="black"/>
              </a:solidFill>
            </a:endParaRPr>
          </a:p>
        </p:txBody>
      </p:sp>
      <p:sp>
        <p:nvSpPr>
          <p:cNvPr id="18" name="正方形/長方形 17"/>
          <p:cNvSpPr/>
          <p:nvPr/>
        </p:nvSpPr>
        <p:spPr>
          <a:xfrm>
            <a:off x="479376" y="6194185"/>
            <a:ext cx="5477825" cy="215444"/>
          </a:xfrm>
          <a:prstGeom prst="rect">
            <a:avLst/>
          </a:prstGeom>
        </p:spPr>
        <p:txBody>
          <a:bodyPr wrap="square">
            <a:spAutoFit/>
          </a:body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※1</a:t>
            </a:r>
            <a:r>
              <a:rPr kumimoji="0" lang="ja-JP" altLang="en-US" sz="800" b="0" i="0" u="none" strike="noStrike" kern="0" cap="none" spc="0" normalizeH="0" baseline="0" noProof="0" dirty="0">
                <a:ln>
                  <a:noFill/>
                </a:ln>
                <a:solidFill>
                  <a:prstClr val="black">
                    <a:lumMod val="65000"/>
                    <a:lumOff val="35000"/>
                  </a:prstClr>
                </a:solidFill>
                <a:effectLst/>
                <a:uLnTx/>
                <a:uFillTx/>
              </a:rPr>
              <a:t>　</a:t>
            </a:r>
            <a:r>
              <a:rPr kumimoji="0" lang="ja-JP" altLang="en-US" sz="800" b="0" i="0" u="none" strike="noStrike" kern="0" cap="none" spc="0" normalizeH="0" baseline="0" noProof="0" dirty="0" smtClean="0">
                <a:ln>
                  <a:noFill/>
                </a:ln>
                <a:solidFill>
                  <a:prstClr val="black">
                    <a:lumMod val="65000"/>
                    <a:lumOff val="35000"/>
                  </a:prstClr>
                </a:solidFill>
                <a:effectLst/>
                <a:uLnTx/>
                <a:uFillTx/>
              </a:rPr>
              <a:t>健康</a:t>
            </a:r>
            <a:r>
              <a:rPr kumimoji="0" lang="ja-JP" altLang="en-US" sz="800" b="0" i="0" u="none" strike="noStrike" kern="0" cap="none" spc="0" normalizeH="0" baseline="0" noProof="0" dirty="0">
                <a:ln>
                  <a:noFill/>
                </a:ln>
                <a:solidFill>
                  <a:prstClr val="black">
                    <a:lumMod val="65000"/>
                    <a:lumOff val="35000"/>
                  </a:prstClr>
                </a:solidFill>
                <a:effectLst/>
                <a:uLnTx/>
                <a:uFillTx/>
              </a:rPr>
              <a:t>・美容食品は一部の商材かつ、ブランディング訴求のみ可。健康器具・雑貨はブランディング訴求のみ可</a:t>
            </a:r>
            <a:r>
              <a:rPr kumimoji="0" lang="ja-JP" altLang="en-US" sz="800" b="0" i="0" u="none" strike="noStrike" kern="0" cap="none" spc="0" normalizeH="0" baseline="0" noProof="0" dirty="0" smtClean="0">
                <a:ln>
                  <a:noFill/>
                </a:ln>
                <a:solidFill>
                  <a:prstClr val="black">
                    <a:lumMod val="65000"/>
                    <a:lumOff val="35000"/>
                  </a:prstClr>
                </a:solidFill>
                <a:effectLst/>
                <a:uLnTx/>
                <a:uFillTx/>
              </a:rPr>
              <a:t>。</a:t>
            </a:r>
            <a:endParaRPr kumimoji="0" lang="en-US" altLang="ja-JP" sz="800" b="0" i="0" u="none" strike="noStrike" kern="0" cap="none" spc="0" normalizeH="0" baseline="0" noProof="0" dirty="0">
              <a:ln>
                <a:noFill/>
              </a:ln>
              <a:solidFill>
                <a:prstClr val="black">
                  <a:lumMod val="65000"/>
                  <a:lumOff val="35000"/>
                </a:prstClr>
              </a:solidFill>
              <a:effectLst/>
              <a:uLnTx/>
              <a:uFillTx/>
            </a:endParaRPr>
          </a:p>
        </p:txBody>
      </p:sp>
      <p:pic>
        <p:nvPicPr>
          <p:cNvPr id="19" name="図 18"/>
          <p:cNvPicPr>
            <a:picLocks noChangeAspect="1"/>
          </p:cNvPicPr>
          <p:nvPr/>
        </p:nvPicPr>
        <p:blipFill>
          <a:blip r:embed="rId2"/>
          <a:stretch>
            <a:fillRect/>
          </a:stretch>
        </p:blipFill>
        <p:spPr>
          <a:xfrm>
            <a:off x="6271549" y="6232186"/>
            <a:ext cx="203602" cy="120158"/>
          </a:xfrm>
          <a:prstGeom prst="rect">
            <a:avLst/>
          </a:prstGeom>
        </p:spPr>
      </p:pic>
      <p:graphicFrame>
        <p:nvGraphicFramePr>
          <p:cNvPr id="8" name="表 7">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3558562228"/>
              </p:ext>
            </p:extLst>
          </p:nvPr>
        </p:nvGraphicFramePr>
        <p:xfrm>
          <a:off x="344488" y="948575"/>
          <a:ext cx="5038658" cy="5022060"/>
        </p:xfrm>
        <a:graphic>
          <a:graphicData uri="http://schemas.openxmlformats.org/drawingml/2006/table">
            <a:tbl>
              <a:tblPr firstCol="1" bandRow="1"/>
              <a:tblGrid>
                <a:gridCol w="3441604">
                  <a:extLst>
                    <a:ext uri="{9D8B030D-6E8A-4147-A177-3AD203B41FA5}">
                      <a16:colId xmlns:a16="http://schemas.microsoft.com/office/drawing/2014/main" val="792911817"/>
                    </a:ext>
                  </a:extLst>
                </a:gridCol>
                <a:gridCol w="1597054">
                  <a:extLst>
                    <a:ext uri="{9D8B030D-6E8A-4147-A177-3AD203B41FA5}">
                      <a16:colId xmlns:a16="http://schemas.microsoft.com/office/drawing/2014/main" val="1484868583"/>
                    </a:ext>
                  </a:extLst>
                </a:gridCol>
              </a:tblGrid>
              <a:tr h="50404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lang="ja-JP" altLang="en-US" sz="1050" b="0" dirty="0">
                          <a:solidFill>
                            <a:schemeClr val="bg1"/>
                          </a:solidFill>
                          <a:latin typeface="+mn-ea"/>
                          <a:ea typeface="+mn-ea"/>
                        </a:rPr>
                        <a:t>カテゴリー</a:t>
                      </a:r>
                      <a:r>
                        <a:rPr kumimoji="1" lang="ja-JP" altLang="en-US" sz="1050" b="0" dirty="0">
                          <a:solidFill>
                            <a:schemeClr val="bg1"/>
                          </a:solidFill>
                          <a:latin typeface="+mn-ea"/>
                          <a:ea typeface="+mn-ea"/>
                        </a:rPr>
                        <a:t>名</a:t>
                      </a:r>
                    </a:p>
                  </a:txBody>
                  <a:tcPr anchor="ctr">
                    <a:lnL w="1270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chemeClr val="bg1"/>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50" b="1" kern="1200" dirty="0" smtClean="0">
                          <a:solidFill>
                            <a:schemeClr val="tx1">
                              <a:lumMod val="65000"/>
                              <a:lumOff val="35000"/>
                            </a:schemeClr>
                          </a:solidFill>
                          <a:latin typeface="+mn-ea"/>
                          <a:ea typeface="+mn-ea"/>
                          <a:cs typeface="+mn-cs"/>
                        </a:rPr>
                        <a:t>ブランドパネル　</a:t>
                      </a:r>
                      <a:r>
                        <a:rPr kumimoji="1" lang="en-US" altLang="ja-JP" sz="1050" b="1" kern="1200" dirty="0" smtClean="0">
                          <a:solidFill>
                            <a:schemeClr val="tx1">
                              <a:lumMod val="65000"/>
                              <a:lumOff val="35000"/>
                            </a:schemeClr>
                          </a:solidFill>
                          <a:latin typeface="+mn-ea"/>
                          <a:ea typeface="+mn-ea"/>
                          <a:cs typeface="+mn-cs"/>
                        </a:rPr>
                        <a:t>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kern="1200" dirty="0" smtClean="0">
                          <a:solidFill>
                            <a:schemeClr val="tx1">
                              <a:lumMod val="65000"/>
                              <a:lumOff val="35000"/>
                            </a:schemeClr>
                          </a:solidFill>
                          <a:latin typeface="+mn-ea"/>
                          <a:ea typeface="+mn-ea"/>
                          <a:cs typeface="+mn-cs"/>
                        </a:rPr>
                        <a:t>　カルーセル関連商品</a:t>
                      </a:r>
                      <a:endParaRPr kumimoji="1" lang="en-US" altLang="ja-JP" sz="1050" b="1" kern="1200" dirty="0" smtClean="0">
                        <a:solidFill>
                          <a:schemeClr val="tx1">
                            <a:lumMod val="65000"/>
                            <a:lumOff val="35000"/>
                          </a:schemeClr>
                        </a:solidFill>
                        <a:latin typeface="+mn-ea"/>
                        <a:ea typeface="+mn-ea"/>
                        <a:cs typeface="+mn-cs"/>
                      </a:endParaRPr>
                    </a:p>
                  </a:txBody>
                  <a:tcPr marL="45720" marR="45720" anchor="ctr">
                    <a:lnL w="12700" cap="flat" cmpd="sng" algn="ctr">
                      <a:solidFill>
                        <a:srgbClr val="FFFFFF"/>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extLst>
                  <a:ext uri="{0D108BD9-81ED-4DB2-BD59-A6C34878D82A}">
                    <a16:rowId xmlns:a16="http://schemas.microsoft.com/office/drawing/2014/main" val="2117335041"/>
                  </a:ext>
                </a:extLst>
              </a:tr>
              <a:tr h="2206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mn-ea"/>
                          <a:ea typeface="+mn-ea"/>
                        </a:rPr>
                        <a:t>占い</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50" b="0" i="0" u="none" strike="noStrike" dirty="0">
                          <a:solidFill>
                            <a:schemeClr val="tx1">
                              <a:lumMod val="65000"/>
                              <a:lumOff val="35000"/>
                            </a:schemeClr>
                          </a:solidFill>
                          <a:effectLst/>
                          <a:latin typeface="+mn-ea"/>
                          <a:ea typeface="+mn-ea"/>
                        </a:rPr>
                        <a:t>×</a:t>
                      </a:r>
                      <a:endParaRPr lang="ja-JP" altLang="en-US" sz="105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84434171"/>
                  </a:ext>
                </a:extLst>
              </a:tr>
              <a:tr h="2206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mn-ea"/>
                          <a:ea typeface="+mn-ea"/>
                        </a:rPr>
                        <a:t>消費者向無担保貸金業者（銀行グループ・上場企業を除く）、商工ローン</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50" b="0" i="0" u="none" strike="noStrike" dirty="0">
                          <a:solidFill>
                            <a:schemeClr val="tx1">
                              <a:lumMod val="65000"/>
                              <a:lumOff val="35000"/>
                            </a:schemeClr>
                          </a:solidFill>
                          <a:effectLst/>
                          <a:latin typeface="+mn-ea"/>
                          <a:ea typeface="+mn-ea"/>
                        </a:rPr>
                        <a:t>×</a:t>
                      </a:r>
                      <a:endParaRPr lang="ja-JP" altLang="en-US" sz="105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235976483"/>
                  </a:ext>
                </a:extLst>
              </a:tr>
              <a:tr h="2206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mn-ea"/>
                          <a:ea typeface="+mn-ea"/>
                        </a:rPr>
                        <a:t>出会い系サイト、結婚紹介</a:t>
                      </a:r>
                      <a:r>
                        <a:rPr lang="en-US" altLang="ja-JP" sz="1050" b="0" i="0" u="none" strike="noStrike" dirty="0">
                          <a:solidFill>
                            <a:schemeClr val="bg1"/>
                          </a:solidFill>
                          <a:effectLst/>
                          <a:latin typeface="+mn-ea"/>
                          <a:ea typeface="+mn-ea"/>
                        </a:rPr>
                        <a:t>(</a:t>
                      </a:r>
                      <a:r>
                        <a:rPr lang="ja-JP" altLang="en-US" sz="1050" b="0" i="0" u="none" strike="noStrike" dirty="0">
                          <a:solidFill>
                            <a:schemeClr val="bg1"/>
                          </a:solidFill>
                          <a:effectLst/>
                          <a:latin typeface="+mn-ea"/>
                          <a:ea typeface="+mn-ea"/>
                        </a:rPr>
                        <a:t>インターネット異性紹介業</a:t>
                      </a:r>
                      <a:r>
                        <a:rPr lang="en-US" altLang="ja-JP" sz="1050" b="0" i="0" u="none" strike="noStrike" dirty="0">
                          <a:solidFill>
                            <a:schemeClr val="bg1"/>
                          </a:solidFill>
                          <a:effectLst/>
                          <a:latin typeface="+mn-ea"/>
                          <a:ea typeface="+mn-ea"/>
                        </a:rPr>
                        <a:t>)</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50" b="0" i="0" u="none" strike="noStrike" dirty="0">
                          <a:solidFill>
                            <a:schemeClr val="tx1">
                              <a:lumMod val="65000"/>
                              <a:lumOff val="35000"/>
                            </a:schemeClr>
                          </a:solidFill>
                          <a:effectLst/>
                          <a:latin typeface="+mn-ea"/>
                          <a:ea typeface="+mn-ea"/>
                        </a:rPr>
                        <a:t>×</a:t>
                      </a:r>
                      <a:endParaRPr lang="ja-JP" altLang="en-US" sz="105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53124904"/>
                  </a:ext>
                </a:extLst>
              </a:tr>
              <a:tr h="2206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mn-ea"/>
                          <a:ea typeface="+mn-ea"/>
                        </a:rPr>
                        <a:t>レーシック・美容整形・美容外科・美容皮膚科</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50" b="0" i="0" u="none" strike="noStrike" dirty="0">
                          <a:solidFill>
                            <a:schemeClr val="tx1">
                              <a:lumMod val="65000"/>
                              <a:lumOff val="35000"/>
                            </a:schemeClr>
                          </a:solidFill>
                          <a:effectLst/>
                          <a:latin typeface="+mn-ea"/>
                          <a:ea typeface="+mn-ea"/>
                        </a:rPr>
                        <a:t>×</a:t>
                      </a:r>
                      <a:endParaRPr lang="ja-JP" altLang="en-US" sz="105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325638202"/>
                  </a:ext>
                </a:extLst>
              </a:tr>
              <a:tr h="2206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mn-ea"/>
                          <a:ea typeface="+mn-ea"/>
                        </a:rPr>
                        <a:t>団体による意見広告、主観的な意見を強く伝えるもの</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50" b="0" i="0" u="none" strike="noStrike" dirty="0">
                          <a:solidFill>
                            <a:schemeClr val="tx1">
                              <a:lumMod val="65000"/>
                              <a:lumOff val="35000"/>
                            </a:schemeClr>
                          </a:solidFill>
                          <a:effectLst/>
                          <a:latin typeface="+mn-ea"/>
                          <a:ea typeface="+mn-ea"/>
                        </a:rPr>
                        <a:t>×</a:t>
                      </a:r>
                      <a:endParaRPr lang="ja-JP" altLang="en-US" sz="105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87883443"/>
                  </a:ext>
                </a:extLst>
              </a:tr>
              <a:tr h="2206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mn-ea"/>
                          <a:ea typeface="+mn-ea"/>
                        </a:rPr>
                        <a:t>パチンコ・スロット</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50" b="0" i="0" u="none" strike="noStrike" dirty="0">
                          <a:solidFill>
                            <a:schemeClr val="tx1">
                              <a:lumMod val="65000"/>
                              <a:lumOff val="35000"/>
                            </a:schemeClr>
                          </a:solidFill>
                          <a:effectLst/>
                          <a:latin typeface="+mn-ea"/>
                          <a:ea typeface="+mn-ea"/>
                        </a:rPr>
                        <a:t>×</a:t>
                      </a:r>
                      <a:endParaRPr lang="ja-JP" altLang="en-US" sz="105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lumMod val="90000"/>
                      </a:srgbClr>
                    </a:solidFill>
                  </a:tcPr>
                </a:tc>
                <a:extLst>
                  <a:ext uri="{0D108BD9-81ED-4DB2-BD59-A6C34878D82A}">
                    <a16:rowId xmlns:a16="http://schemas.microsoft.com/office/drawing/2014/main" val="1594927395"/>
                  </a:ext>
                </a:extLst>
              </a:tr>
              <a:tr h="2206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mn-ea"/>
                          <a:ea typeface="+mn-ea"/>
                        </a:rPr>
                        <a:t>ギャンブル（その他）</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50" b="0" i="0" u="none" strike="noStrike" dirty="0">
                          <a:solidFill>
                            <a:schemeClr val="tx1">
                              <a:lumMod val="65000"/>
                              <a:lumOff val="35000"/>
                            </a:schemeClr>
                          </a:solidFill>
                          <a:effectLst/>
                          <a:latin typeface="+mn-ea"/>
                          <a:ea typeface="+mn-ea"/>
                        </a:rPr>
                        <a:t>×</a:t>
                      </a:r>
                      <a:endParaRPr lang="ja-JP" altLang="en-US" sz="105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lumMod val="90000"/>
                      </a:srgbClr>
                    </a:solidFill>
                  </a:tcPr>
                </a:tc>
                <a:extLst>
                  <a:ext uri="{0D108BD9-81ED-4DB2-BD59-A6C34878D82A}">
                    <a16:rowId xmlns:a16="http://schemas.microsoft.com/office/drawing/2014/main" val="3233359345"/>
                  </a:ext>
                </a:extLst>
              </a:tr>
              <a:tr h="2206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mn-ea"/>
                          <a:ea typeface="+mn-ea"/>
                        </a:rPr>
                        <a:t>発毛・育毛・増毛・かつらサービス</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50" b="0" i="0" u="none" strike="noStrike" dirty="0">
                          <a:solidFill>
                            <a:schemeClr val="tx1">
                              <a:lumMod val="65000"/>
                              <a:lumOff val="35000"/>
                            </a:schemeClr>
                          </a:solidFill>
                          <a:effectLst/>
                          <a:latin typeface="+mn-ea"/>
                          <a:ea typeface="+mn-ea"/>
                        </a:rPr>
                        <a:t>×</a:t>
                      </a:r>
                      <a:endParaRPr lang="ja-JP" altLang="en-US" sz="105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lumMod val="90000"/>
                      </a:srgbClr>
                    </a:solidFill>
                  </a:tcPr>
                </a:tc>
                <a:extLst>
                  <a:ext uri="{0D108BD9-81ED-4DB2-BD59-A6C34878D82A}">
                    <a16:rowId xmlns:a16="http://schemas.microsoft.com/office/drawing/2014/main" val="792717137"/>
                  </a:ext>
                </a:extLst>
              </a:tr>
              <a:tr h="2206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mn-ea"/>
                          <a:ea typeface="+mn-ea"/>
                        </a:rPr>
                        <a:t>妊娠・不妊情報</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50" b="0" i="0" u="none" strike="noStrike" dirty="0">
                          <a:solidFill>
                            <a:schemeClr val="tx1">
                              <a:lumMod val="65000"/>
                              <a:lumOff val="35000"/>
                            </a:schemeClr>
                          </a:solidFill>
                          <a:effectLst/>
                          <a:latin typeface="+mn-ea"/>
                          <a:ea typeface="+mn-ea"/>
                        </a:rPr>
                        <a:t>×</a:t>
                      </a:r>
                      <a:endParaRPr lang="ja-JP" altLang="en-US" sz="105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478511855"/>
                  </a:ext>
                </a:extLst>
              </a:tr>
              <a:tr h="2206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mn-ea"/>
                          <a:ea typeface="+mn-ea"/>
                        </a:rPr>
                        <a:t>法務・税務</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50" b="0" i="0" u="none" strike="noStrike" dirty="0">
                          <a:solidFill>
                            <a:schemeClr val="tx1">
                              <a:lumMod val="65000"/>
                              <a:lumOff val="35000"/>
                            </a:schemeClr>
                          </a:solidFill>
                          <a:effectLst/>
                          <a:latin typeface="+mn-ea"/>
                          <a:ea typeface="+mn-ea"/>
                        </a:rPr>
                        <a:t>　</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70189732"/>
                  </a:ext>
                </a:extLst>
              </a:tr>
              <a:tr h="2206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mn-ea"/>
                          <a:ea typeface="+mn-ea"/>
                        </a:rPr>
                        <a:t>探偵</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50" b="0" i="0" u="none" strike="noStrike" dirty="0">
                          <a:solidFill>
                            <a:schemeClr val="tx1">
                              <a:lumMod val="65000"/>
                              <a:lumOff val="35000"/>
                            </a:schemeClr>
                          </a:solidFill>
                          <a:effectLst/>
                          <a:latin typeface="+mn-ea"/>
                          <a:ea typeface="+mn-ea"/>
                        </a:rPr>
                        <a:t>×</a:t>
                      </a:r>
                      <a:endParaRPr lang="ja-JP" altLang="en-US" sz="105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1981137617"/>
                  </a:ext>
                </a:extLst>
              </a:tr>
              <a:tr h="2206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mn-ea"/>
                          <a:ea typeface="+mn-ea"/>
                        </a:rPr>
                        <a:t>治験</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50" b="0" i="0" u="none" strike="noStrike" dirty="0">
                          <a:solidFill>
                            <a:schemeClr val="tx1">
                              <a:lumMod val="65000"/>
                              <a:lumOff val="35000"/>
                            </a:schemeClr>
                          </a:solidFill>
                          <a:effectLst/>
                          <a:latin typeface="+mn-ea"/>
                          <a:ea typeface="+mn-ea"/>
                        </a:rPr>
                        <a:t>×</a:t>
                      </a:r>
                      <a:endParaRPr lang="ja-JP" altLang="en-US" sz="105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159408202"/>
                  </a:ext>
                </a:extLst>
              </a:tr>
              <a:tr h="2206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1050" b="0" i="0" u="none" strike="noStrike" dirty="0">
                          <a:solidFill>
                            <a:schemeClr val="bg1"/>
                          </a:solidFill>
                          <a:effectLst/>
                          <a:latin typeface="+mn-ea"/>
                          <a:ea typeface="+mn-ea"/>
                        </a:rPr>
                        <a:t>能力開発関連商品</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50" b="0" i="0" u="none" strike="noStrike" dirty="0">
                          <a:solidFill>
                            <a:schemeClr val="tx1">
                              <a:lumMod val="65000"/>
                              <a:lumOff val="35000"/>
                            </a:schemeClr>
                          </a:solidFill>
                          <a:effectLst/>
                          <a:latin typeface="+mn-ea"/>
                          <a:ea typeface="+mn-ea"/>
                        </a:rPr>
                        <a:t>×</a:t>
                      </a:r>
                      <a:endParaRPr lang="ja-JP" altLang="en-US" sz="105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lumMod val="90000"/>
                      </a:srgbClr>
                    </a:solidFill>
                  </a:tcPr>
                </a:tc>
                <a:extLst>
                  <a:ext uri="{0D108BD9-81ED-4DB2-BD59-A6C34878D82A}">
                    <a16:rowId xmlns:a16="http://schemas.microsoft.com/office/drawing/2014/main" val="572816015"/>
                  </a:ext>
                </a:extLst>
              </a:tr>
              <a:tr h="2206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mn-ea"/>
                          <a:ea typeface="+mn-ea"/>
                        </a:rPr>
                        <a:t>性に関する内容</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50" b="0" i="0" u="none" strike="noStrike" dirty="0">
                          <a:solidFill>
                            <a:schemeClr val="tx1">
                              <a:lumMod val="65000"/>
                              <a:lumOff val="35000"/>
                            </a:schemeClr>
                          </a:solidFill>
                          <a:effectLst/>
                          <a:latin typeface="+mn-ea"/>
                          <a:ea typeface="+mn-ea"/>
                        </a:rPr>
                        <a:t>×</a:t>
                      </a:r>
                      <a:endParaRPr lang="ja-JP" altLang="en-US" sz="105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471209214"/>
                  </a:ext>
                </a:extLst>
              </a:tr>
              <a:tr h="2206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mn-ea"/>
                          <a:ea typeface="+mn-ea"/>
                        </a:rPr>
                        <a:t>宗教団体</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50" b="0" i="0" u="none" strike="noStrike" dirty="0">
                          <a:solidFill>
                            <a:schemeClr val="tx1">
                              <a:lumMod val="65000"/>
                              <a:lumOff val="35000"/>
                            </a:schemeClr>
                          </a:solidFill>
                          <a:effectLst/>
                          <a:latin typeface="+mn-ea"/>
                          <a:ea typeface="+mn-ea"/>
                        </a:rPr>
                        <a:t>×</a:t>
                      </a:r>
                      <a:endParaRPr lang="ja-JP" altLang="en-US" sz="105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940608094"/>
                  </a:ext>
                </a:extLst>
              </a:tr>
              <a:tr h="2206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mn-ea"/>
                          <a:ea typeface="+mn-ea"/>
                        </a:rPr>
                        <a:t>健康・美容食品</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50" b="0" i="0" u="none" strike="noStrike" dirty="0">
                          <a:solidFill>
                            <a:schemeClr val="tx1">
                              <a:lumMod val="65000"/>
                              <a:lumOff val="35000"/>
                            </a:schemeClr>
                          </a:solidFill>
                          <a:effectLst/>
                          <a:latin typeface="+mn-ea"/>
                          <a:ea typeface="+mn-ea"/>
                        </a:rPr>
                        <a:t>　</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416297115"/>
                  </a:ext>
                </a:extLst>
              </a:tr>
              <a:tr h="2206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mn-ea"/>
                          <a:ea typeface="+mn-ea"/>
                        </a:rPr>
                        <a:t>恋愛・結婚情報</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50" b="0" i="0" u="none" strike="noStrike" dirty="0">
                          <a:solidFill>
                            <a:schemeClr val="tx1">
                              <a:lumMod val="65000"/>
                              <a:lumOff val="35000"/>
                            </a:schemeClr>
                          </a:solidFill>
                          <a:effectLst/>
                          <a:latin typeface="+mn-ea"/>
                          <a:ea typeface="+mn-ea"/>
                        </a:rPr>
                        <a:t>×</a:t>
                      </a:r>
                      <a:endParaRPr lang="ja-JP" altLang="en-US" sz="105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lumMod val="90000"/>
                      </a:srgbClr>
                    </a:solidFill>
                  </a:tcPr>
                </a:tc>
                <a:extLst>
                  <a:ext uri="{0D108BD9-81ED-4DB2-BD59-A6C34878D82A}">
                    <a16:rowId xmlns:a16="http://schemas.microsoft.com/office/drawing/2014/main" val="3078824691"/>
                  </a:ext>
                </a:extLst>
              </a:tr>
              <a:tr h="2206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mn-ea"/>
                          <a:ea typeface="+mn-ea"/>
                        </a:rPr>
                        <a:t>健康器具・雑貨</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50" b="0" i="0" u="none" strike="noStrike" dirty="0">
                          <a:solidFill>
                            <a:schemeClr val="tx1">
                              <a:lumMod val="65000"/>
                              <a:lumOff val="35000"/>
                            </a:schemeClr>
                          </a:solidFill>
                          <a:effectLst/>
                          <a:latin typeface="+mn-ea"/>
                          <a:ea typeface="+mn-ea"/>
                        </a:rPr>
                        <a:t>×</a:t>
                      </a:r>
                      <a:endParaRPr lang="ja-JP" altLang="en-US" sz="105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lumMod val="90000"/>
                      </a:srgbClr>
                    </a:solidFill>
                  </a:tcPr>
                </a:tc>
                <a:extLst>
                  <a:ext uri="{0D108BD9-81ED-4DB2-BD59-A6C34878D82A}">
                    <a16:rowId xmlns:a16="http://schemas.microsoft.com/office/drawing/2014/main" val="542850792"/>
                  </a:ext>
                </a:extLst>
              </a:tr>
              <a:tr h="2206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mn-ea"/>
                          <a:ea typeface="+mn-ea"/>
                        </a:rPr>
                        <a:t>美容エステティックサロン</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50" b="0" i="0" u="none" strike="noStrike" dirty="0">
                          <a:solidFill>
                            <a:schemeClr val="tx1">
                              <a:lumMod val="65000"/>
                              <a:lumOff val="35000"/>
                            </a:schemeClr>
                          </a:solidFill>
                          <a:effectLst/>
                          <a:latin typeface="+mn-ea"/>
                          <a:ea typeface="+mn-ea"/>
                        </a:rPr>
                        <a:t>×</a:t>
                      </a:r>
                      <a:endParaRPr lang="ja-JP" altLang="en-US" sz="105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lumMod val="90000"/>
                      </a:srgbClr>
                    </a:solidFill>
                  </a:tcPr>
                </a:tc>
                <a:extLst>
                  <a:ext uri="{0D108BD9-81ED-4DB2-BD59-A6C34878D82A}">
                    <a16:rowId xmlns:a16="http://schemas.microsoft.com/office/drawing/2014/main" val="782460784"/>
                  </a:ext>
                </a:extLst>
              </a:tr>
              <a:tr h="2206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mn-ea"/>
                          <a:ea typeface="+mn-ea"/>
                        </a:rPr>
                        <a:t>医療機関による保険外治療</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50" b="0" i="0" u="none" strike="noStrike" dirty="0">
                          <a:solidFill>
                            <a:schemeClr val="tx1">
                              <a:lumMod val="65000"/>
                              <a:lumOff val="35000"/>
                            </a:schemeClr>
                          </a:solidFill>
                          <a:effectLst/>
                          <a:latin typeface="+mn-ea"/>
                          <a:ea typeface="+mn-ea"/>
                        </a:rPr>
                        <a:t>×</a:t>
                      </a:r>
                      <a:endParaRPr lang="ja-JP" altLang="en-US" sz="105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740765094"/>
                  </a:ext>
                </a:extLst>
              </a:tr>
            </a:tbl>
          </a:graphicData>
        </a:graphic>
      </p:graphicFrame>
    </p:spTree>
    <p:extLst>
      <p:ext uri="{BB962C8B-B14F-4D97-AF65-F5344CB8AC3E}">
        <p14:creationId xmlns:p14="http://schemas.microsoft.com/office/powerpoint/2010/main" val="351236939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広告タイプ</a:t>
            </a:r>
            <a:r>
              <a:rPr lang="ja-JP" altLang="en-US" dirty="0" smtClean="0"/>
              <a:t>一覧 </a:t>
            </a:r>
            <a:r>
              <a:rPr lang="en-US" altLang="ja-JP" dirty="0" smtClean="0"/>
              <a:t>/ </a:t>
            </a:r>
            <a:r>
              <a:rPr lang="ja-JP" altLang="en-US" dirty="0" smtClean="0"/>
              <a:t>掲載イメージ</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7</a:t>
            </a:fld>
            <a:endParaRPr lang="ja-JP" altLang="en-US"/>
          </a:p>
        </p:txBody>
      </p:sp>
      <p:pic>
        <p:nvPicPr>
          <p:cNvPr id="7" name="図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38046" y="1252745"/>
            <a:ext cx="2438074" cy="4336495"/>
          </a:xfrm>
          <a:prstGeom prst="rect">
            <a:avLst/>
          </a:prstGeom>
        </p:spPr>
      </p:pic>
      <p:pic>
        <p:nvPicPr>
          <p:cNvPr id="8" name="図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66017" y="1251996"/>
            <a:ext cx="2438495" cy="4337244"/>
          </a:xfrm>
          <a:prstGeom prst="rect">
            <a:avLst/>
          </a:prstGeom>
        </p:spPr>
      </p:pic>
      <p:pic>
        <p:nvPicPr>
          <p:cNvPr id="9" name="図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27448" y="1297283"/>
            <a:ext cx="2413033" cy="4291957"/>
          </a:xfrm>
          <a:prstGeom prst="rect">
            <a:avLst/>
          </a:prstGeom>
        </p:spPr>
      </p:pic>
      <p:sp>
        <p:nvSpPr>
          <p:cNvPr id="10" name="二等辺三角形 9"/>
          <p:cNvSpPr/>
          <p:nvPr/>
        </p:nvSpPr>
        <p:spPr>
          <a:xfrm rot="5400000">
            <a:off x="3683732" y="3032956"/>
            <a:ext cx="1080120" cy="576064"/>
          </a:xfrm>
          <a:prstGeom prst="triangle">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12" name="二等辺三角形 11"/>
          <p:cNvSpPr/>
          <p:nvPr/>
        </p:nvSpPr>
        <p:spPr>
          <a:xfrm rot="5400000">
            <a:off x="7181008" y="3032956"/>
            <a:ext cx="1080120" cy="576064"/>
          </a:xfrm>
          <a:prstGeom prst="triangle">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13" name="テキスト ボックス 12">
            <a:extLst>
              <a:ext uri="{FF2B5EF4-FFF2-40B4-BE49-F238E27FC236}">
                <a16:creationId xmlns:a16="http://schemas.microsoft.com/office/drawing/2014/main" id="{105A310C-96BB-AD4C-AB58-A365BD4CA5F0}"/>
              </a:ext>
            </a:extLst>
          </p:cNvPr>
          <p:cNvSpPr txBox="1"/>
          <p:nvPr/>
        </p:nvSpPr>
        <p:spPr>
          <a:xfrm>
            <a:off x="1559496" y="1050304"/>
            <a:ext cx="1497721" cy="290464"/>
          </a:xfrm>
          <a:prstGeom prst="rect">
            <a:avLst/>
          </a:prstGeom>
          <a:noFill/>
        </p:spPr>
        <p:txBody>
          <a:bodyPr wrap="square" rtlCol="0">
            <a:spAutoFit/>
          </a:bodyPr>
          <a:lstStyle/>
          <a:p>
            <a:pPr algn="ctr">
              <a:lnSpc>
                <a:spcPts val="1460"/>
              </a:lnSpc>
            </a:pPr>
            <a:r>
              <a:rPr lang="ja-JP" altLang="en-US" sz="1400" b="1" dirty="0" smtClean="0"/>
              <a:t>カルーセル</a:t>
            </a:r>
            <a:endParaRPr lang="en-US" altLang="ja-JP" sz="1400" b="1" dirty="0"/>
          </a:p>
        </p:txBody>
      </p:sp>
      <p:sp>
        <p:nvSpPr>
          <p:cNvPr id="11" name="テキスト ボックス 10"/>
          <p:cNvSpPr txBox="1"/>
          <p:nvPr/>
        </p:nvSpPr>
        <p:spPr>
          <a:xfrm>
            <a:off x="767408" y="6002124"/>
            <a:ext cx="11691103" cy="523220"/>
          </a:xfrm>
          <a:prstGeom prst="rect">
            <a:avLst/>
          </a:prstGeom>
          <a:noFill/>
        </p:spPr>
        <p:txBody>
          <a:bodyPr wrap="square" rtlCol="0">
            <a:spAutoFit/>
          </a:bodyPr>
          <a:lstStyle/>
          <a:p>
            <a:pPr lvl="0">
              <a:defRPr/>
            </a:pPr>
            <a:r>
              <a:rPr kumimoji="0" lang="ja-JP" altLang="en-US" sz="1400" kern="0" dirty="0" smtClean="0">
                <a:solidFill>
                  <a:schemeClr val="tx1">
                    <a:lumMod val="65000"/>
                    <a:lumOff val="35000"/>
                  </a:schemeClr>
                </a:solidFill>
              </a:rPr>
              <a:t>・</a:t>
            </a:r>
            <a:r>
              <a:rPr kumimoji="0" lang="ja-JP" altLang="en-US" sz="1400" kern="0" dirty="0">
                <a:solidFill>
                  <a:schemeClr val="tx1">
                    <a:lumMod val="65000"/>
                    <a:lumOff val="35000"/>
                  </a:schemeClr>
                </a:solidFill>
              </a:rPr>
              <a:t>入稿規定（</a:t>
            </a:r>
            <a:r>
              <a:rPr kumimoji="0" lang="en-US" altLang="ja-JP" sz="1400" kern="0" dirty="0">
                <a:solidFill>
                  <a:schemeClr val="tx1">
                    <a:lumMod val="65000"/>
                    <a:lumOff val="35000"/>
                  </a:schemeClr>
                </a:solidFill>
              </a:rPr>
              <a:t>web</a:t>
            </a:r>
            <a:r>
              <a:rPr kumimoji="0" lang="ja-JP" altLang="en-US" sz="1400" kern="0" dirty="0" smtClean="0">
                <a:solidFill>
                  <a:schemeClr val="tx1">
                    <a:lumMod val="65000"/>
                    <a:lumOff val="35000"/>
                  </a:schemeClr>
                </a:solidFill>
              </a:rPr>
              <a:t>）：</a:t>
            </a:r>
            <a:r>
              <a:rPr lang="en-US" altLang="ja-JP" sz="1400" dirty="0" smtClean="0">
                <a:solidFill>
                  <a:schemeClr val="tx1">
                    <a:lumMod val="65000"/>
                    <a:lumOff val="35000"/>
                  </a:schemeClr>
                </a:solidFill>
                <a:hlinkClick r:id="rId5"/>
              </a:rPr>
              <a:t>https</a:t>
            </a:r>
            <a:r>
              <a:rPr lang="en-US" altLang="ja-JP" sz="1400" dirty="0">
                <a:solidFill>
                  <a:schemeClr val="tx1">
                    <a:lumMod val="65000"/>
                    <a:lumOff val="35000"/>
                  </a:schemeClr>
                </a:solidFill>
                <a:hlinkClick r:id="rId5"/>
              </a:rPr>
              <a:t>://</a:t>
            </a:r>
            <a:r>
              <a:rPr lang="en-US" altLang="ja-JP" sz="1400" dirty="0" smtClean="0">
                <a:solidFill>
                  <a:schemeClr val="tx1">
                    <a:lumMod val="65000"/>
                    <a:lumOff val="35000"/>
                  </a:schemeClr>
                </a:solidFill>
                <a:hlinkClick r:id="rId5"/>
              </a:rPr>
              <a:t>ads-help.yahoo.co.jp/yahooads/guideline/articledetail?lan=ja&amp;aid=1493&amp;o=default</a:t>
            </a:r>
            <a:endParaRPr kumimoji="0" lang="en-US" altLang="ja-JP" sz="1400" kern="0" dirty="0">
              <a:solidFill>
                <a:schemeClr val="tx1">
                  <a:lumMod val="65000"/>
                  <a:lumOff val="35000"/>
                </a:schemeClr>
              </a:solidFill>
            </a:endParaRPr>
          </a:p>
          <a:p>
            <a:pPr lvl="0">
              <a:defRPr/>
            </a:pPr>
            <a:r>
              <a:rPr kumimoji="0" lang="ja-JP" altLang="en-US" sz="1400" kern="0" dirty="0" smtClean="0">
                <a:solidFill>
                  <a:schemeClr val="tx1">
                    <a:lumMod val="65000"/>
                    <a:lumOff val="35000"/>
                  </a:schemeClr>
                </a:solidFill>
              </a:rPr>
              <a:t>・</a:t>
            </a:r>
            <a:r>
              <a:rPr kumimoji="0" lang="ja-JP" altLang="en-US" sz="1400" kern="0" dirty="0">
                <a:solidFill>
                  <a:schemeClr val="tx1">
                    <a:lumMod val="65000"/>
                    <a:lumOff val="35000"/>
                  </a:schemeClr>
                </a:solidFill>
              </a:rPr>
              <a:t>入稿規定（</a:t>
            </a:r>
            <a:r>
              <a:rPr kumimoji="0" lang="en-US" altLang="ja-JP" sz="1400" kern="0" dirty="0" smtClean="0">
                <a:solidFill>
                  <a:schemeClr val="tx1">
                    <a:lumMod val="65000"/>
                    <a:lumOff val="35000"/>
                  </a:schemeClr>
                </a:solidFill>
              </a:rPr>
              <a:t>PDF</a:t>
            </a:r>
            <a:r>
              <a:rPr kumimoji="0" lang="ja-JP" altLang="en-US" sz="1400" kern="0" dirty="0" smtClean="0">
                <a:solidFill>
                  <a:schemeClr val="tx1">
                    <a:lumMod val="65000"/>
                    <a:lumOff val="35000"/>
                  </a:schemeClr>
                </a:solidFill>
              </a:rPr>
              <a:t>）：</a:t>
            </a:r>
            <a:r>
              <a:rPr kumimoji="0" lang="en-US" altLang="ja-JP" sz="1400" kern="0" dirty="0" smtClean="0">
                <a:solidFill>
                  <a:schemeClr val="tx1">
                    <a:lumMod val="65000"/>
                    <a:lumOff val="35000"/>
                  </a:schemeClr>
                </a:solidFill>
                <a:hlinkClick r:id="rId6"/>
              </a:rPr>
              <a:t>https</a:t>
            </a:r>
            <a:r>
              <a:rPr kumimoji="0" lang="en-US" altLang="ja-JP" sz="1400" kern="0" dirty="0">
                <a:solidFill>
                  <a:schemeClr val="tx1">
                    <a:lumMod val="65000"/>
                    <a:lumOff val="35000"/>
                  </a:schemeClr>
                </a:solidFill>
                <a:hlinkClick r:id="rId6"/>
              </a:rPr>
              <a:t>://</a:t>
            </a:r>
            <a:r>
              <a:rPr kumimoji="0" lang="en-US" altLang="ja-JP" sz="1400" kern="0" dirty="0" smtClean="0">
                <a:solidFill>
                  <a:schemeClr val="tx1">
                    <a:lumMod val="65000"/>
                    <a:lumOff val="35000"/>
                  </a:schemeClr>
                </a:solidFill>
                <a:hlinkClick r:id="rId6"/>
              </a:rPr>
              <a:t>s.yimg.jp/images/listing/pdfs/listing_nyuukoukitei.pdf</a:t>
            </a:r>
            <a:endParaRPr kumimoji="0" lang="en-US" altLang="ja-JP" sz="1400" kern="0" dirty="0">
              <a:solidFill>
                <a:schemeClr val="tx1">
                  <a:lumMod val="65000"/>
                  <a:lumOff val="35000"/>
                </a:schemeClr>
              </a:solidFill>
            </a:endParaRPr>
          </a:p>
        </p:txBody>
      </p:sp>
    </p:spTree>
    <p:extLst>
      <p:ext uri="{BB962C8B-B14F-4D97-AF65-F5344CB8AC3E}">
        <p14:creationId xmlns:p14="http://schemas.microsoft.com/office/powerpoint/2010/main" val="31060746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latin typeface="メイリオ" panose="020B0604030504040204" pitchFamily="50" charset="-128"/>
                <a:ea typeface="メイリオ" panose="020B0604030504040204" pitchFamily="50" charset="-128"/>
                <a:cs typeface="メイリオ" panose="020B0604030504040204" pitchFamily="50" charset="-128"/>
              </a:rPr>
              <a:t>審査について</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8</a:t>
            </a:fld>
            <a:endParaRPr lang="ja-JP" altLang="en-US"/>
          </a:p>
        </p:txBody>
      </p:sp>
      <p:sp>
        <p:nvSpPr>
          <p:cNvPr id="26" name="正方形/長方形 25"/>
          <p:cNvSpPr/>
          <p:nvPr/>
        </p:nvSpPr>
        <p:spPr>
          <a:xfrm>
            <a:off x="263352" y="868651"/>
            <a:ext cx="11089232" cy="400110"/>
          </a:xfrm>
          <a:prstGeom prst="rect">
            <a:avLst/>
          </a:prstGeom>
        </p:spPr>
        <p:txBody>
          <a:bodyPr wrap="square">
            <a:spAutoFit/>
          </a:bodyPr>
          <a:lstStyle/>
          <a:p>
            <a:r>
              <a:rPr lang="ja-JP" altLang="en-US" sz="2000" dirty="0">
                <a:solidFill>
                  <a:schemeClr val="tx1">
                    <a:lumMod val="65000"/>
                    <a:lumOff val="35000"/>
                  </a:schemeClr>
                </a:solidFill>
              </a:rPr>
              <a:t>入稿前審査が必要な項目をご確認ください。</a:t>
            </a:r>
            <a:endParaRPr lang="en-US" altLang="ja-JP" sz="2000" dirty="0">
              <a:solidFill>
                <a:schemeClr val="tx1">
                  <a:lumMod val="65000"/>
                  <a:lumOff val="35000"/>
                </a:schemeClr>
              </a:solidFill>
            </a:endParaRPr>
          </a:p>
        </p:txBody>
      </p:sp>
      <p:graphicFrame>
        <p:nvGraphicFramePr>
          <p:cNvPr id="6" name="表 5">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1951575735"/>
              </p:ext>
            </p:extLst>
          </p:nvPr>
        </p:nvGraphicFramePr>
        <p:xfrm>
          <a:off x="334965" y="1268761"/>
          <a:ext cx="11521677" cy="5268130"/>
        </p:xfrm>
        <a:graphic>
          <a:graphicData uri="http://schemas.openxmlformats.org/drawingml/2006/table">
            <a:tbl>
              <a:tblPr firstCol="1" bandRow="1">
                <a:tableStyleId>{21E4AEA4-8DFA-4A89-87EB-49C32662AFE0}</a:tableStyleId>
              </a:tblPr>
              <a:tblGrid>
                <a:gridCol w="792483">
                  <a:extLst>
                    <a:ext uri="{9D8B030D-6E8A-4147-A177-3AD203B41FA5}">
                      <a16:colId xmlns:a16="http://schemas.microsoft.com/office/drawing/2014/main" val="792911817"/>
                    </a:ext>
                  </a:extLst>
                </a:gridCol>
                <a:gridCol w="1080120">
                  <a:extLst>
                    <a:ext uri="{9D8B030D-6E8A-4147-A177-3AD203B41FA5}">
                      <a16:colId xmlns:a16="http://schemas.microsoft.com/office/drawing/2014/main" val="3608287535"/>
                    </a:ext>
                  </a:extLst>
                </a:gridCol>
                <a:gridCol w="1368152">
                  <a:extLst>
                    <a:ext uri="{9D8B030D-6E8A-4147-A177-3AD203B41FA5}">
                      <a16:colId xmlns:a16="http://schemas.microsoft.com/office/drawing/2014/main" val="135909385"/>
                    </a:ext>
                  </a:extLst>
                </a:gridCol>
                <a:gridCol w="4464496">
                  <a:extLst>
                    <a:ext uri="{9D8B030D-6E8A-4147-A177-3AD203B41FA5}">
                      <a16:colId xmlns:a16="http://schemas.microsoft.com/office/drawing/2014/main" val="2591893762"/>
                    </a:ext>
                  </a:extLst>
                </a:gridCol>
                <a:gridCol w="1368152">
                  <a:extLst>
                    <a:ext uri="{9D8B030D-6E8A-4147-A177-3AD203B41FA5}">
                      <a16:colId xmlns:a16="http://schemas.microsoft.com/office/drawing/2014/main" val="664908994"/>
                    </a:ext>
                  </a:extLst>
                </a:gridCol>
                <a:gridCol w="1224136">
                  <a:extLst>
                    <a:ext uri="{9D8B030D-6E8A-4147-A177-3AD203B41FA5}">
                      <a16:colId xmlns:a16="http://schemas.microsoft.com/office/drawing/2014/main" val="1931427765"/>
                    </a:ext>
                  </a:extLst>
                </a:gridCol>
                <a:gridCol w="1224138">
                  <a:extLst>
                    <a:ext uri="{9D8B030D-6E8A-4147-A177-3AD203B41FA5}">
                      <a16:colId xmlns:a16="http://schemas.microsoft.com/office/drawing/2014/main" val="2760754859"/>
                    </a:ext>
                  </a:extLst>
                </a:gridCol>
              </a:tblGrid>
              <a:tr h="516291">
                <a:tc>
                  <a:txBody>
                    <a:bodyPr/>
                    <a:lstStyle/>
                    <a:p>
                      <a:pPr marL="0" algn="ctr" defTabSz="914423" rtl="0" eaLnBrk="1" latinLnBrk="0" hangingPunct="1"/>
                      <a:r>
                        <a:rPr kumimoji="1" lang="ja-JP" altLang="en-US" sz="1400" b="1" kern="1200" dirty="0">
                          <a:solidFill>
                            <a:schemeClr val="bg1"/>
                          </a:solidFill>
                          <a:latin typeface="+mj-lt"/>
                          <a:ea typeface="+mj-ea"/>
                          <a:cs typeface="+mn-cs"/>
                        </a:rPr>
                        <a:t>項目</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問い合わせ内容</a:t>
                      </a:r>
                      <a:endParaRPr kumimoji="1" lang="en-US" altLang="ja-JP" sz="1400" b="1" kern="1200" dirty="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項目別</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詳細</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必須</a:t>
                      </a:r>
                      <a:r>
                        <a:rPr kumimoji="1" lang="en-US" altLang="ja-JP" sz="1400" b="1" kern="1200" dirty="0">
                          <a:solidFill>
                            <a:schemeClr val="tx1">
                              <a:lumMod val="65000"/>
                              <a:lumOff val="35000"/>
                            </a:schemeClr>
                          </a:solidFill>
                          <a:latin typeface="+mn-lt"/>
                          <a:ea typeface="+mn-ea"/>
                          <a:cs typeface="+mn-cs"/>
                        </a:rPr>
                        <a:t>/</a:t>
                      </a:r>
                      <a:r>
                        <a:rPr kumimoji="1" lang="ja-JP" altLang="en-US" sz="1400" b="1" kern="1200" dirty="0">
                          <a:solidFill>
                            <a:schemeClr val="tx1">
                              <a:lumMod val="65000"/>
                              <a:lumOff val="35000"/>
                            </a:schemeClr>
                          </a:solidFill>
                          <a:latin typeface="+mn-lt"/>
                          <a:ea typeface="+mn-ea"/>
                          <a:cs typeface="+mn-cs"/>
                        </a:rPr>
                        <a:t>任意</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期日</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ツール</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1284168">
                <a:tc rowSpan="5">
                  <a:txBody>
                    <a:bodyPr/>
                    <a:lstStyle/>
                    <a:p>
                      <a:pPr algn="ctr"/>
                      <a:r>
                        <a:rPr kumimoji="1" lang="ja-JP" altLang="en-US" sz="1400" b="1" dirty="0">
                          <a:solidFill>
                            <a:schemeClr val="bg1"/>
                          </a:solidFill>
                          <a:latin typeface="+mj-lt"/>
                          <a:ea typeface="+mj-ea"/>
                        </a:rPr>
                        <a:t>入稿前審査</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row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a:solidFill>
                            <a:schemeClr val="tx1">
                              <a:lumMod val="65000"/>
                              <a:lumOff val="35000"/>
                            </a:schemeClr>
                          </a:solidFill>
                          <a:latin typeface="+mn-lt"/>
                          <a:ea typeface="+mn-ea"/>
                          <a:cs typeface="+mn-cs"/>
                        </a:rPr>
                        <a:t>広告掲載</a:t>
                      </a:r>
                      <a:endParaRPr kumimoji="1" lang="en-US" altLang="ja-JP" sz="1100" b="1" kern="1200" noProof="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a:solidFill>
                            <a:schemeClr val="tx1">
                              <a:lumMod val="65000"/>
                              <a:lumOff val="35000"/>
                            </a:schemeClr>
                          </a:solidFill>
                          <a:latin typeface="+mn-lt"/>
                          <a:ea typeface="+mn-ea"/>
                          <a:cs typeface="+mn-cs"/>
                        </a:rPr>
                        <a:t>基準</a:t>
                      </a:r>
                      <a:endParaRPr kumimoji="1" lang="ja-JP" altLang="en-US" sz="11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広告</a:t>
                      </a:r>
                      <a:endParaRPr kumimoji="1" lang="en-US" altLang="ja-JP" sz="11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フォーマット</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l"/>
                      <a:r>
                        <a:rPr kumimoji="1" lang="ja-JP" altLang="en-US" sz="1100" b="1" dirty="0">
                          <a:solidFill>
                            <a:schemeClr val="tx1">
                              <a:lumMod val="65000"/>
                              <a:lumOff val="35000"/>
                            </a:schemeClr>
                          </a:solidFill>
                          <a:latin typeface="+mj-lt"/>
                          <a:ea typeface="+mj-ea"/>
                        </a:rPr>
                        <a:t>・ブランドパネル パノラマ（画像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p>
                    <a:p>
                      <a:pPr algn="l"/>
                      <a:r>
                        <a:rPr kumimoji="1" lang="ja-JP" altLang="en-US" sz="1100" b="1" dirty="0">
                          <a:solidFill>
                            <a:schemeClr val="tx1">
                              <a:lumMod val="65000"/>
                              <a:lumOff val="35000"/>
                            </a:schemeClr>
                          </a:solidFill>
                          <a:latin typeface="+mj-lt"/>
                          <a:ea typeface="+mj-ea"/>
                        </a:rPr>
                        <a:t>・トップインパクト スクエア（画像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p>
                    <a:p>
                      <a:pPr algn="l"/>
                      <a:r>
                        <a:rPr kumimoji="1" lang="ja-JP" altLang="en-US" sz="1100" b="1" dirty="0">
                          <a:solidFill>
                            <a:schemeClr val="tx1">
                              <a:lumMod val="65000"/>
                              <a:lumOff val="35000"/>
                            </a:schemeClr>
                          </a:solidFill>
                          <a:latin typeface="+mj-lt"/>
                          <a:ea typeface="+mj-ea"/>
                        </a:rPr>
                        <a:t>・トップインパクト クインティ（画像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p>
                    <a:p>
                      <a:pPr algn="l"/>
                      <a:r>
                        <a:rPr kumimoji="1" lang="ja-JP" altLang="en-US" sz="1100" b="1" dirty="0">
                          <a:solidFill>
                            <a:schemeClr val="tx1">
                              <a:lumMod val="65000"/>
                              <a:lumOff val="35000"/>
                            </a:schemeClr>
                          </a:solidFill>
                          <a:latin typeface="+mj-lt"/>
                          <a:ea typeface="+mj-ea"/>
                        </a:rPr>
                        <a:t>・トップインパクト パノラマ（画像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p>
                    <a:p>
                      <a:pPr algn="l"/>
                      <a:r>
                        <a:rPr kumimoji="1" lang="ja-JP" altLang="en-US" sz="1100" b="1" dirty="0">
                          <a:solidFill>
                            <a:schemeClr val="tx1">
                              <a:lumMod val="65000"/>
                              <a:lumOff val="35000"/>
                            </a:schemeClr>
                          </a:solidFill>
                          <a:latin typeface="+mj-lt"/>
                          <a:ea typeface="+mj-ea"/>
                        </a:rPr>
                        <a:t>・トップインパクト パノラマ サイドビジョン </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r>
                        <a:rPr kumimoji="1" lang="en-US" altLang="ja-JP" sz="1100" b="1" dirty="0">
                          <a:solidFill>
                            <a:schemeClr val="tx1">
                              <a:lumMod val="65000"/>
                              <a:lumOff val="35000"/>
                            </a:schemeClr>
                          </a:solidFill>
                          <a:latin typeface="+mj-lt"/>
                          <a:ea typeface="+mj-ea"/>
                        </a:rPr>
                        <a:t>)</a:t>
                      </a:r>
                    </a:p>
                    <a:p>
                      <a:pPr algn="l"/>
                      <a:r>
                        <a:rPr kumimoji="1" lang="ja-JP" altLang="en-US" sz="1100" b="1" dirty="0">
                          <a:solidFill>
                            <a:schemeClr val="tx1">
                              <a:lumMod val="65000"/>
                              <a:lumOff val="35000"/>
                            </a:schemeClr>
                          </a:solidFill>
                          <a:latin typeface="+mj-lt"/>
                          <a:ea typeface="+mj-ea"/>
                        </a:rPr>
                        <a:t>・トップインパクト パノラマ サイドスイッチ</a:t>
                      </a:r>
                      <a:r>
                        <a:rPr kumimoji="1" lang="en-US" altLang="ja-JP" sz="1100" b="1" kern="1200" dirty="0">
                          <a:solidFill>
                            <a:schemeClr val="tx1">
                              <a:lumMod val="65000"/>
                              <a:lumOff val="35000"/>
                            </a:schemeClr>
                          </a:solidFill>
                          <a:latin typeface="+mn-lt"/>
                          <a:ea typeface="+mn-ea"/>
                          <a:cs typeface="+mn-cs"/>
                        </a:rPr>
                        <a:t>(</a:t>
                      </a:r>
                      <a:r>
                        <a:rPr kumimoji="1" lang="ja-JP" altLang="en-US" sz="1100" b="1" kern="1200" dirty="0">
                          <a:solidFill>
                            <a:schemeClr val="tx1">
                              <a:lumMod val="65000"/>
                              <a:lumOff val="35000"/>
                            </a:schemeClr>
                          </a:solidFill>
                          <a:latin typeface="+mn-lt"/>
                          <a:ea typeface="+mn-ea"/>
                          <a:cs typeface="+mn-cs"/>
                        </a:rPr>
                        <a:t>動画</a:t>
                      </a:r>
                      <a:r>
                        <a:rPr kumimoji="1" lang="en-US" altLang="ja-JP" sz="1100" b="1" kern="1200" dirty="0">
                          <a:solidFill>
                            <a:schemeClr val="tx1">
                              <a:lumMod val="65000"/>
                              <a:lumOff val="35000"/>
                            </a:schemeClr>
                          </a:solidFill>
                          <a:latin typeface="+mn-lt"/>
                          <a:ea typeface="+mn-ea"/>
                          <a:cs typeface="+mn-cs"/>
                        </a:rPr>
                        <a:t>)</a:t>
                      </a:r>
                      <a:endParaRPr kumimoji="1" lang="ja-JP" altLang="en-US" sz="1100" b="1" dirty="0">
                        <a:solidFill>
                          <a:schemeClr val="tx1">
                            <a:lumMod val="65000"/>
                            <a:lumOff val="35000"/>
                          </a:schemeClr>
                        </a:solidFill>
                        <a:latin typeface="+mj-lt"/>
                        <a:ea typeface="+mj-ea"/>
                      </a:endParaRPr>
                    </a:p>
                    <a:p>
                      <a:pPr algn="l"/>
                      <a:r>
                        <a:rPr kumimoji="1" lang="ja-JP" altLang="en-US" sz="1100" b="1" dirty="0">
                          <a:solidFill>
                            <a:schemeClr val="tx1">
                              <a:lumMod val="65000"/>
                              <a:lumOff val="35000"/>
                            </a:schemeClr>
                          </a:solidFill>
                          <a:latin typeface="+mj-lt"/>
                          <a:ea typeface="+mj-ea"/>
                        </a:rPr>
                        <a:t>・トップインパクト プライムディスプレイ ダブル（画像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endParaRPr kumimoji="1" lang="en-US" altLang="ja-JP" sz="1100" b="1" dirty="0">
                        <a:solidFill>
                          <a:schemeClr val="tx1">
                            <a:lumMod val="65000"/>
                            <a:lumOff val="35000"/>
                          </a:schemeClr>
                        </a:solidFill>
                        <a:latin typeface="+mj-lt"/>
                        <a:ea typeface="+mj-ea"/>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accent6"/>
                          </a:solidFill>
                          <a:latin typeface="+mn-lt"/>
                          <a:ea typeface="+mn-ea"/>
                          <a:cs typeface="+mn-cs"/>
                        </a:rPr>
                        <a:t>必須</a:t>
                      </a:r>
                      <a:endParaRPr kumimoji="1" lang="en-US" altLang="ja-JP" sz="1100" b="1" kern="1200" dirty="0">
                        <a:solidFill>
                          <a:schemeClr val="accent6"/>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1000" b="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tx1">
                              <a:lumMod val="65000"/>
                              <a:lumOff val="35000"/>
                            </a:schemeClr>
                          </a:solidFill>
                          <a:latin typeface="+mn-lt"/>
                          <a:ea typeface="+mn-ea"/>
                          <a:cs typeface="+mn-cs"/>
                        </a:rPr>
                        <a:t>※</a:t>
                      </a:r>
                      <a:r>
                        <a:rPr kumimoji="1" lang="ja-JP" altLang="en-US" sz="1000" b="0" kern="1200" dirty="0">
                          <a:solidFill>
                            <a:schemeClr val="tx1">
                              <a:lumMod val="65000"/>
                              <a:lumOff val="35000"/>
                            </a:schemeClr>
                          </a:solidFill>
                          <a:latin typeface="+mn-lt"/>
                          <a:ea typeface="+mn-ea"/>
                          <a:cs typeface="+mn-cs"/>
                        </a:rPr>
                        <a:t>「動画広告」は</a:t>
                      </a:r>
                      <a:endParaRPr kumimoji="1" lang="en-US" altLang="ja-JP" sz="1000" b="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tx1">
                              <a:lumMod val="65000"/>
                              <a:lumOff val="35000"/>
                            </a:schemeClr>
                          </a:solidFill>
                          <a:latin typeface="+mn-lt"/>
                          <a:ea typeface="+mn-ea"/>
                          <a:cs typeface="+mn-cs"/>
                        </a:rPr>
                        <a:t>任意</a:t>
                      </a:r>
                      <a:endParaRPr kumimoji="1" lang="en-US" altLang="ja-JP" sz="10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l"/>
                      <a:r>
                        <a:rPr kumimoji="1" lang="ja-JP" altLang="en-US" sz="1100" b="0" dirty="0">
                          <a:solidFill>
                            <a:schemeClr val="tx1">
                              <a:lumMod val="65000"/>
                              <a:lumOff val="35000"/>
                            </a:schemeClr>
                          </a:solidFill>
                          <a:latin typeface="+mj-lt"/>
                          <a:ea typeface="+mj-ea"/>
                        </a:rPr>
                        <a:t>掲載反映日の</a:t>
                      </a:r>
                      <a:r>
                        <a:rPr kumimoji="1" lang="en-US" altLang="ja-JP" sz="1100" b="1" dirty="0">
                          <a:solidFill>
                            <a:schemeClr val="accent6"/>
                          </a:solidFill>
                          <a:latin typeface="+mj-lt"/>
                          <a:ea typeface="+mj-ea"/>
                        </a:rPr>
                        <a:t>11</a:t>
                      </a:r>
                      <a:r>
                        <a:rPr kumimoji="1" lang="ja-JP" altLang="en-US" sz="1100" b="1" dirty="0">
                          <a:solidFill>
                            <a:schemeClr val="accent6"/>
                          </a:solidFill>
                          <a:latin typeface="+mj-lt"/>
                          <a:ea typeface="+mj-ea"/>
                        </a:rPr>
                        <a:t>営業日前</a:t>
                      </a:r>
                      <a:endParaRPr kumimoji="1" lang="en-US" altLang="ja-JP" sz="1100" b="1" dirty="0">
                        <a:solidFill>
                          <a:schemeClr val="accent6"/>
                        </a:solidFill>
                        <a:latin typeface="+mj-lt"/>
                        <a:ea typeface="+mj-ea"/>
                      </a:endParaRPr>
                    </a:p>
                    <a:p>
                      <a:pPr algn="l"/>
                      <a:r>
                        <a:rPr kumimoji="1" lang="ja-JP" altLang="en-US" sz="1100" b="0" dirty="0">
                          <a:solidFill>
                            <a:schemeClr val="tx1">
                              <a:lumMod val="65000"/>
                              <a:lumOff val="35000"/>
                            </a:schemeClr>
                          </a:solidFill>
                          <a:latin typeface="+mj-lt"/>
                          <a:ea typeface="+mj-ea"/>
                        </a:rPr>
                        <a:t>まで</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rowSpan="5">
                  <a:txBody>
                    <a:bodyPr/>
                    <a:lstStyle/>
                    <a:p>
                      <a:pPr marL="179388"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a:solidFill>
                            <a:schemeClr val="tx1">
                              <a:lumMod val="65000"/>
                              <a:lumOff val="35000"/>
                            </a:schemeClr>
                          </a:solidFill>
                          <a:latin typeface="+mj-lt"/>
                          <a:ea typeface="+mj-ea"/>
                          <a:cs typeface="+mn-cs"/>
                        </a:rPr>
                        <a:t>■ディスプレイ広告（予約型）審査相談フォーム</a:t>
                      </a:r>
                    </a:p>
                    <a:p>
                      <a:pPr marL="179388" marR="0" lvl="0" indent="0" algn="l" defTabSz="914400" rtl="0" eaLnBrk="1" fontAlgn="auto" latinLnBrk="0" hangingPunct="1">
                        <a:lnSpc>
                          <a:spcPct val="100000"/>
                        </a:lnSpc>
                        <a:spcBef>
                          <a:spcPts val="0"/>
                        </a:spcBef>
                        <a:spcAft>
                          <a:spcPts val="0"/>
                        </a:spcAft>
                        <a:buClrTx/>
                        <a:buSzTx/>
                        <a:buFontTx/>
                        <a:buNone/>
                        <a:tabLst/>
                        <a:defRPr/>
                      </a:pPr>
                      <a:endParaRPr kumimoji="0" lang="en-US" altLang="ja-JP" sz="1100" b="0" i="0" u="none" strike="noStrike" kern="0" cap="none" spc="0" normalizeH="0" baseline="0" noProof="0" dirty="0">
                        <a:ln>
                          <a:noFill/>
                        </a:ln>
                        <a:solidFill>
                          <a:srgbClr val="000000">
                            <a:lumMod val="65000"/>
                            <a:lumOff val="35000"/>
                          </a:srgbClr>
                        </a:solidFill>
                        <a:effectLst/>
                        <a:uLnTx/>
                        <a:uFillTx/>
                        <a:latin typeface="+mn-lt"/>
                        <a:ea typeface="+mn-ea"/>
                        <a:cs typeface="+mn-cs"/>
                        <a:hlinkClick r:id="" action="ppaction://noaction"/>
                      </a:endParaRPr>
                    </a:p>
                    <a:p>
                      <a:pPr marL="179388"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100" b="0" i="0" u="none" strike="noStrike" kern="0" cap="none" spc="0" normalizeH="0" baseline="0" noProof="0" dirty="0">
                          <a:ln>
                            <a:noFill/>
                          </a:ln>
                          <a:solidFill>
                            <a:srgbClr val="000000">
                              <a:lumMod val="65000"/>
                              <a:lumOff val="35000"/>
                            </a:srgbClr>
                          </a:solidFill>
                          <a:effectLst/>
                          <a:uLnTx/>
                          <a:uFillTx/>
                          <a:latin typeface="+mn-lt"/>
                          <a:ea typeface="+mn-ea"/>
                          <a:cs typeface="+mn-cs"/>
                          <a:hlinkClick r:id="" action="ppaction://noaction"/>
                        </a:rPr>
                        <a:t>https://form-business.yahoo.co.jp/claris/enqueteForm?inquiry_type=display_support</a:t>
                      </a:r>
                      <a:endParaRPr kumimoji="0" lang="en-US" altLang="ja-JP" sz="1100" b="0" i="0" u="none" strike="noStrike" kern="0" cap="none" spc="0" normalizeH="0" baseline="0" noProof="0" dirty="0">
                        <a:ln>
                          <a:noFill/>
                        </a:ln>
                        <a:solidFill>
                          <a:srgbClr val="000000">
                            <a:lumMod val="65000"/>
                            <a:lumOff val="35000"/>
                          </a:srgbClr>
                        </a:solidFill>
                        <a:effectLst/>
                        <a:uLnTx/>
                        <a:uFillTx/>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84434171"/>
                  </a:ext>
                </a:extLst>
              </a:tr>
              <a:tr h="783562">
                <a:tc vMerge="1">
                  <a:txBody>
                    <a:bodyPr/>
                    <a:lstStyle/>
                    <a:p>
                      <a:endParaRPr kumimoji="1" lang="ja-JP" altLang="en-US"/>
                    </a:p>
                  </a:txBody>
                  <a:tcPr/>
                </a:tc>
                <a:tc vMerge="1">
                  <a:txBody>
                    <a:bodyPr/>
                    <a:lstStyle/>
                    <a:p>
                      <a:endParaRPr kumimoji="1" lang="ja-JP" altLang="en-US" dirty="0"/>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広告種類</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・ブランドリフト調査（調査種別：</a:t>
                      </a:r>
                      <a:r>
                        <a:rPr kumimoji="1" lang="ja-JP" altLang="en-US" sz="1100" b="1" kern="1200" dirty="0">
                          <a:solidFill>
                            <a:schemeClr val="accent6"/>
                          </a:solidFill>
                          <a:latin typeface="+mn-lt"/>
                          <a:ea typeface="+mn-ea"/>
                          <a:cs typeface="+mn-cs"/>
                        </a:rPr>
                        <a:t>比較検討</a:t>
                      </a:r>
                      <a:r>
                        <a:rPr kumimoji="1" lang="ja-JP" altLang="en-US" sz="1100" b="1" kern="1200" dirty="0">
                          <a:solidFill>
                            <a:schemeClr val="tx1">
                              <a:lumMod val="65000"/>
                              <a:lumOff val="35000"/>
                            </a:schemeClr>
                          </a:solidFill>
                          <a:latin typeface="+mn-lt"/>
                          <a:ea typeface="+mn-ea"/>
                          <a:cs typeface="+mn-cs"/>
                        </a:rPr>
                        <a:t>）</a:t>
                      </a:r>
                      <a:endParaRPr kumimoji="1" lang="en-US" altLang="ja-JP" sz="1100" b="1" kern="1200" dirty="0">
                        <a:solidFill>
                          <a:schemeClr val="tx1">
                            <a:lumMod val="65000"/>
                            <a:lumOff val="35000"/>
                          </a:schemeClr>
                        </a:solidFill>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tx1">
                              <a:lumMod val="65000"/>
                              <a:lumOff val="35000"/>
                            </a:schemeClr>
                          </a:solidFill>
                          <a:latin typeface="+mn-lt"/>
                          <a:ea typeface="+mn-ea"/>
                          <a:cs typeface="+mn-cs"/>
                        </a:rPr>
                        <a:t>※</a:t>
                      </a:r>
                      <a:r>
                        <a:rPr kumimoji="1" lang="ja-JP" altLang="en-US" sz="1000" b="0" kern="1200" dirty="0">
                          <a:solidFill>
                            <a:schemeClr val="tx1">
                              <a:lumMod val="65000"/>
                              <a:lumOff val="35000"/>
                            </a:schemeClr>
                          </a:solidFill>
                          <a:latin typeface="+mn-lt"/>
                          <a:ea typeface="+mn-ea"/>
                          <a:cs typeface="+mn-cs"/>
                        </a:rPr>
                        <a:t>紐づく広告が分からないと判断できない部分もあるため 、任意で一緒に設問文もつけてください。</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chemeClr val="accent6"/>
                          </a:solidFill>
                          <a:effectLst/>
                          <a:uLnTx/>
                          <a:uFillTx/>
                          <a:latin typeface="+mn-lt"/>
                          <a:ea typeface="+mn-ea"/>
                          <a:cs typeface="+mn-cs"/>
                        </a:rPr>
                        <a:t>必須</a:t>
                      </a:r>
                      <a:endParaRPr kumimoji="1" lang="en-US" altLang="ja-JP" sz="1100" b="1" i="0" u="none" strike="noStrike" kern="1200" cap="none" spc="0" normalizeH="0" baseline="0" noProof="0" dirty="0">
                        <a:ln>
                          <a:noFill/>
                        </a:ln>
                        <a:solidFill>
                          <a:schemeClr val="accent6"/>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dirty="0">
                        <a:ln>
                          <a:noFill/>
                        </a:ln>
                        <a:solidFill>
                          <a:srgbClr val="000000">
                            <a:lumMod val="65000"/>
                            <a:lumOff val="35000"/>
                          </a:srgb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tx1">
                              <a:lumMod val="65000"/>
                              <a:lumOff val="35000"/>
                            </a:schemeClr>
                          </a:solidFill>
                          <a:latin typeface="+mn-lt"/>
                          <a:ea typeface="+mn-ea"/>
                          <a:cs typeface="+mn-cs"/>
                        </a:rPr>
                        <a:t>※</a:t>
                      </a:r>
                      <a:r>
                        <a:rPr kumimoji="1" lang="ja-JP" altLang="en-US" sz="1000" b="0" kern="1200" dirty="0">
                          <a:solidFill>
                            <a:schemeClr val="tx1">
                              <a:lumMod val="65000"/>
                              <a:lumOff val="35000"/>
                            </a:schemeClr>
                          </a:solidFill>
                          <a:latin typeface="+mn-lt"/>
                          <a:ea typeface="+mn-ea"/>
                          <a:cs typeface="+mn-cs"/>
                        </a:rPr>
                        <a:t>「比較検討」</a:t>
                      </a:r>
                      <a:endParaRPr kumimoji="1" lang="en-US" altLang="ja-JP" sz="1000" b="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tx1">
                              <a:lumMod val="65000"/>
                              <a:lumOff val="35000"/>
                            </a:schemeClr>
                          </a:solidFill>
                          <a:latin typeface="+mn-lt"/>
                          <a:ea typeface="+mn-ea"/>
                          <a:cs typeface="+mn-cs"/>
                        </a:rPr>
                        <a:t>以外は任意</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rowSpan="4">
                  <a:txBody>
                    <a:bodyPr/>
                    <a:lstStyle/>
                    <a:p>
                      <a:pPr algn="l"/>
                      <a:r>
                        <a:rPr kumimoji="1" lang="ja-JP" altLang="en-US" sz="1100" b="0" dirty="0">
                          <a:solidFill>
                            <a:schemeClr val="tx1">
                              <a:lumMod val="65000"/>
                              <a:lumOff val="35000"/>
                            </a:schemeClr>
                          </a:solidFill>
                          <a:latin typeface="+mj-lt"/>
                          <a:ea typeface="+mj-ea"/>
                        </a:rPr>
                        <a:t>掲載に</a:t>
                      </a:r>
                      <a:endParaRPr kumimoji="1" lang="en-US" altLang="ja-JP" sz="1100" b="0" dirty="0">
                        <a:solidFill>
                          <a:schemeClr val="tx1">
                            <a:lumMod val="65000"/>
                            <a:lumOff val="35000"/>
                          </a:schemeClr>
                        </a:solidFill>
                        <a:latin typeface="+mj-lt"/>
                        <a:ea typeface="+mj-ea"/>
                      </a:endParaRPr>
                    </a:p>
                    <a:p>
                      <a:pPr algn="l"/>
                      <a:r>
                        <a:rPr kumimoji="1" lang="ja-JP" altLang="en-US" sz="1100" b="0" dirty="0">
                          <a:solidFill>
                            <a:schemeClr val="tx1">
                              <a:lumMod val="65000"/>
                              <a:lumOff val="35000"/>
                            </a:schemeClr>
                          </a:solidFill>
                          <a:latin typeface="+mj-lt"/>
                          <a:ea typeface="+mj-ea"/>
                        </a:rPr>
                        <a:t>間に合うよう適宜</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endParaRPr kumimoji="1" lang="ja-JP" altLang="en-US"/>
                    </a:p>
                  </a:txBody>
                  <a:tcPr/>
                </a:tc>
                <a:extLst>
                  <a:ext uri="{0D108BD9-81ED-4DB2-BD59-A6C34878D82A}">
                    <a16:rowId xmlns:a16="http://schemas.microsoft.com/office/drawing/2014/main" val="3015232818"/>
                  </a:ext>
                </a:extLst>
              </a:tr>
              <a:tr h="728881">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23" rtl="0" eaLnBrk="1" fontAlgn="base" latinLnBrk="0" hangingPunct="1">
                        <a:lnSpc>
                          <a:spcPct val="100000"/>
                        </a:lnSpc>
                        <a:spcBef>
                          <a:spcPts val="0"/>
                        </a:spcBef>
                        <a:spcAft>
                          <a:spcPts val="0"/>
                        </a:spcAft>
                        <a:buClrTx/>
                        <a:buSzTx/>
                        <a:buFont typeface="Arial" panose="020B0604020202020204" pitchFamily="34" charset="0"/>
                        <a:buNone/>
                        <a:tabLst/>
                        <a:defRPr/>
                      </a:pP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訴求する</a:t>
                      </a:r>
                      <a:endParaRPr kumimoji="1" lang="en-US" altLang="ja-JP" sz="1100" b="1" i="0" u="none" strike="noStrike" kern="1200" cap="none" spc="0" normalizeH="0" baseline="0" noProof="0" dirty="0">
                        <a:ln>
                          <a:noFill/>
                        </a:ln>
                        <a:solidFill>
                          <a:srgbClr val="000000">
                            <a:lumMod val="65000"/>
                            <a:lumOff val="35000"/>
                          </a:srgbClr>
                        </a:solidFill>
                        <a:effectLst/>
                        <a:uLnTx/>
                        <a:uFillTx/>
                        <a:latin typeface="+mn-lt"/>
                        <a:ea typeface="+mn-ea"/>
                        <a:cs typeface="+mn-cs"/>
                      </a:endParaRPr>
                    </a:p>
                    <a:p>
                      <a:pPr marL="0" marR="0" lvl="0" indent="0" algn="ctr" defTabSz="914423" rtl="0" eaLnBrk="1" fontAlgn="base" latinLnBrk="0" hangingPunct="1">
                        <a:lnSpc>
                          <a:spcPct val="100000"/>
                        </a:lnSpc>
                        <a:spcBef>
                          <a:spcPts val="0"/>
                        </a:spcBef>
                        <a:spcAft>
                          <a:spcPts val="0"/>
                        </a:spcAft>
                        <a:buClrTx/>
                        <a:buSzTx/>
                        <a:buFont typeface="Arial" panose="020B0604020202020204" pitchFamily="34" charset="0"/>
                        <a:buNone/>
                        <a:tabLst/>
                        <a:defRPr/>
                      </a:pP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商品・サービス</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l"/>
                      <a:endParaRPr kumimoji="1" lang="en-US" altLang="ja-JP" sz="1100" b="1" dirty="0">
                        <a:solidFill>
                          <a:schemeClr val="tx1">
                            <a:lumMod val="65000"/>
                            <a:lumOff val="35000"/>
                          </a:schemeClr>
                        </a:solidFill>
                        <a:latin typeface="+mj-lt"/>
                        <a:ea typeface="+mj-ea"/>
                      </a:endParaRPr>
                    </a:p>
                    <a:p>
                      <a:pPr algn="l"/>
                      <a:r>
                        <a:rPr kumimoji="1" lang="ja-JP" altLang="en-US" sz="1100" b="1" dirty="0">
                          <a:solidFill>
                            <a:schemeClr val="tx1">
                              <a:lumMod val="65000"/>
                              <a:lumOff val="35000"/>
                            </a:schemeClr>
                          </a:solidFill>
                          <a:latin typeface="+mj-lt"/>
                          <a:ea typeface="+mj-ea"/>
                        </a:rPr>
                        <a:t>薬機、医療、宗教・選挙・政党・意見広告・募金・寄付金の募集</a:t>
                      </a:r>
                      <a:endParaRPr kumimoji="1" lang="en-US" altLang="ja-JP" sz="1100" b="1" dirty="0">
                        <a:solidFill>
                          <a:schemeClr val="tx1">
                            <a:lumMod val="65000"/>
                            <a:lumOff val="35000"/>
                          </a:schemeClr>
                        </a:solidFill>
                        <a:latin typeface="+mj-lt"/>
                        <a:ea typeface="+mj-ea"/>
                      </a:endParaRPr>
                    </a:p>
                    <a:p>
                      <a:pPr algn="l"/>
                      <a:r>
                        <a:rPr kumimoji="1" lang="en-US" altLang="ja-JP" sz="1000" b="0" kern="1200" dirty="0">
                          <a:solidFill>
                            <a:schemeClr val="tx1">
                              <a:lumMod val="65000"/>
                              <a:lumOff val="35000"/>
                            </a:schemeClr>
                          </a:solidFill>
                          <a:latin typeface="+mn-lt"/>
                          <a:ea typeface="+mn-ea"/>
                          <a:cs typeface="+mn-cs"/>
                        </a:rPr>
                        <a:t>※</a:t>
                      </a:r>
                      <a:r>
                        <a:rPr kumimoji="1" lang="ja-JP" altLang="en-US" sz="1000" b="0" kern="1200" dirty="0">
                          <a:solidFill>
                            <a:schemeClr val="tx1">
                              <a:lumMod val="65000"/>
                              <a:lumOff val="35000"/>
                            </a:schemeClr>
                          </a:solidFill>
                          <a:latin typeface="+mn-lt"/>
                          <a:ea typeface="+mn-ea"/>
                          <a:cs typeface="+mn-cs"/>
                        </a:rPr>
                        <a:t>広告フォーマットを問わず、</a:t>
                      </a:r>
                      <a:r>
                        <a:rPr kumimoji="1" lang="ja-JP" altLang="en-US" sz="1000" b="0" kern="1200" dirty="0">
                          <a:solidFill>
                            <a:schemeClr val="accent6"/>
                          </a:solidFill>
                          <a:latin typeface="+mn-lt"/>
                          <a:ea typeface="+mn-ea"/>
                          <a:cs typeface="+mn-cs"/>
                        </a:rPr>
                        <a:t>リンク先・クリエイティブすべて審査対象</a:t>
                      </a:r>
                      <a:r>
                        <a:rPr kumimoji="1" lang="ja-JP" altLang="en-US" sz="1000" b="0" kern="1200" dirty="0">
                          <a:solidFill>
                            <a:schemeClr val="tx1">
                              <a:lumMod val="65000"/>
                              <a:lumOff val="35000"/>
                            </a:schemeClr>
                          </a:solidFill>
                          <a:latin typeface="+mn-lt"/>
                          <a:ea typeface="+mn-ea"/>
                          <a:cs typeface="+mn-cs"/>
                        </a:rPr>
                        <a:t>です。</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1" dirty="0">
                          <a:solidFill>
                            <a:schemeClr val="accent6"/>
                          </a:solidFill>
                          <a:latin typeface="+mj-lt"/>
                          <a:ea typeface="+mj-ea"/>
                        </a:rPr>
                        <a:t>必須</a:t>
                      </a:r>
                      <a:endParaRPr kumimoji="1" lang="en-US" altLang="ja-JP" sz="1100" b="1" dirty="0">
                        <a:solidFill>
                          <a:schemeClr val="accent6"/>
                        </a:solidFill>
                        <a:latin typeface="+mj-lt"/>
                        <a:ea typeface="+mj-ea"/>
                      </a:endParaRPr>
                    </a:p>
                    <a:p>
                      <a:pPr algn="ctr"/>
                      <a:endParaRPr kumimoji="1" lang="en-US" altLang="ja-JP" sz="1000" b="0" dirty="0">
                        <a:solidFill>
                          <a:schemeClr val="tx1">
                            <a:lumMod val="65000"/>
                            <a:lumOff val="35000"/>
                          </a:schemeClr>
                        </a:solidFill>
                        <a:latin typeface="+mj-lt"/>
                        <a:ea typeface="+mj-ea"/>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tx1">
                              <a:lumMod val="65000"/>
                              <a:lumOff val="35000"/>
                            </a:schemeClr>
                          </a:solidFill>
                          <a:latin typeface="+mn-lt"/>
                          <a:ea typeface="+mn-ea"/>
                          <a:cs typeface="+mn-cs"/>
                        </a:rPr>
                        <a:t>※</a:t>
                      </a:r>
                      <a:r>
                        <a:rPr kumimoji="1" lang="ja-JP" altLang="en-US" sz="1000" b="0" kern="1200" dirty="0">
                          <a:solidFill>
                            <a:schemeClr val="tx1">
                              <a:lumMod val="65000"/>
                              <a:lumOff val="35000"/>
                            </a:schemeClr>
                          </a:solidFill>
                          <a:latin typeface="+mn-lt"/>
                          <a:ea typeface="+mn-ea"/>
                          <a:cs typeface="+mn-cs"/>
                        </a:rPr>
                        <a:t>対象外あり</a:t>
                      </a:r>
                      <a:endParaRPr kumimoji="1" lang="en-US" altLang="ja-JP" sz="10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algn="l"/>
                      <a:endParaRPr kumimoji="1" lang="ja-JP" altLang="en-US" sz="1100" b="0" dirty="0">
                        <a:solidFill>
                          <a:schemeClr val="tx1">
                            <a:lumMod val="65000"/>
                            <a:lumOff val="35000"/>
                          </a:schemeClr>
                        </a:solidFill>
                        <a:latin typeface="+mj-lt"/>
                        <a:ea typeface="+mj-ea"/>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algn="ct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1047766">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公開前</a:t>
                      </a:r>
                      <a:endParaRPr kumimoji="1" lang="en-US" altLang="ja-JP" sz="11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サイト審査</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サイト状況</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l"/>
                      <a:endParaRPr kumimoji="1" lang="en-US" altLang="ja-JP" sz="1100" b="1" kern="1200" dirty="0">
                        <a:solidFill>
                          <a:schemeClr val="tx1">
                            <a:lumMod val="65000"/>
                            <a:lumOff val="35000"/>
                          </a:schemeClr>
                        </a:solidFill>
                        <a:latin typeface="+mn-lt"/>
                        <a:ea typeface="+mn-ea"/>
                        <a:cs typeface="+mn-cs"/>
                      </a:endParaRPr>
                    </a:p>
                    <a:p>
                      <a:pPr algn="l"/>
                      <a:r>
                        <a:rPr kumimoji="1" lang="ja-JP" altLang="en-US" sz="1100" b="1" kern="1200" dirty="0">
                          <a:solidFill>
                            <a:schemeClr val="tx1">
                              <a:lumMod val="65000"/>
                              <a:lumOff val="35000"/>
                            </a:schemeClr>
                          </a:solidFill>
                          <a:latin typeface="+mn-lt"/>
                          <a:ea typeface="+mn-ea"/>
                          <a:cs typeface="+mn-cs"/>
                        </a:rPr>
                        <a:t>公開前サイト</a:t>
                      </a:r>
                      <a:endParaRPr kumimoji="1" lang="en-US" altLang="ja-JP" sz="1100" b="1" kern="1200" dirty="0">
                        <a:solidFill>
                          <a:schemeClr val="tx1">
                            <a:lumMod val="65000"/>
                            <a:lumOff val="35000"/>
                          </a:schemeClr>
                        </a:solidFill>
                        <a:latin typeface="+mn-lt"/>
                        <a:ea typeface="+mn-ea"/>
                        <a:cs typeface="+mn-cs"/>
                      </a:endParaRPr>
                    </a:p>
                    <a:p>
                      <a:pPr algn="l"/>
                      <a:endParaRPr kumimoji="1" lang="en-US" altLang="ja-JP" sz="1100" b="0" kern="1200" dirty="0">
                        <a:solidFill>
                          <a:schemeClr val="tx1">
                            <a:lumMod val="65000"/>
                            <a:lumOff val="35000"/>
                          </a:schemeClr>
                        </a:solidFill>
                        <a:latin typeface="+mn-lt"/>
                        <a:ea typeface="+mn-ea"/>
                        <a:cs typeface="+mn-cs"/>
                      </a:endParaRPr>
                    </a:p>
                    <a:p>
                      <a:pPr algn="l"/>
                      <a:r>
                        <a:rPr kumimoji="1" lang="en-US" altLang="ja-JP" sz="1000" b="0" kern="1200" dirty="0" smtClean="0">
                          <a:solidFill>
                            <a:schemeClr val="tx1">
                              <a:lumMod val="65000"/>
                              <a:lumOff val="35000"/>
                            </a:schemeClr>
                          </a:solidFill>
                          <a:latin typeface="+mn-lt"/>
                          <a:ea typeface="+mn-ea"/>
                          <a:cs typeface="+mn-cs"/>
                        </a:rPr>
                        <a:t>※</a:t>
                      </a:r>
                      <a:r>
                        <a:rPr kumimoji="1" lang="ja-JP" altLang="en-US" sz="1000" b="0" kern="1200" dirty="0" smtClean="0">
                          <a:solidFill>
                            <a:schemeClr val="tx1">
                              <a:lumMod val="65000"/>
                              <a:lumOff val="35000"/>
                            </a:schemeClr>
                          </a:solidFill>
                          <a:latin typeface="+mn-lt"/>
                          <a:ea typeface="+mn-ea"/>
                          <a:cs typeface="+mn-cs"/>
                        </a:rPr>
                        <a:t>広告</a:t>
                      </a:r>
                      <a:r>
                        <a:rPr kumimoji="1" lang="ja-JP" altLang="en-US" sz="1000" b="0" kern="1200" dirty="0">
                          <a:solidFill>
                            <a:schemeClr val="tx1">
                              <a:lumMod val="65000"/>
                              <a:lumOff val="35000"/>
                            </a:schemeClr>
                          </a:solidFill>
                          <a:latin typeface="+mn-lt"/>
                          <a:ea typeface="+mn-ea"/>
                          <a:cs typeface="+mn-cs"/>
                        </a:rPr>
                        <a:t>管理ツールに広告を入稿する時点で、リンク先</a:t>
                      </a:r>
                      <a:r>
                        <a:rPr kumimoji="1" lang="en-US" altLang="ja-JP" sz="1000" b="0" kern="1200" dirty="0">
                          <a:solidFill>
                            <a:schemeClr val="tx1">
                              <a:lumMod val="65000"/>
                              <a:lumOff val="35000"/>
                            </a:schemeClr>
                          </a:solidFill>
                          <a:latin typeface="+mn-lt"/>
                          <a:ea typeface="+mn-ea"/>
                          <a:cs typeface="+mn-cs"/>
                        </a:rPr>
                        <a:t>URL</a:t>
                      </a:r>
                      <a:r>
                        <a:rPr kumimoji="1" lang="ja-JP" altLang="en-US" sz="1000" b="0" kern="1200" dirty="0">
                          <a:solidFill>
                            <a:schemeClr val="tx1">
                              <a:lumMod val="65000"/>
                              <a:lumOff val="35000"/>
                            </a:schemeClr>
                          </a:solidFill>
                          <a:latin typeface="+mn-lt"/>
                          <a:ea typeface="+mn-ea"/>
                          <a:cs typeface="+mn-cs"/>
                        </a:rPr>
                        <a:t>が未公開または未完成の場合に必要な審査です。</a:t>
                      </a:r>
                      <a:r>
                        <a:rPr kumimoji="1" lang="ja-JP" altLang="en-US" sz="1000" b="0" kern="1200" dirty="0">
                          <a:solidFill>
                            <a:schemeClr val="accent6"/>
                          </a:solidFill>
                          <a:latin typeface="+mn-lt"/>
                          <a:ea typeface="+mn-ea"/>
                          <a:cs typeface="+mn-cs"/>
                        </a:rPr>
                        <a:t>審査には更新後のテストサイトまたはキャプチャ、掲載開始日とリンク先更新日時が必要</a:t>
                      </a:r>
                      <a:r>
                        <a:rPr kumimoji="1" lang="ja-JP" altLang="en-US" sz="1000" b="0" kern="1200" dirty="0">
                          <a:solidFill>
                            <a:schemeClr val="tx1">
                              <a:lumMod val="65000"/>
                              <a:lumOff val="35000"/>
                            </a:schemeClr>
                          </a:solidFill>
                          <a:latin typeface="+mn-lt"/>
                          <a:ea typeface="+mn-ea"/>
                          <a:cs typeface="+mn-cs"/>
                        </a:rPr>
                        <a:t>です。</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accent6"/>
                          </a:solidFill>
                          <a:latin typeface="+mn-lt"/>
                          <a:ea typeface="+mn-ea"/>
                          <a:cs typeface="+mn-cs"/>
                        </a:rPr>
                        <a:t>必須</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1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r h="895916">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a:solidFill>
                            <a:schemeClr val="tx1">
                              <a:lumMod val="65000"/>
                              <a:lumOff val="35000"/>
                            </a:schemeClr>
                          </a:solidFill>
                          <a:latin typeface="+mn-lt"/>
                          <a:ea typeface="+mn-ea"/>
                          <a:cs typeface="+mn-cs"/>
                        </a:rPr>
                        <a:t>掲載制限</a:t>
                      </a:r>
                      <a:endParaRPr kumimoji="1" lang="en-US" altLang="ja-JP" sz="1100" b="1" kern="1200" noProof="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1" kern="1200" noProof="0" dirty="0">
                          <a:solidFill>
                            <a:schemeClr val="tx1">
                              <a:lumMod val="65000"/>
                              <a:lumOff val="35000"/>
                            </a:schemeClr>
                          </a:solidFill>
                          <a:latin typeface="+mn-lt"/>
                          <a:ea typeface="+mn-ea"/>
                          <a:cs typeface="+mn-cs"/>
                        </a:rPr>
                        <a:t>掲載制限</a:t>
                      </a:r>
                      <a:endParaRPr kumimoji="1" lang="en-US" altLang="ja-JP" sz="1100" b="1" kern="1200" noProof="0" dirty="0">
                        <a:solidFill>
                          <a:schemeClr val="tx1">
                            <a:lumMod val="65000"/>
                            <a:lumOff val="35000"/>
                          </a:schemeClr>
                        </a:solidFill>
                        <a:latin typeface="+mn-lt"/>
                        <a:ea typeface="+mn-ea"/>
                        <a:cs typeface="+mn-cs"/>
                      </a:endParaRPr>
                    </a:p>
                    <a:p>
                      <a:pPr algn="ctr"/>
                      <a:r>
                        <a:rPr kumimoji="1" lang="ja-JP" altLang="en-US" sz="1100" b="1" kern="1200" noProof="0" dirty="0">
                          <a:solidFill>
                            <a:schemeClr val="tx1">
                              <a:lumMod val="65000"/>
                              <a:lumOff val="35000"/>
                            </a:schemeClr>
                          </a:solidFill>
                          <a:latin typeface="+mn-lt"/>
                          <a:ea typeface="+mn-ea"/>
                          <a:cs typeface="+mn-cs"/>
                        </a:rPr>
                        <a:t>カテゴリー</a:t>
                      </a:r>
                      <a:endParaRPr kumimoji="1" lang="ja-JP" altLang="en-US" sz="11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en-US" altLang="ja-JP" sz="1100" b="1" kern="1200" noProof="0" dirty="0">
                        <a:solidFill>
                          <a:schemeClr val="tx1">
                            <a:lumMod val="65000"/>
                            <a:lumOff val="35000"/>
                          </a:schemeClr>
                        </a:solidFill>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kern="1200" noProof="0" dirty="0">
                          <a:solidFill>
                            <a:schemeClr val="tx1">
                              <a:lumMod val="65000"/>
                              <a:lumOff val="35000"/>
                            </a:schemeClr>
                          </a:solidFill>
                          <a:latin typeface="+mn-lt"/>
                          <a:ea typeface="+mn-ea"/>
                          <a:cs typeface="+mn-cs"/>
                        </a:rPr>
                        <a:t>「掲載制限に該当する広告内容」の判断</a:t>
                      </a:r>
                      <a:endParaRPr kumimoji="1" lang="en-US" altLang="ja-JP" sz="1100" b="1" kern="1200" noProof="0" dirty="0">
                        <a:solidFill>
                          <a:schemeClr val="tx1">
                            <a:lumMod val="65000"/>
                            <a:lumOff val="35000"/>
                          </a:schemeClr>
                        </a:solidFill>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en-US" altLang="ja-JP" sz="1100" b="0" kern="1200" noProof="0" dirty="0">
                        <a:solidFill>
                          <a:schemeClr val="tx1">
                            <a:lumMod val="65000"/>
                            <a:lumOff val="35000"/>
                          </a:schemeClr>
                        </a:solidFill>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kern="1200" noProof="0" dirty="0">
                          <a:solidFill>
                            <a:schemeClr val="tx1">
                              <a:lumMod val="65000"/>
                              <a:lumOff val="35000"/>
                            </a:schemeClr>
                          </a:solidFill>
                          <a:latin typeface="+mn-lt"/>
                          <a:ea typeface="+mn-ea"/>
                          <a:cs typeface="+mn-cs"/>
                        </a:rPr>
                        <a:t>※</a:t>
                      </a:r>
                      <a:r>
                        <a:rPr kumimoji="1" lang="ja-JP" altLang="en-US" sz="1000" b="0" kern="1200" noProof="0" dirty="0">
                          <a:solidFill>
                            <a:schemeClr val="tx1">
                              <a:lumMod val="65000"/>
                              <a:lumOff val="35000"/>
                            </a:schemeClr>
                          </a:solidFill>
                          <a:latin typeface="+mn-lt"/>
                          <a:ea typeface="+mn-ea"/>
                          <a:cs typeface="+mn-cs"/>
                        </a:rPr>
                        <a:t>掲載制限カテゴリーの確認の場合に選択。</a:t>
                      </a:r>
                      <a:r>
                        <a:rPr kumimoji="1" lang="ja-JP" altLang="en-US" sz="1000" b="0" kern="1200" noProof="0" dirty="0">
                          <a:solidFill>
                            <a:schemeClr val="accent6"/>
                          </a:solidFill>
                          <a:latin typeface="+mn-lt"/>
                          <a:ea typeface="+mn-ea"/>
                          <a:cs typeface="+mn-cs"/>
                        </a:rPr>
                        <a:t>判断にはリンク先サイトが必要</a:t>
                      </a:r>
                      <a:r>
                        <a:rPr kumimoji="1" lang="ja-JP" altLang="en-US" sz="1000" b="0" kern="1200" noProof="0" dirty="0">
                          <a:solidFill>
                            <a:schemeClr val="tx1">
                              <a:lumMod val="65000"/>
                              <a:lumOff val="35000"/>
                            </a:schemeClr>
                          </a:solidFill>
                          <a:latin typeface="+mn-lt"/>
                          <a:ea typeface="+mn-ea"/>
                          <a:cs typeface="+mn-cs"/>
                        </a:rPr>
                        <a:t>となり、クリエイティブのみでは判断できかねます。</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0" kern="1200" dirty="0" err="1">
                          <a:solidFill>
                            <a:schemeClr val="tx1">
                              <a:lumMod val="65000"/>
                              <a:lumOff val="35000"/>
                            </a:schemeClr>
                          </a:solidFill>
                          <a:latin typeface="+mn-lt"/>
                          <a:ea typeface="+mn-ea"/>
                          <a:cs typeface="+mn-cs"/>
                        </a:rPr>
                        <a:t>任意</a:t>
                      </a:r>
                      <a:endParaRPr kumimoji="1" lang="ja-JP" altLang="en-US" sz="11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en-US" altLang="ja-JP" sz="1100" b="0" kern="1200" noProof="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algn="ct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63668774"/>
                  </a:ext>
                </a:extLst>
              </a:tr>
            </a:tbl>
          </a:graphicData>
        </a:graphic>
      </p:graphicFrame>
    </p:spTree>
    <p:extLst>
      <p:ext uri="{BB962C8B-B14F-4D97-AF65-F5344CB8AC3E}">
        <p14:creationId xmlns:p14="http://schemas.microsoft.com/office/powerpoint/2010/main" val="127696419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免責事項・注意事項</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9</a:t>
            </a:fld>
            <a:endParaRPr lang="ja-JP" altLang="en-US"/>
          </a:p>
        </p:txBody>
      </p:sp>
      <p:sp>
        <p:nvSpPr>
          <p:cNvPr id="6" name="テキスト ボックス 5"/>
          <p:cNvSpPr txBox="1"/>
          <p:nvPr/>
        </p:nvSpPr>
        <p:spPr>
          <a:xfrm>
            <a:off x="454374" y="1124744"/>
            <a:ext cx="11402265" cy="5693866"/>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a:t>
            </a:r>
            <a:r>
              <a:rPr kumimoji="0" lang="zh-TW" altLang="en-US" sz="1400" b="0" i="0" u="none" strike="noStrike" kern="0" cap="none" spc="0" normalizeH="0" baseline="0" noProof="0" dirty="0">
                <a:ln>
                  <a:noFill/>
                </a:ln>
                <a:solidFill>
                  <a:schemeClr val="tx1">
                    <a:lumMod val="65000"/>
                    <a:lumOff val="35000"/>
                  </a:schemeClr>
                </a:solidFill>
                <a:effectLst/>
                <a:uLnTx/>
                <a:uFillTx/>
              </a:rPr>
              <a:t>広告取扱基本規定</a:t>
            </a:r>
            <a:r>
              <a:rPr kumimoji="0" lang="ja-JP" altLang="en-US" sz="1400" b="0" i="0" u="none" strike="noStrike" kern="0" cap="none" spc="0" normalizeH="0" baseline="0" noProof="0" dirty="0">
                <a:ln>
                  <a:noFill/>
                </a:ln>
                <a:solidFill>
                  <a:schemeClr val="tx1">
                    <a:lumMod val="65000"/>
                    <a:lumOff val="35000"/>
                  </a:schemeClr>
                </a:solidFill>
                <a:effectLst/>
                <a:uLnTx/>
                <a:uFillTx/>
              </a:rPr>
              <a:t>・入稿規定・商品資料をご参照ください。</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lvl="0">
              <a:defRPr/>
            </a:pPr>
            <a:r>
              <a:rPr kumimoji="0" lang="ja-JP" altLang="en-US" sz="1400" kern="0" dirty="0">
                <a:solidFill>
                  <a:schemeClr val="tx1">
                    <a:lumMod val="65000"/>
                    <a:lumOff val="35000"/>
                  </a:schemeClr>
                </a:solidFill>
              </a:rPr>
              <a:t>　・広告取扱基本規定：</a:t>
            </a:r>
            <a:r>
              <a:rPr kumimoji="0" lang="en-US" altLang="ja-JP" sz="1400" kern="0" dirty="0">
                <a:solidFill>
                  <a:schemeClr val="tx1">
                    <a:lumMod val="65000"/>
                    <a:lumOff val="35000"/>
                  </a:schemeClr>
                </a:solidFill>
                <a:hlinkClick r:id="rId2"/>
              </a:rPr>
              <a:t>https://marketing.yahoo.co.jp/guidelines/terms.html</a:t>
            </a:r>
            <a:endParaRPr kumimoji="0" lang="en-US" altLang="ja-JP" sz="1400" kern="0" dirty="0">
              <a:solidFill>
                <a:schemeClr val="tx1">
                  <a:lumMod val="65000"/>
                  <a:lumOff val="35000"/>
                </a:schemeClr>
              </a:solidFill>
            </a:endParaRPr>
          </a:p>
          <a:p>
            <a:pPr lvl="0">
              <a:defRPr/>
            </a:pPr>
            <a:r>
              <a:rPr kumimoji="0" lang="ja-JP" altLang="en-US" sz="1400" kern="0" dirty="0">
                <a:solidFill>
                  <a:schemeClr val="tx1">
                    <a:lumMod val="65000"/>
                    <a:lumOff val="35000"/>
                  </a:schemeClr>
                </a:solidFill>
              </a:rPr>
              <a:t>　・入稿規定（</a:t>
            </a:r>
            <a:r>
              <a:rPr kumimoji="0" lang="en-US" altLang="ja-JP" sz="1400" kern="0" dirty="0">
                <a:solidFill>
                  <a:schemeClr val="tx1">
                    <a:lumMod val="65000"/>
                    <a:lumOff val="35000"/>
                  </a:schemeClr>
                </a:solidFill>
              </a:rPr>
              <a:t>web</a:t>
            </a:r>
            <a:r>
              <a:rPr kumimoji="0" lang="ja-JP" altLang="en-US" sz="1400" kern="0" dirty="0">
                <a:solidFill>
                  <a:schemeClr val="tx1">
                    <a:lumMod val="65000"/>
                    <a:lumOff val="35000"/>
                  </a:schemeClr>
                </a:solidFill>
              </a:rPr>
              <a:t>）：</a:t>
            </a:r>
            <a:r>
              <a:rPr kumimoji="0" lang="en-US" altLang="ja-JP" sz="1400" kern="0" dirty="0">
                <a:solidFill>
                  <a:schemeClr val="tx1">
                    <a:lumMod val="65000"/>
                    <a:lumOff val="35000"/>
                  </a:schemeClr>
                </a:solidFill>
              </a:rPr>
              <a:t> </a:t>
            </a:r>
            <a:r>
              <a:rPr lang="en-US" altLang="ja-JP" sz="1400" dirty="0">
                <a:solidFill>
                  <a:schemeClr val="tx1">
                    <a:lumMod val="65000"/>
                    <a:lumOff val="35000"/>
                  </a:schemeClr>
                </a:solidFill>
                <a:hlinkClick r:id="rId3"/>
              </a:rPr>
              <a:t>https://ads-help.yahoo.co.jp/yahooads/guideline/articledetail?lan=ja&amp;aid=1493&amp;o=default</a:t>
            </a:r>
            <a:endParaRPr kumimoji="0" lang="en-US" altLang="ja-JP" sz="1400" kern="0" dirty="0">
              <a:solidFill>
                <a:schemeClr val="tx1">
                  <a:lumMod val="65000"/>
                  <a:lumOff val="35000"/>
                </a:schemeClr>
              </a:solidFill>
            </a:endParaRPr>
          </a:p>
          <a:p>
            <a:pPr>
              <a:defRPr/>
            </a:pPr>
            <a:r>
              <a:rPr kumimoji="0" lang="ja-JP" altLang="en-US" sz="1400" kern="0" dirty="0">
                <a:solidFill>
                  <a:schemeClr val="tx1">
                    <a:lumMod val="65000"/>
                    <a:lumOff val="35000"/>
                  </a:schemeClr>
                </a:solidFill>
              </a:rPr>
              <a:t>　・入稿規定（</a:t>
            </a:r>
            <a:r>
              <a:rPr kumimoji="0" lang="en-US" altLang="ja-JP" sz="1400" kern="0" dirty="0">
                <a:solidFill>
                  <a:schemeClr val="tx1">
                    <a:lumMod val="65000"/>
                    <a:lumOff val="35000"/>
                  </a:schemeClr>
                </a:solidFill>
              </a:rPr>
              <a:t>PDF</a:t>
            </a:r>
            <a:r>
              <a:rPr kumimoji="0" lang="ja-JP" altLang="en-US" sz="1400" kern="0" dirty="0">
                <a:solidFill>
                  <a:schemeClr val="tx1">
                    <a:lumMod val="65000"/>
                    <a:lumOff val="35000"/>
                  </a:schemeClr>
                </a:solidFill>
              </a:rPr>
              <a:t>）：</a:t>
            </a:r>
            <a:r>
              <a:rPr kumimoji="0" lang="en-US" altLang="ja-JP" sz="1400" kern="0" dirty="0">
                <a:solidFill>
                  <a:schemeClr val="tx1">
                    <a:lumMod val="65000"/>
                    <a:lumOff val="35000"/>
                  </a:schemeClr>
                </a:solidFill>
              </a:rPr>
              <a:t> </a:t>
            </a:r>
            <a:r>
              <a:rPr kumimoji="0" lang="en-US" altLang="ja-JP" sz="1400" kern="0" dirty="0">
                <a:solidFill>
                  <a:schemeClr val="tx1">
                    <a:lumMod val="65000"/>
                    <a:lumOff val="35000"/>
                  </a:schemeClr>
                </a:solidFill>
                <a:hlinkClick r:id="rId4"/>
              </a:rPr>
              <a:t>https://s.yimg.jp/images/listing/pdfs/listing_nyuukoukitei.pdf</a:t>
            </a:r>
            <a:endParaRPr kumimoji="0" lang="en-US" altLang="ja-JP" sz="1400" kern="0" dirty="0">
              <a:solidFill>
                <a:schemeClr val="tx1">
                  <a:lumMod val="65000"/>
                  <a:lumOff val="35000"/>
                </a:schemeClr>
              </a:solidFill>
            </a:endParaRPr>
          </a:p>
          <a:p>
            <a:pPr lvl="0">
              <a:defRPr/>
            </a:pPr>
            <a:r>
              <a:rPr kumimoji="0" lang="ja-JP" altLang="en-US" sz="1400" kern="0" dirty="0">
                <a:solidFill>
                  <a:schemeClr val="tx1">
                    <a:lumMod val="65000"/>
                    <a:lumOff val="35000"/>
                  </a:schemeClr>
                </a:solidFill>
              </a:rPr>
              <a:t>　・商品資料：広告管理ツールで表示される、商品の詳細ページからダウンロードいただけます。</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smtClean="0">
              <a:ln>
                <a:noFill/>
              </a:ln>
              <a:solidFill>
                <a:schemeClr val="tx1">
                  <a:lumMod val="65000"/>
                  <a:lumOff val="35000"/>
                </a:schemeClr>
              </a:solidFill>
              <a:effectLst/>
              <a:uLnTx/>
              <a:uFillTx/>
            </a:endParaRPr>
          </a:p>
          <a:p>
            <a:pPr lvl="0">
              <a:defRPr/>
            </a:pPr>
            <a:r>
              <a:rPr kumimoji="0" lang="ja-JP" altLang="en-US" sz="1400" kern="0" dirty="0">
                <a:solidFill>
                  <a:schemeClr val="tx1">
                    <a:lumMod val="65000"/>
                    <a:lumOff val="35000"/>
                  </a:schemeClr>
                </a:solidFill>
              </a:rPr>
              <a:t>■一部の広告タイプやブランドリフト調査項目、訴求する商品・サービスによっては入稿前審査にて事前原稿確認が必須です。</a:t>
            </a:r>
          </a:p>
          <a:p>
            <a:pPr marL="179388"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schemeClr val="tx1">
                    <a:lumMod val="65000"/>
                    <a:lumOff val="35000"/>
                  </a:schemeClr>
                </a:solidFill>
                <a:effectLst/>
                <a:uLnTx/>
                <a:uFillTx/>
              </a:rPr>
              <a:t>ディスプレイ</a:t>
            </a:r>
            <a:r>
              <a:rPr kumimoji="0" lang="ja-JP" altLang="en-US" sz="1400" b="0" i="0" u="none" strike="noStrike" kern="0" cap="none" spc="0" normalizeH="0" baseline="0" noProof="0" dirty="0">
                <a:ln>
                  <a:noFill/>
                </a:ln>
                <a:solidFill>
                  <a:schemeClr val="tx1">
                    <a:lumMod val="65000"/>
                    <a:lumOff val="35000"/>
                  </a:schemeClr>
                </a:solidFill>
                <a:effectLst/>
                <a:uLnTx/>
                <a:uFillTx/>
              </a:rPr>
              <a:t>広告（予約型）審査相談フォームよりご依頼ください。</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179388" marR="0" lvl="0" indent="0" defTabSz="914400" eaLnBrk="1" fontAlgn="auto" latinLnBrk="0" hangingPunct="1">
              <a:lnSpc>
                <a:spcPct val="100000"/>
              </a:lnSpc>
              <a:spcBef>
                <a:spcPts val="0"/>
              </a:spcBef>
              <a:spcAft>
                <a:spcPts val="0"/>
              </a:spcAft>
              <a:buClrTx/>
              <a:buSzTx/>
              <a:buFontTx/>
              <a:buNone/>
              <a:tabLst/>
              <a:defRPr/>
            </a:pPr>
            <a:r>
              <a:rPr kumimoji="0" lang="en-US" altLang="ja-JP" sz="1400" b="0" i="0" u="none" strike="noStrike" kern="0" cap="none" spc="0" normalizeH="0" baseline="0" noProof="0" dirty="0">
                <a:ln>
                  <a:noFill/>
                </a:ln>
                <a:solidFill>
                  <a:schemeClr val="tx1">
                    <a:lumMod val="65000"/>
                    <a:lumOff val="35000"/>
                  </a:schemeClr>
                </a:solidFill>
                <a:effectLst/>
                <a:uLnTx/>
                <a:uFillTx/>
                <a:hlinkClick r:id="rId5"/>
              </a:rPr>
              <a:t>https://form-business.yahoo.co.jp/claris/enqueteForm?inquiry_type=display_support</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177800" marR="0" lvl="0" indent="-17780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a:t>
            </a:r>
            <a:r>
              <a:rPr kumimoji="0" lang="ja-JP" altLang="ja-JP" sz="1400" b="0" i="0" u="none" strike="noStrike" kern="0" cap="none" spc="0" normalizeH="0" baseline="0" noProof="0" dirty="0">
                <a:ln>
                  <a:noFill/>
                </a:ln>
                <a:solidFill>
                  <a:schemeClr val="tx1">
                    <a:lumMod val="65000"/>
                    <a:lumOff val="35000"/>
                  </a:schemeClr>
                </a:solidFill>
                <a:effectLst/>
                <a:uLnTx/>
                <a:uFillTx/>
              </a:rPr>
              <a:t>ページの内容・構成は、予告なく変更になる場合や、災害時、通信障害時、他プロモーション時等、特別編成になる場合があります。</a:t>
            </a:r>
          </a:p>
          <a:p>
            <a:pPr marL="0" marR="0" lvl="0" indent="179388" defTabSz="914400" eaLnBrk="1" fontAlgn="auto" latinLnBrk="0" hangingPunct="1">
              <a:lnSpc>
                <a:spcPct val="100000"/>
              </a:lnSpc>
              <a:spcBef>
                <a:spcPts val="0"/>
              </a:spcBef>
              <a:spcAft>
                <a:spcPts val="0"/>
              </a:spcAft>
              <a:buClrTx/>
              <a:buSzTx/>
              <a:buFontTx/>
              <a:buNone/>
              <a:tabLst/>
              <a:defRPr/>
            </a:pPr>
            <a:r>
              <a:rPr kumimoji="0" lang="ja-JP" altLang="ja-JP" sz="1400" b="0" i="0" u="none" strike="noStrike" kern="0" cap="none" spc="0" normalizeH="0" baseline="0" noProof="0" dirty="0">
                <a:ln>
                  <a:noFill/>
                </a:ln>
                <a:solidFill>
                  <a:schemeClr val="tx1">
                    <a:lumMod val="65000"/>
                    <a:lumOff val="35000"/>
                  </a:schemeClr>
                </a:solidFill>
                <a:effectLst/>
                <a:uLnTx/>
                <a:uFillTx/>
              </a:rPr>
              <a:t>また、それらに</a:t>
            </a:r>
            <a:r>
              <a:rPr kumimoji="0" lang="ja-JP" altLang="en-US" sz="1400" b="0" i="0" u="none" strike="noStrike" kern="0" cap="none" spc="0" normalizeH="0" baseline="0" noProof="0" dirty="0">
                <a:ln>
                  <a:noFill/>
                </a:ln>
                <a:solidFill>
                  <a:schemeClr val="tx1">
                    <a:lumMod val="65000"/>
                    <a:lumOff val="35000"/>
                  </a:schemeClr>
                </a:solidFill>
                <a:effectLst/>
                <a:uLnTx/>
                <a:uFillTx/>
              </a:rPr>
              <a:t>伴い</a:t>
            </a:r>
            <a:r>
              <a:rPr kumimoji="0" lang="ja-JP" altLang="ja-JP" sz="1400" b="0" i="0" u="none" strike="noStrike" kern="0" cap="none" spc="0" normalizeH="0" baseline="0" noProof="0" dirty="0">
                <a:ln>
                  <a:noFill/>
                </a:ln>
                <a:solidFill>
                  <a:schemeClr val="tx1">
                    <a:lumMod val="65000"/>
                    <a:lumOff val="35000"/>
                  </a:schemeClr>
                </a:solidFill>
                <a:effectLst/>
                <a:uLnTx/>
                <a:uFillTx/>
              </a:rPr>
              <a:t>ページ内での掲載箇所が変更になる場合があります。あらかじめご了承ください。</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179388"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■弊社サービスによる特別演出に伴い、一部商品を売り止めする場合があります。あらかじめご了承ください。</a:t>
            </a:r>
            <a:endParaRPr kumimoji="0" lang="ja-JP"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■一部、広告掲載対象外となるページがあります。</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■市区郡合併などでエリアが変更・廃止になる場合があります。</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 商品によってはセールスシートに明示された「購入期間」より短期間で設定可能ですが、</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400" kern="0" dirty="0">
                <a:solidFill>
                  <a:schemeClr val="tx1">
                    <a:lumMod val="65000"/>
                    <a:lumOff val="35000"/>
                  </a:schemeClr>
                </a:solidFill>
              </a:rPr>
              <a:t>    </a:t>
            </a:r>
            <a:r>
              <a:rPr kumimoji="0" lang="ja-JP" altLang="en-US" sz="1400" b="0" i="0" u="none" strike="noStrike" kern="0" cap="none" spc="0" normalizeH="0" baseline="0" noProof="0" dirty="0">
                <a:ln>
                  <a:noFill/>
                </a:ln>
                <a:solidFill>
                  <a:schemeClr val="tx1">
                    <a:lumMod val="65000"/>
                    <a:lumOff val="35000"/>
                  </a:schemeClr>
                </a:solidFill>
                <a:effectLst/>
                <a:uLnTx/>
                <a:uFillTx/>
              </a:rPr>
              <a:t>指定したビューアブルインプレッション未達と</a:t>
            </a:r>
            <a:r>
              <a:rPr kumimoji="0" lang="ja-JP" altLang="ja-JP" sz="1400" b="0" i="0" u="none" strike="noStrike" kern="0" cap="none" spc="0" normalizeH="0" baseline="0" noProof="0" dirty="0">
                <a:ln>
                  <a:noFill/>
                </a:ln>
                <a:solidFill>
                  <a:schemeClr val="tx1">
                    <a:lumMod val="65000"/>
                    <a:lumOff val="35000"/>
                  </a:schemeClr>
                </a:solidFill>
                <a:effectLst/>
                <a:uLnTx/>
                <a:uFillTx/>
              </a:rPr>
              <a:t>なる場合があります。</a:t>
            </a:r>
            <a:r>
              <a:rPr kumimoji="0" lang="ja-JP" altLang="en-US" sz="1400" b="0" i="0" u="none" strike="noStrike" kern="0" cap="none" spc="0" normalizeH="0" baseline="0" noProof="0" dirty="0">
                <a:ln>
                  <a:noFill/>
                </a:ln>
                <a:solidFill>
                  <a:schemeClr val="tx1">
                    <a:lumMod val="65000"/>
                    <a:lumOff val="35000"/>
                  </a:schemeClr>
                </a:solidFill>
                <a:effectLst/>
                <a:uLnTx/>
                <a:uFillTx/>
              </a:rPr>
              <a:t>その際は補填対象外となりますので</a:t>
            </a:r>
            <a:r>
              <a:rPr kumimoji="0" lang="ja-JP" altLang="ja-JP" sz="1400" b="0" i="0" u="none" strike="noStrike" kern="0" cap="none" spc="0" normalizeH="0" baseline="0" noProof="0" dirty="0">
                <a:ln>
                  <a:noFill/>
                </a:ln>
                <a:solidFill>
                  <a:schemeClr val="tx1">
                    <a:lumMod val="65000"/>
                    <a:lumOff val="35000"/>
                  </a:schemeClr>
                </a:solidFill>
                <a:effectLst/>
                <a:uLnTx/>
                <a:uFillTx/>
              </a:rPr>
              <a:t>あらかじめご了承ください。</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■金額表示は、消費税を含みません。</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■金額表示は、代理店手数料を含みます。</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p:txBody>
      </p:sp>
    </p:spTree>
    <p:extLst>
      <p:ext uri="{BB962C8B-B14F-4D97-AF65-F5344CB8AC3E}">
        <p14:creationId xmlns:p14="http://schemas.microsoft.com/office/powerpoint/2010/main" val="642417514"/>
      </p:ext>
    </p:extLst>
  </p:cSld>
  <p:clrMapOvr>
    <a:masterClrMapping/>
  </p:clrMapOvr>
  <p:timing>
    <p:tnLst>
      <p:par>
        <p:cTn id="1" dur="indefinite" restart="never" nodeType="tmRoot"/>
      </p:par>
    </p:tnLst>
  </p:timing>
</p:sld>
</file>

<file path=ppt/theme/theme1.xml><?xml version="1.0" encoding="utf-8"?>
<a:theme xmlns:a="http://schemas.openxmlformats.org/drawingml/2006/main" name="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中表紙と裏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3.xml><?xml version="1.0" encoding="utf-8"?>
<a:theme xmlns:a="http://schemas.openxmlformats.org/drawingml/2006/main" name="コンテンツページ">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【社外秘】mscテンプレート_2016</Template>
  <TotalTime>2654</TotalTime>
  <Words>2950</Words>
  <Application>Microsoft Office PowerPoint</Application>
  <PresentationFormat>ワイド画面</PresentationFormat>
  <Paragraphs>545</Paragraphs>
  <Slides>13</Slides>
  <Notes>0</Notes>
  <HiddenSlides>0</HiddenSlides>
  <MMClips>0</MMClips>
  <ScaleCrop>false</ScaleCrop>
  <HeadingPairs>
    <vt:vector size="6" baseType="variant">
      <vt:variant>
        <vt:lpstr>使用されているフォント</vt:lpstr>
      </vt:variant>
      <vt:variant>
        <vt:i4>5</vt:i4>
      </vt:variant>
      <vt:variant>
        <vt:lpstr>テーマ</vt:lpstr>
      </vt:variant>
      <vt:variant>
        <vt:i4>3</vt:i4>
      </vt:variant>
      <vt:variant>
        <vt:lpstr>スライド タイトル</vt:lpstr>
      </vt:variant>
      <vt:variant>
        <vt:i4>13</vt:i4>
      </vt:variant>
    </vt:vector>
  </HeadingPairs>
  <TitlesOfParts>
    <vt:vector size="21" baseType="lpstr">
      <vt:lpstr>ＭＳ Ｐゴシック</vt:lpstr>
      <vt:lpstr>メイリオ</vt:lpstr>
      <vt:lpstr>Arial</vt:lpstr>
      <vt:lpstr>Calibri</vt:lpstr>
      <vt:lpstr>Verdana</vt:lpstr>
      <vt:lpstr>表紙</vt:lpstr>
      <vt:lpstr>中表紙と裏表紙</vt:lpstr>
      <vt:lpstr>コンテンツページ</vt:lpstr>
      <vt:lpstr>Yahoo!広告 ディスプレイ広告（予約型）セールスシート</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加賀谷 有里</dc:creator>
  <cp:lastModifiedBy>菅原 彩</cp:lastModifiedBy>
  <cp:revision>247</cp:revision>
  <dcterms:created xsi:type="dcterms:W3CDTF">2020-02-26T07:28:11Z</dcterms:created>
  <dcterms:modified xsi:type="dcterms:W3CDTF">2021-09-07T03:41:17Z</dcterms:modified>
</cp:coreProperties>
</file>