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300" r:id="rId5"/>
    <p:sldId id="326" r:id="rId6"/>
    <p:sldId id="354" r:id="rId7"/>
    <p:sldId id="348" r:id="rId8"/>
    <p:sldId id="357" r:id="rId9"/>
    <p:sldId id="327" r:id="rId10"/>
    <p:sldId id="334" r:id="rId11"/>
    <p:sldId id="352" r:id="rId12"/>
    <p:sldId id="336" r:id="rId13"/>
    <p:sldId id="338" r:id="rId14"/>
    <p:sldId id="353" r:id="rId15"/>
    <p:sldId id="359"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42DC00-9670-43A3-BA50-AF6AF0E83B55}" v="69" dt="2021-05-19T02:16:16.983"/>
    <p1510:client id="{2B650F98-55E9-4FC5-9B7B-DD107459BBF1}" v="13" dt="2021-05-19T07:59:45.701"/>
  </p1510:revLst>
</p1510:revInfo>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1" autoAdjust="0"/>
    <p:restoredTop sz="96327" autoAdjust="0"/>
  </p:normalViewPr>
  <p:slideViewPr>
    <p:cSldViewPr>
      <p:cViewPr varScale="1">
        <p:scale>
          <a:sx n="69" d="100"/>
          <a:sy n="69" d="100"/>
        </p:scale>
        <p:origin x="82" y="71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osoda" clId="Web-{1B42DC00-9670-43A3-BA50-AF6AF0E83B55}"/>
    <pc:docChg chg="modSld">
      <pc:chgData name="khosoda" userId="" providerId="" clId="Web-{1B42DC00-9670-43A3-BA50-AF6AF0E83B55}" dt="2021-05-19T02:16:16.983" v="37" actId="1076"/>
      <pc:docMkLst>
        <pc:docMk/>
      </pc:docMkLst>
      <pc:sldChg chg="modSp">
        <pc:chgData name="khosoda" userId="" providerId="" clId="Web-{1B42DC00-9670-43A3-BA50-AF6AF0E83B55}" dt="2021-05-19T02:16:16.983" v="37" actId="1076"/>
        <pc:sldMkLst>
          <pc:docMk/>
          <pc:sldMk cId="1752774161" sldId="316"/>
        </pc:sldMkLst>
        <pc:spChg chg="mod">
          <ac:chgData name="khosoda" userId="" providerId="" clId="Web-{1B42DC00-9670-43A3-BA50-AF6AF0E83B55}" dt="2021-05-19T02:16:16.983" v="37" actId="1076"/>
          <ac:spMkLst>
            <pc:docMk/>
            <pc:sldMk cId="1752774161" sldId="316"/>
            <ac:spMk id="10" creationId="{8B44CB5F-7856-4E4B-B334-A41DE115BBE1}"/>
          </ac:spMkLst>
        </pc:spChg>
      </pc:sldChg>
    </pc:docChg>
  </pc:docChgLst>
  <pc:docChgLst>
    <pc:chgData name="khosoda" clId="Web-{2B650F98-55E9-4FC5-9B7B-DD107459BBF1}"/>
    <pc:docChg chg="modSld">
      <pc:chgData name="khosoda" userId="" providerId="" clId="Web-{2B650F98-55E9-4FC5-9B7B-DD107459BBF1}" dt="2021-05-19T07:59:42.372" v="7"/>
      <pc:docMkLst>
        <pc:docMk/>
      </pc:docMkLst>
      <pc:sldChg chg="modSp">
        <pc:chgData name="khosoda" userId="" providerId="" clId="Web-{2B650F98-55E9-4FC5-9B7B-DD107459BBF1}" dt="2021-05-19T07:59:42.372" v="7"/>
        <pc:sldMkLst>
          <pc:docMk/>
          <pc:sldMk cId="3454270807" sldId="326"/>
        </pc:sldMkLst>
        <pc:graphicFrameChg chg="mod modGraphic">
          <ac:chgData name="khosoda" userId="" providerId="" clId="Web-{2B650F98-55E9-4FC5-9B7B-DD107459BBF1}" dt="2021-05-19T07:59:42.372" v="7"/>
          <ac:graphicFrameMkLst>
            <pc:docMk/>
            <pc:sldMk cId="3454270807" sldId="326"/>
            <ac:graphicFrameMk id="12" creationId="{8D6FD0B5-1C48-2E4A-A909-7ABA89B39DE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s.yimg.jp/images/listing/pdfs/listing_nyuukoukitei.pdf" TargetMode="External"/><Relationship Id="rId1" Type="http://schemas.openxmlformats.org/officeDocument/2006/relationships/slideLayout" Target="../slideLayouts/slideLayout21.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46821" y="4928253"/>
            <a:ext cx="2520280" cy="360040"/>
          </a:xfrm>
        </p:spPr>
        <p:txBody>
          <a:bodyPr vert="horz" lIns="0" tIns="45720" rIns="0" bIns="45720" rtlCol="0" anchor="t">
            <a:normAutofit fontScale="77500" lnSpcReduction="20000"/>
          </a:bodyPr>
          <a:lstStyle/>
          <a:p>
            <a:pPr algn="l"/>
            <a:r>
              <a:rPr lang="ja-JP" altLang="en-US" b="1">
                <a:latin typeface="メイリオ"/>
                <a:ea typeface="メイリオ"/>
                <a:cs typeface="メイリオ" panose="020B0604030504040204" pitchFamily="50" charset="-128"/>
              </a:rPr>
              <a:t>ブランドパネル　カルーセル(WEB)（</a:t>
            </a:r>
            <a:r>
              <a:rPr lang="en-US" altLang="ja-JP" b="1" dirty="0">
                <a:latin typeface="メイリオ"/>
                <a:ea typeface="メイリオ"/>
                <a:cs typeface="メイリオ" panose="020B0604030504040204" pitchFamily="50" charset="-128"/>
              </a:rPr>
              <a:t>2021</a:t>
            </a:r>
            <a:r>
              <a:rPr lang="ja-JP" altLang="en-US" b="1">
                <a:latin typeface="メイリオ"/>
                <a:ea typeface="メイリオ"/>
                <a:cs typeface="メイリオ" panose="020B0604030504040204" pitchFamily="50" charset="-128"/>
              </a:rPr>
              <a:t>年　6月～）</a:t>
            </a:r>
            <a:endParaRPr lang="en-US" altLang="ja-JP" b="1">
              <a:latin typeface="メイリオ"/>
              <a:ea typeface="メイリオ"/>
              <a:cs typeface="メイリオ" panose="020B0604030504040204" pitchFamily="50" charset="-128"/>
            </a:endParaRPr>
          </a:p>
        </p:txBody>
      </p:sp>
      <p:sp>
        <p:nvSpPr>
          <p:cNvPr id="8" name="テキスト プレースホルダー 8">
            <a:extLst>
              <a:ext uri="{FF2B5EF4-FFF2-40B4-BE49-F238E27FC236}">
                <a16:creationId xmlns:a16="http://schemas.microsoft.com/office/drawing/2014/main" id="{8B80B390-38FE-7241-A66B-C538745572BC}"/>
              </a:ext>
            </a:extLst>
          </p:cNvPr>
          <p:cNvSpPr txBox="1">
            <a:spLocks/>
          </p:cNvSpPr>
          <p:nvPr/>
        </p:nvSpPr>
        <p:spPr>
          <a:xfrm>
            <a:off x="9624392" y="6093296"/>
            <a:ext cx="2376264" cy="436851"/>
          </a:xfrm>
          <a:prstGeom prst="rect">
            <a:avLst/>
          </a:prstGeom>
        </p:spPr>
        <p:txBody>
          <a:bodyPr vert="horz" lIns="91440" tIns="45720" rIns="91440" bIns="45720" rtlCol="0">
            <a:normAutofit/>
          </a:bodyPr>
          <a:lstStyle>
            <a:lvl1pPr marL="0" indent="0" algn="r" defTabSz="914423" rtl="0" eaLnBrk="1" latinLnBrk="0" hangingPunct="1">
              <a:lnSpc>
                <a:spcPts val="2500"/>
              </a:lnSpc>
              <a:spcBef>
                <a:spcPct val="0"/>
              </a:spcBef>
              <a:buFont typeface="+mj-lt"/>
              <a:buNone/>
              <a:defRPr kumimoji="1" sz="16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mtClean="0"/>
              <a:t>2021</a:t>
            </a:r>
            <a:r>
              <a:rPr lang="ja-JP" altLang="en-US" smtClean="0"/>
              <a:t>年</a:t>
            </a:r>
            <a:r>
              <a:rPr lang="en-US" altLang="ja-JP" smtClean="0"/>
              <a:t>5</a:t>
            </a:r>
            <a:r>
              <a:rPr lang="ja-JP" altLang="en-US" smtClean="0"/>
              <a:t>月</a:t>
            </a:r>
            <a:r>
              <a:rPr lang="en-US" altLang="ja-JP" smtClean="0"/>
              <a:t>25</a:t>
            </a:r>
            <a:r>
              <a:rPr lang="ja-JP" altLang="en-US" smtClean="0"/>
              <a:t>日</a:t>
            </a:r>
            <a:endParaRPr lang="en-US" altLang="ja-JP" dirty="0"/>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288293"/>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526297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2"/>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en-US" sz="1400" kern="0" dirty="0">
                <a:solidFill>
                  <a:schemeClr val="tx1">
                    <a:lumMod val="65000"/>
                    <a:lumOff val="35000"/>
                  </a:schemeClr>
                </a:solidFill>
              </a:rPr>
              <a:t>継続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en-US" sz="1400" b="0" i="0" u="none" strike="noStrike" kern="0" cap="none" spc="0" normalizeH="0" baseline="0" noProof="0" dirty="0">
                <a:ln>
                  <a:noFill/>
                </a:ln>
                <a:solidFill>
                  <a:schemeClr val="tx1">
                    <a:lumMod val="65000"/>
                    <a:lumOff val="35000"/>
                  </a:schemeClr>
                </a:solidFill>
                <a:effectLst/>
                <a:uLnTx/>
                <a:uFillTx/>
              </a:rPr>
              <a:t>リリースの場合、該当商品の予約開始日に、その前の期にリリースされた商品が数時間メンテナンス期間に入り、</a:t>
            </a:r>
            <a:r>
              <a:rPr kumimoji="0" lang="en-US" altLang="ja-JP" sz="1400" b="0" i="0" u="none" strike="noStrike" kern="0" cap="none" spc="0" normalizeH="0" baseline="0" noProof="0" dirty="0">
                <a:ln>
                  <a:noFill/>
                </a:ln>
                <a:solidFill>
                  <a:schemeClr val="tx1">
                    <a:lumMod val="65000"/>
                    <a:lumOff val="35000"/>
                  </a:schemeClr>
                </a:solidFill>
                <a:effectLst/>
                <a:uLnTx/>
                <a:uFillTx/>
              </a:rPr>
              <a:t/>
            </a:r>
            <a:br>
              <a:rPr kumimoji="0" lang="en-US" altLang="ja-JP" sz="1400" b="0" i="0" u="none" strike="noStrike" kern="0" cap="none" spc="0" normalizeH="0" baseline="0" noProof="0" dirty="0">
                <a:ln>
                  <a:noFill/>
                </a:ln>
                <a:solidFill>
                  <a:schemeClr val="tx1">
                    <a:lumMod val="65000"/>
                    <a:lumOff val="35000"/>
                  </a:schemeClr>
                </a:solidFill>
                <a:effectLst/>
                <a:uLnTx/>
                <a:uFillTx/>
              </a:rPr>
            </a:br>
            <a:r>
              <a:rPr kumimoji="0" lang="en-US" altLang="ja-JP" sz="1400" b="0" i="0" u="none" strike="noStrike" kern="0" cap="none" spc="0" normalizeH="0" baseline="0" noProof="0" dirty="0">
                <a:ln>
                  <a:noFill/>
                </a:ln>
                <a:solidFill>
                  <a:schemeClr val="tx1">
                    <a:lumMod val="65000"/>
                    <a:lumOff val="35000"/>
                  </a:schemeClr>
                </a:solidFill>
                <a:effectLst/>
                <a:uLnTx/>
                <a:uFillTx/>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予約ができない状態となります。ご了承ください。</a:t>
            </a: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1384995"/>
          </a:xfrm>
          <a:prstGeom prst="rect">
            <a:avLst/>
          </a:prstGeom>
          <a:noFill/>
        </p:spPr>
        <p:txBody>
          <a:bodyPr wrap="square" rtlCol="0">
            <a:spAutoFit/>
          </a:bodyPr>
          <a:lstStyle/>
          <a:p>
            <a:pPr lvl="0"/>
            <a:r>
              <a:rPr lang="ja-JP" altLang="en-US" sz="1400" dirty="0">
                <a:solidFill>
                  <a:prstClr val="black">
                    <a:lumMod val="65000"/>
                    <a:lumOff val="35000"/>
                  </a:prstClr>
                </a:solidFill>
              </a:rPr>
              <a:t>■掲載不具合について</a:t>
            </a: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業種カテゴリーの制限</a:t>
            </a:r>
            <a:r>
              <a:rPr lang="en-US" altLang="ja-JP" dirty="0"/>
              <a:t>/</a:t>
            </a:r>
            <a:r>
              <a:rPr lang="ja-JP" altLang="en-US" dirty="0"/>
              <a:t>予約時の注意点</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コンテンツ プレースホルダー 2"/>
          <p:cNvSpPr txBox="1">
            <a:spLocks/>
          </p:cNvSpPr>
          <p:nvPr/>
        </p:nvSpPr>
        <p:spPr>
          <a:xfrm>
            <a:off x="416496" y="1052736"/>
            <a:ext cx="11440144" cy="5184576"/>
          </a:xfrm>
          <a:prstGeom prst="rect">
            <a:avLst/>
          </a:prstGeom>
        </p:spPr>
        <p:txBody>
          <a:bodyPr vert="horz" lIns="74295" tIns="37148" rIns="74295" bIns="37148" rtlCol="0" anchor="t">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lvl="0" indent="0">
              <a:buFont typeface="Arial" pitchFamily="34" charset="0"/>
              <a:buNone/>
            </a:pPr>
            <a:r>
              <a:rPr lang="ja-JP" altLang="en-US" sz="1950" b="1" dirty="0">
                <a:solidFill>
                  <a:schemeClr val="tx1">
                    <a:lumMod val="65000"/>
                    <a:lumOff val="35000"/>
                  </a:schemeClr>
                </a:solidFill>
              </a:rPr>
              <a:t>・広告タイプが静止画・動画の場合</a:t>
            </a:r>
          </a:p>
          <a:p>
            <a:pPr marL="179388" indent="-179388">
              <a:buNone/>
            </a:pPr>
            <a:r>
              <a:rPr lang="ja-JP" altLang="en-US" sz="1300" dirty="0">
                <a:solidFill>
                  <a:schemeClr val="tx1">
                    <a:lumMod val="65000"/>
                    <a:lumOff val="35000"/>
                  </a:schemeClr>
                </a:solidFill>
              </a:rPr>
              <a:t>　</a:t>
            </a:r>
            <a:r>
              <a:rPr lang="ja-JP" altLang="en-US" sz="1600" dirty="0">
                <a:solidFill>
                  <a:schemeClr val="tx1">
                    <a:lumMod val="65000"/>
                    <a:lumOff val="35000"/>
                  </a:schemeClr>
                </a:solidFill>
              </a:rPr>
              <a:t>掲載予定のキャンペーンが掲載制限カテゴリーに該当する場合、予約はできません。広告管理ツールのシミュレーションの結果は在庫なしと表示されます。（ただし、ホワイトリストに登録されていれば予約可能です。）</a:t>
            </a:r>
          </a:p>
          <a:p>
            <a:pPr marL="0" lvl="0" indent="0">
              <a:buFont typeface="Arial" pitchFamily="34" charset="0"/>
              <a:buNone/>
            </a:pPr>
            <a:endParaRPr lang="en-US" altLang="ja-JP" sz="1300" dirty="0">
              <a:solidFill>
                <a:schemeClr val="tx1">
                  <a:lumMod val="65000"/>
                  <a:lumOff val="35000"/>
                </a:schemeClr>
              </a:solidFill>
            </a:endParaRPr>
          </a:p>
          <a:p>
            <a:pPr marL="179388" lvl="0" indent="-179388">
              <a:buFont typeface="Arial" pitchFamily="34" charset="0"/>
              <a:buNone/>
            </a:pPr>
            <a:r>
              <a:rPr lang="ja-JP" altLang="en-US" sz="1950" b="1" dirty="0">
                <a:solidFill>
                  <a:schemeClr val="tx1">
                    <a:lumMod val="65000"/>
                    <a:lumOff val="35000"/>
                  </a:schemeClr>
                </a:solidFill>
              </a:rPr>
              <a:t>・広告タイプが予約型専用広告の場合</a:t>
            </a:r>
            <a:r>
              <a:rPr lang="ja-JP" altLang="en-US" sz="1138" dirty="0">
                <a:solidFill>
                  <a:schemeClr val="tx1">
                    <a:lumMod val="65000"/>
                    <a:lumOff val="35000"/>
                  </a:schemeClr>
                </a:solidFill>
              </a:rPr>
              <a:t>（</a:t>
            </a:r>
            <a:r>
              <a:rPr lang="en-US" altLang="ja-JP" sz="1138" dirty="0">
                <a:solidFill>
                  <a:schemeClr val="tx1">
                    <a:lumMod val="65000"/>
                    <a:lumOff val="35000"/>
                  </a:schemeClr>
                </a:solidFill>
              </a:rPr>
              <a:t>※</a:t>
            </a:r>
            <a:r>
              <a:rPr lang="ja-JP" altLang="en-US" sz="1138" dirty="0">
                <a:solidFill>
                  <a:schemeClr val="tx1">
                    <a:lumMod val="65000"/>
                    <a:lumOff val="35000"/>
                  </a:schemeClr>
                </a:solidFill>
              </a:rPr>
              <a:t>広告タイプ：ブランドパネルトップインパクト関連、パノラマ関連）</a:t>
            </a:r>
            <a:r>
              <a:rPr lang="ja-JP" altLang="en-US" sz="1600" dirty="0">
                <a:solidFill>
                  <a:schemeClr val="tx1">
                    <a:lumMod val="65000"/>
                    <a:lumOff val="35000"/>
                  </a:schemeClr>
                </a:solidFill>
              </a:rPr>
              <a:t>掲載予定のキャンペーンが掲載制限カテゴリーに該当する場合、予約はできません。ただし </a:t>
            </a:r>
            <a:r>
              <a:rPr lang="ja-JP" altLang="en-US" sz="1600" b="1" dirty="0">
                <a:solidFill>
                  <a:srgbClr val="C00000"/>
                </a:solidFill>
              </a:rPr>
              <a:t>「健康・美容食品」「健康器具・雑貨」</a:t>
            </a:r>
            <a:r>
              <a:rPr lang="ja-JP" altLang="en-US" sz="1600" dirty="0">
                <a:solidFill>
                  <a:schemeClr val="tx1">
                    <a:lumMod val="65000"/>
                    <a:lumOff val="35000"/>
                  </a:schemeClr>
                </a:solidFill>
              </a:rPr>
              <a:t>の場合は、一部のプロモーション内容のみ許可しています。</a:t>
            </a:r>
            <a:r>
              <a:rPr lang="en-US" altLang="ja-JP" sz="1600" dirty="0">
                <a:solidFill>
                  <a:schemeClr val="tx1">
                    <a:lumMod val="65000"/>
                    <a:lumOff val="35000"/>
                  </a:schemeClr>
                </a:solidFill>
              </a:rPr>
              <a:t>P14</a:t>
            </a:r>
            <a:r>
              <a:rPr lang="ja-JP" altLang="en-US" sz="1600" dirty="0">
                <a:solidFill>
                  <a:schemeClr val="tx1">
                    <a:lumMod val="65000"/>
                    <a:lumOff val="35000"/>
                  </a:schemeClr>
                </a:solidFill>
              </a:rPr>
              <a:t>の事前提案可否のフローにて、事前に弊社営業または</a:t>
            </a:r>
            <a:r>
              <a:rPr lang="en-US" altLang="ja-JP" sz="1600" dirty="0">
                <a:solidFill>
                  <a:schemeClr val="tx1">
                    <a:lumMod val="65000"/>
                    <a:lumOff val="35000"/>
                  </a:schemeClr>
                </a:solidFill>
              </a:rPr>
              <a:t>Yahoo!</a:t>
            </a:r>
            <a:r>
              <a:rPr lang="ja-JP" altLang="en-US" sz="1600" dirty="0">
                <a:solidFill>
                  <a:schemeClr val="tx1">
                    <a:lumMod val="65000"/>
                    <a:lumOff val="35000"/>
                  </a:schemeClr>
                </a:solidFill>
              </a:rPr>
              <a:t>広告パートナーサポート宛にご連絡ください。</a:t>
            </a:r>
          </a:p>
          <a:p>
            <a:pPr marL="400050" lvl="1" indent="0">
              <a:buFont typeface="Arial" pitchFamily="34" charset="0"/>
              <a:buNone/>
            </a:pPr>
            <a:endParaRPr lang="en-US" altLang="ja-JP" sz="1100" dirty="0">
              <a:solidFill>
                <a:schemeClr val="tx1">
                  <a:lumMod val="65000"/>
                  <a:lumOff val="35000"/>
                </a:schemeClr>
              </a:solidFill>
            </a:endParaRPr>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392" y="4209979"/>
            <a:ext cx="887380" cy="720080"/>
          </a:xfrm>
          <a:prstGeom prst="rect">
            <a:avLst/>
          </a:prstGeom>
        </p:spPr>
      </p:pic>
      <p:sp>
        <p:nvSpPr>
          <p:cNvPr id="9" name="角丸四角形 8"/>
          <p:cNvSpPr/>
          <p:nvPr/>
        </p:nvSpPr>
        <p:spPr bwMode="auto">
          <a:xfrm>
            <a:off x="416496" y="4101967"/>
            <a:ext cx="11440143" cy="1928851"/>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27448" y="4368825"/>
            <a:ext cx="10657183" cy="1661993"/>
          </a:xfrm>
          <a:prstGeom prst="rect">
            <a:avLst/>
          </a:prstGeom>
          <a:noFill/>
        </p:spPr>
        <p:txBody>
          <a:bodyPr wrap="square" rtlCol="0">
            <a:spAutoFit/>
          </a:bodyPr>
          <a:lstStyle/>
          <a:p>
            <a:pPr marL="400050" lvl="1" indent="0">
              <a:buFont typeface="Arial" pitchFamily="34" charset="0"/>
              <a:buNone/>
            </a:pPr>
            <a:r>
              <a:rPr lang="ja-JP" altLang="en-US" sz="1400" dirty="0">
                <a:solidFill>
                  <a:schemeClr val="tx1">
                    <a:lumMod val="65000"/>
                    <a:lumOff val="35000"/>
                  </a:schemeClr>
                </a:solidFill>
              </a:rPr>
              <a:t>予約型専用広告において、掲載制限カテゴリーのうち、</a:t>
            </a:r>
            <a:r>
              <a:rPr lang="ja-JP" altLang="en-US" sz="1400" b="1" dirty="0">
                <a:solidFill>
                  <a:srgbClr val="C00000"/>
                </a:solidFill>
              </a:rPr>
              <a:t>「健康・美容食品」「法務・税務」</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しかし、予約型専用広告の掲載制限カテゴリー対象のため、審査のタイミングで否認されます。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b="1" dirty="0">
                <a:solidFill>
                  <a:schemeClr val="tx1">
                    <a:lumMod val="65000"/>
                    <a:lumOff val="35000"/>
                  </a:schemeClr>
                </a:solidFill>
              </a:rPr>
              <a:t> </a:t>
            </a:r>
            <a:r>
              <a:rPr lang="ja-JP" altLang="en-US" sz="1400" dirty="0">
                <a:solidFill>
                  <a:schemeClr val="tx1">
                    <a:lumMod val="65000"/>
                    <a:lumOff val="35000"/>
                  </a:schemeClr>
                </a:solidFill>
              </a:rPr>
              <a:t>「健康・美容食品」 は許可されたプロモーション内容のみ掲載可となりますので上記のとおり事前の申請が必要です。）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b="1" u="sng" dirty="0">
                <a:solidFill>
                  <a:schemeClr val="tx1">
                    <a:lumMod val="65000"/>
                    <a:lumOff val="35000"/>
                  </a:schemeClr>
                </a:solidFill>
              </a:rPr>
              <a:t>否認された場合、再審査を申請するか、忘れずにキャンセルしてください。</a:t>
            </a:r>
            <a:endParaRPr lang="en-US" altLang="ja-JP" sz="1400" b="1" u="sng"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kumimoji="1" lang="ja-JP" altLang="en-US" dirty="0"/>
          </a:p>
        </p:txBody>
      </p:sp>
    </p:spTree>
    <p:extLst>
      <p:ext uri="{BB962C8B-B14F-4D97-AF65-F5344CB8AC3E}">
        <p14:creationId xmlns:p14="http://schemas.microsoft.com/office/powerpoint/2010/main" val="935967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454374" y="1124744"/>
            <a:ext cx="11402265" cy="1600438"/>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2021/6/23</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P4</a:t>
            </a:r>
            <a:r>
              <a:rPr lang="ja-JP" altLang="en-US" sz="1400" dirty="0" smtClean="0">
                <a:solidFill>
                  <a:schemeClr val="tx1">
                    <a:lumMod val="65000"/>
                    <a:lumOff val="35000"/>
                  </a:schemeClr>
                </a:solidFill>
              </a:rPr>
              <a:t>の</a:t>
            </a:r>
            <a:r>
              <a:rPr lang="ja-JP" altLang="en-US" sz="1400" dirty="0">
                <a:solidFill>
                  <a:schemeClr val="tx1">
                    <a:lumMod val="65000"/>
                    <a:lumOff val="35000"/>
                  </a:schemeClr>
                </a:solidFill>
              </a:rPr>
              <a:t>商品の掲載</a:t>
            </a:r>
            <a:r>
              <a:rPr lang="ja-JP" altLang="en-US" sz="1400" dirty="0" smtClean="0">
                <a:solidFill>
                  <a:schemeClr val="tx1">
                    <a:lumMod val="65000"/>
                    <a:lumOff val="35000"/>
                  </a:schemeClr>
                </a:solidFill>
              </a:rPr>
              <a:t>期間開始日</a:t>
            </a:r>
            <a:r>
              <a:rPr lang="ja-JP" altLang="en-US" sz="1400" dirty="0">
                <a:solidFill>
                  <a:schemeClr val="tx1">
                    <a:lumMod val="65000"/>
                    <a:lumOff val="35000"/>
                  </a:schemeClr>
                </a:solidFill>
              </a:rPr>
              <a:t>を</a:t>
            </a:r>
            <a:r>
              <a:rPr lang="en-US" altLang="ja-JP" sz="1400" dirty="0">
                <a:solidFill>
                  <a:prstClr val="black">
                    <a:lumMod val="65000"/>
                    <a:lumOff val="35000"/>
                  </a:prstClr>
                </a:solidFill>
              </a:rPr>
              <a:t>2021</a:t>
            </a:r>
            <a:r>
              <a:rPr lang="ja-JP" altLang="en-US" sz="1400" dirty="0" smtClean="0">
                <a:solidFill>
                  <a:prstClr val="black">
                    <a:lumMod val="65000"/>
                    <a:lumOff val="35000"/>
                  </a:prstClr>
                </a:solidFill>
              </a:rPr>
              <a:t>年</a:t>
            </a:r>
            <a:r>
              <a:rPr lang="en-US" altLang="ja-JP" sz="1400" dirty="0">
                <a:solidFill>
                  <a:prstClr val="black">
                    <a:lumMod val="65000"/>
                    <a:lumOff val="35000"/>
                  </a:prstClr>
                </a:solidFill>
              </a:rPr>
              <a:t>8</a:t>
            </a:r>
            <a:r>
              <a:rPr lang="ja-JP" altLang="en-US" sz="1400" dirty="0">
                <a:solidFill>
                  <a:prstClr val="black">
                    <a:lumMod val="65000"/>
                    <a:lumOff val="35000"/>
                  </a:prstClr>
                </a:solidFill>
              </a:rPr>
              <a:t>月</a:t>
            </a:r>
            <a:r>
              <a:rPr lang="en-US" altLang="ja-JP" sz="1400" dirty="0">
                <a:solidFill>
                  <a:prstClr val="black">
                    <a:lumMod val="65000"/>
                    <a:lumOff val="35000"/>
                  </a:prstClr>
                </a:solidFill>
              </a:rPr>
              <a:t>9</a:t>
            </a:r>
            <a:r>
              <a:rPr lang="ja-JP" altLang="en-US" sz="1400" dirty="0">
                <a:solidFill>
                  <a:prstClr val="black">
                    <a:lumMod val="65000"/>
                    <a:lumOff val="35000"/>
                  </a:prstClr>
                </a:solidFill>
              </a:rPr>
              <a:t>日（月）</a:t>
            </a:r>
            <a:r>
              <a:rPr lang="ja-JP" altLang="en-US" sz="1400" dirty="0" smtClean="0">
                <a:solidFill>
                  <a:prstClr val="black">
                    <a:lumMod val="65000"/>
                    <a:lumOff val="35000"/>
                  </a:prstClr>
                </a:solidFill>
              </a:rPr>
              <a:t>から</a:t>
            </a:r>
            <a:r>
              <a:rPr lang="en-US" altLang="ja-JP" sz="1400" dirty="0">
                <a:solidFill>
                  <a:prstClr val="black">
                    <a:lumMod val="65000"/>
                    <a:lumOff val="35000"/>
                  </a:prstClr>
                </a:solidFill>
              </a:rPr>
              <a:t>2021</a:t>
            </a:r>
            <a:r>
              <a:rPr lang="ja-JP" altLang="en-US" sz="1400" dirty="0" smtClean="0">
                <a:solidFill>
                  <a:prstClr val="black">
                    <a:lumMod val="65000"/>
                    <a:lumOff val="35000"/>
                  </a:prstClr>
                </a:solidFill>
              </a:rPr>
              <a:t>年</a:t>
            </a:r>
            <a:r>
              <a:rPr lang="en-US" altLang="ja-JP" sz="1400" dirty="0" smtClean="0">
                <a:solidFill>
                  <a:prstClr val="black">
                    <a:lumMod val="65000"/>
                    <a:lumOff val="35000"/>
                  </a:prstClr>
                </a:solidFill>
              </a:rPr>
              <a:t>7</a:t>
            </a:r>
            <a:r>
              <a:rPr lang="ja-JP" altLang="en-US" sz="1400" dirty="0" smtClean="0">
                <a:solidFill>
                  <a:prstClr val="black">
                    <a:lumMod val="65000"/>
                    <a:lumOff val="35000"/>
                  </a:prstClr>
                </a:solidFill>
              </a:rPr>
              <a:t>月</a:t>
            </a:r>
            <a:r>
              <a:rPr lang="en-US" altLang="ja-JP" sz="1400" dirty="0" smtClean="0">
                <a:solidFill>
                  <a:prstClr val="black">
                    <a:lumMod val="65000"/>
                    <a:lumOff val="35000"/>
                  </a:prstClr>
                </a:solidFill>
              </a:rPr>
              <a:t>1</a:t>
            </a:r>
            <a:r>
              <a:rPr lang="ja-JP" altLang="en-US" sz="1400" dirty="0" smtClean="0">
                <a:solidFill>
                  <a:prstClr val="black">
                    <a:lumMod val="65000"/>
                    <a:lumOff val="35000"/>
                  </a:prstClr>
                </a:solidFill>
              </a:rPr>
              <a:t>日（木）</a:t>
            </a:r>
            <a:r>
              <a:rPr lang="ja-JP" altLang="en-US" sz="1400" dirty="0">
                <a:solidFill>
                  <a:prstClr val="black">
                    <a:lumMod val="65000"/>
                    <a:lumOff val="35000"/>
                  </a:prstClr>
                </a:solidFill>
              </a:rPr>
              <a:t>に変更しました。</a:t>
            </a:r>
            <a:endParaRPr lang="ja-JP" altLang="en-US" sz="1400" dirty="0">
              <a:solidFill>
                <a:schemeClr val="tx1">
                  <a:lumMod val="65000"/>
                  <a:lumOff val="35000"/>
                </a:schemeClr>
              </a:solidFill>
            </a:endParaRPr>
          </a:p>
          <a:p>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2021/9/7</a:t>
            </a:r>
          </a:p>
          <a:p>
            <a:r>
              <a:rPr lang="ja-JP" altLang="en-US" sz="1400" dirty="0">
                <a:solidFill>
                  <a:schemeClr val="tx1">
                    <a:lumMod val="65000"/>
                    <a:lumOff val="35000"/>
                  </a:schemeClr>
                </a:solidFill>
              </a:rPr>
              <a:t>・「免責事項・注意事項」入稿前審査についての記載を更新しました。</a:t>
            </a:r>
          </a:p>
          <a:p>
            <a:endParaRPr lang="ja-JP" altLang="en-US" sz="1400" dirty="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2305231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ブランドパネル　</a:t>
            </a:r>
            <a:r>
              <a:rPr lang="en-US" altLang="ja-JP" dirty="0"/>
              <a:t>SP</a:t>
            </a:r>
            <a:r>
              <a:rPr lang="ja-JP" altLang="en-US" dirty="0"/>
              <a:t>　カルーセル（</a:t>
            </a:r>
            <a:r>
              <a:rPr lang="en-US" altLang="ja-JP" dirty="0"/>
              <a:t>WEB)</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081332965"/>
              </p:ext>
            </p:extLst>
          </p:nvPr>
        </p:nvGraphicFramePr>
        <p:xfrm>
          <a:off x="335360" y="979515"/>
          <a:ext cx="11521280" cy="5521888"/>
        </p:xfrm>
        <a:graphic>
          <a:graphicData uri="http://schemas.openxmlformats.org/drawingml/2006/table">
            <a:tbl>
              <a:tblPr firstCol="1" bandRow="1"/>
              <a:tblGrid>
                <a:gridCol w="1481637">
                  <a:extLst>
                    <a:ext uri="{9D8B030D-6E8A-4147-A177-3AD203B41FA5}">
                      <a16:colId xmlns:a16="http://schemas.microsoft.com/office/drawing/2014/main" val="792911817"/>
                    </a:ext>
                  </a:extLst>
                </a:gridCol>
                <a:gridCol w="688615">
                  <a:extLst>
                    <a:ext uri="{9D8B030D-6E8A-4147-A177-3AD203B41FA5}">
                      <a16:colId xmlns:a16="http://schemas.microsoft.com/office/drawing/2014/main" val="1525620392"/>
                    </a:ext>
                  </a:extLst>
                </a:gridCol>
                <a:gridCol w="1312450">
                  <a:extLst>
                    <a:ext uri="{9D8B030D-6E8A-4147-A177-3AD203B41FA5}">
                      <a16:colId xmlns:a16="http://schemas.microsoft.com/office/drawing/2014/main" val="3835180974"/>
                    </a:ext>
                  </a:extLst>
                </a:gridCol>
                <a:gridCol w="690860">
                  <a:extLst>
                    <a:ext uri="{9D8B030D-6E8A-4147-A177-3AD203B41FA5}">
                      <a16:colId xmlns:a16="http://schemas.microsoft.com/office/drawing/2014/main" val="4269922740"/>
                    </a:ext>
                  </a:extLst>
                </a:gridCol>
                <a:gridCol w="1283041">
                  <a:extLst>
                    <a:ext uri="{9D8B030D-6E8A-4147-A177-3AD203B41FA5}">
                      <a16:colId xmlns:a16="http://schemas.microsoft.com/office/drawing/2014/main" val="360912566"/>
                    </a:ext>
                  </a:extLst>
                </a:gridCol>
                <a:gridCol w="802679">
                  <a:extLst>
                    <a:ext uri="{9D8B030D-6E8A-4147-A177-3AD203B41FA5}">
                      <a16:colId xmlns:a16="http://schemas.microsoft.com/office/drawing/2014/main" val="4196219788"/>
                    </a:ext>
                  </a:extLst>
                </a:gridCol>
                <a:gridCol w="1255378">
                  <a:extLst>
                    <a:ext uri="{9D8B030D-6E8A-4147-A177-3AD203B41FA5}">
                      <a16:colId xmlns:a16="http://schemas.microsoft.com/office/drawing/2014/main" val="943744829"/>
                    </a:ext>
                  </a:extLst>
                </a:gridCol>
                <a:gridCol w="747932">
                  <a:extLst>
                    <a:ext uri="{9D8B030D-6E8A-4147-A177-3AD203B41FA5}">
                      <a16:colId xmlns:a16="http://schemas.microsoft.com/office/drawing/2014/main" val="2494124302"/>
                    </a:ext>
                  </a:extLst>
                </a:gridCol>
                <a:gridCol w="1401418">
                  <a:extLst>
                    <a:ext uri="{9D8B030D-6E8A-4147-A177-3AD203B41FA5}">
                      <a16:colId xmlns:a16="http://schemas.microsoft.com/office/drawing/2014/main" val="3445193374"/>
                    </a:ext>
                  </a:extLst>
                </a:gridCol>
                <a:gridCol w="685363">
                  <a:extLst>
                    <a:ext uri="{9D8B030D-6E8A-4147-A177-3AD203B41FA5}">
                      <a16:colId xmlns:a16="http://schemas.microsoft.com/office/drawing/2014/main" val="739266037"/>
                    </a:ext>
                  </a:extLst>
                </a:gridCol>
                <a:gridCol w="1171907">
                  <a:extLst>
                    <a:ext uri="{9D8B030D-6E8A-4147-A177-3AD203B41FA5}">
                      <a16:colId xmlns:a16="http://schemas.microsoft.com/office/drawing/2014/main" val="3201855149"/>
                    </a:ext>
                  </a:extLst>
                </a:gridCol>
              </a:tblGrid>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1000001392</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1000001404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1000001405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1000001393</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1000001406</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10683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en-US" altLang="ja-JP" dirty="0"/>
                    </a:p>
                    <a:p>
                      <a:endParaRPr kumimoji="1" lang="en-US" altLang="ja-JP" sz="1200" dirty="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lvl="0" algn="ctr">
                        <a:buNone/>
                      </a:pPr>
                      <a:r>
                        <a:rPr lang="ja-JP" altLang="en-US" sz="800" kern="1200" dirty="0" smtClean="0">
                          <a:solidFill>
                            <a:schemeClr val="tx1">
                              <a:lumMod val="65000"/>
                              <a:lumOff val="35000"/>
                            </a:schemeClr>
                          </a:solidFill>
                          <a:latin typeface="+mn-lt"/>
                          <a:ea typeface="+mn-ea"/>
                          <a:cs typeface="+mn-cs"/>
                        </a:rPr>
                        <a:t>カルーセル</a:t>
                      </a:r>
                      <a:endParaRPr kumimoji="1" lang="en-US"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11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8</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日（火）～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日（火）</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213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4282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76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1,160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926</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1,509</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1,204</a:t>
                      </a:r>
                      <a:r>
                        <a:rPr kumimoji="1" lang="ja-JP" altLang="en-US" sz="800" kern="1200" dirty="0">
                          <a:solidFill>
                            <a:schemeClr val="tx1">
                              <a:lumMod val="65000"/>
                              <a:lumOff val="35000"/>
                            </a:schemeClr>
                          </a:solidFill>
                          <a:latin typeface="+mj-lt"/>
                          <a:ea typeface="+mj-ea"/>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1,797</a:t>
                      </a:r>
                      <a:r>
                        <a:rPr kumimoji="1" lang="ja-JP" altLang="en-US" sz="800" kern="1200" dirty="0">
                          <a:solidFill>
                            <a:schemeClr val="tx1">
                              <a:lumMod val="65000"/>
                              <a:lumOff val="35000"/>
                            </a:schemeClr>
                          </a:solidFill>
                          <a:latin typeface="+mn-lt"/>
                          <a:ea typeface="+mn-ea"/>
                          <a:cs typeface="+mn-cs"/>
                        </a:rPr>
                        <a:t>円</a:t>
                      </a: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409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a:solidFill>
                            <a:schemeClr val="bg1"/>
                          </a:solidFill>
                          <a:latin typeface="+mn-lt"/>
                          <a:ea typeface="+mn-ea"/>
                          <a:cs typeface="+mn-cs"/>
                        </a:rPr>
                        <a:t>想定</a:t>
                      </a:r>
                      <a:r>
                        <a:rPr kumimoji="1" lang="en-US" altLang="ja-JP" sz="700" b="0" kern="1200" dirty="0" err="1">
                          <a:solidFill>
                            <a:schemeClr val="bg1"/>
                          </a:solidFill>
                          <a:latin typeface="+mn-lt"/>
                          <a:ea typeface="+mn-ea"/>
                          <a:cs typeface="+mn-cs"/>
                        </a:rPr>
                        <a:t>vimps</a:t>
                      </a:r>
                      <a:r>
                        <a:rPr kumimoji="1" lang="ja-JP" altLang="en-US" sz="700" b="0" kern="120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040" y="2060848"/>
            <a:ext cx="504056" cy="950146"/>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ブランドパネル　</a:t>
            </a:r>
            <a:r>
              <a:rPr lang="en-US" altLang="ja-JP" dirty="0"/>
              <a:t>SP</a:t>
            </a:r>
            <a:r>
              <a:rPr lang="ja-JP" altLang="en-US" dirty="0"/>
              <a:t>　カルーセル（</a:t>
            </a:r>
            <a:r>
              <a:rPr lang="en-US" altLang="ja-JP" dirty="0"/>
              <a:t>WEB)</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50538922"/>
              </p:ext>
            </p:extLst>
          </p:nvPr>
        </p:nvGraphicFramePr>
        <p:xfrm>
          <a:off x="335360" y="979515"/>
          <a:ext cx="11521280" cy="5521888"/>
        </p:xfrm>
        <a:graphic>
          <a:graphicData uri="http://schemas.openxmlformats.org/drawingml/2006/table">
            <a:tbl>
              <a:tblPr firstCol="1" bandRow="1"/>
              <a:tblGrid>
                <a:gridCol w="1481637">
                  <a:extLst>
                    <a:ext uri="{9D8B030D-6E8A-4147-A177-3AD203B41FA5}">
                      <a16:colId xmlns:a16="http://schemas.microsoft.com/office/drawing/2014/main" val="792911817"/>
                    </a:ext>
                  </a:extLst>
                </a:gridCol>
                <a:gridCol w="688615">
                  <a:extLst>
                    <a:ext uri="{9D8B030D-6E8A-4147-A177-3AD203B41FA5}">
                      <a16:colId xmlns:a16="http://schemas.microsoft.com/office/drawing/2014/main" val="1525620392"/>
                    </a:ext>
                  </a:extLst>
                </a:gridCol>
                <a:gridCol w="1312450">
                  <a:extLst>
                    <a:ext uri="{9D8B030D-6E8A-4147-A177-3AD203B41FA5}">
                      <a16:colId xmlns:a16="http://schemas.microsoft.com/office/drawing/2014/main" val="3835180974"/>
                    </a:ext>
                  </a:extLst>
                </a:gridCol>
                <a:gridCol w="690860">
                  <a:extLst>
                    <a:ext uri="{9D8B030D-6E8A-4147-A177-3AD203B41FA5}">
                      <a16:colId xmlns:a16="http://schemas.microsoft.com/office/drawing/2014/main" val="4269922740"/>
                    </a:ext>
                  </a:extLst>
                </a:gridCol>
                <a:gridCol w="1283041">
                  <a:extLst>
                    <a:ext uri="{9D8B030D-6E8A-4147-A177-3AD203B41FA5}">
                      <a16:colId xmlns:a16="http://schemas.microsoft.com/office/drawing/2014/main" val="360912566"/>
                    </a:ext>
                  </a:extLst>
                </a:gridCol>
                <a:gridCol w="802679">
                  <a:extLst>
                    <a:ext uri="{9D8B030D-6E8A-4147-A177-3AD203B41FA5}">
                      <a16:colId xmlns:a16="http://schemas.microsoft.com/office/drawing/2014/main" val="4196219788"/>
                    </a:ext>
                  </a:extLst>
                </a:gridCol>
                <a:gridCol w="1255378">
                  <a:extLst>
                    <a:ext uri="{9D8B030D-6E8A-4147-A177-3AD203B41FA5}">
                      <a16:colId xmlns:a16="http://schemas.microsoft.com/office/drawing/2014/main" val="943744829"/>
                    </a:ext>
                  </a:extLst>
                </a:gridCol>
                <a:gridCol w="747932">
                  <a:extLst>
                    <a:ext uri="{9D8B030D-6E8A-4147-A177-3AD203B41FA5}">
                      <a16:colId xmlns:a16="http://schemas.microsoft.com/office/drawing/2014/main" val="2494124302"/>
                    </a:ext>
                  </a:extLst>
                </a:gridCol>
                <a:gridCol w="1401418">
                  <a:extLst>
                    <a:ext uri="{9D8B030D-6E8A-4147-A177-3AD203B41FA5}">
                      <a16:colId xmlns:a16="http://schemas.microsoft.com/office/drawing/2014/main" val="3445193374"/>
                    </a:ext>
                  </a:extLst>
                </a:gridCol>
                <a:gridCol w="685363">
                  <a:extLst>
                    <a:ext uri="{9D8B030D-6E8A-4147-A177-3AD203B41FA5}">
                      <a16:colId xmlns:a16="http://schemas.microsoft.com/office/drawing/2014/main" val="739266037"/>
                    </a:ext>
                  </a:extLst>
                </a:gridCol>
                <a:gridCol w="1171907">
                  <a:extLst>
                    <a:ext uri="{9D8B030D-6E8A-4147-A177-3AD203B41FA5}">
                      <a16:colId xmlns:a16="http://schemas.microsoft.com/office/drawing/2014/main" val="3201855149"/>
                    </a:ext>
                  </a:extLst>
                </a:gridCol>
              </a:tblGrid>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r>
                        <a:rPr kumimoji="1" lang="en-US" altLang="ja-JP" sz="800" b="1" kern="1200" dirty="0" smtClean="0">
                          <a:solidFill>
                            <a:schemeClr val="tx1">
                              <a:lumMod val="65000"/>
                              <a:lumOff val="35000"/>
                            </a:schemeClr>
                          </a:solidFill>
                          <a:latin typeface="+mn-lt"/>
                          <a:ea typeface="+mn-ea"/>
                          <a:cs typeface="+mn-cs"/>
                        </a:rPr>
                        <a:t>WEB</a:t>
                      </a:r>
                      <a:r>
                        <a:rPr kumimoji="1" lang="ja-JP" altLang="en-US" sz="800" b="1" kern="1200" dirty="0" smtClean="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1000001394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1000001395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1000001407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1000001408</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新規</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1000001396</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10683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en-US" altLang="ja-JP" dirty="0"/>
                    </a:p>
                    <a:p>
                      <a:endParaRPr kumimoji="1" lang="en-US" altLang="ja-JP" sz="1200" dirty="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0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lang="ja-JP" altLang="en-US" sz="800" kern="1200" smtClean="0">
                          <a:solidFill>
                            <a:schemeClr val="tx1">
                              <a:lumMod val="65000"/>
                              <a:lumOff val="35000"/>
                            </a:schemeClr>
                          </a:solidFill>
                          <a:latin typeface="+mn-lt"/>
                          <a:ea typeface="+mn-ea"/>
                          <a:cs typeface="+mn-cs"/>
                        </a:rPr>
                        <a:t>カルーセル</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611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a:solidFill>
                            <a:schemeClr val="tx1">
                              <a:lumMod val="65000"/>
                              <a:lumOff val="35000"/>
                            </a:schemeClr>
                          </a:solidFill>
                          <a:latin typeface="+mn-lt"/>
                          <a:ea typeface="+mn-ea"/>
                          <a:cs typeface="+mn-cs"/>
                        </a:rPr>
                        <a:t>スマートフォン（ウェブ）</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213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8">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a:t>
                      </a:r>
                      <a:endParaRPr kumimoji="1" lang="en-US" altLang="ja-JP" sz="700" kern="1200" dirty="0">
                        <a:solidFill>
                          <a:schemeClr val="tx1">
                            <a:lumMod val="65000"/>
                            <a:lumOff val="35000"/>
                          </a:schemeClr>
                        </a:solidFill>
                        <a:latin typeface="+mn-lt"/>
                        <a:ea typeface="+mn-ea"/>
                        <a:cs typeface="+mn-cs"/>
                      </a:endParaRPr>
                    </a:p>
                    <a:p>
                      <a:pPr algn="ctr"/>
                      <a:r>
                        <a:rPr kumimoji="1" lang="ja-JP" altLang="en-US" sz="700" kern="1200" dirty="0">
                          <a:solidFill>
                            <a:schemeClr val="tx1">
                              <a:lumMod val="65000"/>
                              <a:lumOff val="35000"/>
                            </a:schemeClr>
                          </a:solidFill>
                          <a:latin typeface="+mn-lt"/>
                          <a:ea typeface="+mn-ea"/>
                          <a:cs typeface="+mn-cs"/>
                        </a:rPr>
                        <a:t>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4282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76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1,160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926</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1,509</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1,204</a:t>
                      </a:r>
                      <a:r>
                        <a:rPr kumimoji="1" lang="ja-JP" altLang="en-US" sz="800" kern="1200" dirty="0">
                          <a:solidFill>
                            <a:schemeClr val="tx1">
                              <a:lumMod val="65000"/>
                              <a:lumOff val="35000"/>
                            </a:schemeClr>
                          </a:solidFill>
                          <a:latin typeface="+mj-lt"/>
                          <a:ea typeface="+mj-ea"/>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都道府県指定の掛け率含む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1,797</a:t>
                      </a:r>
                      <a:r>
                        <a:rPr kumimoji="1" lang="ja-JP" altLang="en-US" sz="800" kern="1200" dirty="0">
                          <a:solidFill>
                            <a:schemeClr val="tx1">
                              <a:lumMod val="65000"/>
                              <a:lumOff val="35000"/>
                            </a:schemeClr>
                          </a:solidFill>
                          <a:latin typeface="+mn-lt"/>
                          <a:ea typeface="+mn-ea"/>
                          <a:cs typeface="+mn-cs"/>
                        </a:rPr>
                        <a:t>円</a:t>
                      </a: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a:solidFill>
                            <a:schemeClr val="tx1">
                              <a:lumMod val="65000"/>
                              <a:lumOff val="35000"/>
                            </a:schemeClr>
                          </a:solidFill>
                          <a:latin typeface="+mn-lt"/>
                          <a:ea typeface="+mn-ea"/>
                          <a:cs typeface="+mn-cs"/>
                        </a:rPr>
                        <a:t>※</a:t>
                      </a:r>
                      <a:r>
                        <a:rPr kumimoji="1" lang="ja-JP" altLang="en-US" sz="600" kern="1200" dirty="0">
                          <a:solidFill>
                            <a:schemeClr val="tx1">
                              <a:lumMod val="65000"/>
                              <a:lumOff val="35000"/>
                            </a:schemeClr>
                          </a:solidFill>
                          <a:latin typeface="+mn-lt"/>
                          <a:ea typeface="+mn-ea"/>
                          <a:cs typeface="+mn-cs"/>
                        </a:rPr>
                        <a:t>市区郡指定の掛け率含む</a:t>
                      </a:r>
                      <a:endParaRPr kumimoji="1" lang="en-US" altLang="ja-JP"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409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想定</a:t>
                      </a:r>
                      <a:r>
                        <a:rPr kumimoji="1" lang="en-US" altLang="ja-JP" sz="7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040" y="2060848"/>
            <a:ext cx="504056" cy="950146"/>
          </a:xfrm>
          <a:prstGeom prst="rect">
            <a:avLst/>
          </a:prstGeom>
        </p:spPr>
      </p:pic>
    </p:spTree>
    <p:extLst>
      <p:ext uri="{BB962C8B-B14F-4D97-AF65-F5344CB8AC3E}">
        <p14:creationId xmlns:p14="http://schemas.microsoft.com/office/powerpoint/2010/main" val="7905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334963" y="5049359"/>
            <a:ext cx="9217024" cy="1600438"/>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80705331"/>
              </p:ext>
            </p:extLst>
          </p:nvPr>
        </p:nvGraphicFramePr>
        <p:xfrm>
          <a:off x="334965" y="944563"/>
          <a:ext cx="7109180" cy="3324480"/>
        </p:xfrm>
        <a:graphic>
          <a:graphicData uri="http://schemas.openxmlformats.org/drawingml/2006/table">
            <a:tbl>
              <a:tblPr firstCol="1" bandRow="1">
                <a:tableStyleId>{21E4AEA4-8DFA-4A89-87EB-49C32662AFE0}</a:tableStyleId>
              </a:tblPr>
              <a:tblGrid>
                <a:gridCol w="1555973">
                  <a:extLst>
                    <a:ext uri="{9D8B030D-6E8A-4147-A177-3AD203B41FA5}">
                      <a16:colId xmlns:a16="http://schemas.microsoft.com/office/drawing/2014/main" val="792911817"/>
                    </a:ext>
                  </a:extLst>
                </a:gridCol>
                <a:gridCol w="821280">
                  <a:extLst>
                    <a:ext uri="{9D8B030D-6E8A-4147-A177-3AD203B41FA5}">
                      <a16:colId xmlns:a16="http://schemas.microsoft.com/office/drawing/2014/main" val="2515137241"/>
                    </a:ext>
                  </a:extLst>
                </a:gridCol>
                <a:gridCol w="1551179">
                  <a:extLst>
                    <a:ext uri="{9D8B030D-6E8A-4147-A177-3AD203B41FA5}">
                      <a16:colId xmlns:a16="http://schemas.microsoft.com/office/drawing/2014/main" val="598637953"/>
                    </a:ext>
                  </a:extLst>
                </a:gridCol>
                <a:gridCol w="1528808">
                  <a:extLst>
                    <a:ext uri="{9D8B030D-6E8A-4147-A177-3AD203B41FA5}">
                      <a16:colId xmlns:a16="http://schemas.microsoft.com/office/drawing/2014/main" val="379781813"/>
                    </a:ext>
                  </a:extLst>
                </a:gridCol>
                <a:gridCol w="1651940">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ブランドパネル　</a:t>
                      </a:r>
                      <a:r>
                        <a:rPr kumimoji="1" lang="en-US" altLang="ja-JP" sz="800" b="1" i="0" u="none" strike="noStrike" kern="1200" dirty="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a:solidFill>
                            <a:schemeClr val="tx1">
                              <a:lumMod val="65000"/>
                              <a:lumOff val="35000"/>
                            </a:schemeClr>
                          </a:solidFill>
                          <a:latin typeface="+mn-lt"/>
                          <a:ea typeface="+mn-ea"/>
                          <a:cs typeface="+mn-cs"/>
                        </a:rPr>
                        <a:t>〇</a:t>
                      </a:r>
                      <a:r>
                        <a:rPr kumimoji="1" lang="en-US" altLang="ja-JP" sz="900" b="0" kern="1200" dirty="0">
                          <a:solidFill>
                            <a:schemeClr val="tx1">
                              <a:lumMod val="65000"/>
                              <a:lumOff val="35000"/>
                            </a:schemeClr>
                          </a:solidFill>
                          <a:latin typeface="+mn-lt"/>
                          <a:ea typeface="+mn-ea"/>
                          <a:cs typeface="+mn-cs"/>
                        </a:rPr>
                        <a:t/>
                      </a:r>
                      <a:br>
                        <a:rPr kumimoji="1" lang="en-US" altLang="ja-JP" sz="900" b="0" kern="1200" dirty="0">
                          <a:solidFill>
                            <a:schemeClr val="tx1">
                              <a:lumMod val="65000"/>
                              <a:lumOff val="35000"/>
                            </a:schemeClr>
                          </a:solidFill>
                          <a:latin typeface="+mn-lt"/>
                          <a:ea typeface="+mn-ea"/>
                          <a:cs typeface="+mn-cs"/>
                        </a:rPr>
                      </a:br>
                      <a:r>
                        <a:rPr kumimoji="1" lang="en-US" altLang="ja-JP" sz="800" b="0" kern="1200" dirty="0">
                          <a:solidFill>
                            <a:schemeClr val="tx1">
                              <a:lumMod val="65000"/>
                              <a:lumOff val="35000"/>
                            </a:schemeClr>
                          </a:solidFill>
                          <a:latin typeface="+mn-lt"/>
                          <a:ea typeface="+mn-ea"/>
                          <a:cs typeface="+mn-cs"/>
                        </a:rPr>
                        <a:t>※</a:t>
                      </a:r>
                      <a:r>
                        <a:rPr kumimoji="1" lang="ja-JP" altLang="en-US" sz="800" b="0" kern="1200" dirty="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2" name="正方形/長方形 1"/>
          <p:cNvSpPr/>
          <p:nvPr/>
        </p:nvSpPr>
        <p:spPr>
          <a:xfrm>
            <a:off x="335746" y="4523710"/>
            <a:ext cx="11592901" cy="477054"/>
          </a:xfrm>
          <a:prstGeom prst="rect">
            <a:avLst/>
          </a:prstGeom>
        </p:spPr>
        <p:txBody>
          <a:bodyPr wrap="square">
            <a:spAutoFit/>
          </a:bodyPr>
          <a:lstStyle/>
          <a:p>
            <a:pPr>
              <a:lnSpc>
                <a:spcPts val="1460"/>
              </a:lnSpc>
            </a:pPr>
            <a:r>
              <a:rPr lang="en-US" altLang="ja-JP" sz="1200" dirty="0">
                <a:solidFill>
                  <a:srgbClr val="C00000"/>
                </a:solidFill>
                <a:latin typeface="+mn-ea"/>
              </a:rPr>
              <a:t>※</a:t>
            </a:r>
            <a:r>
              <a:rPr lang="ja-JP" altLang="en-US" sz="1200" dirty="0">
                <a:solidFill>
                  <a:srgbClr val="C00000"/>
                </a:solidFill>
                <a:latin typeface="+mn-ea"/>
              </a:rPr>
              <a:t>本商品は基本料金と</a:t>
            </a:r>
            <a:r>
              <a:rPr lang="en-US" altLang="ja-JP" sz="1200" dirty="0" err="1">
                <a:solidFill>
                  <a:srgbClr val="C00000"/>
                </a:solidFill>
                <a:latin typeface="+mn-ea"/>
              </a:rPr>
              <a:t>vCPM</a:t>
            </a:r>
            <a:r>
              <a:rPr lang="ja-JP" altLang="en-US" sz="1200" dirty="0">
                <a:solidFill>
                  <a:srgbClr val="C00000"/>
                </a:solidFill>
                <a:latin typeface="+mn-ea"/>
              </a:rPr>
              <a:t>を掛け合わせた際に</a:t>
            </a:r>
            <a:r>
              <a:rPr lang="en-US" altLang="ja-JP" sz="1200" dirty="0">
                <a:solidFill>
                  <a:srgbClr val="C00000"/>
                </a:solidFill>
                <a:latin typeface="+mn-ea"/>
              </a:rPr>
              <a:t>1</a:t>
            </a:r>
            <a:r>
              <a:rPr lang="ja-JP" altLang="en-US" sz="1200" dirty="0">
                <a:solidFill>
                  <a:srgbClr val="C00000"/>
                </a:solidFill>
                <a:latin typeface="+mn-ea"/>
              </a:rPr>
              <a:t>円単位でずれが発生する可能性があります。ターゲティングかけ合わせの際の</a:t>
            </a:r>
            <a:r>
              <a:rPr lang="en-US" altLang="ja-JP" sz="1200" dirty="0" err="1">
                <a:solidFill>
                  <a:srgbClr val="C00000"/>
                </a:solidFill>
                <a:latin typeface="+mn-ea"/>
              </a:rPr>
              <a:t>vCPM</a:t>
            </a:r>
            <a:r>
              <a:rPr lang="ja-JP" altLang="en-US" sz="1200" dirty="0">
                <a:solidFill>
                  <a:srgbClr val="C00000"/>
                </a:solidFill>
                <a:latin typeface="+mn-ea"/>
              </a:rPr>
              <a:t>は、広告管理ツールの予約画面上でご確認いただくか、次項の</a:t>
            </a:r>
            <a:r>
              <a:rPr lang="en-US" altLang="ja-JP" sz="1200" dirty="0" err="1">
                <a:solidFill>
                  <a:srgbClr val="C00000"/>
                </a:solidFill>
                <a:latin typeface="+mn-ea"/>
              </a:rPr>
              <a:t>vCPM</a:t>
            </a:r>
            <a:r>
              <a:rPr lang="ja-JP" altLang="en-US" sz="1200" dirty="0">
                <a:solidFill>
                  <a:srgbClr val="C00000"/>
                </a:solidFill>
                <a:latin typeface="+mn-ea"/>
              </a:rPr>
              <a:t>一覧をご確認ください。</a:t>
            </a:r>
            <a:endParaRPr lang="en-US" altLang="ja-JP" sz="1200" dirty="0">
              <a:solidFill>
                <a:srgbClr val="C00000"/>
              </a:solidFill>
              <a:latin typeface="+mn-ea"/>
            </a:endParaRPr>
          </a:p>
        </p:txBody>
      </p:sp>
    </p:spTree>
    <p:extLst>
      <p:ext uri="{BB962C8B-B14F-4D97-AF65-F5344CB8AC3E}">
        <p14:creationId xmlns:p14="http://schemas.microsoft.com/office/powerpoint/2010/main" val="2464422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en-US" altLang="ja-JP" dirty="0" err="1"/>
              <a:t>vCPM</a:t>
            </a:r>
            <a:r>
              <a:rPr lang="ja-JP" altLang="en-US" dirty="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40705963"/>
              </p:ext>
            </p:extLst>
          </p:nvPr>
        </p:nvGraphicFramePr>
        <p:xfrm>
          <a:off x="334963" y="1052736"/>
          <a:ext cx="11377664" cy="5148994"/>
        </p:xfrm>
        <a:graphic>
          <a:graphicData uri="http://schemas.openxmlformats.org/drawingml/2006/table">
            <a:tbl>
              <a:tblPr firstCol="1" bandRow="1">
                <a:tableStyleId>{21E4AEA4-8DFA-4A89-87EB-49C32662AFE0}</a:tableStyleId>
              </a:tblPr>
              <a:tblGrid>
                <a:gridCol w="4032759">
                  <a:extLst>
                    <a:ext uri="{9D8B030D-6E8A-4147-A177-3AD203B41FA5}">
                      <a16:colId xmlns:a16="http://schemas.microsoft.com/office/drawing/2014/main" val="792911817"/>
                    </a:ext>
                  </a:extLst>
                </a:gridCol>
                <a:gridCol w="1468981">
                  <a:extLst>
                    <a:ext uri="{9D8B030D-6E8A-4147-A177-3AD203B41FA5}">
                      <a16:colId xmlns:a16="http://schemas.microsoft.com/office/drawing/2014/main" val="598637953"/>
                    </a:ext>
                  </a:extLst>
                </a:gridCol>
                <a:gridCol w="1468981">
                  <a:extLst>
                    <a:ext uri="{9D8B030D-6E8A-4147-A177-3AD203B41FA5}">
                      <a16:colId xmlns:a16="http://schemas.microsoft.com/office/drawing/2014/main" val="379781813"/>
                    </a:ext>
                  </a:extLst>
                </a:gridCol>
                <a:gridCol w="1468981">
                  <a:extLst>
                    <a:ext uri="{9D8B030D-6E8A-4147-A177-3AD203B41FA5}">
                      <a16:colId xmlns:a16="http://schemas.microsoft.com/office/drawing/2014/main" val="2760754859"/>
                    </a:ext>
                  </a:extLst>
                </a:gridCol>
                <a:gridCol w="1468981">
                  <a:extLst>
                    <a:ext uri="{9D8B030D-6E8A-4147-A177-3AD203B41FA5}">
                      <a16:colId xmlns:a16="http://schemas.microsoft.com/office/drawing/2014/main" val="2473059575"/>
                    </a:ext>
                  </a:extLst>
                </a:gridCol>
                <a:gridCol w="1468981">
                  <a:extLst>
                    <a:ext uri="{9D8B030D-6E8A-4147-A177-3AD203B41FA5}">
                      <a16:colId xmlns:a16="http://schemas.microsoft.com/office/drawing/2014/main" val="1046014773"/>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WEB)</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a:t>
                      </a:r>
                      <a:r>
                        <a:rPr kumimoji="1" lang="ja-JP" altLang="en-US" sz="800" b="1" kern="1200" dirty="0">
                          <a:solidFill>
                            <a:schemeClr val="tx1">
                              <a:lumMod val="65000"/>
                              <a:lumOff val="35000"/>
                            </a:schemeClr>
                          </a:solidFill>
                          <a:latin typeface="+mn-lt"/>
                          <a:ea typeface="+mn-ea"/>
                          <a:cs typeface="+mn-cs"/>
                        </a:rPr>
                        <a:t>万円～）</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WEB)</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カルーセル（</a:t>
                      </a:r>
                      <a:r>
                        <a:rPr kumimoji="1" lang="en-US" altLang="ja-JP" sz="800" b="1" kern="1200" dirty="0">
                          <a:solidFill>
                            <a:schemeClr val="tx1">
                              <a:lumMod val="65000"/>
                              <a:lumOff val="35000"/>
                            </a:schemeClr>
                          </a:solidFill>
                          <a:latin typeface="+mn-lt"/>
                          <a:ea typeface="+mn-ea"/>
                          <a:cs typeface="+mn-cs"/>
                        </a:rPr>
                        <a:t>WEB</a:t>
                      </a:r>
                      <a:r>
                        <a:rPr kumimoji="1" lang="ja-JP" altLang="en-US" sz="800" b="1" kern="1200" dirty="0">
                          <a:solidFill>
                            <a:schemeClr val="tx1">
                              <a:lumMod val="65000"/>
                              <a:lumOff val="35000"/>
                            </a:schemeClr>
                          </a:solidFill>
                          <a:latin typeface="+mn-lt"/>
                          <a:ea typeface="+mn-ea"/>
                          <a:cs typeface="+mn-cs"/>
                        </a:rPr>
                        <a:t>）</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50</a:t>
                      </a:r>
                      <a:r>
                        <a:rPr kumimoji="1" lang="ja-JP" altLang="en-US" sz="800" b="1" kern="1200" dirty="0">
                          <a:solidFill>
                            <a:schemeClr val="tx1">
                              <a:lumMod val="65000"/>
                              <a:lumOff val="35000"/>
                            </a:schemeClr>
                          </a:solidFill>
                          <a:latin typeface="+mn-lt"/>
                          <a:ea typeface="+mn-ea"/>
                          <a:cs typeface="+mn-cs"/>
                        </a:rPr>
                        <a:t>万円～）</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　カルーセル（</a:t>
                      </a:r>
                      <a:r>
                        <a:rPr kumimoji="1" lang="en-US" altLang="ja-JP" sz="800" b="1" kern="1200" dirty="0">
                          <a:solidFill>
                            <a:schemeClr val="tx1">
                              <a:lumMod val="65000"/>
                              <a:lumOff val="35000"/>
                            </a:schemeClr>
                          </a:solidFill>
                          <a:latin typeface="+mn-lt"/>
                          <a:ea typeface="+mn-ea"/>
                          <a:cs typeface="+mn-cs"/>
                        </a:rPr>
                        <a:t>WEB)</a:t>
                      </a:r>
                    </a:p>
                    <a:p>
                      <a:pPr algn="ct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　カルーセル（</a:t>
                      </a:r>
                      <a:r>
                        <a:rPr kumimoji="1" lang="en-US" altLang="ja-JP" sz="800" b="1" kern="1200" dirty="0">
                          <a:solidFill>
                            <a:schemeClr val="tx1">
                              <a:lumMod val="65000"/>
                              <a:lumOff val="35000"/>
                            </a:schemeClr>
                          </a:solidFill>
                          <a:latin typeface="+mn-lt"/>
                          <a:ea typeface="+mn-ea"/>
                          <a:cs typeface="+mn-cs"/>
                        </a:rPr>
                        <a:t>WEB)</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endParaRPr kumimoji="1" lang="en-US" altLang="ja-JP"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 </a:t>
                      </a:r>
                      <a:r>
                        <a:rPr kumimoji="1" lang="en-US" altLang="ja-JP" sz="1000" b="0" dirty="0">
                          <a:solidFill>
                            <a:schemeClr val="bg1"/>
                          </a:solidFill>
                          <a:latin typeface="+mj-lt"/>
                          <a:ea typeface="+mj-ea"/>
                        </a:rPr>
                        <a:t>or </a:t>
                      </a: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1,392</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1,111</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性別</a:t>
                      </a:r>
                      <a:r>
                        <a:rPr kumimoji="1" lang="ja-JP" altLang="en-US" sz="1000" b="0" baseline="0" dirty="0">
                          <a:solidFill>
                            <a:schemeClr val="bg1"/>
                          </a:solidFill>
                          <a:latin typeface="+mj-lt"/>
                          <a:ea typeface="+mj-ea"/>
                        </a:rPr>
                        <a:t> </a:t>
                      </a:r>
                      <a:r>
                        <a:rPr kumimoji="1" lang="en-US" altLang="ja-JP" sz="1000" b="0" baseline="0" dirty="0">
                          <a:solidFill>
                            <a:schemeClr val="bg1"/>
                          </a:solidFill>
                          <a:latin typeface="+mj-lt"/>
                          <a:ea typeface="+mj-ea"/>
                        </a:rPr>
                        <a:t>×</a:t>
                      </a:r>
                      <a:r>
                        <a:rPr kumimoji="1" lang="ja-JP" altLang="en-US" sz="1000" b="0" baseline="0" dirty="0">
                          <a:solidFill>
                            <a:schemeClr val="bg1"/>
                          </a:solidFill>
                          <a:latin typeface="+mj-lt"/>
                          <a:ea typeface="+mj-ea"/>
                        </a:rPr>
                        <a:t> </a:t>
                      </a:r>
                      <a:r>
                        <a:rPr kumimoji="1" lang="ja-JP" altLang="en-US" sz="1000" b="0" dirty="0">
                          <a:solidFill>
                            <a:schemeClr val="bg1"/>
                          </a:solidFill>
                          <a:latin typeface="+mj-lt"/>
                          <a:ea typeface="+mj-ea"/>
                        </a:rPr>
                        <a:t>年齢</a:t>
                      </a:r>
                      <a:r>
                        <a:rPr kumimoji="1" lang="en-US" altLang="ja-JP" sz="1000" b="0" dirty="0">
                          <a:solidFill>
                            <a:schemeClr val="bg1"/>
                          </a:solidFill>
                          <a:latin typeface="+mj-lt"/>
                          <a:ea typeface="+mj-ea"/>
                        </a:rPr>
                        <a:t> </a:t>
                      </a:r>
                      <a:endParaRPr kumimoji="1" lang="ja-JP" altLang="en-US" sz="10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900" b="0" kern="1200" dirty="0">
                          <a:solidFill>
                            <a:schemeClr val="tx1">
                              <a:lumMod val="65000"/>
                              <a:lumOff val="35000"/>
                            </a:schemeClr>
                          </a:solidFill>
                          <a:latin typeface="+mn-lt"/>
                          <a:ea typeface="+mn-ea"/>
                          <a:cs typeface="+mn-cs"/>
                        </a:rPr>
                        <a:t>1,671</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1,333</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1,509</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1,204</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地域（都道府県）</a:t>
                      </a:r>
                      <a:r>
                        <a:rPr kumimoji="1" lang="en-US" altLang="ja-JP" sz="1000" b="0" kern="1200" baseline="0" dirty="0">
                          <a:solidFill>
                            <a:schemeClr val="bg1"/>
                          </a:solidFill>
                          <a:latin typeface="+mn-lt"/>
                          <a:ea typeface="+mn-ea"/>
                          <a:cs typeface="+mn-cs"/>
                        </a:rPr>
                        <a:t>×</a:t>
                      </a:r>
                      <a:r>
                        <a:rPr kumimoji="1" lang="ja-JP" altLang="en-US" sz="1000" b="0" kern="1200" baseline="0" dirty="0">
                          <a:solidFill>
                            <a:schemeClr val="bg1"/>
                          </a:solidFill>
                          <a:latin typeface="+mn-lt"/>
                          <a:ea typeface="+mn-ea"/>
                          <a:cs typeface="+mn-cs"/>
                        </a:rPr>
                        <a:t> </a:t>
                      </a:r>
                      <a:r>
                        <a:rPr kumimoji="1" lang="ja-JP" altLang="en-US" sz="1000" b="0" kern="1200" dirty="0">
                          <a:solidFill>
                            <a:schemeClr val="bg1"/>
                          </a:solidFill>
                          <a:latin typeface="+mn-lt"/>
                          <a:ea typeface="+mn-ea"/>
                          <a:cs typeface="+mn-cs"/>
                        </a:rPr>
                        <a:t>性別 </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1,810</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1,444</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1956252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地域（都道府県）</a:t>
                      </a:r>
                      <a:r>
                        <a:rPr kumimoji="1" lang="en-US" altLang="ja-JP" sz="1000" b="0" kern="1200" baseline="0" dirty="0">
                          <a:solidFill>
                            <a:schemeClr val="bg1"/>
                          </a:solidFill>
                          <a:latin typeface="+mn-lt"/>
                          <a:ea typeface="+mn-ea"/>
                          <a:cs typeface="+mn-cs"/>
                        </a:rPr>
                        <a:t>×</a:t>
                      </a:r>
                      <a:r>
                        <a:rPr kumimoji="1" lang="ja-JP" altLang="en-US" sz="1000" b="0" kern="1200" baseline="0" dirty="0">
                          <a:solidFill>
                            <a:schemeClr val="bg1"/>
                          </a:solidFill>
                          <a:latin typeface="+mn-lt"/>
                          <a:ea typeface="+mn-ea"/>
                          <a:cs typeface="+mn-cs"/>
                        </a:rPr>
                        <a:t> 年齢</a:t>
                      </a:r>
                      <a:endParaRPr kumimoji="1" lang="ja-JP" altLang="en-US" sz="10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1,810</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1,444</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88087740"/>
                  </a:ext>
                </a:extLst>
              </a:tr>
              <a:tr h="38474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地域（都道府県）</a:t>
                      </a:r>
                      <a:r>
                        <a:rPr kumimoji="1" lang="en-US" altLang="ja-JP" sz="1000" b="0" kern="1200" baseline="0" dirty="0">
                          <a:solidFill>
                            <a:schemeClr val="bg1"/>
                          </a:solidFill>
                          <a:latin typeface="+mn-lt"/>
                          <a:ea typeface="+mn-ea"/>
                          <a:cs typeface="+mn-cs"/>
                        </a:rPr>
                        <a:t>×</a:t>
                      </a:r>
                      <a:r>
                        <a:rPr kumimoji="1" lang="ja-JP" altLang="en-US" sz="1000" b="0" kern="1200" baseline="0" dirty="0">
                          <a:solidFill>
                            <a:schemeClr val="bg1"/>
                          </a:solidFill>
                          <a:latin typeface="+mn-lt"/>
                          <a:ea typeface="+mn-ea"/>
                          <a:cs typeface="+mn-cs"/>
                        </a:rPr>
                        <a:t> 性別 </a:t>
                      </a:r>
                      <a:r>
                        <a:rPr kumimoji="1" lang="en-US" altLang="ja-JP" sz="1000" b="0" kern="1200" baseline="0" dirty="0">
                          <a:solidFill>
                            <a:schemeClr val="bg1"/>
                          </a:solidFill>
                          <a:latin typeface="+mn-lt"/>
                          <a:ea typeface="+mn-ea"/>
                          <a:cs typeface="+mn-cs"/>
                        </a:rPr>
                        <a:t>× </a:t>
                      </a:r>
                      <a:r>
                        <a:rPr kumimoji="1" lang="ja-JP" altLang="en-US" sz="1000" b="0" kern="1200" baseline="0" dirty="0">
                          <a:solidFill>
                            <a:schemeClr val="bg1"/>
                          </a:solidFill>
                          <a:latin typeface="+mn-lt"/>
                          <a:ea typeface="+mn-ea"/>
                          <a:cs typeface="+mn-cs"/>
                        </a:rPr>
                        <a:t>年齢</a:t>
                      </a:r>
                      <a:endParaRPr kumimoji="1" lang="ja-JP" altLang="en-US" sz="10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2,173</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1,733</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00" b="0" kern="1200" dirty="0">
                          <a:solidFill>
                            <a:schemeClr val="bg1"/>
                          </a:solidFill>
                          <a:latin typeface="+mn-lt"/>
                          <a:ea typeface="+mn-ea"/>
                          <a:cs typeface="+mn-cs"/>
                        </a:rPr>
                        <a:t>地域（市区郡）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1,797</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algn="ctr"/>
                      <a:r>
                        <a:rPr kumimoji="1" lang="ja-JP" altLang="en-US" sz="100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900" b="0" kern="1200" dirty="0">
                          <a:solidFill>
                            <a:schemeClr val="tx1">
                              <a:lumMod val="65000"/>
                              <a:lumOff val="35000"/>
                            </a:schemeClr>
                          </a:solidFill>
                          <a:latin typeface="+mn-lt"/>
                          <a:ea typeface="+mn-ea"/>
                          <a:cs typeface="+mn-cs"/>
                        </a:rPr>
                        <a:t>2,089</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1,667</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オーディエンスカテゴリー </a:t>
                      </a:r>
                      <a:r>
                        <a:rPr kumimoji="1" lang="en-US" altLang="ja-JP" sz="1000" b="0" kern="1200" dirty="0">
                          <a:solidFill>
                            <a:schemeClr val="bg1"/>
                          </a:solidFill>
                          <a:latin typeface="+mn-lt"/>
                          <a:ea typeface="+mn-ea"/>
                          <a:cs typeface="+mn-cs"/>
                        </a:rPr>
                        <a:t>× </a:t>
                      </a:r>
                      <a:r>
                        <a:rPr kumimoji="1" lang="ja-JP" altLang="en-US" sz="1000" b="0" kern="1200" dirty="0">
                          <a:solidFill>
                            <a:schemeClr val="bg1"/>
                          </a:solidFill>
                          <a:latin typeface="+mn-lt"/>
                          <a:ea typeface="+mn-ea"/>
                          <a:cs typeface="+mn-cs"/>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900" b="0" kern="1200" dirty="0">
                          <a:solidFill>
                            <a:schemeClr val="tx1">
                              <a:lumMod val="65000"/>
                              <a:lumOff val="35000"/>
                            </a:schemeClr>
                          </a:solidFill>
                          <a:latin typeface="+mn-lt"/>
                          <a:ea typeface="+mn-ea"/>
                          <a:cs typeface="+mn-cs"/>
                        </a:rPr>
                        <a:t>2,322</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1,852</a:t>
                      </a:r>
                      <a:r>
                        <a:rPr kumimoji="1" lang="ja-JP" altLang="en-US" sz="900" b="0" i="0" u="none" strike="noStrike" kern="1200" cap="none" spc="0" normalizeH="0" baseline="0" noProof="0">
                          <a:ln>
                            <a:noFill/>
                          </a:ln>
                          <a:solidFill>
                            <a:srgbClr val="000000">
                              <a:lumMod val="65000"/>
                              <a:lumOff val="35000"/>
                            </a:srgbClr>
                          </a:solidFill>
                          <a:effectLst/>
                          <a:uLnTx/>
                          <a:uFillTx/>
                          <a:latin typeface="メイリオ"/>
                          <a:ea typeface="メイリオ"/>
                          <a:cs typeface="+mn-cs"/>
                        </a:rPr>
                        <a:t>円</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900" b="0" kern="1200" dirty="0">
                          <a:solidFill>
                            <a:schemeClr val="tx1">
                              <a:lumMod val="65000"/>
                              <a:lumOff val="35000"/>
                            </a:schemeClr>
                          </a:solidFill>
                          <a:latin typeface="+mn-lt"/>
                          <a:ea typeface="+mn-ea"/>
                          <a:cs typeface="+mn-cs"/>
                        </a:rPr>
                        <a:t>-</a:t>
                      </a:r>
                      <a:endParaRPr kumimoji="1" lang="ja-JP" altLang="en-US" sz="9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256108755"/>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オーディエンスカテゴリー </a:t>
                      </a:r>
                      <a:r>
                        <a:rPr kumimoji="1" lang="en-US" altLang="ja-JP" sz="1000" b="0" kern="1200" dirty="0">
                          <a:solidFill>
                            <a:schemeClr val="bg1"/>
                          </a:solidFill>
                          <a:latin typeface="+mn-lt"/>
                          <a:ea typeface="+mn-ea"/>
                          <a:cs typeface="+mn-cs"/>
                        </a:rPr>
                        <a:t>× </a:t>
                      </a:r>
                      <a:r>
                        <a:rPr kumimoji="1" lang="ja-JP" altLang="en-US" sz="1000" b="0" kern="1200" dirty="0">
                          <a:solidFill>
                            <a:schemeClr val="bg1"/>
                          </a:solidFill>
                          <a:latin typeface="+mn-lt"/>
                          <a:ea typeface="+mn-ea"/>
                          <a:cs typeface="+mn-cs"/>
                        </a:rPr>
                        <a:t>年齢</a:t>
                      </a:r>
                      <a:endParaRPr kumimoji="1" lang="en-US" altLang="ja-JP" sz="1000" b="0" kern="1200" baseline="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2,322</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1,852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29881976"/>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オーディエンスカテゴリー </a:t>
                      </a:r>
                      <a:r>
                        <a:rPr kumimoji="1" lang="en-US" altLang="ja-JP" sz="1000" b="0" kern="1200" dirty="0">
                          <a:solidFill>
                            <a:schemeClr val="bg1"/>
                          </a:solidFill>
                          <a:latin typeface="+mn-lt"/>
                          <a:ea typeface="+mn-ea"/>
                          <a:cs typeface="+mn-cs"/>
                        </a:rPr>
                        <a:t>× </a:t>
                      </a:r>
                      <a:r>
                        <a:rPr kumimoji="1" lang="ja-JP" altLang="en-US" sz="1000" b="0" kern="1200" dirty="0">
                          <a:solidFill>
                            <a:schemeClr val="bg1"/>
                          </a:solidFill>
                          <a:latin typeface="+mn-lt"/>
                          <a:ea typeface="+mn-ea"/>
                          <a:cs typeface="+mn-cs"/>
                        </a:rPr>
                        <a:t>性別</a:t>
                      </a:r>
                      <a:r>
                        <a:rPr kumimoji="1" lang="ja-JP" altLang="en-US" sz="1000" b="0" kern="1200" baseline="0" dirty="0">
                          <a:solidFill>
                            <a:schemeClr val="bg1"/>
                          </a:solidFill>
                          <a:latin typeface="+mn-lt"/>
                          <a:ea typeface="+mn-ea"/>
                          <a:cs typeface="+mn-cs"/>
                        </a:rPr>
                        <a:t> </a:t>
                      </a:r>
                      <a:r>
                        <a:rPr kumimoji="1" lang="en-US" altLang="ja-JP" sz="1000" b="0" kern="1200" baseline="0" dirty="0">
                          <a:solidFill>
                            <a:schemeClr val="bg1"/>
                          </a:solidFill>
                          <a:latin typeface="+mn-lt"/>
                          <a:ea typeface="+mn-ea"/>
                          <a:cs typeface="+mn-cs"/>
                        </a:rPr>
                        <a:t>×</a:t>
                      </a:r>
                      <a:r>
                        <a:rPr kumimoji="1" lang="ja-JP" altLang="en-US" sz="1000" b="0" kern="1200" baseline="0" dirty="0">
                          <a:solidFill>
                            <a:schemeClr val="bg1"/>
                          </a:solidFill>
                          <a:latin typeface="+mn-lt"/>
                          <a:ea typeface="+mn-ea"/>
                          <a:cs typeface="+mn-cs"/>
                        </a:rPr>
                        <a:t>　年齢</a:t>
                      </a:r>
                      <a:endParaRPr kumimoji="1" lang="ja-JP" altLang="en-US" sz="10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2,322</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1,852</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549740351"/>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オーディエンスカテゴリー </a:t>
                      </a:r>
                      <a:r>
                        <a:rPr kumimoji="1" lang="en-US" altLang="ja-JP" sz="1000" b="0" kern="1200" dirty="0">
                          <a:solidFill>
                            <a:schemeClr val="bg1"/>
                          </a:solidFill>
                          <a:latin typeface="+mn-lt"/>
                          <a:ea typeface="+mn-ea"/>
                          <a:cs typeface="+mn-cs"/>
                        </a:rPr>
                        <a:t>× </a:t>
                      </a:r>
                      <a:r>
                        <a:rPr kumimoji="1" lang="ja-JP" altLang="en-US" sz="1000" b="0" kern="1200" dirty="0">
                          <a:solidFill>
                            <a:schemeClr val="bg1"/>
                          </a:solidFill>
                          <a:latin typeface="+mn-lt"/>
                          <a:ea typeface="+mn-ea"/>
                          <a:cs typeface="+mn-cs"/>
                        </a:rPr>
                        <a:t>地域（都道府県）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2,322</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1,852</a:t>
                      </a:r>
                      <a:r>
                        <a:rPr kumimoji="1" lang="ja-JP" altLang="en-US" sz="900" b="0" kern="1200" dirty="0">
                          <a:solidFill>
                            <a:schemeClr val="tx1">
                              <a:lumMod val="65000"/>
                              <a:lumOff val="35000"/>
                            </a:schemeClr>
                          </a:solidFill>
                          <a:latin typeface="+mn-lt"/>
                          <a:ea typeface="+mn-ea"/>
                          <a:cs typeface="+mn-cs"/>
                        </a:rPr>
                        <a:t>円</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81915020"/>
                  </a:ext>
                </a:extLst>
              </a:tr>
            </a:tbl>
          </a:graphicData>
        </a:graphic>
      </p:graphicFrame>
    </p:spTree>
    <p:extLst>
      <p:ext uri="{BB962C8B-B14F-4D97-AF65-F5344CB8AC3E}">
        <p14:creationId xmlns:p14="http://schemas.microsoft.com/office/powerpoint/2010/main" val="1906811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3" name="正方形/長方形 12"/>
          <p:cNvSpPr/>
          <p:nvPr/>
        </p:nvSpPr>
        <p:spPr>
          <a:xfrm>
            <a:off x="400282" y="6384667"/>
            <a:ext cx="4685898" cy="284693"/>
          </a:xfrm>
          <a:prstGeom prst="rect">
            <a:avLst/>
          </a:prstGeom>
        </p:spPr>
        <p:txBody>
          <a:bodyPr wrap="none">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lumMod val="65000"/>
                    <a:lumOff val="35000"/>
                  </a:prstClr>
                </a:solidFill>
                <a:effectLst/>
                <a:uLnTx/>
                <a:uFillTx/>
              </a:rPr>
              <a:t>※</a:t>
            </a:r>
            <a:r>
              <a:rPr kumimoji="0" lang="ja-JP" altLang="en-US" sz="9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endParaRPr kumimoji="0" lang="en-US" altLang="ja-JP" sz="9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4" name="表 13">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862443374"/>
              </p:ext>
            </p:extLst>
          </p:nvPr>
        </p:nvGraphicFramePr>
        <p:xfrm>
          <a:off x="344488" y="948575"/>
          <a:ext cx="5038658" cy="5022060"/>
        </p:xfrm>
        <a:graphic>
          <a:graphicData uri="http://schemas.openxmlformats.org/drawingml/2006/table">
            <a:tbl>
              <a:tblPr firstCol="1" bandRow="1"/>
              <a:tblGrid>
                <a:gridCol w="3441604">
                  <a:extLst>
                    <a:ext uri="{9D8B030D-6E8A-4147-A177-3AD203B41FA5}">
                      <a16:colId xmlns:a16="http://schemas.microsoft.com/office/drawing/2014/main" val="792911817"/>
                    </a:ext>
                  </a:extLst>
                </a:gridCol>
                <a:gridCol w="1597054">
                  <a:extLst>
                    <a:ext uri="{9D8B030D-6E8A-4147-A177-3AD203B41FA5}">
                      <a16:colId xmlns:a16="http://schemas.microsoft.com/office/drawing/2014/main" val="1484868583"/>
                    </a:ext>
                  </a:extLst>
                </a:gridCol>
              </a:tblGrid>
              <a:tr h="504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lang="ja-JP" altLang="en-US" sz="1050" b="0" dirty="0">
                          <a:solidFill>
                            <a:schemeClr val="bg1"/>
                          </a:solidFill>
                          <a:latin typeface="+mn-ea"/>
                          <a:ea typeface="+mn-ea"/>
                        </a:rPr>
                        <a:t>カテゴリー</a:t>
                      </a:r>
                      <a:r>
                        <a:rPr kumimoji="1" lang="ja-JP" altLang="en-US" sz="1050" b="0" dirty="0">
                          <a:solidFill>
                            <a:schemeClr val="bg1"/>
                          </a:solidFill>
                          <a:latin typeface="+mn-ea"/>
                          <a:ea typeface="+mn-ea"/>
                        </a:rPr>
                        <a:t>名</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kern="1200" dirty="0">
                          <a:solidFill>
                            <a:schemeClr val="tx1">
                              <a:lumMod val="65000"/>
                              <a:lumOff val="35000"/>
                            </a:schemeClr>
                          </a:solidFill>
                          <a:latin typeface="+mn-ea"/>
                          <a:ea typeface="+mn-ea"/>
                          <a:cs typeface="+mn-cs"/>
                        </a:rPr>
                        <a:t>ブランドパネル　</a:t>
                      </a:r>
                      <a:r>
                        <a:rPr kumimoji="1" lang="en-US" altLang="ja-JP" sz="105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ea"/>
                          <a:ea typeface="+mn-ea"/>
                          <a:cs typeface="+mn-cs"/>
                        </a:rPr>
                        <a:t>関連商品</a:t>
                      </a:r>
                      <a:endParaRPr kumimoji="1" lang="en-US" altLang="ja-JP" sz="105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出会い系サイト、結婚紹介</a:t>
                      </a:r>
                      <a:r>
                        <a:rPr lang="en-US" altLang="ja-JP" sz="1050" b="0" i="0" u="none" strike="noStrike" dirty="0">
                          <a:solidFill>
                            <a:schemeClr val="bg1"/>
                          </a:solidFill>
                          <a:effectLst/>
                          <a:latin typeface="+mn-ea"/>
                          <a:ea typeface="+mn-ea"/>
                        </a:rPr>
                        <a:t>(</a:t>
                      </a:r>
                      <a:r>
                        <a:rPr lang="ja-JP" altLang="en-US" sz="1050" b="0" i="0" u="none" strike="noStrike" dirty="0">
                          <a:solidFill>
                            <a:schemeClr val="bg1"/>
                          </a:solidFill>
                          <a:effectLst/>
                          <a:latin typeface="+mn-ea"/>
                          <a:ea typeface="+mn-ea"/>
                        </a:rPr>
                        <a:t>インターネット異性紹介業</a:t>
                      </a:r>
                      <a:r>
                        <a:rPr lang="en-US" altLang="ja-JP" sz="1050" b="0" i="0" u="none" strike="noStrike" dirty="0">
                          <a:solidFill>
                            <a:schemeClr val="bg1"/>
                          </a:solidFill>
                          <a:effectLst/>
                          <a:latin typeface="+mn-ea"/>
                          <a:ea typeface="+mn-ea"/>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mn-ea"/>
                          <a:ea typeface="+mn-ea"/>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5" name="正方形/長方形 14"/>
          <p:cNvSpPr/>
          <p:nvPr/>
        </p:nvSpPr>
        <p:spPr>
          <a:xfrm>
            <a:off x="400282" y="6158608"/>
            <a:ext cx="9294249"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lumMod val="65000"/>
                    <a:lumOff val="35000"/>
                  </a:prstClr>
                </a:solidFill>
                <a:effectLst/>
                <a:uLnTx/>
                <a:uFillTx/>
              </a:rPr>
              <a:t>※</a:t>
            </a:r>
            <a:r>
              <a:rPr kumimoji="0" lang="ja-JP" altLang="en-US" sz="900" b="0" i="0" u="none" strike="noStrike" kern="0" cap="none" spc="0" normalizeH="0" baseline="0" noProof="0" dirty="0">
                <a:ln>
                  <a:noFill/>
                </a:ln>
                <a:solidFill>
                  <a:prstClr val="black">
                    <a:lumMod val="65000"/>
                    <a:lumOff val="35000"/>
                  </a:prstClr>
                </a:solidFill>
                <a:effectLst/>
                <a:uLnTx/>
                <a:uFillTx/>
              </a:rPr>
              <a:t>　印のないカテゴリーは制限なしとなります。　</a:t>
            </a:r>
            <a:endParaRPr kumimoji="0" lang="en-US" altLang="ja-JP" sz="900" b="0" i="0" u="none" strike="noStrike" kern="0" cap="none" spc="0" normalizeH="0" baseline="0" noProof="0" dirty="0">
              <a:ln>
                <a:noFill/>
              </a:ln>
              <a:solidFill>
                <a:prstClr val="black">
                  <a:lumMod val="65000"/>
                  <a:lumOff val="35000"/>
                </a:prstClr>
              </a:solidFill>
              <a:effectLst/>
              <a:uLnTx/>
              <a:uFillTx/>
            </a:endParaRPr>
          </a:p>
        </p:txBody>
      </p:sp>
      <p:pic>
        <p:nvPicPr>
          <p:cNvPr id="20" name="図 19"/>
          <p:cNvPicPr>
            <a:picLocks noChangeAspect="1"/>
          </p:cNvPicPr>
          <p:nvPr/>
        </p:nvPicPr>
        <p:blipFill>
          <a:blip r:embed="rId2"/>
          <a:stretch>
            <a:fillRect/>
          </a:stretch>
        </p:blipFill>
        <p:spPr>
          <a:xfrm>
            <a:off x="672820" y="6471652"/>
            <a:ext cx="203602" cy="120158"/>
          </a:xfrm>
          <a:prstGeom prst="rect">
            <a:avLst/>
          </a:prstGeom>
        </p:spPr>
      </p:pic>
      <p:sp>
        <p:nvSpPr>
          <p:cNvPr id="21" name="正方形/長方形 20"/>
          <p:cNvSpPr/>
          <p:nvPr/>
        </p:nvSpPr>
        <p:spPr>
          <a:xfrm>
            <a:off x="6672064" y="6108608"/>
            <a:ext cx="3972562" cy="271228"/>
          </a:xfrm>
          <a:prstGeom prst="rect">
            <a:avLst/>
          </a:prstGeom>
        </p:spPr>
        <p:txBody>
          <a:bodyPr wrap="none"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lumMod val="65000"/>
                    <a:lumOff val="35000"/>
                  </a:prstClr>
                </a:solidFill>
                <a:effectLst/>
                <a:uLnTx/>
                <a:uFillTx/>
              </a:rPr>
              <a:t>※SP</a:t>
            </a:r>
            <a:r>
              <a:rPr kumimoji="0" lang="ja-JP" altLang="en-US" sz="900" b="0" i="0" u="none" strike="noStrike" kern="0" cap="none" spc="0" normalizeH="0" baseline="0" noProof="0" dirty="0">
                <a:ln>
                  <a:noFill/>
                </a:ln>
                <a:solidFill>
                  <a:prstClr val="black">
                    <a:lumMod val="65000"/>
                    <a:lumOff val="35000"/>
                  </a:prstClr>
                </a:solidFill>
                <a:effectLst/>
                <a:uLnTx/>
                <a:uFillTx/>
              </a:rPr>
              <a:t>はスマートフォンの略称です。</a:t>
            </a:r>
            <a:r>
              <a:rPr kumimoji="0" lang="en-US" altLang="ja-JP" sz="900" b="0" i="0" u="none" strike="noStrike" kern="0" cap="none" spc="0" normalizeH="0" baseline="0" noProof="0" dirty="0">
                <a:ln>
                  <a:noFill/>
                </a:ln>
                <a:solidFill>
                  <a:prstClr val="black">
                    <a:lumMod val="65000"/>
                    <a:lumOff val="35000"/>
                  </a:prstClr>
                </a:solidFill>
                <a:effectLst/>
                <a:uLnTx/>
                <a:uFillTx/>
              </a:rPr>
              <a:t>※MD</a:t>
            </a:r>
            <a:r>
              <a:rPr kumimoji="0" lang="ja-JP" altLang="en-US" sz="900" b="0" i="0" u="none" strike="noStrike" kern="0" cap="none" spc="0" normalizeH="0" baseline="0" noProof="0" dirty="0">
                <a:ln>
                  <a:noFill/>
                </a:ln>
                <a:solidFill>
                  <a:prstClr val="black">
                    <a:lumMod val="65000"/>
                    <a:lumOff val="35000"/>
                  </a:prstClr>
                </a:solidFill>
                <a:effectLst/>
                <a:uLnTx/>
                <a:uFillTx/>
              </a:rPr>
              <a:t>はマルチデバイスの略称です。</a:t>
            </a:r>
            <a:endParaRPr kumimoji="0" lang="en-US" altLang="ja-JP" sz="9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3512369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 </a:t>
            </a:r>
            <a:r>
              <a:rPr lang="en-US" altLang="ja-JP" dirty="0" smtClean="0"/>
              <a:t>/ </a:t>
            </a:r>
            <a:r>
              <a:rPr lang="ja-JP" altLang="en-US" dirty="0" smtClean="0"/>
              <a:t>掲載イメージ</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正方形/長方形 5"/>
          <p:cNvSpPr/>
          <p:nvPr/>
        </p:nvSpPr>
        <p:spPr>
          <a:xfrm>
            <a:off x="551384" y="5888305"/>
            <a:ext cx="10845888" cy="461665"/>
          </a:xfrm>
          <a:prstGeom prst="rect">
            <a:avLst/>
          </a:prstGeom>
        </p:spPr>
        <p:txBody>
          <a:bodyPr wrap="square">
            <a:spAutoFit/>
          </a:bodyPr>
          <a:lstStyle/>
          <a:p>
            <a:r>
              <a:rPr lang="en-US" altLang="ja-JP" sz="1200" dirty="0">
                <a:solidFill>
                  <a:schemeClr val="tx1">
                    <a:lumMod val="65000"/>
                    <a:lumOff val="35000"/>
                  </a:schemeClr>
                </a:solidFill>
              </a:rPr>
              <a:t>※</a:t>
            </a:r>
            <a:r>
              <a:rPr lang="ja-JP" altLang="en-US" sz="1200" dirty="0">
                <a:solidFill>
                  <a:schemeClr val="tx1">
                    <a:lumMod val="65000"/>
                    <a:lumOff val="35000"/>
                  </a:schemeClr>
                </a:solidFill>
              </a:rPr>
              <a:t>入稿規定につきましては、以下をご確認ください</a:t>
            </a:r>
            <a:r>
              <a:rPr lang="ja-JP" altLang="en-US" sz="1200" dirty="0" smtClean="0">
                <a:solidFill>
                  <a:schemeClr val="tx1">
                    <a:lumMod val="65000"/>
                    <a:lumOff val="35000"/>
                  </a:schemeClr>
                </a:solidFill>
              </a:rPr>
              <a:t>。</a:t>
            </a:r>
            <a:endParaRPr lang="en-US" altLang="ja-JP" sz="1200" dirty="0" smtClean="0">
              <a:solidFill>
                <a:schemeClr val="tx1">
                  <a:lumMod val="65000"/>
                  <a:lumOff val="35000"/>
                </a:schemeClr>
              </a:solidFill>
            </a:endParaRPr>
          </a:p>
          <a:p>
            <a:r>
              <a:rPr lang="en-US" altLang="ja-JP" sz="1200" dirty="0">
                <a:solidFill>
                  <a:schemeClr val="tx1">
                    <a:lumMod val="65000"/>
                    <a:lumOff val="35000"/>
                  </a:schemeClr>
                </a:solidFill>
                <a:hlinkClick r:id="rId2"/>
              </a:rPr>
              <a:t>https://</a:t>
            </a:r>
            <a:r>
              <a:rPr lang="en-US" altLang="ja-JP" sz="1200" dirty="0" smtClean="0">
                <a:solidFill>
                  <a:schemeClr val="tx1">
                    <a:lumMod val="65000"/>
                    <a:lumOff val="35000"/>
                  </a:schemeClr>
                </a:solidFill>
                <a:hlinkClick r:id="rId2"/>
              </a:rPr>
              <a:t>s.yimg.jp/images/listing/pdfs/listing_nyuukoukitei.pdf</a:t>
            </a:r>
            <a:endParaRPr lang="en-US" altLang="ja-JP" sz="1200" dirty="0" smtClean="0">
              <a:solidFill>
                <a:schemeClr val="tx1">
                  <a:lumMod val="65000"/>
                  <a:lumOff val="35000"/>
                </a:schemeClr>
              </a:solidFill>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8046" y="1252745"/>
            <a:ext cx="2438074" cy="4336495"/>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6017" y="1251996"/>
            <a:ext cx="2438495" cy="4337244"/>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7448" y="1297283"/>
            <a:ext cx="2413033" cy="4291957"/>
          </a:xfrm>
          <a:prstGeom prst="rect">
            <a:avLst/>
          </a:prstGeom>
        </p:spPr>
      </p:pic>
      <p:sp>
        <p:nvSpPr>
          <p:cNvPr id="10" name="二等辺三角形 9"/>
          <p:cNvSpPr/>
          <p:nvPr/>
        </p:nvSpPr>
        <p:spPr>
          <a:xfrm rot="5400000">
            <a:off x="3683732"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2" name="二等辺三角形 11"/>
          <p:cNvSpPr/>
          <p:nvPr/>
        </p:nvSpPr>
        <p:spPr>
          <a:xfrm rot="5400000">
            <a:off x="7181008"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3" name="テキスト ボックス 12">
            <a:extLst>
              <a:ext uri="{FF2B5EF4-FFF2-40B4-BE49-F238E27FC236}">
                <a16:creationId xmlns:a16="http://schemas.microsoft.com/office/drawing/2014/main" id="{105A310C-96BB-AD4C-AB58-A365BD4CA5F0}"/>
              </a:ext>
            </a:extLst>
          </p:cNvPr>
          <p:cNvSpPr txBox="1"/>
          <p:nvPr/>
        </p:nvSpPr>
        <p:spPr>
          <a:xfrm>
            <a:off x="1559496" y="1050304"/>
            <a:ext cx="1497721" cy="290464"/>
          </a:xfrm>
          <a:prstGeom prst="rect">
            <a:avLst/>
          </a:prstGeom>
          <a:noFill/>
        </p:spPr>
        <p:txBody>
          <a:bodyPr wrap="square" rtlCol="0">
            <a:spAutoFit/>
          </a:bodyPr>
          <a:lstStyle/>
          <a:p>
            <a:pPr algn="ctr">
              <a:lnSpc>
                <a:spcPts val="1460"/>
              </a:lnSpc>
            </a:pPr>
            <a:r>
              <a:rPr lang="ja-JP" altLang="en-US" sz="1400" b="1" dirty="0" smtClean="0"/>
              <a:t>カルーセル</a:t>
            </a:r>
            <a:endParaRPr lang="en-US" altLang="ja-JP" sz="1400" b="1" dirty="0"/>
          </a:p>
        </p:txBody>
      </p:sp>
    </p:spTree>
    <p:extLst>
      <p:ext uri="{BB962C8B-B14F-4D97-AF65-F5344CB8AC3E}">
        <p14:creationId xmlns:p14="http://schemas.microsoft.com/office/powerpoint/2010/main" val="2478737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055195857"/>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広告管理</a:t>
                      </a:r>
                      <a:r>
                        <a:rPr kumimoji="1" lang="ja-JP" altLang="en-US" sz="1000" b="0" kern="1200" dirty="0">
                          <a:solidFill>
                            <a:schemeClr val="tx1">
                              <a:lumMod val="65000"/>
                              <a:lumOff val="35000"/>
                            </a:schemeClr>
                          </a:solidFill>
                          <a:latin typeface="+mn-lt"/>
                          <a:ea typeface="+mn-ea"/>
                          <a:cs typeface="+mn-cs"/>
                        </a:rPr>
                        <a:t>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26462808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4855</TotalTime>
  <Words>2546</Words>
  <Application>Microsoft Office PowerPoint</Application>
  <PresentationFormat>ワイド画面</PresentationFormat>
  <Paragraphs>475</Paragraphs>
  <Slides>14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14</vt:i4>
      </vt:variant>
    </vt:vector>
  </HeadingPairs>
  <TitlesOfParts>
    <vt:vector size="22" baseType="lpstr">
      <vt:lpstr>ＭＳ Ｐゴシック</vt:lpstr>
      <vt:lpstr>メイリオ</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235</cp:revision>
  <dcterms:created xsi:type="dcterms:W3CDTF">2020-02-26T07:28:11Z</dcterms:created>
  <dcterms:modified xsi:type="dcterms:W3CDTF">2021-09-07T06:08:31Z</dcterms:modified>
</cp:coreProperties>
</file>