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46"/>
  </p:notesMasterIdLst>
  <p:sldIdLst>
    <p:sldId id="316" r:id="rId4"/>
    <p:sldId id="441" r:id="rId5"/>
    <p:sldId id="442" r:id="rId6"/>
    <p:sldId id="444" r:id="rId7"/>
    <p:sldId id="344" r:id="rId8"/>
    <p:sldId id="427" r:id="rId9"/>
    <p:sldId id="345" r:id="rId10"/>
    <p:sldId id="428" r:id="rId11"/>
    <p:sldId id="346" r:id="rId12"/>
    <p:sldId id="347" r:id="rId13"/>
    <p:sldId id="348" r:id="rId14"/>
    <p:sldId id="429" r:id="rId15"/>
    <p:sldId id="365" r:id="rId16"/>
    <p:sldId id="366" r:id="rId17"/>
    <p:sldId id="367" r:id="rId18"/>
    <p:sldId id="430" r:id="rId19"/>
    <p:sldId id="349" r:id="rId20"/>
    <p:sldId id="431" r:id="rId21"/>
    <p:sldId id="350" r:id="rId22"/>
    <p:sldId id="432" r:id="rId23"/>
    <p:sldId id="351" r:id="rId24"/>
    <p:sldId id="352" r:id="rId25"/>
    <p:sldId id="368" r:id="rId26"/>
    <p:sldId id="353" r:id="rId27"/>
    <p:sldId id="445" r:id="rId28"/>
    <p:sldId id="329" r:id="rId29"/>
    <p:sldId id="342" r:id="rId30"/>
    <p:sldId id="379" r:id="rId31"/>
    <p:sldId id="433" r:id="rId32"/>
    <p:sldId id="435" r:id="rId33"/>
    <p:sldId id="434" r:id="rId34"/>
    <p:sldId id="355" r:id="rId35"/>
    <p:sldId id="446" r:id="rId36"/>
    <p:sldId id="362" r:id="rId37"/>
    <p:sldId id="363" r:id="rId38"/>
    <p:sldId id="374" r:id="rId39"/>
    <p:sldId id="354" r:id="rId40"/>
    <p:sldId id="336" r:id="rId41"/>
    <p:sldId id="361" r:id="rId42"/>
    <p:sldId id="359" r:id="rId43"/>
    <p:sldId id="447" r:id="rId44"/>
    <p:sldId id="312" r:id="rId4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C9D9"/>
    <a:srgbClr val="FAFAFB"/>
    <a:srgbClr val="F5F5F8"/>
    <a:srgbClr val="FBFBFC"/>
    <a:srgbClr val="FFFFFF"/>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956" autoAdjust="0"/>
    <p:restoredTop sz="96327" autoAdjust="0"/>
  </p:normalViewPr>
  <p:slideViewPr>
    <p:cSldViewPr>
      <p:cViewPr varScale="1">
        <p:scale>
          <a:sx n="87" d="100"/>
          <a:sy n="87" d="100"/>
        </p:scale>
        <p:origin x="56" y="6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notesMaster" Target="notesMasters/notesMaster1.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2022/9/20</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31</a:t>
            </a:fld>
            <a:endParaRPr kumimoji="1" lang="ja-JP" altLang="en-US"/>
          </a:p>
        </p:txBody>
      </p:sp>
    </p:spTree>
    <p:extLst>
      <p:ext uri="{BB962C8B-B14F-4D97-AF65-F5344CB8AC3E}">
        <p14:creationId xmlns:p14="http://schemas.microsoft.com/office/powerpoint/2010/main" val="1833949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10996665" y="6538793"/>
            <a:ext cx="992643"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1907914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9"/>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11031995" y="6538793"/>
            <a:ext cx="95731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 id="2147483729" r:id="rId7"/>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Yahoo Japan</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5599710" y="6600184"/>
            <a:ext cx="992579"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hyperlink" Target="https://s.yimg.jp/dl/displayads-guarantee/formatguide.zip" TargetMode="External"/><Relationship Id="rId2" Type="http://schemas.openxmlformats.org/officeDocument/2006/relationships/image" Target="../media/image13.png"/><Relationship Id="rId1" Type="http://schemas.openxmlformats.org/officeDocument/2006/relationships/slideLayout" Target="../slideLayouts/slideLayout22.xml"/><Relationship Id="rId4" Type="http://schemas.openxmlformats.org/officeDocument/2006/relationships/hyperlink" Target="https://ads-help.yahoo.co.jp/yahooads/guideline/articledetail?lan=ja&amp;aid=1493&amp;o=default"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2.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hyperlink" Target="https://s.yimg.jp/dl/displayads-guarantee/formatguide.zip" TargetMode="Externa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Layout" Target="../slideLayouts/slideLayout22.xml"/><Relationship Id="rId5" Type="http://schemas.openxmlformats.org/officeDocument/2006/relationships/hyperlink" Target="https://ads-help.yahoo.co.jp/yahooads/guideline/articledetail?lan=ja&amp;aid=1493&amp;o=default" TargetMode="External"/><Relationship Id="rId4" Type="http://schemas.openxmlformats.org/officeDocument/2006/relationships/hyperlink" Target="https://s.yimg.jp/dl/displayads-guarantee/formatguide.zip"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2.xml"/><Relationship Id="rId5" Type="http://schemas.openxmlformats.org/officeDocument/2006/relationships/hyperlink" Target="https://ads-help.yahoo.co.jp/yahooads/guideline/articledetail?lan=ja&amp;aid=1493&amp;o=default" TargetMode="External"/><Relationship Id="rId4" Type="http://schemas.openxmlformats.org/officeDocument/2006/relationships/hyperlink" Target="https://s.yimg.jp/dl/displayads-guarantee/formatguide.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png"/><Relationship Id="rId7" Type="http://schemas.openxmlformats.org/officeDocument/2006/relationships/image" Target="../media/image30.png"/><Relationship Id="rId2" Type="http://schemas.openxmlformats.org/officeDocument/2006/relationships/image" Target="../media/image27.png"/><Relationship Id="rId1" Type="http://schemas.openxmlformats.org/officeDocument/2006/relationships/slideLayout" Target="../slideLayouts/slideLayout22.xml"/><Relationship Id="rId6" Type="http://schemas.openxmlformats.org/officeDocument/2006/relationships/hyperlink" Target="https://yac.yahoo.co.jp/LinkedGYJ_car_sample_20191016.html" TargetMode="External"/><Relationship Id="rId11" Type="http://schemas.openxmlformats.org/officeDocument/2006/relationships/hyperlink" Target="https://ads-help.yahoo.co.jp/yahooads/guideline/articledetail?lan=ja&amp;aid=1493&amp;o=default" TargetMode="External"/><Relationship Id="rId5" Type="http://schemas.openxmlformats.org/officeDocument/2006/relationships/hyperlink" Target="https://yac.yahoo.co.jp/brandpanel_panorama_topimpact_sidevision_video/200128_sidevision_creativeplan.html" TargetMode="External"/><Relationship Id="rId10" Type="http://schemas.openxmlformats.org/officeDocument/2006/relationships/hyperlink" Target="https://s.yimg.jp/dl/displayads-guarantee/formatguide.zip" TargetMode="External"/><Relationship Id="rId4" Type="http://schemas.openxmlformats.org/officeDocument/2006/relationships/image" Target="../media/image29.png"/><Relationship Id="rId9" Type="http://schemas.openxmlformats.org/officeDocument/2006/relationships/hyperlink" Target="https://yac.yahoo.co.jp/brandpanel_panorama_topimpact_panelswitch_banner/220310_panorama_topimpact_panelswitch_creativeplan.htm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22.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hyperlink" Target="https://s.yimg.jp/dl/displayads-guarantee/formatguide.zip" TargetMode="Externa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625&amp;o=default" TargetMode="External"/><Relationship Id="rId2" Type="http://schemas.openxmlformats.org/officeDocument/2006/relationships/hyperlink" Target="https://form-business.yahoo.co.jp/claris/enqueteForm?inquiry_type=display_support" TargetMode="External"/><Relationship Id="rId1" Type="http://schemas.openxmlformats.org/officeDocument/2006/relationships/slideLayout" Target="../slideLayouts/slideLayout22.xml"/><Relationship Id="rId5" Type="http://schemas.openxmlformats.org/officeDocument/2006/relationships/image" Target="../media/image38.png"/><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2.xml"/><Relationship Id="rId4" Type="http://schemas.openxmlformats.org/officeDocument/2006/relationships/hyperlink" Target="https://form-business.yahoo.co.jp/claris/enqueteForm?inquiry_type=placement_restrictions"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2.xml"/><Relationship Id="rId5" Type="http://schemas.openxmlformats.org/officeDocument/2006/relationships/hyperlink" Target="https://form-business.yahoo.co.jp/claris/enqueteForm?inquiry_type=bls_review" TargetMode="External"/><Relationship Id="rId4" Type="http://schemas.openxmlformats.org/officeDocument/2006/relationships/hyperlink" Target="https://form-business.yahoo.co.jp/claris/enqueteForm?inquiry_type=placement_restrictions%E3%83%BB%E3%83%87%E3%82%A3%E3%82%B9%E3%83%97%E3%83%AC%E3%82%A4%E5%BA%83%E5%91%8A%EF%BC%88%E4%BA%88%E7%B4%84%E5%9E%8B%EF%BC%89%E5%85%A5%E7%A8%BF%E5%89%8D%E5%AF%A9%E6%9F%BB%E4%BE%9D%E9%A0%BC%E3%83%95%E3%82%A9%E3%83%BC%E3%83%A0https://form-business.yahoo.co.jp/claris/enqueteForm?inquiry_type=guaranteed_review%E3%83%BB%E3%83%96%E3%83%A9%E3%83%B3%E3%83%89%E3%83%AA%E3%83%95%E3%83%88%E8%AA%BF%E6%9F%BB%E5%85%A5%E7%A8%BF%E5%89%8D%E5%AF%A9%E6%9F%BB%E4%BE%9D%E9%A0%BC%E3%83%95%E3%82%A9%E3%83%BC%E3%83%A0https://form-business.yahoo.co.jp/claris/enqueteForm?inquiry_type=bls_review"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2.xml"/><Relationship Id="rId6" Type="http://schemas.openxmlformats.org/officeDocument/2006/relationships/image" Target="../media/image15.png"/><Relationship Id="rId5" Type="http://schemas.openxmlformats.org/officeDocument/2006/relationships/hyperlink" Target="https://ads-help.yahoo.co.jp/yahooads/guideline/articledetail?lan=ja&amp;aid=1493&amp;o=default" TargetMode="External"/><Relationship Id="rId4" Type="http://schemas.openxmlformats.org/officeDocument/2006/relationships/hyperlink" Target="https://s.yimg.jp/dl/displayads-guarantee/formatguide.zip"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2.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3.png"/><Relationship Id="rId1" Type="http://schemas.openxmlformats.org/officeDocument/2006/relationships/slideLayout" Target="../slideLayouts/slideLayout22.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hyperlink" Target="https://s.yimg.jp/dl/displayads-guarantee/formatguide.zip" TargetMode="Externa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2022</a:t>
            </a:r>
            <a:r>
              <a:rPr lang="ja-JP" altLang="en-US" dirty="0"/>
              <a:t>年</a:t>
            </a:r>
            <a:r>
              <a:rPr lang="en-US" altLang="ja-JP" dirty="0"/>
              <a:t>7</a:t>
            </a:r>
            <a:r>
              <a:rPr lang="ja-JP" altLang="en-US" dirty="0"/>
              <a:t>月</a:t>
            </a:r>
            <a:r>
              <a:rPr lang="en-US" altLang="ja-JP" dirty="0"/>
              <a:t>13</a:t>
            </a:r>
            <a:r>
              <a:rPr lang="ja-JP" altLang="en-US" dirty="0"/>
              <a:t>日</a:t>
            </a:r>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p:txBody>
          <a:bodyPr>
            <a:normAutofit fontScale="77500" lnSpcReduction="20000"/>
          </a:bodyPr>
          <a:lstStyle/>
          <a:p>
            <a:pPr algn="l"/>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ブランドパネル（</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12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 name="テキスト ボックス 5">
            <a:extLst>
              <a:ext uri="{FF2B5EF4-FFF2-40B4-BE49-F238E27FC236}">
                <a16:creationId xmlns:a16="http://schemas.microsoft.com/office/drawing/2014/main" id="{83E20C63-FA77-3EB6-A6EF-9085B1EF2619}"/>
              </a:ext>
            </a:extLst>
          </p:cNvPr>
          <p:cNvSpPr txBox="1"/>
          <p:nvPr/>
        </p:nvSpPr>
        <p:spPr>
          <a:xfrm>
            <a:off x="2135560" y="5301208"/>
            <a:ext cx="2520280" cy="276999"/>
          </a:xfrm>
          <a:prstGeom prst="rect">
            <a:avLst/>
          </a:prstGeom>
          <a:noFill/>
        </p:spPr>
        <p:txBody>
          <a:bodyPr wrap="square">
            <a:spAutoFit/>
          </a:bodyPr>
          <a:lstStyle/>
          <a:p>
            <a:r>
              <a:rPr lang="ja-JP" altLang="en-US" sz="1200" b="0" i="0" dirty="0">
                <a:solidFill>
                  <a:srgbClr val="1D1C1D"/>
                </a:solidFill>
                <a:effectLst/>
                <a:latin typeface="NotoSansJP"/>
              </a:rPr>
              <a:t>更新日：</a:t>
            </a:r>
            <a:r>
              <a:rPr lang="en-US" altLang="ja-JP" sz="1200" b="0" i="0" dirty="0">
                <a:solidFill>
                  <a:srgbClr val="1D1C1D"/>
                </a:solidFill>
                <a:effectLst/>
                <a:latin typeface="NotoSansJP"/>
              </a:rPr>
              <a:t>2022</a:t>
            </a:r>
            <a:r>
              <a:rPr lang="ja-JP" altLang="en-US" sz="1200" b="0" i="0" dirty="0">
                <a:solidFill>
                  <a:srgbClr val="1D1C1D"/>
                </a:solidFill>
                <a:effectLst/>
                <a:latin typeface="NotoSansJP"/>
              </a:rPr>
              <a:t>年</a:t>
            </a:r>
            <a:r>
              <a:rPr lang="en-US" altLang="ja-JP" sz="1200" b="0" i="0" dirty="0">
                <a:solidFill>
                  <a:srgbClr val="1D1C1D"/>
                </a:solidFill>
                <a:effectLst/>
                <a:latin typeface="NotoSansJP"/>
              </a:rPr>
              <a:t>9</a:t>
            </a:r>
            <a:r>
              <a:rPr lang="ja-JP" altLang="en-US" sz="1200" b="0" i="0" dirty="0">
                <a:solidFill>
                  <a:srgbClr val="1D1C1D"/>
                </a:solidFill>
                <a:effectLst/>
                <a:latin typeface="NotoSansJP"/>
              </a:rPr>
              <a:t>月</a:t>
            </a:r>
            <a:r>
              <a:rPr lang="en-US" altLang="ja-JP" sz="1200" b="0" i="0" dirty="0">
                <a:solidFill>
                  <a:srgbClr val="1D1C1D"/>
                </a:solidFill>
                <a:effectLst/>
                <a:latin typeface="NotoSansJP"/>
              </a:rPr>
              <a:t>21</a:t>
            </a:r>
            <a:r>
              <a:rPr lang="ja-JP" altLang="en-US" sz="1200" b="0" i="0" dirty="0">
                <a:solidFill>
                  <a:srgbClr val="1D1C1D"/>
                </a:solidFill>
                <a:effectLst/>
                <a:latin typeface="NotoSansJP"/>
              </a:rPr>
              <a:t>日</a:t>
            </a:r>
            <a:endParaRPr lang="ja-JP" altLang="en-US" sz="1200" dirty="0"/>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ja-JP" altLang="en-US" dirty="0">
                <a:latin typeface="+mn-ea"/>
              </a:rPr>
              <a:t>ブランドパネル（スマートフォン商品）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491776655"/>
              </p:ext>
            </p:extLst>
          </p:nvPr>
        </p:nvGraphicFramePr>
        <p:xfrm>
          <a:off x="1991543" y="979513"/>
          <a:ext cx="7344817" cy="5161587"/>
        </p:xfrm>
        <a:graphic>
          <a:graphicData uri="http://schemas.openxmlformats.org/drawingml/2006/table">
            <a:tbl>
              <a:tblPr firstCol="1" bandRow="1"/>
              <a:tblGrid>
                <a:gridCol w="2037906">
                  <a:extLst>
                    <a:ext uri="{9D8B030D-6E8A-4147-A177-3AD203B41FA5}">
                      <a16:colId xmlns:a16="http://schemas.microsoft.com/office/drawing/2014/main" val="792911817"/>
                    </a:ext>
                  </a:extLst>
                </a:gridCol>
                <a:gridCol w="695037">
                  <a:extLst>
                    <a:ext uri="{9D8B030D-6E8A-4147-A177-3AD203B41FA5}">
                      <a16:colId xmlns:a16="http://schemas.microsoft.com/office/drawing/2014/main" val="1525620392"/>
                    </a:ext>
                  </a:extLst>
                </a:gridCol>
                <a:gridCol w="2057308">
                  <a:extLst>
                    <a:ext uri="{9D8B030D-6E8A-4147-A177-3AD203B41FA5}">
                      <a16:colId xmlns:a16="http://schemas.microsoft.com/office/drawing/2014/main" val="3835180974"/>
                    </a:ext>
                  </a:extLst>
                </a:gridCol>
                <a:gridCol w="671252">
                  <a:extLst>
                    <a:ext uri="{9D8B030D-6E8A-4147-A177-3AD203B41FA5}">
                      <a16:colId xmlns:a16="http://schemas.microsoft.com/office/drawing/2014/main" val="739266037"/>
                    </a:ext>
                  </a:extLst>
                </a:gridCol>
                <a:gridCol w="1883314">
                  <a:extLst>
                    <a:ext uri="{9D8B030D-6E8A-4147-A177-3AD203B41FA5}">
                      <a16:colId xmlns:a16="http://schemas.microsoft.com/office/drawing/2014/main" val="3201855149"/>
                    </a:ext>
                  </a:extLst>
                </a:gridCol>
              </a:tblGrid>
              <a:tr h="3175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SP</a:t>
                      </a:r>
                      <a:br>
                        <a:rPr kumimoji="1" lang="en-US" altLang="ja-JP" sz="800" b="1" kern="1200" dirty="0">
                          <a:solidFill>
                            <a:schemeClr val="tx1">
                              <a:lumMod val="65000"/>
                              <a:lumOff val="35000"/>
                            </a:schemeClr>
                          </a:solidFill>
                          <a:latin typeface="+mn-ea"/>
                          <a:ea typeface="+mn-ea"/>
                          <a:cs typeface="+mn-cs"/>
                        </a:rPr>
                      </a:br>
                      <a:r>
                        <a:rPr kumimoji="1" lang="ja-JP" altLang="en-US" sz="800" b="1" kern="1200" dirty="0">
                          <a:solidFill>
                            <a:schemeClr val="tx1">
                              <a:lumMod val="65000"/>
                              <a:lumOff val="35000"/>
                            </a:schemeClr>
                          </a:solidFill>
                          <a:latin typeface="+mn-ea"/>
                          <a:ea typeface="+mn-ea"/>
                          <a:cs typeface="+mn-cs"/>
                        </a:rPr>
                        <a:t>（時間帯ジャック）</a:t>
                      </a:r>
                      <a:endParaRPr kumimoji="1" lang="en-US" altLang="ja-JP" sz="800" b="1"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SP</a:t>
                      </a:r>
                      <a:br>
                        <a:rPr kumimoji="1" lang="en-US" altLang="ja-JP" sz="800" b="1" kern="1200" dirty="0">
                          <a:solidFill>
                            <a:schemeClr val="tx1">
                              <a:lumMod val="65000"/>
                              <a:lumOff val="35000"/>
                            </a:schemeClr>
                          </a:solidFill>
                          <a:latin typeface="+mn-ea"/>
                          <a:ea typeface="+mn-ea"/>
                          <a:cs typeface="+mn-cs"/>
                        </a:rPr>
                      </a:br>
                      <a:r>
                        <a:rPr kumimoji="1" lang="ja-JP" altLang="en-US" sz="800" b="1" kern="1200" dirty="0">
                          <a:solidFill>
                            <a:schemeClr val="tx1">
                              <a:lumMod val="65000"/>
                              <a:lumOff val="35000"/>
                            </a:schemeClr>
                          </a:solidFill>
                          <a:latin typeface="+mn-ea"/>
                          <a:ea typeface="+mn-ea"/>
                          <a:cs typeface="+mn-cs"/>
                        </a:rPr>
                        <a:t>（時間帯ジャック　関東</a:t>
                      </a:r>
                      <a:r>
                        <a:rPr kumimoji="1" lang="en-US" altLang="ja-JP" sz="800" b="1" kern="1200" dirty="0">
                          <a:solidFill>
                            <a:schemeClr val="tx1">
                              <a:lumMod val="65000"/>
                              <a:lumOff val="35000"/>
                            </a:schemeClr>
                          </a:solidFill>
                          <a:latin typeface="+mn-ea"/>
                          <a:ea typeface="+mn-ea"/>
                          <a:cs typeface="+mn-cs"/>
                        </a:rPr>
                        <a:t>1</a:t>
                      </a:r>
                      <a:r>
                        <a:rPr kumimoji="1" lang="ja-JP" altLang="en-US" sz="800" b="1" kern="1200" dirty="0">
                          <a:solidFill>
                            <a:schemeClr val="tx1">
                              <a:lumMod val="65000"/>
                              <a:lumOff val="35000"/>
                            </a:schemeClr>
                          </a:solidFill>
                          <a:latin typeface="+mn-ea"/>
                          <a:ea typeface="+mn-ea"/>
                          <a:cs typeface="+mn-cs"/>
                        </a:rPr>
                        <a:t>都</a:t>
                      </a:r>
                      <a:r>
                        <a:rPr kumimoji="1" lang="en-US" altLang="ja-JP" sz="800" b="1" kern="1200" dirty="0">
                          <a:solidFill>
                            <a:schemeClr val="tx1">
                              <a:lumMod val="65000"/>
                              <a:lumOff val="35000"/>
                            </a:schemeClr>
                          </a:solidFill>
                          <a:latin typeface="+mn-ea"/>
                          <a:ea typeface="+mn-ea"/>
                          <a:cs typeface="+mn-cs"/>
                        </a:rPr>
                        <a:t>6</a:t>
                      </a:r>
                      <a:r>
                        <a:rPr kumimoji="1" lang="ja-JP" altLang="en-US" sz="800" b="1" kern="1200" dirty="0">
                          <a:solidFill>
                            <a:schemeClr val="tx1">
                              <a:lumMod val="65000"/>
                              <a:lumOff val="35000"/>
                            </a:schemeClr>
                          </a:solidFill>
                          <a:latin typeface="+mn-ea"/>
                          <a:ea typeface="+mn-ea"/>
                          <a:cs typeface="+mn-cs"/>
                        </a:rPr>
                        <a:t>県）</a:t>
                      </a:r>
                      <a:endParaRPr kumimoji="1" lang="en-US" altLang="ja-JP" sz="800" b="1"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j-lt"/>
                          <a:ea typeface="+mj-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1000001355</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j-lt"/>
                          <a:ea typeface="+mj-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1000001330</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165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07/27(</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661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en-US" altLang="ja-JP" dirty="0">
                        <a:solidFill>
                          <a:schemeClr val="tx1">
                            <a:lumMod val="65000"/>
                            <a:lumOff val="35000"/>
                          </a:schemeClr>
                        </a:solidFill>
                      </a:endParaRPr>
                    </a:p>
                    <a:p>
                      <a:endParaRPr kumimoji="1" lang="en-US" altLang="ja-JP"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464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dirty="0">
                          <a:solidFill>
                            <a:schemeClr val="tx1">
                              <a:lumMod val="65000"/>
                              <a:lumOff val="35000"/>
                            </a:schemeClr>
                          </a:solidFill>
                          <a:latin typeface="+mj-lt"/>
                          <a:ea typeface="+mj-ea"/>
                        </a:rPr>
                        <a:t>動画をフルスクリーンで再生する（</a:t>
                      </a:r>
                      <a:r>
                        <a:rPr kumimoji="1" lang="en-US" altLang="ja-JP" sz="800" dirty="0">
                          <a:solidFill>
                            <a:schemeClr val="tx1">
                              <a:lumMod val="65000"/>
                              <a:lumOff val="35000"/>
                            </a:schemeClr>
                          </a:solidFill>
                          <a:latin typeface="+mj-lt"/>
                          <a:ea typeface="+mj-ea"/>
                        </a:rPr>
                        <a:t>for view</a:t>
                      </a:r>
                      <a:r>
                        <a:rPr kumimoji="1" lang="ja-JP" altLang="en-US" sz="800" dirty="0">
                          <a:solidFill>
                            <a:schemeClr val="tx1">
                              <a:lumMod val="65000"/>
                              <a:lumOff val="35000"/>
                            </a:schemeClr>
                          </a:solidFill>
                          <a:latin typeface="+mj-lt"/>
                          <a:ea typeface="+mj-ea"/>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a:t>
                      </a:r>
                      <a:r>
                        <a:rPr kumimoji="1" lang="ja-JP" altLang="en-US" sz="800" dirty="0">
                          <a:solidFill>
                            <a:schemeClr val="tx1">
                              <a:lumMod val="65000"/>
                              <a:lumOff val="35000"/>
                            </a:schemeClr>
                          </a:solidFill>
                          <a:latin typeface="+mj-lt"/>
                          <a:ea typeface="+mj-ea"/>
                        </a:rPr>
                        <a:t>ランディングページを表示する（</a:t>
                      </a:r>
                      <a:r>
                        <a:rPr kumimoji="1" lang="en-US" altLang="ja-JP" sz="800" dirty="0">
                          <a:solidFill>
                            <a:schemeClr val="tx1">
                              <a:lumMod val="65000"/>
                              <a:lumOff val="35000"/>
                            </a:schemeClr>
                          </a:solidFill>
                          <a:latin typeface="+mj-lt"/>
                          <a:ea typeface="+mj-ea"/>
                        </a:rPr>
                        <a:t>for click</a:t>
                      </a:r>
                      <a:r>
                        <a:rPr kumimoji="1" lang="ja-JP" altLang="en-US" sz="800" dirty="0">
                          <a:solidFill>
                            <a:schemeClr val="tx1">
                              <a:lumMod val="65000"/>
                              <a:lumOff val="35000"/>
                            </a:schemeClr>
                          </a:solidFill>
                          <a:latin typeface="+mj-lt"/>
                          <a:ea typeface="+mj-ea"/>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95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a:solidFill>
                            <a:schemeClr val="tx1">
                              <a:lumMod val="65000"/>
                              <a:lumOff val="35000"/>
                            </a:schemeClr>
                          </a:solidFill>
                          <a:latin typeface="+mn-lt"/>
                          <a:ea typeface="+mn-ea"/>
                          <a:cs typeface="+mn-cs"/>
                        </a:rPr>
                        <a:t>スマートフォン（ウェブ</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アプリ）</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9555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3644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　および　</a:t>
                      </a: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9555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10</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日（土）～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29</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955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時間単位）</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3546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lang="ja-JP" altLang="en-US" sz="800" b="0" i="0" dirty="0">
                          <a:solidFill>
                            <a:schemeClr val="tx1">
                              <a:lumMod val="65000"/>
                              <a:lumOff val="35000"/>
                            </a:schemeClr>
                          </a:solidFill>
                          <a:effectLst/>
                          <a:latin typeface="+mn-ea"/>
                          <a:ea typeface="+mn-ea"/>
                        </a:rPr>
                        <a:t>時間帯ジャック購入型</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ea"/>
                          <a:ea typeface="+mn-ea"/>
                          <a:cs typeface="+mn-cs"/>
                        </a:rPr>
                        <a:t>価格は次項をご確認ください。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rowSpan="2" hMerge="1">
                  <a:txBody>
                    <a:bodyPr/>
                    <a:lstStyle/>
                    <a:p>
                      <a:endParaRPr kumimoji="1" lang="ja-JP" altLang="en-US"/>
                    </a:p>
                  </a:txBody>
                  <a:tcPr/>
                </a:tc>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ea"/>
                          <a:ea typeface="+mn-ea"/>
                          <a:cs typeface="+mn-cs"/>
                        </a:rPr>
                        <a:t>価格は次項をご確認ください。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rowSpan="2" hMerge="1">
                  <a:txBody>
                    <a:bodyPr/>
                    <a:lstStyle/>
                    <a:p>
                      <a:endParaRPr kumimoji="1" lang="ja-JP" altLang="en-US"/>
                    </a:p>
                  </a:txBody>
                  <a:tcPr/>
                </a:tc>
                <a:extLst>
                  <a:ext uri="{0D108BD9-81ED-4DB2-BD59-A6C34878D82A}">
                    <a16:rowId xmlns:a16="http://schemas.microsoft.com/office/drawing/2014/main" val="3381913646"/>
                  </a:ext>
                </a:extLst>
              </a:tr>
              <a:tr h="2879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vMerge="1">
                  <a:txBody>
                    <a:bodyPr/>
                    <a:lstStyle/>
                    <a:p>
                      <a:pPr algn="ct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vMerge="1">
                  <a:txBody>
                    <a:bodyPr/>
                    <a:lstStyle/>
                    <a:p>
                      <a:endParaRPr kumimoji="1" lang="ja-JP" altLang="en-US"/>
                    </a:p>
                  </a:txBody>
                  <a:tcPr/>
                </a:tc>
                <a:tc gridSpan="2" vMerge="1">
                  <a:txBody>
                    <a:bodyPr/>
                    <a:lstStyle/>
                    <a:p>
                      <a:pPr algn="ctr"/>
                      <a:endParaRPr kumimoji="1" lang="en-US" altLang="ja-JP"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vMerge="1">
                  <a:txBody>
                    <a:bodyPr/>
                    <a:lstStyle/>
                    <a:p>
                      <a:endParaRPr kumimoji="1" lang="ja-JP" altLang="en-US"/>
                    </a:p>
                  </a:txBody>
                  <a:tcPr/>
                </a:tc>
                <a:extLst>
                  <a:ext uri="{0D108BD9-81ED-4DB2-BD59-A6C34878D82A}">
                    <a16:rowId xmlns:a16="http://schemas.microsoft.com/office/drawing/2014/main" val="4014462905"/>
                  </a:ext>
                </a:extLst>
              </a:tr>
              <a:tr h="407844">
                <a:tc>
                  <a:txBody>
                    <a:bodyPr/>
                    <a:lstStyle/>
                    <a:p>
                      <a:pPr algn="ctr"/>
                      <a:r>
                        <a:rPr kumimoji="1" lang="ja-JP" altLang="en-US" sz="800" b="0" kern="1200" dirty="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4262225763"/>
                  </a:ext>
                </a:extLst>
              </a:tr>
            </a:tbl>
          </a:graphicData>
        </a:graphic>
      </p:graphicFrame>
      <p:sp>
        <p:nvSpPr>
          <p:cNvPr id="17" name="正方形/長方形 16"/>
          <p:cNvSpPr/>
          <p:nvPr/>
        </p:nvSpPr>
        <p:spPr>
          <a:xfrm>
            <a:off x="461288" y="6353635"/>
            <a:ext cx="10423046" cy="407804"/>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spcBef>
                <a:spcPts val="0"/>
              </a:spcBef>
              <a:spcAft>
                <a:spcPts val="0"/>
              </a:spcAft>
              <a:buClrTx/>
              <a:buSzTx/>
              <a:buFontTx/>
              <a:buNone/>
              <a:tabLst/>
              <a:defRPr/>
            </a:pPr>
            <a:r>
              <a:rPr kumimoji="0" lang="en-US" altLang="ja-JP" sz="800" kern="0" dirty="0">
                <a:solidFill>
                  <a:prstClr val="black">
                    <a:lumMod val="65000"/>
                    <a:lumOff val="35000"/>
                  </a:prstClr>
                </a:solidFill>
              </a:rPr>
              <a:t>※10</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月上旬に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84032" y="2116364"/>
            <a:ext cx="805822" cy="736572"/>
          </a:xfrm>
          <a:prstGeom prst="rect">
            <a:avLst/>
          </a:prstGeom>
        </p:spPr>
      </p:pic>
      <p:sp>
        <p:nvSpPr>
          <p:cNvPr id="7" name="正方形/長方形 6"/>
          <p:cNvSpPr/>
          <p:nvPr/>
        </p:nvSpPr>
        <p:spPr>
          <a:xfrm>
            <a:off x="461288" y="6202144"/>
            <a:ext cx="4198585"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kern="0" noProof="0" dirty="0">
                <a:solidFill>
                  <a:prstClr val="black">
                    <a:lumMod val="65000"/>
                    <a:lumOff val="35000"/>
                  </a:prstClr>
                </a:solidFill>
              </a:rPr>
              <a:t>時間帯ジャック商品は</a:t>
            </a:r>
            <a:r>
              <a:rPr kumimoji="0" lang="en-US" altLang="ja-JP" sz="800" kern="0" noProof="0" dirty="0">
                <a:solidFill>
                  <a:prstClr val="black">
                    <a:lumMod val="65000"/>
                    <a:lumOff val="35000"/>
                  </a:prstClr>
                </a:solidFill>
              </a:rPr>
              <a:t>1</a:t>
            </a:r>
            <a:r>
              <a:rPr kumimoji="0" lang="ja-JP" altLang="en-US" sz="800" kern="0" noProof="0" dirty="0">
                <a:solidFill>
                  <a:prstClr val="black">
                    <a:lumMod val="65000"/>
                    <a:lumOff val="35000"/>
                  </a:prstClr>
                </a:solidFill>
              </a:rPr>
              <a:t>日で最大</a:t>
            </a:r>
            <a:r>
              <a:rPr kumimoji="0" lang="en-US" altLang="ja-JP" sz="800" kern="0" noProof="0" dirty="0">
                <a:solidFill>
                  <a:prstClr val="black">
                    <a:lumMod val="65000"/>
                    <a:lumOff val="35000"/>
                  </a:prstClr>
                </a:solidFill>
              </a:rPr>
              <a:t>3</a:t>
            </a:r>
            <a:r>
              <a:rPr kumimoji="0" lang="ja-JP" altLang="en-US" sz="800" kern="0" noProof="0" dirty="0">
                <a:solidFill>
                  <a:prstClr val="black">
                    <a:lumMod val="65000"/>
                    <a:lumOff val="35000"/>
                  </a:prstClr>
                </a:solidFill>
              </a:rPr>
              <a:t>時間、</a:t>
            </a:r>
            <a:r>
              <a:rPr kumimoji="0" lang="en-US" altLang="ja-JP" sz="800" kern="0" noProof="0" dirty="0">
                <a:solidFill>
                  <a:prstClr val="black">
                    <a:lumMod val="65000"/>
                    <a:lumOff val="35000"/>
                  </a:prstClr>
                </a:solidFill>
              </a:rPr>
              <a:t>1</a:t>
            </a:r>
            <a:r>
              <a:rPr kumimoji="0" lang="ja-JP" altLang="en-US" sz="800" kern="0" noProof="0" dirty="0">
                <a:solidFill>
                  <a:prstClr val="black">
                    <a:lumMod val="65000"/>
                    <a:lumOff val="35000"/>
                  </a:prstClr>
                </a:solidFill>
              </a:rPr>
              <a:t>週間で最大</a:t>
            </a:r>
            <a:r>
              <a:rPr kumimoji="0" lang="en-US" altLang="ja-JP" sz="800" kern="0" noProof="0" dirty="0">
                <a:solidFill>
                  <a:prstClr val="black">
                    <a:lumMod val="65000"/>
                    <a:lumOff val="35000"/>
                  </a:prstClr>
                </a:solidFill>
              </a:rPr>
              <a:t>10</a:t>
            </a:r>
            <a:r>
              <a:rPr kumimoji="0" lang="ja-JP" altLang="en-US" sz="800" kern="0" noProof="0" dirty="0">
                <a:solidFill>
                  <a:prstClr val="black">
                    <a:lumMod val="65000"/>
                    <a:lumOff val="35000"/>
                  </a:prstClr>
                </a:solidFill>
              </a:rPr>
              <a:t>時間までの販売となります。</a:t>
            </a:r>
            <a:endParaRPr kumimoji="0" lang="ja-JP" altLang="en-US" sz="800" b="0" i="0" u="none" strike="noStrike" kern="0" cap="none" spc="0" normalizeH="0" baseline="0" noProof="0" dirty="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10126668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価格表　ブランドパネル　</a:t>
            </a:r>
            <a:r>
              <a:rPr lang="en-US" altLang="ja-JP" dirty="0"/>
              <a:t>SP</a:t>
            </a:r>
            <a:r>
              <a:rPr lang="ja-JP" altLang="en-US" dirty="0"/>
              <a:t>　時間帯ジャック</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a:t>
            </a:r>
            <a:r>
              <a:rPr kumimoji="0" lang="ja-JP" altLang="en-US" sz="800" b="0" i="0" u="none" strike="noStrike" kern="0" cap="none" spc="0" normalizeH="0" baseline="0" noProof="0">
                <a:ln>
                  <a:noFill/>
                </a:ln>
                <a:solidFill>
                  <a:prstClr val="black">
                    <a:lumMod val="65000"/>
                    <a:lumOff val="35000"/>
                  </a:prstClr>
                </a:solidFill>
                <a:effectLst/>
                <a:uLnTx/>
                <a:uFillTx/>
              </a:rPr>
              <a:t>パソコン、</a:t>
            </a:r>
            <a:r>
              <a:rPr kumimoji="0" lang="en-US" altLang="ja-JP" sz="800" b="0" i="0" u="none" strike="noStrike" kern="0" cap="none" spc="0" normalizeH="0" baseline="0" noProof="0">
                <a:ln>
                  <a:noFill/>
                </a:ln>
                <a:solidFill>
                  <a:prstClr val="black">
                    <a:lumMod val="65000"/>
                    <a:lumOff val="35000"/>
                  </a:prstClr>
                </a:solidFill>
                <a:effectLst/>
                <a:uLnTx/>
                <a:uFillTx/>
              </a:rPr>
              <a:t>MD</a:t>
            </a:r>
            <a:r>
              <a:rPr kumimoji="0" lang="ja-JP" altLang="en-US" sz="800" b="0" i="0" u="none" strike="noStrike" kern="0" cap="none" spc="0" normalizeH="0" baseline="0" noProof="0">
                <a:ln>
                  <a:noFill/>
                </a:ln>
                <a:solidFill>
                  <a:prstClr val="black">
                    <a:lumMod val="65000"/>
                    <a:lumOff val="35000"/>
                  </a:prstClr>
                </a:solidFill>
                <a:effectLst/>
                <a:uLnTx/>
                <a:uFillTx/>
              </a:rPr>
              <a:t>は</a:t>
            </a:r>
            <a:r>
              <a:rPr kumimoji="0" lang="ja-JP" altLang="en-US" sz="800" b="0" i="0" u="none" strike="noStrike" kern="0" cap="none" spc="0" normalizeH="0" baseline="0" noProof="0" dirty="0">
                <a:ln>
                  <a:noFill/>
                </a:ln>
                <a:solidFill>
                  <a:prstClr val="black">
                    <a:lumMod val="65000"/>
                    <a:lumOff val="35000"/>
                  </a:prstClr>
                </a:solidFill>
                <a:effectLst/>
                <a:uLnTx/>
                <a:uFillTx/>
              </a:rPr>
              <a:t>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7" name="表 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822705102"/>
              </p:ext>
            </p:extLst>
          </p:nvPr>
        </p:nvGraphicFramePr>
        <p:xfrm>
          <a:off x="623392" y="1121149"/>
          <a:ext cx="5047478" cy="5201818"/>
        </p:xfrm>
        <a:graphic>
          <a:graphicData uri="http://schemas.openxmlformats.org/drawingml/2006/table">
            <a:tbl>
              <a:tblPr firstCol="1" bandRow="1"/>
              <a:tblGrid>
                <a:gridCol w="1104296">
                  <a:extLst>
                    <a:ext uri="{9D8B030D-6E8A-4147-A177-3AD203B41FA5}">
                      <a16:colId xmlns:a16="http://schemas.microsoft.com/office/drawing/2014/main" val="792911817"/>
                    </a:ext>
                  </a:extLst>
                </a:gridCol>
                <a:gridCol w="957630">
                  <a:extLst>
                    <a:ext uri="{9D8B030D-6E8A-4147-A177-3AD203B41FA5}">
                      <a16:colId xmlns:a16="http://schemas.microsoft.com/office/drawing/2014/main" val="598637953"/>
                    </a:ext>
                  </a:extLst>
                </a:gridCol>
                <a:gridCol w="957630">
                  <a:extLst>
                    <a:ext uri="{9D8B030D-6E8A-4147-A177-3AD203B41FA5}">
                      <a16:colId xmlns:a16="http://schemas.microsoft.com/office/drawing/2014/main" val="240533709"/>
                    </a:ext>
                  </a:extLst>
                </a:gridCol>
                <a:gridCol w="1013961">
                  <a:extLst>
                    <a:ext uri="{9D8B030D-6E8A-4147-A177-3AD203B41FA5}">
                      <a16:colId xmlns:a16="http://schemas.microsoft.com/office/drawing/2014/main" val="2760754859"/>
                    </a:ext>
                  </a:extLst>
                </a:gridCol>
                <a:gridCol w="1013961">
                  <a:extLst>
                    <a:ext uri="{9D8B030D-6E8A-4147-A177-3AD203B41FA5}">
                      <a16:colId xmlns:a16="http://schemas.microsoft.com/office/drawing/2014/main" val="4205928780"/>
                    </a:ext>
                  </a:extLst>
                </a:gridCol>
              </a:tblGrid>
              <a:tr h="19467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n-ea"/>
                          <a:ea typeface="+mn-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商品名</a:t>
                      </a:r>
                      <a:endParaRPr kumimoji="1" lang="en-US" altLang="ja-JP" sz="80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25555">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　関東</a:t>
                      </a:r>
                      <a:r>
                        <a:rPr kumimoji="1" lang="en-US" altLang="ja-JP" sz="800" b="1" kern="1200" dirty="0">
                          <a:solidFill>
                            <a:schemeClr val="tx1">
                              <a:lumMod val="65000"/>
                              <a:lumOff val="35000"/>
                            </a:schemeClr>
                          </a:solidFill>
                          <a:latin typeface="+mn-ea"/>
                          <a:ea typeface="メイリオ"/>
                          <a:cs typeface="+mn-cs"/>
                        </a:rPr>
                        <a:t>1</a:t>
                      </a:r>
                      <a:r>
                        <a:rPr kumimoji="1" lang="ja-JP" altLang="en-US" sz="800" b="1" kern="1200" dirty="0">
                          <a:solidFill>
                            <a:schemeClr val="tx1">
                              <a:lumMod val="65000"/>
                              <a:lumOff val="35000"/>
                            </a:schemeClr>
                          </a:solidFill>
                          <a:latin typeface="+mn-ea"/>
                          <a:ea typeface="メイリオ"/>
                          <a:cs typeface="+mn-cs"/>
                        </a:rPr>
                        <a:t>都</a:t>
                      </a:r>
                      <a:r>
                        <a:rPr kumimoji="1" lang="en-US" altLang="ja-JP" sz="800" b="1" kern="1200" dirty="0">
                          <a:solidFill>
                            <a:schemeClr val="tx1">
                              <a:lumMod val="65000"/>
                              <a:lumOff val="35000"/>
                            </a:schemeClr>
                          </a:solidFill>
                          <a:latin typeface="+mn-ea"/>
                          <a:ea typeface="メイリオ"/>
                          <a:cs typeface="+mn-cs"/>
                        </a:rPr>
                        <a:t>6</a:t>
                      </a:r>
                      <a:r>
                        <a:rPr kumimoji="1" lang="ja-JP" altLang="en-US" sz="800" b="1" kern="1200" dirty="0">
                          <a:solidFill>
                            <a:schemeClr val="tx1">
                              <a:lumMod val="65000"/>
                              <a:lumOff val="35000"/>
                            </a:schemeClr>
                          </a:solidFill>
                          <a:latin typeface="+mn-ea"/>
                          <a:ea typeface="メイリオ"/>
                          <a:cs typeface="+mn-cs"/>
                        </a:rPr>
                        <a:t>県）</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672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94017999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3,900,000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022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1,500,000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1,500,000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1,500,000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2,400,000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8004801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4,700,000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6,000,000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25610875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5,800,000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4,700,000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1460214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5,800,000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4,800,000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718748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5,500,000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4,500,000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3226141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5,700,000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4,600,000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12777398"/>
                  </a:ext>
                </a:extLst>
              </a:tr>
            </a:tbl>
          </a:graphicData>
        </a:graphic>
      </p:graphicFrame>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741506751"/>
              </p:ext>
            </p:extLst>
          </p:nvPr>
        </p:nvGraphicFramePr>
        <p:xfrm>
          <a:off x="5922639" y="1121149"/>
          <a:ext cx="5141913" cy="5201818"/>
        </p:xfrm>
        <a:graphic>
          <a:graphicData uri="http://schemas.openxmlformats.org/drawingml/2006/table">
            <a:tbl>
              <a:tblPr firstCol="1" bandRow="1"/>
              <a:tblGrid>
                <a:gridCol w="1073551">
                  <a:extLst>
                    <a:ext uri="{9D8B030D-6E8A-4147-A177-3AD203B41FA5}">
                      <a16:colId xmlns:a16="http://schemas.microsoft.com/office/drawing/2014/main" val="792911817"/>
                    </a:ext>
                  </a:extLst>
                </a:gridCol>
                <a:gridCol w="988031">
                  <a:extLst>
                    <a:ext uri="{9D8B030D-6E8A-4147-A177-3AD203B41FA5}">
                      <a16:colId xmlns:a16="http://schemas.microsoft.com/office/drawing/2014/main" val="598637953"/>
                    </a:ext>
                  </a:extLst>
                </a:gridCol>
                <a:gridCol w="988031">
                  <a:extLst>
                    <a:ext uri="{9D8B030D-6E8A-4147-A177-3AD203B41FA5}">
                      <a16:colId xmlns:a16="http://schemas.microsoft.com/office/drawing/2014/main" val="240533709"/>
                    </a:ext>
                  </a:extLst>
                </a:gridCol>
                <a:gridCol w="1046150">
                  <a:extLst>
                    <a:ext uri="{9D8B030D-6E8A-4147-A177-3AD203B41FA5}">
                      <a16:colId xmlns:a16="http://schemas.microsoft.com/office/drawing/2014/main" val="2760754859"/>
                    </a:ext>
                  </a:extLst>
                </a:gridCol>
                <a:gridCol w="1046150">
                  <a:extLst>
                    <a:ext uri="{9D8B030D-6E8A-4147-A177-3AD203B41FA5}">
                      <a16:colId xmlns:a16="http://schemas.microsoft.com/office/drawing/2014/main" val="4205928780"/>
                    </a:ext>
                  </a:extLst>
                </a:gridCol>
              </a:tblGrid>
              <a:tr h="19467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n-ea"/>
                          <a:ea typeface="+mn-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商品名</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25555">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　関東</a:t>
                      </a:r>
                      <a:r>
                        <a:rPr kumimoji="1" lang="en-US" altLang="ja-JP" sz="800" b="1" kern="1200" dirty="0">
                          <a:solidFill>
                            <a:schemeClr val="tx1">
                              <a:lumMod val="65000"/>
                              <a:lumOff val="35000"/>
                            </a:schemeClr>
                          </a:solidFill>
                          <a:latin typeface="+mn-ea"/>
                          <a:ea typeface="メイリオ"/>
                          <a:cs typeface="+mn-cs"/>
                        </a:rPr>
                        <a:t>1</a:t>
                      </a:r>
                      <a:r>
                        <a:rPr kumimoji="1" lang="ja-JP" altLang="en-US" sz="800" b="1" kern="1200" dirty="0">
                          <a:solidFill>
                            <a:schemeClr val="tx1">
                              <a:lumMod val="65000"/>
                              <a:lumOff val="35000"/>
                            </a:schemeClr>
                          </a:solidFill>
                          <a:latin typeface="+mn-ea"/>
                          <a:ea typeface="メイリオ"/>
                          <a:cs typeface="+mn-cs"/>
                        </a:rPr>
                        <a:t>都</a:t>
                      </a:r>
                      <a:r>
                        <a:rPr kumimoji="1" lang="en-US" altLang="ja-JP" sz="800" b="1" kern="1200" dirty="0">
                          <a:solidFill>
                            <a:schemeClr val="tx1">
                              <a:lumMod val="65000"/>
                              <a:lumOff val="35000"/>
                            </a:schemeClr>
                          </a:solidFill>
                          <a:latin typeface="+mn-ea"/>
                          <a:ea typeface="メイリオ"/>
                          <a:cs typeface="+mn-cs"/>
                        </a:rPr>
                        <a:t>6</a:t>
                      </a:r>
                      <a:r>
                        <a:rPr kumimoji="1" lang="ja-JP" altLang="en-US" sz="800" b="1" kern="1200" dirty="0">
                          <a:solidFill>
                            <a:schemeClr val="tx1">
                              <a:lumMod val="65000"/>
                              <a:lumOff val="35000"/>
                            </a:schemeClr>
                          </a:solidFill>
                          <a:latin typeface="+mn-ea"/>
                          <a:ea typeface="メイリオ"/>
                          <a:cs typeface="+mn-cs"/>
                        </a:rPr>
                        <a:t>県）</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672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94017999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7,400,000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022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6,000,000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5,800,000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6,100,000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3,000,000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6,600,000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3,200,000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7,200,000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5,900,000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8004801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7,200,000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5,900,000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7,600,000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6,300,000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25610875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8,200,000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6,700,000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1460214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8,400,000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718748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3226141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33076639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r>
              <a:rPr lang="ja-JP" altLang="en-US" dirty="0">
                <a:latin typeface="+mn-ea"/>
              </a:rPr>
              <a:t>（スマートフォン商品）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26" name="テキスト ボックス 25">
            <a:extLst>
              <a:ext uri="{FF2B5EF4-FFF2-40B4-BE49-F238E27FC236}">
                <a16:creationId xmlns:a16="http://schemas.microsoft.com/office/drawing/2014/main" id="{105A310C-96BB-AD4C-AB58-A365BD4CA5F0}"/>
              </a:ext>
            </a:extLst>
          </p:cNvPr>
          <p:cNvSpPr txBox="1"/>
          <p:nvPr/>
        </p:nvSpPr>
        <p:spPr>
          <a:xfrm>
            <a:off x="1747435" y="1500589"/>
            <a:ext cx="1157689"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p:txBody>
      </p:sp>
      <p:pic>
        <p:nvPicPr>
          <p:cNvPr id="27" name="図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5480" y="1988840"/>
            <a:ext cx="1821600" cy="3240000"/>
          </a:xfrm>
          <a:prstGeom prst="rect">
            <a:avLst/>
          </a:prstGeom>
          <a:ln>
            <a:solidFill>
              <a:schemeClr val="bg1">
                <a:lumMod val="95000"/>
              </a:schemeClr>
            </a:solidFill>
          </a:ln>
        </p:spPr>
      </p:pic>
      <p:sp>
        <p:nvSpPr>
          <p:cNvPr id="16" name="正方形/長方形 15">
            <a:extLst>
              <a:ext uri="{FF2B5EF4-FFF2-40B4-BE49-F238E27FC236}">
                <a16:creationId xmlns:a16="http://schemas.microsoft.com/office/drawing/2014/main" id="{EBF3029D-953A-3C43-2594-6674C97F74EA}"/>
              </a:ext>
            </a:extLst>
          </p:cNvPr>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
        <p:nvSpPr>
          <p:cNvPr id="8" name="テキスト ボックス 7">
            <a:extLst>
              <a:ext uri="{FF2B5EF4-FFF2-40B4-BE49-F238E27FC236}">
                <a16:creationId xmlns:a16="http://schemas.microsoft.com/office/drawing/2014/main" id="{A5D635D5-0EFE-D315-41A5-D0386B1D90EB}"/>
              </a:ext>
            </a:extLst>
          </p:cNvPr>
          <p:cNvSpPr txBox="1"/>
          <p:nvPr/>
        </p:nvSpPr>
        <p:spPr>
          <a:xfrm>
            <a:off x="695401" y="5900989"/>
            <a:ext cx="10801200" cy="523220"/>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・フォーマット別ガイド</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3"/>
              </a:rPr>
              <a:t>https://s.yimg.jp/dl/displayads-guarantee/formatguide.zip</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lang="en-US" altLang="ja-JP" sz="1400" dirty="0">
                <a:solidFill>
                  <a:schemeClr val="tx1">
                    <a:lumMod val="65000"/>
                    <a:lumOff val="35000"/>
                  </a:schemeClr>
                </a:solidFill>
                <a:hlinkClick r:id="rId4"/>
              </a:rPr>
              <a:t>https://ads-help.yahoo.co.jp/yahooads/guideline/articledetail?lan=ja&amp;aid=1493&amp;o=default</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32430023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fontScale="92500"/>
          </a:bodyPr>
          <a:lstStyle/>
          <a:p>
            <a:r>
              <a:rPr lang="ja-JP" altLang="en-US" dirty="0"/>
              <a:t>商品一覧　</a:t>
            </a:r>
            <a:r>
              <a:rPr lang="ja-JP" altLang="en-US" dirty="0">
                <a:latin typeface="+mn-ea"/>
              </a:rPr>
              <a:t>ブランドパネル　カルーセル（スマートフォン商品）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746809926"/>
              </p:ext>
            </p:extLst>
          </p:nvPr>
        </p:nvGraphicFramePr>
        <p:xfrm>
          <a:off x="191343" y="979513"/>
          <a:ext cx="11881321" cy="5364480"/>
        </p:xfrm>
        <a:graphic>
          <a:graphicData uri="http://schemas.openxmlformats.org/drawingml/2006/table">
            <a:tbl>
              <a:tblPr firstCol="1" bandRow="1"/>
              <a:tblGrid>
                <a:gridCol w="1231600">
                  <a:extLst>
                    <a:ext uri="{9D8B030D-6E8A-4147-A177-3AD203B41FA5}">
                      <a16:colId xmlns:a16="http://schemas.microsoft.com/office/drawing/2014/main" val="792911817"/>
                    </a:ext>
                  </a:extLst>
                </a:gridCol>
                <a:gridCol w="507130">
                  <a:extLst>
                    <a:ext uri="{9D8B030D-6E8A-4147-A177-3AD203B41FA5}">
                      <a16:colId xmlns:a16="http://schemas.microsoft.com/office/drawing/2014/main" val="1525620392"/>
                    </a:ext>
                  </a:extLst>
                </a:gridCol>
                <a:gridCol w="1321324">
                  <a:extLst>
                    <a:ext uri="{9D8B030D-6E8A-4147-A177-3AD203B41FA5}">
                      <a16:colId xmlns:a16="http://schemas.microsoft.com/office/drawing/2014/main" val="3835180974"/>
                    </a:ext>
                  </a:extLst>
                </a:gridCol>
                <a:gridCol w="468339">
                  <a:extLst>
                    <a:ext uri="{9D8B030D-6E8A-4147-A177-3AD203B41FA5}">
                      <a16:colId xmlns:a16="http://schemas.microsoft.com/office/drawing/2014/main" val="4269922740"/>
                    </a:ext>
                  </a:extLst>
                </a:gridCol>
                <a:gridCol w="1266017">
                  <a:extLst>
                    <a:ext uri="{9D8B030D-6E8A-4147-A177-3AD203B41FA5}">
                      <a16:colId xmlns:a16="http://schemas.microsoft.com/office/drawing/2014/main" val="360912566"/>
                    </a:ext>
                  </a:extLst>
                </a:gridCol>
                <a:gridCol w="494227">
                  <a:extLst>
                    <a:ext uri="{9D8B030D-6E8A-4147-A177-3AD203B41FA5}">
                      <a16:colId xmlns:a16="http://schemas.microsoft.com/office/drawing/2014/main" val="1933156410"/>
                    </a:ext>
                  </a:extLst>
                </a:gridCol>
                <a:gridCol w="1263995">
                  <a:extLst>
                    <a:ext uri="{9D8B030D-6E8A-4147-A177-3AD203B41FA5}">
                      <a16:colId xmlns:a16="http://schemas.microsoft.com/office/drawing/2014/main" val="846502076"/>
                    </a:ext>
                  </a:extLst>
                </a:gridCol>
                <a:gridCol w="474735">
                  <a:extLst>
                    <a:ext uri="{9D8B030D-6E8A-4147-A177-3AD203B41FA5}">
                      <a16:colId xmlns:a16="http://schemas.microsoft.com/office/drawing/2014/main" val="4196219788"/>
                    </a:ext>
                  </a:extLst>
                </a:gridCol>
                <a:gridCol w="1333563">
                  <a:extLst>
                    <a:ext uri="{9D8B030D-6E8A-4147-A177-3AD203B41FA5}">
                      <a16:colId xmlns:a16="http://schemas.microsoft.com/office/drawing/2014/main" val="943744829"/>
                    </a:ext>
                  </a:extLst>
                </a:gridCol>
                <a:gridCol w="477614">
                  <a:extLst>
                    <a:ext uri="{9D8B030D-6E8A-4147-A177-3AD203B41FA5}">
                      <a16:colId xmlns:a16="http://schemas.microsoft.com/office/drawing/2014/main" val="2494124302"/>
                    </a:ext>
                  </a:extLst>
                </a:gridCol>
                <a:gridCol w="1410898">
                  <a:extLst>
                    <a:ext uri="{9D8B030D-6E8A-4147-A177-3AD203B41FA5}">
                      <a16:colId xmlns:a16="http://schemas.microsoft.com/office/drawing/2014/main" val="3445193374"/>
                    </a:ext>
                  </a:extLst>
                </a:gridCol>
                <a:gridCol w="472726">
                  <a:extLst>
                    <a:ext uri="{9D8B030D-6E8A-4147-A177-3AD203B41FA5}">
                      <a16:colId xmlns:a16="http://schemas.microsoft.com/office/drawing/2014/main" val="739266037"/>
                    </a:ext>
                  </a:extLst>
                </a:gridCol>
                <a:gridCol w="1159153">
                  <a:extLst>
                    <a:ext uri="{9D8B030D-6E8A-4147-A177-3AD203B41FA5}">
                      <a16:colId xmlns:a16="http://schemas.microsoft.com/office/drawing/2014/main" val="3201855149"/>
                    </a:ext>
                  </a:extLst>
                </a:gridCol>
              </a:tblGrid>
              <a:tr h="3340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カルーセル（</a:t>
                      </a:r>
                      <a:r>
                        <a:rPr kumimoji="1" lang="en-US" altLang="ja-JP" sz="800" b="1" kern="1200" dirty="0">
                          <a:solidFill>
                            <a:schemeClr val="tx1">
                              <a:lumMod val="65000"/>
                              <a:lumOff val="35000"/>
                            </a:schemeClr>
                          </a:solidFill>
                          <a:latin typeface="+mn-lt"/>
                          <a:ea typeface="+mn-ea"/>
                          <a:cs typeface="+mn-cs"/>
                        </a:rPr>
                        <a:t>500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p>
                    <a:p>
                      <a:pPr algn="ctr"/>
                      <a:r>
                        <a:rPr kumimoji="1" lang="ja-JP" altLang="en-US" sz="800" b="1" kern="1200" dirty="0">
                          <a:solidFill>
                            <a:schemeClr val="tx1">
                              <a:lumMod val="65000"/>
                              <a:lumOff val="35000"/>
                            </a:schemeClr>
                          </a:solidFill>
                          <a:latin typeface="+mn-lt"/>
                          <a:ea typeface="+mn-ea"/>
                          <a:cs typeface="+mn-cs"/>
                        </a:rPr>
                        <a:t>カルーセル（</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万円～）</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カルーセル（</a:t>
                      </a:r>
                      <a:r>
                        <a:rPr kumimoji="1" lang="en-US" altLang="ja-JP" sz="800" b="1" kern="1200" dirty="0">
                          <a:solidFill>
                            <a:schemeClr val="tx1">
                              <a:lumMod val="65000"/>
                              <a:lumOff val="35000"/>
                            </a:schemeClr>
                          </a:solidFill>
                          <a:latin typeface="+mn-lt"/>
                          <a:ea typeface="+mn-ea"/>
                          <a:cs typeface="+mn-cs"/>
                        </a:rPr>
                        <a:t>FQ1</a:t>
                      </a:r>
                      <a:r>
                        <a:rPr kumimoji="1" lang="ja-JP" altLang="en-US" sz="800" b="1" kern="1200" dirty="0">
                          <a:solidFill>
                            <a:schemeClr val="tx1">
                              <a:lumMod val="65000"/>
                              <a:lumOff val="35000"/>
                            </a:schemeClr>
                          </a:solidFill>
                          <a:latin typeface="+mn-lt"/>
                          <a:ea typeface="+mn-ea"/>
                          <a:cs typeface="+mn-cs"/>
                        </a:rPr>
                        <a:t>）</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カルーセル</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（都道府県）（</a:t>
                      </a:r>
                      <a:r>
                        <a:rPr kumimoji="1" lang="en-US" altLang="ja-JP" sz="800" b="1" kern="1200" dirty="0">
                          <a:solidFill>
                            <a:schemeClr val="tx1">
                              <a:lumMod val="65000"/>
                              <a:lumOff val="35000"/>
                            </a:schemeClr>
                          </a:solidFill>
                          <a:latin typeface="+mn-lt"/>
                          <a:ea typeface="+mn-ea"/>
                          <a:cs typeface="+mn-cs"/>
                        </a:rPr>
                        <a:t>50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カルーセル</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（都道府県）（</a:t>
                      </a:r>
                      <a:r>
                        <a:rPr kumimoji="1" lang="en-US" altLang="ja-JP" sz="800" b="1" kern="1200" dirty="0">
                          <a:solidFill>
                            <a:schemeClr val="tx1">
                              <a:lumMod val="65000"/>
                              <a:lumOff val="35000"/>
                            </a:schemeClr>
                          </a:solidFill>
                          <a:latin typeface="+mn-lt"/>
                          <a:ea typeface="+mn-ea"/>
                          <a:cs typeface="+mn-cs"/>
                        </a:rPr>
                        <a:t>300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カルーセル（市区郡）</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r>
                        <a:rPr kumimoji="1" lang="ja-JP" altLang="en-US" sz="900" b="0" kern="1200" dirty="0">
                          <a:solidFill>
                            <a:schemeClr val="bg1"/>
                          </a:solidFill>
                          <a:latin typeface="メイリオ"/>
                          <a:ea typeface="メイリオ"/>
                          <a:cs typeface="+mn-cs"/>
                        </a:rPr>
                        <a:t>　　</a:t>
                      </a:r>
                      <a:endParaRPr kumimoji="1" lang="en-US" altLang="ja-JP" sz="900" b="0" kern="1200" dirty="0">
                        <a:solidFill>
                          <a:schemeClr val="bg1"/>
                        </a:solidFill>
                        <a:latin typeface="メイリオ"/>
                        <a:ea typeface="メイリオ"/>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1000003118</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1000003119</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1000001919</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1000003048</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1000003130</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1000003036</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77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07/27(</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14483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2762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en-US" altLang="ja-JP" dirty="0">
                        <a:solidFill>
                          <a:schemeClr val="tx1">
                            <a:lumMod val="65000"/>
                            <a:lumOff val="35000"/>
                          </a:schemeClr>
                        </a:solidFill>
                      </a:endParaRPr>
                    </a:p>
                    <a:p>
                      <a:endParaRPr kumimoji="1" lang="en-US" altLang="ja-JP" sz="1600"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lang="ja-JP" altLang="en-US" sz="800" kern="1200" dirty="0">
                          <a:solidFill>
                            <a:schemeClr val="tx1">
                              <a:lumMod val="65000"/>
                              <a:lumOff val="35000"/>
                            </a:schemeClr>
                          </a:solidFill>
                          <a:latin typeface="+mn-lt"/>
                          <a:ea typeface="+mn-ea"/>
                          <a:cs typeface="+mn-cs"/>
                        </a:rPr>
                        <a:t>カルーセル</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a:solidFill>
                            <a:schemeClr val="tx1">
                              <a:lumMod val="65000"/>
                              <a:lumOff val="35000"/>
                            </a:schemeClr>
                          </a:solidFill>
                          <a:latin typeface="+mn-lt"/>
                          <a:ea typeface="+mn-ea"/>
                          <a:cs typeface="+mn-cs"/>
                        </a:rPr>
                        <a:t>スマートフォン（ウェブ</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アプリ）</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14099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　および　</a:t>
                      </a: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12842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9</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29</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algn="ctr"/>
                      <a:r>
                        <a:rPr kumimoji="1" lang="ja-JP" altLang="en-US" sz="700" kern="1200" dirty="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4">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p>
                      <a:pPr algn="ctr"/>
                      <a:r>
                        <a:rPr kumimoji="1" lang="en-US" altLang="ja-JP" sz="700" dirty="0">
                          <a:solidFill>
                            <a:schemeClr val="tx1">
                              <a:lumMod val="65000"/>
                              <a:lumOff val="35000"/>
                            </a:schemeClr>
                          </a:solidFill>
                          <a:latin typeface="+mj-lt"/>
                          <a:ea typeface="+mj-ea"/>
                        </a:rPr>
                        <a:t>※1</a:t>
                      </a:r>
                      <a:r>
                        <a:rPr kumimoji="1" lang="ja-JP" altLang="en-US" sz="700" dirty="0">
                          <a:solidFill>
                            <a:schemeClr val="tx1">
                              <a:lumMod val="65000"/>
                              <a:lumOff val="35000"/>
                            </a:schemeClr>
                          </a:solidFill>
                          <a:latin typeface="+mj-lt"/>
                          <a:ea typeface="+mj-ea"/>
                        </a:rPr>
                        <a:t>日間～</a:t>
                      </a:r>
                      <a:r>
                        <a:rPr kumimoji="1" lang="en-US" altLang="ja-JP" sz="700" dirty="0">
                          <a:solidFill>
                            <a:schemeClr val="tx1">
                              <a:lumMod val="65000"/>
                              <a:lumOff val="35000"/>
                            </a:schemeClr>
                          </a:solidFill>
                          <a:latin typeface="+mj-lt"/>
                          <a:ea typeface="+mj-ea"/>
                        </a:rPr>
                        <a:t>4</a:t>
                      </a:r>
                      <a:r>
                        <a:rPr kumimoji="1" lang="ja-JP" altLang="en-US" sz="700" dirty="0">
                          <a:solidFill>
                            <a:schemeClr val="tx1">
                              <a:lumMod val="65000"/>
                              <a:lumOff val="35000"/>
                            </a:schemeClr>
                          </a:solidFill>
                          <a:latin typeface="+mj-lt"/>
                          <a:ea typeface="+mj-ea"/>
                        </a:rPr>
                        <a:t>日間での掲載も可能ですが、</a:t>
                      </a:r>
                      <a:endParaRPr kumimoji="1" lang="en-US" altLang="ja-JP" sz="700" dirty="0">
                        <a:solidFill>
                          <a:schemeClr val="tx1">
                            <a:lumMod val="65000"/>
                            <a:lumOff val="35000"/>
                          </a:schemeClr>
                        </a:solidFill>
                        <a:latin typeface="+mj-lt"/>
                        <a:ea typeface="+mj-ea"/>
                      </a:endParaRPr>
                    </a:p>
                    <a:p>
                      <a:pPr algn="ctr"/>
                      <a:r>
                        <a:rPr kumimoji="1" lang="ja-JP" altLang="en-US" sz="700" dirty="0">
                          <a:solidFill>
                            <a:schemeClr val="tx1">
                              <a:lumMod val="65000"/>
                              <a:lumOff val="35000"/>
                            </a:schemeClr>
                          </a:solidFill>
                          <a:latin typeface="+mj-lt"/>
                          <a:ea typeface="+mj-ea"/>
                        </a:rPr>
                        <a:t>掲載</a:t>
                      </a:r>
                      <a:r>
                        <a:rPr kumimoji="1" lang="en-US" altLang="ja-JP" sz="700" dirty="0" err="1">
                          <a:solidFill>
                            <a:schemeClr val="tx1">
                              <a:lumMod val="65000"/>
                              <a:lumOff val="35000"/>
                            </a:schemeClr>
                          </a:solidFill>
                          <a:latin typeface="+mj-lt"/>
                          <a:ea typeface="+mj-ea"/>
                        </a:rPr>
                        <a:t>vimps</a:t>
                      </a:r>
                      <a:r>
                        <a:rPr kumimoji="1" lang="ja-JP" altLang="en-US" sz="700" dirty="0">
                          <a:solidFill>
                            <a:schemeClr val="tx1">
                              <a:lumMod val="65000"/>
                              <a:lumOff val="35000"/>
                            </a:schemeClr>
                          </a:solidFill>
                          <a:latin typeface="+mj-lt"/>
                          <a:ea typeface="+mj-ea"/>
                        </a:rPr>
                        <a:t>数が未達成の場合補填対象外になります。</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1211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5,000,000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1,152</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921</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ターゲティングを掛ける場合は、</a:t>
                      </a:r>
                      <a:r>
                        <a:rPr kumimoji="1" lang="en-US" altLang="ja-JP" sz="600" kern="1200" dirty="0">
                          <a:solidFill>
                            <a:schemeClr val="tx1">
                              <a:lumMod val="65000"/>
                              <a:lumOff val="35000"/>
                            </a:schemeClr>
                          </a:solidFill>
                          <a:latin typeface="+mn-lt"/>
                          <a:ea typeface="+mn-ea"/>
                          <a:cs typeface="+mn-cs"/>
                        </a:rPr>
                        <a:t>921.6</a:t>
                      </a:r>
                      <a:r>
                        <a:rPr kumimoji="1" lang="ja-JP" altLang="en-US" sz="600" kern="1200" dirty="0">
                          <a:solidFill>
                            <a:schemeClr val="tx1">
                              <a:lumMod val="65000"/>
                              <a:lumOff val="35000"/>
                            </a:schemeClr>
                          </a:solidFill>
                          <a:latin typeface="+mn-lt"/>
                          <a:ea typeface="+mn-ea"/>
                          <a:cs typeface="+mn-cs"/>
                        </a:rPr>
                        <a:t>円にターゲティング係数をかけ合わせて計算（最後に小数点以下切り捨て）してください。</a:t>
                      </a:r>
                    </a:p>
                    <a:p>
                      <a:pPr algn="ct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1,082</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※FQ1</a:t>
                      </a:r>
                      <a:r>
                        <a:rPr kumimoji="1" lang="ja-JP" altLang="en-US" sz="600" kern="1200" dirty="0">
                          <a:solidFill>
                            <a:schemeClr val="tx1">
                              <a:lumMod val="65000"/>
                              <a:lumOff val="35000"/>
                            </a:schemeClr>
                          </a:solidFill>
                          <a:latin typeface="+mn-lt"/>
                          <a:ea typeface="+mn-ea"/>
                          <a:cs typeface="+mn-cs"/>
                        </a:rPr>
                        <a:t>回指定の掛け率含む</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1,497</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1,152</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×1.3</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dirty="0">
                          <a:solidFill>
                            <a:schemeClr val="tx1">
                              <a:lumMod val="65000"/>
                              <a:lumOff val="35000"/>
                            </a:schemeClr>
                          </a:solidFill>
                          <a:latin typeface="+mj-lt"/>
                          <a:ea typeface="+mj-ea"/>
                        </a:rPr>
                        <a:t>※</a:t>
                      </a:r>
                      <a:r>
                        <a:rPr kumimoji="1" lang="ja-JP" altLang="en-US" sz="600" dirty="0">
                          <a:solidFill>
                            <a:schemeClr val="tx1">
                              <a:lumMod val="65000"/>
                              <a:lumOff val="35000"/>
                            </a:schemeClr>
                          </a:solidFill>
                          <a:latin typeface="+mj-lt"/>
                          <a:ea typeface="+mj-ea"/>
                        </a:rPr>
                        <a:t>都道府県指定の掛け率含む</a:t>
                      </a:r>
                      <a:br>
                        <a:rPr kumimoji="1" lang="en-US" altLang="ja-JP" sz="600" dirty="0">
                          <a:solidFill>
                            <a:schemeClr val="tx1">
                              <a:lumMod val="65000"/>
                              <a:lumOff val="35000"/>
                            </a:schemeClr>
                          </a:solidFill>
                          <a:latin typeface="+mj-lt"/>
                          <a:ea typeface="+mj-ea"/>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a:solidFill>
                            <a:schemeClr val="tx1">
                              <a:lumMod val="65000"/>
                              <a:lumOff val="35000"/>
                            </a:schemeClr>
                          </a:solidFill>
                          <a:latin typeface="+mn-lt"/>
                          <a:ea typeface="+mn-ea"/>
                          <a:cs typeface="+mn-cs"/>
                        </a:rPr>
                        <a:t>vCPM</a:t>
                      </a:r>
                      <a:r>
                        <a:rPr kumimoji="1" lang="ja-JP" altLang="en-US" sz="600" kern="1200" dirty="0">
                          <a:solidFill>
                            <a:schemeClr val="tx1">
                              <a:lumMod val="65000"/>
                              <a:lumOff val="35000"/>
                            </a:schemeClr>
                          </a:solidFill>
                          <a:latin typeface="+mn-lt"/>
                          <a:ea typeface="+mn-ea"/>
                          <a:cs typeface="+mn-cs"/>
                        </a:rPr>
                        <a:t>（</a:t>
                      </a:r>
                      <a:r>
                        <a:rPr kumimoji="1" lang="en-US" altLang="ja-JP" sz="600" kern="1200" dirty="0">
                          <a:solidFill>
                            <a:schemeClr val="tx1">
                              <a:lumMod val="65000"/>
                              <a:lumOff val="35000"/>
                            </a:schemeClr>
                          </a:solidFill>
                          <a:latin typeface="+mn-lt"/>
                          <a:ea typeface="+mn-ea"/>
                          <a:cs typeface="+mn-cs"/>
                        </a:rPr>
                        <a:t>1,497</a:t>
                      </a:r>
                      <a:r>
                        <a:rPr kumimoji="1" lang="ja-JP" altLang="en-US" sz="600" kern="1200" dirty="0">
                          <a:solidFill>
                            <a:schemeClr val="tx1">
                              <a:lumMod val="65000"/>
                              <a:lumOff val="35000"/>
                            </a:schemeClr>
                          </a:solidFill>
                          <a:latin typeface="+mn-lt"/>
                          <a:ea typeface="+mn-ea"/>
                          <a:cs typeface="+mn-cs"/>
                        </a:rPr>
                        <a:t>円）を元に計算せず、カッコ内の計算式を元に計算（最後に小数点以下切り捨て）してください。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1,198</a:t>
                      </a:r>
                      <a:r>
                        <a:rPr kumimoji="1" lang="ja-JP" altLang="en-US" sz="800" kern="1200" dirty="0">
                          <a:solidFill>
                            <a:schemeClr val="tx1">
                              <a:lumMod val="65000"/>
                              <a:lumOff val="35000"/>
                            </a:schemeClr>
                          </a:solidFill>
                          <a:latin typeface="+mj-lt"/>
                          <a:ea typeface="+mj-ea"/>
                          <a:cs typeface="+mn-cs"/>
                        </a:rPr>
                        <a:t>円</a:t>
                      </a:r>
                      <a:endParaRPr kumimoji="1" lang="en-US" altLang="ja-JP" sz="800" kern="1200" dirty="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921.6</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×1.3</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都道府県指定の掛け率含む</a:t>
                      </a:r>
                      <a:endParaRPr kumimoji="1" lang="en-US" altLang="ja-JP" sz="6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a:solidFill>
                            <a:schemeClr val="tx1">
                              <a:lumMod val="65000"/>
                              <a:lumOff val="35000"/>
                            </a:schemeClr>
                          </a:solidFill>
                          <a:latin typeface="+mn-lt"/>
                          <a:ea typeface="+mn-ea"/>
                          <a:cs typeface="+mn-cs"/>
                        </a:rPr>
                        <a:t>vCPM</a:t>
                      </a:r>
                      <a:r>
                        <a:rPr kumimoji="1" lang="ja-JP" altLang="en-US" sz="600" kern="1200" dirty="0">
                          <a:solidFill>
                            <a:schemeClr val="tx1">
                              <a:lumMod val="65000"/>
                              <a:lumOff val="35000"/>
                            </a:schemeClr>
                          </a:solidFill>
                          <a:latin typeface="+mn-lt"/>
                          <a:ea typeface="+mn-ea"/>
                          <a:cs typeface="+mn-cs"/>
                        </a:rPr>
                        <a:t>（</a:t>
                      </a:r>
                      <a:r>
                        <a:rPr kumimoji="1" lang="en-US" altLang="ja-JP" sz="600" kern="1200" dirty="0">
                          <a:solidFill>
                            <a:schemeClr val="tx1">
                              <a:lumMod val="65000"/>
                              <a:lumOff val="35000"/>
                            </a:schemeClr>
                          </a:solidFill>
                          <a:latin typeface="+mn-lt"/>
                          <a:ea typeface="+mn-ea"/>
                          <a:cs typeface="+mn-cs"/>
                        </a:rPr>
                        <a:t>1,198</a:t>
                      </a:r>
                      <a:r>
                        <a:rPr kumimoji="1" lang="ja-JP" altLang="en-US" sz="600" kern="1200" dirty="0">
                          <a:solidFill>
                            <a:schemeClr val="tx1">
                              <a:lumMod val="65000"/>
                              <a:lumOff val="35000"/>
                            </a:schemeClr>
                          </a:solidFill>
                          <a:latin typeface="+mn-lt"/>
                          <a:ea typeface="+mn-ea"/>
                          <a:cs typeface="+mn-cs"/>
                        </a:rPr>
                        <a:t>円）を元に計算せず、カッコ内の計算式を元に計算（最後に小数点以下切り捨て）してください。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1,797</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1,152</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×1.56</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algn="ctr"/>
                      <a:br>
                        <a:rPr kumimoji="1" lang="ja-JP" altLang="en-US" sz="800" kern="1200" dirty="0">
                          <a:solidFill>
                            <a:schemeClr val="tx1">
                              <a:lumMod val="65000"/>
                              <a:lumOff val="35000"/>
                            </a:schemeClr>
                          </a:solidFill>
                          <a:latin typeface="+mn-lt"/>
                          <a:ea typeface="+mn-ea"/>
                          <a:cs typeface="+mn-cs"/>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市区郡指定の掛け率含む</a:t>
                      </a:r>
                      <a:endParaRPr kumimoji="1" lang="en-US" altLang="ja-JP"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bl>
          </a:graphicData>
        </a:graphic>
      </p:graphicFrame>
      <p:sp>
        <p:nvSpPr>
          <p:cNvPr id="17" name="正方形/長方形 16"/>
          <p:cNvSpPr/>
          <p:nvPr/>
        </p:nvSpPr>
        <p:spPr>
          <a:xfrm>
            <a:off x="479376" y="6300978"/>
            <a:ext cx="10423046" cy="390492"/>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kern="0" dirty="0">
                <a:solidFill>
                  <a:prstClr val="black">
                    <a:lumMod val="65000"/>
                    <a:lumOff val="35000"/>
                  </a:prstClr>
                </a:solidFill>
              </a:rPr>
              <a:t>※10</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月上旬に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7852" y="2046780"/>
            <a:ext cx="420206" cy="792088"/>
          </a:xfrm>
          <a:prstGeom prst="rect">
            <a:avLst/>
          </a:prstGeom>
        </p:spPr>
      </p:pic>
    </p:spTree>
    <p:extLst>
      <p:ext uri="{BB962C8B-B14F-4D97-AF65-F5344CB8AC3E}">
        <p14:creationId xmlns:p14="http://schemas.microsoft.com/office/powerpoint/2010/main" val="13966924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fontScale="92500"/>
          </a:bodyPr>
          <a:lstStyle/>
          <a:p>
            <a:r>
              <a:rPr lang="ja-JP" altLang="en-US" dirty="0"/>
              <a:t>商品一覧　</a:t>
            </a:r>
            <a:r>
              <a:rPr lang="ja-JP" altLang="en-US" dirty="0">
                <a:latin typeface="+mn-ea"/>
              </a:rPr>
              <a:t>ブランドパネル　カルーセル（スマートフォン商品）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665303844"/>
              </p:ext>
            </p:extLst>
          </p:nvPr>
        </p:nvGraphicFramePr>
        <p:xfrm>
          <a:off x="1991543" y="979513"/>
          <a:ext cx="7344817" cy="5161587"/>
        </p:xfrm>
        <a:graphic>
          <a:graphicData uri="http://schemas.openxmlformats.org/drawingml/2006/table">
            <a:tbl>
              <a:tblPr firstCol="1" bandRow="1"/>
              <a:tblGrid>
                <a:gridCol w="2037906">
                  <a:extLst>
                    <a:ext uri="{9D8B030D-6E8A-4147-A177-3AD203B41FA5}">
                      <a16:colId xmlns:a16="http://schemas.microsoft.com/office/drawing/2014/main" val="792911817"/>
                    </a:ext>
                  </a:extLst>
                </a:gridCol>
                <a:gridCol w="695037">
                  <a:extLst>
                    <a:ext uri="{9D8B030D-6E8A-4147-A177-3AD203B41FA5}">
                      <a16:colId xmlns:a16="http://schemas.microsoft.com/office/drawing/2014/main" val="1525620392"/>
                    </a:ext>
                  </a:extLst>
                </a:gridCol>
                <a:gridCol w="2057308">
                  <a:extLst>
                    <a:ext uri="{9D8B030D-6E8A-4147-A177-3AD203B41FA5}">
                      <a16:colId xmlns:a16="http://schemas.microsoft.com/office/drawing/2014/main" val="3835180974"/>
                    </a:ext>
                  </a:extLst>
                </a:gridCol>
                <a:gridCol w="671252">
                  <a:extLst>
                    <a:ext uri="{9D8B030D-6E8A-4147-A177-3AD203B41FA5}">
                      <a16:colId xmlns:a16="http://schemas.microsoft.com/office/drawing/2014/main" val="739266037"/>
                    </a:ext>
                  </a:extLst>
                </a:gridCol>
                <a:gridCol w="1883314">
                  <a:extLst>
                    <a:ext uri="{9D8B030D-6E8A-4147-A177-3AD203B41FA5}">
                      <a16:colId xmlns:a16="http://schemas.microsoft.com/office/drawing/2014/main" val="3201855149"/>
                    </a:ext>
                  </a:extLst>
                </a:gridCol>
              </a:tblGrid>
              <a:tr h="3175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SP</a:t>
                      </a:r>
                      <a:r>
                        <a:rPr kumimoji="1" lang="ja-JP" altLang="en-US" sz="800" b="1" kern="1200" baseline="0" dirty="0">
                          <a:solidFill>
                            <a:schemeClr val="tx1">
                              <a:lumMod val="65000"/>
                              <a:lumOff val="35000"/>
                            </a:schemeClr>
                          </a:solidFill>
                          <a:latin typeface="+mn-ea"/>
                          <a:ea typeface="+mn-ea"/>
                          <a:cs typeface="+mn-cs"/>
                        </a:rPr>
                        <a:t>　カルーセル</a:t>
                      </a:r>
                      <a:br>
                        <a:rPr kumimoji="1" lang="en-US" altLang="ja-JP" sz="800" b="1" kern="1200" dirty="0">
                          <a:solidFill>
                            <a:schemeClr val="tx1">
                              <a:lumMod val="65000"/>
                              <a:lumOff val="35000"/>
                            </a:schemeClr>
                          </a:solidFill>
                          <a:latin typeface="+mn-ea"/>
                          <a:ea typeface="+mn-ea"/>
                          <a:cs typeface="+mn-cs"/>
                        </a:rPr>
                      </a:br>
                      <a:r>
                        <a:rPr kumimoji="1" lang="ja-JP" altLang="en-US" sz="800" b="1" kern="1200" dirty="0">
                          <a:solidFill>
                            <a:schemeClr val="tx1">
                              <a:lumMod val="65000"/>
                              <a:lumOff val="35000"/>
                            </a:schemeClr>
                          </a:solidFill>
                          <a:latin typeface="+mn-ea"/>
                          <a:ea typeface="+mn-ea"/>
                          <a:cs typeface="+mn-cs"/>
                        </a:rPr>
                        <a:t>（時間帯ジャック）</a:t>
                      </a:r>
                      <a:endParaRPr kumimoji="1" lang="en-US" altLang="ja-JP" sz="800" b="1"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SP</a:t>
                      </a:r>
                      <a:r>
                        <a:rPr kumimoji="1" lang="ja-JP" altLang="en-US" sz="800" b="1" kern="1200" baseline="0" dirty="0">
                          <a:solidFill>
                            <a:schemeClr val="tx1">
                              <a:lumMod val="65000"/>
                              <a:lumOff val="35000"/>
                            </a:schemeClr>
                          </a:solidFill>
                          <a:latin typeface="+mn-ea"/>
                          <a:ea typeface="+mn-ea"/>
                          <a:cs typeface="+mn-cs"/>
                        </a:rPr>
                        <a:t>　カルーセル</a:t>
                      </a:r>
                      <a:br>
                        <a:rPr kumimoji="1" lang="en-US" altLang="ja-JP" sz="800" b="1" kern="1200" dirty="0">
                          <a:solidFill>
                            <a:schemeClr val="tx1">
                              <a:lumMod val="65000"/>
                              <a:lumOff val="35000"/>
                            </a:schemeClr>
                          </a:solidFill>
                          <a:latin typeface="+mn-ea"/>
                          <a:ea typeface="+mn-ea"/>
                          <a:cs typeface="+mn-cs"/>
                        </a:rPr>
                      </a:br>
                      <a:r>
                        <a:rPr kumimoji="1" lang="ja-JP" altLang="en-US" sz="800" b="1" kern="1200" dirty="0">
                          <a:solidFill>
                            <a:schemeClr val="tx1">
                              <a:lumMod val="65000"/>
                              <a:lumOff val="35000"/>
                            </a:schemeClr>
                          </a:solidFill>
                          <a:latin typeface="+mn-ea"/>
                          <a:ea typeface="+mn-ea"/>
                          <a:cs typeface="+mn-cs"/>
                        </a:rPr>
                        <a:t>（時間帯ジャック　関東</a:t>
                      </a:r>
                      <a:r>
                        <a:rPr kumimoji="1" lang="en-US" altLang="ja-JP" sz="800" b="1" kern="1200" dirty="0">
                          <a:solidFill>
                            <a:schemeClr val="tx1">
                              <a:lumMod val="65000"/>
                              <a:lumOff val="35000"/>
                            </a:schemeClr>
                          </a:solidFill>
                          <a:latin typeface="+mn-ea"/>
                          <a:ea typeface="+mn-ea"/>
                          <a:cs typeface="+mn-cs"/>
                        </a:rPr>
                        <a:t>1</a:t>
                      </a:r>
                      <a:r>
                        <a:rPr kumimoji="1" lang="ja-JP" altLang="en-US" sz="800" b="1" kern="1200" dirty="0">
                          <a:solidFill>
                            <a:schemeClr val="tx1">
                              <a:lumMod val="65000"/>
                              <a:lumOff val="35000"/>
                            </a:schemeClr>
                          </a:solidFill>
                          <a:latin typeface="+mn-ea"/>
                          <a:ea typeface="+mn-ea"/>
                          <a:cs typeface="+mn-cs"/>
                        </a:rPr>
                        <a:t>都</a:t>
                      </a:r>
                      <a:r>
                        <a:rPr kumimoji="1" lang="en-US" altLang="ja-JP" sz="800" b="1" kern="1200" dirty="0">
                          <a:solidFill>
                            <a:schemeClr val="tx1">
                              <a:lumMod val="65000"/>
                              <a:lumOff val="35000"/>
                            </a:schemeClr>
                          </a:solidFill>
                          <a:latin typeface="+mn-ea"/>
                          <a:ea typeface="+mn-ea"/>
                          <a:cs typeface="+mn-cs"/>
                        </a:rPr>
                        <a:t>6</a:t>
                      </a:r>
                      <a:r>
                        <a:rPr kumimoji="1" lang="ja-JP" altLang="en-US" sz="800" b="1" kern="1200" dirty="0">
                          <a:solidFill>
                            <a:schemeClr val="tx1">
                              <a:lumMod val="65000"/>
                              <a:lumOff val="35000"/>
                            </a:schemeClr>
                          </a:solidFill>
                          <a:latin typeface="+mn-ea"/>
                          <a:ea typeface="+mn-ea"/>
                          <a:cs typeface="+mn-cs"/>
                        </a:rPr>
                        <a:t>県）</a:t>
                      </a:r>
                      <a:endParaRPr kumimoji="1" lang="en-US" altLang="ja-JP" sz="800" b="1"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1000001944</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1000001928</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165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07/27(</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661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en-US" altLang="ja-JP" dirty="0">
                        <a:solidFill>
                          <a:schemeClr val="tx1">
                            <a:lumMod val="65000"/>
                            <a:lumOff val="35000"/>
                          </a:schemeClr>
                        </a:solidFill>
                      </a:endParaRPr>
                    </a:p>
                    <a:p>
                      <a:endParaRPr kumimoji="1" lang="en-US" altLang="ja-JP"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lang="ja-JP" altLang="en-US" sz="800" kern="1200" dirty="0">
                          <a:solidFill>
                            <a:schemeClr val="tx1">
                              <a:lumMod val="65000"/>
                              <a:lumOff val="35000"/>
                            </a:schemeClr>
                          </a:solidFill>
                          <a:latin typeface="+mn-lt"/>
                          <a:ea typeface="+mn-ea"/>
                          <a:cs typeface="+mn-cs"/>
                        </a:rPr>
                        <a:t>カルーセル</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464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95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a:solidFill>
                            <a:schemeClr val="tx1">
                              <a:lumMod val="65000"/>
                              <a:lumOff val="35000"/>
                            </a:schemeClr>
                          </a:solidFill>
                          <a:latin typeface="+mn-lt"/>
                          <a:ea typeface="+mn-ea"/>
                          <a:cs typeface="+mn-cs"/>
                        </a:rPr>
                        <a:t>スマートフォン（ウェブ</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アプリ）</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9555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3644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　および　</a:t>
                      </a: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9555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10</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日（土）～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29</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955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時間単位）</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3546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lang="ja-JP" altLang="en-US" sz="800" b="0" i="0" dirty="0">
                          <a:solidFill>
                            <a:schemeClr val="tx1">
                              <a:lumMod val="65000"/>
                              <a:lumOff val="35000"/>
                            </a:schemeClr>
                          </a:solidFill>
                          <a:effectLst/>
                          <a:latin typeface="+mn-ea"/>
                          <a:ea typeface="+mn-ea"/>
                        </a:rPr>
                        <a:t>時間帯ジャック購入型</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ea"/>
                          <a:ea typeface="+mn-ea"/>
                          <a:cs typeface="+mn-cs"/>
                        </a:rPr>
                        <a:t>価格は次項をご確認ください。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rowSpan="2" hMerge="1">
                  <a:txBody>
                    <a:bodyPr/>
                    <a:lstStyle/>
                    <a:p>
                      <a:endParaRPr kumimoji="1" lang="ja-JP" altLang="en-US"/>
                    </a:p>
                  </a:txBody>
                  <a:tcPr/>
                </a:tc>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ea"/>
                          <a:ea typeface="+mn-ea"/>
                          <a:cs typeface="+mn-cs"/>
                        </a:rPr>
                        <a:t>価格は次項をご確認ください。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rowSpan="2" hMerge="1">
                  <a:txBody>
                    <a:bodyPr/>
                    <a:lstStyle/>
                    <a:p>
                      <a:endParaRPr kumimoji="1" lang="ja-JP" altLang="en-US"/>
                    </a:p>
                  </a:txBody>
                  <a:tcPr/>
                </a:tc>
                <a:extLst>
                  <a:ext uri="{0D108BD9-81ED-4DB2-BD59-A6C34878D82A}">
                    <a16:rowId xmlns:a16="http://schemas.microsoft.com/office/drawing/2014/main" val="3381913646"/>
                  </a:ext>
                </a:extLst>
              </a:tr>
              <a:tr h="2879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vMerge="1">
                  <a:txBody>
                    <a:bodyPr/>
                    <a:lstStyle/>
                    <a:p>
                      <a:pPr algn="ct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vMerge="1">
                  <a:txBody>
                    <a:bodyPr/>
                    <a:lstStyle/>
                    <a:p>
                      <a:endParaRPr kumimoji="1" lang="ja-JP" altLang="en-US"/>
                    </a:p>
                  </a:txBody>
                  <a:tcPr/>
                </a:tc>
                <a:tc gridSpan="2" vMerge="1">
                  <a:txBody>
                    <a:bodyPr/>
                    <a:lstStyle/>
                    <a:p>
                      <a:pPr algn="ctr"/>
                      <a:endParaRPr kumimoji="1" lang="en-US" altLang="ja-JP"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vMerge="1">
                  <a:txBody>
                    <a:bodyPr/>
                    <a:lstStyle/>
                    <a:p>
                      <a:endParaRPr kumimoji="1" lang="ja-JP" altLang="en-US"/>
                    </a:p>
                  </a:txBody>
                  <a:tcPr/>
                </a:tc>
                <a:extLst>
                  <a:ext uri="{0D108BD9-81ED-4DB2-BD59-A6C34878D82A}">
                    <a16:rowId xmlns:a16="http://schemas.microsoft.com/office/drawing/2014/main" val="4014462905"/>
                  </a:ext>
                </a:extLst>
              </a:tr>
              <a:tr h="407844">
                <a:tc>
                  <a:txBody>
                    <a:bodyPr/>
                    <a:lstStyle/>
                    <a:p>
                      <a:pPr algn="ctr"/>
                      <a:r>
                        <a:rPr kumimoji="1" lang="ja-JP" altLang="en-US" sz="800" b="0" kern="1200" dirty="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4262225763"/>
                  </a:ext>
                </a:extLst>
              </a:tr>
            </a:tbl>
          </a:graphicData>
        </a:graphic>
      </p:graphicFrame>
      <p:sp>
        <p:nvSpPr>
          <p:cNvPr id="17" name="正方形/長方形 16"/>
          <p:cNvSpPr/>
          <p:nvPr/>
        </p:nvSpPr>
        <p:spPr>
          <a:xfrm>
            <a:off x="461288" y="6343296"/>
            <a:ext cx="10423046" cy="407804"/>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spcBef>
                <a:spcPts val="0"/>
              </a:spcBef>
              <a:spcAft>
                <a:spcPts val="0"/>
              </a:spcAft>
              <a:buClrTx/>
              <a:buSzTx/>
              <a:buFontTx/>
              <a:buNone/>
              <a:tabLst/>
              <a:defRPr/>
            </a:pPr>
            <a:r>
              <a:rPr kumimoji="0" lang="en-US" altLang="ja-JP" sz="800" kern="0" dirty="0">
                <a:solidFill>
                  <a:prstClr val="black">
                    <a:lumMod val="65000"/>
                    <a:lumOff val="35000"/>
                  </a:prstClr>
                </a:solidFill>
              </a:rPr>
              <a:t>※10</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月上旬に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sp>
        <p:nvSpPr>
          <p:cNvPr id="7" name="正方形/長方形 6"/>
          <p:cNvSpPr/>
          <p:nvPr/>
        </p:nvSpPr>
        <p:spPr>
          <a:xfrm>
            <a:off x="461288" y="6202144"/>
            <a:ext cx="4198585"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kern="0" noProof="0" dirty="0">
                <a:solidFill>
                  <a:prstClr val="black">
                    <a:lumMod val="65000"/>
                    <a:lumOff val="35000"/>
                  </a:prstClr>
                </a:solidFill>
              </a:rPr>
              <a:t>時間帯ジャック商品は</a:t>
            </a:r>
            <a:r>
              <a:rPr kumimoji="0" lang="en-US" altLang="ja-JP" sz="800" kern="0" noProof="0" dirty="0">
                <a:solidFill>
                  <a:prstClr val="black">
                    <a:lumMod val="65000"/>
                    <a:lumOff val="35000"/>
                  </a:prstClr>
                </a:solidFill>
              </a:rPr>
              <a:t>1</a:t>
            </a:r>
            <a:r>
              <a:rPr kumimoji="0" lang="ja-JP" altLang="en-US" sz="800" kern="0" noProof="0" dirty="0">
                <a:solidFill>
                  <a:prstClr val="black">
                    <a:lumMod val="65000"/>
                    <a:lumOff val="35000"/>
                  </a:prstClr>
                </a:solidFill>
              </a:rPr>
              <a:t>日で最大</a:t>
            </a:r>
            <a:r>
              <a:rPr kumimoji="0" lang="en-US" altLang="ja-JP" sz="800" kern="0" noProof="0" dirty="0">
                <a:solidFill>
                  <a:prstClr val="black">
                    <a:lumMod val="65000"/>
                    <a:lumOff val="35000"/>
                  </a:prstClr>
                </a:solidFill>
              </a:rPr>
              <a:t>3</a:t>
            </a:r>
            <a:r>
              <a:rPr kumimoji="0" lang="ja-JP" altLang="en-US" sz="800" kern="0" noProof="0" dirty="0">
                <a:solidFill>
                  <a:prstClr val="black">
                    <a:lumMod val="65000"/>
                    <a:lumOff val="35000"/>
                  </a:prstClr>
                </a:solidFill>
              </a:rPr>
              <a:t>時間、</a:t>
            </a:r>
            <a:r>
              <a:rPr kumimoji="0" lang="en-US" altLang="ja-JP" sz="800" kern="0" noProof="0" dirty="0">
                <a:solidFill>
                  <a:prstClr val="black">
                    <a:lumMod val="65000"/>
                    <a:lumOff val="35000"/>
                  </a:prstClr>
                </a:solidFill>
              </a:rPr>
              <a:t>1</a:t>
            </a:r>
            <a:r>
              <a:rPr kumimoji="0" lang="ja-JP" altLang="en-US" sz="800" kern="0" noProof="0" dirty="0">
                <a:solidFill>
                  <a:prstClr val="black">
                    <a:lumMod val="65000"/>
                    <a:lumOff val="35000"/>
                  </a:prstClr>
                </a:solidFill>
              </a:rPr>
              <a:t>週間で最大</a:t>
            </a:r>
            <a:r>
              <a:rPr kumimoji="0" lang="en-US" altLang="ja-JP" sz="800" kern="0" noProof="0" dirty="0">
                <a:solidFill>
                  <a:prstClr val="black">
                    <a:lumMod val="65000"/>
                    <a:lumOff val="35000"/>
                  </a:prstClr>
                </a:solidFill>
              </a:rPr>
              <a:t>10</a:t>
            </a:r>
            <a:r>
              <a:rPr kumimoji="0" lang="ja-JP" altLang="en-US" sz="800" kern="0" noProof="0" dirty="0">
                <a:solidFill>
                  <a:prstClr val="black">
                    <a:lumMod val="65000"/>
                    <a:lumOff val="35000"/>
                  </a:prstClr>
                </a:solidFill>
              </a:rPr>
              <a:t>時間までの販売となります。</a:t>
            </a:r>
            <a:endParaRPr kumimoji="0" lang="ja-JP" altLang="en-US" sz="800" b="0" i="0" u="none" strike="noStrike" kern="0" cap="none" spc="0" normalizeH="0" baseline="0" noProof="0" dirty="0">
              <a:ln>
                <a:noFill/>
              </a:ln>
              <a:solidFill>
                <a:prstClr val="black">
                  <a:lumMod val="65000"/>
                  <a:lumOff val="35000"/>
                </a:prstClr>
              </a:solidFill>
              <a:effectLst/>
              <a:uLnTx/>
              <a:uFillTx/>
            </a:endParaRPr>
          </a:p>
        </p:txBody>
      </p:sp>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7852" y="2046780"/>
            <a:ext cx="420206" cy="792088"/>
          </a:xfrm>
          <a:prstGeom prst="rect">
            <a:avLst/>
          </a:prstGeom>
        </p:spPr>
      </p:pic>
    </p:spTree>
    <p:extLst>
      <p:ext uri="{BB962C8B-B14F-4D97-AF65-F5344CB8AC3E}">
        <p14:creationId xmlns:p14="http://schemas.microsoft.com/office/powerpoint/2010/main" val="41586056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価格表　ブランドパネル　</a:t>
            </a:r>
            <a:r>
              <a:rPr lang="en-US" altLang="ja-JP" dirty="0"/>
              <a:t>SP</a:t>
            </a:r>
            <a:r>
              <a:rPr lang="ja-JP" altLang="en-US" dirty="0"/>
              <a:t>　カルーセル 時間帯ジャック</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a:t>
            </a:r>
            <a:r>
              <a:rPr kumimoji="0" lang="ja-JP" altLang="en-US" sz="800" b="0" i="0" u="none" strike="noStrike" kern="0" cap="none" spc="0" normalizeH="0" baseline="0" noProof="0">
                <a:ln>
                  <a:noFill/>
                </a:ln>
                <a:solidFill>
                  <a:prstClr val="black">
                    <a:lumMod val="65000"/>
                    <a:lumOff val="35000"/>
                  </a:prstClr>
                </a:solidFill>
                <a:effectLst/>
                <a:uLnTx/>
                <a:uFillTx/>
              </a:rPr>
              <a:t>パソコン、</a:t>
            </a:r>
            <a:r>
              <a:rPr kumimoji="0" lang="en-US" altLang="ja-JP" sz="800" b="0" i="0" u="none" strike="noStrike" kern="0" cap="none" spc="0" normalizeH="0" baseline="0" noProof="0">
                <a:ln>
                  <a:noFill/>
                </a:ln>
                <a:solidFill>
                  <a:prstClr val="black">
                    <a:lumMod val="65000"/>
                    <a:lumOff val="35000"/>
                  </a:prstClr>
                </a:solidFill>
                <a:effectLst/>
                <a:uLnTx/>
                <a:uFillTx/>
              </a:rPr>
              <a:t>MD</a:t>
            </a:r>
            <a:r>
              <a:rPr kumimoji="0" lang="ja-JP" altLang="en-US" sz="800" b="0" i="0" u="none" strike="noStrike" kern="0" cap="none" spc="0" normalizeH="0" baseline="0" noProof="0">
                <a:ln>
                  <a:noFill/>
                </a:ln>
                <a:solidFill>
                  <a:prstClr val="black">
                    <a:lumMod val="65000"/>
                    <a:lumOff val="35000"/>
                  </a:prstClr>
                </a:solidFill>
                <a:effectLst/>
                <a:uLnTx/>
                <a:uFillTx/>
              </a:rPr>
              <a:t>は</a:t>
            </a:r>
            <a:r>
              <a:rPr kumimoji="0" lang="ja-JP" altLang="en-US" sz="800" b="0" i="0" u="none" strike="noStrike" kern="0" cap="none" spc="0" normalizeH="0" baseline="0" noProof="0" dirty="0">
                <a:ln>
                  <a:noFill/>
                </a:ln>
                <a:solidFill>
                  <a:prstClr val="black">
                    <a:lumMod val="65000"/>
                    <a:lumOff val="35000"/>
                  </a:prstClr>
                </a:solidFill>
                <a:effectLst/>
                <a:uLnTx/>
                <a:uFillTx/>
              </a:rPr>
              <a:t>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7" name="表 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764380657"/>
              </p:ext>
            </p:extLst>
          </p:nvPr>
        </p:nvGraphicFramePr>
        <p:xfrm>
          <a:off x="623392" y="1121149"/>
          <a:ext cx="5047478" cy="5201818"/>
        </p:xfrm>
        <a:graphic>
          <a:graphicData uri="http://schemas.openxmlformats.org/drawingml/2006/table">
            <a:tbl>
              <a:tblPr firstCol="1" bandRow="1"/>
              <a:tblGrid>
                <a:gridCol w="1104296">
                  <a:extLst>
                    <a:ext uri="{9D8B030D-6E8A-4147-A177-3AD203B41FA5}">
                      <a16:colId xmlns:a16="http://schemas.microsoft.com/office/drawing/2014/main" val="792911817"/>
                    </a:ext>
                  </a:extLst>
                </a:gridCol>
                <a:gridCol w="957630">
                  <a:extLst>
                    <a:ext uri="{9D8B030D-6E8A-4147-A177-3AD203B41FA5}">
                      <a16:colId xmlns:a16="http://schemas.microsoft.com/office/drawing/2014/main" val="598637953"/>
                    </a:ext>
                  </a:extLst>
                </a:gridCol>
                <a:gridCol w="957630">
                  <a:extLst>
                    <a:ext uri="{9D8B030D-6E8A-4147-A177-3AD203B41FA5}">
                      <a16:colId xmlns:a16="http://schemas.microsoft.com/office/drawing/2014/main" val="240533709"/>
                    </a:ext>
                  </a:extLst>
                </a:gridCol>
                <a:gridCol w="1013961">
                  <a:extLst>
                    <a:ext uri="{9D8B030D-6E8A-4147-A177-3AD203B41FA5}">
                      <a16:colId xmlns:a16="http://schemas.microsoft.com/office/drawing/2014/main" val="2760754859"/>
                    </a:ext>
                  </a:extLst>
                </a:gridCol>
                <a:gridCol w="1013961">
                  <a:extLst>
                    <a:ext uri="{9D8B030D-6E8A-4147-A177-3AD203B41FA5}">
                      <a16:colId xmlns:a16="http://schemas.microsoft.com/office/drawing/2014/main" val="4205928780"/>
                    </a:ext>
                  </a:extLst>
                </a:gridCol>
              </a:tblGrid>
              <a:tr h="19467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n-ea"/>
                          <a:ea typeface="+mn-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商品名</a:t>
                      </a:r>
                      <a:endParaRPr kumimoji="1" lang="en-US" altLang="ja-JP" sz="80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25555">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r>
                        <a:rPr kumimoji="1" lang="ja-JP" altLang="en-US" sz="800" b="1" kern="1200" baseline="0" dirty="0">
                          <a:solidFill>
                            <a:schemeClr val="tx1">
                              <a:lumMod val="65000"/>
                              <a:lumOff val="35000"/>
                            </a:schemeClr>
                          </a:solidFill>
                          <a:latin typeface="+mn-ea"/>
                          <a:ea typeface="メイリオ"/>
                          <a:cs typeface="+mn-cs"/>
                        </a:rPr>
                        <a:t>　カルーセル</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r>
                        <a:rPr kumimoji="1" lang="ja-JP" altLang="en-US" sz="800" b="1" kern="1200" baseline="0" dirty="0">
                          <a:solidFill>
                            <a:schemeClr val="tx1">
                              <a:lumMod val="65000"/>
                              <a:lumOff val="35000"/>
                            </a:schemeClr>
                          </a:solidFill>
                          <a:latin typeface="+mn-ea"/>
                          <a:ea typeface="メイリオ"/>
                          <a:cs typeface="+mn-cs"/>
                        </a:rPr>
                        <a:t>　カルーセル</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　関東</a:t>
                      </a:r>
                      <a:r>
                        <a:rPr kumimoji="1" lang="en-US" altLang="ja-JP" sz="800" b="1" kern="1200" dirty="0">
                          <a:solidFill>
                            <a:schemeClr val="tx1">
                              <a:lumMod val="65000"/>
                              <a:lumOff val="35000"/>
                            </a:schemeClr>
                          </a:solidFill>
                          <a:latin typeface="+mn-ea"/>
                          <a:ea typeface="メイリオ"/>
                          <a:cs typeface="+mn-cs"/>
                        </a:rPr>
                        <a:t>1</a:t>
                      </a:r>
                      <a:r>
                        <a:rPr kumimoji="1" lang="ja-JP" altLang="en-US" sz="800" b="1" kern="1200" dirty="0">
                          <a:solidFill>
                            <a:schemeClr val="tx1">
                              <a:lumMod val="65000"/>
                              <a:lumOff val="35000"/>
                            </a:schemeClr>
                          </a:solidFill>
                          <a:latin typeface="+mn-ea"/>
                          <a:ea typeface="メイリオ"/>
                          <a:cs typeface="+mn-cs"/>
                        </a:rPr>
                        <a:t>都</a:t>
                      </a:r>
                      <a:r>
                        <a:rPr kumimoji="1" lang="en-US" altLang="ja-JP" sz="800" b="1" kern="1200" dirty="0">
                          <a:solidFill>
                            <a:schemeClr val="tx1">
                              <a:lumMod val="65000"/>
                              <a:lumOff val="35000"/>
                            </a:schemeClr>
                          </a:solidFill>
                          <a:latin typeface="+mn-ea"/>
                          <a:ea typeface="メイリオ"/>
                          <a:cs typeface="+mn-cs"/>
                        </a:rPr>
                        <a:t>6</a:t>
                      </a:r>
                      <a:r>
                        <a:rPr kumimoji="1" lang="ja-JP" altLang="en-US" sz="800" b="1" kern="1200" dirty="0">
                          <a:solidFill>
                            <a:schemeClr val="tx1">
                              <a:lumMod val="65000"/>
                              <a:lumOff val="35000"/>
                            </a:schemeClr>
                          </a:solidFill>
                          <a:latin typeface="+mn-ea"/>
                          <a:ea typeface="メイリオ"/>
                          <a:cs typeface="+mn-cs"/>
                        </a:rPr>
                        <a:t>県）</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672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94017999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4,680,000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2,160,000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022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2,760,000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1,320,000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1,800,000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1,200,000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1,800,000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1,200,000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1,800,000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1,200,000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2,880,000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1,320,000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8004801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5,640,000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2,640,000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7,200,000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3,480,000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25610875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6,960,000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3,480,000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1460214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6,960,000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3,480,000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718748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6,600,000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3,240,000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3226141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6,840,000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4,600,000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3,240,000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12777398"/>
                  </a:ext>
                </a:extLst>
              </a:tr>
            </a:tbl>
          </a:graphicData>
        </a:graphic>
      </p:graphicFrame>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239443618"/>
              </p:ext>
            </p:extLst>
          </p:nvPr>
        </p:nvGraphicFramePr>
        <p:xfrm>
          <a:off x="5922639" y="1121149"/>
          <a:ext cx="5141913" cy="5201818"/>
        </p:xfrm>
        <a:graphic>
          <a:graphicData uri="http://schemas.openxmlformats.org/drawingml/2006/table">
            <a:tbl>
              <a:tblPr firstCol="1" bandRow="1"/>
              <a:tblGrid>
                <a:gridCol w="1073551">
                  <a:extLst>
                    <a:ext uri="{9D8B030D-6E8A-4147-A177-3AD203B41FA5}">
                      <a16:colId xmlns:a16="http://schemas.microsoft.com/office/drawing/2014/main" val="792911817"/>
                    </a:ext>
                  </a:extLst>
                </a:gridCol>
                <a:gridCol w="988031">
                  <a:extLst>
                    <a:ext uri="{9D8B030D-6E8A-4147-A177-3AD203B41FA5}">
                      <a16:colId xmlns:a16="http://schemas.microsoft.com/office/drawing/2014/main" val="598637953"/>
                    </a:ext>
                  </a:extLst>
                </a:gridCol>
                <a:gridCol w="988031">
                  <a:extLst>
                    <a:ext uri="{9D8B030D-6E8A-4147-A177-3AD203B41FA5}">
                      <a16:colId xmlns:a16="http://schemas.microsoft.com/office/drawing/2014/main" val="240533709"/>
                    </a:ext>
                  </a:extLst>
                </a:gridCol>
                <a:gridCol w="1046150">
                  <a:extLst>
                    <a:ext uri="{9D8B030D-6E8A-4147-A177-3AD203B41FA5}">
                      <a16:colId xmlns:a16="http://schemas.microsoft.com/office/drawing/2014/main" val="2760754859"/>
                    </a:ext>
                  </a:extLst>
                </a:gridCol>
                <a:gridCol w="1046150">
                  <a:extLst>
                    <a:ext uri="{9D8B030D-6E8A-4147-A177-3AD203B41FA5}">
                      <a16:colId xmlns:a16="http://schemas.microsoft.com/office/drawing/2014/main" val="4205928780"/>
                    </a:ext>
                  </a:extLst>
                </a:gridCol>
              </a:tblGrid>
              <a:tr h="19467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n-ea"/>
                          <a:ea typeface="+mn-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商品名</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25555">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r>
                        <a:rPr kumimoji="1" lang="ja-JP" altLang="en-US" sz="800" b="1" kern="1200" baseline="0" dirty="0">
                          <a:solidFill>
                            <a:schemeClr val="tx1">
                              <a:lumMod val="65000"/>
                              <a:lumOff val="35000"/>
                            </a:schemeClr>
                          </a:solidFill>
                          <a:latin typeface="+mn-ea"/>
                          <a:ea typeface="メイリオ"/>
                          <a:cs typeface="+mn-cs"/>
                        </a:rPr>
                        <a:t>　カルーセル</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メイリオ"/>
                          <a:cs typeface="+mn-cs"/>
                        </a:rPr>
                        <a:t>ブランドパネル　</a:t>
                      </a:r>
                      <a:r>
                        <a:rPr kumimoji="1" lang="en-US" altLang="ja-JP" sz="800" b="1" kern="1200" dirty="0">
                          <a:solidFill>
                            <a:schemeClr val="tx1">
                              <a:lumMod val="65000"/>
                              <a:lumOff val="35000"/>
                            </a:schemeClr>
                          </a:solidFill>
                          <a:latin typeface="+mn-ea"/>
                          <a:ea typeface="メイリオ"/>
                          <a:cs typeface="+mn-cs"/>
                        </a:rPr>
                        <a:t>SP</a:t>
                      </a:r>
                      <a:r>
                        <a:rPr kumimoji="1" lang="ja-JP" altLang="en-US" sz="800" b="1" kern="1200" baseline="0" dirty="0">
                          <a:solidFill>
                            <a:schemeClr val="tx1">
                              <a:lumMod val="65000"/>
                              <a:lumOff val="35000"/>
                            </a:schemeClr>
                          </a:solidFill>
                          <a:latin typeface="+mn-ea"/>
                          <a:ea typeface="メイリオ"/>
                          <a:cs typeface="+mn-cs"/>
                        </a:rPr>
                        <a:t>　カルーセル</a:t>
                      </a:r>
                      <a:br>
                        <a:rPr kumimoji="1" lang="en-US" altLang="ja-JP" sz="800" b="1" kern="1200" dirty="0">
                          <a:solidFill>
                            <a:schemeClr val="tx1">
                              <a:lumMod val="65000"/>
                              <a:lumOff val="35000"/>
                            </a:schemeClr>
                          </a:solidFill>
                          <a:latin typeface="+mn-ea"/>
                          <a:ea typeface="メイリオ"/>
                          <a:cs typeface="+mn-cs"/>
                        </a:rPr>
                      </a:br>
                      <a:r>
                        <a:rPr kumimoji="1" lang="ja-JP" altLang="en-US" sz="800" b="1" kern="1200" dirty="0">
                          <a:solidFill>
                            <a:schemeClr val="tx1">
                              <a:lumMod val="65000"/>
                              <a:lumOff val="35000"/>
                            </a:schemeClr>
                          </a:solidFill>
                          <a:latin typeface="+mn-ea"/>
                          <a:ea typeface="メイリオ"/>
                          <a:cs typeface="+mn-cs"/>
                        </a:rPr>
                        <a:t>（時間帯ジャック　関東</a:t>
                      </a:r>
                      <a:r>
                        <a:rPr kumimoji="1" lang="en-US" altLang="ja-JP" sz="800" b="1" kern="1200" dirty="0">
                          <a:solidFill>
                            <a:schemeClr val="tx1">
                              <a:lumMod val="65000"/>
                              <a:lumOff val="35000"/>
                            </a:schemeClr>
                          </a:solidFill>
                          <a:latin typeface="+mn-ea"/>
                          <a:ea typeface="メイリオ"/>
                          <a:cs typeface="+mn-cs"/>
                        </a:rPr>
                        <a:t>1</a:t>
                      </a:r>
                      <a:r>
                        <a:rPr kumimoji="1" lang="ja-JP" altLang="en-US" sz="800" b="1" kern="1200" dirty="0">
                          <a:solidFill>
                            <a:schemeClr val="tx1">
                              <a:lumMod val="65000"/>
                              <a:lumOff val="35000"/>
                            </a:schemeClr>
                          </a:solidFill>
                          <a:latin typeface="+mn-ea"/>
                          <a:ea typeface="メイリオ"/>
                          <a:cs typeface="+mn-cs"/>
                        </a:rPr>
                        <a:t>都</a:t>
                      </a:r>
                      <a:r>
                        <a:rPr kumimoji="1" lang="en-US" altLang="ja-JP" sz="800" b="1" kern="1200" dirty="0">
                          <a:solidFill>
                            <a:schemeClr val="tx1">
                              <a:lumMod val="65000"/>
                              <a:lumOff val="35000"/>
                            </a:schemeClr>
                          </a:solidFill>
                          <a:latin typeface="+mn-ea"/>
                          <a:ea typeface="メイリオ"/>
                          <a:cs typeface="+mn-cs"/>
                        </a:rPr>
                        <a:t>6</a:t>
                      </a:r>
                      <a:r>
                        <a:rPr kumimoji="1" lang="ja-JP" altLang="en-US" sz="800" b="1" kern="1200" dirty="0">
                          <a:solidFill>
                            <a:schemeClr val="tx1">
                              <a:lumMod val="65000"/>
                              <a:lumOff val="35000"/>
                            </a:schemeClr>
                          </a:solidFill>
                          <a:latin typeface="+mn-ea"/>
                          <a:ea typeface="メイリオ"/>
                          <a:cs typeface="+mn-cs"/>
                        </a:rPr>
                        <a:t>県）</a:t>
                      </a:r>
                      <a:endParaRPr kumimoji="1" lang="en-US" altLang="ja-JP" sz="800" b="1" kern="1200" dirty="0">
                        <a:solidFill>
                          <a:schemeClr val="tx1">
                            <a:lumMod val="65000"/>
                            <a:lumOff val="35000"/>
                          </a:schemeClr>
                        </a:solidFill>
                        <a:latin typeface="+mn-ea"/>
                        <a:ea typeface="メイリオ"/>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672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a:solidFill>
                            <a:schemeClr val="tx1">
                              <a:lumMod val="65000"/>
                              <a:lumOff val="35000"/>
                            </a:schemeClr>
                          </a:solidFill>
                          <a:effectLst/>
                          <a:latin typeface="+mn-ea"/>
                          <a:ea typeface="+mn-ea"/>
                        </a:rPr>
                        <a:t>想定</a:t>
                      </a:r>
                      <a:r>
                        <a:rPr lang="en-US" altLang="ja-JP" sz="800" b="1" i="0" u="none" strike="noStrike" dirty="0" err="1">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94017999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8,880,000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4,200,000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022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7,200,000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3,360,000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14</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6,960,000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a:solidFill>
                            <a:srgbClr val="595959"/>
                          </a:solidFill>
                          <a:effectLst/>
                          <a:latin typeface="+mn-ea"/>
                          <a:ea typeface="+mn-ea"/>
                        </a:rPr>
                        <a:t>3,360,000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15</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7,320,000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a:solidFill>
                            <a:srgbClr val="595959"/>
                          </a:solidFill>
                          <a:effectLst/>
                          <a:latin typeface="+mn-ea"/>
                          <a:ea typeface="+mn-ea"/>
                        </a:rPr>
                        <a:t>3,600,000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16</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7,920,000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3,840,000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17</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8,640,000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5,900,000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4,080,000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8004801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18</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8,640,000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5,900,000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4,080,000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19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19</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9,120,000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6,300,000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4,200,000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25610875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20</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9,840,000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6,700,000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4,560,000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1460214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21</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10,080,000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4,920,000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718748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22</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3226141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a:solidFill>
                            <a:schemeClr val="bg1"/>
                          </a:solidFill>
                          <a:latin typeface="+mn-ea"/>
                          <a:ea typeface="+mn-ea"/>
                        </a:rPr>
                        <a:t>23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23</a:t>
                      </a:r>
                      <a:r>
                        <a:rPr kumimoji="1" lang="ja-JP" altLang="en-US" sz="800" b="0" dirty="0">
                          <a:solidFill>
                            <a:schemeClr val="bg1"/>
                          </a:solidFill>
                          <a:latin typeface="+mn-ea"/>
                          <a:ea typeface="+mn-ea"/>
                        </a:rPr>
                        <a:t>時</a:t>
                      </a:r>
                      <a:r>
                        <a:rPr kumimoji="1" lang="en-US" altLang="ja-JP" sz="800" b="0" dirty="0">
                          <a:solidFill>
                            <a:schemeClr val="bg1"/>
                          </a:solidFill>
                          <a:latin typeface="+mn-ea"/>
                          <a:ea typeface="+mn-ea"/>
                        </a:rPr>
                        <a:t>59</a:t>
                      </a:r>
                      <a:r>
                        <a:rPr kumimoji="1" lang="ja-JP" altLang="en-US" sz="800" b="0" dirty="0">
                          <a:solidFill>
                            <a:schemeClr val="bg1"/>
                          </a:solidFill>
                          <a:latin typeface="+mn-ea"/>
                          <a:ea typeface="+mn-ea"/>
                        </a:rPr>
                        <a:t>分</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38552490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 </a:t>
            </a:r>
            <a:r>
              <a:rPr lang="ja-JP" altLang="en-US" dirty="0">
                <a:latin typeface="+mn-ea"/>
              </a:rPr>
              <a:t>（スマートフォン商品）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pic>
        <p:nvPicPr>
          <p:cNvPr id="7" name="図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8046" y="1252745"/>
            <a:ext cx="2438074" cy="4336495"/>
          </a:xfrm>
          <a:prstGeom prst="rect">
            <a:avLst/>
          </a:prstGeom>
        </p:spPr>
      </p:pic>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6017" y="1251996"/>
            <a:ext cx="2438495" cy="4337244"/>
          </a:xfrm>
          <a:prstGeom prst="rect">
            <a:avLst/>
          </a:prstGeom>
        </p:spPr>
      </p:pic>
      <p:pic>
        <p:nvPicPr>
          <p:cNvPr id="9" name="図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7448" y="1297283"/>
            <a:ext cx="2413033" cy="4291957"/>
          </a:xfrm>
          <a:prstGeom prst="rect">
            <a:avLst/>
          </a:prstGeom>
        </p:spPr>
      </p:pic>
      <p:sp>
        <p:nvSpPr>
          <p:cNvPr id="10" name="二等辺三角形 9"/>
          <p:cNvSpPr/>
          <p:nvPr/>
        </p:nvSpPr>
        <p:spPr>
          <a:xfrm rot="5400000">
            <a:off x="3683732" y="3032956"/>
            <a:ext cx="1080120" cy="576064"/>
          </a:xfrm>
          <a:prstGeom prst="triangl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二等辺三角形 11"/>
          <p:cNvSpPr/>
          <p:nvPr/>
        </p:nvSpPr>
        <p:spPr>
          <a:xfrm rot="5400000">
            <a:off x="7181008" y="3032956"/>
            <a:ext cx="1080120" cy="576064"/>
          </a:xfrm>
          <a:prstGeom prst="triangl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ボックス 12">
            <a:extLst>
              <a:ext uri="{FF2B5EF4-FFF2-40B4-BE49-F238E27FC236}">
                <a16:creationId xmlns:a16="http://schemas.microsoft.com/office/drawing/2014/main" id="{105A310C-96BB-AD4C-AB58-A365BD4CA5F0}"/>
              </a:ext>
            </a:extLst>
          </p:cNvPr>
          <p:cNvSpPr txBox="1"/>
          <p:nvPr/>
        </p:nvSpPr>
        <p:spPr>
          <a:xfrm>
            <a:off x="1559496" y="1050304"/>
            <a:ext cx="1497721" cy="290464"/>
          </a:xfrm>
          <a:prstGeom prst="rect">
            <a:avLst/>
          </a:prstGeom>
          <a:noFill/>
        </p:spPr>
        <p:txBody>
          <a:bodyPr wrap="square" rtlCol="0">
            <a:spAutoFit/>
          </a:bodyPr>
          <a:lstStyle/>
          <a:p>
            <a:pPr algn="ctr">
              <a:lnSpc>
                <a:spcPts val="1460"/>
              </a:lnSpc>
            </a:pPr>
            <a:r>
              <a:rPr lang="ja-JP" altLang="en-US" sz="1400" b="1" dirty="0"/>
              <a:t>カルーセル</a:t>
            </a:r>
            <a:endParaRPr lang="en-US" altLang="ja-JP" sz="1400" b="1" dirty="0"/>
          </a:p>
        </p:txBody>
      </p:sp>
      <p:sp>
        <p:nvSpPr>
          <p:cNvPr id="14" name="正方形/長方形 13">
            <a:extLst>
              <a:ext uri="{FF2B5EF4-FFF2-40B4-BE49-F238E27FC236}">
                <a16:creationId xmlns:a16="http://schemas.microsoft.com/office/drawing/2014/main" id="{A43460A3-0666-43AA-51B5-31DF84C69447}"/>
              </a:ext>
            </a:extLst>
          </p:cNvPr>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
        <p:nvSpPr>
          <p:cNvPr id="15" name="テキスト ボックス 14">
            <a:extLst>
              <a:ext uri="{FF2B5EF4-FFF2-40B4-BE49-F238E27FC236}">
                <a16:creationId xmlns:a16="http://schemas.microsoft.com/office/drawing/2014/main" id="{424A165E-CD73-D508-8C9E-D8F2ADFE9F03}"/>
              </a:ext>
            </a:extLst>
          </p:cNvPr>
          <p:cNvSpPr txBox="1"/>
          <p:nvPr/>
        </p:nvSpPr>
        <p:spPr>
          <a:xfrm>
            <a:off x="695401" y="5900989"/>
            <a:ext cx="10801200" cy="523220"/>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・フォーマット別ガイド</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https://s.yimg.jp/dl/displayads-guarantee/formatguide.zip</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lang="en-US" altLang="ja-JP" sz="1400" dirty="0">
                <a:solidFill>
                  <a:schemeClr val="tx1">
                    <a:lumMod val="65000"/>
                    <a:lumOff val="35000"/>
                  </a:schemeClr>
                </a:solidFill>
                <a:hlinkClick r:id="rId6"/>
              </a:rPr>
              <a:t>https://ads-help.yahoo.co.jp/yahooads/guideline/articledetail?lan=ja&amp;aid=1493&amp;o=default</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6484985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ja-JP" altLang="en-US" dirty="0">
                <a:latin typeface="+mn-ea"/>
              </a:rPr>
              <a:t>ブランドパネル（</a:t>
            </a:r>
            <a:r>
              <a:rPr lang="en-US" altLang="ja-JP" dirty="0">
                <a:latin typeface="+mn-ea"/>
              </a:rPr>
              <a:t>PC</a:t>
            </a:r>
            <a:r>
              <a:rPr lang="ja-JP" altLang="en-US" dirty="0">
                <a:latin typeface="+mn-ea"/>
              </a:rPr>
              <a:t>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718066163"/>
              </p:ext>
            </p:extLst>
          </p:nvPr>
        </p:nvGraphicFramePr>
        <p:xfrm>
          <a:off x="407368" y="979515"/>
          <a:ext cx="11377265" cy="5455066"/>
        </p:xfrm>
        <a:graphic>
          <a:graphicData uri="http://schemas.openxmlformats.org/drawingml/2006/table">
            <a:tbl>
              <a:tblPr firstCol="1" bandRow="1"/>
              <a:tblGrid>
                <a:gridCol w="1463118">
                  <a:extLst>
                    <a:ext uri="{9D8B030D-6E8A-4147-A177-3AD203B41FA5}">
                      <a16:colId xmlns:a16="http://schemas.microsoft.com/office/drawing/2014/main" val="792911817"/>
                    </a:ext>
                  </a:extLst>
                </a:gridCol>
                <a:gridCol w="625114">
                  <a:extLst>
                    <a:ext uri="{9D8B030D-6E8A-4147-A177-3AD203B41FA5}">
                      <a16:colId xmlns:a16="http://schemas.microsoft.com/office/drawing/2014/main" val="1525620392"/>
                    </a:ext>
                  </a:extLst>
                </a:gridCol>
                <a:gridCol w="1350936">
                  <a:extLst>
                    <a:ext uri="{9D8B030D-6E8A-4147-A177-3AD203B41FA5}">
                      <a16:colId xmlns:a16="http://schemas.microsoft.com/office/drawing/2014/main" val="3835180974"/>
                    </a:ext>
                  </a:extLst>
                </a:gridCol>
                <a:gridCol w="665288">
                  <a:extLst>
                    <a:ext uri="{9D8B030D-6E8A-4147-A177-3AD203B41FA5}">
                      <a16:colId xmlns:a16="http://schemas.microsoft.com/office/drawing/2014/main" val="4269922740"/>
                    </a:ext>
                  </a:extLst>
                </a:gridCol>
                <a:gridCol w="1283940">
                  <a:extLst>
                    <a:ext uri="{9D8B030D-6E8A-4147-A177-3AD203B41FA5}">
                      <a16:colId xmlns:a16="http://schemas.microsoft.com/office/drawing/2014/main" val="360912566"/>
                    </a:ext>
                  </a:extLst>
                </a:gridCol>
                <a:gridCol w="660276">
                  <a:extLst>
                    <a:ext uri="{9D8B030D-6E8A-4147-A177-3AD203B41FA5}">
                      <a16:colId xmlns:a16="http://schemas.microsoft.com/office/drawing/2014/main" val="4196219788"/>
                    </a:ext>
                  </a:extLst>
                </a:gridCol>
                <a:gridCol w="1372055">
                  <a:extLst>
                    <a:ext uri="{9D8B030D-6E8A-4147-A177-3AD203B41FA5}">
                      <a16:colId xmlns:a16="http://schemas.microsoft.com/office/drawing/2014/main" val="943744829"/>
                    </a:ext>
                  </a:extLst>
                </a:gridCol>
                <a:gridCol w="716177">
                  <a:extLst>
                    <a:ext uri="{9D8B030D-6E8A-4147-A177-3AD203B41FA5}">
                      <a16:colId xmlns:a16="http://schemas.microsoft.com/office/drawing/2014/main" val="2494124302"/>
                    </a:ext>
                  </a:extLst>
                </a:gridCol>
                <a:gridCol w="1406306">
                  <a:extLst>
                    <a:ext uri="{9D8B030D-6E8A-4147-A177-3AD203B41FA5}">
                      <a16:colId xmlns:a16="http://schemas.microsoft.com/office/drawing/2014/main" val="3445193374"/>
                    </a:ext>
                  </a:extLst>
                </a:gridCol>
                <a:gridCol w="609918">
                  <a:extLst>
                    <a:ext uri="{9D8B030D-6E8A-4147-A177-3AD203B41FA5}">
                      <a16:colId xmlns:a16="http://schemas.microsoft.com/office/drawing/2014/main" val="739266037"/>
                    </a:ext>
                  </a:extLst>
                </a:gridCol>
                <a:gridCol w="1224137">
                  <a:extLst>
                    <a:ext uri="{9D8B030D-6E8A-4147-A177-3AD203B41FA5}">
                      <a16:colId xmlns:a16="http://schemas.microsoft.com/office/drawing/2014/main" val="3201855149"/>
                    </a:ext>
                  </a:extLst>
                </a:gridCol>
              </a:tblGrid>
              <a:tr h="3271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PC</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500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PC</a:t>
                      </a:r>
                    </a:p>
                    <a:p>
                      <a:pPr 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万円～）</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r>
                        <a:rPr kumimoji="1" lang="en-US" altLang="ja-JP" sz="800" b="1" kern="1200" dirty="0">
                          <a:solidFill>
                            <a:schemeClr val="tx1">
                              <a:lumMod val="65000"/>
                              <a:lumOff val="35000"/>
                            </a:schemeClr>
                          </a:solidFill>
                          <a:latin typeface="+mn-lt"/>
                          <a:ea typeface="+mn-ea"/>
                          <a:cs typeface="+mn-cs"/>
                        </a:rPr>
                        <a:t>50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r>
                        <a:rPr kumimoji="1" lang="en-US" altLang="ja-JP" sz="800" b="1" kern="1200" dirty="0">
                          <a:solidFill>
                            <a:schemeClr val="tx1">
                              <a:lumMod val="65000"/>
                              <a:lumOff val="35000"/>
                            </a:schemeClr>
                          </a:solidFill>
                          <a:latin typeface="+mn-lt"/>
                          <a:ea typeface="+mn-ea"/>
                          <a:cs typeface="+mn-cs"/>
                        </a:rPr>
                        <a:t>300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（市区郡）</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1000003117</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1000003124</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1000003125</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n-lt"/>
                          <a:ea typeface="+mn-ea"/>
                          <a:cs typeface="+mn-cs"/>
                        </a:rPr>
                        <a:t>1000003126</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1000003110</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305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07/27(</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922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en-US" altLang="ja-JP" dirty="0">
                        <a:solidFill>
                          <a:schemeClr val="tx1">
                            <a:lumMod val="65000"/>
                            <a:lumOff val="35000"/>
                          </a:schemeClr>
                        </a:solidFill>
                      </a:endParaRPr>
                    </a:p>
                    <a:p>
                      <a:endParaRPr kumimoji="1" lang="en-US" altLang="ja-JP"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271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a:solidFill>
                            <a:schemeClr val="tx1">
                              <a:lumMod val="65000"/>
                              <a:lumOff val="35000"/>
                            </a:schemeClr>
                          </a:solidFill>
                          <a:latin typeface="+mn-lt"/>
                          <a:ea typeface="+mn-ea"/>
                          <a:cs typeface="+mn-cs"/>
                        </a:rPr>
                        <a:t>ブランドパネル　クインティ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ブランドパネル　クインティ動画</a:t>
                      </a: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68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2305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2305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2305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9</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29</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122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8">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5,000,000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8178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600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540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780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600</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×1.3</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dirty="0">
                          <a:solidFill>
                            <a:schemeClr val="tx1">
                              <a:lumMod val="65000"/>
                              <a:lumOff val="35000"/>
                            </a:schemeClr>
                          </a:solidFill>
                          <a:latin typeface="+mj-lt"/>
                          <a:ea typeface="+mj-ea"/>
                        </a:rPr>
                        <a:t>※</a:t>
                      </a:r>
                      <a:r>
                        <a:rPr kumimoji="1" lang="ja-JP" altLang="en-US" sz="600" dirty="0">
                          <a:solidFill>
                            <a:schemeClr val="tx1">
                              <a:lumMod val="65000"/>
                              <a:lumOff val="35000"/>
                            </a:schemeClr>
                          </a:solidFill>
                          <a:latin typeface="+mj-lt"/>
                          <a:ea typeface="+mj-ea"/>
                        </a:rPr>
                        <a:t>都道府県指定の掛け率含む</a:t>
                      </a:r>
                      <a:br>
                        <a:rPr kumimoji="1" lang="en-US" altLang="ja-JP" sz="600" dirty="0">
                          <a:solidFill>
                            <a:schemeClr val="tx1">
                              <a:lumMod val="65000"/>
                              <a:lumOff val="35000"/>
                            </a:schemeClr>
                          </a:solidFill>
                          <a:latin typeface="+mj-lt"/>
                          <a:ea typeface="+mj-ea"/>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a:solidFill>
                            <a:schemeClr val="tx1">
                              <a:lumMod val="65000"/>
                              <a:lumOff val="35000"/>
                            </a:schemeClr>
                          </a:solidFill>
                          <a:latin typeface="+mn-lt"/>
                          <a:ea typeface="+mn-ea"/>
                          <a:cs typeface="+mn-cs"/>
                        </a:rPr>
                        <a:t>vCPM</a:t>
                      </a:r>
                      <a:r>
                        <a:rPr kumimoji="1" lang="ja-JP" altLang="en-US" sz="600" kern="1200" dirty="0">
                          <a:solidFill>
                            <a:schemeClr val="tx1">
                              <a:lumMod val="65000"/>
                              <a:lumOff val="35000"/>
                            </a:schemeClr>
                          </a:solidFill>
                          <a:latin typeface="+mn-lt"/>
                          <a:ea typeface="+mn-ea"/>
                          <a:cs typeface="+mn-cs"/>
                        </a:rPr>
                        <a:t>（</a:t>
                      </a:r>
                      <a:r>
                        <a:rPr kumimoji="1" lang="en-US" altLang="ja-JP" sz="600" kern="1200" dirty="0">
                          <a:solidFill>
                            <a:schemeClr val="tx1">
                              <a:lumMod val="65000"/>
                              <a:lumOff val="35000"/>
                            </a:schemeClr>
                          </a:solidFill>
                          <a:latin typeface="+mn-lt"/>
                          <a:ea typeface="+mn-ea"/>
                          <a:cs typeface="+mn-cs"/>
                        </a:rPr>
                        <a:t>780</a:t>
                      </a:r>
                      <a:r>
                        <a:rPr kumimoji="1" lang="ja-JP" altLang="en-US" sz="600" kern="1200" dirty="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702</a:t>
                      </a:r>
                      <a:r>
                        <a:rPr kumimoji="1" lang="ja-JP" altLang="en-US" sz="800" kern="1200" dirty="0">
                          <a:solidFill>
                            <a:schemeClr val="tx1">
                              <a:lumMod val="65000"/>
                              <a:lumOff val="35000"/>
                            </a:schemeClr>
                          </a:solidFill>
                          <a:latin typeface="+mj-lt"/>
                          <a:ea typeface="+mj-ea"/>
                          <a:cs typeface="+mn-cs"/>
                        </a:rPr>
                        <a:t>円</a:t>
                      </a:r>
                      <a:endParaRPr kumimoji="1" lang="en-US" altLang="ja-JP" sz="800" kern="1200" dirty="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540</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×1.3</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都道府県指定の掛け率含む</a:t>
                      </a:r>
                      <a:endParaRPr kumimoji="1" lang="en-US" altLang="ja-JP" sz="6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a:solidFill>
                            <a:schemeClr val="tx1">
                              <a:lumMod val="65000"/>
                              <a:lumOff val="35000"/>
                            </a:schemeClr>
                          </a:solidFill>
                          <a:latin typeface="+mn-lt"/>
                          <a:ea typeface="+mn-ea"/>
                          <a:cs typeface="+mn-cs"/>
                        </a:rPr>
                        <a:t>vCPM</a:t>
                      </a:r>
                      <a:r>
                        <a:rPr kumimoji="1" lang="ja-JP" altLang="en-US" sz="600" kern="1200" dirty="0">
                          <a:solidFill>
                            <a:schemeClr val="tx1">
                              <a:lumMod val="65000"/>
                              <a:lumOff val="35000"/>
                            </a:schemeClr>
                          </a:solidFill>
                          <a:latin typeface="+mn-lt"/>
                          <a:ea typeface="+mn-ea"/>
                          <a:cs typeface="+mn-cs"/>
                        </a:rPr>
                        <a:t>（</a:t>
                      </a:r>
                      <a:r>
                        <a:rPr kumimoji="1" lang="en-US" altLang="ja-JP" sz="600" kern="1200" dirty="0">
                          <a:solidFill>
                            <a:schemeClr val="tx1">
                              <a:lumMod val="65000"/>
                              <a:lumOff val="35000"/>
                            </a:schemeClr>
                          </a:solidFill>
                          <a:latin typeface="+mn-lt"/>
                          <a:ea typeface="+mn-ea"/>
                          <a:cs typeface="+mn-cs"/>
                        </a:rPr>
                        <a:t>702</a:t>
                      </a:r>
                      <a:r>
                        <a:rPr kumimoji="1" lang="ja-JP" altLang="en-US" sz="600" kern="1200" dirty="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936</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600</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×1.56</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algn="ctr"/>
                      <a:br>
                        <a:rPr kumimoji="1" lang="ja-JP" altLang="en-US" sz="800" kern="1200" dirty="0">
                          <a:solidFill>
                            <a:schemeClr val="tx1">
                              <a:lumMod val="65000"/>
                              <a:lumOff val="35000"/>
                            </a:schemeClr>
                          </a:solidFill>
                          <a:latin typeface="+mn-lt"/>
                          <a:ea typeface="+mn-ea"/>
                          <a:cs typeface="+mn-cs"/>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市区郡指定の掛け率含む</a:t>
                      </a:r>
                      <a:endParaRPr kumimoji="1" lang="en-US" altLang="ja-JP"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88706">
                <a:tc>
                  <a:txBody>
                    <a:bodyPr/>
                    <a:lstStyle/>
                    <a:p>
                      <a:pPr algn="ctr"/>
                      <a:r>
                        <a:rPr kumimoji="1" lang="ja-JP" altLang="en-US" sz="900" b="0" i="0" u="none" strike="noStrike" kern="1200" cap="none" spc="0" normalizeH="0" baseline="0" noProof="0" dirty="0">
                          <a:ln>
                            <a:noFill/>
                          </a:ln>
                          <a:solidFill>
                            <a:srgbClr val="FFFFFF"/>
                          </a:solidFill>
                          <a:effectLst/>
                          <a:uLnTx/>
                          <a:uFillTx/>
                          <a:latin typeface="メイリオ"/>
                          <a:ea typeface="メイリオ"/>
                          <a:cs typeface="+mn-cs"/>
                        </a:rPr>
                        <a:t>想定</a:t>
                      </a:r>
                      <a:r>
                        <a:rPr kumimoji="1" lang="en-US" altLang="ja-JP" sz="900" b="0" i="0" u="none" strike="noStrike" kern="1200" cap="none" spc="0" normalizeH="0" baseline="0" noProof="0" dirty="0" err="1">
                          <a:ln>
                            <a:noFill/>
                          </a:ln>
                          <a:solidFill>
                            <a:srgbClr val="FFFFFF"/>
                          </a:solidFill>
                          <a:effectLst/>
                          <a:uLnTx/>
                          <a:uFillTx/>
                          <a:latin typeface="メイリオ"/>
                          <a:ea typeface="メイリオ"/>
                          <a:cs typeface="+mn-cs"/>
                        </a:rPr>
                        <a:t>vimps</a:t>
                      </a: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3605236005"/>
                  </a:ext>
                </a:extLst>
              </a:tr>
            </a:tbl>
          </a:graphicData>
        </a:graphic>
      </p:graphicFrame>
      <p:sp>
        <p:nvSpPr>
          <p:cNvPr id="17" name="正方形/長方形 16"/>
          <p:cNvSpPr/>
          <p:nvPr/>
        </p:nvSpPr>
        <p:spPr>
          <a:xfrm>
            <a:off x="461288" y="6441751"/>
            <a:ext cx="10423046" cy="390492"/>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kern="0" dirty="0">
                <a:solidFill>
                  <a:prstClr val="black">
                    <a:lumMod val="65000"/>
                    <a:lumOff val="35000"/>
                  </a:prstClr>
                </a:solidFill>
              </a:rPr>
              <a:t>※10</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月上旬に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7" name="図 6"/>
          <p:cNvPicPr>
            <a:picLocks noChangeAspect="1"/>
          </p:cNvPicPr>
          <p:nvPr/>
        </p:nvPicPr>
        <p:blipFill>
          <a:blip r:embed="rId2"/>
          <a:stretch>
            <a:fillRect/>
          </a:stretch>
        </p:blipFill>
        <p:spPr>
          <a:xfrm>
            <a:off x="5316186" y="2129628"/>
            <a:ext cx="911273" cy="723308"/>
          </a:xfrm>
          <a:prstGeom prst="rect">
            <a:avLst/>
          </a:prstGeom>
        </p:spPr>
      </p:pic>
      <p:pic>
        <p:nvPicPr>
          <p:cNvPr id="8" name="図 7"/>
          <p:cNvPicPr>
            <a:picLocks noChangeAspect="1"/>
          </p:cNvPicPr>
          <p:nvPr/>
        </p:nvPicPr>
        <p:blipFill>
          <a:blip r:embed="rId3"/>
          <a:stretch>
            <a:fillRect/>
          </a:stretch>
        </p:blipFill>
        <p:spPr>
          <a:xfrm>
            <a:off x="7392144" y="2129627"/>
            <a:ext cx="864096" cy="723308"/>
          </a:xfrm>
          <a:prstGeom prst="rect">
            <a:avLst/>
          </a:prstGeom>
        </p:spPr>
      </p:pic>
    </p:spTree>
    <p:extLst>
      <p:ext uri="{BB962C8B-B14F-4D97-AF65-F5344CB8AC3E}">
        <p14:creationId xmlns:p14="http://schemas.microsoft.com/office/powerpoint/2010/main" val="14283420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r>
              <a:rPr lang="ja-JP" altLang="en-US" dirty="0">
                <a:latin typeface="+mn-ea"/>
              </a:rPr>
              <a:t>（</a:t>
            </a:r>
            <a:r>
              <a:rPr lang="en-US" altLang="ja-JP" dirty="0">
                <a:latin typeface="+mn-ea"/>
              </a:rPr>
              <a:t>PC</a:t>
            </a:r>
            <a:r>
              <a:rPr lang="ja-JP" altLang="en-US" dirty="0">
                <a:latin typeface="+mn-ea"/>
              </a:rPr>
              <a:t>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pic>
        <p:nvPicPr>
          <p:cNvPr id="14" name="図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4792" y="2060848"/>
            <a:ext cx="4201599" cy="2880000"/>
          </a:xfrm>
          <a:prstGeom prst="rect">
            <a:avLst/>
          </a:prstGeom>
        </p:spPr>
      </p:pic>
      <p:sp>
        <p:nvSpPr>
          <p:cNvPr id="15" name="テキスト ボックス 14">
            <a:extLst>
              <a:ext uri="{FF2B5EF4-FFF2-40B4-BE49-F238E27FC236}">
                <a16:creationId xmlns:a16="http://schemas.microsoft.com/office/drawing/2014/main" id="{80B0730C-3B9E-4841-8DAD-6780CB507DD0}"/>
              </a:ext>
            </a:extLst>
          </p:cNvPr>
          <p:cNvSpPr txBox="1"/>
          <p:nvPr/>
        </p:nvSpPr>
        <p:spPr>
          <a:xfrm>
            <a:off x="2207568" y="1586505"/>
            <a:ext cx="2339103" cy="469359"/>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ブランドパネル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ブランドパネル　クインティ　動画</a:t>
            </a:r>
            <a:endParaRPr lang="en-US" altLang="ja-JP" sz="1050" b="1" dirty="0">
              <a:solidFill>
                <a:schemeClr val="tx1">
                  <a:lumMod val="65000"/>
                  <a:lumOff val="35000"/>
                </a:schemeClr>
              </a:solidFill>
            </a:endParaRPr>
          </a:p>
        </p:txBody>
      </p:sp>
      <p:sp>
        <p:nvSpPr>
          <p:cNvPr id="28" name="テキスト ボックス 27">
            <a:extLst>
              <a:ext uri="{FF2B5EF4-FFF2-40B4-BE49-F238E27FC236}">
                <a16:creationId xmlns:a16="http://schemas.microsoft.com/office/drawing/2014/main" id="{B2C2EF20-2127-FC40-8CEB-0C59A3ECA146}"/>
              </a:ext>
            </a:extLst>
          </p:cNvPr>
          <p:cNvSpPr txBox="1"/>
          <p:nvPr/>
        </p:nvSpPr>
        <p:spPr>
          <a:xfrm>
            <a:off x="7320136" y="1573826"/>
            <a:ext cx="1040670"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kumimoji="1" lang="en-US" altLang="ja-JP" sz="1050" b="1" dirty="0">
              <a:solidFill>
                <a:schemeClr val="tx1">
                  <a:lumMod val="65000"/>
                  <a:lumOff val="35000"/>
                </a:schemeClr>
              </a:solidFill>
            </a:endParaRPr>
          </a:p>
        </p:txBody>
      </p:sp>
      <p:pic>
        <p:nvPicPr>
          <p:cNvPr id="29" name="図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63952" y="2060848"/>
            <a:ext cx="4201600" cy="2880000"/>
          </a:xfrm>
          <a:prstGeom prst="rect">
            <a:avLst/>
          </a:prstGeom>
        </p:spPr>
      </p:pic>
      <p:sp>
        <p:nvSpPr>
          <p:cNvPr id="16" name="正方形/長方形 15">
            <a:extLst>
              <a:ext uri="{FF2B5EF4-FFF2-40B4-BE49-F238E27FC236}">
                <a16:creationId xmlns:a16="http://schemas.microsoft.com/office/drawing/2014/main" id="{CC9D7FAF-7AAC-1F10-93CD-F5AE2B29B8CC}"/>
              </a:ext>
            </a:extLst>
          </p:cNvPr>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
        <p:nvSpPr>
          <p:cNvPr id="10" name="テキスト ボックス 9">
            <a:extLst>
              <a:ext uri="{FF2B5EF4-FFF2-40B4-BE49-F238E27FC236}">
                <a16:creationId xmlns:a16="http://schemas.microsoft.com/office/drawing/2014/main" id="{D57CDAA8-9184-6999-474E-AD26055DDF29}"/>
              </a:ext>
            </a:extLst>
          </p:cNvPr>
          <p:cNvSpPr txBox="1"/>
          <p:nvPr/>
        </p:nvSpPr>
        <p:spPr>
          <a:xfrm>
            <a:off x="695401" y="5900989"/>
            <a:ext cx="10801200" cy="523220"/>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・フォーマット別ガイド</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https://s.yimg.jp/dl/displayads-guarantee/formatguide.zip</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lang="en-US" altLang="ja-JP" sz="1400" dirty="0">
                <a:solidFill>
                  <a:schemeClr val="tx1">
                    <a:lumMod val="65000"/>
                    <a:lumOff val="35000"/>
                  </a:schemeClr>
                </a:solidFill>
                <a:hlinkClick r:id="rId5"/>
              </a:rPr>
              <a:t>https://ads-help.yahoo.co.jp/yahooads/guideline/articledetail?lan=ja&amp;aid=1493&amp;o=default</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36959999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 8">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469272561"/>
              </p:ext>
            </p:extLst>
          </p:nvPr>
        </p:nvGraphicFramePr>
        <p:xfrm>
          <a:off x="1991543" y="979513"/>
          <a:ext cx="7344817" cy="5457673"/>
        </p:xfrm>
        <a:graphic>
          <a:graphicData uri="http://schemas.openxmlformats.org/drawingml/2006/table">
            <a:tbl>
              <a:tblPr firstCol="1" bandRow="1"/>
              <a:tblGrid>
                <a:gridCol w="2037906">
                  <a:extLst>
                    <a:ext uri="{9D8B030D-6E8A-4147-A177-3AD203B41FA5}">
                      <a16:colId xmlns:a16="http://schemas.microsoft.com/office/drawing/2014/main" val="792911817"/>
                    </a:ext>
                  </a:extLst>
                </a:gridCol>
                <a:gridCol w="695037">
                  <a:extLst>
                    <a:ext uri="{9D8B030D-6E8A-4147-A177-3AD203B41FA5}">
                      <a16:colId xmlns:a16="http://schemas.microsoft.com/office/drawing/2014/main" val="1525620392"/>
                    </a:ext>
                  </a:extLst>
                </a:gridCol>
                <a:gridCol w="2057308">
                  <a:extLst>
                    <a:ext uri="{9D8B030D-6E8A-4147-A177-3AD203B41FA5}">
                      <a16:colId xmlns:a16="http://schemas.microsoft.com/office/drawing/2014/main" val="3835180974"/>
                    </a:ext>
                  </a:extLst>
                </a:gridCol>
                <a:gridCol w="671252">
                  <a:extLst>
                    <a:ext uri="{9D8B030D-6E8A-4147-A177-3AD203B41FA5}">
                      <a16:colId xmlns:a16="http://schemas.microsoft.com/office/drawing/2014/main" val="739266037"/>
                    </a:ext>
                  </a:extLst>
                </a:gridCol>
                <a:gridCol w="1883314">
                  <a:extLst>
                    <a:ext uri="{9D8B030D-6E8A-4147-A177-3AD203B41FA5}">
                      <a16:colId xmlns:a16="http://schemas.microsoft.com/office/drawing/2014/main" val="3201855149"/>
                    </a:ext>
                  </a:extLst>
                </a:gridCol>
              </a:tblGrid>
              <a:tr h="3310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トップインパクト　</a:t>
                      </a:r>
                      <a:r>
                        <a:rPr kumimoji="1" lang="en-US" altLang="ja-JP" sz="800" b="1" kern="1200" dirty="0">
                          <a:solidFill>
                            <a:schemeClr val="tx1">
                              <a:lumMod val="65000"/>
                              <a:lumOff val="35000"/>
                            </a:schemeClr>
                          </a:solidFill>
                          <a:latin typeface="+mn-ea"/>
                          <a:ea typeface="+mn-ea"/>
                          <a:cs typeface="+mn-cs"/>
                        </a:rPr>
                        <a:t>PC</a:t>
                      </a:r>
                      <a:endParaRPr kumimoji="1" lang="ja-JP" altLang="en-US" sz="800" b="1"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トップインパクト　</a:t>
                      </a:r>
                      <a:r>
                        <a:rPr kumimoji="1" lang="en-US" altLang="ja-JP" sz="800" b="1" kern="1200" dirty="0">
                          <a:solidFill>
                            <a:schemeClr val="tx1">
                              <a:lumMod val="65000"/>
                              <a:lumOff val="35000"/>
                            </a:schemeClr>
                          </a:solidFill>
                          <a:latin typeface="+mn-ea"/>
                          <a:ea typeface="+mn-ea"/>
                          <a:cs typeface="+mn-cs"/>
                        </a:rPr>
                        <a:t>PC</a:t>
                      </a:r>
                      <a:r>
                        <a:rPr kumimoji="1" lang="ja-JP" altLang="en-US" sz="800" b="1" kern="1200" dirty="0">
                          <a:solidFill>
                            <a:schemeClr val="tx1">
                              <a:lumMod val="65000"/>
                              <a:lumOff val="35000"/>
                            </a:schemeClr>
                          </a:solidFill>
                          <a:latin typeface="+mn-ea"/>
                          <a:ea typeface="+mn-ea"/>
                          <a:cs typeface="+mn-cs"/>
                        </a:rPr>
                        <a:t>（都道府県）</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5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1000003113</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1000003041</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570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07/27(</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25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〇</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〇</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028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en-US" altLang="ja-JP" dirty="0">
                        <a:solidFill>
                          <a:schemeClr val="tx1">
                            <a:lumMod val="65000"/>
                            <a:lumOff val="35000"/>
                          </a:schemeClr>
                        </a:solidFill>
                      </a:endParaRPr>
                    </a:p>
                    <a:p>
                      <a:endParaRPr kumimoji="1" lang="en-US" altLang="ja-JP"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310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a:solidFill>
                            <a:schemeClr val="tx1">
                              <a:lumMod val="65000"/>
                              <a:lumOff val="35000"/>
                            </a:schemeClr>
                          </a:solidFill>
                          <a:latin typeface="+mn-ea"/>
                          <a:ea typeface="+mn-ea"/>
                          <a:cs typeface="+mn-cs"/>
                        </a:rPr>
                        <a:t>トップインパクト　クインティ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クインティ動画</a:t>
                      </a:r>
                      <a:endParaRPr kumimoji="1" lang="en-US" altLang="ja-JP" sz="800" kern="1200" dirty="0">
                        <a:solidFill>
                          <a:schemeClr val="tx1">
                            <a:lumMod val="65000"/>
                            <a:lumOff val="35000"/>
                          </a:schemeClr>
                        </a:solidFill>
                        <a:latin typeface="+mn-ea"/>
                        <a:ea typeface="+mn-ea"/>
                        <a:cs typeface="+mn-cs"/>
                      </a:endParaRPr>
                    </a:p>
                    <a:p>
                      <a:pPr algn="ctr"/>
                      <a:r>
                        <a:rPr kumimoji="1" lang="ja-JP" altLang="en-US" sz="800" kern="1200" dirty="0">
                          <a:solidFill>
                            <a:schemeClr val="tx1">
                              <a:lumMod val="65000"/>
                              <a:lumOff val="35000"/>
                            </a:schemeClr>
                          </a:solidFill>
                          <a:latin typeface="+mn-ea"/>
                          <a:ea typeface="+mn-ea"/>
                          <a:cs typeface="+mn-cs"/>
                        </a:rPr>
                        <a:t>トップインパクト　スクエア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スクエア動画</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61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5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3675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799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2570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9</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29</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310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5</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4</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日間での掲載も可能ですが、掲載</a:t>
                      </a:r>
                      <a:r>
                        <a:rPr kumimoji="1" lang="en-US" altLang="ja-JP" sz="800" b="0" i="0" u="none" strike="noStrike" kern="1200" cap="none" spc="0" normalizeH="0" baseline="0" noProof="0" dirty="0" err="1">
                          <a:ln>
                            <a:noFill/>
                          </a:ln>
                          <a:solidFill>
                            <a:schemeClr val="tx1">
                              <a:lumMod val="65000"/>
                              <a:lumOff val="35000"/>
                            </a:schemeClr>
                          </a:solidFill>
                          <a:effectLst/>
                          <a:uLnTx/>
                          <a:uFillTx/>
                          <a:latin typeface="+mn-lt"/>
                          <a:ea typeface="+mn-ea"/>
                          <a:cs typeface="+mn-cs"/>
                        </a:rPr>
                        <a:t>vimps</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数が未達成の場合補填対象外になります。</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432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25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3,000,000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73728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dirty="0">
                          <a:solidFill>
                            <a:schemeClr val="bg1"/>
                          </a:solidFill>
                          <a:latin typeface="+mn-ea"/>
                          <a:ea typeface="+mn-ea"/>
                        </a:rPr>
                        <a:t>基本料金（</a:t>
                      </a:r>
                      <a:r>
                        <a:rPr kumimoji="1" lang="en-US" altLang="ja-JP" sz="900" b="0" dirty="0" err="1">
                          <a:solidFill>
                            <a:schemeClr val="bg1"/>
                          </a:solidFill>
                          <a:latin typeface="+mn-ea"/>
                          <a:ea typeface="+mn-ea"/>
                        </a:rPr>
                        <a:t>vCPM</a:t>
                      </a:r>
                      <a:r>
                        <a:rPr kumimoji="1" lang="ja-JP" altLang="en-US" sz="900" b="0" dirty="0">
                          <a:solidFill>
                            <a:schemeClr val="bg1"/>
                          </a:solidFill>
                          <a:latin typeface="+mn-ea"/>
                          <a:ea typeface="+mn-ea"/>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1,200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ea"/>
                          <a:ea typeface="+mn-ea"/>
                          <a:cs typeface="+mn-cs"/>
                        </a:rPr>
                        <a:t>1,560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1,200</a:t>
                      </a:r>
                      <a:r>
                        <a:rPr kumimoji="1" lang="ja-JP" altLang="en-US" sz="800" kern="1200" dirty="0">
                          <a:solidFill>
                            <a:schemeClr val="tx1">
                              <a:lumMod val="65000"/>
                              <a:lumOff val="35000"/>
                            </a:schemeClr>
                          </a:solidFill>
                          <a:latin typeface="+mn-ea"/>
                          <a:ea typeface="+mn-ea"/>
                          <a:cs typeface="+mn-cs"/>
                        </a:rPr>
                        <a:t>円</a:t>
                      </a:r>
                      <a:r>
                        <a:rPr kumimoji="1" lang="en-US" altLang="ja-JP" sz="800" kern="1200" dirty="0">
                          <a:solidFill>
                            <a:schemeClr val="tx1">
                              <a:lumMod val="65000"/>
                              <a:lumOff val="35000"/>
                            </a:schemeClr>
                          </a:solidFill>
                          <a:latin typeface="+mn-ea"/>
                          <a:ea typeface="+mn-ea"/>
                          <a:cs typeface="+mn-cs"/>
                        </a:rPr>
                        <a:t>×1.3</a:t>
                      </a:r>
                      <a:r>
                        <a:rPr kumimoji="1" lang="ja-JP" altLang="en-US" sz="800" kern="1200" dirty="0">
                          <a:solidFill>
                            <a:schemeClr val="tx1">
                              <a:lumMod val="65000"/>
                              <a:lumOff val="35000"/>
                            </a:schemeClr>
                          </a:solidFill>
                          <a:latin typeface="+mn-ea"/>
                          <a:ea typeface="+mn-ea"/>
                          <a:cs typeface="+mn-cs"/>
                        </a:rPr>
                        <a:t>倍）</a:t>
                      </a:r>
                      <a:endParaRPr kumimoji="1" lang="en-US" altLang="ja-JP" sz="8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br>
                        <a:rPr kumimoji="1" lang="ja-JP" altLang="en-US" sz="900" kern="1200" dirty="0">
                          <a:solidFill>
                            <a:schemeClr val="tx1">
                              <a:lumMod val="65000"/>
                              <a:lumOff val="35000"/>
                            </a:schemeClr>
                          </a:solidFill>
                          <a:latin typeface="+mn-ea"/>
                          <a:ea typeface="+mn-ea"/>
                          <a:cs typeface="+mn-cs"/>
                        </a:rPr>
                      </a:br>
                      <a:r>
                        <a:rPr kumimoji="1" lang="en-US" altLang="ja-JP" sz="600" kern="1200" dirty="0">
                          <a:solidFill>
                            <a:schemeClr val="tx1">
                              <a:lumMod val="65000"/>
                              <a:lumOff val="35000"/>
                            </a:schemeClr>
                          </a:solidFill>
                          <a:latin typeface="+mn-ea"/>
                          <a:ea typeface="+mn-ea"/>
                          <a:cs typeface="+mn-cs"/>
                        </a:rPr>
                        <a:t>※</a:t>
                      </a:r>
                      <a:r>
                        <a:rPr kumimoji="1" lang="ja-JP" altLang="en-US" sz="600" kern="1200" dirty="0">
                          <a:solidFill>
                            <a:schemeClr val="tx1">
                              <a:lumMod val="65000"/>
                              <a:lumOff val="35000"/>
                            </a:schemeClr>
                          </a:solidFill>
                          <a:latin typeface="+mn-ea"/>
                          <a:ea typeface="+mn-ea"/>
                          <a:cs typeface="+mn-cs"/>
                        </a:rPr>
                        <a:t>都道府県指定の掛け率含む</a:t>
                      </a:r>
                      <a:endParaRPr kumimoji="1" lang="en-US" altLang="ja-JP" sz="6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ea"/>
                          <a:ea typeface="+mn-ea"/>
                          <a:cs typeface="+mn-cs"/>
                        </a:rPr>
                        <a:t>※</a:t>
                      </a:r>
                      <a:r>
                        <a:rPr kumimoji="1" lang="ja-JP" altLang="en-US" sz="600" kern="1200" dirty="0">
                          <a:solidFill>
                            <a:schemeClr val="tx1">
                              <a:lumMod val="65000"/>
                              <a:lumOff val="35000"/>
                            </a:schemeClr>
                          </a:solidFill>
                          <a:latin typeface="+mn-ea"/>
                          <a:ea typeface="+mn-ea"/>
                          <a:cs typeface="+mn-cs"/>
                        </a:rPr>
                        <a:t>さらにターゲティングを掛ける場合は、基本料金</a:t>
                      </a:r>
                      <a:r>
                        <a:rPr kumimoji="1" lang="en-US" altLang="ja-JP" sz="600" kern="1200" dirty="0" err="1">
                          <a:solidFill>
                            <a:schemeClr val="tx1">
                              <a:lumMod val="65000"/>
                              <a:lumOff val="35000"/>
                            </a:schemeClr>
                          </a:solidFill>
                          <a:latin typeface="+mn-ea"/>
                          <a:ea typeface="+mn-ea"/>
                          <a:cs typeface="+mn-cs"/>
                        </a:rPr>
                        <a:t>vCPM</a:t>
                      </a:r>
                      <a:r>
                        <a:rPr kumimoji="1" lang="ja-JP" altLang="en-US" sz="600" kern="1200" dirty="0">
                          <a:solidFill>
                            <a:schemeClr val="tx1">
                              <a:lumMod val="65000"/>
                              <a:lumOff val="35000"/>
                            </a:schemeClr>
                          </a:solidFill>
                          <a:latin typeface="+mn-ea"/>
                          <a:ea typeface="+mn-ea"/>
                          <a:cs typeface="+mn-cs"/>
                        </a:rPr>
                        <a:t>（</a:t>
                      </a:r>
                      <a:r>
                        <a:rPr kumimoji="1" lang="en-US" altLang="ja-JP" sz="600" kern="1200" dirty="0">
                          <a:solidFill>
                            <a:schemeClr val="tx1">
                              <a:lumMod val="65000"/>
                              <a:lumOff val="35000"/>
                            </a:schemeClr>
                          </a:solidFill>
                          <a:latin typeface="+mn-ea"/>
                          <a:ea typeface="+mn-ea"/>
                          <a:cs typeface="+mn-cs"/>
                        </a:rPr>
                        <a:t>1560</a:t>
                      </a:r>
                      <a:r>
                        <a:rPr kumimoji="1" lang="en-US" altLang="ja-JP" sz="600" kern="1200" baseline="0" dirty="0">
                          <a:solidFill>
                            <a:schemeClr val="tx1">
                              <a:lumMod val="65000"/>
                              <a:lumOff val="35000"/>
                            </a:schemeClr>
                          </a:solidFill>
                          <a:latin typeface="+mn-ea"/>
                          <a:ea typeface="+mn-ea"/>
                          <a:cs typeface="+mn-cs"/>
                        </a:rPr>
                        <a:t> </a:t>
                      </a:r>
                      <a:r>
                        <a:rPr kumimoji="1" lang="ja-JP" altLang="en-US" sz="600" kern="1200" dirty="0">
                          <a:solidFill>
                            <a:schemeClr val="tx1">
                              <a:lumMod val="65000"/>
                              <a:lumOff val="35000"/>
                            </a:schemeClr>
                          </a:solidFill>
                          <a:latin typeface="+mn-ea"/>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60368609"/>
                  </a:ext>
                </a:extLst>
              </a:tr>
              <a:tr h="29333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FFFF"/>
                          </a:solidFill>
                          <a:effectLst/>
                          <a:uLnTx/>
                          <a:uFillTx/>
                          <a:latin typeface="+mn-lt"/>
                          <a:ea typeface="+mn-ea"/>
                          <a:cs typeface="+mn-cs"/>
                        </a:rPr>
                        <a:t>想定</a:t>
                      </a:r>
                      <a:r>
                        <a:rPr kumimoji="1" lang="en-US" altLang="ja-JP" sz="900" b="0" i="0" u="none" strike="noStrike" kern="1200" cap="none" spc="0" normalizeH="0" baseline="0" noProof="0" dirty="0" err="1">
                          <a:ln>
                            <a:noFill/>
                          </a:ln>
                          <a:solidFill>
                            <a:srgbClr val="FFFFFF"/>
                          </a:solidFill>
                          <a:effectLst/>
                          <a:uLnTx/>
                          <a:uFillTx/>
                          <a:latin typeface="+mn-lt"/>
                          <a:ea typeface="+mn-ea"/>
                          <a:cs typeface="+mn-cs"/>
                        </a:rPr>
                        <a:t>vimps</a:t>
                      </a:r>
                      <a:r>
                        <a:rPr kumimoji="1" lang="ja-JP" altLang="en-US" sz="800" b="0" i="0" u="none" strike="noStrike" kern="1200" cap="none" spc="0" normalizeH="0" baseline="0" noProof="0" dirty="0">
                          <a:ln>
                            <a:noFill/>
                          </a:ln>
                          <a:solidFill>
                            <a:srgbClr val="FFFFFF"/>
                          </a:solidFill>
                          <a:effectLst/>
                          <a:uLnTx/>
                          <a:uFillTx/>
                          <a:latin typeface="+mn-lt"/>
                          <a:ea typeface="+mn-ea"/>
                          <a:cs typeface="+mn-cs"/>
                        </a:rPr>
                        <a:t>（枠配信のみ）</a:t>
                      </a:r>
                      <a:endParaRPr kumimoji="1" lang="ja-JP" altLang="en-US" sz="900" b="0" dirty="0">
                        <a:solidFill>
                          <a:schemeClr val="bg1"/>
                        </a:solidFill>
                        <a:latin typeface="+mn-ea"/>
                        <a:ea typeface="+mn-ea"/>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166979562"/>
                  </a:ext>
                </a:extLst>
              </a:tr>
            </a:tbl>
          </a:graphicData>
        </a:graphic>
      </p:graphicFrame>
      <p:sp>
        <p:nvSpPr>
          <p:cNvPr id="3" name="テキスト プレースホルダー 2"/>
          <p:cNvSpPr>
            <a:spLocks noGrp="1"/>
          </p:cNvSpPr>
          <p:nvPr>
            <p:ph type="body" sz="quarter" idx="11"/>
          </p:nvPr>
        </p:nvSpPr>
        <p:spPr/>
        <p:txBody>
          <a:bodyPr/>
          <a:lstStyle/>
          <a:p>
            <a:r>
              <a:rPr lang="ja-JP" altLang="en-US" dirty="0"/>
              <a:t>商品一覧　</a:t>
            </a:r>
            <a:r>
              <a:rPr lang="ja-JP" altLang="en-US" dirty="0">
                <a:latin typeface="+mn-ea"/>
              </a:rPr>
              <a:t>ブランドパネル　トップインパクト（</a:t>
            </a:r>
            <a:r>
              <a:rPr lang="en-US" altLang="ja-JP" dirty="0">
                <a:latin typeface="+mn-ea"/>
              </a:rPr>
              <a:t>PC</a:t>
            </a:r>
            <a:r>
              <a:rPr lang="ja-JP" altLang="en-US" dirty="0">
                <a:latin typeface="+mn-ea"/>
              </a:rPr>
              <a:t>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17" name="正方形/長方形 16"/>
          <p:cNvSpPr/>
          <p:nvPr/>
        </p:nvSpPr>
        <p:spPr>
          <a:xfrm>
            <a:off x="461288" y="6441751"/>
            <a:ext cx="10423046" cy="390492"/>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kern="0" dirty="0">
                <a:solidFill>
                  <a:prstClr val="black">
                    <a:lumMod val="65000"/>
                    <a:lumOff val="35000"/>
                  </a:prstClr>
                </a:solidFill>
              </a:rPr>
              <a:t>※10</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月上旬に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10" name="図 9"/>
          <p:cNvPicPr>
            <a:picLocks noChangeAspect="1"/>
          </p:cNvPicPr>
          <p:nvPr/>
        </p:nvPicPr>
        <p:blipFill>
          <a:blip r:embed="rId2"/>
          <a:stretch>
            <a:fillRect/>
          </a:stretch>
        </p:blipFill>
        <p:spPr>
          <a:xfrm>
            <a:off x="6998548" y="2087352"/>
            <a:ext cx="969660" cy="775437"/>
          </a:xfrm>
          <a:prstGeom prst="rect">
            <a:avLst/>
          </a:prstGeom>
        </p:spPr>
      </p:pic>
      <p:pic>
        <p:nvPicPr>
          <p:cNvPr id="11" name="図 10"/>
          <p:cNvPicPr>
            <a:picLocks noChangeAspect="1"/>
          </p:cNvPicPr>
          <p:nvPr/>
        </p:nvPicPr>
        <p:blipFill>
          <a:blip r:embed="rId3"/>
          <a:stretch>
            <a:fillRect/>
          </a:stretch>
        </p:blipFill>
        <p:spPr>
          <a:xfrm>
            <a:off x="5667862" y="2087352"/>
            <a:ext cx="967492" cy="775437"/>
          </a:xfrm>
          <a:prstGeom prst="rect">
            <a:avLst/>
          </a:prstGeom>
        </p:spPr>
      </p:pic>
    </p:spTree>
    <p:extLst>
      <p:ext uri="{BB962C8B-B14F-4D97-AF65-F5344CB8AC3E}">
        <p14:creationId xmlns:p14="http://schemas.microsoft.com/office/powerpoint/2010/main" val="3230757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ブランドパネル</a:t>
            </a:r>
            <a:r>
              <a:rPr lang="en-US" altLang="ja-JP" dirty="0"/>
              <a:t>2022</a:t>
            </a:r>
            <a:r>
              <a:rPr lang="ja-JP" altLang="en-US" dirty="0"/>
              <a:t>年</a:t>
            </a:r>
            <a:r>
              <a:rPr lang="en-US" altLang="ja-JP" dirty="0"/>
              <a:t>9</a:t>
            </a:r>
            <a:r>
              <a:rPr lang="ja-JP" altLang="en-US" dirty="0"/>
              <a:t>月</a:t>
            </a:r>
            <a:r>
              <a:rPr lang="en-US" altLang="ja-JP" dirty="0"/>
              <a:t>~12</a:t>
            </a:r>
            <a:r>
              <a:rPr lang="ja-JP" altLang="en-US" dirty="0"/>
              <a:t>月商品　変更点</a:t>
            </a:r>
          </a:p>
        </p:txBody>
      </p:sp>
      <p:sp>
        <p:nvSpPr>
          <p:cNvPr id="4" name="スライド番号プレースホルダー 3"/>
          <p:cNvSpPr>
            <a:spLocks noGrp="1"/>
          </p:cNvSpPr>
          <p:nvPr>
            <p:ph type="sldNum" sz="quarter" idx="13"/>
          </p:nvPr>
        </p:nvSpPr>
        <p:spPr/>
        <p:txBody>
          <a:bodyPr/>
          <a:lstStyle/>
          <a:p>
            <a:fld id="{F9BD7636-22E7-4304-ABE2-16A3D163D5E1}" type="slidenum">
              <a:rPr lang="ja-JP" altLang="en-US" smtClean="0"/>
              <a:pPr/>
              <a:t>2</a:t>
            </a:fld>
            <a:endParaRPr lang="ja-JP" altLang="en-US"/>
          </a:p>
        </p:txBody>
      </p:sp>
      <p:sp>
        <p:nvSpPr>
          <p:cNvPr id="17" name="テキスト ボックス 16"/>
          <p:cNvSpPr txBox="1"/>
          <p:nvPr/>
        </p:nvSpPr>
        <p:spPr>
          <a:xfrm>
            <a:off x="6766499" y="658996"/>
            <a:ext cx="2969083" cy="230832"/>
          </a:xfrm>
          <a:prstGeom prst="rect">
            <a:avLst/>
          </a:prstGeom>
          <a:noFill/>
        </p:spPr>
        <p:txBody>
          <a:bodyPr wrap="none" rtlCol="0">
            <a:spAutoFit/>
          </a:bodyPr>
          <a:lstStyle/>
          <a:p>
            <a:r>
              <a:rPr lang="en-US" altLang="ja-JP" sz="900" dirty="0"/>
              <a:t>※</a:t>
            </a:r>
            <a:r>
              <a:rPr lang="ja-JP" altLang="en-US" sz="900" dirty="0"/>
              <a:t>ブランドパネル（</a:t>
            </a:r>
            <a:r>
              <a:rPr lang="en-US" altLang="ja-JP" sz="900" dirty="0"/>
              <a:t>2022</a:t>
            </a:r>
            <a:r>
              <a:rPr lang="ja-JP" altLang="en-US" sz="900" dirty="0"/>
              <a:t>年</a:t>
            </a:r>
            <a:r>
              <a:rPr lang="en-US" altLang="ja-JP" sz="900" dirty="0"/>
              <a:t>6</a:t>
            </a:r>
            <a:r>
              <a:rPr lang="ja-JP" altLang="en-US" sz="900" dirty="0"/>
              <a:t>月～</a:t>
            </a:r>
            <a:r>
              <a:rPr lang="en-US" altLang="ja-JP" sz="900" dirty="0"/>
              <a:t>9</a:t>
            </a:r>
            <a:r>
              <a:rPr lang="ja-JP" altLang="en-US" sz="900" dirty="0"/>
              <a:t>月）からの変更点</a:t>
            </a:r>
            <a:endParaRPr kumimoji="1" lang="ja-JP" altLang="en-US" sz="900" dirty="0"/>
          </a:p>
        </p:txBody>
      </p:sp>
      <p:sp>
        <p:nvSpPr>
          <p:cNvPr id="5" name="正方形/長方形 4"/>
          <p:cNvSpPr/>
          <p:nvPr/>
        </p:nvSpPr>
        <p:spPr>
          <a:xfrm>
            <a:off x="376250" y="2060848"/>
            <a:ext cx="6272871" cy="584775"/>
          </a:xfrm>
          <a:prstGeom prst="rect">
            <a:avLst/>
          </a:prstGeom>
        </p:spPr>
        <p:txBody>
          <a:bodyPr wrap="none">
            <a:spAutoFit/>
          </a:bodyPr>
          <a:lstStyle/>
          <a:p>
            <a:pPr marL="285750" indent="-285750">
              <a:buFont typeface="Arial" panose="020B0604020202020204" pitchFamily="34" charset="0"/>
              <a:buChar char="•"/>
            </a:pPr>
            <a:r>
              <a:rPr lang="ja-JP" altLang="en-US" sz="1600" dirty="0">
                <a:solidFill>
                  <a:srgbClr val="1D1C1D"/>
                </a:solidFill>
              </a:rPr>
              <a:t>ブランドパネル　トップインパクト　パノラマ　</a:t>
            </a:r>
            <a:r>
              <a:rPr lang="en-US" altLang="ja-JP" sz="1600" dirty="0">
                <a:solidFill>
                  <a:srgbClr val="1D1C1D"/>
                </a:solidFill>
              </a:rPr>
              <a:t>PC</a:t>
            </a:r>
            <a:r>
              <a:rPr lang="ja-JP" altLang="en-US" sz="1600" dirty="0">
                <a:solidFill>
                  <a:srgbClr val="1D1C1D"/>
                </a:solidFill>
              </a:rPr>
              <a:t>　関連商品</a:t>
            </a:r>
            <a:endParaRPr lang="en-US" altLang="ja-JP" sz="1600" dirty="0">
              <a:solidFill>
                <a:srgbClr val="1D1C1D"/>
              </a:solidFill>
            </a:endParaRPr>
          </a:p>
          <a:p>
            <a:pPr marL="285750" indent="-285750">
              <a:buFont typeface="Arial" panose="020B0604020202020204" pitchFamily="34" charset="0"/>
              <a:buChar char="•"/>
            </a:pPr>
            <a:r>
              <a:rPr lang="ja-JP" altLang="en-US" sz="1600" dirty="0">
                <a:solidFill>
                  <a:srgbClr val="1D1C1D"/>
                </a:solidFill>
                <a:latin typeface="-apple-system"/>
              </a:rPr>
              <a:t>ブランドパネル　パノラマ　</a:t>
            </a:r>
            <a:r>
              <a:rPr lang="en-US" altLang="ja-JP" sz="1600" dirty="0">
                <a:solidFill>
                  <a:srgbClr val="1D1C1D"/>
                </a:solidFill>
                <a:latin typeface="-apple-system"/>
              </a:rPr>
              <a:t>PC</a:t>
            </a:r>
            <a:r>
              <a:rPr lang="ja-JP" altLang="en-US" sz="1600" dirty="0">
                <a:solidFill>
                  <a:srgbClr val="1D1C1D"/>
                </a:solidFill>
                <a:latin typeface="-apple-system"/>
              </a:rPr>
              <a:t>　関連商品</a:t>
            </a:r>
            <a:endParaRPr lang="ja-JP" altLang="en-US" sz="1600" dirty="0"/>
          </a:p>
        </p:txBody>
      </p:sp>
      <p:sp>
        <p:nvSpPr>
          <p:cNvPr id="22" name="正方形/長方形 21"/>
          <p:cNvSpPr/>
          <p:nvPr/>
        </p:nvSpPr>
        <p:spPr>
          <a:xfrm>
            <a:off x="417538" y="1174023"/>
            <a:ext cx="1107996" cy="369332"/>
          </a:xfrm>
          <a:prstGeom prst="rect">
            <a:avLst/>
          </a:prstGeom>
        </p:spPr>
        <p:txBody>
          <a:bodyPr wrap="none">
            <a:spAutoFit/>
          </a:bodyPr>
          <a:lstStyle/>
          <a:p>
            <a:r>
              <a:rPr lang="ja-JP" altLang="en-US" dirty="0"/>
              <a:t>商品改定</a:t>
            </a:r>
          </a:p>
        </p:txBody>
      </p:sp>
      <p:sp>
        <p:nvSpPr>
          <p:cNvPr id="23" name="正方形/長方形 22"/>
          <p:cNvSpPr/>
          <p:nvPr/>
        </p:nvSpPr>
        <p:spPr>
          <a:xfrm>
            <a:off x="417538" y="3429000"/>
            <a:ext cx="1107996" cy="369332"/>
          </a:xfrm>
          <a:prstGeom prst="rect">
            <a:avLst/>
          </a:prstGeom>
        </p:spPr>
        <p:txBody>
          <a:bodyPr wrap="none">
            <a:spAutoFit/>
          </a:bodyPr>
          <a:lstStyle/>
          <a:p>
            <a:r>
              <a:rPr lang="ja-JP" altLang="en-US" dirty="0"/>
              <a:t>商品廃止</a:t>
            </a:r>
          </a:p>
        </p:txBody>
      </p:sp>
      <p:sp>
        <p:nvSpPr>
          <p:cNvPr id="7" name="正方形/長方形 6"/>
          <p:cNvSpPr/>
          <p:nvPr/>
        </p:nvSpPr>
        <p:spPr>
          <a:xfrm>
            <a:off x="334963" y="1174023"/>
            <a:ext cx="82575" cy="310761"/>
          </a:xfrm>
          <a:prstGeom prst="rect">
            <a:avLst/>
          </a:prstGeom>
          <a:solidFill>
            <a:schemeClr val="bg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p:cNvSpPr/>
          <p:nvPr/>
        </p:nvSpPr>
        <p:spPr>
          <a:xfrm>
            <a:off x="417538" y="1588149"/>
            <a:ext cx="7406654" cy="338554"/>
          </a:xfrm>
          <a:prstGeom prst="rect">
            <a:avLst/>
          </a:prstGeom>
        </p:spPr>
        <p:txBody>
          <a:bodyPr wrap="square">
            <a:spAutoFit/>
          </a:bodyPr>
          <a:lstStyle/>
          <a:p>
            <a:r>
              <a:rPr lang="ja-JP" altLang="en-US" sz="1600" dirty="0"/>
              <a:t>下記商品の改定を行います。（</a:t>
            </a:r>
            <a:r>
              <a:rPr lang="en-US" altLang="ja-JP" sz="1600" dirty="0"/>
              <a:t>P.3</a:t>
            </a:r>
            <a:r>
              <a:rPr lang="ja-JP" altLang="en-US" sz="1600" dirty="0"/>
              <a:t>）</a:t>
            </a:r>
          </a:p>
        </p:txBody>
      </p:sp>
      <p:sp>
        <p:nvSpPr>
          <p:cNvPr id="27" name="正方形/長方形 26"/>
          <p:cNvSpPr/>
          <p:nvPr/>
        </p:nvSpPr>
        <p:spPr>
          <a:xfrm>
            <a:off x="334963" y="3429000"/>
            <a:ext cx="82575" cy="310761"/>
          </a:xfrm>
          <a:prstGeom prst="rect">
            <a:avLst/>
          </a:prstGeom>
          <a:solidFill>
            <a:schemeClr val="bg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9" name="正方形/長方形 28"/>
          <p:cNvSpPr/>
          <p:nvPr/>
        </p:nvSpPr>
        <p:spPr>
          <a:xfrm>
            <a:off x="417538" y="3823464"/>
            <a:ext cx="3625736" cy="338554"/>
          </a:xfrm>
          <a:prstGeom prst="rect">
            <a:avLst/>
          </a:prstGeom>
        </p:spPr>
        <p:txBody>
          <a:bodyPr wrap="none">
            <a:spAutoFit/>
          </a:bodyPr>
          <a:lstStyle/>
          <a:p>
            <a:r>
              <a:rPr lang="ja-JP" altLang="en-US" sz="1600" dirty="0"/>
              <a:t>下記商品を廃止いたします。（</a:t>
            </a:r>
            <a:r>
              <a:rPr lang="en-US" altLang="ja-JP" sz="1600" dirty="0"/>
              <a:t>P.4</a:t>
            </a:r>
            <a:r>
              <a:rPr lang="ja-JP" altLang="en-US" sz="1600" dirty="0"/>
              <a:t>）</a:t>
            </a:r>
          </a:p>
        </p:txBody>
      </p:sp>
      <p:sp>
        <p:nvSpPr>
          <p:cNvPr id="31" name="正方形/長方形 30"/>
          <p:cNvSpPr/>
          <p:nvPr/>
        </p:nvSpPr>
        <p:spPr>
          <a:xfrm>
            <a:off x="376250" y="4268286"/>
            <a:ext cx="6891630" cy="584775"/>
          </a:xfrm>
          <a:prstGeom prst="rect">
            <a:avLst/>
          </a:prstGeom>
        </p:spPr>
        <p:txBody>
          <a:bodyPr wrap="none">
            <a:spAutoFit/>
          </a:bodyPr>
          <a:lstStyle/>
          <a:p>
            <a:pPr marL="285750" indent="-285750">
              <a:buFont typeface="Arial" panose="020B0604020202020204" pitchFamily="34" charset="0"/>
              <a:buChar char="•"/>
            </a:pPr>
            <a:r>
              <a:rPr lang="ja-JP" altLang="en-US" sz="1600" dirty="0">
                <a:solidFill>
                  <a:srgbClr val="1D1C1D"/>
                </a:solidFill>
              </a:rPr>
              <a:t>ブランドパネル（ローカル観光プロモーション）</a:t>
            </a:r>
            <a:endParaRPr lang="en-US" altLang="ja-JP" sz="1600" dirty="0">
              <a:solidFill>
                <a:srgbClr val="1D1C1D"/>
              </a:solidFill>
            </a:endParaRPr>
          </a:p>
          <a:p>
            <a:pPr marL="285750" indent="-285750">
              <a:buFont typeface="Arial" panose="020B0604020202020204" pitchFamily="34" charset="0"/>
              <a:buChar char="•"/>
            </a:pPr>
            <a:r>
              <a:rPr lang="ja-JP" altLang="en-US" sz="1600" dirty="0">
                <a:solidFill>
                  <a:srgbClr val="1D1C1D"/>
                </a:solidFill>
                <a:latin typeface="-apple-system"/>
              </a:rPr>
              <a:t>ブランドパネル　トップインパクト　パノラマ　</a:t>
            </a:r>
            <a:r>
              <a:rPr lang="en-US" altLang="ja-JP" sz="1600" dirty="0">
                <a:solidFill>
                  <a:srgbClr val="1D1C1D"/>
                </a:solidFill>
                <a:latin typeface="-apple-system"/>
              </a:rPr>
              <a:t>PC</a:t>
            </a:r>
            <a:r>
              <a:rPr lang="ja-JP" altLang="en-US" sz="1600" dirty="0">
                <a:solidFill>
                  <a:srgbClr val="1D1C1D"/>
                </a:solidFill>
                <a:latin typeface="-apple-system"/>
              </a:rPr>
              <a:t>　（</a:t>
            </a:r>
            <a:r>
              <a:rPr lang="en-US" altLang="ja-JP" sz="1600" dirty="0">
                <a:solidFill>
                  <a:srgbClr val="1D1C1D"/>
                </a:solidFill>
                <a:latin typeface="-apple-system"/>
              </a:rPr>
              <a:t>5000</a:t>
            </a:r>
            <a:r>
              <a:rPr lang="ja-JP" altLang="en-US" sz="1600" dirty="0">
                <a:solidFill>
                  <a:srgbClr val="1D1C1D"/>
                </a:solidFill>
                <a:latin typeface="-apple-system"/>
              </a:rPr>
              <a:t>万円～）</a:t>
            </a:r>
            <a:endParaRPr lang="ja-JP" altLang="en-US" sz="1600" dirty="0"/>
          </a:p>
        </p:txBody>
      </p:sp>
      <p:cxnSp>
        <p:nvCxnSpPr>
          <p:cNvPr id="9" name="直線コネクタ 8"/>
          <p:cNvCxnSpPr/>
          <p:nvPr/>
        </p:nvCxnSpPr>
        <p:spPr>
          <a:xfrm>
            <a:off x="334963" y="1484784"/>
            <a:ext cx="744794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線コネクタ 31"/>
          <p:cNvCxnSpPr/>
          <p:nvPr/>
        </p:nvCxnSpPr>
        <p:spPr>
          <a:xfrm>
            <a:off x="334963" y="3739761"/>
            <a:ext cx="744794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54307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r>
              <a:rPr lang="ja-JP" altLang="en-US" dirty="0">
                <a:latin typeface="+mn-ea"/>
              </a:rPr>
              <a:t>（</a:t>
            </a:r>
            <a:r>
              <a:rPr lang="en-US" altLang="ja-JP" dirty="0">
                <a:latin typeface="+mn-ea"/>
              </a:rPr>
              <a:t>PC</a:t>
            </a:r>
            <a:r>
              <a:rPr lang="ja-JP" altLang="en-US" dirty="0">
                <a:latin typeface="+mn-ea"/>
              </a:rPr>
              <a:t>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30" name="テキスト ボックス 29">
            <a:extLst>
              <a:ext uri="{FF2B5EF4-FFF2-40B4-BE49-F238E27FC236}">
                <a16:creationId xmlns:a16="http://schemas.microsoft.com/office/drawing/2014/main" id="{56BC9F35-7A4E-CA42-9DF1-B36D469930AE}"/>
              </a:ext>
            </a:extLst>
          </p:cNvPr>
          <p:cNvSpPr txBox="1"/>
          <p:nvPr/>
        </p:nvSpPr>
        <p:spPr>
          <a:xfrm>
            <a:off x="6960096" y="1560313"/>
            <a:ext cx="2339103"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スクエア</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スクエア　動画</a:t>
            </a:r>
            <a:endParaRPr kumimoji="1" lang="en-US" altLang="ja-JP" sz="1050" b="1" dirty="0">
              <a:solidFill>
                <a:schemeClr val="tx1">
                  <a:lumMod val="65000"/>
                  <a:lumOff val="35000"/>
                </a:schemeClr>
              </a:solidFill>
            </a:endParaRPr>
          </a:p>
        </p:txBody>
      </p:sp>
      <p:sp>
        <p:nvSpPr>
          <p:cNvPr id="31" name="テキスト ボックス 30">
            <a:extLst>
              <a:ext uri="{FF2B5EF4-FFF2-40B4-BE49-F238E27FC236}">
                <a16:creationId xmlns:a16="http://schemas.microsoft.com/office/drawing/2014/main" id="{7453E9FA-3CCC-5244-9FA5-207A456D56B6}"/>
              </a:ext>
            </a:extLst>
          </p:cNvPr>
          <p:cNvSpPr txBox="1"/>
          <p:nvPr/>
        </p:nvSpPr>
        <p:spPr>
          <a:xfrm>
            <a:off x="1977496" y="1560313"/>
            <a:ext cx="2473755"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クインティ　動画</a:t>
            </a:r>
            <a:endParaRPr kumimoji="1" lang="en-US" altLang="ja-JP" sz="1050" b="1" dirty="0">
              <a:solidFill>
                <a:schemeClr val="tx1">
                  <a:lumMod val="65000"/>
                  <a:lumOff val="35000"/>
                </a:schemeClr>
              </a:solidFill>
            </a:endParaRPr>
          </a:p>
        </p:txBody>
      </p:sp>
      <p:pic>
        <p:nvPicPr>
          <p:cNvPr id="2" name="図 1"/>
          <p:cNvPicPr>
            <a:picLocks noChangeAspect="1"/>
          </p:cNvPicPr>
          <p:nvPr/>
        </p:nvPicPr>
        <p:blipFill>
          <a:blip r:embed="rId2"/>
          <a:stretch>
            <a:fillRect/>
          </a:stretch>
        </p:blipFill>
        <p:spPr>
          <a:xfrm>
            <a:off x="1099396" y="2056171"/>
            <a:ext cx="3830695" cy="2880000"/>
          </a:xfrm>
          <a:prstGeom prst="rect">
            <a:avLst/>
          </a:prstGeom>
        </p:spPr>
      </p:pic>
      <p:pic>
        <p:nvPicPr>
          <p:cNvPr id="4" name="図 3"/>
          <p:cNvPicPr>
            <a:picLocks noChangeAspect="1"/>
          </p:cNvPicPr>
          <p:nvPr/>
        </p:nvPicPr>
        <p:blipFill>
          <a:blip r:embed="rId3"/>
          <a:stretch>
            <a:fillRect/>
          </a:stretch>
        </p:blipFill>
        <p:spPr>
          <a:xfrm>
            <a:off x="6089225" y="2052221"/>
            <a:ext cx="3830664" cy="2880000"/>
          </a:xfrm>
          <a:prstGeom prst="rect">
            <a:avLst/>
          </a:prstGeom>
        </p:spPr>
      </p:pic>
      <p:sp>
        <p:nvSpPr>
          <p:cNvPr id="16" name="正方形/長方形 15">
            <a:extLst>
              <a:ext uri="{FF2B5EF4-FFF2-40B4-BE49-F238E27FC236}">
                <a16:creationId xmlns:a16="http://schemas.microsoft.com/office/drawing/2014/main" id="{2CD9611A-A9D7-F2AE-F741-9E8A95E8FF03}"/>
              </a:ext>
            </a:extLst>
          </p:cNvPr>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
        <p:nvSpPr>
          <p:cNvPr id="10" name="テキスト ボックス 9">
            <a:extLst>
              <a:ext uri="{FF2B5EF4-FFF2-40B4-BE49-F238E27FC236}">
                <a16:creationId xmlns:a16="http://schemas.microsoft.com/office/drawing/2014/main" id="{70DD8DAB-8696-D4AD-EFFC-C04F56CB9DF4}"/>
              </a:ext>
            </a:extLst>
          </p:cNvPr>
          <p:cNvSpPr txBox="1"/>
          <p:nvPr/>
        </p:nvSpPr>
        <p:spPr>
          <a:xfrm>
            <a:off x="695401" y="5900989"/>
            <a:ext cx="10801200" cy="523220"/>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・フォーマット別ガイド</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https://s.yimg.jp/dl/displayads-guarantee/formatguide.zip</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lang="en-US" altLang="ja-JP" sz="1400" dirty="0">
                <a:solidFill>
                  <a:schemeClr val="tx1">
                    <a:lumMod val="65000"/>
                    <a:lumOff val="35000"/>
                  </a:schemeClr>
                </a:solidFill>
                <a:hlinkClick r:id="rId5"/>
              </a:rPr>
              <a:t>https://ads-help.yahoo.co.jp/yahooads/guideline/articledetail?lan=ja&amp;aid=1493&amp;o=default</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9451025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263352" y="4845784"/>
            <a:ext cx="11928648"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a:t>
            </a:r>
            <a:r>
              <a:rPr lang="ja-JP" altLang="en-US" sz="1050" dirty="0">
                <a:solidFill>
                  <a:schemeClr val="tx1">
                    <a:lumMod val="65000"/>
                    <a:lumOff val="35000"/>
                  </a:schemeClr>
                </a:solidFill>
                <a:latin typeface="+mn-ea"/>
              </a:rPr>
              <a:t>オーディエンスリスト（ヤフー提供）の詳細は、こちらの表を参照してください。</a:t>
            </a:r>
            <a:r>
              <a:rPr lang="en-US" altLang="ja-JP" sz="1050" dirty="0">
                <a:latin typeface="+mn-ea"/>
                <a:hlinkClick r:id="rId3"/>
              </a:rPr>
              <a:t>https://s.yimg.jp/dl/displayads-guarantee/audiencelist.zip</a:t>
            </a:r>
            <a:endParaRPr lang="en-US" altLang="ja-JP" sz="1050" dirty="0">
              <a:latin typeface="+mn-ea"/>
            </a:endParaRPr>
          </a:p>
        </p:txBody>
      </p:sp>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335536767"/>
              </p:ext>
            </p:extLst>
          </p:nvPr>
        </p:nvGraphicFramePr>
        <p:xfrm>
          <a:off x="335360" y="944563"/>
          <a:ext cx="11593289" cy="3821797"/>
        </p:xfrm>
        <a:graphic>
          <a:graphicData uri="http://schemas.openxmlformats.org/drawingml/2006/table">
            <a:tbl>
              <a:tblPr firstCol="1" bandRow="1">
                <a:tableStyleId>{21E4AEA4-8DFA-4A89-87EB-49C32662AFE0}</a:tableStyleId>
              </a:tblPr>
              <a:tblGrid>
                <a:gridCol w="1535417">
                  <a:extLst>
                    <a:ext uri="{9D8B030D-6E8A-4147-A177-3AD203B41FA5}">
                      <a16:colId xmlns:a16="http://schemas.microsoft.com/office/drawing/2014/main" val="792911817"/>
                    </a:ext>
                  </a:extLst>
                </a:gridCol>
                <a:gridCol w="1023612">
                  <a:extLst>
                    <a:ext uri="{9D8B030D-6E8A-4147-A177-3AD203B41FA5}">
                      <a16:colId xmlns:a16="http://schemas.microsoft.com/office/drawing/2014/main" val="2515137241"/>
                    </a:ext>
                  </a:extLst>
                </a:gridCol>
                <a:gridCol w="1165195">
                  <a:extLst>
                    <a:ext uri="{9D8B030D-6E8A-4147-A177-3AD203B41FA5}">
                      <a16:colId xmlns:a16="http://schemas.microsoft.com/office/drawing/2014/main" val="598637953"/>
                    </a:ext>
                  </a:extLst>
                </a:gridCol>
                <a:gridCol w="1165195">
                  <a:extLst>
                    <a:ext uri="{9D8B030D-6E8A-4147-A177-3AD203B41FA5}">
                      <a16:colId xmlns:a16="http://schemas.microsoft.com/office/drawing/2014/main" val="56015879"/>
                    </a:ext>
                  </a:extLst>
                </a:gridCol>
                <a:gridCol w="1299013">
                  <a:extLst>
                    <a:ext uri="{9D8B030D-6E8A-4147-A177-3AD203B41FA5}">
                      <a16:colId xmlns:a16="http://schemas.microsoft.com/office/drawing/2014/main" val="379781813"/>
                    </a:ext>
                  </a:extLst>
                </a:gridCol>
                <a:gridCol w="1365100">
                  <a:extLst>
                    <a:ext uri="{9D8B030D-6E8A-4147-A177-3AD203B41FA5}">
                      <a16:colId xmlns:a16="http://schemas.microsoft.com/office/drawing/2014/main" val="1484868583"/>
                    </a:ext>
                  </a:extLst>
                </a:gridCol>
                <a:gridCol w="1395423">
                  <a:extLst>
                    <a:ext uri="{9D8B030D-6E8A-4147-A177-3AD203B41FA5}">
                      <a16:colId xmlns:a16="http://schemas.microsoft.com/office/drawing/2014/main" val="3608287535"/>
                    </a:ext>
                  </a:extLst>
                </a:gridCol>
                <a:gridCol w="1364817">
                  <a:extLst>
                    <a:ext uri="{9D8B030D-6E8A-4147-A177-3AD203B41FA5}">
                      <a16:colId xmlns:a16="http://schemas.microsoft.com/office/drawing/2014/main" val="135909385"/>
                    </a:ext>
                  </a:extLst>
                </a:gridCol>
                <a:gridCol w="1279517">
                  <a:extLst>
                    <a:ext uri="{9D8B030D-6E8A-4147-A177-3AD203B41FA5}">
                      <a16:colId xmlns:a16="http://schemas.microsoft.com/office/drawing/2014/main" val="2591893762"/>
                    </a:ext>
                  </a:extLst>
                </a:gridCol>
              </a:tblGrid>
              <a:tr h="554317">
                <a:tc>
                  <a:txBody>
                    <a:bodyPr/>
                    <a:lstStyle/>
                    <a:p>
                      <a:pPr algn="ctr"/>
                      <a:r>
                        <a:rPr kumimoji="1" lang="ja-JP" altLang="en-US" sz="1000" b="1" dirty="0">
                          <a:solidFill>
                            <a:schemeClr val="bg1"/>
                          </a:solidFill>
                          <a:latin typeface="+mn-ea"/>
                          <a:ea typeface="+mn-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1" kern="1200" dirty="0" err="1">
                          <a:solidFill>
                            <a:schemeClr val="bg1"/>
                          </a:solidFill>
                          <a:latin typeface="+mn-ea"/>
                          <a:ea typeface="+mn-ea"/>
                          <a:cs typeface="+mn-cs"/>
                        </a:rPr>
                        <a:t>vCPM</a:t>
                      </a:r>
                      <a:endParaRPr kumimoji="1" lang="en-US" altLang="ja-JP" sz="1000" b="1" kern="1200" dirty="0">
                        <a:solidFill>
                          <a:schemeClr val="bg1"/>
                        </a:solidFill>
                        <a:latin typeface="+mn-ea"/>
                        <a:ea typeface="+mn-ea"/>
                        <a:cs typeface="+mn-cs"/>
                      </a:endParaRPr>
                    </a:p>
                    <a:p>
                      <a:pPr algn="ctr"/>
                      <a:r>
                        <a:rPr kumimoji="1" lang="ja-JP" altLang="en-US" sz="1000" b="1" kern="1200" dirty="0">
                          <a:solidFill>
                            <a:schemeClr val="bg1"/>
                          </a:solidFill>
                          <a:latin typeface="+mn-ea"/>
                          <a:ea typeface="+mn-ea"/>
                          <a:cs typeface="+mn-cs"/>
                        </a:rPr>
                        <a:t>掛け率</a:t>
                      </a:r>
                      <a:endParaRPr kumimoji="1" lang="en-US" altLang="ja-JP" sz="10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MD</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MD</a:t>
                      </a:r>
                      <a:br>
                        <a:rPr kumimoji="1" lang="en-US" altLang="ja-JP" sz="800" b="1" kern="1200" dirty="0">
                          <a:solidFill>
                            <a:schemeClr val="tx1">
                              <a:lumMod val="65000"/>
                              <a:lumOff val="35000"/>
                            </a:schemeClr>
                          </a:solidFill>
                          <a:latin typeface="+mn-ea"/>
                          <a:ea typeface="+mn-ea"/>
                          <a:cs typeface="+mn-cs"/>
                        </a:rPr>
                      </a:b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FQ1</a:t>
                      </a:r>
                      <a:r>
                        <a:rPr kumimoji="1" lang="ja-JP" altLang="en-US" sz="800" b="1" kern="1200" dirty="0">
                          <a:solidFill>
                            <a:schemeClr val="tx1">
                              <a:lumMod val="65000"/>
                              <a:lumOff val="35000"/>
                            </a:schemeClr>
                          </a:solidFill>
                          <a:latin typeface="+mn-ea"/>
                          <a:ea typeface="+mn-ea"/>
                          <a:cs typeface="+mn-cs"/>
                        </a:rPr>
                        <a:t>）</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MD</a:t>
                      </a:r>
                    </a:p>
                    <a:p>
                      <a:pPr algn="ctr"/>
                      <a:r>
                        <a:rPr kumimoji="1" lang="ja-JP" altLang="en-US" sz="800" b="1" kern="1200" dirty="0">
                          <a:solidFill>
                            <a:schemeClr val="tx1">
                              <a:lumMod val="65000"/>
                              <a:lumOff val="35000"/>
                            </a:schemeClr>
                          </a:solidFill>
                          <a:latin typeface="+mn-ea"/>
                          <a:ea typeface="+mn-ea"/>
                          <a:cs typeface="+mn-cs"/>
                        </a:rPr>
                        <a:t>（都道府県）</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MD</a:t>
                      </a:r>
                    </a:p>
                    <a:p>
                      <a:pPr algn="ctr"/>
                      <a:r>
                        <a:rPr kumimoji="1" lang="ja-JP" altLang="en-US" sz="800" b="1" kern="1200" dirty="0">
                          <a:solidFill>
                            <a:schemeClr val="tx1">
                              <a:lumMod val="65000"/>
                              <a:lumOff val="35000"/>
                            </a:schemeClr>
                          </a:solidFill>
                          <a:latin typeface="+mn-ea"/>
                          <a:ea typeface="+mn-ea"/>
                          <a:cs typeface="+mn-cs"/>
                        </a:rPr>
                        <a:t>（市区郡）</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リッチフォーマット　</a:t>
                      </a:r>
                      <a:r>
                        <a:rPr kumimoji="1" lang="en-US" altLang="ja-JP" sz="800" b="1" kern="1200" dirty="0">
                          <a:solidFill>
                            <a:schemeClr val="tx1">
                              <a:lumMod val="65000"/>
                              <a:lumOff val="35000"/>
                            </a:schemeClr>
                          </a:solidFill>
                          <a:latin typeface="+mn-ea"/>
                          <a:ea typeface="+mn-ea"/>
                          <a:cs typeface="+mn-cs"/>
                        </a:rPr>
                        <a:t>MD</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リッチフォーマット</a:t>
                      </a:r>
                      <a:endParaRPr kumimoji="1" lang="en-US" altLang="ja-JP" sz="800" b="1" kern="1200" dirty="0">
                        <a:solidFill>
                          <a:schemeClr val="tx1">
                            <a:lumMod val="65000"/>
                            <a:lumOff val="35000"/>
                          </a:schemeClr>
                        </a:solidFill>
                        <a:latin typeface="+mn-ea"/>
                        <a:ea typeface="+mn-ea"/>
                        <a:cs typeface="+mn-cs"/>
                      </a:endParaRPr>
                    </a:p>
                    <a:p>
                      <a:pPr algn="ctr"/>
                      <a:r>
                        <a:rPr kumimoji="1" lang="en-US" altLang="ja-JP" sz="800" b="1" kern="1200" dirty="0">
                          <a:solidFill>
                            <a:schemeClr val="tx1">
                              <a:lumMod val="65000"/>
                              <a:lumOff val="35000"/>
                            </a:schemeClr>
                          </a:solidFill>
                          <a:latin typeface="+mn-ea"/>
                          <a:ea typeface="+mn-ea"/>
                          <a:cs typeface="+mn-cs"/>
                        </a:rPr>
                        <a:t>MD</a:t>
                      </a: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FQ1</a:t>
                      </a:r>
                      <a:r>
                        <a:rPr kumimoji="1" lang="ja-JP" altLang="en-US" sz="800" b="1" kern="1200" dirty="0">
                          <a:solidFill>
                            <a:schemeClr val="tx1">
                              <a:lumMod val="65000"/>
                              <a:lumOff val="35000"/>
                            </a:schemeClr>
                          </a:solidFill>
                          <a:latin typeface="+mn-ea"/>
                          <a:ea typeface="+mn-ea"/>
                          <a:cs typeface="+mn-cs"/>
                        </a:rPr>
                        <a:t>）</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リッチフォーマット</a:t>
                      </a:r>
                      <a:endParaRPr kumimoji="1" lang="en-US" altLang="ja-JP" sz="800" b="1" kern="1200" dirty="0">
                        <a:solidFill>
                          <a:schemeClr val="tx1">
                            <a:lumMod val="65000"/>
                            <a:lumOff val="35000"/>
                          </a:schemeClr>
                        </a:solidFill>
                        <a:latin typeface="+mn-ea"/>
                        <a:ea typeface="+mn-ea"/>
                        <a:cs typeface="+mn-cs"/>
                      </a:endParaRPr>
                    </a:p>
                    <a:p>
                      <a:pPr algn="ctr"/>
                      <a:r>
                        <a:rPr kumimoji="1" lang="en-US" altLang="ja-JP" sz="800" b="1" kern="1200" dirty="0">
                          <a:solidFill>
                            <a:schemeClr val="tx1">
                              <a:lumMod val="65000"/>
                              <a:lumOff val="35000"/>
                            </a:schemeClr>
                          </a:solidFill>
                          <a:latin typeface="+mn-ea"/>
                          <a:ea typeface="+mn-ea"/>
                          <a:cs typeface="+mn-cs"/>
                        </a:rPr>
                        <a:t>MD</a:t>
                      </a:r>
                      <a:r>
                        <a:rPr kumimoji="1" lang="ja-JP" altLang="en-US" sz="800" b="1" kern="1200" dirty="0">
                          <a:solidFill>
                            <a:schemeClr val="tx1">
                              <a:lumMod val="65000"/>
                              <a:lumOff val="35000"/>
                            </a:schemeClr>
                          </a:solidFill>
                          <a:latin typeface="+mn-ea"/>
                          <a:ea typeface="+mn-ea"/>
                          <a:cs typeface="+mn-cs"/>
                        </a:rPr>
                        <a:t>（都道府県）</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74158">
                <a:tc>
                  <a:txBody>
                    <a:bodyPr/>
                    <a:lstStyle/>
                    <a:p>
                      <a:pPr algn="ctr"/>
                      <a:r>
                        <a:rPr kumimoji="1" lang="ja-JP" altLang="en-US" sz="1000" b="0" dirty="0">
                          <a:solidFill>
                            <a:schemeClr val="bg1"/>
                          </a:solidFill>
                          <a:latin typeface="+mn-ea"/>
                          <a:ea typeface="+mn-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0" dirty="0">
                          <a:solidFill>
                            <a:schemeClr val="bg1"/>
                          </a:solidFill>
                          <a:latin typeface="+mn-ea"/>
                          <a:ea typeface="+mn-ea"/>
                        </a:rPr>
                        <a:t>1.2</a:t>
                      </a:r>
                      <a:r>
                        <a:rPr kumimoji="1" lang="ja-JP" altLang="en-US" sz="10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n-ea"/>
                          <a:ea typeface="+mn-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mn-ea"/>
                          <a:ea typeface="+mn-ea"/>
                          <a:cs typeface="+mn-cs"/>
                        </a:rPr>
                        <a:t>-</a:t>
                      </a:r>
                      <a:endParaRPr kumimoji="1" lang="ja-JP" altLang="en-US" sz="800" b="1" dirty="0">
                        <a:solidFill>
                          <a:schemeClr val="tx1">
                            <a:lumMod val="65000"/>
                            <a:lumOff val="35000"/>
                          </a:schemeClr>
                        </a:solidFill>
                        <a:latin typeface="+mn-ea"/>
                        <a:ea typeface="+mn-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n-ea"/>
                          <a:ea typeface="+mn-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effectLst/>
                          <a:uLnTx/>
                          <a:uFillTx/>
                          <a:latin typeface="+mn-ea"/>
                          <a:ea typeface="+mn-ea"/>
                          <a:cs typeface="+mn-cs"/>
                        </a:rPr>
                        <a:t>-</a:t>
                      </a:r>
                      <a:endParaRPr kumimoji="1" lang="ja-JP" altLang="en-US" sz="800" b="1" i="0" u="none" strike="noStrike" kern="1200" cap="none" spc="0" normalizeH="0" baseline="0" noProof="0" dirty="0">
                        <a:ln>
                          <a:noFill/>
                        </a:ln>
                        <a:effectLst/>
                        <a:uLnTx/>
                        <a:uFillTx/>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n-ea"/>
                          <a:ea typeface="+mn-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mn-ea"/>
                          <a:ea typeface="+mn-ea"/>
                          <a:cs typeface="+mn-cs"/>
                        </a:rPr>
                        <a:t>-</a:t>
                      </a:r>
                      <a:endParaRPr kumimoji="1" lang="ja-JP" altLang="en-US" sz="800" b="1" dirty="0">
                        <a:solidFill>
                          <a:schemeClr val="tx1">
                            <a:lumMod val="65000"/>
                            <a:lumOff val="35000"/>
                          </a:schemeClr>
                        </a:solidFill>
                        <a:latin typeface="+mn-ea"/>
                        <a:ea typeface="+mn-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n-ea"/>
                          <a:ea typeface="+mn-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26113">
                <a:tc>
                  <a:txBody>
                    <a:bodyPr/>
                    <a:lstStyle/>
                    <a:p>
                      <a:pPr algn="ctr"/>
                      <a:r>
                        <a:rPr kumimoji="1" lang="ja-JP" altLang="en-US" sz="1000" b="0" dirty="0">
                          <a:solidFill>
                            <a:schemeClr val="bg1"/>
                          </a:solidFill>
                          <a:latin typeface="+mn-ea"/>
                          <a:ea typeface="+mn-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effectLst/>
                          <a:uLnTx/>
                          <a:uFillTx/>
                          <a:latin typeface="+mn-ea"/>
                          <a:ea typeface="+mn-ea"/>
                          <a:cs typeface="+mn-cs"/>
                        </a:rPr>
                        <a:t>-</a:t>
                      </a:r>
                      <a:endParaRPr kumimoji="1" lang="ja-JP" altLang="en-US" sz="800" b="1" i="0" u="none" strike="noStrike" kern="1200" cap="none" spc="0" normalizeH="0" baseline="0" noProof="0" dirty="0">
                        <a:ln>
                          <a:noFill/>
                        </a:ln>
                        <a:effectLst/>
                        <a:uLnTx/>
                        <a:uFillTx/>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地域</a:t>
                      </a:r>
                      <a:endParaRPr kumimoji="1" lang="en-US" altLang="ja-JP" sz="1000" b="0" kern="1200" dirty="0">
                        <a:solidFill>
                          <a:schemeClr val="bg1"/>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1.3</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mn-ea"/>
                          <a:ea typeface="+mn-ea"/>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74158">
                <a:tc>
                  <a:txBody>
                    <a:bodyPr/>
                    <a:lstStyle/>
                    <a:p>
                      <a:pPr algn="ctr"/>
                      <a:r>
                        <a:rPr kumimoji="1" lang="ja-JP" altLang="en-US" sz="1000" b="0" dirty="0">
                          <a:solidFill>
                            <a:schemeClr val="bg1"/>
                          </a:solidFill>
                          <a:latin typeface="+mn-ea"/>
                          <a:ea typeface="+mn-ea"/>
                        </a:rPr>
                        <a:t>地域</a:t>
                      </a:r>
                      <a:endParaRPr kumimoji="1" lang="en-US" altLang="ja-JP" sz="1000" b="0" dirty="0">
                        <a:solidFill>
                          <a:schemeClr val="bg1"/>
                        </a:solidFill>
                        <a:latin typeface="+mn-ea"/>
                        <a:ea typeface="+mn-ea"/>
                      </a:endParaRPr>
                    </a:p>
                    <a:p>
                      <a:pPr algn="ctr"/>
                      <a:r>
                        <a:rPr kumimoji="1" lang="ja-JP" altLang="en-US" sz="1000" b="0" dirty="0">
                          <a:solidFill>
                            <a:schemeClr val="bg1"/>
                          </a:solidFill>
                          <a:latin typeface="+mn-ea"/>
                          <a:ea typeface="+mn-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n-ea"/>
                          <a:ea typeface="+mn-ea"/>
                          <a:cs typeface="+mn-cs"/>
                        </a:rPr>
                        <a:t>1.56</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6536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曜日・</a:t>
                      </a:r>
                      <a:r>
                        <a:rPr kumimoji="1" lang="ja-JP" altLang="en-US" sz="1000" b="0" dirty="0">
                          <a:solidFill>
                            <a:schemeClr val="bg1"/>
                          </a:solidFill>
                          <a:latin typeface="+mn-ea"/>
                          <a:ea typeface="+mn-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7742112"/>
                  </a:ext>
                </a:extLst>
              </a:tr>
              <a:tr h="57801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オーディエンス</a:t>
                      </a:r>
                      <a:endParaRPr kumimoji="1" lang="en-US" altLang="ja-JP" sz="10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カテゴリー</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※1</a:t>
                      </a:r>
                      <a:endParaRPr kumimoji="1" lang="ja-JP" altLang="en-US" sz="9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1.8</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ea"/>
                          <a:ea typeface="+mn-ea"/>
                          <a:cs typeface="+mn-cs"/>
                        </a:rPr>
                        <a:t>〇</a:t>
                      </a:r>
                      <a:endParaRPr kumimoji="1" lang="ja-JP" altLang="en-US" sz="9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ea"/>
                          <a:ea typeface="+mn-ea"/>
                          <a:cs typeface="+mn-cs"/>
                        </a:rPr>
                        <a:t>〇</a:t>
                      </a:r>
                      <a:endParaRPr kumimoji="1" lang="ja-JP" altLang="en-US" sz="9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オーディエンスリスト（ヤフー提供）</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※2</a:t>
                      </a:r>
                      <a:endParaRPr kumimoji="1" lang="ja-JP" altLang="en-US" sz="10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リスト参照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tx1">
                              <a:lumMod val="65000"/>
                              <a:lumOff val="35000"/>
                            </a:schemeClr>
                          </a:solidFill>
                          <a:latin typeface="+mn-ea"/>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endParaRPr kumimoji="1" lang="ja-JP" altLang="en-US" sz="800" b="0"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ea"/>
                          <a:ea typeface="+mn-ea"/>
                          <a:cs typeface="+mn-cs"/>
                        </a:rPr>
                        <a:t>〇</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0" kern="1200" dirty="0">
                          <a:solidFill>
                            <a:schemeClr val="tx1">
                              <a:lumMod val="65000"/>
                              <a:lumOff val="35000"/>
                            </a:schemeClr>
                          </a:solidFill>
                          <a:latin typeface="+mn-ea"/>
                          <a:ea typeface="+mn-ea"/>
                          <a:cs typeface="+mn-cs"/>
                        </a:rPr>
                        <a:t>〇</a:t>
                      </a:r>
                    </a:p>
                    <a:p>
                      <a:pPr algn="ctr"/>
                      <a:r>
                        <a:rPr kumimoji="1" lang="en-US" altLang="ja-JP" sz="800" b="0" kern="1200" dirty="0">
                          <a:solidFill>
                            <a:schemeClr val="tx1">
                              <a:lumMod val="65000"/>
                              <a:lumOff val="35000"/>
                            </a:schemeClr>
                          </a:solidFill>
                          <a:latin typeface="+mn-ea"/>
                          <a:ea typeface="+mn-ea"/>
                          <a:cs typeface="+mn-cs"/>
                        </a:rPr>
                        <a:t>※</a:t>
                      </a:r>
                      <a:r>
                        <a:rPr kumimoji="1" lang="ja-JP" altLang="en-US" sz="800" b="0" kern="1200" dirty="0">
                          <a:solidFill>
                            <a:schemeClr val="tx1">
                              <a:lumMod val="65000"/>
                              <a:lumOff val="35000"/>
                            </a:schemeClr>
                          </a:solidFill>
                          <a:latin typeface="+mn-ea"/>
                          <a:ea typeface="+mn-ea"/>
                          <a:cs typeface="+mn-cs"/>
                        </a:rPr>
                        <a:t>チラシ非閲覧ターゲティングのみ可</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endParaRPr kumimoji="1" lang="ja-JP" altLang="en-US" sz="800" b="0"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ea"/>
                          <a:ea typeface="+mn-ea"/>
                          <a:cs typeface="+mn-cs"/>
                        </a:rPr>
                        <a:t>〇</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n-ea"/>
                          <a:ea typeface="+mn-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2.0</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n-ea"/>
                          <a:ea typeface="+mn-ea"/>
                          <a:cs typeface="+mn-cs"/>
                        </a:rPr>
                        <a:t>1</a:t>
                      </a:r>
                      <a:r>
                        <a:rPr kumimoji="1" lang="ja-JP" altLang="en-US" sz="800" b="0" kern="1200" dirty="0">
                          <a:solidFill>
                            <a:schemeClr val="tx1">
                              <a:lumMod val="65000"/>
                              <a:lumOff val="35000"/>
                            </a:schemeClr>
                          </a:solidFill>
                          <a:latin typeface="+mn-ea"/>
                          <a:ea typeface="+mn-ea"/>
                          <a:cs typeface="+mn-cs"/>
                        </a:rPr>
                        <a:t>回</a:t>
                      </a:r>
                      <a:r>
                        <a:rPr kumimoji="1" lang="en-US" altLang="ja-JP" sz="800" b="0" kern="1200" dirty="0">
                          <a:solidFill>
                            <a:schemeClr val="tx1">
                              <a:lumMod val="65000"/>
                              <a:lumOff val="35000"/>
                            </a:schemeClr>
                          </a:solidFill>
                          <a:latin typeface="+mn-ea"/>
                          <a:ea typeface="+mn-ea"/>
                          <a:cs typeface="+mn-cs"/>
                        </a:rPr>
                        <a:t>/</a:t>
                      </a:r>
                      <a:r>
                        <a:rPr kumimoji="1" lang="ja-JP" altLang="en-US" sz="800" b="0" kern="1200" dirty="0">
                          <a:solidFill>
                            <a:schemeClr val="tx1">
                              <a:lumMod val="65000"/>
                              <a:lumOff val="35000"/>
                            </a:schemeClr>
                          </a:solidFill>
                          <a:latin typeface="+mn-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n-ea"/>
                          <a:ea typeface="+mn-ea"/>
                          <a:cs typeface="+mn-cs"/>
                        </a:rPr>
                        <a:t>1</a:t>
                      </a:r>
                      <a:r>
                        <a:rPr kumimoji="1" lang="ja-JP" altLang="en-US" sz="800" b="0" kern="1200" dirty="0">
                          <a:solidFill>
                            <a:schemeClr val="tx1">
                              <a:lumMod val="65000"/>
                              <a:lumOff val="35000"/>
                            </a:schemeClr>
                          </a:solidFill>
                          <a:latin typeface="+mn-ea"/>
                          <a:ea typeface="+mn-ea"/>
                          <a:cs typeface="+mn-cs"/>
                        </a:rPr>
                        <a:t>回</a:t>
                      </a:r>
                      <a:r>
                        <a:rPr kumimoji="1" lang="en-US" altLang="ja-JP" sz="800" b="0" kern="1200" dirty="0">
                          <a:solidFill>
                            <a:schemeClr val="tx1">
                              <a:lumMod val="65000"/>
                              <a:lumOff val="35000"/>
                            </a:schemeClr>
                          </a:solidFill>
                          <a:latin typeface="+mn-ea"/>
                          <a:ea typeface="+mn-ea"/>
                          <a:cs typeface="+mn-cs"/>
                        </a:rPr>
                        <a:t>/</a:t>
                      </a:r>
                      <a:r>
                        <a:rPr kumimoji="1" lang="ja-JP" altLang="en-US" sz="800" b="0" kern="1200" dirty="0">
                          <a:solidFill>
                            <a:schemeClr val="tx1">
                              <a:lumMod val="65000"/>
                              <a:lumOff val="35000"/>
                            </a:schemeClr>
                          </a:solidFill>
                          <a:latin typeface="+mn-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36348882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22</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580153569"/>
              </p:ext>
            </p:extLst>
          </p:nvPr>
        </p:nvGraphicFramePr>
        <p:xfrm>
          <a:off x="334965" y="944563"/>
          <a:ext cx="11593683" cy="3829199"/>
        </p:xfrm>
        <a:graphic>
          <a:graphicData uri="http://schemas.openxmlformats.org/drawingml/2006/table">
            <a:tbl>
              <a:tblPr firstCol="1" bandRow="1">
                <a:tableStyleId>{21E4AEA4-8DFA-4A89-87EB-49C32662AFE0}</a:tableStyleId>
              </a:tblPr>
              <a:tblGrid>
                <a:gridCol w="1555973">
                  <a:extLst>
                    <a:ext uri="{9D8B030D-6E8A-4147-A177-3AD203B41FA5}">
                      <a16:colId xmlns:a16="http://schemas.microsoft.com/office/drawing/2014/main" val="792911817"/>
                    </a:ext>
                  </a:extLst>
                </a:gridCol>
                <a:gridCol w="821280">
                  <a:extLst>
                    <a:ext uri="{9D8B030D-6E8A-4147-A177-3AD203B41FA5}">
                      <a16:colId xmlns:a16="http://schemas.microsoft.com/office/drawing/2014/main" val="2515137241"/>
                    </a:ext>
                  </a:extLst>
                </a:gridCol>
                <a:gridCol w="1551179">
                  <a:extLst>
                    <a:ext uri="{9D8B030D-6E8A-4147-A177-3AD203B41FA5}">
                      <a16:colId xmlns:a16="http://schemas.microsoft.com/office/drawing/2014/main" val="598637953"/>
                    </a:ext>
                  </a:extLst>
                </a:gridCol>
                <a:gridCol w="1426888">
                  <a:extLst>
                    <a:ext uri="{9D8B030D-6E8A-4147-A177-3AD203B41FA5}">
                      <a16:colId xmlns:a16="http://schemas.microsoft.com/office/drawing/2014/main" val="56015879"/>
                    </a:ext>
                  </a:extLst>
                </a:gridCol>
                <a:gridCol w="1528808">
                  <a:extLst>
                    <a:ext uri="{9D8B030D-6E8A-4147-A177-3AD203B41FA5}">
                      <a16:colId xmlns:a16="http://schemas.microsoft.com/office/drawing/2014/main" val="379781813"/>
                    </a:ext>
                  </a:extLst>
                </a:gridCol>
                <a:gridCol w="1630727">
                  <a:extLst>
                    <a:ext uri="{9D8B030D-6E8A-4147-A177-3AD203B41FA5}">
                      <a16:colId xmlns:a16="http://schemas.microsoft.com/office/drawing/2014/main" val="1484868583"/>
                    </a:ext>
                  </a:extLst>
                </a:gridCol>
                <a:gridCol w="1426888">
                  <a:extLst>
                    <a:ext uri="{9D8B030D-6E8A-4147-A177-3AD203B41FA5}">
                      <a16:colId xmlns:a16="http://schemas.microsoft.com/office/drawing/2014/main" val="3608287535"/>
                    </a:ext>
                  </a:extLst>
                </a:gridCol>
                <a:gridCol w="1651940">
                  <a:extLst>
                    <a:ext uri="{9D8B030D-6E8A-4147-A177-3AD203B41FA5}">
                      <a16:colId xmlns:a16="http://schemas.microsoft.com/office/drawing/2014/main" val="2760754859"/>
                    </a:ext>
                  </a:extLst>
                </a:gridCol>
              </a:tblGrid>
              <a:tr h="590198">
                <a:tc>
                  <a:txBody>
                    <a:bodyPr/>
                    <a:lstStyle/>
                    <a:p>
                      <a:pPr algn="ctr"/>
                      <a:r>
                        <a:rPr kumimoji="1" lang="ja-JP" altLang="en-US" sz="100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1" kern="1200" dirty="0" err="1">
                          <a:solidFill>
                            <a:schemeClr val="bg1"/>
                          </a:solidFill>
                          <a:latin typeface="+mn-ea"/>
                          <a:ea typeface="+mn-ea"/>
                          <a:cs typeface="+mn-cs"/>
                        </a:rPr>
                        <a:t>vCPM</a:t>
                      </a:r>
                      <a:endParaRPr kumimoji="1" lang="en-US" altLang="ja-JP" sz="1000" b="1" kern="1200" dirty="0">
                        <a:solidFill>
                          <a:schemeClr val="bg1"/>
                        </a:solidFill>
                        <a:latin typeface="+mn-ea"/>
                        <a:ea typeface="+mn-ea"/>
                        <a:cs typeface="+mn-cs"/>
                      </a:endParaRPr>
                    </a:p>
                    <a:p>
                      <a:pPr algn="ctr"/>
                      <a:r>
                        <a:rPr kumimoji="1" lang="ja-JP" altLang="en-US" sz="1000" b="1" kern="1200" dirty="0">
                          <a:solidFill>
                            <a:schemeClr val="bg1"/>
                          </a:solidFill>
                          <a:latin typeface="+mn-ea"/>
                          <a:ea typeface="+mn-ea"/>
                          <a:cs typeface="+mn-cs"/>
                        </a:rPr>
                        <a:t>掛け率</a:t>
                      </a:r>
                      <a:endParaRPr kumimoji="1" lang="en-US" altLang="ja-JP" sz="10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br>
                        <a:rPr kumimoji="1" lang="en-US" altLang="ja-JP" sz="800" b="1" i="0" u="none" strike="noStrike" kern="1200" dirty="0">
                          <a:solidFill>
                            <a:schemeClr val="tx1">
                              <a:lumMod val="65000"/>
                              <a:lumOff val="35000"/>
                            </a:schemeClr>
                          </a:solidFill>
                          <a:effectLst/>
                          <a:latin typeface="+mj-ea"/>
                          <a:ea typeface="+mn-ea"/>
                          <a:cs typeface="+mn-cs"/>
                        </a:rPr>
                      </a:b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FQ1</a:t>
                      </a:r>
                      <a:r>
                        <a:rPr kumimoji="1" lang="ja-JP" altLang="en-US" sz="800" b="1" kern="1200" dirty="0">
                          <a:solidFill>
                            <a:schemeClr val="tx1">
                              <a:lumMod val="65000"/>
                              <a:lumOff val="35000"/>
                            </a:schemeClr>
                          </a:solidFill>
                          <a:latin typeface="+mn-lt"/>
                          <a:ea typeface="+mn-ea"/>
                          <a:cs typeface="+mn-cs"/>
                        </a:rPr>
                        <a:t>）</a:t>
                      </a:r>
                      <a:endParaRPr kumimoji="1" lang="en-US" altLang="ja-JP" sz="800" b="1" i="0" u="none" strike="noStrike" kern="1200" dirty="0">
                        <a:solidFill>
                          <a:schemeClr val="tx1">
                            <a:lumMod val="65000"/>
                            <a:lumOff val="35000"/>
                          </a:schemeClr>
                        </a:solidFill>
                        <a:effectLst/>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（都道府県）</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（市区郡）</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（時間帯ジャック）</a:t>
                      </a:r>
                      <a:endParaRPr kumimoji="1" lang="en-US" altLang="ja-JP" sz="800" b="1" i="0" u="none" strike="noStrike" kern="1200" dirty="0">
                        <a:solidFill>
                          <a:schemeClr val="tx1">
                            <a:lumMod val="65000"/>
                            <a:lumOff val="35000"/>
                          </a:schemeClr>
                        </a:solidFill>
                        <a:effectLst/>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br>
                        <a:rPr kumimoji="1" lang="en-US" altLang="ja-JP" sz="800" b="1" i="0" u="none" strike="noStrike" kern="1200" dirty="0">
                          <a:solidFill>
                            <a:schemeClr val="tx1">
                              <a:lumMod val="65000"/>
                              <a:lumOff val="35000"/>
                            </a:schemeClr>
                          </a:solidFill>
                          <a:effectLst/>
                          <a:latin typeface="+mj-ea"/>
                          <a:ea typeface="+mn-ea"/>
                          <a:cs typeface="+mn-cs"/>
                        </a:rPr>
                      </a:br>
                      <a:r>
                        <a:rPr kumimoji="1" lang="ja-JP" altLang="en-US" sz="800" b="1" kern="1200" dirty="0">
                          <a:solidFill>
                            <a:schemeClr val="tx1">
                              <a:lumMod val="65000"/>
                              <a:lumOff val="35000"/>
                            </a:schemeClr>
                          </a:solidFill>
                          <a:latin typeface="+mn-lt"/>
                          <a:ea typeface="+mn-ea"/>
                          <a:cs typeface="+mn-cs"/>
                        </a:rPr>
                        <a:t>（</a:t>
                      </a:r>
                      <a:r>
                        <a:rPr kumimoji="1" lang="ja-JP" altLang="en-US" sz="800" b="1" i="0" u="none" strike="noStrike" kern="1200" dirty="0">
                          <a:solidFill>
                            <a:schemeClr val="tx1">
                              <a:lumMod val="65000"/>
                              <a:lumOff val="35000"/>
                            </a:schemeClr>
                          </a:solidFill>
                          <a:effectLst/>
                          <a:latin typeface="+mj-ea"/>
                          <a:ea typeface="+mn-ea"/>
                          <a:cs typeface="+mn-cs"/>
                        </a:rPr>
                        <a:t>時間帯ジャック　</a:t>
                      </a:r>
                      <a:r>
                        <a:rPr kumimoji="1" lang="ja-JP" altLang="en-US" sz="800" b="1" kern="1200" dirty="0">
                          <a:solidFill>
                            <a:schemeClr val="tx1">
                              <a:lumMod val="65000"/>
                              <a:lumOff val="35000"/>
                            </a:schemeClr>
                          </a:solidFill>
                          <a:latin typeface="+mn-lt"/>
                          <a:ea typeface="+mn-ea"/>
                          <a:cs typeface="+mn-cs"/>
                        </a:rPr>
                        <a:t>関東</a:t>
                      </a:r>
                      <a:r>
                        <a:rPr kumimoji="1" lang="en-US" altLang="ja-JP" sz="800" b="1" kern="1200" dirty="0">
                          <a:solidFill>
                            <a:schemeClr val="tx1">
                              <a:lumMod val="65000"/>
                              <a:lumOff val="35000"/>
                            </a:schemeClr>
                          </a:solidFill>
                          <a:latin typeface="+mn-lt"/>
                          <a:ea typeface="+mn-ea"/>
                          <a:cs typeface="+mn-cs"/>
                        </a:rPr>
                        <a:t>1</a:t>
                      </a:r>
                      <a:r>
                        <a:rPr kumimoji="1" lang="ja-JP" altLang="en-US" sz="800" b="1" kern="1200" dirty="0">
                          <a:solidFill>
                            <a:schemeClr val="tx1">
                              <a:lumMod val="65000"/>
                              <a:lumOff val="35000"/>
                            </a:schemeClr>
                          </a:solidFill>
                          <a:latin typeface="+mn-lt"/>
                          <a:ea typeface="+mn-ea"/>
                          <a:cs typeface="+mn-cs"/>
                        </a:rPr>
                        <a:t>都</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県）</a:t>
                      </a:r>
                      <a:endParaRPr kumimoji="1" lang="en-US" altLang="ja-JP" sz="800" b="1" kern="1200" dirty="0">
                        <a:solidFill>
                          <a:schemeClr val="tx1">
                            <a:lumMod val="65000"/>
                            <a:lumOff val="35000"/>
                          </a:schemeClr>
                        </a:solidFill>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98378">
                <a:tc>
                  <a:txBody>
                    <a:bodyPr/>
                    <a:lstStyle/>
                    <a:p>
                      <a:pPr algn="ctr"/>
                      <a:r>
                        <a:rPr kumimoji="1" lang="ja-JP" altLang="en-US" sz="100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0" dirty="0">
                          <a:solidFill>
                            <a:schemeClr val="bg1"/>
                          </a:solidFill>
                          <a:latin typeface="+mn-ea"/>
                          <a:ea typeface="+mn-ea"/>
                        </a:rPr>
                        <a:t>1.2</a:t>
                      </a:r>
                      <a:r>
                        <a:rPr kumimoji="1" lang="ja-JP" altLang="en-US" sz="10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47223">
                <a:tc>
                  <a:txBody>
                    <a:bodyPr/>
                    <a:lstStyle/>
                    <a:p>
                      <a:pPr algn="ctr"/>
                      <a:r>
                        <a:rPr kumimoji="1" lang="ja-JP" altLang="en-US" sz="100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4102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地域</a:t>
                      </a:r>
                      <a:endParaRPr kumimoji="1" lang="en-US" altLang="ja-JP" sz="10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1.3</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j-ea"/>
                          <a:ea typeface="+mn-ea"/>
                          <a:cs typeface="+mn-cs"/>
                        </a:rPr>
                        <a:t>1</a:t>
                      </a:r>
                      <a:r>
                        <a:rPr kumimoji="1" lang="ja-JP" altLang="en-US" sz="800" b="0" kern="1200" dirty="0">
                          <a:solidFill>
                            <a:schemeClr val="tx1">
                              <a:lumMod val="65000"/>
                              <a:lumOff val="35000"/>
                            </a:schemeClr>
                          </a:solidFill>
                          <a:latin typeface="+mj-ea"/>
                          <a:ea typeface="+mn-ea"/>
                          <a:cs typeface="+mn-cs"/>
                        </a:rPr>
                        <a:t>都</a:t>
                      </a:r>
                      <a:r>
                        <a:rPr kumimoji="1" lang="en-US" altLang="ja-JP" sz="800" b="0" kern="1200" dirty="0">
                          <a:solidFill>
                            <a:schemeClr val="tx1">
                              <a:lumMod val="65000"/>
                              <a:lumOff val="35000"/>
                            </a:schemeClr>
                          </a:solidFill>
                          <a:latin typeface="+mj-ea"/>
                          <a:ea typeface="+mn-ea"/>
                          <a:cs typeface="+mn-cs"/>
                        </a:rPr>
                        <a:t>6</a:t>
                      </a:r>
                      <a:r>
                        <a:rPr kumimoji="1" lang="ja-JP" altLang="en-US" sz="800" b="0" kern="1200" dirty="0">
                          <a:solidFill>
                            <a:schemeClr val="tx1">
                              <a:lumMod val="65000"/>
                              <a:lumOff val="35000"/>
                            </a:schemeClr>
                          </a:solidFill>
                          <a:latin typeface="+mj-ea"/>
                          <a:ea typeface="+mn-ea"/>
                          <a:cs typeface="+mn-cs"/>
                        </a:rPr>
                        <a:t>県</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410283">
                <a:tc>
                  <a:txBody>
                    <a:bodyPr/>
                    <a:lstStyle/>
                    <a:p>
                      <a:pPr algn="ctr"/>
                      <a:r>
                        <a:rPr kumimoji="1" lang="ja-JP" altLang="en-US" sz="1000" b="0" dirty="0">
                          <a:solidFill>
                            <a:schemeClr val="bg1"/>
                          </a:solidFill>
                          <a:latin typeface="+mj-lt"/>
                          <a:ea typeface="+mj-ea"/>
                        </a:rPr>
                        <a:t>地域</a:t>
                      </a:r>
                      <a:endParaRPr kumimoji="1" lang="en-US" altLang="ja-JP" sz="1000" b="0" dirty="0">
                        <a:solidFill>
                          <a:schemeClr val="bg1"/>
                        </a:solidFill>
                        <a:latin typeface="+mj-lt"/>
                        <a:ea typeface="+mj-ea"/>
                      </a:endParaRPr>
                    </a:p>
                    <a:p>
                      <a:pPr algn="ctr"/>
                      <a:r>
                        <a:rPr kumimoji="1" lang="ja-JP" altLang="en-US" sz="100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n-ea"/>
                          <a:ea typeface="+mn-ea"/>
                          <a:cs typeface="+mn-cs"/>
                        </a:rPr>
                        <a:t>1.56</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280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曜日・</a:t>
                      </a:r>
                      <a:r>
                        <a:rPr kumimoji="1" lang="ja-JP" altLang="en-US" sz="100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j-ea"/>
                          <a:ea typeface="+mn-ea"/>
                          <a:cs typeface="+mn-cs"/>
                        </a:rPr>
                        <a:t>1</a:t>
                      </a:r>
                      <a:r>
                        <a:rPr kumimoji="1" lang="ja-JP" altLang="en-US" sz="800" b="0" kern="1200" dirty="0">
                          <a:solidFill>
                            <a:schemeClr val="tx1">
                              <a:lumMod val="65000"/>
                              <a:lumOff val="35000"/>
                            </a:schemeClr>
                          </a:solidFill>
                          <a:latin typeface="+mj-ea"/>
                          <a:ea typeface="+mn-ea"/>
                          <a:cs typeface="+mn-cs"/>
                        </a:rPr>
                        <a:t>時間</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j-ea"/>
                          <a:ea typeface="+mn-ea"/>
                          <a:cs typeface="+mn-cs"/>
                        </a:rPr>
                        <a:t>1</a:t>
                      </a:r>
                      <a:r>
                        <a:rPr kumimoji="1" lang="ja-JP" altLang="en-US" sz="800" b="0" kern="1200" dirty="0">
                          <a:solidFill>
                            <a:schemeClr val="tx1">
                              <a:lumMod val="65000"/>
                              <a:lumOff val="35000"/>
                            </a:schemeClr>
                          </a:solidFill>
                          <a:latin typeface="+mj-ea"/>
                          <a:ea typeface="+mn-ea"/>
                          <a:cs typeface="+mn-cs"/>
                        </a:rPr>
                        <a:t>時間</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26559465"/>
                  </a:ext>
                </a:extLst>
              </a:tr>
              <a:tr h="489184">
                <a:tc>
                  <a:txBody>
                    <a:bodyPr/>
                    <a:lstStyle/>
                    <a:p>
                      <a:pPr algn="ctr"/>
                      <a:r>
                        <a:rPr kumimoji="1" lang="ja-JP" altLang="en-US" sz="1000" b="0" kern="1200" dirty="0">
                          <a:solidFill>
                            <a:schemeClr val="bg1"/>
                          </a:solidFill>
                          <a:latin typeface="+mn-lt"/>
                          <a:ea typeface="+mn-ea"/>
                          <a:cs typeface="+mn-cs"/>
                        </a:rPr>
                        <a:t>オーディエンス</a:t>
                      </a:r>
                      <a:endParaRPr kumimoji="1" lang="en-US" altLang="ja-JP" sz="1000" b="0" kern="1200" dirty="0">
                        <a:solidFill>
                          <a:schemeClr val="bg1"/>
                        </a:solidFill>
                        <a:latin typeface="+mn-lt"/>
                        <a:ea typeface="+mn-ea"/>
                        <a:cs typeface="+mn-cs"/>
                      </a:endParaRPr>
                    </a:p>
                    <a:p>
                      <a:pPr algn="ctr"/>
                      <a:r>
                        <a:rPr kumimoji="1" lang="ja-JP" altLang="en-US" sz="1000" b="0" kern="1200" dirty="0">
                          <a:solidFill>
                            <a:schemeClr val="bg1"/>
                          </a:solidFill>
                          <a:latin typeface="+mn-lt"/>
                          <a:ea typeface="+mn-ea"/>
                          <a:cs typeface="+mn-cs"/>
                        </a:rPr>
                        <a:t>カテゴリー</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※1</a:t>
                      </a:r>
                      <a:endParaRPr kumimoji="1" lang="ja-JP" altLang="en-US" sz="9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1.8</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lt"/>
                          <a:ea typeface="+mn-ea"/>
                          <a:cs typeface="+mn-cs"/>
                        </a:rPr>
                        <a:t>〇</a:t>
                      </a: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4102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オーディエンスリスト（ヤフー提供）</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※2</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リスト</a:t>
                      </a:r>
                      <a:endParaRPr kumimoji="1" lang="en-US" altLang="ja-JP" sz="1000" b="0" kern="1200" dirty="0">
                        <a:solidFill>
                          <a:schemeClr val="bg1"/>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lt"/>
                          <a:ea typeface="+mn-ea"/>
                          <a:cs typeface="+mn-cs"/>
                        </a:rPr>
                        <a:t>〇</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0" kern="1200" dirty="0">
                          <a:solidFill>
                            <a:schemeClr val="tx1">
                              <a:lumMod val="65000"/>
                              <a:lumOff val="35000"/>
                            </a:schemeClr>
                          </a:solidFill>
                          <a:latin typeface="+mn-lt"/>
                          <a:ea typeface="+mn-ea"/>
                          <a:cs typeface="+mn-cs"/>
                        </a:rPr>
                        <a:t>〇</a:t>
                      </a:r>
                    </a:p>
                    <a:p>
                      <a:pPr algn="ctr"/>
                      <a:r>
                        <a:rPr kumimoji="1" lang="en-US" altLang="ja-JP" sz="800" b="0" kern="1200" dirty="0">
                          <a:solidFill>
                            <a:schemeClr val="tx1">
                              <a:lumMod val="65000"/>
                              <a:lumOff val="35000"/>
                            </a:schemeClr>
                          </a:solidFill>
                          <a:latin typeface="+mn-lt"/>
                          <a:ea typeface="+mn-ea"/>
                          <a:cs typeface="+mn-cs"/>
                        </a:rPr>
                        <a:t>※</a:t>
                      </a:r>
                      <a:r>
                        <a:rPr kumimoji="1" lang="ja-JP" altLang="en-US" sz="800" b="0" kern="1200" dirty="0">
                          <a:solidFill>
                            <a:schemeClr val="tx1">
                              <a:lumMod val="65000"/>
                              <a:lumOff val="35000"/>
                            </a:schemeClr>
                          </a:solidFill>
                          <a:latin typeface="+mn-lt"/>
                          <a:ea typeface="+mn-ea"/>
                          <a:cs typeface="+mn-cs"/>
                        </a:rPr>
                        <a:t>チラシ非閲覧ターゲティングのみ可</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9837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2.0</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j-ea"/>
                          <a:ea typeface="+mn-ea"/>
                          <a:cs typeface="+mn-cs"/>
                        </a:rPr>
                        <a:t>1</a:t>
                      </a:r>
                      <a:r>
                        <a:rPr kumimoji="1" lang="ja-JP" altLang="en-US" sz="800" b="0" kern="1200" dirty="0">
                          <a:solidFill>
                            <a:schemeClr val="tx1">
                              <a:lumMod val="65000"/>
                              <a:lumOff val="35000"/>
                            </a:schemeClr>
                          </a:solidFill>
                          <a:latin typeface="+mj-ea"/>
                          <a:ea typeface="+mn-ea"/>
                          <a:cs typeface="+mn-cs"/>
                        </a:rPr>
                        <a:t>回</a:t>
                      </a:r>
                      <a:r>
                        <a:rPr kumimoji="1" lang="en-US" altLang="ja-JP" sz="800" b="0" kern="1200" dirty="0">
                          <a:solidFill>
                            <a:schemeClr val="tx1">
                              <a:lumMod val="65000"/>
                              <a:lumOff val="35000"/>
                            </a:schemeClr>
                          </a:solidFill>
                          <a:latin typeface="+mj-ea"/>
                          <a:ea typeface="+mn-ea"/>
                          <a:cs typeface="+mn-cs"/>
                        </a:rPr>
                        <a:t>/</a:t>
                      </a:r>
                      <a:r>
                        <a:rPr kumimoji="1" lang="ja-JP" altLang="en-US" sz="800" b="0" kern="1200" dirty="0">
                          <a:solidFill>
                            <a:schemeClr val="tx1">
                              <a:lumMod val="65000"/>
                              <a:lumOff val="35000"/>
                            </a:schemeClr>
                          </a:solidFill>
                          <a:latin typeface="+mj-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9" name="テキスト ボックス 5">
            <a:extLst>
              <a:ext uri="{FF2B5EF4-FFF2-40B4-BE49-F238E27FC236}">
                <a16:creationId xmlns:a16="http://schemas.microsoft.com/office/drawing/2014/main" id="{80B0730C-3B9E-4841-8DAD-6780CB507DD0}"/>
              </a:ext>
            </a:extLst>
          </p:cNvPr>
          <p:cNvSpPr txBox="1"/>
          <p:nvPr/>
        </p:nvSpPr>
        <p:spPr>
          <a:xfrm>
            <a:off x="263352" y="4845784"/>
            <a:ext cx="11928648"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a:t>
            </a:r>
            <a:r>
              <a:rPr lang="ja-JP" altLang="en-US" sz="1050" dirty="0">
                <a:solidFill>
                  <a:schemeClr val="tx1">
                    <a:lumMod val="65000"/>
                    <a:lumOff val="35000"/>
                  </a:schemeClr>
                </a:solidFill>
                <a:latin typeface="+mn-ea"/>
              </a:rPr>
              <a:t>オーディエンスリスト（ヤフー提供）の詳細は、こちらの表を参照してください。</a:t>
            </a:r>
            <a:r>
              <a:rPr lang="en-US" altLang="ja-JP" sz="1050" dirty="0">
                <a:latin typeface="+mn-ea"/>
                <a:hlinkClick r:id="rId3"/>
              </a:rPr>
              <a:t>https://s.yimg.jp/dl/displayads-guarantee/audiencelist.zip</a:t>
            </a:r>
            <a:endParaRPr lang="en-US" altLang="ja-JP" sz="1050" dirty="0">
              <a:latin typeface="+mn-ea"/>
            </a:endParaRPr>
          </a:p>
        </p:txBody>
      </p:sp>
    </p:spTree>
    <p:extLst>
      <p:ext uri="{BB962C8B-B14F-4D97-AF65-F5344CB8AC3E}">
        <p14:creationId xmlns:p14="http://schemas.microsoft.com/office/powerpoint/2010/main" val="10930261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23</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893381540"/>
              </p:ext>
            </p:extLst>
          </p:nvPr>
        </p:nvGraphicFramePr>
        <p:xfrm>
          <a:off x="334965" y="944563"/>
          <a:ext cx="11593683" cy="3705480"/>
        </p:xfrm>
        <a:graphic>
          <a:graphicData uri="http://schemas.openxmlformats.org/drawingml/2006/table">
            <a:tbl>
              <a:tblPr firstCol="1" bandRow="1">
                <a:tableStyleId>{21E4AEA4-8DFA-4A89-87EB-49C32662AFE0}</a:tableStyleId>
              </a:tblPr>
              <a:tblGrid>
                <a:gridCol w="1555973">
                  <a:extLst>
                    <a:ext uri="{9D8B030D-6E8A-4147-A177-3AD203B41FA5}">
                      <a16:colId xmlns:a16="http://schemas.microsoft.com/office/drawing/2014/main" val="792911817"/>
                    </a:ext>
                  </a:extLst>
                </a:gridCol>
                <a:gridCol w="821280">
                  <a:extLst>
                    <a:ext uri="{9D8B030D-6E8A-4147-A177-3AD203B41FA5}">
                      <a16:colId xmlns:a16="http://schemas.microsoft.com/office/drawing/2014/main" val="2515137241"/>
                    </a:ext>
                  </a:extLst>
                </a:gridCol>
                <a:gridCol w="1551179">
                  <a:extLst>
                    <a:ext uri="{9D8B030D-6E8A-4147-A177-3AD203B41FA5}">
                      <a16:colId xmlns:a16="http://schemas.microsoft.com/office/drawing/2014/main" val="598637953"/>
                    </a:ext>
                  </a:extLst>
                </a:gridCol>
                <a:gridCol w="1426888">
                  <a:extLst>
                    <a:ext uri="{9D8B030D-6E8A-4147-A177-3AD203B41FA5}">
                      <a16:colId xmlns:a16="http://schemas.microsoft.com/office/drawing/2014/main" val="56015879"/>
                    </a:ext>
                  </a:extLst>
                </a:gridCol>
                <a:gridCol w="1528808">
                  <a:extLst>
                    <a:ext uri="{9D8B030D-6E8A-4147-A177-3AD203B41FA5}">
                      <a16:colId xmlns:a16="http://schemas.microsoft.com/office/drawing/2014/main" val="379781813"/>
                    </a:ext>
                  </a:extLst>
                </a:gridCol>
                <a:gridCol w="1630727">
                  <a:extLst>
                    <a:ext uri="{9D8B030D-6E8A-4147-A177-3AD203B41FA5}">
                      <a16:colId xmlns:a16="http://schemas.microsoft.com/office/drawing/2014/main" val="1484868583"/>
                    </a:ext>
                  </a:extLst>
                </a:gridCol>
                <a:gridCol w="1426888">
                  <a:extLst>
                    <a:ext uri="{9D8B030D-6E8A-4147-A177-3AD203B41FA5}">
                      <a16:colId xmlns:a16="http://schemas.microsoft.com/office/drawing/2014/main" val="3608287535"/>
                    </a:ext>
                  </a:extLst>
                </a:gridCol>
                <a:gridCol w="1651940">
                  <a:extLst>
                    <a:ext uri="{9D8B030D-6E8A-4147-A177-3AD203B41FA5}">
                      <a16:colId xmlns:a16="http://schemas.microsoft.com/office/drawing/2014/main" val="2760754859"/>
                    </a:ext>
                  </a:extLst>
                </a:gridCol>
              </a:tblGrid>
              <a:tr h="569996">
                <a:tc>
                  <a:txBody>
                    <a:bodyPr/>
                    <a:lstStyle/>
                    <a:p>
                      <a:pPr algn="ctr"/>
                      <a:r>
                        <a:rPr kumimoji="1" lang="ja-JP" altLang="en-US" sz="100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1" kern="1200" dirty="0" err="1">
                          <a:solidFill>
                            <a:schemeClr val="bg1"/>
                          </a:solidFill>
                          <a:latin typeface="+mn-ea"/>
                          <a:ea typeface="+mn-ea"/>
                          <a:cs typeface="+mn-cs"/>
                        </a:rPr>
                        <a:t>vCPM</a:t>
                      </a:r>
                      <a:endParaRPr kumimoji="1" lang="en-US" altLang="ja-JP" sz="1000" b="1" kern="1200" dirty="0">
                        <a:solidFill>
                          <a:schemeClr val="bg1"/>
                        </a:solidFill>
                        <a:latin typeface="+mn-ea"/>
                        <a:ea typeface="+mn-ea"/>
                        <a:cs typeface="+mn-cs"/>
                      </a:endParaRPr>
                    </a:p>
                    <a:p>
                      <a:pPr algn="ctr"/>
                      <a:r>
                        <a:rPr kumimoji="1" lang="ja-JP" altLang="en-US" sz="1000" b="1" kern="1200" dirty="0">
                          <a:solidFill>
                            <a:schemeClr val="bg1"/>
                          </a:solidFill>
                          <a:latin typeface="+mn-ea"/>
                          <a:ea typeface="+mn-ea"/>
                          <a:cs typeface="+mn-cs"/>
                        </a:rPr>
                        <a:t>掛け率</a:t>
                      </a:r>
                      <a:endParaRPr kumimoji="1" lang="en-US" altLang="ja-JP" sz="10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p>
                    <a:p>
                      <a:pPr algn="ctr"/>
                      <a:r>
                        <a:rPr kumimoji="1" lang="ja-JP" altLang="en-US" sz="800" b="1" kern="1200" dirty="0">
                          <a:solidFill>
                            <a:schemeClr val="tx1">
                              <a:lumMod val="65000"/>
                              <a:lumOff val="35000"/>
                            </a:schemeClr>
                          </a:solidFill>
                          <a:latin typeface="+mn-lt"/>
                          <a:ea typeface="+mn-ea"/>
                          <a:cs typeface="+mn-cs"/>
                        </a:rPr>
                        <a:t>カルーセル</a:t>
                      </a:r>
                      <a:endParaRPr kumimoji="1" lang="en-US" altLang="ja-JP" sz="8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br>
                        <a:rPr kumimoji="1" lang="en-US" altLang="ja-JP" sz="800" b="1" i="0" u="none" strike="noStrike" kern="1200" dirty="0">
                          <a:solidFill>
                            <a:schemeClr val="tx1">
                              <a:lumMod val="65000"/>
                              <a:lumOff val="35000"/>
                            </a:schemeClr>
                          </a:solidFill>
                          <a:effectLst/>
                          <a:latin typeface="+mj-ea"/>
                          <a:ea typeface="+mn-ea"/>
                          <a:cs typeface="+mn-cs"/>
                        </a:rPr>
                      </a:br>
                      <a:r>
                        <a:rPr kumimoji="1" lang="ja-JP" altLang="en-US" sz="800" b="1" kern="1200" dirty="0">
                          <a:solidFill>
                            <a:schemeClr val="tx1">
                              <a:lumMod val="65000"/>
                              <a:lumOff val="35000"/>
                            </a:schemeClr>
                          </a:solidFill>
                          <a:latin typeface="+mn-lt"/>
                          <a:ea typeface="+mn-ea"/>
                          <a:cs typeface="+mn-cs"/>
                        </a:rPr>
                        <a:t>カルーセル（</a:t>
                      </a:r>
                      <a:r>
                        <a:rPr kumimoji="1" lang="en-US" altLang="ja-JP" sz="800" b="1" kern="1200" dirty="0">
                          <a:solidFill>
                            <a:schemeClr val="tx1">
                              <a:lumMod val="65000"/>
                              <a:lumOff val="35000"/>
                            </a:schemeClr>
                          </a:solidFill>
                          <a:latin typeface="+mn-lt"/>
                          <a:ea typeface="+mn-ea"/>
                          <a:cs typeface="+mn-cs"/>
                        </a:rPr>
                        <a:t>FQ1</a:t>
                      </a:r>
                      <a:r>
                        <a:rPr kumimoji="1" lang="ja-JP" altLang="en-US" sz="800" b="1" kern="1200" dirty="0">
                          <a:solidFill>
                            <a:schemeClr val="tx1">
                              <a:lumMod val="65000"/>
                              <a:lumOff val="35000"/>
                            </a:schemeClr>
                          </a:solidFill>
                          <a:latin typeface="+mn-lt"/>
                          <a:ea typeface="+mn-ea"/>
                          <a:cs typeface="+mn-cs"/>
                        </a:rPr>
                        <a:t>）</a:t>
                      </a:r>
                      <a:endParaRPr kumimoji="1" lang="en-US" altLang="ja-JP" sz="800" b="1" i="0" u="none" strike="noStrike" kern="1200" dirty="0">
                        <a:solidFill>
                          <a:schemeClr val="tx1">
                            <a:lumMod val="65000"/>
                            <a:lumOff val="35000"/>
                          </a:schemeClr>
                        </a:solidFill>
                        <a:effectLst/>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カルーセル</a:t>
                      </a:r>
                      <a:r>
                        <a:rPr kumimoji="1" lang="ja-JP" altLang="en-US" sz="800" b="1" i="0" u="none" strike="noStrike" kern="1200" dirty="0">
                          <a:solidFill>
                            <a:schemeClr val="tx1">
                              <a:lumMod val="65000"/>
                              <a:lumOff val="35000"/>
                            </a:schemeClr>
                          </a:solidFill>
                          <a:effectLst/>
                          <a:latin typeface="+mj-ea"/>
                          <a:ea typeface="+mn-ea"/>
                          <a:cs typeface="+mn-cs"/>
                        </a:rPr>
                        <a:t>（都道府県）</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カルーセル</a:t>
                      </a:r>
                      <a:r>
                        <a:rPr kumimoji="1" lang="ja-JP" altLang="en-US" sz="800" b="1" i="0" u="none" strike="noStrike" kern="1200" dirty="0">
                          <a:solidFill>
                            <a:schemeClr val="tx1">
                              <a:lumMod val="65000"/>
                              <a:lumOff val="35000"/>
                            </a:schemeClr>
                          </a:solidFill>
                          <a:effectLst/>
                          <a:latin typeface="+mj-ea"/>
                          <a:ea typeface="+mn-ea"/>
                          <a:cs typeface="+mn-cs"/>
                        </a:rPr>
                        <a:t>（市区郡）</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カルーセル</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（時間帯ジャック）</a:t>
                      </a:r>
                      <a:endParaRPr kumimoji="1" lang="en-US" altLang="ja-JP" sz="800" b="1" i="0" u="none" strike="noStrike" kern="1200" dirty="0">
                        <a:solidFill>
                          <a:schemeClr val="tx1">
                            <a:lumMod val="65000"/>
                            <a:lumOff val="35000"/>
                          </a:schemeClr>
                        </a:solidFill>
                        <a:effectLst/>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br>
                        <a:rPr kumimoji="1" lang="en-US" altLang="ja-JP" sz="800" b="1" i="0" u="none" strike="noStrike" kern="1200" dirty="0">
                          <a:solidFill>
                            <a:schemeClr val="tx1">
                              <a:lumMod val="65000"/>
                              <a:lumOff val="35000"/>
                            </a:schemeClr>
                          </a:solidFill>
                          <a:effectLst/>
                          <a:latin typeface="+mj-ea"/>
                          <a:ea typeface="+mn-ea"/>
                          <a:cs typeface="+mn-cs"/>
                        </a:rPr>
                      </a:br>
                      <a:r>
                        <a:rPr kumimoji="1" lang="ja-JP" altLang="en-US" sz="800" b="1" kern="1200" dirty="0">
                          <a:solidFill>
                            <a:schemeClr val="tx1">
                              <a:lumMod val="65000"/>
                              <a:lumOff val="35000"/>
                            </a:schemeClr>
                          </a:solidFill>
                          <a:latin typeface="+mn-lt"/>
                          <a:ea typeface="+mn-ea"/>
                          <a:cs typeface="+mn-cs"/>
                        </a:rPr>
                        <a:t>カルーセル</a:t>
                      </a:r>
                      <a:endParaRPr kumimoji="1" lang="en-US" altLang="ja-JP" sz="800" b="1" i="0" u="none" strike="noStrike" kern="1200" dirty="0">
                        <a:solidFill>
                          <a:schemeClr val="tx1">
                            <a:lumMod val="65000"/>
                            <a:lumOff val="35000"/>
                          </a:schemeClr>
                        </a:solidFill>
                        <a:effectLst/>
                        <a:latin typeface="+mj-ea"/>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r>
                        <a:rPr kumimoji="1" lang="ja-JP" altLang="en-US" sz="800" b="1" i="0" u="none" strike="noStrike" kern="1200" dirty="0">
                          <a:solidFill>
                            <a:schemeClr val="tx1">
                              <a:lumMod val="65000"/>
                              <a:lumOff val="35000"/>
                            </a:schemeClr>
                          </a:solidFill>
                          <a:effectLst/>
                          <a:latin typeface="+mj-ea"/>
                          <a:ea typeface="+mn-ea"/>
                          <a:cs typeface="+mn-cs"/>
                        </a:rPr>
                        <a:t>時間帯ジャック　</a:t>
                      </a:r>
                      <a:r>
                        <a:rPr kumimoji="1" lang="ja-JP" altLang="en-US" sz="800" b="1" kern="1200" dirty="0">
                          <a:solidFill>
                            <a:schemeClr val="tx1">
                              <a:lumMod val="65000"/>
                              <a:lumOff val="35000"/>
                            </a:schemeClr>
                          </a:solidFill>
                          <a:latin typeface="+mn-lt"/>
                          <a:ea typeface="+mn-ea"/>
                          <a:cs typeface="+mn-cs"/>
                        </a:rPr>
                        <a:t>関東</a:t>
                      </a:r>
                      <a:r>
                        <a:rPr kumimoji="1" lang="en-US" altLang="ja-JP" sz="800" b="1" kern="1200" dirty="0">
                          <a:solidFill>
                            <a:schemeClr val="tx1">
                              <a:lumMod val="65000"/>
                              <a:lumOff val="35000"/>
                            </a:schemeClr>
                          </a:solidFill>
                          <a:latin typeface="+mn-lt"/>
                          <a:ea typeface="+mn-ea"/>
                          <a:cs typeface="+mn-cs"/>
                        </a:rPr>
                        <a:t>1</a:t>
                      </a:r>
                      <a:r>
                        <a:rPr kumimoji="1" lang="ja-JP" altLang="en-US" sz="800" b="1" kern="1200" dirty="0">
                          <a:solidFill>
                            <a:schemeClr val="tx1">
                              <a:lumMod val="65000"/>
                              <a:lumOff val="35000"/>
                            </a:schemeClr>
                          </a:solidFill>
                          <a:latin typeface="+mn-lt"/>
                          <a:ea typeface="+mn-ea"/>
                          <a:cs typeface="+mn-cs"/>
                        </a:rPr>
                        <a:t>都</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県）</a:t>
                      </a:r>
                      <a:endParaRPr kumimoji="1" lang="en-US" altLang="ja-JP" sz="800" b="1" kern="1200" dirty="0">
                        <a:solidFill>
                          <a:schemeClr val="tx1">
                            <a:lumMod val="65000"/>
                            <a:lumOff val="35000"/>
                          </a:schemeClr>
                        </a:solidFill>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0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0" dirty="0">
                          <a:solidFill>
                            <a:schemeClr val="bg1"/>
                          </a:solidFill>
                          <a:latin typeface="+mn-ea"/>
                          <a:ea typeface="+mn-ea"/>
                        </a:rPr>
                        <a:t>1.2</a:t>
                      </a:r>
                      <a:r>
                        <a:rPr kumimoji="1" lang="ja-JP" altLang="en-US" sz="10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0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地域</a:t>
                      </a:r>
                      <a:endParaRPr kumimoji="1" lang="en-US" altLang="ja-JP" sz="10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1.3</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j-ea"/>
                          <a:ea typeface="+mn-ea"/>
                          <a:cs typeface="+mn-cs"/>
                        </a:rPr>
                        <a:t>1</a:t>
                      </a:r>
                      <a:r>
                        <a:rPr kumimoji="1" lang="ja-JP" altLang="en-US" sz="800" b="0" kern="1200" dirty="0">
                          <a:solidFill>
                            <a:schemeClr val="tx1">
                              <a:lumMod val="65000"/>
                              <a:lumOff val="35000"/>
                            </a:schemeClr>
                          </a:solidFill>
                          <a:latin typeface="+mj-ea"/>
                          <a:ea typeface="+mn-ea"/>
                          <a:cs typeface="+mn-cs"/>
                        </a:rPr>
                        <a:t>都</a:t>
                      </a:r>
                      <a:r>
                        <a:rPr kumimoji="1" lang="en-US" altLang="ja-JP" sz="800" b="0" kern="1200" dirty="0">
                          <a:solidFill>
                            <a:schemeClr val="tx1">
                              <a:lumMod val="65000"/>
                              <a:lumOff val="35000"/>
                            </a:schemeClr>
                          </a:solidFill>
                          <a:latin typeface="+mj-ea"/>
                          <a:ea typeface="+mn-ea"/>
                          <a:cs typeface="+mn-cs"/>
                        </a:rPr>
                        <a:t>6</a:t>
                      </a:r>
                      <a:r>
                        <a:rPr kumimoji="1" lang="ja-JP" altLang="en-US" sz="800" b="0" kern="1200" dirty="0">
                          <a:solidFill>
                            <a:schemeClr val="tx1">
                              <a:lumMod val="65000"/>
                              <a:lumOff val="35000"/>
                            </a:schemeClr>
                          </a:solidFill>
                          <a:latin typeface="+mj-ea"/>
                          <a:ea typeface="+mn-ea"/>
                          <a:cs typeface="+mn-cs"/>
                        </a:rPr>
                        <a:t>県</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00" b="0" dirty="0">
                          <a:solidFill>
                            <a:schemeClr val="bg1"/>
                          </a:solidFill>
                          <a:latin typeface="+mj-lt"/>
                          <a:ea typeface="+mj-ea"/>
                        </a:rPr>
                        <a:t>地域</a:t>
                      </a:r>
                      <a:endParaRPr kumimoji="1" lang="en-US" altLang="ja-JP" sz="1000" b="0" dirty="0">
                        <a:solidFill>
                          <a:schemeClr val="bg1"/>
                        </a:solidFill>
                        <a:latin typeface="+mj-lt"/>
                        <a:ea typeface="+mj-ea"/>
                      </a:endParaRPr>
                    </a:p>
                    <a:p>
                      <a:pPr algn="ctr"/>
                      <a:r>
                        <a:rPr kumimoji="1" lang="ja-JP" altLang="en-US" sz="100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n-ea"/>
                          <a:ea typeface="+mn-ea"/>
                          <a:cs typeface="+mn-cs"/>
                        </a:rPr>
                        <a:t>1.56</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曜日・</a:t>
                      </a:r>
                      <a:r>
                        <a:rPr kumimoji="1" lang="ja-JP" altLang="en-US" sz="100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j-ea"/>
                          <a:ea typeface="+mn-ea"/>
                          <a:cs typeface="+mn-cs"/>
                        </a:rPr>
                        <a:t>1</a:t>
                      </a:r>
                      <a:r>
                        <a:rPr kumimoji="1" lang="ja-JP" altLang="en-US" sz="800" b="0" kern="1200" dirty="0">
                          <a:solidFill>
                            <a:schemeClr val="tx1">
                              <a:lumMod val="65000"/>
                              <a:lumOff val="35000"/>
                            </a:schemeClr>
                          </a:solidFill>
                          <a:latin typeface="+mj-ea"/>
                          <a:ea typeface="+mn-ea"/>
                          <a:cs typeface="+mn-cs"/>
                        </a:rPr>
                        <a:t>時間</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j-ea"/>
                          <a:ea typeface="+mn-ea"/>
                          <a:cs typeface="+mn-cs"/>
                        </a:rPr>
                        <a:t>1</a:t>
                      </a:r>
                      <a:r>
                        <a:rPr kumimoji="1" lang="ja-JP" altLang="en-US" sz="800" b="0" kern="1200" dirty="0">
                          <a:solidFill>
                            <a:schemeClr val="tx1">
                              <a:lumMod val="65000"/>
                              <a:lumOff val="35000"/>
                            </a:schemeClr>
                          </a:solidFill>
                          <a:latin typeface="+mj-ea"/>
                          <a:ea typeface="+mn-ea"/>
                          <a:cs typeface="+mn-cs"/>
                        </a:rPr>
                        <a:t>時間</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520098369"/>
                  </a:ext>
                </a:extLst>
              </a:tr>
              <a:tr h="384742">
                <a:tc>
                  <a:txBody>
                    <a:bodyPr/>
                    <a:lstStyle/>
                    <a:p>
                      <a:pPr algn="ctr"/>
                      <a:r>
                        <a:rPr kumimoji="1" lang="ja-JP" altLang="en-US" sz="1000" b="0" kern="1200" dirty="0">
                          <a:solidFill>
                            <a:schemeClr val="bg1"/>
                          </a:solidFill>
                          <a:latin typeface="+mn-lt"/>
                          <a:ea typeface="+mn-ea"/>
                          <a:cs typeface="+mn-cs"/>
                        </a:rPr>
                        <a:t>オーディエンス</a:t>
                      </a:r>
                      <a:endParaRPr kumimoji="1" lang="en-US" altLang="ja-JP" sz="1000" b="0" kern="1200" dirty="0">
                        <a:solidFill>
                          <a:schemeClr val="bg1"/>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カテゴリー</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※1</a:t>
                      </a:r>
                      <a:r>
                        <a:rPr kumimoji="1" lang="ja-JP" altLang="en-US" sz="900" b="0" kern="1200" dirty="0">
                          <a:solidFill>
                            <a:schemeClr val="bg1"/>
                          </a:solidFill>
                          <a:latin typeface="+mn-lt"/>
                          <a:ea typeface="+mn-ea"/>
                          <a:cs typeface="+mn-cs"/>
                        </a:rPr>
                        <a:t>　</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1.8</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lt"/>
                          <a:ea typeface="+mn-ea"/>
                          <a:cs typeface="+mn-cs"/>
                        </a:rPr>
                        <a:t>〇</a:t>
                      </a: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オーディエンスリスト（ヤフー提供）</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※2</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リスト</a:t>
                      </a:r>
                      <a:endParaRPr kumimoji="1" lang="en-US" altLang="ja-JP" sz="1000" b="0" kern="1200" dirty="0">
                        <a:solidFill>
                          <a:schemeClr val="bg1"/>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lt"/>
                          <a:ea typeface="+mn-ea"/>
                          <a:cs typeface="+mn-cs"/>
                        </a:rPr>
                        <a:t>〇</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0" kern="1200" dirty="0">
                          <a:solidFill>
                            <a:schemeClr val="tx1">
                              <a:lumMod val="65000"/>
                              <a:lumOff val="35000"/>
                            </a:schemeClr>
                          </a:solidFill>
                          <a:latin typeface="+mn-lt"/>
                          <a:ea typeface="+mn-ea"/>
                          <a:cs typeface="+mn-cs"/>
                        </a:rPr>
                        <a:t>〇</a:t>
                      </a:r>
                    </a:p>
                    <a:p>
                      <a:pPr algn="ctr"/>
                      <a:r>
                        <a:rPr kumimoji="1" lang="en-US" altLang="ja-JP" sz="800" b="0" kern="1200" dirty="0">
                          <a:solidFill>
                            <a:schemeClr val="tx1">
                              <a:lumMod val="65000"/>
                              <a:lumOff val="35000"/>
                            </a:schemeClr>
                          </a:solidFill>
                          <a:latin typeface="+mn-lt"/>
                          <a:ea typeface="+mn-ea"/>
                          <a:cs typeface="+mn-cs"/>
                        </a:rPr>
                        <a:t>※</a:t>
                      </a:r>
                      <a:r>
                        <a:rPr kumimoji="1" lang="ja-JP" altLang="en-US" sz="800" b="0" kern="1200" dirty="0">
                          <a:solidFill>
                            <a:schemeClr val="tx1">
                              <a:lumMod val="65000"/>
                              <a:lumOff val="35000"/>
                            </a:schemeClr>
                          </a:solidFill>
                          <a:latin typeface="+mn-lt"/>
                          <a:ea typeface="+mn-ea"/>
                          <a:cs typeface="+mn-cs"/>
                        </a:rPr>
                        <a:t>チラシ非閲覧ターゲティングのみ可</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2.0</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j-ea"/>
                          <a:ea typeface="+mn-ea"/>
                          <a:cs typeface="+mn-cs"/>
                        </a:rPr>
                        <a:t>1</a:t>
                      </a:r>
                      <a:r>
                        <a:rPr kumimoji="1" lang="ja-JP" altLang="en-US" sz="800" b="0" kern="1200" dirty="0">
                          <a:solidFill>
                            <a:schemeClr val="tx1">
                              <a:lumMod val="65000"/>
                              <a:lumOff val="35000"/>
                            </a:schemeClr>
                          </a:solidFill>
                          <a:latin typeface="+mj-ea"/>
                          <a:ea typeface="+mn-ea"/>
                          <a:cs typeface="+mn-cs"/>
                        </a:rPr>
                        <a:t>回</a:t>
                      </a:r>
                      <a:r>
                        <a:rPr kumimoji="1" lang="en-US" altLang="ja-JP" sz="800" b="0" kern="1200" dirty="0">
                          <a:solidFill>
                            <a:schemeClr val="tx1">
                              <a:lumMod val="65000"/>
                              <a:lumOff val="35000"/>
                            </a:schemeClr>
                          </a:solidFill>
                          <a:latin typeface="+mj-ea"/>
                          <a:ea typeface="+mn-ea"/>
                          <a:cs typeface="+mn-cs"/>
                        </a:rPr>
                        <a:t>/</a:t>
                      </a:r>
                      <a:r>
                        <a:rPr kumimoji="1" lang="ja-JP" altLang="en-US" sz="800" b="0" kern="1200" dirty="0">
                          <a:solidFill>
                            <a:schemeClr val="tx1">
                              <a:lumMod val="65000"/>
                              <a:lumOff val="35000"/>
                            </a:schemeClr>
                          </a:solidFill>
                          <a:latin typeface="+mj-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9" name="テキスト ボックス 5">
            <a:extLst>
              <a:ext uri="{FF2B5EF4-FFF2-40B4-BE49-F238E27FC236}">
                <a16:creationId xmlns:a16="http://schemas.microsoft.com/office/drawing/2014/main" id="{80B0730C-3B9E-4841-8DAD-6780CB507DD0}"/>
              </a:ext>
            </a:extLst>
          </p:cNvPr>
          <p:cNvSpPr txBox="1"/>
          <p:nvPr/>
        </p:nvSpPr>
        <p:spPr>
          <a:xfrm>
            <a:off x="263352" y="4845784"/>
            <a:ext cx="11928648"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a:t>
            </a:r>
            <a:r>
              <a:rPr lang="ja-JP" altLang="en-US" sz="1050" dirty="0">
                <a:solidFill>
                  <a:schemeClr val="tx1">
                    <a:lumMod val="65000"/>
                    <a:lumOff val="35000"/>
                  </a:schemeClr>
                </a:solidFill>
                <a:latin typeface="+mn-ea"/>
              </a:rPr>
              <a:t>オーディエンスリスト（ヤフー提供）の詳細は、こちらの表を参照してください。</a:t>
            </a:r>
            <a:r>
              <a:rPr lang="en-US" altLang="ja-JP" sz="1050" dirty="0">
                <a:latin typeface="+mn-ea"/>
                <a:hlinkClick r:id="rId3"/>
              </a:rPr>
              <a:t>https://s.yimg.jp/dl/displayads-guarantee/audiencelist.zip</a:t>
            </a:r>
            <a:endParaRPr lang="en-US" altLang="ja-JP" sz="1050" dirty="0">
              <a:latin typeface="+mn-ea"/>
            </a:endParaRPr>
          </a:p>
        </p:txBody>
      </p:sp>
    </p:spTree>
    <p:extLst>
      <p:ext uri="{BB962C8B-B14F-4D97-AF65-F5344CB8AC3E}">
        <p14:creationId xmlns:p14="http://schemas.microsoft.com/office/powerpoint/2010/main" val="8787063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24</a:t>
            </a:fld>
            <a:endParaRPr lang="ja-JP" altLang="en-US"/>
          </a:p>
        </p:txBody>
      </p:sp>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371220482"/>
              </p:ext>
            </p:extLst>
          </p:nvPr>
        </p:nvGraphicFramePr>
        <p:xfrm>
          <a:off x="334962" y="944563"/>
          <a:ext cx="11593686" cy="3705480"/>
        </p:xfrm>
        <a:graphic>
          <a:graphicData uri="http://schemas.openxmlformats.org/drawingml/2006/table">
            <a:tbl>
              <a:tblPr firstCol="1" bandRow="1">
                <a:tableStyleId>{21E4AEA4-8DFA-4A89-87EB-49C32662AFE0}</a:tableStyleId>
              </a:tblPr>
              <a:tblGrid>
                <a:gridCol w="1925033">
                  <a:extLst>
                    <a:ext uri="{9D8B030D-6E8A-4147-A177-3AD203B41FA5}">
                      <a16:colId xmlns:a16="http://schemas.microsoft.com/office/drawing/2014/main" val="792911817"/>
                    </a:ext>
                  </a:extLst>
                </a:gridCol>
                <a:gridCol w="1283354">
                  <a:extLst>
                    <a:ext uri="{9D8B030D-6E8A-4147-A177-3AD203B41FA5}">
                      <a16:colId xmlns:a16="http://schemas.microsoft.com/office/drawing/2014/main" val="2515137241"/>
                    </a:ext>
                  </a:extLst>
                </a:gridCol>
                <a:gridCol w="1696636">
                  <a:extLst>
                    <a:ext uri="{9D8B030D-6E8A-4147-A177-3AD203B41FA5}">
                      <a16:colId xmlns:a16="http://schemas.microsoft.com/office/drawing/2014/main" val="598637953"/>
                    </a:ext>
                  </a:extLst>
                </a:gridCol>
                <a:gridCol w="1560689">
                  <a:extLst>
                    <a:ext uri="{9D8B030D-6E8A-4147-A177-3AD203B41FA5}">
                      <a16:colId xmlns:a16="http://schemas.microsoft.com/office/drawing/2014/main" val="56015879"/>
                    </a:ext>
                  </a:extLst>
                </a:gridCol>
                <a:gridCol w="1672165">
                  <a:extLst>
                    <a:ext uri="{9D8B030D-6E8A-4147-A177-3AD203B41FA5}">
                      <a16:colId xmlns:a16="http://schemas.microsoft.com/office/drawing/2014/main" val="379781813"/>
                    </a:ext>
                  </a:extLst>
                </a:gridCol>
                <a:gridCol w="1783644">
                  <a:extLst>
                    <a:ext uri="{9D8B030D-6E8A-4147-A177-3AD203B41FA5}">
                      <a16:colId xmlns:a16="http://schemas.microsoft.com/office/drawing/2014/main" val="1484868583"/>
                    </a:ext>
                  </a:extLst>
                </a:gridCol>
                <a:gridCol w="1672165">
                  <a:extLst>
                    <a:ext uri="{9D8B030D-6E8A-4147-A177-3AD203B41FA5}">
                      <a16:colId xmlns:a16="http://schemas.microsoft.com/office/drawing/2014/main" val="2760754859"/>
                    </a:ext>
                  </a:extLst>
                </a:gridCol>
              </a:tblGrid>
              <a:tr h="569996">
                <a:tc>
                  <a:txBody>
                    <a:bodyPr/>
                    <a:lstStyle/>
                    <a:p>
                      <a:pPr algn="ctr"/>
                      <a:r>
                        <a:rPr kumimoji="1" lang="ja-JP" altLang="en-US" sz="100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1" kern="1200" dirty="0" err="1">
                          <a:solidFill>
                            <a:schemeClr val="bg1"/>
                          </a:solidFill>
                          <a:latin typeface="+mn-ea"/>
                          <a:ea typeface="+mn-ea"/>
                          <a:cs typeface="+mn-cs"/>
                        </a:rPr>
                        <a:t>vCPM</a:t>
                      </a:r>
                      <a:endParaRPr kumimoji="1" lang="en-US" altLang="ja-JP" sz="1000" b="1" kern="1200" dirty="0">
                        <a:solidFill>
                          <a:schemeClr val="bg1"/>
                        </a:solidFill>
                        <a:latin typeface="+mn-ea"/>
                        <a:ea typeface="+mn-ea"/>
                        <a:cs typeface="+mn-cs"/>
                      </a:endParaRPr>
                    </a:p>
                    <a:p>
                      <a:pPr algn="ctr"/>
                      <a:r>
                        <a:rPr kumimoji="1" lang="ja-JP" altLang="en-US" sz="1000" b="1" kern="1200" dirty="0">
                          <a:solidFill>
                            <a:schemeClr val="bg1"/>
                          </a:solidFill>
                          <a:latin typeface="+mn-ea"/>
                          <a:ea typeface="+mn-ea"/>
                          <a:cs typeface="+mn-cs"/>
                        </a:rPr>
                        <a:t>掛け率</a:t>
                      </a:r>
                      <a:endParaRPr kumimoji="1" lang="en-US" altLang="ja-JP" sz="10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（市区郡）</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トップインパクト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トップインパクト　</a:t>
                      </a:r>
                      <a:r>
                        <a:rPr kumimoji="1" lang="en-US" altLang="ja-JP" sz="800" b="1" kern="1200" dirty="0">
                          <a:solidFill>
                            <a:schemeClr val="tx1">
                              <a:lumMod val="65000"/>
                              <a:lumOff val="35000"/>
                            </a:schemeClr>
                          </a:solidFill>
                          <a:latin typeface="+mn-lt"/>
                          <a:ea typeface="+mn-ea"/>
                          <a:cs typeface="+mn-cs"/>
                        </a:rPr>
                        <a:t>PC</a:t>
                      </a:r>
                    </a:p>
                    <a:p>
                      <a:pPr algn="ctr"/>
                      <a:r>
                        <a:rPr kumimoji="1" lang="ja-JP" altLang="en-US" sz="800" b="1" kern="1200" dirty="0">
                          <a:solidFill>
                            <a:schemeClr val="tx1">
                              <a:lumMod val="65000"/>
                              <a:lumOff val="35000"/>
                            </a:schemeClr>
                          </a:solidFill>
                          <a:latin typeface="+mn-lt"/>
                          <a:ea typeface="+mn-ea"/>
                          <a:cs typeface="+mn-cs"/>
                        </a:rPr>
                        <a:t>（都道府県）</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0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0" dirty="0">
                          <a:solidFill>
                            <a:schemeClr val="bg1"/>
                          </a:solidFill>
                          <a:latin typeface="+mn-ea"/>
                          <a:ea typeface="+mn-ea"/>
                        </a:rPr>
                        <a:t>1.2</a:t>
                      </a:r>
                      <a:r>
                        <a:rPr kumimoji="1" lang="ja-JP" altLang="en-US" sz="10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0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地域</a:t>
                      </a:r>
                      <a:endParaRPr kumimoji="1" lang="en-US" altLang="ja-JP" sz="10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1.3</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00" b="0" dirty="0">
                          <a:solidFill>
                            <a:schemeClr val="bg1"/>
                          </a:solidFill>
                          <a:latin typeface="+mj-lt"/>
                          <a:ea typeface="+mj-ea"/>
                        </a:rPr>
                        <a:t>地域</a:t>
                      </a:r>
                      <a:endParaRPr kumimoji="1" lang="en-US" altLang="ja-JP" sz="1000" b="0" dirty="0">
                        <a:solidFill>
                          <a:schemeClr val="bg1"/>
                        </a:solidFill>
                        <a:latin typeface="+mj-lt"/>
                        <a:ea typeface="+mj-ea"/>
                      </a:endParaRPr>
                    </a:p>
                    <a:p>
                      <a:pPr algn="ctr"/>
                      <a:r>
                        <a:rPr kumimoji="1" lang="ja-JP" altLang="en-US" sz="100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n-ea"/>
                          <a:ea typeface="+mn-ea"/>
                          <a:cs typeface="+mn-cs"/>
                        </a:rPr>
                        <a:t>1.56</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曜日・</a:t>
                      </a:r>
                      <a:r>
                        <a:rPr kumimoji="1" lang="ja-JP" altLang="en-US" sz="100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936009131"/>
                  </a:ext>
                </a:extLst>
              </a:tr>
              <a:tr h="384742">
                <a:tc>
                  <a:txBody>
                    <a:bodyPr/>
                    <a:lstStyle/>
                    <a:p>
                      <a:pPr algn="ctr"/>
                      <a:r>
                        <a:rPr kumimoji="1" lang="ja-JP" altLang="en-US" sz="1000" b="0" kern="1200" dirty="0">
                          <a:solidFill>
                            <a:schemeClr val="bg1"/>
                          </a:solidFill>
                          <a:latin typeface="+mn-lt"/>
                          <a:ea typeface="+mn-ea"/>
                          <a:cs typeface="+mn-cs"/>
                        </a:rPr>
                        <a:t>オーディエンス</a:t>
                      </a:r>
                      <a:endParaRPr kumimoji="1" lang="en-US" altLang="ja-JP" sz="1000" b="0" kern="1200" dirty="0">
                        <a:solidFill>
                          <a:schemeClr val="bg1"/>
                        </a:solidFill>
                        <a:latin typeface="+mn-lt"/>
                        <a:ea typeface="+mn-ea"/>
                        <a:cs typeface="+mn-cs"/>
                      </a:endParaRPr>
                    </a:p>
                    <a:p>
                      <a:pPr algn="ctr"/>
                      <a:r>
                        <a:rPr kumimoji="1" lang="ja-JP" altLang="en-US" sz="1000" b="0" kern="1200" dirty="0">
                          <a:solidFill>
                            <a:schemeClr val="bg1"/>
                          </a:solidFill>
                          <a:latin typeface="+mn-lt"/>
                          <a:ea typeface="+mn-ea"/>
                          <a:cs typeface="+mn-cs"/>
                        </a:rPr>
                        <a:t>カテゴリー</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※1</a:t>
                      </a:r>
                      <a:endParaRPr kumimoji="1" lang="ja-JP" altLang="en-US" sz="10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1.8</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lt"/>
                          <a:ea typeface="+mn-ea"/>
                          <a:cs typeface="+mn-cs"/>
                        </a:rPr>
                        <a:t>〇</a:t>
                      </a: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lt"/>
                          <a:ea typeface="+mn-ea"/>
                          <a:cs typeface="+mn-cs"/>
                        </a:rPr>
                        <a:t>〇</a:t>
                      </a: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オーディエンスリスト</a:t>
                      </a:r>
                      <a:endParaRPr kumimoji="1" lang="en-US" altLang="ja-JP" sz="10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（ヤフー提供）</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※2</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リスト参照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lt"/>
                          <a:ea typeface="+mn-ea"/>
                          <a:cs typeface="+mn-cs"/>
                        </a:rPr>
                        <a:t>〇</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0" kern="1200" dirty="0">
                          <a:solidFill>
                            <a:schemeClr val="tx1">
                              <a:lumMod val="65000"/>
                              <a:lumOff val="35000"/>
                            </a:schemeClr>
                          </a:solidFill>
                          <a:latin typeface="+mn-lt"/>
                          <a:ea typeface="+mn-ea"/>
                          <a:cs typeface="+mn-cs"/>
                        </a:rPr>
                        <a:t>〇</a:t>
                      </a:r>
                    </a:p>
                    <a:p>
                      <a:pPr algn="ctr"/>
                      <a:r>
                        <a:rPr kumimoji="1" lang="en-US" altLang="ja-JP" sz="800" b="0" kern="1200" dirty="0">
                          <a:solidFill>
                            <a:schemeClr val="tx1">
                              <a:lumMod val="65000"/>
                              <a:lumOff val="35000"/>
                            </a:schemeClr>
                          </a:solidFill>
                          <a:latin typeface="+mn-lt"/>
                          <a:ea typeface="+mn-ea"/>
                          <a:cs typeface="+mn-cs"/>
                        </a:rPr>
                        <a:t>※</a:t>
                      </a:r>
                      <a:r>
                        <a:rPr kumimoji="1" lang="ja-JP" altLang="en-US" sz="800" b="0" kern="1200" dirty="0">
                          <a:solidFill>
                            <a:schemeClr val="tx1">
                              <a:lumMod val="65000"/>
                              <a:lumOff val="35000"/>
                            </a:schemeClr>
                          </a:solidFill>
                          <a:latin typeface="+mn-lt"/>
                          <a:ea typeface="+mn-ea"/>
                          <a:cs typeface="+mn-cs"/>
                        </a:rPr>
                        <a:t>チラシ非閲覧ターゲティングのみ可</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lt"/>
                          <a:ea typeface="+mn-ea"/>
                          <a:cs typeface="+mn-cs"/>
                        </a:rPr>
                        <a:t>〇</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2.0</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6" name="テキスト ボックス 5">
            <a:extLst>
              <a:ext uri="{FF2B5EF4-FFF2-40B4-BE49-F238E27FC236}">
                <a16:creationId xmlns:a16="http://schemas.microsoft.com/office/drawing/2014/main" id="{80B0730C-3B9E-4841-8DAD-6780CB507DD0}"/>
              </a:ext>
            </a:extLst>
          </p:cNvPr>
          <p:cNvSpPr txBox="1"/>
          <p:nvPr/>
        </p:nvSpPr>
        <p:spPr>
          <a:xfrm>
            <a:off x="263352" y="4845784"/>
            <a:ext cx="11928648"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a:t>
            </a:r>
            <a:r>
              <a:rPr lang="ja-JP" altLang="en-US" sz="1050" dirty="0">
                <a:solidFill>
                  <a:schemeClr val="tx1">
                    <a:lumMod val="65000"/>
                    <a:lumOff val="35000"/>
                  </a:schemeClr>
                </a:solidFill>
                <a:latin typeface="+mn-ea"/>
              </a:rPr>
              <a:t>オーディエンスリスト（ヤフー提供）の詳細は、こちらの表を参照してください。</a:t>
            </a:r>
            <a:r>
              <a:rPr lang="en-US" altLang="ja-JP" sz="1050" dirty="0">
                <a:latin typeface="+mn-ea"/>
                <a:hlinkClick r:id="rId3"/>
              </a:rPr>
              <a:t>https://s.yimg.jp/dl/displayads-guarantee/audiencelist.zip</a:t>
            </a:r>
            <a:endParaRPr lang="en-US" altLang="ja-JP" sz="1050" dirty="0">
              <a:latin typeface="+mn-ea"/>
            </a:endParaRPr>
          </a:p>
        </p:txBody>
      </p:sp>
    </p:spTree>
    <p:extLst>
      <p:ext uri="{BB962C8B-B14F-4D97-AF65-F5344CB8AC3E}">
        <p14:creationId xmlns:p14="http://schemas.microsoft.com/office/powerpoint/2010/main" val="18111308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25</a:t>
            </a:fld>
            <a:endParaRPr lang="ja-JP" altLang="en-US"/>
          </a:p>
        </p:txBody>
      </p:sp>
      <p:sp>
        <p:nvSpPr>
          <p:cNvPr id="16" name="正方形/長方形 15"/>
          <p:cNvSpPr/>
          <p:nvPr/>
        </p:nvSpPr>
        <p:spPr>
          <a:xfrm>
            <a:off x="7367345" y="6290579"/>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 </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en-US" altLang="ja-JP" sz="800" kern="0" dirty="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797271025"/>
              </p:ext>
            </p:extLst>
          </p:nvPr>
        </p:nvGraphicFramePr>
        <p:xfrm>
          <a:off x="334964" y="980738"/>
          <a:ext cx="11521676" cy="5238892"/>
        </p:xfrm>
        <a:graphic>
          <a:graphicData uri="http://schemas.openxmlformats.org/drawingml/2006/table">
            <a:tbl>
              <a:tblPr firstCol="1" bandRow="1"/>
              <a:tblGrid>
                <a:gridCol w="4494932">
                  <a:extLst>
                    <a:ext uri="{9D8B030D-6E8A-4147-A177-3AD203B41FA5}">
                      <a16:colId xmlns:a16="http://schemas.microsoft.com/office/drawing/2014/main" val="792911817"/>
                    </a:ext>
                  </a:extLst>
                </a:gridCol>
                <a:gridCol w="1455992">
                  <a:extLst>
                    <a:ext uri="{9D8B030D-6E8A-4147-A177-3AD203B41FA5}">
                      <a16:colId xmlns:a16="http://schemas.microsoft.com/office/drawing/2014/main" val="3057805663"/>
                    </a:ext>
                  </a:extLst>
                </a:gridCol>
                <a:gridCol w="1392688">
                  <a:extLst>
                    <a:ext uri="{9D8B030D-6E8A-4147-A177-3AD203B41FA5}">
                      <a16:colId xmlns:a16="http://schemas.microsoft.com/office/drawing/2014/main" val="4203260269"/>
                    </a:ext>
                  </a:extLst>
                </a:gridCol>
                <a:gridCol w="1392688">
                  <a:extLst>
                    <a:ext uri="{9D8B030D-6E8A-4147-A177-3AD203B41FA5}">
                      <a16:colId xmlns:a16="http://schemas.microsoft.com/office/drawing/2014/main" val="862787916"/>
                    </a:ext>
                  </a:extLst>
                </a:gridCol>
                <a:gridCol w="1455992">
                  <a:extLst>
                    <a:ext uri="{9D8B030D-6E8A-4147-A177-3AD203B41FA5}">
                      <a16:colId xmlns:a16="http://schemas.microsoft.com/office/drawing/2014/main" val="2598357217"/>
                    </a:ext>
                  </a:extLst>
                </a:gridCol>
                <a:gridCol w="1329384">
                  <a:extLst>
                    <a:ext uri="{9D8B030D-6E8A-4147-A177-3AD203B41FA5}">
                      <a16:colId xmlns:a16="http://schemas.microsoft.com/office/drawing/2014/main" val="2910572198"/>
                    </a:ext>
                  </a:extLst>
                </a:gridCol>
              </a:tblGrid>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MD</a:t>
                      </a:r>
                    </a:p>
                    <a:p>
                      <a:pPr algn="ctr"/>
                      <a:r>
                        <a:rPr kumimoji="1" lang="ja-JP" altLang="en-US" sz="800" b="1" kern="1200" dirty="0">
                          <a:solidFill>
                            <a:schemeClr val="tx1">
                              <a:lumMod val="65000"/>
                              <a:lumOff val="35000"/>
                            </a:schemeClr>
                          </a:solidFill>
                          <a:latin typeface="+mn-ea"/>
                          <a:ea typeface="+mn-ea"/>
                          <a:cs typeface="+mn-cs"/>
                        </a:rPr>
                        <a:t>関連商品</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ブランドパネル</a:t>
                      </a:r>
                      <a:r>
                        <a:rPr kumimoji="1" lang="ja-JP" altLang="en-US" sz="800" b="1" dirty="0">
                          <a:solidFill>
                            <a:schemeClr val="tx1">
                              <a:lumMod val="65000"/>
                              <a:lumOff val="35000"/>
                            </a:schemeClr>
                          </a:solidFill>
                          <a:latin typeface="+mn-ea"/>
                          <a:ea typeface="+mn-ea"/>
                        </a:rPr>
                        <a:t>リッチフォーマット　</a:t>
                      </a:r>
                      <a:r>
                        <a:rPr kumimoji="1" lang="en-US" altLang="ja-JP" sz="800" b="1" kern="1200" dirty="0">
                          <a:solidFill>
                            <a:schemeClr val="tx1">
                              <a:lumMod val="65000"/>
                              <a:lumOff val="35000"/>
                            </a:schemeClr>
                          </a:solidFill>
                          <a:latin typeface="+mn-ea"/>
                          <a:ea typeface="+mn-ea"/>
                          <a:cs typeface="+mn-cs"/>
                        </a:rPr>
                        <a:t>MD</a:t>
                      </a:r>
                    </a:p>
                    <a:p>
                      <a:pPr algn="ctr"/>
                      <a:r>
                        <a:rPr kumimoji="1" lang="ja-JP" altLang="en-US" sz="800" b="1" kern="1200" dirty="0">
                          <a:solidFill>
                            <a:schemeClr val="tx1">
                              <a:lumMod val="65000"/>
                              <a:lumOff val="35000"/>
                            </a:schemeClr>
                          </a:solidFill>
                          <a:latin typeface="+mn-ea"/>
                          <a:ea typeface="+mn-ea"/>
                          <a:cs typeface="+mn-cs"/>
                        </a:rPr>
                        <a:t>関連商品</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関連商品</a:t>
                      </a:r>
                      <a:endParaRPr kumimoji="1" lang="en-US" altLang="ja-JP" sz="800" b="1"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（カルーセル含む）</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関連商品</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トップインパクト　</a:t>
                      </a:r>
                      <a:r>
                        <a:rPr kumimoji="1" lang="en-US" altLang="ja-JP" sz="800" b="1" kern="1200" dirty="0">
                          <a:solidFill>
                            <a:schemeClr val="tx1">
                              <a:lumMod val="65000"/>
                              <a:lumOff val="35000"/>
                            </a:schemeClr>
                          </a:solidFill>
                          <a:latin typeface="+mn-ea"/>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関連商品</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76726869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8964"/>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2278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914959637"/>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36295167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a:t>
                      </a: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※1</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a:t>
                      </a: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※1</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※1</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※1</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17829682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327458966"/>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812486826"/>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162055" y="6381328"/>
            <a:ext cx="5477825" cy="215444"/>
          </a:xfrm>
          <a:prstGeom prst="rect">
            <a:avLst/>
          </a:prstGeom>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19" name="図 18"/>
          <p:cNvPicPr>
            <a:picLocks noChangeAspect="1"/>
          </p:cNvPicPr>
          <p:nvPr/>
        </p:nvPicPr>
        <p:blipFill>
          <a:blip r:embed="rId2"/>
          <a:stretch>
            <a:fillRect/>
          </a:stretch>
        </p:blipFill>
        <p:spPr>
          <a:xfrm>
            <a:off x="7608168" y="6321249"/>
            <a:ext cx="203602" cy="120158"/>
          </a:xfrm>
          <a:prstGeom prst="rect">
            <a:avLst/>
          </a:prstGeom>
        </p:spPr>
      </p:pic>
      <p:sp>
        <p:nvSpPr>
          <p:cNvPr id="9" name="正方形/長方形 8">
            <a:extLst>
              <a:ext uri="{FF2B5EF4-FFF2-40B4-BE49-F238E27FC236}">
                <a16:creationId xmlns:a16="http://schemas.microsoft.com/office/drawing/2014/main" id="{C1DE2D0A-7DBA-2573-685C-02A8D7BA5BA7}"/>
              </a:ext>
            </a:extLst>
          </p:cNvPr>
          <p:cNvSpPr/>
          <p:nvPr/>
        </p:nvSpPr>
        <p:spPr>
          <a:xfrm>
            <a:off x="334963" y="6294511"/>
            <a:ext cx="5477825" cy="461665"/>
          </a:xfrm>
          <a:prstGeom prst="rect">
            <a:avLst/>
          </a:prstGeom>
        </p:spPr>
        <p:txBody>
          <a:bodyPr wrap="square">
            <a:spAutoFit/>
          </a:bodyPr>
          <a:lstStyle/>
          <a:p>
            <a:pPr lvl="0" fontAlgn="ctr">
              <a:defRPr/>
            </a:pPr>
            <a:r>
              <a:rPr kumimoji="0" lang="en-US" altLang="ja-JP" sz="800" b="0" i="0" u="none" strike="noStrike" kern="0" cap="none" spc="0" normalizeH="0" baseline="0" noProof="0" dirty="0">
                <a:ln>
                  <a:noFill/>
                </a:ln>
                <a:solidFill>
                  <a:prstClr val="black">
                    <a:lumMod val="65000"/>
                    <a:lumOff val="35000"/>
                  </a:prstClr>
                </a:solidFill>
                <a:effectLst/>
                <a:uLnTx/>
                <a:uFillTx/>
              </a:rPr>
              <a:t>※1</a:t>
            </a:r>
            <a:r>
              <a:rPr kumimoji="0" lang="ja-JP" altLang="en-US" sz="800" b="0" i="0" u="none" strike="noStrike" kern="0" cap="none" spc="0" normalizeH="0" baseline="0" noProof="0" dirty="0">
                <a:ln>
                  <a:noFill/>
                </a:ln>
                <a:solidFill>
                  <a:prstClr val="black">
                    <a:lumMod val="65000"/>
                    <a:lumOff val="35000"/>
                  </a:prstClr>
                </a:solidFill>
                <a:effectLst/>
                <a:uLnTx/>
                <a:uFillTx/>
              </a:rPr>
              <a:t>　</a:t>
            </a:r>
            <a:r>
              <a:rPr kumimoji="0" lang="ja-JP" altLang="en-US" sz="800" kern="0" dirty="0">
                <a:solidFill>
                  <a:prstClr val="black">
                    <a:lumMod val="65000"/>
                    <a:lumOff val="35000"/>
                  </a:prstClr>
                </a:solidFill>
              </a:rPr>
              <a:t>健康・美容食品は一部の商材（機能性表示食品、栄養機能食品、特定保健用食品、その他弊社が掲載可と判断した健康食品）のみ掲載可、ただし価格訴求は不可。健康器具・雑貨はホワイトリストに登録しているアカウントのみ掲載可、ただし価格訴求は不可。</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13710911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mn-ea"/>
                <a:cs typeface="メイリオ" panose="020B0604030504040204" pitchFamily="50" charset="-128"/>
              </a:rPr>
              <a:t>スペシャル商品について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26</a:t>
            </a:fld>
            <a:endParaRPr lang="ja-JP" altLang="en-US"/>
          </a:p>
        </p:txBody>
      </p:sp>
      <p:sp>
        <p:nvSpPr>
          <p:cNvPr id="26" name="正方形/長方形 25"/>
          <p:cNvSpPr/>
          <p:nvPr/>
        </p:nvSpPr>
        <p:spPr>
          <a:xfrm>
            <a:off x="623392" y="1196334"/>
            <a:ext cx="11089232" cy="2246769"/>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販売先を限定しないレギュラー商品に対し、スペシャル商品は提案可能な広告主様やプロモーションが限定されています。そのため、事前に弊社による出稿可否判断が必要となります。</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事前提案可否申請で承認されたアカウントに対して、弊社内でシステム対応を行い、広告管理ツールの商品選択画面にて該当商品が予約購入できるようになります。</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（事前提案可否申請で承認されていないアカウントで予約することはできません。）</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dirty="0">
              <a:ln>
                <a:noFill/>
              </a:ln>
              <a:solidFill>
                <a:prstClr val="black">
                  <a:lumMod val="65000"/>
                  <a:lumOff val="35000"/>
                </a:prstClr>
              </a:solidFill>
              <a:effectLst/>
              <a:uLnTx/>
              <a:uFillTx/>
            </a:endParaRPr>
          </a:p>
        </p:txBody>
      </p:sp>
      <p:sp>
        <p:nvSpPr>
          <p:cNvPr id="27" name="正方形/長方形 26"/>
          <p:cNvSpPr/>
          <p:nvPr/>
        </p:nvSpPr>
        <p:spPr>
          <a:xfrm>
            <a:off x="1343472" y="3713117"/>
            <a:ext cx="2248192" cy="1948130"/>
          </a:xfrm>
          <a:prstGeom prst="rect">
            <a:avLst/>
          </a:prstGeom>
          <a:solidFill>
            <a:srgbClr val="7F7F7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FFFFFF"/>
                </a:solidFill>
                <a:effectLst/>
                <a:uLnTx/>
                <a:uFillTx/>
                <a:latin typeface="メイリオ"/>
                <a:ea typeface="メイリオ"/>
                <a:cs typeface="+mn-cs"/>
              </a:rPr>
              <a:t>レギュラー商品</a:t>
            </a: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8" name="正方形/長方形 27"/>
          <p:cNvSpPr/>
          <p:nvPr/>
        </p:nvSpPr>
        <p:spPr>
          <a:xfrm>
            <a:off x="6240017" y="3713117"/>
            <a:ext cx="2248192" cy="1948131"/>
          </a:xfrm>
          <a:prstGeom prst="rect">
            <a:avLst/>
          </a:prstGeom>
          <a:solidFill>
            <a:srgbClr val="FFCCD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C00000"/>
                </a:solidFill>
                <a:effectLst/>
                <a:uLnTx/>
                <a:uFillTx/>
                <a:latin typeface="メイリオ"/>
                <a:ea typeface="メイリオ"/>
                <a:cs typeface="+mn-cs"/>
              </a:rPr>
              <a:t>スペシャル商品</a:t>
            </a:r>
          </a:p>
        </p:txBody>
      </p:sp>
      <p:sp>
        <p:nvSpPr>
          <p:cNvPr id="29" name="正方形/長方形 28"/>
          <p:cNvSpPr/>
          <p:nvPr/>
        </p:nvSpPr>
        <p:spPr>
          <a:xfrm>
            <a:off x="8633992" y="4242396"/>
            <a:ext cx="1998512"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期間限定特別商品</a:t>
            </a:r>
          </a:p>
        </p:txBody>
      </p:sp>
      <p:sp>
        <p:nvSpPr>
          <p:cNvPr id="30" name="正方形/長方形 29"/>
          <p:cNvSpPr/>
          <p:nvPr/>
        </p:nvSpPr>
        <p:spPr>
          <a:xfrm>
            <a:off x="8634621" y="4717939"/>
            <a:ext cx="1997883"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広告主様限定商品</a:t>
            </a:r>
          </a:p>
        </p:txBody>
      </p:sp>
      <p:sp>
        <p:nvSpPr>
          <p:cNvPr id="31" name="正方形/長方形 30"/>
          <p:cNvSpPr/>
          <p:nvPr/>
        </p:nvSpPr>
        <p:spPr>
          <a:xfrm>
            <a:off x="8633991" y="5212092"/>
            <a:ext cx="1998513"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その他特別対応商品</a:t>
            </a:r>
          </a:p>
        </p:txBody>
      </p:sp>
      <p:sp>
        <p:nvSpPr>
          <p:cNvPr id="33" name="正方形/長方形 32"/>
          <p:cNvSpPr/>
          <p:nvPr/>
        </p:nvSpPr>
        <p:spPr>
          <a:xfrm>
            <a:off x="3737447" y="3717458"/>
            <a:ext cx="2054336" cy="466542"/>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通常商品</a:t>
            </a:r>
          </a:p>
        </p:txBody>
      </p:sp>
      <p:sp>
        <p:nvSpPr>
          <p:cNvPr id="34" name="正方形/長方形 33"/>
          <p:cNvSpPr/>
          <p:nvPr/>
        </p:nvSpPr>
        <p:spPr>
          <a:xfrm>
            <a:off x="8633993" y="3740081"/>
            <a:ext cx="1998511" cy="449156"/>
          </a:xfrm>
          <a:prstGeom prst="rect">
            <a:avLst/>
          </a:prstGeom>
          <a:solidFill>
            <a:srgbClr val="FFCCD1"/>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事前提案可否</a:t>
            </a:r>
            <a:endParaRPr kumimoji="0"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判断必須商品</a:t>
            </a:r>
          </a:p>
        </p:txBody>
      </p:sp>
      <p:sp>
        <p:nvSpPr>
          <p:cNvPr id="35" name="正方形/長方形 34"/>
          <p:cNvSpPr/>
          <p:nvPr/>
        </p:nvSpPr>
        <p:spPr bwMode="auto">
          <a:xfrm>
            <a:off x="8609613" y="3725816"/>
            <a:ext cx="2022891" cy="470884"/>
          </a:xfrm>
          <a:prstGeom prst="rect">
            <a:avLst/>
          </a:prstGeom>
          <a:noFill/>
          <a:ln w="44450" algn="ctr">
            <a:solidFill>
              <a:srgbClr val="C00000"/>
            </a:solidFill>
            <a:prstDash val="sysDot"/>
            <a:miter lim="800000"/>
            <a:headEnd/>
            <a:tailEnd/>
          </a:ln>
        </p:spPr>
        <p:txBody>
          <a:bodyPr lIns="0" tIns="0" rIns="0" bIns="0" rtlCol="0" anchor="ctr"/>
          <a:lstStyle/>
          <a:p>
            <a:pPr algn="ctr"/>
            <a:endParaRPr kumimoji="0" lang="ja-JP" altLang="en-US" sz="1600" b="1" kern="0" dirty="0">
              <a:solidFill>
                <a:prstClr val="black">
                  <a:lumMod val="65000"/>
                  <a:lumOff val="35000"/>
                </a:prstClr>
              </a:solidFill>
              <a:cs typeface="Verdana" pitchFamily="34" charset="0"/>
            </a:endParaRPr>
          </a:p>
        </p:txBody>
      </p:sp>
      <p:sp>
        <p:nvSpPr>
          <p:cNvPr id="36" name="正方形/長方形 35"/>
          <p:cNvSpPr/>
          <p:nvPr/>
        </p:nvSpPr>
        <p:spPr>
          <a:xfrm>
            <a:off x="3736302" y="4268783"/>
            <a:ext cx="2055481"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特集・企画</a:t>
            </a:r>
          </a:p>
        </p:txBody>
      </p:sp>
    </p:spTree>
    <p:extLst>
      <p:ext uri="{BB962C8B-B14F-4D97-AF65-F5344CB8AC3E}">
        <p14:creationId xmlns:p14="http://schemas.microsoft.com/office/powerpoint/2010/main" val="13359518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スペシャル商品（事前提案可否必須商品）について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27</a:t>
            </a:fld>
            <a:endParaRPr lang="ja-JP" altLang="en-US"/>
          </a:p>
        </p:txBody>
      </p:sp>
      <p:sp>
        <p:nvSpPr>
          <p:cNvPr id="26" name="正方形/長方形 25"/>
          <p:cNvSpPr/>
          <p:nvPr/>
        </p:nvSpPr>
        <p:spPr>
          <a:xfrm>
            <a:off x="623392" y="1196334"/>
            <a:ext cx="11089232" cy="1231106"/>
          </a:xfrm>
          <a:prstGeom prst="rect">
            <a:avLst/>
          </a:prstGeom>
        </p:spPr>
        <p:txBody>
          <a:bodyPr wrap="square">
            <a:spAutoFit/>
          </a:bodyPr>
          <a:lstStyle/>
          <a:p>
            <a:r>
              <a:rPr lang="ja-JP" altLang="en-US" sz="2000" u="sng" dirty="0">
                <a:solidFill>
                  <a:schemeClr val="tx1">
                    <a:lumMod val="65000"/>
                    <a:lumOff val="35000"/>
                  </a:schemeClr>
                </a:solidFill>
              </a:rPr>
              <a:t>スペシャル商品（事前提案可否必須商品</a:t>
            </a:r>
            <a:r>
              <a:rPr lang="en-US" altLang="ja-JP" sz="1000" u="sng" dirty="0">
                <a:solidFill>
                  <a:schemeClr val="tx1">
                    <a:lumMod val="65000"/>
                    <a:lumOff val="35000"/>
                  </a:schemeClr>
                </a:solidFill>
              </a:rPr>
              <a:t>※</a:t>
            </a:r>
            <a:r>
              <a:rPr lang="ja-JP" altLang="en-US" sz="2000" u="sng" dirty="0">
                <a:solidFill>
                  <a:schemeClr val="tx1">
                    <a:lumMod val="65000"/>
                    <a:lumOff val="35000"/>
                  </a:schemeClr>
                </a:solidFill>
              </a:rPr>
              <a:t>）</a:t>
            </a:r>
            <a:r>
              <a:rPr lang="ja-JP" altLang="en-US" sz="2000" dirty="0">
                <a:solidFill>
                  <a:schemeClr val="tx1">
                    <a:lumMod val="65000"/>
                    <a:lumOff val="35000"/>
                  </a:schemeClr>
                </a:solidFill>
              </a:rPr>
              <a:t>への掲載をご希望の場合は、</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弊社担当営業または</a:t>
            </a:r>
            <a:r>
              <a:rPr lang="en-US" altLang="ja-JP" sz="2000" dirty="0">
                <a:solidFill>
                  <a:schemeClr val="tx1">
                    <a:lumMod val="65000"/>
                    <a:lumOff val="35000"/>
                  </a:schemeClr>
                </a:solidFill>
              </a:rPr>
              <a:t>Yahoo!</a:t>
            </a:r>
            <a:r>
              <a:rPr lang="ja-JP" altLang="en-US" sz="2000" dirty="0">
                <a:solidFill>
                  <a:schemeClr val="tx1">
                    <a:lumMod val="65000"/>
                    <a:lumOff val="35000"/>
                  </a:schemeClr>
                </a:solidFill>
              </a:rPr>
              <a:t>広告パートナーサポート宛に</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以下の項目をご連絡ください。回答まで最大5営業日いただきます。</a:t>
            </a:r>
            <a:endParaRPr lang="en-US" altLang="ja-JP" sz="2000" dirty="0">
              <a:solidFill>
                <a:schemeClr val="tx1">
                  <a:lumMod val="65000"/>
                  <a:lumOff val="35000"/>
                </a:schemeClr>
              </a:solidFill>
            </a:endParaRPr>
          </a:p>
          <a:p>
            <a:r>
              <a:rPr lang="en-US" altLang="ja-JP" sz="1400" dirty="0">
                <a:solidFill>
                  <a:schemeClr val="tx1">
                    <a:lumMod val="65000"/>
                    <a:lumOff val="35000"/>
                  </a:schemeClr>
                </a:solidFill>
              </a:rPr>
              <a:t>※</a:t>
            </a:r>
            <a:r>
              <a:rPr lang="ja-JP" altLang="en-US" sz="1400" dirty="0">
                <a:solidFill>
                  <a:schemeClr val="tx1">
                    <a:lumMod val="65000"/>
                    <a:lumOff val="35000"/>
                  </a:schemeClr>
                </a:solidFill>
              </a:rPr>
              <a:t>商品名一例：ブランドパネルパノラマ </a:t>
            </a:r>
            <a:r>
              <a:rPr lang="en-US" altLang="ja-JP" sz="1400" dirty="0">
                <a:solidFill>
                  <a:schemeClr val="tx1">
                    <a:lumMod val="65000"/>
                    <a:lumOff val="35000"/>
                  </a:schemeClr>
                </a:solidFill>
              </a:rPr>
              <a:t>PC</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2000</a:t>
            </a:r>
            <a:r>
              <a:rPr lang="ja-JP" altLang="en-US" sz="1400" dirty="0">
                <a:solidFill>
                  <a:schemeClr val="tx1">
                    <a:lumMod val="65000"/>
                    <a:lumOff val="35000"/>
                  </a:schemeClr>
                </a:solidFill>
              </a:rPr>
              <a:t>万円～）、ブランドパネルトップインパクトパノラマ </a:t>
            </a:r>
            <a:r>
              <a:rPr lang="en-US" altLang="ja-JP" sz="1400" dirty="0">
                <a:solidFill>
                  <a:schemeClr val="tx1">
                    <a:lumMod val="65000"/>
                    <a:lumOff val="35000"/>
                  </a:schemeClr>
                </a:solidFill>
              </a:rPr>
              <a:t>PC</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2000</a:t>
            </a:r>
            <a:r>
              <a:rPr lang="ja-JP" altLang="en-US" sz="1400" dirty="0">
                <a:solidFill>
                  <a:schemeClr val="tx1">
                    <a:lumMod val="65000"/>
                    <a:lumOff val="35000"/>
                  </a:schemeClr>
                </a:solidFill>
              </a:rPr>
              <a:t>万円～）</a:t>
            </a:r>
          </a:p>
        </p:txBody>
      </p:sp>
      <p:sp>
        <p:nvSpPr>
          <p:cNvPr id="14" name="正方形/長方形 13"/>
          <p:cNvSpPr/>
          <p:nvPr/>
        </p:nvSpPr>
        <p:spPr>
          <a:xfrm>
            <a:off x="767408" y="2631738"/>
            <a:ext cx="8087825" cy="3970318"/>
          </a:xfrm>
          <a:prstGeom prst="rect">
            <a:avLst/>
          </a:prstGeom>
        </p:spPr>
        <p:txBody>
          <a:bodyPr wrap="square">
            <a:spAutoFit/>
          </a:bodyPr>
          <a:lstStyle/>
          <a:p>
            <a:r>
              <a:rPr lang="ja-JP" altLang="en-US" sz="2000" u="sng" dirty="0">
                <a:solidFill>
                  <a:schemeClr val="tx1">
                    <a:lumMod val="65000"/>
                    <a:lumOff val="35000"/>
                  </a:schemeClr>
                </a:solidFill>
              </a:rPr>
              <a:t>▼ご連絡いただきたい項目</a:t>
            </a:r>
            <a:endParaRPr lang="en-US" altLang="ja-JP" sz="2000" u="sng" dirty="0">
              <a:solidFill>
                <a:schemeClr val="tx1">
                  <a:lumMod val="65000"/>
                  <a:lumOff val="35000"/>
                </a:schemeClr>
              </a:solidFill>
            </a:endParaRPr>
          </a:p>
          <a:p>
            <a:endParaRPr lang="en-US" altLang="ja-JP" sz="1600"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広告商品：</a:t>
            </a:r>
          </a:p>
          <a:p>
            <a:pPr marL="171450" indent="-171450">
              <a:buFont typeface="Arial" panose="020B0604020202020204" pitchFamily="34" charset="0"/>
              <a:buChar char="•"/>
            </a:pPr>
            <a:r>
              <a:rPr lang="ja-JP" altLang="en-US" dirty="0">
                <a:solidFill>
                  <a:schemeClr val="tx1">
                    <a:lumMod val="65000"/>
                    <a:lumOff val="35000"/>
                  </a:schemeClr>
                </a:solidFill>
              </a:rPr>
              <a:t>広告主：</a:t>
            </a:r>
            <a:endParaRPr lang="en-US" altLang="ja-JP"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プロモーション商品・内容：</a:t>
            </a:r>
            <a:endParaRPr lang="en-US" altLang="ja-JP"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リンク先</a:t>
            </a:r>
            <a:r>
              <a:rPr lang="en-US" altLang="ja-JP" dirty="0">
                <a:solidFill>
                  <a:schemeClr val="tx1">
                    <a:lumMod val="65000"/>
                    <a:lumOff val="35000"/>
                  </a:schemeClr>
                </a:solidFill>
              </a:rPr>
              <a:t>URL:</a:t>
            </a:r>
            <a:endParaRPr lang="ja-JP" altLang="en-US"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ヤフー営業担当者：</a:t>
            </a:r>
          </a:p>
          <a:p>
            <a:pPr marL="171450" indent="-171450">
              <a:buFont typeface="Arial" panose="020B0604020202020204" pitchFamily="34" charset="0"/>
              <a:buChar char="•"/>
            </a:pPr>
            <a:r>
              <a:rPr lang="ja-JP" altLang="en-US" dirty="0">
                <a:solidFill>
                  <a:schemeClr val="tx1">
                    <a:lumMod val="65000"/>
                    <a:lumOff val="35000"/>
                  </a:schemeClr>
                </a:solidFill>
              </a:rPr>
              <a:t>代理店：</a:t>
            </a:r>
            <a:endParaRPr lang="en-US" altLang="ja-JP"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予約型対応アカウント</a:t>
            </a:r>
            <a:r>
              <a:rPr lang="en-US" altLang="ja-JP" dirty="0">
                <a:solidFill>
                  <a:schemeClr val="tx1">
                    <a:lumMod val="65000"/>
                    <a:lumOff val="35000"/>
                  </a:schemeClr>
                </a:solidFill>
              </a:rPr>
              <a:t>ID</a:t>
            </a:r>
            <a:r>
              <a:rPr lang="ja-JP" altLang="en-US" dirty="0">
                <a:solidFill>
                  <a:schemeClr val="tx1">
                    <a:lumMod val="65000"/>
                    <a:lumOff val="35000"/>
                  </a:schemeClr>
                </a:solidFill>
              </a:rPr>
              <a:t>（用意があれば）：</a:t>
            </a:r>
          </a:p>
          <a:p>
            <a:pPr marL="171450" indent="-171450">
              <a:buFont typeface="Arial" panose="020B0604020202020204" pitchFamily="34" charset="0"/>
              <a:buChar char="•"/>
            </a:pPr>
            <a:r>
              <a:rPr lang="ja-JP" altLang="en-US" dirty="0">
                <a:solidFill>
                  <a:schemeClr val="tx1">
                    <a:lumMod val="65000"/>
                    <a:lumOff val="35000"/>
                  </a:schemeClr>
                </a:solidFill>
              </a:rPr>
              <a:t>掲載期間：</a:t>
            </a:r>
            <a:endParaRPr lang="en-US" altLang="ja-JP"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予算：</a:t>
            </a:r>
          </a:p>
          <a:p>
            <a:pPr marL="171450" indent="-171450">
              <a:buFont typeface="Arial" panose="020B0604020202020204" pitchFamily="34" charset="0"/>
              <a:buChar char="•"/>
            </a:pPr>
            <a:r>
              <a:rPr lang="ja-JP" altLang="en-US" dirty="0">
                <a:solidFill>
                  <a:schemeClr val="tx1">
                    <a:lumMod val="65000"/>
                    <a:lumOff val="35000"/>
                  </a:schemeClr>
                </a:solidFill>
              </a:rPr>
              <a:t>掲載</a:t>
            </a:r>
            <a:r>
              <a:rPr lang="en-US" altLang="ja-JP" dirty="0" err="1">
                <a:solidFill>
                  <a:schemeClr val="tx1">
                    <a:lumMod val="65000"/>
                    <a:lumOff val="35000"/>
                  </a:schemeClr>
                </a:solidFill>
              </a:rPr>
              <a:t>vimps</a:t>
            </a:r>
            <a:r>
              <a:rPr lang="ja-JP" altLang="en-US" dirty="0">
                <a:solidFill>
                  <a:schemeClr val="tx1">
                    <a:lumMod val="65000"/>
                    <a:lumOff val="35000"/>
                  </a:schemeClr>
                </a:solidFill>
              </a:rPr>
              <a:t>：</a:t>
            </a:r>
          </a:p>
          <a:p>
            <a:pPr marL="171450" indent="-171450">
              <a:buFont typeface="Arial" panose="020B0604020202020204" pitchFamily="34" charset="0"/>
              <a:buChar char="•"/>
            </a:pPr>
            <a:r>
              <a:rPr lang="ja-JP" altLang="en-US" dirty="0">
                <a:solidFill>
                  <a:schemeClr val="tx1">
                    <a:lumMod val="65000"/>
                    <a:lumOff val="35000"/>
                  </a:schemeClr>
                </a:solidFill>
              </a:rPr>
              <a:t>懸念点：</a:t>
            </a:r>
          </a:p>
          <a:p>
            <a:pPr marL="171450" indent="-171450">
              <a:buFont typeface="Arial" panose="020B0604020202020204" pitchFamily="34" charset="0"/>
              <a:buChar char="•"/>
            </a:pPr>
            <a:r>
              <a:rPr lang="ja-JP" altLang="en-US" dirty="0">
                <a:solidFill>
                  <a:schemeClr val="tx1">
                    <a:lumMod val="65000"/>
                    <a:lumOff val="35000"/>
                  </a:schemeClr>
                </a:solidFill>
              </a:rPr>
              <a:t>備考：</a:t>
            </a:r>
            <a:endParaRPr lang="en-US" altLang="ja-JP" dirty="0">
              <a:solidFill>
                <a:schemeClr val="tx1">
                  <a:lumMod val="65000"/>
                  <a:lumOff val="35000"/>
                </a:schemeClr>
              </a:solidFill>
            </a:endParaRPr>
          </a:p>
        </p:txBody>
      </p:sp>
    </p:spTree>
    <p:extLst>
      <p:ext uri="{BB962C8B-B14F-4D97-AF65-F5344CB8AC3E}">
        <p14:creationId xmlns:p14="http://schemas.microsoft.com/office/powerpoint/2010/main" val="37748189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latin typeface="+mn-ea"/>
              </a:rPr>
              <a:t>商品一覧　スペシャル商品（事前提案可否判断必須商品）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28</a:t>
            </a:fld>
            <a:endParaRPr lang="ja-JP" altLang="en-US"/>
          </a:p>
        </p:txBody>
      </p:sp>
      <p:sp>
        <p:nvSpPr>
          <p:cNvPr id="18" name="正方形/長方形 17"/>
          <p:cNvSpPr/>
          <p:nvPr/>
        </p:nvSpPr>
        <p:spPr>
          <a:xfrm>
            <a:off x="194398" y="6250483"/>
            <a:ext cx="10942161" cy="461665"/>
          </a:xfrm>
          <a:prstGeom prst="rect">
            <a:avLst/>
          </a:prstGeom>
        </p:spPr>
        <p:txBody>
          <a:bodyPr wrap="squar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br>
              <a:rPr kumimoji="0" lang="en-US" altLang="ja-JP" sz="800" kern="0" dirty="0">
                <a:solidFill>
                  <a:prstClr val="black">
                    <a:lumMod val="65000"/>
                    <a:lumOff val="35000"/>
                  </a:prstClr>
                </a:solidFill>
              </a:rPr>
            </a:br>
            <a:r>
              <a:rPr kumimoji="0" lang="en-US" altLang="ja-JP" sz="800" kern="0" dirty="0">
                <a:solidFill>
                  <a:prstClr val="black">
                    <a:lumMod val="65000"/>
                    <a:lumOff val="35000"/>
                  </a:prstClr>
                </a:solidFill>
              </a:rPr>
              <a:t>※10</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月上旬に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br>
              <a:rPr kumimoji="0" lang="en-US" altLang="ja-JP" sz="800" kern="0" dirty="0">
                <a:solidFill>
                  <a:prstClr val="black">
                    <a:lumMod val="65000"/>
                    <a:lumOff val="35000"/>
                  </a:prstClr>
                </a:solidFill>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ブランドパネル　パノラマ　パネルスイッチ</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ブランドパネル　トップインパクト　パノラマ　パネルスイッチ　も当該資料に包含しています。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graphicFrame>
        <p:nvGraphicFramePr>
          <p:cNvPr id="10" name="表 9">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904346726"/>
              </p:ext>
            </p:extLst>
          </p:nvPr>
        </p:nvGraphicFramePr>
        <p:xfrm>
          <a:off x="407368" y="979517"/>
          <a:ext cx="10585175" cy="5307053"/>
        </p:xfrm>
        <a:graphic>
          <a:graphicData uri="http://schemas.openxmlformats.org/drawingml/2006/table">
            <a:tbl>
              <a:tblPr firstCol="1" bandRow="1"/>
              <a:tblGrid>
                <a:gridCol w="2596038">
                  <a:extLst>
                    <a:ext uri="{9D8B030D-6E8A-4147-A177-3AD203B41FA5}">
                      <a16:colId xmlns:a16="http://schemas.microsoft.com/office/drawing/2014/main" val="792911817"/>
                    </a:ext>
                  </a:extLst>
                </a:gridCol>
                <a:gridCol w="1739897">
                  <a:extLst>
                    <a:ext uri="{9D8B030D-6E8A-4147-A177-3AD203B41FA5}">
                      <a16:colId xmlns:a16="http://schemas.microsoft.com/office/drawing/2014/main" val="1525620392"/>
                    </a:ext>
                  </a:extLst>
                </a:gridCol>
                <a:gridCol w="2083080">
                  <a:extLst>
                    <a:ext uri="{9D8B030D-6E8A-4147-A177-3AD203B41FA5}">
                      <a16:colId xmlns:a16="http://schemas.microsoft.com/office/drawing/2014/main" val="3835180974"/>
                    </a:ext>
                  </a:extLst>
                </a:gridCol>
                <a:gridCol w="2083080">
                  <a:extLst>
                    <a:ext uri="{9D8B030D-6E8A-4147-A177-3AD203B41FA5}">
                      <a16:colId xmlns:a16="http://schemas.microsoft.com/office/drawing/2014/main" val="4269922740"/>
                    </a:ext>
                  </a:extLst>
                </a:gridCol>
                <a:gridCol w="2083080">
                  <a:extLst>
                    <a:ext uri="{9D8B030D-6E8A-4147-A177-3AD203B41FA5}">
                      <a16:colId xmlns:a16="http://schemas.microsoft.com/office/drawing/2014/main" val="360912566"/>
                    </a:ext>
                  </a:extLst>
                </a:gridCol>
              </a:tblGrid>
              <a:tr h="6064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トップインパクト　パノラマ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万円～）</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トップインパクト　パノラマ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2000</a:t>
                      </a:r>
                      <a:r>
                        <a:rPr kumimoji="1" lang="ja-JP" altLang="en-US" sz="800" b="1" kern="1200" dirty="0">
                          <a:solidFill>
                            <a:schemeClr val="tx1">
                              <a:lumMod val="65000"/>
                              <a:lumOff val="35000"/>
                            </a:schemeClr>
                          </a:solidFill>
                          <a:latin typeface="+mn-lt"/>
                          <a:ea typeface="+mn-ea"/>
                          <a:cs typeface="+mn-cs"/>
                        </a:rPr>
                        <a:t>万円～）</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87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dirty="0">
                          <a:solidFill>
                            <a:schemeClr val="tx1">
                              <a:lumMod val="65000"/>
                              <a:lumOff val="35000"/>
                            </a:schemeClr>
                          </a:solidFill>
                          <a:latin typeface="+mn-ea"/>
                          <a:ea typeface="+mn-ea"/>
                        </a:rPr>
                        <a:t>新規</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1000003463</a:t>
                      </a:r>
                      <a:endParaRPr kumimoji="1" lang="ja-JP" altLang="en-US" sz="800" kern="1200" dirty="0">
                        <a:solidFill>
                          <a:schemeClr val="tx1">
                            <a:lumMod val="65000"/>
                            <a:lumOff val="35000"/>
                          </a:schemeClr>
                        </a:solidFill>
                        <a:effectLst/>
                        <a:latin typeface="+mn-ea"/>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dirty="0">
                          <a:solidFill>
                            <a:schemeClr val="tx1">
                              <a:lumMod val="65000"/>
                              <a:lumOff val="35000"/>
                            </a:schemeClr>
                          </a:solidFill>
                          <a:latin typeface="+mn-ea"/>
                          <a:ea typeface="+mn-ea"/>
                        </a:rPr>
                        <a:t>新規</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1000003475</a:t>
                      </a:r>
                      <a:endParaRPr kumimoji="1" lang="ja-JP" altLang="en-US" sz="800" kern="1200" dirty="0">
                        <a:solidFill>
                          <a:schemeClr val="tx1">
                            <a:lumMod val="65000"/>
                            <a:lumOff val="35000"/>
                          </a:schemeClr>
                        </a:solidFill>
                        <a:effectLst/>
                        <a:latin typeface="+mn-ea"/>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1870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07/27(</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lnT w="12700" cap="flat" cmpd="sng" algn="ctr">
                      <a:solidFill>
                        <a:srgbClr val="687080"/>
                      </a:solidFill>
                      <a:prstDash val="sysDot"/>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187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〇</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〇</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748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en-US" altLang="ja-JP" dirty="0">
                        <a:solidFill>
                          <a:schemeClr val="tx1">
                            <a:lumMod val="65000"/>
                            <a:lumOff val="35000"/>
                          </a:schemeClr>
                        </a:solidFill>
                      </a:endParaRPr>
                    </a:p>
                    <a:p>
                      <a:endParaRPr kumimoji="1" lang="en-US" altLang="ja-JP"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55405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トップインパクト パノラマ</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トップインパクト パノラマ 動画</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トップインパクト パノラマ サイドスイッチ　動画</a:t>
                      </a:r>
                      <a:r>
                        <a:rPr kumimoji="1" lang="en-US" altLang="ja-JP" sz="800" kern="1200" dirty="0">
                          <a:solidFill>
                            <a:schemeClr val="tx1">
                              <a:lumMod val="65000"/>
                              <a:lumOff val="35000"/>
                            </a:schemeClr>
                          </a:solidFill>
                          <a:latin typeface="+mn-lt"/>
                          <a:ea typeface="+mn-ea"/>
                          <a:cs typeface="+mn-cs"/>
                        </a:rPr>
                        <a:t>/</a:t>
                      </a:r>
                    </a:p>
                    <a:p>
                      <a:pPr algn="ctr"/>
                      <a:r>
                        <a:rPr kumimoji="1" lang="ja-JP" altLang="en-US" sz="800" kern="1200" dirty="0">
                          <a:solidFill>
                            <a:schemeClr val="tx1">
                              <a:lumMod val="65000"/>
                              <a:lumOff val="35000"/>
                            </a:schemeClr>
                          </a:solidFill>
                          <a:latin typeface="+mn-lt"/>
                          <a:ea typeface="+mn-ea"/>
                          <a:cs typeface="+mn-cs"/>
                        </a:rPr>
                        <a:t>トップインパクト パノラマ サイドビジョン 動画</a:t>
                      </a:r>
                      <a:r>
                        <a:rPr kumimoji="1" lang="en-US" altLang="ja-JP" sz="800" kern="1200" dirty="0">
                          <a:solidFill>
                            <a:schemeClr val="tx1">
                              <a:lumMod val="65000"/>
                              <a:lumOff val="35000"/>
                            </a:schemeClr>
                          </a:solidFill>
                          <a:latin typeface="+mn-lt"/>
                          <a:ea typeface="+mn-ea"/>
                          <a:cs typeface="+mn-cs"/>
                        </a:rPr>
                        <a:t>/</a:t>
                      </a:r>
                    </a:p>
                    <a:p>
                      <a:pPr algn="ctr"/>
                      <a:r>
                        <a:rPr kumimoji="1" lang="ja-JP" altLang="en-US" sz="800" kern="1200" dirty="0">
                          <a:solidFill>
                            <a:schemeClr val="tx1">
                              <a:lumMod val="65000"/>
                              <a:lumOff val="35000"/>
                            </a:schemeClr>
                          </a:solidFill>
                          <a:latin typeface="+mn-lt"/>
                          <a:ea typeface="+mn-ea"/>
                          <a:cs typeface="+mn-cs"/>
                        </a:rPr>
                        <a:t>トップインパクト パノラマ パネルスイッチ</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dirty="0"/>
                    </a:p>
                  </a:txBody>
                  <a:tcPr/>
                </a:tc>
                <a:extLst>
                  <a:ext uri="{0D108BD9-81ED-4DB2-BD59-A6C34878D82A}">
                    <a16:rowId xmlns:a16="http://schemas.microsoft.com/office/drawing/2014/main" val="384434171"/>
                  </a:ext>
                </a:extLst>
              </a:tr>
              <a:tr h="3499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187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1870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1870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トップページのファーストビュー　</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1870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9</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29</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0618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187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187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10,000,000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187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1,680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gridSpan="2">
                  <a:txBody>
                    <a:bodyPr/>
                    <a:lstStyle/>
                    <a:p>
                      <a:pPr marL="0" algn="ctr" defTabSz="914423" rtl="0" eaLnBrk="1" latinLnBrk="0" hangingPunct="1"/>
                      <a:r>
                        <a:rPr kumimoji="1" lang="en-US" altLang="ja-JP" sz="800" kern="1200" dirty="0">
                          <a:solidFill>
                            <a:schemeClr val="tx1">
                              <a:lumMod val="65000"/>
                              <a:lumOff val="35000"/>
                            </a:schemeClr>
                          </a:solidFill>
                          <a:latin typeface="+mj-lt"/>
                          <a:ea typeface="+mj-ea"/>
                          <a:cs typeface="+mn-cs"/>
                        </a:rPr>
                        <a:t>1,596</a:t>
                      </a:r>
                      <a:r>
                        <a:rPr kumimoji="1" lang="ja-JP" altLang="en-US" sz="800" kern="1200" dirty="0">
                          <a:solidFill>
                            <a:schemeClr val="tx1">
                              <a:lumMod val="65000"/>
                              <a:lumOff val="35000"/>
                            </a:schemeClr>
                          </a:solidFill>
                          <a:latin typeface="+mj-lt"/>
                          <a:ea typeface="+mj-ea"/>
                          <a:cs typeface="+mn-cs"/>
                        </a:rPr>
                        <a:t>円</a:t>
                      </a:r>
                      <a:endParaRPr kumimoji="1" lang="en-US" altLang="ja-JP" sz="800" kern="1200" dirty="0">
                        <a:solidFill>
                          <a:schemeClr val="tx1">
                            <a:lumMod val="65000"/>
                            <a:lumOff val="35000"/>
                          </a:schemeClr>
                        </a:solidFill>
                        <a:latin typeface="+mj-lt"/>
                        <a:ea typeface="+mj-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3528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rgbClr val="687080"/>
                      </a:solidFill>
                      <a:prstDash val="sysDot"/>
                      <a:round/>
                      <a:headEnd type="none" w="med" len="med"/>
                      <a:tailEnd type="none" w="med" len="med"/>
                    </a:lnL>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585424004"/>
                  </a:ext>
                </a:extLst>
              </a:tr>
            </a:tbl>
          </a:graphicData>
        </a:graphic>
      </p:graphicFrame>
      <p:pic>
        <p:nvPicPr>
          <p:cNvPr id="19" name="図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51984" y="2357094"/>
            <a:ext cx="994100" cy="783874"/>
          </a:xfrm>
          <a:prstGeom prst="rect">
            <a:avLst/>
          </a:prstGeom>
        </p:spPr>
      </p:pic>
      <p:grpSp>
        <p:nvGrpSpPr>
          <p:cNvPr id="14" name="グループ化 13"/>
          <p:cNvGrpSpPr/>
          <p:nvPr/>
        </p:nvGrpSpPr>
        <p:grpSpPr>
          <a:xfrm>
            <a:off x="7211265" y="2353305"/>
            <a:ext cx="996676" cy="778331"/>
            <a:chOff x="0" y="0"/>
            <a:chExt cx="996676" cy="778331"/>
          </a:xfrm>
        </p:grpSpPr>
        <p:pic>
          <p:nvPicPr>
            <p:cNvPr id="15" name="図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96676" cy="778331"/>
            </a:xfrm>
            <a:prstGeom prst="rect">
              <a:avLst/>
            </a:prstGeom>
          </p:spPr>
        </p:pic>
        <p:cxnSp>
          <p:nvCxnSpPr>
            <p:cNvPr id="16" name="直線コネクタ 15"/>
            <p:cNvCxnSpPr/>
            <p:nvPr/>
          </p:nvCxnSpPr>
          <p:spPr>
            <a:xfrm>
              <a:off x="679710" y="187648"/>
              <a:ext cx="0" cy="1827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a:off x="772637" y="187646"/>
              <a:ext cx="3097" cy="1858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flipV="1">
              <a:off x="679711" y="274379"/>
              <a:ext cx="188950" cy="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591589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fontScale="92500"/>
          </a:bodyPr>
          <a:lstStyle/>
          <a:p>
            <a:r>
              <a:rPr lang="ja-JP" altLang="en-US" dirty="0"/>
              <a:t>広告タイプ一覧　</a:t>
            </a:r>
            <a:r>
              <a:rPr lang="ja-JP" altLang="en-US" dirty="0">
                <a:latin typeface="+mn-ea"/>
              </a:rPr>
              <a:t>スペシャル商品（事前提案可否判断必須商品）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29</a:t>
            </a:fld>
            <a:endParaRPr lang="ja-JP" altLang="en-US"/>
          </a:p>
        </p:txBody>
      </p:sp>
      <p:sp>
        <p:nvSpPr>
          <p:cNvPr id="15" name="テキスト ボックス 14">
            <a:extLst>
              <a:ext uri="{FF2B5EF4-FFF2-40B4-BE49-F238E27FC236}">
                <a16:creationId xmlns:a16="http://schemas.microsoft.com/office/drawing/2014/main" id="{80B0730C-3B9E-4841-8DAD-6780CB507DD0}"/>
              </a:ext>
            </a:extLst>
          </p:cNvPr>
          <p:cNvSpPr txBox="1"/>
          <p:nvPr/>
        </p:nvSpPr>
        <p:spPr>
          <a:xfrm>
            <a:off x="840279" y="714337"/>
            <a:ext cx="2789490" cy="477054"/>
          </a:xfrm>
          <a:prstGeom prst="rect">
            <a:avLst/>
          </a:prstGeom>
          <a:noFill/>
        </p:spPr>
        <p:txBody>
          <a:bodyPr wrap="square" rtlCol="0">
            <a:spAutoFit/>
          </a:bodyPr>
          <a:lstStyle/>
          <a:p>
            <a:pPr algn="ctr">
              <a:lnSpc>
                <a:spcPts val="1460"/>
              </a:lnSpc>
            </a:pPr>
            <a:r>
              <a:rPr lang="ja-JP" altLang="en-US" sz="1050" b="1" dirty="0">
                <a:solidFill>
                  <a:schemeClr val="tx1">
                    <a:lumMod val="65000"/>
                    <a:lumOff val="35000"/>
                  </a:schemeClr>
                </a:solidFill>
              </a:rPr>
              <a:t>トップインパクト　パノラマ</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パノラマ　動画</a:t>
            </a:r>
            <a:endParaRPr lang="en-US" altLang="ja-JP" sz="1050" b="1" dirty="0">
              <a:solidFill>
                <a:schemeClr val="tx1">
                  <a:lumMod val="65000"/>
                  <a:lumOff val="35000"/>
                </a:schemeClr>
              </a:solidFill>
            </a:endParaRPr>
          </a:p>
        </p:txBody>
      </p:sp>
      <p:sp>
        <p:nvSpPr>
          <p:cNvPr id="20" name="テキスト ボックス 19">
            <a:extLst>
              <a:ext uri="{FF2B5EF4-FFF2-40B4-BE49-F238E27FC236}">
                <a16:creationId xmlns:a16="http://schemas.microsoft.com/office/drawing/2014/main" id="{B2C2EF20-2127-FC40-8CEB-0C59A3ECA146}"/>
              </a:ext>
            </a:extLst>
          </p:cNvPr>
          <p:cNvSpPr txBox="1"/>
          <p:nvPr/>
        </p:nvSpPr>
        <p:spPr>
          <a:xfrm>
            <a:off x="5031741" y="813350"/>
            <a:ext cx="3416320" cy="276999"/>
          </a:xfrm>
          <a:prstGeom prst="rect">
            <a:avLst/>
          </a:prstGeom>
          <a:noFill/>
        </p:spPr>
        <p:txBody>
          <a:bodyPr wrap="none" rtlCol="0">
            <a:spAutoFit/>
          </a:bodyPr>
          <a:lstStyle/>
          <a:p>
            <a:pPr algn="ctr">
              <a:lnSpc>
                <a:spcPts val="1460"/>
              </a:lnSpc>
            </a:pPr>
            <a:r>
              <a:rPr kumimoji="1" lang="ja-JP" altLang="en-US" sz="1050" b="1" dirty="0">
                <a:solidFill>
                  <a:schemeClr val="tx1">
                    <a:lumMod val="65000"/>
                    <a:lumOff val="35000"/>
                  </a:schemeClr>
                </a:solidFill>
              </a:rPr>
              <a:t>ブランドパネル　トップインパクト　</a:t>
            </a:r>
            <a:r>
              <a:rPr lang="ja-JP" altLang="en-US" sz="1050" b="1" dirty="0">
                <a:solidFill>
                  <a:schemeClr val="tx1">
                    <a:lumMod val="65000"/>
                    <a:lumOff val="35000"/>
                  </a:schemeClr>
                </a:solidFill>
              </a:rPr>
              <a:t>サイドビジョン</a:t>
            </a:r>
            <a:endParaRPr kumimoji="1" lang="en-US" altLang="ja-JP" sz="1050" b="1" dirty="0">
              <a:solidFill>
                <a:schemeClr val="tx1">
                  <a:lumMod val="65000"/>
                  <a:lumOff val="35000"/>
                </a:schemeClr>
              </a:solidFill>
            </a:endParaRPr>
          </a:p>
        </p:txBody>
      </p:sp>
      <p:pic>
        <p:nvPicPr>
          <p:cNvPr id="21" name="図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80055" y="1094820"/>
            <a:ext cx="2992291" cy="1908000"/>
          </a:xfrm>
          <a:prstGeom prst="rect">
            <a:avLst/>
          </a:prstGeom>
        </p:spPr>
      </p:pic>
      <p:sp>
        <p:nvSpPr>
          <p:cNvPr id="23" name="正方形/長方形 22"/>
          <p:cNvSpPr/>
          <p:nvPr/>
        </p:nvSpPr>
        <p:spPr>
          <a:xfrm>
            <a:off x="5280055" y="3253657"/>
            <a:ext cx="1826141" cy="267381"/>
          </a:xfrm>
          <a:prstGeom prst="rect">
            <a:avLst/>
          </a:prstGeom>
        </p:spPr>
        <p:txBody>
          <a:bodyPr wrap="none">
            <a:spAutoFit/>
          </a:bodyPr>
          <a:lstStyle/>
          <a:p>
            <a:pPr>
              <a:lnSpc>
                <a:spcPts val="1460"/>
              </a:lnSpc>
            </a:pPr>
            <a:r>
              <a:rPr lang="en-US" altLang="ja-JP" sz="800" dirty="0">
                <a:solidFill>
                  <a:schemeClr val="tx1">
                    <a:lumMod val="65000"/>
                    <a:lumOff val="35000"/>
                  </a:schemeClr>
                </a:solidFill>
                <a:latin typeface="+mn-ea"/>
              </a:rPr>
              <a:t>※</a:t>
            </a:r>
            <a:r>
              <a:rPr lang="ja-JP" altLang="en-US" sz="800" dirty="0">
                <a:solidFill>
                  <a:schemeClr val="tx1">
                    <a:lumMod val="65000"/>
                    <a:lumOff val="35000"/>
                  </a:schemeClr>
                </a:solidFill>
                <a:latin typeface="+mn-ea"/>
              </a:rPr>
              <a:t>サイドパネルが動画となります。</a:t>
            </a:r>
            <a:endParaRPr lang="en-US" altLang="ja-JP" sz="800" dirty="0">
              <a:solidFill>
                <a:schemeClr val="tx1">
                  <a:lumMod val="65000"/>
                  <a:lumOff val="35000"/>
                </a:schemeClr>
              </a:solidFill>
              <a:latin typeface="+mn-ea"/>
            </a:endParaRPr>
          </a:p>
        </p:txBody>
      </p:sp>
      <p:sp>
        <p:nvSpPr>
          <p:cNvPr id="27" name="テキスト ボックス 26">
            <a:extLst>
              <a:ext uri="{FF2B5EF4-FFF2-40B4-BE49-F238E27FC236}">
                <a16:creationId xmlns:a16="http://schemas.microsoft.com/office/drawing/2014/main" id="{80B0730C-3B9E-4841-8DAD-6780CB507DD0}"/>
              </a:ext>
            </a:extLst>
          </p:cNvPr>
          <p:cNvSpPr txBox="1"/>
          <p:nvPr/>
        </p:nvSpPr>
        <p:spPr>
          <a:xfrm>
            <a:off x="5914193" y="3470028"/>
            <a:ext cx="4601843" cy="276999"/>
          </a:xfrm>
          <a:prstGeom prst="rect">
            <a:avLst/>
          </a:prstGeom>
          <a:noFill/>
        </p:spPr>
        <p:txBody>
          <a:bodyPr wrap="square" rtlCol="0">
            <a:spAutoFit/>
          </a:bodyPr>
          <a:lstStyle/>
          <a:p>
            <a:pPr algn="ctr">
              <a:lnSpc>
                <a:spcPts val="1460"/>
              </a:lnSpc>
            </a:pPr>
            <a:r>
              <a:rPr lang="ja-JP" altLang="en-US" sz="1050" b="1" dirty="0">
                <a:solidFill>
                  <a:schemeClr val="tx1">
                    <a:lumMod val="65000"/>
                    <a:lumOff val="35000"/>
                  </a:schemeClr>
                </a:solidFill>
              </a:rPr>
              <a:t>ブランドパネル　トップインパクト</a:t>
            </a:r>
            <a:r>
              <a:rPr lang="en-US" altLang="ja-JP" sz="1050" b="1" dirty="0">
                <a:solidFill>
                  <a:schemeClr val="tx1">
                    <a:lumMod val="65000"/>
                    <a:lumOff val="35000"/>
                  </a:schemeClr>
                </a:solidFill>
              </a:rPr>
              <a:t> </a:t>
            </a:r>
            <a:r>
              <a:rPr lang="ja-JP" altLang="en-US" sz="1050" b="1" dirty="0">
                <a:solidFill>
                  <a:schemeClr val="tx1">
                    <a:lumMod val="65000"/>
                    <a:lumOff val="35000"/>
                  </a:schemeClr>
                </a:solidFill>
              </a:rPr>
              <a:t>サイドスイッチ</a:t>
            </a:r>
            <a:endParaRPr lang="en-US" altLang="ja-JP" sz="1050" b="1" dirty="0">
              <a:solidFill>
                <a:schemeClr val="tx1">
                  <a:lumMod val="65000"/>
                  <a:lumOff val="35000"/>
                </a:schemeClr>
              </a:solidFill>
            </a:endParaRPr>
          </a:p>
        </p:txBody>
      </p:sp>
      <p:pic>
        <p:nvPicPr>
          <p:cNvPr id="28" name="図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53025" y="3763787"/>
            <a:ext cx="2311019" cy="1746482"/>
          </a:xfrm>
          <a:prstGeom prst="rect">
            <a:avLst/>
          </a:prstGeom>
        </p:spPr>
      </p:pic>
      <p:pic>
        <p:nvPicPr>
          <p:cNvPr id="29" name="図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2576" y="3763787"/>
            <a:ext cx="2320233" cy="1753445"/>
          </a:xfrm>
          <a:prstGeom prst="rect">
            <a:avLst/>
          </a:prstGeom>
        </p:spPr>
      </p:pic>
      <p:sp>
        <p:nvSpPr>
          <p:cNvPr id="30" name="正方形/長方形 29"/>
          <p:cNvSpPr/>
          <p:nvPr/>
        </p:nvSpPr>
        <p:spPr>
          <a:xfrm>
            <a:off x="5232761" y="5526143"/>
            <a:ext cx="2236510" cy="267381"/>
          </a:xfrm>
          <a:prstGeom prst="rect">
            <a:avLst/>
          </a:prstGeom>
        </p:spPr>
        <p:txBody>
          <a:bodyPr wrap="none">
            <a:spAutoFit/>
          </a:bodyPr>
          <a:lstStyle/>
          <a:p>
            <a:pPr>
              <a:lnSpc>
                <a:spcPts val="1460"/>
              </a:lnSpc>
            </a:pPr>
            <a:r>
              <a:rPr lang="en-US" altLang="ja-JP" sz="800" dirty="0">
                <a:solidFill>
                  <a:schemeClr val="tx1">
                    <a:lumMod val="65000"/>
                    <a:lumOff val="35000"/>
                  </a:schemeClr>
                </a:solidFill>
                <a:latin typeface="+mn-ea"/>
              </a:rPr>
              <a:t>※</a:t>
            </a:r>
            <a:r>
              <a:rPr lang="ja-JP" altLang="en-US" sz="800" dirty="0">
                <a:solidFill>
                  <a:schemeClr val="tx1">
                    <a:lumMod val="65000"/>
                    <a:lumOff val="35000"/>
                  </a:schemeClr>
                </a:solidFill>
                <a:latin typeface="+mn-ea"/>
              </a:rPr>
              <a:t>ブランドパネルパノラマ箇所　動画再生中</a:t>
            </a:r>
            <a:endParaRPr lang="en-US" altLang="ja-JP" sz="800" dirty="0">
              <a:solidFill>
                <a:schemeClr val="tx1">
                  <a:lumMod val="65000"/>
                  <a:lumOff val="35000"/>
                </a:schemeClr>
              </a:solidFill>
              <a:latin typeface="+mn-ea"/>
            </a:endParaRPr>
          </a:p>
        </p:txBody>
      </p:sp>
      <p:sp>
        <p:nvSpPr>
          <p:cNvPr id="31" name="正方形/長方形 30"/>
          <p:cNvSpPr/>
          <p:nvPr/>
        </p:nvSpPr>
        <p:spPr>
          <a:xfrm>
            <a:off x="8569409" y="5476309"/>
            <a:ext cx="2441694" cy="463588"/>
          </a:xfrm>
          <a:prstGeom prst="rect">
            <a:avLst/>
          </a:prstGeom>
        </p:spPr>
        <p:txBody>
          <a:bodyPr wrap="none">
            <a:spAutoFit/>
          </a:bodyPr>
          <a:lstStyle/>
          <a:p>
            <a:pPr>
              <a:lnSpc>
                <a:spcPts val="1460"/>
              </a:lnSpc>
            </a:pPr>
            <a:r>
              <a:rPr lang="en-US" altLang="ja-JP" sz="800" dirty="0">
                <a:solidFill>
                  <a:schemeClr val="tx1">
                    <a:lumMod val="65000"/>
                    <a:lumOff val="35000"/>
                  </a:schemeClr>
                </a:solidFill>
                <a:latin typeface="+mn-ea"/>
              </a:rPr>
              <a:t>※</a:t>
            </a:r>
            <a:r>
              <a:rPr lang="ja-JP" altLang="en-US" sz="800" dirty="0">
                <a:solidFill>
                  <a:schemeClr val="tx1">
                    <a:lumMod val="65000"/>
                    <a:lumOff val="35000"/>
                  </a:schemeClr>
                </a:solidFill>
                <a:latin typeface="+mn-ea"/>
              </a:rPr>
              <a:t>ブランドパネルパノラマ箇所の動画再生終了後</a:t>
            </a:r>
            <a:endParaRPr lang="en-US" altLang="ja-JP" sz="800" dirty="0">
              <a:solidFill>
                <a:schemeClr val="tx1">
                  <a:lumMod val="65000"/>
                  <a:lumOff val="35000"/>
                </a:schemeClr>
              </a:solidFill>
              <a:latin typeface="+mn-ea"/>
            </a:endParaRPr>
          </a:p>
          <a:p>
            <a:pPr>
              <a:lnSpc>
                <a:spcPts val="1460"/>
              </a:lnSpc>
            </a:pPr>
            <a:r>
              <a:rPr lang="ja-JP" altLang="en-US" sz="800" dirty="0">
                <a:solidFill>
                  <a:schemeClr val="tx1">
                    <a:lumMod val="65000"/>
                    <a:lumOff val="35000"/>
                  </a:schemeClr>
                </a:solidFill>
                <a:latin typeface="+mn-ea"/>
              </a:rPr>
              <a:t>　サイドパネルが止め画用に切り替わります</a:t>
            </a:r>
            <a:r>
              <a:rPr lang="ja-JP" altLang="en-US" sz="900" dirty="0">
                <a:solidFill>
                  <a:schemeClr val="tx1">
                    <a:lumMod val="65000"/>
                    <a:lumOff val="35000"/>
                  </a:schemeClr>
                </a:solidFill>
                <a:latin typeface="+mn-ea"/>
              </a:rPr>
              <a:t>。</a:t>
            </a:r>
            <a:endParaRPr lang="en-US" altLang="ja-JP" sz="900" dirty="0">
              <a:solidFill>
                <a:schemeClr val="tx1">
                  <a:lumMod val="65000"/>
                  <a:lumOff val="35000"/>
                </a:schemeClr>
              </a:solidFill>
              <a:latin typeface="+mn-ea"/>
            </a:endParaRPr>
          </a:p>
        </p:txBody>
      </p:sp>
      <p:sp>
        <p:nvSpPr>
          <p:cNvPr id="18" name="二等辺三角形 17"/>
          <p:cNvSpPr/>
          <p:nvPr/>
        </p:nvSpPr>
        <p:spPr>
          <a:xfrm rot="5400000">
            <a:off x="7619968" y="4336844"/>
            <a:ext cx="1080120" cy="576064"/>
          </a:xfrm>
          <a:prstGeom prst="triangl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テキスト ボックス 5"/>
          <p:cNvSpPr txBox="1"/>
          <p:nvPr/>
        </p:nvSpPr>
        <p:spPr>
          <a:xfrm>
            <a:off x="5280055" y="3013590"/>
            <a:ext cx="6279686" cy="338554"/>
          </a:xfrm>
          <a:prstGeom prst="rect">
            <a:avLst/>
          </a:prstGeom>
          <a:noFill/>
        </p:spPr>
        <p:txBody>
          <a:bodyPr wrap="square" rtlCol="0">
            <a:spAutoFit/>
          </a:bodyPr>
          <a:lstStyle/>
          <a:p>
            <a:r>
              <a:rPr kumimoji="1" lang="ja-JP" altLang="en-US" sz="800" dirty="0">
                <a:latin typeface="+mn-ea"/>
              </a:rPr>
              <a:t>・デモ</a:t>
            </a:r>
            <a:r>
              <a:rPr kumimoji="1" lang="en-US" altLang="ja-JP" sz="800" dirty="0">
                <a:latin typeface="+mn-ea"/>
              </a:rPr>
              <a:t>URL</a:t>
            </a:r>
            <a:r>
              <a:rPr kumimoji="1" lang="ja-JP" altLang="en-US" sz="800" dirty="0">
                <a:latin typeface="+mn-ea"/>
              </a:rPr>
              <a:t>：</a:t>
            </a:r>
            <a:r>
              <a:rPr lang="en-US" altLang="ja-JP" sz="800" dirty="0">
                <a:latin typeface="+mn-ea"/>
                <a:hlinkClick r:id="rId5"/>
              </a:rPr>
              <a:t>https://yac.yahoo.co.jp/brandpanel_panorama_topimpact_sidevision_video/200128_sidevision_creativeplan.html</a:t>
            </a:r>
            <a:r>
              <a:rPr kumimoji="1" lang="ja-JP" altLang="en-US" sz="800" dirty="0">
                <a:latin typeface="+mn-ea"/>
              </a:rPr>
              <a:t>　</a:t>
            </a:r>
          </a:p>
        </p:txBody>
      </p:sp>
      <p:sp>
        <p:nvSpPr>
          <p:cNvPr id="22" name="テキスト ボックス 21"/>
          <p:cNvSpPr txBox="1"/>
          <p:nvPr/>
        </p:nvSpPr>
        <p:spPr>
          <a:xfrm>
            <a:off x="5265195" y="5752132"/>
            <a:ext cx="3456384" cy="461665"/>
          </a:xfrm>
          <a:prstGeom prst="rect">
            <a:avLst/>
          </a:prstGeom>
          <a:noFill/>
        </p:spPr>
        <p:txBody>
          <a:bodyPr wrap="square" rtlCol="0">
            <a:spAutoFit/>
          </a:bodyPr>
          <a:lstStyle/>
          <a:p>
            <a:r>
              <a:rPr kumimoji="1" lang="ja-JP" altLang="en-US" sz="800" dirty="0">
                <a:latin typeface="+mn-ea"/>
              </a:rPr>
              <a:t>・デモ</a:t>
            </a:r>
            <a:r>
              <a:rPr kumimoji="1" lang="en-US" altLang="ja-JP" sz="800" dirty="0">
                <a:latin typeface="+mn-ea"/>
              </a:rPr>
              <a:t>URL</a:t>
            </a:r>
            <a:r>
              <a:rPr kumimoji="1" lang="ja-JP" altLang="en-US" sz="800" dirty="0">
                <a:latin typeface="+mn-ea"/>
              </a:rPr>
              <a:t>：</a:t>
            </a:r>
            <a:r>
              <a:rPr lang="en-US" altLang="ja-JP" sz="800" dirty="0">
                <a:latin typeface="+mn-ea"/>
                <a:hlinkClick r:id="rId6"/>
              </a:rPr>
              <a:t>https://yac.yahoo.co.jp/LinkedGYJ_car_sample_20191016.html</a:t>
            </a:r>
            <a:endParaRPr lang="en-US" altLang="ja-JP" sz="800" dirty="0">
              <a:latin typeface="+mn-ea"/>
            </a:endParaRPr>
          </a:p>
          <a:p>
            <a:endParaRPr lang="en-US" altLang="ja-JP" sz="800" dirty="0">
              <a:latin typeface="+mn-ea"/>
            </a:endParaRPr>
          </a:p>
        </p:txBody>
      </p:sp>
      <p:pic>
        <p:nvPicPr>
          <p:cNvPr id="2" name="図 1"/>
          <p:cNvPicPr>
            <a:picLocks noChangeAspect="1"/>
          </p:cNvPicPr>
          <p:nvPr/>
        </p:nvPicPr>
        <p:blipFill>
          <a:blip r:embed="rId7"/>
          <a:stretch>
            <a:fillRect/>
          </a:stretch>
        </p:blipFill>
        <p:spPr>
          <a:xfrm>
            <a:off x="1081943" y="1149815"/>
            <a:ext cx="2537827" cy="1908000"/>
          </a:xfrm>
          <a:prstGeom prst="rect">
            <a:avLst/>
          </a:prstGeom>
        </p:spPr>
      </p:pic>
      <p:sp>
        <p:nvSpPr>
          <p:cNvPr id="32" name="テキスト ボックス 31">
            <a:extLst>
              <a:ext uri="{FF2B5EF4-FFF2-40B4-BE49-F238E27FC236}">
                <a16:creationId xmlns:a16="http://schemas.microsoft.com/office/drawing/2014/main" id="{94E01765-4F8A-B41F-2099-89A1757A73B6}"/>
              </a:ext>
            </a:extLst>
          </p:cNvPr>
          <p:cNvSpPr txBox="1"/>
          <p:nvPr/>
        </p:nvSpPr>
        <p:spPr>
          <a:xfrm>
            <a:off x="833128" y="3432339"/>
            <a:ext cx="3143759" cy="284693"/>
          </a:xfrm>
          <a:prstGeom prst="rect">
            <a:avLst/>
          </a:prstGeom>
          <a:noFill/>
        </p:spPr>
        <p:txBody>
          <a:bodyPr wrap="square" rtlCol="0">
            <a:spAutoFit/>
          </a:bodyPr>
          <a:lstStyle/>
          <a:p>
            <a:pPr algn="ctr">
              <a:lnSpc>
                <a:spcPts val="1460"/>
              </a:lnSpc>
            </a:pPr>
            <a:r>
              <a:rPr lang="ja-JP" altLang="en-US" sz="1050" b="1" dirty="0">
                <a:solidFill>
                  <a:schemeClr val="tx1">
                    <a:lumMod val="65000"/>
                    <a:lumOff val="35000"/>
                  </a:schemeClr>
                </a:solidFill>
              </a:rPr>
              <a:t>トップインパクト　パノラマ　パネルスイッチ</a:t>
            </a:r>
            <a:endParaRPr lang="en-US" altLang="ja-JP" sz="1050" b="1" dirty="0">
              <a:solidFill>
                <a:schemeClr val="tx1">
                  <a:lumMod val="65000"/>
                  <a:lumOff val="35000"/>
                </a:schemeClr>
              </a:solidFill>
            </a:endParaRPr>
          </a:p>
        </p:txBody>
      </p:sp>
      <p:pic>
        <p:nvPicPr>
          <p:cNvPr id="33" name="図 32">
            <a:extLst>
              <a:ext uri="{FF2B5EF4-FFF2-40B4-BE49-F238E27FC236}">
                <a16:creationId xmlns:a16="http://schemas.microsoft.com/office/drawing/2014/main" id="{4D6915C6-A62B-C517-DEFA-20E9AC94D2F6}"/>
              </a:ext>
            </a:extLst>
          </p:cNvPr>
          <p:cNvPicPr>
            <a:picLocks noChangeAspect="1"/>
          </p:cNvPicPr>
          <p:nvPr/>
        </p:nvPicPr>
        <p:blipFill>
          <a:blip r:embed="rId8"/>
          <a:stretch>
            <a:fillRect/>
          </a:stretch>
        </p:blipFill>
        <p:spPr>
          <a:xfrm>
            <a:off x="1104031" y="3681240"/>
            <a:ext cx="2437629" cy="1908000"/>
          </a:xfrm>
          <a:prstGeom prst="rect">
            <a:avLst/>
          </a:prstGeom>
        </p:spPr>
      </p:pic>
      <p:sp>
        <p:nvSpPr>
          <p:cNvPr id="34" name="テキスト ボックス 33">
            <a:extLst>
              <a:ext uri="{FF2B5EF4-FFF2-40B4-BE49-F238E27FC236}">
                <a16:creationId xmlns:a16="http://schemas.microsoft.com/office/drawing/2014/main" id="{858C74CD-EFFB-2763-0E10-21713EA4281E}"/>
              </a:ext>
            </a:extLst>
          </p:cNvPr>
          <p:cNvSpPr txBox="1"/>
          <p:nvPr/>
        </p:nvSpPr>
        <p:spPr>
          <a:xfrm>
            <a:off x="840279" y="5565140"/>
            <a:ext cx="3918417" cy="600164"/>
          </a:xfrm>
          <a:prstGeom prst="rect">
            <a:avLst/>
          </a:prstGeom>
          <a:noFill/>
        </p:spPr>
        <p:txBody>
          <a:bodyPr wrap="square" lIns="91440" tIns="45720" rIns="91440" bIns="45720" rtlCol="0" anchor="t">
            <a:spAutoFit/>
          </a:bodyPr>
          <a:lstStyle/>
          <a:p>
            <a:pPr lvl="0">
              <a:defRPr/>
            </a:pPr>
            <a:r>
              <a:rPr lang="en-US" altLang="ja-JP" sz="800" dirty="0">
                <a:solidFill>
                  <a:schemeClr val="tx1">
                    <a:lumMod val="65000"/>
                    <a:lumOff val="35000"/>
                  </a:schemeClr>
                </a:solidFill>
              </a:rPr>
              <a:t>・</a:t>
            </a:r>
            <a:r>
              <a:rPr lang="en-US" altLang="ja-JP" sz="800" dirty="0" err="1">
                <a:solidFill>
                  <a:schemeClr val="tx1">
                    <a:lumMod val="65000"/>
                    <a:lumOff val="35000"/>
                  </a:schemeClr>
                </a:solidFill>
              </a:rPr>
              <a:t>デモURL</a:t>
            </a:r>
            <a:endParaRPr lang="en-US" altLang="ja-JP" sz="800" dirty="0">
              <a:solidFill>
                <a:schemeClr val="tx1">
                  <a:lumMod val="65000"/>
                  <a:lumOff val="35000"/>
                </a:schemeClr>
              </a:solidFill>
            </a:endParaRPr>
          </a:p>
          <a:p>
            <a:pPr>
              <a:defRPr/>
            </a:pPr>
            <a:r>
              <a:rPr lang="en-US" sz="800" dirty="0">
                <a:ea typeface="+mn-lt"/>
                <a:cs typeface="+mn-lt"/>
                <a:hlinkClick r:id="rId9"/>
              </a:rPr>
              <a:t>https://yac.yahoo.co.jp/brandpanel_panorama_topimpact_panelswitch_banner/220310_panorama_topimpact_panelswitch_creativeplan.html</a:t>
            </a:r>
            <a:endParaRPr lang="en-US" sz="800" dirty="0"/>
          </a:p>
          <a:p>
            <a:pPr>
              <a:defRPr/>
            </a:pPr>
            <a:r>
              <a:rPr lang="en-US" altLang="ja-JP" sz="900" dirty="0">
                <a:solidFill>
                  <a:schemeClr val="tx1">
                    <a:lumMod val="65000"/>
                    <a:lumOff val="35000"/>
                  </a:schemeClr>
                </a:solidFill>
                <a:latin typeface="+mn-ea"/>
              </a:rPr>
              <a:t>※</a:t>
            </a:r>
            <a:r>
              <a:rPr lang="ja-JP" altLang="en-US" sz="900" dirty="0">
                <a:solidFill>
                  <a:schemeClr val="tx1">
                    <a:lumMod val="65000"/>
                    <a:lumOff val="35000"/>
                  </a:schemeClr>
                </a:solidFill>
                <a:latin typeface="+mn-ea"/>
              </a:rPr>
              <a:t>メイン画像とサイドパネルをクリックすると遷移します。</a:t>
            </a:r>
            <a:endParaRPr lang="en-US" sz="900" dirty="0">
              <a:solidFill>
                <a:schemeClr val="tx1">
                  <a:lumMod val="65000"/>
                  <a:lumOff val="35000"/>
                </a:schemeClr>
              </a:solidFill>
              <a:latin typeface="+mn-ea"/>
            </a:endParaRPr>
          </a:p>
        </p:txBody>
      </p:sp>
      <p:sp>
        <p:nvSpPr>
          <p:cNvPr id="35" name="正方形/長方形 34">
            <a:extLst>
              <a:ext uri="{FF2B5EF4-FFF2-40B4-BE49-F238E27FC236}">
                <a16:creationId xmlns:a16="http://schemas.microsoft.com/office/drawing/2014/main" id="{15507DAE-FBA6-D8F9-394E-7BAD6A6FBAB7}"/>
              </a:ext>
            </a:extLst>
          </p:cNvPr>
          <p:cNvSpPr/>
          <p:nvPr/>
        </p:nvSpPr>
        <p:spPr>
          <a:xfrm>
            <a:off x="334963" y="6582544"/>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
        <p:nvSpPr>
          <p:cNvPr id="24" name="テキスト ボックス 23">
            <a:extLst>
              <a:ext uri="{FF2B5EF4-FFF2-40B4-BE49-F238E27FC236}">
                <a16:creationId xmlns:a16="http://schemas.microsoft.com/office/drawing/2014/main" id="{68609171-4CEE-2834-4E52-DB13B62E7D3D}"/>
              </a:ext>
            </a:extLst>
          </p:cNvPr>
          <p:cNvSpPr txBox="1"/>
          <p:nvPr/>
        </p:nvSpPr>
        <p:spPr>
          <a:xfrm>
            <a:off x="695401" y="6146140"/>
            <a:ext cx="10801200" cy="523220"/>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・フォーマット別ガイド</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10"/>
              </a:rPr>
              <a:t>https://s.yimg.jp/dl/displayads-guarantee/formatguide.zip</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lang="en-US" altLang="ja-JP" sz="1400" dirty="0">
                <a:solidFill>
                  <a:schemeClr val="tx1">
                    <a:lumMod val="65000"/>
                    <a:lumOff val="35000"/>
                  </a:schemeClr>
                </a:solidFill>
                <a:hlinkClick r:id="rId11"/>
              </a:rPr>
              <a:t>https://ads-help.yahoo.co.jp/yahooads/guideline/articledetail?lan=ja&amp;aid=1493&amp;o=default</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5950447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ブランドパネル</a:t>
            </a:r>
            <a:r>
              <a:rPr lang="en-US" altLang="ja-JP" dirty="0"/>
              <a:t>2022</a:t>
            </a:r>
            <a:r>
              <a:rPr lang="ja-JP" altLang="en-US" dirty="0"/>
              <a:t>年</a:t>
            </a:r>
            <a:r>
              <a:rPr lang="en-US" altLang="ja-JP" dirty="0"/>
              <a:t>9</a:t>
            </a:r>
            <a:r>
              <a:rPr lang="ja-JP" altLang="en-US" dirty="0"/>
              <a:t>月</a:t>
            </a:r>
            <a:r>
              <a:rPr lang="en-US" altLang="ja-JP" dirty="0"/>
              <a:t>~12</a:t>
            </a:r>
            <a:r>
              <a:rPr lang="ja-JP" altLang="en-US" dirty="0"/>
              <a:t>月商品　変更点</a:t>
            </a:r>
          </a:p>
        </p:txBody>
      </p:sp>
      <p:sp>
        <p:nvSpPr>
          <p:cNvPr id="4" name="スライド番号プレースホルダー 3"/>
          <p:cNvSpPr>
            <a:spLocks noGrp="1"/>
          </p:cNvSpPr>
          <p:nvPr>
            <p:ph type="sldNum" sz="quarter" idx="13"/>
          </p:nvPr>
        </p:nvSpPr>
        <p:spPr/>
        <p:txBody>
          <a:bodyPr/>
          <a:lstStyle/>
          <a:p>
            <a:fld id="{F9BD7636-22E7-4304-ABE2-16A3D163D5E1}" type="slidenum">
              <a:rPr lang="ja-JP" altLang="en-US" smtClean="0"/>
              <a:pPr/>
              <a:t>3</a:t>
            </a:fld>
            <a:endParaRPr lang="ja-JP" altLang="en-US"/>
          </a:p>
        </p:txBody>
      </p:sp>
      <p:sp>
        <p:nvSpPr>
          <p:cNvPr id="17" name="テキスト ボックス 16"/>
          <p:cNvSpPr txBox="1"/>
          <p:nvPr/>
        </p:nvSpPr>
        <p:spPr>
          <a:xfrm>
            <a:off x="6766499" y="658996"/>
            <a:ext cx="2969083" cy="230832"/>
          </a:xfrm>
          <a:prstGeom prst="rect">
            <a:avLst/>
          </a:prstGeom>
          <a:noFill/>
        </p:spPr>
        <p:txBody>
          <a:bodyPr wrap="none" rtlCol="0">
            <a:spAutoFit/>
          </a:bodyPr>
          <a:lstStyle/>
          <a:p>
            <a:r>
              <a:rPr lang="en-US" altLang="ja-JP" sz="900" dirty="0"/>
              <a:t>※</a:t>
            </a:r>
            <a:r>
              <a:rPr lang="ja-JP" altLang="en-US" sz="900" dirty="0"/>
              <a:t>ブランドパネル（</a:t>
            </a:r>
            <a:r>
              <a:rPr lang="en-US" altLang="ja-JP" sz="900" dirty="0"/>
              <a:t>2022</a:t>
            </a:r>
            <a:r>
              <a:rPr lang="ja-JP" altLang="en-US" sz="900" dirty="0"/>
              <a:t>年</a:t>
            </a:r>
            <a:r>
              <a:rPr lang="en-US" altLang="ja-JP" sz="900" dirty="0"/>
              <a:t>6</a:t>
            </a:r>
            <a:r>
              <a:rPr lang="ja-JP" altLang="en-US" sz="900" dirty="0"/>
              <a:t>月～</a:t>
            </a:r>
            <a:r>
              <a:rPr lang="en-US" altLang="ja-JP" sz="900" dirty="0"/>
              <a:t>9</a:t>
            </a:r>
            <a:r>
              <a:rPr lang="ja-JP" altLang="en-US" sz="900" dirty="0"/>
              <a:t>月）からの変更点</a:t>
            </a:r>
            <a:endParaRPr kumimoji="1" lang="ja-JP" altLang="en-US" sz="900" dirty="0"/>
          </a:p>
        </p:txBody>
      </p:sp>
      <p:graphicFrame>
        <p:nvGraphicFramePr>
          <p:cNvPr id="7" name="表 6"/>
          <p:cNvGraphicFramePr>
            <a:graphicFrameLocks noGrp="1"/>
          </p:cNvGraphicFramePr>
          <p:nvPr>
            <p:extLst>
              <p:ext uri="{D42A27DB-BD31-4B8C-83A1-F6EECF244321}">
                <p14:modId xmlns:p14="http://schemas.microsoft.com/office/powerpoint/2010/main" val="2412764008"/>
              </p:ext>
            </p:extLst>
          </p:nvPr>
        </p:nvGraphicFramePr>
        <p:xfrm>
          <a:off x="240318" y="3212976"/>
          <a:ext cx="5400600" cy="1869761"/>
        </p:xfrm>
        <a:graphic>
          <a:graphicData uri="http://schemas.openxmlformats.org/drawingml/2006/table">
            <a:tbl>
              <a:tblPr/>
              <a:tblGrid>
                <a:gridCol w="3618662">
                  <a:extLst>
                    <a:ext uri="{9D8B030D-6E8A-4147-A177-3AD203B41FA5}">
                      <a16:colId xmlns:a16="http://schemas.microsoft.com/office/drawing/2014/main" val="4214658235"/>
                    </a:ext>
                  </a:extLst>
                </a:gridCol>
                <a:gridCol w="890969">
                  <a:extLst>
                    <a:ext uri="{9D8B030D-6E8A-4147-A177-3AD203B41FA5}">
                      <a16:colId xmlns:a16="http://schemas.microsoft.com/office/drawing/2014/main" val="4144925258"/>
                    </a:ext>
                  </a:extLst>
                </a:gridCol>
                <a:gridCol w="890969">
                  <a:extLst>
                    <a:ext uri="{9D8B030D-6E8A-4147-A177-3AD203B41FA5}">
                      <a16:colId xmlns:a16="http://schemas.microsoft.com/office/drawing/2014/main" val="653698241"/>
                    </a:ext>
                  </a:extLst>
                </a:gridCol>
              </a:tblGrid>
              <a:tr h="360040">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b="1" dirty="0">
                          <a:effectLst/>
                          <a:latin typeface="+mj-lt"/>
                        </a:rPr>
                        <a:t>商品名</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b="1" dirty="0">
                          <a:effectLst/>
                          <a:latin typeface="+mj-lt"/>
                        </a:rPr>
                        <a:t>最低出稿金額</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en-US" altLang="ja-JP" sz="800" b="1" dirty="0" err="1">
                          <a:effectLst/>
                          <a:latin typeface="+mj-lt"/>
                        </a:rPr>
                        <a:t>vCPM</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69015333"/>
                  </a:ext>
                </a:extLst>
              </a:tr>
              <a:tr h="349776">
                <a:tc>
                  <a:txBody>
                    <a:bodyPr/>
                    <a:lstStyle/>
                    <a:p>
                      <a:pPr algn="ctr" fontAlgn="t"/>
                      <a:r>
                        <a:rPr lang="ja-JP" altLang="en-US" sz="800" dirty="0">
                          <a:solidFill>
                            <a:srgbClr val="1D1C1D"/>
                          </a:solidFill>
                          <a:effectLst/>
                          <a:latin typeface="+mj-lt"/>
                        </a:rPr>
                        <a:t>ブランドパネル　トップインパクト　パノラマ　サイドスイッチ　</a:t>
                      </a:r>
                      <a:r>
                        <a:rPr lang="en-US" altLang="ja-JP" sz="800" dirty="0">
                          <a:solidFill>
                            <a:srgbClr val="1D1C1D"/>
                          </a:solidFill>
                          <a:effectLst/>
                          <a:latin typeface="+mj-lt"/>
                        </a:rPr>
                        <a:t>PC</a:t>
                      </a:r>
                      <a:endParaRPr lang="ja-JP" altLang="en-US" sz="800"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lang="en-US" altLang="ja-JP" sz="800" dirty="0">
                          <a:effectLst/>
                          <a:latin typeface="+mj-lt"/>
                        </a:rPr>
                        <a:t>2000</a:t>
                      </a:r>
                      <a:r>
                        <a:rPr lang="ja-JP" altLang="en-US" sz="800" dirty="0">
                          <a:effectLst/>
                          <a:latin typeface="+mj-lt"/>
                        </a:rPr>
                        <a:t>万円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lang="en-US" altLang="ja-JP" sz="800" dirty="0">
                          <a:effectLst/>
                          <a:latin typeface="+mj-lt"/>
                        </a:rPr>
                        <a:t>1</a:t>
                      </a:r>
                      <a:r>
                        <a:rPr kumimoji="1" lang="en-US" altLang="ja-JP" sz="800" kern="1200" dirty="0">
                          <a:solidFill>
                            <a:schemeClr val="tx1"/>
                          </a:solidFill>
                          <a:effectLst/>
                          <a:latin typeface="+mn-lt"/>
                          <a:ea typeface="+mn-ea"/>
                          <a:cs typeface="+mn-cs"/>
                        </a:rPr>
                        <a:t>,</a:t>
                      </a:r>
                      <a:r>
                        <a:rPr lang="en-US" altLang="ja-JP" sz="800" dirty="0">
                          <a:effectLst/>
                          <a:latin typeface="+mj-lt"/>
                        </a:rPr>
                        <a:t>680</a:t>
                      </a:r>
                      <a:r>
                        <a:rPr lang="ja-JP" altLang="en-US" sz="800" dirty="0">
                          <a:effectLst/>
                          <a:latin typeface="+mj-lt"/>
                        </a:rPr>
                        <a:t>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627352238"/>
                  </a:ext>
                </a:extLst>
              </a:tr>
              <a:tr h="349776">
                <a:tc>
                  <a:txBody>
                    <a:bodyPr/>
                    <a:lstStyle/>
                    <a:p>
                      <a:pPr algn="ctr" fontAlgn="t"/>
                      <a:r>
                        <a:rPr lang="ja-JP" altLang="en-US" sz="800" dirty="0">
                          <a:solidFill>
                            <a:srgbClr val="1D1C1D"/>
                          </a:solidFill>
                          <a:effectLst/>
                          <a:latin typeface="+mj-lt"/>
                        </a:rPr>
                        <a:t>ブランドパネル　トップインパクト　パノラマ　サイドビジョン　</a:t>
                      </a:r>
                      <a:r>
                        <a:rPr lang="en-US" altLang="ja-JP" sz="800" dirty="0">
                          <a:solidFill>
                            <a:srgbClr val="1D1C1D"/>
                          </a:solidFill>
                          <a:effectLst/>
                          <a:latin typeface="+mj-lt"/>
                        </a:rPr>
                        <a:t>PC</a:t>
                      </a:r>
                      <a:endParaRPr lang="ja-JP" altLang="en-US" sz="800"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kumimoji="1" lang="en-US" altLang="ja-JP" sz="800" kern="1200" dirty="0">
                          <a:solidFill>
                            <a:schemeClr val="tx1"/>
                          </a:solidFill>
                          <a:effectLst/>
                          <a:latin typeface="+mn-lt"/>
                          <a:ea typeface="+mn-ea"/>
                          <a:cs typeface="+mn-cs"/>
                        </a:rPr>
                        <a:t>2000</a:t>
                      </a:r>
                      <a:r>
                        <a:rPr kumimoji="1" lang="ja-JP" altLang="en-US" sz="800" kern="1200" dirty="0">
                          <a:solidFill>
                            <a:schemeClr val="tx1"/>
                          </a:solidFill>
                          <a:effectLst/>
                          <a:latin typeface="+mn-lt"/>
                          <a:ea typeface="+mn-ea"/>
                          <a:cs typeface="+mn-cs"/>
                        </a:rPr>
                        <a:t>万円</a:t>
                      </a:r>
                      <a:endParaRPr lang="ja-JP" altLang="en-US" sz="800"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lang="en-US" altLang="ja-JP" sz="800" dirty="0">
                          <a:effectLst/>
                          <a:latin typeface="+mj-lt"/>
                        </a:rPr>
                        <a:t>2</a:t>
                      </a:r>
                      <a:r>
                        <a:rPr kumimoji="1" lang="en-US" altLang="ja-JP" sz="800" kern="1200" dirty="0">
                          <a:solidFill>
                            <a:schemeClr val="tx1"/>
                          </a:solidFill>
                          <a:effectLst/>
                          <a:latin typeface="+mn-lt"/>
                          <a:ea typeface="+mn-ea"/>
                          <a:cs typeface="+mn-cs"/>
                        </a:rPr>
                        <a:t>,</a:t>
                      </a:r>
                      <a:r>
                        <a:rPr lang="en-US" altLang="ja-JP" sz="800" dirty="0">
                          <a:effectLst/>
                          <a:latin typeface="+mj-lt"/>
                        </a:rPr>
                        <a:t>040</a:t>
                      </a:r>
                      <a:r>
                        <a:rPr lang="ja-JP" altLang="en-US" sz="800" dirty="0">
                          <a:effectLst/>
                          <a:latin typeface="+mj-lt"/>
                        </a:rPr>
                        <a:t>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1373603260"/>
                  </a:ext>
                </a:extLst>
              </a:tr>
              <a:tr h="460393">
                <a:tc>
                  <a:txBody>
                    <a:bodyPr/>
                    <a:lstStyle/>
                    <a:p>
                      <a:pPr algn="ctr" fontAlgn="t"/>
                      <a:r>
                        <a:rPr lang="ja-JP" altLang="en-US" sz="800" dirty="0">
                          <a:solidFill>
                            <a:srgbClr val="1D1C1D"/>
                          </a:solidFill>
                          <a:effectLst/>
                          <a:latin typeface="+mj-lt"/>
                        </a:rPr>
                        <a:t>ブランドパネル　トップインパクト　パノラマ　</a:t>
                      </a:r>
                      <a:r>
                        <a:rPr lang="en-US" altLang="ja-JP" sz="800" dirty="0">
                          <a:solidFill>
                            <a:srgbClr val="1D1C1D"/>
                          </a:solidFill>
                          <a:effectLst/>
                          <a:latin typeface="+mj-lt"/>
                        </a:rPr>
                        <a:t>PC</a:t>
                      </a:r>
                      <a:r>
                        <a:rPr lang="ja-JP" altLang="en-US" sz="800" dirty="0">
                          <a:solidFill>
                            <a:srgbClr val="1D1C1D"/>
                          </a:solidFill>
                          <a:effectLst/>
                          <a:latin typeface="+mj-lt"/>
                        </a:rPr>
                        <a:t>　（</a:t>
                      </a:r>
                      <a:r>
                        <a:rPr lang="en-US" altLang="ja-JP" sz="800" dirty="0">
                          <a:solidFill>
                            <a:srgbClr val="1D1C1D"/>
                          </a:solidFill>
                          <a:effectLst/>
                          <a:latin typeface="+mj-lt"/>
                        </a:rPr>
                        <a:t>2000</a:t>
                      </a:r>
                      <a:r>
                        <a:rPr lang="ja-JP" altLang="en-US" sz="800" dirty="0">
                          <a:solidFill>
                            <a:srgbClr val="1D1C1D"/>
                          </a:solidFill>
                          <a:effectLst/>
                          <a:latin typeface="+mj-lt"/>
                        </a:rPr>
                        <a:t>万円～）</a:t>
                      </a:r>
                      <a:endParaRPr lang="ja-JP" altLang="en-US" sz="800"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kumimoji="1" lang="en-US" altLang="ja-JP" sz="800" kern="1200" dirty="0">
                          <a:solidFill>
                            <a:schemeClr val="tx1"/>
                          </a:solidFill>
                          <a:effectLst/>
                          <a:latin typeface="+mn-lt"/>
                          <a:ea typeface="+mn-ea"/>
                          <a:cs typeface="+mn-cs"/>
                        </a:rPr>
                        <a:t>2000</a:t>
                      </a:r>
                      <a:r>
                        <a:rPr kumimoji="1" lang="ja-JP" altLang="en-US" sz="800" kern="1200" dirty="0">
                          <a:solidFill>
                            <a:schemeClr val="tx1"/>
                          </a:solidFill>
                          <a:effectLst/>
                          <a:latin typeface="+mn-lt"/>
                          <a:ea typeface="+mn-ea"/>
                          <a:cs typeface="+mn-cs"/>
                        </a:rPr>
                        <a:t>万円</a:t>
                      </a:r>
                      <a:endParaRPr lang="ja-JP" altLang="en-US" sz="800"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kumimoji="1" lang="en-US" altLang="ja-JP" sz="800" kern="1200" dirty="0">
                          <a:solidFill>
                            <a:schemeClr val="tx1"/>
                          </a:solidFill>
                          <a:effectLst/>
                          <a:latin typeface="+mn-lt"/>
                          <a:ea typeface="+mn-ea"/>
                          <a:cs typeface="+mn-cs"/>
                        </a:rPr>
                        <a:t>1,680</a:t>
                      </a:r>
                      <a:r>
                        <a:rPr kumimoji="1" lang="ja-JP" altLang="en-US" sz="800" kern="1200" dirty="0">
                          <a:solidFill>
                            <a:schemeClr val="tx1"/>
                          </a:solidFill>
                          <a:effectLst/>
                          <a:latin typeface="+mn-lt"/>
                          <a:ea typeface="+mn-ea"/>
                          <a:cs typeface="+mn-cs"/>
                        </a:rPr>
                        <a:t>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3326150942"/>
                  </a:ext>
                </a:extLst>
              </a:tr>
              <a:tr h="349776">
                <a:tc>
                  <a:txBody>
                    <a:bodyPr/>
                    <a:lstStyle/>
                    <a:p>
                      <a:pPr algn="ctr" fontAlgn="t"/>
                      <a:r>
                        <a:rPr lang="ja-JP" altLang="en-US" sz="800" dirty="0">
                          <a:effectLst/>
                          <a:latin typeface="+mj-lt"/>
                        </a:rPr>
                        <a:t>ブランドパネル　トップインパクト　パノラマ　パネルスイッチ　</a:t>
                      </a:r>
                      <a:r>
                        <a:rPr lang="en-US" altLang="ja-JP" sz="800" dirty="0">
                          <a:effectLst/>
                          <a:latin typeface="+mj-lt"/>
                        </a:rPr>
                        <a:t>PC</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kumimoji="1" lang="en-US" altLang="ja-JP" sz="800" kern="1200" dirty="0">
                          <a:solidFill>
                            <a:schemeClr val="tx1"/>
                          </a:solidFill>
                          <a:effectLst/>
                          <a:latin typeface="+mn-lt"/>
                          <a:ea typeface="+mn-ea"/>
                          <a:cs typeface="+mn-cs"/>
                        </a:rPr>
                        <a:t>2000</a:t>
                      </a:r>
                      <a:r>
                        <a:rPr kumimoji="1" lang="ja-JP" altLang="en-US" sz="800" kern="1200" dirty="0">
                          <a:solidFill>
                            <a:schemeClr val="tx1"/>
                          </a:solidFill>
                          <a:effectLst/>
                          <a:latin typeface="+mn-lt"/>
                          <a:ea typeface="+mn-ea"/>
                          <a:cs typeface="+mn-cs"/>
                        </a:rPr>
                        <a:t>万円</a:t>
                      </a:r>
                      <a:endParaRPr lang="en-US" altLang="ja-JP" sz="800"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kumimoji="1" lang="en-US" altLang="ja-JP" sz="800" kern="1200" dirty="0">
                          <a:solidFill>
                            <a:schemeClr val="tx1"/>
                          </a:solidFill>
                          <a:effectLst/>
                          <a:latin typeface="+mn-lt"/>
                          <a:ea typeface="+mn-ea"/>
                          <a:cs typeface="+mn-cs"/>
                        </a:rPr>
                        <a:t>1,680</a:t>
                      </a:r>
                      <a:r>
                        <a:rPr kumimoji="1" lang="ja-JP" altLang="en-US" sz="800" kern="1200" dirty="0">
                          <a:solidFill>
                            <a:schemeClr val="tx1"/>
                          </a:solidFill>
                          <a:effectLst/>
                          <a:latin typeface="+mn-lt"/>
                          <a:ea typeface="+mn-ea"/>
                          <a:cs typeface="+mn-cs"/>
                        </a:rPr>
                        <a:t>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2151811043"/>
                  </a:ext>
                </a:extLst>
              </a:tr>
            </a:tbl>
          </a:graphicData>
        </a:graphic>
      </p:graphicFrame>
      <p:graphicFrame>
        <p:nvGraphicFramePr>
          <p:cNvPr id="22" name="表 21"/>
          <p:cNvGraphicFramePr>
            <a:graphicFrameLocks noGrp="1"/>
          </p:cNvGraphicFramePr>
          <p:nvPr>
            <p:extLst>
              <p:ext uri="{D42A27DB-BD31-4B8C-83A1-F6EECF244321}">
                <p14:modId xmlns:p14="http://schemas.microsoft.com/office/powerpoint/2010/main" val="655707853"/>
              </p:ext>
            </p:extLst>
          </p:nvPr>
        </p:nvGraphicFramePr>
        <p:xfrm>
          <a:off x="6505014" y="3212975"/>
          <a:ext cx="5400600" cy="1859499"/>
        </p:xfrm>
        <a:graphic>
          <a:graphicData uri="http://schemas.openxmlformats.org/drawingml/2006/table">
            <a:tbl>
              <a:tblPr/>
              <a:tblGrid>
                <a:gridCol w="3618662">
                  <a:extLst>
                    <a:ext uri="{9D8B030D-6E8A-4147-A177-3AD203B41FA5}">
                      <a16:colId xmlns:a16="http://schemas.microsoft.com/office/drawing/2014/main" val="4214658235"/>
                    </a:ext>
                  </a:extLst>
                </a:gridCol>
                <a:gridCol w="890969">
                  <a:extLst>
                    <a:ext uri="{9D8B030D-6E8A-4147-A177-3AD203B41FA5}">
                      <a16:colId xmlns:a16="http://schemas.microsoft.com/office/drawing/2014/main" val="4144925258"/>
                    </a:ext>
                  </a:extLst>
                </a:gridCol>
                <a:gridCol w="890969">
                  <a:extLst>
                    <a:ext uri="{9D8B030D-6E8A-4147-A177-3AD203B41FA5}">
                      <a16:colId xmlns:a16="http://schemas.microsoft.com/office/drawing/2014/main" val="3992979819"/>
                    </a:ext>
                  </a:extLst>
                </a:gridCol>
              </a:tblGrid>
              <a:tr h="362319">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b="1" dirty="0">
                          <a:effectLst/>
                          <a:latin typeface="+mj-lt"/>
                        </a:rPr>
                        <a:t>商品名</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b="1" dirty="0">
                          <a:effectLst/>
                          <a:latin typeface="+mj-lt"/>
                        </a:rPr>
                        <a:t>最低出稿金額</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kumimoji="1" lang="en-US" altLang="ja-JP" sz="800" b="1" kern="1200" dirty="0" err="1">
                          <a:solidFill>
                            <a:schemeClr val="tx1"/>
                          </a:solidFill>
                          <a:effectLst/>
                          <a:latin typeface="+mn-lt"/>
                          <a:ea typeface="+mn-ea"/>
                          <a:cs typeface="+mn-cs"/>
                        </a:rPr>
                        <a:t>vCPM</a:t>
                      </a:r>
                      <a:endParaRPr kumimoji="1" lang="en-US" altLang="ja-JP" sz="800" b="1" kern="1200" dirty="0">
                        <a:solidFill>
                          <a:schemeClr val="tx1"/>
                        </a:solidFill>
                        <a:effectLst/>
                        <a:latin typeface="+mn-lt"/>
                        <a:ea typeface="+mn-ea"/>
                        <a:cs typeface="+mn-cs"/>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69015333"/>
                  </a:ext>
                </a:extLst>
              </a:tr>
              <a:tr h="748590">
                <a:tc>
                  <a:txBody>
                    <a:bodyPr/>
                    <a:lstStyle/>
                    <a:p>
                      <a:pPr algn="ctr" fontAlgn="t"/>
                      <a:r>
                        <a:rPr lang="ja-JP" altLang="en-US" sz="800" dirty="0">
                          <a:solidFill>
                            <a:srgbClr val="1D1C1D"/>
                          </a:solidFill>
                          <a:effectLst/>
                          <a:latin typeface="+mj-lt"/>
                        </a:rPr>
                        <a:t>ブランドパネル　トップインパクト　パノラマ　</a:t>
                      </a:r>
                      <a:r>
                        <a:rPr lang="en-US" altLang="ja-JP" sz="800" dirty="0">
                          <a:solidFill>
                            <a:srgbClr val="1D1C1D"/>
                          </a:solidFill>
                          <a:effectLst/>
                          <a:latin typeface="+mj-lt"/>
                        </a:rPr>
                        <a:t>PC</a:t>
                      </a:r>
                      <a:r>
                        <a:rPr lang="ja-JP" altLang="en-US" sz="800" dirty="0">
                          <a:solidFill>
                            <a:srgbClr val="1D1C1D"/>
                          </a:solidFill>
                          <a:effectLst/>
                          <a:latin typeface="+mj-lt"/>
                        </a:rPr>
                        <a:t>（</a:t>
                      </a:r>
                      <a:r>
                        <a:rPr lang="en-US" altLang="ja-JP" sz="800" dirty="0">
                          <a:solidFill>
                            <a:srgbClr val="1D1C1D"/>
                          </a:solidFill>
                          <a:effectLst/>
                          <a:latin typeface="+mj-lt"/>
                        </a:rPr>
                        <a:t>1000</a:t>
                      </a:r>
                      <a:r>
                        <a:rPr lang="ja-JP" altLang="en-US" sz="800" dirty="0">
                          <a:solidFill>
                            <a:srgbClr val="1D1C1D"/>
                          </a:solidFill>
                          <a:effectLst/>
                          <a:latin typeface="+mj-lt"/>
                        </a:rPr>
                        <a:t>万円～）</a:t>
                      </a:r>
                      <a:endParaRPr lang="ja-JP" altLang="en-US" sz="800"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lang="en-US" altLang="ja-JP" sz="800" dirty="0">
                          <a:effectLst/>
                          <a:latin typeface="+mj-lt"/>
                        </a:rPr>
                        <a:t>1000</a:t>
                      </a:r>
                      <a:r>
                        <a:rPr lang="ja-JP" altLang="en-US" sz="800" dirty="0">
                          <a:effectLst/>
                          <a:latin typeface="+mj-lt"/>
                        </a:rPr>
                        <a:t>万円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lang="en-US" altLang="ja-JP" sz="800" dirty="0">
                          <a:effectLst/>
                          <a:latin typeface="+mj-lt"/>
                        </a:rPr>
                        <a:t>1</a:t>
                      </a:r>
                      <a:r>
                        <a:rPr kumimoji="1" lang="en-US" altLang="ja-JP" sz="800" kern="1200" dirty="0">
                          <a:solidFill>
                            <a:schemeClr val="tx1"/>
                          </a:solidFill>
                          <a:effectLst/>
                          <a:latin typeface="+mn-lt"/>
                          <a:ea typeface="+mn-ea"/>
                          <a:cs typeface="+mn-cs"/>
                        </a:rPr>
                        <a:t>,</a:t>
                      </a:r>
                      <a:r>
                        <a:rPr lang="en-US" altLang="ja-JP" sz="800" dirty="0">
                          <a:effectLst/>
                          <a:latin typeface="+mj-lt"/>
                        </a:rPr>
                        <a:t>680</a:t>
                      </a:r>
                      <a:r>
                        <a:rPr lang="ja-JP" altLang="en-US" sz="800" dirty="0">
                          <a:effectLst/>
                          <a:latin typeface="+mj-lt"/>
                        </a:rPr>
                        <a:t>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627352238"/>
                  </a:ext>
                </a:extLst>
              </a:tr>
              <a:tr h="748590">
                <a:tc>
                  <a:txBody>
                    <a:bodyPr/>
                    <a:lstStyle/>
                    <a:p>
                      <a:pPr algn="ctr" fontAlgn="t"/>
                      <a:r>
                        <a:rPr lang="ja-JP" altLang="en-US" sz="800" dirty="0">
                          <a:solidFill>
                            <a:srgbClr val="1D1C1D"/>
                          </a:solidFill>
                          <a:effectLst/>
                          <a:latin typeface="+mj-lt"/>
                        </a:rPr>
                        <a:t>ブランドパネル　トップインパクト　パノラマ　</a:t>
                      </a:r>
                      <a:r>
                        <a:rPr lang="en-US" altLang="ja-JP" sz="800" dirty="0">
                          <a:solidFill>
                            <a:srgbClr val="1D1C1D"/>
                          </a:solidFill>
                          <a:effectLst/>
                          <a:latin typeface="+mj-lt"/>
                        </a:rPr>
                        <a:t>PC</a:t>
                      </a:r>
                      <a:r>
                        <a:rPr kumimoji="1" lang="ja-JP" altLang="en-US" sz="800" kern="1200" dirty="0">
                          <a:solidFill>
                            <a:srgbClr val="1D1C1D"/>
                          </a:solidFill>
                          <a:effectLst/>
                          <a:latin typeface="+mn-lt"/>
                          <a:ea typeface="+mn-ea"/>
                          <a:cs typeface="+mn-cs"/>
                        </a:rPr>
                        <a:t>（</a:t>
                      </a:r>
                      <a:r>
                        <a:rPr kumimoji="1" lang="en-US" altLang="ja-JP" sz="800" kern="1200" dirty="0">
                          <a:solidFill>
                            <a:srgbClr val="1D1C1D"/>
                          </a:solidFill>
                          <a:effectLst/>
                          <a:latin typeface="+mn-lt"/>
                          <a:ea typeface="+mn-ea"/>
                          <a:cs typeface="+mn-cs"/>
                        </a:rPr>
                        <a:t>2000</a:t>
                      </a:r>
                      <a:r>
                        <a:rPr kumimoji="1" lang="ja-JP" altLang="en-US" sz="800" kern="1200" dirty="0">
                          <a:solidFill>
                            <a:srgbClr val="1D1C1D"/>
                          </a:solidFill>
                          <a:effectLst/>
                          <a:latin typeface="+mn-lt"/>
                          <a:ea typeface="+mn-ea"/>
                          <a:cs typeface="+mn-cs"/>
                        </a:rPr>
                        <a:t>万円～）</a:t>
                      </a:r>
                      <a:endParaRPr lang="ja-JP" altLang="en-US" sz="800"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kumimoji="1" lang="en-US" altLang="ja-JP" sz="800" kern="1200" dirty="0">
                          <a:solidFill>
                            <a:schemeClr val="tx1"/>
                          </a:solidFill>
                          <a:effectLst/>
                          <a:latin typeface="+mn-lt"/>
                          <a:ea typeface="+mn-ea"/>
                          <a:cs typeface="+mn-cs"/>
                        </a:rPr>
                        <a:t>2000</a:t>
                      </a:r>
                      <a:r>
                        <a:rPr kumimoji="1" lang="ja-JP" altLang="en-US" sz="800" kern="1200" dirty="0">
                          <a:solidFill>
                            <a:schemeClr val="tx1"/>
                          </a:solidFill>
                          <a:effectLst/>
                          <a:latin typeface="+mn-lt"/>
                          <a:ea typeface="+mn-ea"/>
                          <a:cs typeface="+mn-cs"/>
                        </a:rPr>
                        <a:t>万円</a:t>
                      </a:r>
                      <a:endParaRPr lang="ja-JP" altLang="en-US" sz="800"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lang="en-US" altLang="ja-JP" sz="800" dirty="0">
                          <a:effectLst/>
                          <a:latin typeface="+mj-lt"/>
                        </a:rPr>
                        <a:t>1</a:t>
                      </a:r>
                      <a:r>
                        <a:rPr kumimoji="1" lang="en-US" altLang="ja-JP" sz="800" kern="1200" dirty="0">
                          <a:solidFill>
                            <a:schemeClr val="tx1"/>
                          </a:solidFill>
                          <a:effectLst/>
                          <a:latin typeface="+mn-lt"/>
                          <a:ea typeface="+mn-ea"/>
                          <a:cs typeface="+mn-cs"/>
                        </a:rPr>
                        <a:t>,</a:t>
                      </a:r>
                      <a:r>
                        <a:rPr lang="en-US" altLang="ja-JP" sz="800" dirty="0">
                          <a:effectLst/>
                          <a:latin typeface="+mj-lt"/>
                        </a:rPr>
                        <a:t>596</a:t>
                      </a:r>
                      <a:r>
                        <a:rPr lang="ja-JP" altLang="en-US" sz="800" dirty="0">
                          <a:effectLst/>
                          <a:latin typeface="+mj-lt"/>
                        </a:rPr>
                        <a:t>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1373603260"/>
                  </a:ext>
                </a:extLst>
              </a:tr>
            </a:tbl>
          </a:graphicData>
        </a:graphic>
      </p:graphicFrame>
      <p:graphicFrame>
        <p:nvGraphicFramePr>
          <p:cNvPr id="23" name="表 22"/>
          <p:cNvGraphicFramePr>
            <a:graphicFrameLocks noGrp="1"/>
          </p:cNvGraphicFramePr>
          <p:nvPr>
            <p:extLst>
              <p:ext uri="{D42A27DB-BD31-4B8C-83A1-F6EECF244321}">
                <p14:modId xmlns:p14="http://schemas.microsoft.com/office/powerpoint/2010/main" val="922360405"/>
              </p:ext>
            </p:extLst>
          </p:nvPr>
        </p:nvGraphicFramePr>
        <p:xfrm>
          <a:off x="240318" y="5373216"/>
          <a:ext cx="5400600" cy="1059592"/>
        </p:xfrm>
        <a:graphic>
          <a:graphicData uri="http://schemas.openxmlformats.org/drawingml/2006/table">
            <a:tbl>
              <a:tblPr/>
              <a:tblGrid>
                <a:gridCol w="3618662">
                  <a:extLst>
                    <a:ext uri="{9D8B030D-6E8A-4147-A177-3AD203B41FA5}">
                      <a16:colId xmlns:a16="http://schemas.microsoft.com/office/drawing/2014/main" val="4214658235"/>
                    </a:ext>
                  </a:extLst>
                </a:gridCol>
                <a:gridCol w="890969">
                  <a:extLst>
                    <a:ext uri="{9D8B030D-6E8A-4147-A177-3AD203B41FA5}">
                      <a16:colId xmlns:a16="http://schemas.microsoft.com/office/drawing/2014/main" val="4144925258"/>
                    </a:ext>
                  </a:extLst>
                </a:gridCol>
                <a:gridCol w="890969">
                  <a:extLst>
                    <a:ext uri="{9D8B030D-6E8A-4147-A177-3AD203B41FA5}">
                      <a16:colId xmlns:a16="http://schemas.microsoft.com/office/drawing/2014/main" val="1858147736"/>
                    </a:ext>
                  </a:extLst>
                </a:gridCol>
              </a:tblGrid>
              <a:tr h="360040">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b="1" dirty="0">
                          <a:effectLst/>
                          <a:latin typeface="+mj-lt"/>
                        </a:rPr>
                        <a:t>商品名</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b="1" dirty="0">
                          <a:effectLst/>
                          <a:latin typeface="+mj-lt"/>
                        </a:rPr>
                        <a:t>最低出稿金額</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kumimoji="1" lang="en-US" altLang="ja-JP" sz="800" b="1" kern="1200" dirty="0" err="1">
                          <a:solidFill>
                            <a:schemeClr val="tx1"/>
                          </a:solidFill>
                          <a:effectLst/>
                          <a:latin typeface="+mn-lt"/>
                          <a:ea typeface="+mn-ea"/>
                          <a:cs typeface="+mn-cs"/>
                        </a:rPr>
                        <a:t>vCPM</a:t>
                      </a:r>
                      <a:endParaRPr kumimoji="1" lang="en-US" altLang="ja-JP" sz="800" b="1" kern="1200" dirty="0">
                        <a:solidFill>
                          <a:schemeClr val="tx1"/>
                        </a:solidFill>
                        <a:effectLst/>
                        <a:latin typeface="+mn-lt"/>
                        <a:ea typeface="+mn-ea"/>
                        <a:cs typeface="+mn-cs"/>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69015333"/>
                  </a:ext>
                </a:extLst>
              </a:tr>
              <a:tr h="349776">
                <a:tc>
                  <a:txBody>
                    <a:bodyPr/>
                    <a:lstStyle/>
                    <a:p>
                      <a:pPr algn="ctr" fontAlgn="t"/>
                      <a:r>
                        <a:rPr lang="ja-JP" altLang="en-US" sz="800" dirty="0">
                          <a:solidFill>
                            <a:srgbClr val="1D1C1D"/>
                          </a:solidFill>
                          <a:effectLst/>
                          <a:latin typeface="+mj-lt"/>
                        </a:rPr>
                        <a:t>ブランドパネル　パノラマ　</a:t>
                      </a:r>
                      <a:r>
                        <a:rPr lang="en-US" altLang="ja-JP" sz="800" dirty="0">
                          <a:solidFill>
                            <a:srgbClr val="1D1C1D"/>
                          </a:solidFill>
                          <a:effectLst/>
                          <a:latin typeface="+mj-lt"/>
                        </a:rPr>
                        <a:t>PC</a:t>
                      </a:r>
                      <a:endParaRPr lang="ja-JP" altLang="en-US" sz="800"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lang="en-US" altLang="ja-JP" sz="800" dirty="0">
                          <a:effectLst/>
                          <a:latin typeface="+mj-lt"/>
                        </a:rPr>
                        <a:t>2000</a:t>
                      </a:r>
                      <a:r>
                        <a:rPr lang="ja-JP" altLang="en-US" sz="800" dirty="0">
                          <a:effectLst/>
                          <a:latin typeface="+mj-lt"/>
                        </a:rPr>
                        <a:t>万円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lang="en-US" altLang="ja-JP" sz="800" dirty="0">
                          <a:effectLst/>
                          <a:latin typeface="+mj-lt"/>
                        </a:rPr>
                        <a:t>1</a:t>
                      </a:r>
                      <a:r>
                        <a:rPr kumimoji="1" lang="en-US" altLang="ja-JP" sz="800" kern="1200" dirty="0">
                          <a:solidFill>
                            <a:schemeClr val="tx1"/>
                          </a:solidFill>
                          <a:effectLst/>
                          <a:latin typeface="+mn-lt"/>
                          <a:ea typeface="+mn-ea"/>
                          <a:cs typeface="+mn-cs"/>
                        </a:rPr>
                        <a:t>,</a:t>
                      </a:r>
                      <a:r>
                        <a:rPr lang="en-US" altLang="ja-JP" sz="800" dirty="0">
                          <a:effectLst/>
                          <a:latin typeface="+mj-lt"/>
                        </a:rPr>
                        <a:t>320</a:t>
                      </a:r>
                      <a:r>
                        <a:rPr lang="ja-JP" altLang="en-US" sz="800" dirty="0">
                          <a:effectLst/>
                          <a:latin typeface="+mj-lt"/>
                        </a:rPr>
                        <a:t>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627352238"/>
                  </a:ext>
                </a:extLst>
              </a:tr>
              <a:tr h="349776">
                <a:tc>
                  <a:txBody>
                    <a:bodyPr/>
                    <a:lstStyle/>
                    <a:p>
                      <a:pPr algn="ctr" fontAlgn="t"/>
                      <a:r>
                        <a:rPr lang="ja-JP" altLang="en-US" sz="800" dirty="0">
                          <a:solidFill>
                            <a:srgbClr val="1D1C1D"/>
                          </a:solidFill>
                          <a:effectLst/>
                          <a:latin typeface="+mj-lt"/>
                        </a:rPr>
                        <a:t>ブランドパネル　パノラマ　パネルスイッチ　</a:t>
                      </a:r>
                      <a:r>
                        <a:rPr lang="en-US" altLang="ja-JP" sz="800" dirty="0">
                          <a:solidFill>
                            <a:srgbClr val="1D1C1D"/>
                          </a:solidFill>
                          <a:effectLst/>
                          <a:latin typeface="+mj-lt"/>
                        </a:rPr>
                        <a:t>PC</a:t>
                      </a:r>
                      <a:endParaRPr lang="ja-JP" altLang="en-US" sz="800"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kumimoji="1" lang="en-US" altLang="ja-JP" sz="800" kern="1200" dirty="0">
                          <a:solidFill>
                            <a:schemeClr val="tx1"/>
                          </a:solidFill>
                          <a:effectLst/>
                          <a:latin typeface="+mn-lt"/>
                          <a:ea typeface="+mn-ea"/>
                          <a:cs typeface="+mn-cs"/>
                        </a:rPr>
                        <a:t>2000</a:t>
                      </a:r>
                      <a:r>
                        <a:rPr kumimoji="1" lang="ja-JP" altLang="en-US" sz="800" kern="1200" dirty="0">
                          <a:solidFill>
                            <a:schemeClr val="tx1"/>
                          </a:solidFill>
                          <a:effectLst/>
                          <a:latin typeface="+mn-lt"/>
                          <a:ea typeface="+mn-ea"/>
                          <a:cs typeface="+mn-cs"/>
                        </a:rPr>
                        <a:t>万円</a:t>
                      </a:r>
                      <a:endParaRPr lang="ja-JP" altLang="en-US" sz="800"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kumimoji="1" lang="en-US" altLang="ja-JP" sz="800" kern="1200" dirty="0">
                          <a:solidFill>
                            <a:schemeClr val="tx1"/>
                          </a:solidFill>
                          <a:effectLst/>
                          <a:latin typeface="+mn-lt"/>
                          <a:ea typeface="+mn-ea"/>
                          <a:cs typeface="+mn-cs"/>
                        </a:rPr>
                        <a:t>1,320</a:t>
                      </a:r>
                      <a:r>
                        <a:rPr kumimoji="1" lang="ja-JP" altLang="en-US" sz="800" kern="1200" dirty="0">
                          <a:solidFill>
                            <a:schemeClr val="tx1"/>
                          </a:solidFill>
                          <a:effectLst/>
                          <a:latin typeface="+mn-lt"/>
                          <a:ea typeface="+mn-ea"/>
                          <a:cs typeface="+mn-cs"/>
                        </a:rPr>
                        <a:t>円</a:t>
                      </a:r>
                      <a:endParaRPr lang="ja-JP" altLang="en-US" sz="800"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1373603260"/>
                  </a:ext>
                </a:extLst>
              </a:tr>
            </a:tbl>
          </a:graphicData>
        </a:graphic>
      </p:graphicFrame>
      <p:graphicFrame>
        <p:nvGraphicFramePr>
          <p:cNvPr id="24" name="表 23"/>
          <p:cNvGraphicFramePr>
            <a:graphicFrameLocks noGrp="1"/>
          </p:cNvGraphicFramePr>
          <p:nvPr>
            <p:extLst>
              <p:ext uri="{D42A27DB-BD31-4B8C-83A1-F6EECF244321}">
                <p14:modId xmlns:p14="http://schemas.microsoft.com/office/powerpoint/2010/main" val="2032213829"/>
              </p:ext>
            </p:extLst>
          </p:nvPr>
        </p:nvGraphicFramePr>
        <p:xfrm>
          <a:off x="6505014" y="5373216"/>
          <a:ext cx="5400600" cy="1059592"/>
        </p:xfrm>
        <a:graphic>
          <a:graphicData uri="http://schemas.openxmlformats.org/drawingml/2006/table">
            <a:tbl>
              <a:tblPr/>
              <a:tblGrid>
                <a:gridCol w="3618662">
                  <a:extLst>
                    <a:ext uri="{9D8B030D-6E8A-4147-A177-3AD203B41FA5}">
                      <a16:colId xmlns:a16="http://schemas.microsoft.com/office/drawing/2014/main" val="4214658235"/>
                    </a:ext>
                  </a:extLst>
                </a:gridCol>
                <a:gridCol w="890969">
                  <a:extLst>
                    <a:ext uri="{9D8B030D-6E8A-4147-A177-3AD203B41FA5}">
                      <a16:colId xmlns:a16="http://schemas.microsoft.com/office/drawing/2014/main" val="4144925258"/>
                    </a:ext>
                  </a:extLst>
                </a:gridCol>
                <a:gridCol w="890969">
                  <a:extLst>
                    <a:ext uri="{9D8B030D-6E8A-4147-A177-3AD203B41FA5}">
                      <a16:colId xmlns:a16="http://schemas.microsoft.com/office/drawing/2014/main" val="4044711828"/>
                    </a:ext>
                  </a:extLst>
                </a:gridCol>
              </a:tblGrid>
              <a:tr h="360040">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b="1" dirty="0">
                          <a:effectLst/>
                          <a:latin typeface="+mj-lt"/>
                        </a:rPr>
                        <a:t>商品名</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b="1" dirty="0">
                          <a:effectLst/>
                          <a:latin typeface="+mj-lt"/>
                        </a:rPr>
                        <a:t>最低出稿金額</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kumimoji="1" lang="en-US" altLang="ja-JP" sz="800" b="1" kern="1200" dirty="0" err="1">
                          <a:solidFill>
                            <a:schemeClr val="tx1"/>
                          </a:solidFill>
                          <a:effectLst/>
                          <a:latin typeface="+mn-lt"/>
                          <a:ea typeface="+mn-ea"/>
                          <a:cs typeface="+mn-cs"/>
                        </a:rPr>
                        <a:t>vCPM</a:t>
                      </a:r>
                      <a:endParaRPr kumimoji="1" lang="en-US" altLang="ja-JP" sz="800" b="1" kern="1200" dirty="0">
                        <a:solidFill>
                          <a:schemeClr val="tx1"/>
                        </a:solidFill>
                        <a:effectLst/>
                        <a:latin typeface="+mn-lt"/>
                        <a:ea typeface="+mn-ea"/>
                        <a:cs typeface="+mn-cs"/>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69015333"/>
                  </a:ext>
                </a:extLst>
              </a:tr>
              <a:tr h="349776">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dirty="0">
                          <a:solidFill>
                            <a:srgbClr val="1D1C1D"/>
                          </a:solidFill>
                          <a:effectLst/>
                          <a:latin typeface="+mj-lt"/>
                        </a:rPr>
                        <a:t>ブランドパネル　パノラマ　</a:t>
                      </a:r>
                      <a:r>
                        <a:rPr lang="en-US" altLang="ja-JP" sz="800" dirty="0">
                          <a:solidFill>
                            <a:srgbClr val="1D1C1D"/>
                          </a:solidFill>
                          <a:effectLst/>
                          <a:latin typeface="+mj-lt"/>
                        </a:rPr>
                        <a:t>PC</a:t>
                      </a:r>
                      <a:r>
                        <a:rPr kumimoji="1" lang="ja-JP" altLang="en-US" sz="800" kern="1200" dirty="0">
                          <a:solidFill>
                            <a:srgbClr val="1D1C1D"/>
                          </a:solidFill>
                          <a:effectLst/>
                          <a:latin typeface="+mn-lt"/>
                          <a:ea typeface="+mn-ea"/>
                          <a:cs typeface="+mn-cs"/>
                        </a:rPr>
                        <a:t>（</a:t>
                      </a:r>
                      <a:r>
                        <a:rPr kumimoji="1" lang="en-US" altLang="ja-JP" sz="800" kern="1200" dirty="0">
                          <a:solidFill>
                            <a:srgbClr val="1D1C1D"/>
                          </a:solidFill>
                          <a:effectLst/>
                          <a:latin typeface="+mn-lt"/>
                          <a:ea typeface="+mn-ea"/>
                          <a:cs typeface="+mn-cs"/>
                        </a:rPr>
                        <a:t>1000</a:t>
                      </a:r>
                      <a:r>
                        <a:rPr kumimoji="1" lang="ja-JP" altLang="en-US" sz="800" kern="1200" dirty="0">
                          <a:solidFill>
                            <a:srgbClr val="1D1C1D"/>
                          </a:solidFill>
                          <a:effectLst/>
                          <a:latin typeface="+mn-lt"/>
                          <a:ea typeface="+mn-ea"/>
                          <a:cs typeface="+mn-cs"/>
                        </a:rPr>
                        <a:t>万円～）</a:t>
                      </a:r>
                      <a:endParaRPr kumimoji="1" lang="ja-JP" altLang="en-US" sz="800" kern="1200" dirty="0">
                        <a:solidFill>
                          <a:schemeClr val="tx1"/>
                        </a:solidFill>
                        <a:effectLst/>
                        <a:latin typeface="+mn-lt"/>
                        <a:ea typeface="+mn-ea"/>
                        <a:cs typeface="+mn-cs"/>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lang="en-US" altLang="ja-JP" sz="800" dirty="0">
                          <a:effectLst/>
                          <a:latin typeface="+mj-lt"/>
                        </a:rPr>
                        <a:t>1000</a:t>
                      </a:r>
                      <a:r>
                        <a:rPr lang="ja-JP" altLang="en-US" sz="800" dirty="0">
                          <a:effectLst/>
                          <a:latin typeface="+mj-lt"/>
                        </a:rPr>
                        <a:t>万円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kumimoji="1" lang="en-US" altLang="ja-JP" sz="800" kern="1200" dirty="0">
                          <a:solidFill>
                            <a:schemeClr val="tx1"/>
                          </a:solidFill>
                          <a:effectLst/>
                          <a:latin typeface="+mn-lt"/>
                          <a:ea typeface="+mn-ea"/>
                          <a:cs typeface="+mn-cs"/>
                        </a:rPr>
                        <a:t>1,320</a:t>
                      </a:r>
                      <a:r>
                        <a:rPr kumimoji="1" lang="ja-JP" altLang="en-US" sz="800" kern="1200" dirty="0">
                          <a:solidFill>
                            <a:schemeClr val="tx1"/>
                          </a:solidFill>
                          <a:effectLst/>
                          <a:latin typeface="+mn-lt"/>
                          <a:ea typeface="+mn-ea"/>
                          <a:cs typeface="+mn-cs"/>
                        </a:rPr>
                        <a:t>円</a:t>
                      </a:r>
                      <a:endParaRPr lang="ja-JP" altLang="en-US" sz="800"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627352238"/>
                  </a:ext>
                </a:extLst>
              </a:tr>
              <a:tr h="349776">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dirty="0">
                          <a:solidFill>
                            <a:srgbClr val="1D1C1D"/>
                          </a:solidFill>
                          <a:effectLst/>
                          <a:latin typeface="+mj-lt"/>
                        </a:rPr>
                        <a:t>ブランドパネル　パノラマ　</a:t>
                      </a:r>
                      <a:r>
                        <a:rPr lang="en-US" altLang="ja-JP" sz="800" dirty="0">
                          <a:solidFill>
                            <a:srgbClr val="1D1C1D"/>
                          </a:solidFill>
                          <a:effectLst/>
                          <a:latin typeface="+mj-lt"/>
                        </a:rPr>
                        <a:t>PC</a:t>
                      </a:r>
                      <a:r>
                        <a:rPr kumimoji="1" lang="ja-JP" altLang="en-US" sz="800" kern="1200" dirty="0">
                          <a:solidFill>
                            <a:srgbClr val="1D1C1D"/>
                          </a:solidFill>
                          <a:effectLst/>
                          <a:latin typeface="+mn-lt"/>
                          <a:ea typeface="+mn-ea"/>
                          <a:cs typeface="+mn-cs"/>
                        </a:rPr>
                        <a:t>（</a:t>
                      </a:r>
                      <a:r>
                        <a:rPr kumimoji="1" lang="en-US" altLang="ja-JP" sz="800" kern="1200" dirty="0">
                          <a:solidFill>
                            <a:srgbClr val="1D1C1D"/>
                          </a:solidFill>
                          <a:effectLst/>
                          <a:latin typeface="+mn-lt"/>
                          <a:ea typeface="+mn-ea"/>
                          <a:cs typeface="+mn-cs"/>
                        </a:rPr>
                        <a:t>2000</a:t>
                      </a:r>
                      <a:r>
                        <a:rPr kumimoji="1" lang="ja-JP" altLang="en-US" sz="800" kern="1200" dirty="0">
                          <a:solidFill>
                            <a:srgbClr val="1D1C1D"/>
                          </a:solidFill>
                          <a:effectLst/>
                          <a:latin typeface="+mn-lt"/>
                          <a:ea typeface="+mn-ea"/>
                          <a:cs typeface="+mn-cs"/>
                        </a:rPr>
                        <a:t>万円～）</a:t>
                      </a:r>
                      <a:endParaRPr kumimoji="1" lang="ja-JP" altLang="en-US" sz="800" kern="1200" dirty="0">
                        <a:solidFill>
                          <a:schemeClr val="tx1"/>
                        </a:solidFill>
                        <a:effectLst/>
                        <a:latin typeface="+mn-lt"/>
                        <a:ea typeface="+mn-ea"/>
                        <a:cs typeface="+mn-cs"/>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kumimoji="1" lang="en-US" altLang="ja-JP" sz="800" kern="1200" dirty="0">
                          <a:solidFill>
                            <a:schemeClr val="tx1"/>
                          </a:solidFill>
                          <a:effectLst/>
                          <a:latin typeface="+mn-lt"/>
                          <a:ea typeface="+mn-ea"/>
                          <a:cs typeface="+mn-cs"/>
                        </a:rPr>
                        <a:t>2000</a:t>
                      </a:r>
                      <a:r>
                        <a:rPr kumimoji="1" lang="ja-JP" altLang="en-US" sz="800" kern="1200" dirty="0">
                          <a:solidFill>
                            <a:schemeClr val="tx1"/>
                          </a:solidFill>
                          <a:effectLst/>
                          <a:latin typeface="+mn-lt"/>
                          <a:ea typeface="+mn-ea"/>
                          <a:cs typeface="+mn-cs"/>
                        </a:rPr>
                        <a:t>万円</a:t>
                      </a:r>
                      <a:endParaRPr lang="ja-JP" altLang="en-US" sz="800"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lang="en-US" altLang="ja-JP" sz="800" dirty="0">
                          <a:effectLst/>
                          <a:latin typeface="+mj-lt"/>
                        </a:rPr>
                        <a:t>1,254</a:t>
                      </a:r>
                      <a:r>
                        <a:rPr lang="ja-JP" altLang="en-US" sz="800" dirty="0">
                          <a:effectLst/>
                          <a:latin typeface="+mj-lt"/>
                        </a:rPr>
                        <a:t>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1373603260"/>
                  </a:ext>
                </a:extLst>
              </a:tr>
            </a:tbl>
          </a:graphicData>
        </a:graphic>
      </p:graphicFrame>
      <p:sp>
        <p:nvSpPr>
          <p:cNvPr id="8" name="正方形/長方形 7"/>
          <p:cNvSpPr/>
          <p:nvPr/>
        </p:nvSpPr>
        <p:spPr>
          <a:xfrm>
            <a:off x="240318" y="2636912"/>
            <a:ext cx="5400600" cy="432048"/>
          </a:xfrm>
          <a:prstGeom prst="rect">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dirty="0">
                <a:solidFill>
                  <a:schemeClr val="bg1"/>
                </a:solidFill>
              </a:rPr>
              <a:t>変更前</a:t>
            </a:r>
          </a:p>
        </p:txBody>
      </p:sp>
      <p:sp>
        <p:nvSpPr>
          <p:cNvPr id="27" name="正方形/長方形 26"/>
          <p:cNvSpPr/>
          <p:nvPr/>
        </p:nvSpPr>
        <p:spPr>
          <a:xfrm>
            <a:off x="6505014" y="2636912"/>
            <a:ext cx="5400600" cy="432048"/>
          </a:xfrm>
          <a:prstGeom prst="rect">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dirty="0">
                <a:solidFill>
                  <a:schemeClr val="bg1"/>
                </a:solidFill>
              </a:rPr>
              <a:t>変更後</a:t>
            </a:r>
          </a:p>
        </p:txBody>
      </p:sp>
      <p:sp>
        <p:nvSpPr>
          <p:cNvPr id="10" name="二等辺三角形 9"/>
          <p:cNvSpPr/>
          <p:nvPr/>
        </p:nvSpPr>
        <p:spPr>
          <a:xfrm rot="5400000">
            <a:off x="5676922" y="4185084"/>
            <a:ext cx="792088" cy="288032"/>
          </a:xfrm>
          <a:prstGeom prst="triangle">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9" name="二等辺三角形 28"/>
          <p:cNvSpPr/>
          <p:nvPr/>
        </p:nvSpPr>
        <p:spPr>
          <a:xfrm rot="5400000">
            <a:off x="5676922" y="5758996"/>
            <a:ext cx="792088" cy="288032"/>
          </a:xfrm>
          <a:prstGeom prst="triangle">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ボックス 10"/>
          <p:cNvSpPr txBox="1"/>
          <p:nvPr/>
        </p:nvSpPr>
        <p:spPr>
          <a:xfrm>
            <a:off x="334963" y="1462228"/>
            <a:ext cx="11553907" cy="830997"/>
          </a:xfrm>
          <a:prstGeom prst="rect">
            <a:avLst/>
          </a:prstGeom>
          <a:noFill/>
        </p:spPr>
        <p:txBody>
          <a:bodyPr wrap="square" rtlCol="0">
            <a:spAutoFit/>
          </a:bodyPr>
          <a:lstStyle/>
          <a:p>
            <a:r>
              <a:rPr kumimoji="1" lang="ja-JP" altLang="en-US" sz="1600" dirty="0"/>
              <a:t>①広告タイプ別に</a:t>
            </a:r>
            <a:r>
              <a:rPr lang="ja-JP" altLang="en-US" sz="1600" dirty="0"/>
              <a:t>分けていた商品を</a:t>
            </a:r>
            <a:r>
              <a:rPr lang="en-US" altLang="ja-JP" sz="1600" dirty="0"/>
              <a:t>1</a:t>
            </a:r>
            <a:r>
              <a:rPr lang="ja-JP" altLang="en-US" sz="1600" dirty="0"/>
              <a:t>商品に統一いたします。（各広告タイプは引き続き予約時に選択可能となります。）</a:t>
            </a:r>
            <a:endParaRPr lang="en-US" altLang="ja-JP" sz="1600" dirty="0"/>
          </a:p>
          <a:p>
            <a:r>
              <a:rPr lang="ja-JP" altLang="en-US" sz="1600" dirty="0"/>
              <a:t>②商品統一に伴い、ブランドパネル　トップインパクト　パノラマ　サイドビジョンの</a:t>
            </a:r>
            <a:r>
              <a:rPr lang="en-US" altLang="ja-JP" sz="1600" dirty="0" err="1"/>
              <a:t>vCPM</a:t>
            </a:r>
            <a:r>
              <a:rPr lang="ja-JP" altLang="en-US" sz="1600" dirty="0"/>
              <a:t>が変更となります。</a:t>
            </a:r>
            <a:endParaRPr lang="en-US" altLang="ja-JP" sz="1600" dirty="0"/>
          </a:p>
          <a:p>
            <a:r>
              <a:rPr lang="ja-JP" altLang="en-US" sz="1600" dirty="0"/>
              <a:t>③最低出稿金額を</a:t>
            </a:r>
            <a:r>
              <a:rPr lang="en-US" altLang="ja-JP" sz="1600" dirty="0"/>
              <a:t>2000</a:t>
            </a:r>
            <a:r>
              <a:rPr lang="ja-JP" altLang="en-US" sz="1600" dirty="0"/>
              <a:t>万円から</a:t>
            </a:r>
            <a:r>
              <a:rPr lang="en-US" altLang="ja-JP" sz="1600" dirty="0"/>
              <a:t>1000</a:t>
            </a:r>
            <a:r>
              <a:rPr lang="ja-JP" altLang="en-US" sz="1600" dirty="0"/>
              <a:t>万円に変更いたします。また</a:t>
            </a:r>
            <a:r>
              <a:rPr lang="en-US" altLang="ja-JP" sz="1600" dirty="0"/>
              <a:t>2000</a:t>
            </a:r>
            <a:r>
              <a:rPr lang="ja-JP" altLang="en-US" sz="1600" dirty="0"/>
              <a:t>万円以上の出稿で割引単価を適用可能となります。</a:t>
            </a:r>
            <a:endParaRPr lang="en-US" altLang="ja-JP" sz="1600" dirty="0"/>
          </a:p>
        </p:txBody>
      </p:sp>
      <p:sp>
        <p:nvSpPr>
          <p:cNvPr id="12" name="正方形/長方形 11"/>
          <p:cNvSpPr/>
          <p:nvPr/>
        </p:nvSpPr>
        <p:spPr>
          <a:xfrm>
            <a:off x="334963" y="987083"/>
            <a:ext cx="9679253" cy="369332"/>
          </a:xfrm>
          <a:prstGeom prst="rect">
            <a:avLst/>
          </a:prstGeom>
        </p:spPr>
        <p:txBody>
          <a:bodyPr wrap="none">
            <a:spAutoFit/>
          </a:bodyPr>
          <a:lstStyle/>
          <a:p>
            <a:r>
              <a:rPr lang="ja-JP" altLang="en-US" u="sng" dirty="0">
                <a:solidFill>
                  <a:srgbClr val="1D1C1D"/>
                </a:solidFill>
              </a:rPr>
              <a:t>ブランドパネル　トップインパクト　パノラマ </a:t>
            </a:r>
            <a:r>
              <a:rPr lang="en-US" altLang="ja-JP" u="sng" dirty="0">
                <a:solidFill>
                  <a:srgbClr val="1D1C1D"/>
                </a:solidFill>
              </a:rPr>
              <a:t>/</a:t>
            </a:r>
            <a:r>
              <a:rPr lang="ja-JP" altLang="en-US" u="sng" dirty="0">
                <a:solidFill>
                  <a:srgbClr val="1D1C1D"/>
                </a:solidFill>
              </a:rPr>
              <a:t>ブランドパネル　パノラマ 　</a:t>
            </a:r>
            <a:r>
              <a:rPr lang="ja-JP" altLang="en-US" u="sng" dirty="0"/>
              <a:t>商品改定詳細</a:t>
            </a:r>
          </a:p>
        </p:txBody>
      </p:sp>
    </p:spTree>
    <p:extLst>
      <p:ext uri="{BB962C8B-B14F-4D97-AF65-F5344CB8AC3E}">
        <p14:creationId xmlns:p14="http://schemas.microsoft.com/office/powerpoint/2010/main" val="23458857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latin typeface="+mn-ea"/>
              </a:rPr>
              <a:t>商品一覧　スペシャル商品（事前提案可否判断必須商品）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30</a:t>
            </a:fld>
            <a:endParaRPr lang="ja-JP" altLang="en-US"/>
          </a:p>
        </p:txBody>
      </p:sp>
      <p:sp>
        <p:nvSpPr>
          <p:cNvPr id="18" name="正方形/長方形 17"/>
          <p:cNvSpPr/>
          <p:nvPr/>
        </p:nvSpPr>
        <p:spPr>
          <a:xfrm>
            <a:off x="181012" y="6250542"/>
            <a:ext cx="11099563" cy="636713"/>
          </a:xfrm>
          <a:prstGeom prst="rect">
            <a:avLst/>
          </a:prstGeom>
        </p:spPr>
        <p:txBody>
          <a:bodyPr wrap="squar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spcBef>
                <a:spcPts val="0"/>
              </a:spcBef>
              <a:spcAft>
                <a:spcPts val="0"/>
              </a:spcAft>
              <a:buClrTx/>
              <a:buSzTx/>
              <a:buFontTx/>
              <a:buNone/>
              <a:tabLst/>
              <a:defRPr/>
            </a:pPr>
            <a:r>
              <a:rPr kumimoji="0" lang="en-US" altLang="ja-JP" sz="800" kern="0" dirty="0">
                <a:solidFill>
                  <a:prstClr val="black">
                    <a:lumMod val="65000"/>
                    <a:lumOff val="35000"/>
                  </a:prstClr>
                </a:solidFill>
              </a:rPr>
              <a:t>※10</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月上旬に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kern="0" dirty="0">
              <a:solidFill>
                <a:prstClr val="black">
                  <a:lumMod val="65000"/>
                  <a:lumOff val="35000"/>
                </a:prstClr>
              </a:solidFill>
            </a:endParaRPr>
          </a:p>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ブランドパネル　パノラマ　パネルスイッチ</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ブランドパネル　トップインパクト　パノラマ　パネルスイッチ　も当該資料に包含しています。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ts val="1460"/>
              </a:lnSpc>
              <a:spcBef>
                <a:spcPts val="0"/>
              </a:spcBef>
              <a:spcAft>
                <a:spcPts val="0"/>
              </a:spcAft>
              <a:buClrTx/>
              <a:buSzTx/>
              <a:buFontTx/>
              <a:buNone/>
              <a:tabLst/>
              <a:defRPr/>
            </a:pP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graphicFrame>
        <p:nvGraphicFramePr>
          <p:cNvPr id="10" name="表 9">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114660412"/>
              </p:ext>
            </p:extLst>
          </p:nvPr>
        </p:nvGraphicFramePr>
        <p:xfrm>
          <a:off x="407368" y="979517"/>
          <a:ext cx="10729193" cy="5281686"/>
        </p:xfrm>
        <a:graphic>
          <a:graphicData uri="http://schemas.openxmlformats.org/drawingml/2006/table">
            <a:tbl>
              <a:tblPr firstCol="1" bandRow="1"/>
              <a:tblGrid>
                <a:gridCol w="2841495">
                  <a:extLst>
                    <a:ext uri="{9D8B030D-6E8A-4147-A177-3AD203B41FA5}">
                      <a16:colId xmlns:a16="http://schemas.microsoft.com/office/drawing/2014/main" val="792911817"/>
                    </a:ext>
                  </a:extLst>
                </a:gridCol>
                <a:gridCol w="2464905">
                  <a:extLst>
                    <a:ext uri="{9D8B030D-6E8A-4147-A177-3AD203B41FA5}">
                      <a16:colId xmlns:a16="http://schemas.microsoft.com/office/drawing/2014/main" val="4196219788"/>
                    </a:ext>
                  </a:extLst>
                </a:gridCol>
                <a:gridCol w="1478944">
                  <a:extLst>
                    <a:ext uri="{9D8B030D-6E8A-4147-A177-3AD203B41FA5}">
                      <a16:colId xmlns:a16="http://schemas.microsoft.com/office/drawing/2014/main" val="943744829"/>
                    </a:ext>
                  </a:extLst>
                </a:gridCol>
                <a:gridCol w="1478944">
                  <a:extLst>
                    <a:ext uri="{9D8B030D-6E8A-4147-A177-3AD203B41FA5}">
                      <a16:colId xmlns:a16="http://schemas.microsoft.com/office/drawing/2014/main" val="2494124302"/>
                    </a:ext>
                  </a:extLst>
                </a:gridCol>
                <a:gridCol w="2464905">
                  <a:extLst>
                    <a:ext uri="{9D8B030D-6E8A-4147-A177-3AD203B41FA5}">
                      <a16:colId xmlns:a16="http://schemas.microsoft.com/office/drawing/2014/main" val="3445193374"/>
                    </a:ext>
                  </a:extLst>
                </a:gridCol>
              </a:tblGrid>
              <a:tr h="6461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パノラマ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万円～）</a:t>
                      </a:r>
                      <a:endParaRPr kumimoji="1" lang="en-US" altLang="ja-JP" sz="800" b="1"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パノラマ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2000</a:t>
                      </a:r>
                      <a:r>
                        <a:rPr kumimoji="1" lang="ja-JP" altLang="en-US" sz="800" b="1" kern="1200" dirty="0">
                          <a:solidFill>
                            <a:schemeClr val="tx1">
                              <a:lumMod val="65000"/>
                              <a:lumOff val="35000"/>
                            </a:schemeClr>
                          </a:solidFill>
                          <a:latin typeface="+mn-lt"/>
                          <a:ea typeface="+mn-ea"/>
                          <a:cs typeface="+mn-cs"/>
                        </a:rPr>
                        <a:t>万円～）</a:t>
                      </a:r>
                      <a:endParaRPr kumimoji="1" lang="en-US" altLang="ja-JP" sz="800" b="1"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04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dirty="0">
                          <a:solidFill>
                            <a:schemeClr val="tx1">
                              <a:lumMod val="65000"/>
                              <a:lumOff val="35000"/>
                            </a:schemeClr>
                          </a:solidFill>
                          <a:latin typeface="+mn-ea"/>
                          <a:ea typeface="+mn-ea"/>
                        </a:rPr>
                        <a:t>新規</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1000003462</a:t>
                      </a:r>
                      <a:endParaRPr kumimoji="1" lang="ja-JP" altLang="en-US" sz="800" kern="1200" dirty="0">
                        <a:solidFill>
                          <a:schemeClr val="tx1">
                            <a:lumMod val="65000"/>
                            <a:lumOff val="35000"/>
                          </a:schemeClr>
                        </a:solidFill>
                        <a:effectLst/>
                        <a:latin typeface="+mn-ea"/>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dirty="0">
                          <a:solidFill>
                            <a:schemeClr val="tx1">
                              <a:lumMod val="65000"/>
                              <a:lumOff val="35000"/>
                            </a:schemeClr>
                          </a:solidFill>
                          <a:latin typeface="+mn-ea"/>
                          <a:ea typeface="+mn-ea"/>
                        </a:rPr>
                        <a:t>新規</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1000003464</a:t>
                      </a:r>
                      <a:endParaRPr kumimoji="1" lang="ja-JP" altLang="en-US" sz="800" kern="1200" dirty="0">
                        <a:solidFill>
                          <a:schemeClr val="tx1">
                            <a:lumMod val="65000"/>
                            <a:lumOff val="35000"/>
                          </a:schemeClr>
                        </a:solidFill>
                        <a:effectLst/>
                        <a:latin typeface="+mn-ea"/>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04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07/27(</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77446988"/>
                  </a:ext>
                </a:extLst>
              </a:tr>
              <a:tr h="2204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err="1">
                          <a:ln>
                            <a:noFill/>
                          </a:ln>
                          <a:solidFill>
                            <a:schemeClr val="tx1">
                              <a:lumMod val="65000"/>
                              <a:lumOff val="35000"/>
                            </a:schemeClr>
                          </a:solidFill>
                          <a:effectLst/>
                          <a:uLnTx/>
                          <a:uFillTx/>
                          <a:latin typeface="メイリオ"/>
                          <a:ea typeface="メイリオ"/>
                          <a:cs typeface="+mn-cs"/>
                        </a:rPr>
                        <a:t>〇</a:t>
                      </a:r>
                      <a:endPar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〇</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650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ja-JP" altLang="en-US" dirty="0"/>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5478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a:solidFill>
                            <a:schemeClr val="tx1">
                              <a:lumMod val="65000"/>
                              <a:lumOff val="35000"/>
                            </a:schemeClr>
                          </a:solidFill>
                          <a:latin typeface="+mn-lt"/>
                          <a:ea typeface="+mn-ea"/>
                          <a:cs typeface="+mn-cs"/>
                        </a:rPr>
                        <a:t>ブランドパネル　パノラマ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ブランドパネル パノラマ 動画</a:t>
                      </a:r>
                      <a:r>
                        <a:rPr kumimoji="1" lang="en-US" altLang="ja-JP" sz="800" kern="1200" dirty="0">
                          <a:solidFill>
                            <a:schemeClr val="tx1">
                              <a:lumMod val="65000"/>
                              <a:lumOff val="35000"/>
                            </a:schemeClr>
                          </a:solidFill>
                          <a:latin typeface="+mn-lt"/>
                          <a:ea typeface="+mn-ea"/>
                          <a:cs typeface="+mn-cs"/>
                        </a:rPr>
                        <a:t>/</a:t>
                      </a:r>
                    </a:p>
                    <a:p>
                      <a:pPr algn="ctr"/>
                      <a:r>
                        <a:rPr kumimoji="1" lang="ja-JP" altLang="en-US" sz="800" kern="1200" dirty="0">
                          <a:solidFill>
                            <a:schemeClr val="tx1">
                              <a:lumMod val="65000"/>
                              <a:lumOff val="35000"/>
                            </a:schemeClr>
                          </a:solidFill>
                          <a:latin typeface="+mn-lt"/>
                          <a:ea typeface="+mn-ea"/>
                          <a:cs typeface="+mn-cs"/>
                        </a:rPr>
                        <a:t>ブランドパネル　パノラマ　パネルスイッチ</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27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dirty="0">
                          <a:solidFill>
                            <a:schemeClr val="tx1">
                              <a:lumMod val="65000"/>
                              <a:lumOff val="35000"/>
                            </a:schemeClr>
                          </a:solidFill>
                          <a:latin typeface="+mj-lt"/>
                          <a:ea typeface="+mj-ea"/>
                        </a:rPr>
                        <a:t>ー</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04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tc>
                <a:extLst>
                  <a:ext uri="{0D108BD9-81ED-4DB2-BD59-A6C34878D82A}">
                    <a16:rowId xmlns:a16="http://schemas.microsoft.com/office/drawing/2014/main" val="3931917948"/>
                  </a:ext>
                </a:extLst>
              </a:tr>
              <a:tr h="22045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tc>
                <a:extLst>
                  <a:ext uri="{0D108BD9-81ED-4DB2-BD59-A6C34878D82A}">
                    <a16:rowId xmlns:a16="http://schemas.microsoft.com/office/drawing/2014/main" val="787314208"/>
                  </a:ext>
                </a:extLst>
              </a:tr>
              <a:tr h="22045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トップページのファーストビュー　</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tc>
                <a:extLst>
                  <a:ext uri="{0D108BD9-81ED-4DB2-BD59-A6C34878D82A}">
                    <a16:rowId xmlns:a16="http://schemas.microsoft.com/office/drawing/2014/main" val="3066738162"/>
                  </a:ext>
                </a:extLst>
              </a:tr>
              <a:tr h="22473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9</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29</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tc>
                <a:extLst>
                  <a:ext uri="{0D108BD9-81ED-4DB2-BD59-A6C34878D82A}">
                    <a16:rowId xmlns:a16="http://schemas.microsoft.com/office/drawing/2014/main" val="2463668774"/>
                  </a:ext>
                </a:extLst>
              </a:tr>
              <a:tr h="3086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tc>
                <a:extLst>
                  <a:ext uri="{0D108BD9-81ED-4DB2-BD59-A6C34878D82A}">
                    <a16:rowId xmlns:a16="http://schemas.microsoft.com/office/drawing/2014/main" val="1967014782"/>
                  </a:ext>
                </a:extLst>
              </a:tr>
              <a:tr h="2204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tc>
                <a:extLst>
                  <a:ext uri="{0D108BD9-81ED-4DB2-BD59-A6C34878D82A}">
                    <a16:rowId xmlns:a16="http://schemas.microsoft.com/office/drawing/2014/main" val="1750538939"/>
                  </a:ext>
                </a:extLst>
              </a:tr>
              <a:tr h="2262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204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1,320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1,254</a:t>
                      </a:r>
                      <a:r>
                        <a:rPr kumimoji="1" lang="ja-JP" altLang="en-US" sz="800" kern="1200" dirty="0">
                          <a:solidFill>
                            <a:schemeClr val="tx1">
                              <a:lumMod val="65000"/>
                              <a:lumOff val="35000"/>
                            </a:schemeClr>
                          </a:solidFill>
                          <a:latin typeface="+mj-lt"/>
                          <a:ea typeface="+mj-ea"/>
                          <a:cs typeface="+mn-cs"/>
                        </a:rPr>
                        <a:t>円</a:t>
                      </a:r>
                      <a:endParaRPr kumimoji="1" lang="en-US" altLang="ja-JP" sz="800" kern="1200" dirty="0">
                        <a:solidFill>
                          <a:schemeClr val="tx1">
                            <a:lumMod val="65000"/>
                            <a:lumOff val="35000"/>
                          </a:schemeClr>
                        </a:solidFill>
                        <a:latin typeface="+mj-lt"/>
                        <a:ea typeface="+mj-ea"/>
                        <a:cs typeface="+mn-cs"/>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5070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rgbClr val="687080"/>
                      </a:solidFill>
                      <a:prstDash val="sysDot"/>
                      <a:round/>
                      <a:headEnd type="none" w="med" len="med"/>
                      <a:tailEnd type="none" w="med" len="med"/>
                    </a:lnL>
                    <a:lnR w="12700" cap="flat" cmpd="sng" algn="ctr">
                      <a:solidFill>
                        <a:srgbClr val="687080"/>
                      </a:solidFill>
                      <a:prstDash val="sysDot"/>
                      <a:round/>
                      <a:headEnd type="none" w="med" len="med"/>
                      <a:tailEnd type="none" w="med" len="med"/>
                    </a:lnR>
                    <a:lnT w="12700" cap="flat" cmpd="sng" algn="ctr">
                      <a:solidFill>
                        <a:srgbClr val="687080"/>
                      </a:solidFill>
                      <a:prstDash val="sysDot"/>
                      <a:round/>
                      <a:headEnd type="none" w="med" len="med"/>
                      <a:tailEnd type="none" w="med" len="med"/>
                    </a:lnT>
                    <a:lnB w="12700" cap="flat" cmpd="sng" algn="ctr">
                      <a:solidFill>
                        <a:srgbClr val="687080"/>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585424004"/>
                  </a:ext>
                </a:extLst>
              </a:tr>
            </a:tbl>
          </a:graphicData>
        </a:graphic>
      </p:graphicFrame>
      <p:pic>
        <p:nvPicPr>
          <p:cNvPr id="12" name="図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68008" y="2357094"/>
            <a:ext cx="987583" cy="783874"/>
          </a:xfrm>
          <a:prstGeom prst="rect">
            <a:avLst/>
          </a:prstGeom>
        </p:spPr>
      </p:pic>
      <p:grpSp>
        <p:nvGrpSpPr>
          <p:cNvPr id="22" name="グループ化 21"/>
          <p:cNvGrpSpPr/>
          <p:nvPr/>
        </p:nvGrpSpPr>
        <p:grpSpPr>
          <a:xfrm>
            <a:off x="7299367" y="2338331"/>
            <a:ext cx="990159" cy="778331"/>
            <a:chOff x="0" y="0"/>
            <a:chExt cx="990159" cy="778331"/>
          </a:xfrm>
        </p:grpSpPr>
        <p:pic>
          <p:nvPicPr>
            <p:cNvPr id="23" name="図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90159" cy="778331"/>
            </a:xfrm>
            <a:prstGeom prst="rect">
              <a:avLst/>
            </a:prstGeom>
          </p:spPr>
        </p:pic>
        <p:cxnSp>
          <p:nvCxnSpPr>
            <p:cNvPr id="24" name="直線コネクタ 23"/>
            <p:cNvCxnSpPr/>
            <p:nvPr/>
          </p:nvCxnSpPr>
          <p:spPr>
            <a:xfrm>
              <a:off x="675870" y="183682"/>
              <a:ext cx="0" cy="1827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768797" y="183680"/>
              <a:ext cx="3097" cy="1858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flipV="1">
              <a:off x="675871" y="270413"/>
              <a:ext cx="188950" cy="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399437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fontScale="92500"/>
          </a:bodyPr>
          <a:lstStyle/>
          <a:p>
            <a:r>
              <a:rPr lang="ja-JP" altLang="en-US" dirty="0"/>
              <a:t>広告タイプ一覧　</a:t>
            </a:r>
            <a:r>
              <a:rPr lang="ja-JP" altLang="en-US" dirty="0">
                <a:latin typeface="+mn-ea"/>
              </a:rPr>
              <a:t>スペシャル商品（事前提案可否判断必須商品）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31</a:t>
            </a:fld>
            <a:endParaRPr lang="ja-JP" altLang="en-US"/>
          </a:p>
        </p:txBody>
      </p:sp>
      <p:sp>
        <p:nvSpPr>
          <p:cNvPr id="13" name="テキスト ボックス 12">
            <a:extLst>
              <a:ext uri="{FF2B5EF4-FFF2-40B4-BE49-F238E27FC236}">
                <a16:creationId xmlns:a16="http://schemas.microsoft.com/office/drawing/2014/main" id="{C082B776-93D2-7E9A-31DC-0806A42A5C9E}"/>
              </a:ext>
            </a:extLst>
          </p:cNvPr>
          <p:cNvSpPr txBox="1"/>
          <p:nvPr/>
        </p:nvSpPr>
        <p:spPr>
          <a:xfrm>
            <a:off x="1383081" y="1503315"/>
            <a:ext cx="2682217" cy="469359"/>
          </a:xfrm>
          <a:prstGeom prst="rect">
            <a:avLst/>
          </a:prstGeom>
          <a:noFill/>
        </p:spPr>
        <p:txBody>
          <a:bodyPr wrap="square" rtlCol="0">
            <a:spAutoFit/>
          </a:bodyPr>
          <a:lstStyle/>
          <a:p>
            <a:pPr algn="ctr">
              <a:lnSpc>
                <a:spcPts val="1460"/>
              </a:lnSpc>
            </a:pPr>
            <a:r>
              <a:rPr lang="ja-JP" altLang="en-US" sz="1050" b="1" dirty="0">
                <a:solidFill>
                  <a:schemeClr val="tx1">
                    <a:lumMod val="65000"/>
                    <a:lumOff val="35000"/>
                  </a:schemeClr>
                </a:solidFill>
              </a:rPr>
              <a:t>ブランドパネル　パノラマ</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ブランドパネル　パノラマ　動画</a:t>
            </a:r>
            <a:endParaRPr lang="en-US" altLang="ja-JP" sz="1050" b="1" dirty="0">
              <a:solidFill>
                <a:schemeClr val="tx1">
                  <a:lumMod val="65000"/>
                  <a:lumOff val="35000"/>
                </a:schemeClr>
              </a:solidFill>
            </a:endParaRPr>
          </a:p>
        </p:txBody>
      </p:sp>
      <p:pic>
        <p:nvPicPr>
          <p:cNvPr id="14" name="図 13">
            <a:extLst>
              <a:ext uri="{FF2B5EF4-FFF2-40B4-BE49-F238E27FC236}">
                <a16:creationId xmlns:a16="http://schemas.microsoft.com/office/drawing/2014/main" id="{28933F7D-8848-DDD4-0B4C-FC37DF053825}"/>
              </a:ext>
            </a:extLst>
          </p:cNvPr>
          <p:cNvPicPr>
            <a:picLocks noChangeAspect="1"/>
          </p:cNvPicPr>
          <p:nvPr/>
        </p:nvPicPr>
        <p:blipFill>
          <a:blip r:embed="rId3"/>
          <a:stretch>
            <a:fillRect/>
          </a:stretch>
        </p:blipFill>
        <p:spPr>
          <a:xfrm>
            <a:off x="623388" y="1972674"/>
            <a:ext cx="4201601" cy="2880000"/>
          </a:xfrm>
          <a:prstGeom prst="rect">
            <a:avLst/>
          </a:prstGeom>
        </p:spPr>
      </p:pic>
      <p:sp>
        <p:nvSpPr>
          <p:cNvPr id="16" name="テキスト ボックス 15">
            <a:extLst>
              <a:ext uri="{FF2B5EF4-FFF2-40B4-BE49-F238E27FC236}">
                <a16:creationId xmlns:a16="http://schemas.microsoft.com/office/drawing/2014/main" id="{BABADB81-8E3D-12C7-44A6-A7E5EB305FCF}"/>
              </a:ext>
            </a:extLst>
          </p:cNvPr>
          <p:cNvSpPr txBox="1"/>
          <p:nvPr/>
        </p:nvSpPr>
        <p:spPr>
          <a:xfrm>
            <a:off x="5700757" y="1632137"/>
            <a:ext cx="2877711" cy="284693"/>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ブランドパネル　パノラマ　パネルスイッチ</a:t>
            </a:r>
            <a:endParaRPr lang="en-US" altLang="ja-JP" sz="1050" b="1" dirty="0">
              <a:solidFill>
                <a:schemeClr val="tx1">
                  <a:lumMod val="65000"/>
                  <a:lumOff val="35000"/>
                </a:schemeClr>
              </a:solidFill>
            </a:endParaRPr>
          </a:p>
        </p:txBody>
      </p:sp>
      <p:pic>
        <p:nvPicPr>
          <p:cNvPr id="18" name="図 17">
            <a:extLst>
              <a:ext uri="{FF2B5EF4-FFF2-40B4-BE49-F238E27FC236}">
                <a16:creationId xmlns:a16="http://schemas.microsoft.com/office/drawing/2014/main" id="{E3324434-92A0-5D79-D7DD-E120FBA5CD86}"/>
              </a:ext>
            </a:extLst>
          </p:cNvPr>
          <p:cNvPicPr>
            <a:picLocks noChangeAspect="1"/>
          </p:cNvPicPr>
          <p:nvPr/>
        </p:nvPicPr>
        <p:blipFill>
          <a:blip r:embed="rId4"/>
          <a:stretch>
            <a:fillRect/>
          </a:stretch>
        </p:blipFill>
        <p:spPr>
          <a:xfrm>
            <a:off x="5328085" y="1860374"/>
            <a:ext cx="3656649" cy="2880000"/>
          </a:xfrm>
          <a:prstGeom prst="rect">
            <a:avLst/>
          </a:prstGeom>
        </p:spPr>
      </p:pic>
      <p:sp>
        <p:nvSpPr>
          <p:cNvPr id="19" name="テキスト ボックス 18">
            <a:extLst>
              <a:ext uri="{FF2B5EF4-FFF2-40B4-BE49-F238E27FC236}">
                <a16:creationId xmlns:a16="http://schemas.microsoft.com/office/drawing/2014/main" id="{0743B61E-6E50-650F-4C2C-10DB7C6D0693}"/>
              </a:ext>
            </a:extLst>
          </p:cNvPr>
          <p:cNvSpPr txBox="1"/>
          <p:nvPr/>
        </p:nvSpPr>
        <p:spPr>
          <a:xfrm>
            <a:off x="5328085" y="4905332"/>
            <a:ext cx="6581007" cy="461665"/>
          </a:xfrm>
          <a:prstGeom prst="rect">
            <a:avLst/>
          </a:prstGeom>
          <a:noFill/>
        </p:spPr>
        <p:txBody>
          <a:bodyPr wrap="square" lIns="91440" tIns="45720" rIns="91440" bIns="45720" rtlCol="0" anchor="t">
            <a:spAutoFit/>
          </a:bodyPr>
          <a:lstStyle/>
          <a:p>
            <a:pPr lvl="0">
              <a:defRPr/>
            </a:pPr>
            <a:r>
              <a:rPr lang="en-US" altLang="ja-JP" sz="800" dirty="0">
                <a:solidFill>
                  <a:schemeClr val="tx1">
                    <a:lumMod val="65000"/>
                    <a:lumOff val="35000"/>
                  </a:schemeClr>
                </a:solidFill>
              </a:rPr>
              <a:t>・</a:t>
            </a:r>
            <a:r>
              <a:rPr lang="en-US" altLang="ja-JP" sz="800" dirty="0" err="1">
                <a:solidFill>
                  <a:schemeClr val="tx1">
                    <a:lumMod val="65000"/>
                    <a:lumOff val="35000"/>
                  </a:schemeClr>
                </a:solidFill>
              </a:rPr>
              <a:t>デモURL</a:t>
            </a:r>
            <a:endParaRPr lang="en-US" altLang="ja-JP" sz="800" dirty="0">
              <a:solidFill>
                <a:schemeClr val="tx1">
                  <a:lumMod val="65000"/>
                  <a:lumOff val="35000"/>
                </a:schemeClr>
              </a:solidFill>
            </a:endParaRPr>
          </a:p>
          <a:p>
            <a:pPr>
              <a:defRPr/>
            </a:pPr>
            <a:r>
              <a:rPr lang="en-US" sz="800" dirty="0">
                <a:ea typeface="+mn-lt"/>
                <a:cs typeface="+mn-lt"/>
              </a:rPr>
              <a:t>https://yac.yahoo.co.jp/brandpanel_panorama_panelswitch_banner/220310_panoramaswitch_creativeplan.html</a:t>
            </a:r>
          </a:p>
          <a:p>
            <a:pPr>
              <a:defRPr/>
            </a:pPr>
            <a:r>
              <a:rPr lang="ja-JP" altLang="en-US" sz="800" dirty="0">
                <a:solidFill>
                  <a:schemeClr val="tx1">
                    <a:lumMod val="65000"/>
                    <a:lumOff val="35000"/>
                  </a:schemeClr>
                </a:solidFill>
                <a:latin typeface="+mn-ea"/>
              </a:rPr>
              <a:t>※メイン画像をクリックすると遷移します。</a:t>
            </a:r>
            <a:endParaRPr lang="en-US" sz="800" dirty="0">
              <a:solidFill>
                <a:schemeClr val="tx1">
                  <a:lumMod val="65000"/>
                  <a:lumOff val="35000"/>
                </a:schemeClr>
              </a:solidFill>
              <a:latin typeface="+mn-ea"/>
            </a:endParaRPr>
          </a:p>
        </p:txBody>
      </p:sp>
      <p:sp>
        <p:nvSpPr>
          <p:cNvPr id="20" name="正方形/長方形 19">
            <a:extLst>
              <a:ext uri="{FF2B5EF4-FFF2-40B4-BE49-F238E27FC236}">
                <a16:creationId xmlns:a16="http://schemas.microsoft.com/office/drawing/2014/main" id="{0BAFABF9-F739-72DD-3E68-FEC5A494A24F}"/>
              </a:ext>
            </a:extLst>
          </p:cNvPr>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
        <p:nvSpPr>
          <p:cNvPr id="11" name="テキスト ボックス 10">
            <a:extLst>
              <a:ext uri="{FF2B5EF4-FFF2-40B4-BE49-F238E27FC236}">
                <a16:creationId xmlns:a16="http://schemas.microsoft.com/office/drawing/2014/main" id="{C393C68D-D534-B25D-97A8-69CD6390274F}"/>
              </a:ext>
            </a:extLst>
          </p:cNvPr>
          <p:cNvSpPr txBox="1"/>
          <p:nvPr/>
        </p:nvSpPr>
        <p:spPr>
          <a:xfrm>
            <a:off x="695401" y="5900989"/>
            <a:ext cx="10801200" cy="523220"/>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・フォーマット別ガイド</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https://s.yimg.jp/dl/displayads-guarantee/formatguide.zip</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lang="en-US" altLang="ja-JP" sz="1400" dirty="0">
                <a:solidFill>
                  <a:schemeClr val="tx1">
                    <a:lumMod val="65000"/>
                    <a:lumOff val="35000"/>
                  </a:schemeClr>
                </a:solidFill>
                <a:hlinkClick r:id="rId6"/>
              </a:rPr>
              <a:t>https://ads-help.yahoo.co.jp/yahooads/guideline/articledetail?lan=ja&amp;aid=1493&amp;o=default</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24693851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32</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709948838"/>
              </p:ext>
            </p:extLst>
          </p:nvPr>
        </p:nvGraphicFramePr>
        <p:xfrm>
          <a:off x="334962" y="944563"/>
          <a:ext cx="10081519" cy="3733275"/>
        </p:xfrm>
        <a:graphic>
          <a:graphicData uri="http://schemas.openxmlformats.org/drawingml/2006/table">
            <a:tbl>
              <a:tblPr firstCol="1" bandRow="1">
                <a:tableStyleId>{21E4AEA4-8DFA-4A89-87EB-49C32662AFE0}</a:tableStyleId>
              </a:tblPr>
              <a:tblGrid>
                <a:gridCol w="2950692">
                  <a:extLst>
                    <a:ext uri="{9D8B030D-6E8A-4147-A177-3AD203B41FA5}">
                      <a16:colId xmlns:a16="http://schemas.microsoft.com/office/drawing/2014/main" val="792911817"/>
                    </a:ext>
                  </a:extLst>
                </a:gridCol>
                <a:gridCol w="1967126">
                  <a:extLst>
                    <a:ext uri="{9D8B030D-6E8A-4147-A177-3AD203B41FA5}">
                      <a16:colId xmlns:a16="http://schemas.microsoft.com/office/drawing/2014/main" val="2515137241"/>
                    </a:ext>
                  </a:extLst>
                </a:gridCol>
                <a:gridCol w="2600605">
                  <a:extLst>
                    <a:ext uri="{9D8B030D-6E8A-4147-A177-3AD203B41FA5}">
                      <a16:colId xmlns:a16="http://schemas.microsoft.com/office/drawing/2014/main" val="598637953"/>
                    </a:ext>
                  </a:extLst>
                </a:gridCol>
                <a:gridCol w="2563096">
                  <a:extLst>
                    <a:ext uri="{9D8B030D-6E8A-4147-A177-3AD203B41FA5}">
                      <a16:colId xmlns:a16="http://schemas.microsoft.com/office/drawing/2014/main" val="2760754859"/>
                    </a:ext>
                  </a:extLst>
                </a:gridCol>
              </a:tblGrid>
              <a:tr h="569996">
                <a:tc>
                  <a:txBody>
                    <a:bodyPr/>
                    <a:lstStyle/>
                    <a:p>
                      <a:pPr algn="ctr"/>
                      <a:r>
                        <a:rPr kumimoji="1" lang="ja-JP" altLang="en-US" sz="100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1" kern="1200" dirty="0" err="1">
                          <a:solidFill>
                            <a:schemeClr val="bg1"/>
                          </a:solidFill>
                          <a:latin typeface="+mn-ea"/>
                          <a:ea typeface="+mn-ea"/>
                          <a:cs typeface="+mn-cs"/>
                        </a:rPr>
                        <a:t>vCPM</a:t>
                      </a:r>
                      <a:endParaRPr kumimoji="1" lang="en-US" altLang="ja-JP" sz="1000" b="1" kern="1200" dirty="0">
                        <a:solidFill>
                          <a:schemeClr val="bg1"/>
                        </a:solidFill>
                        <a:latin typeface="+mn-ea"/>
                        <a:ea typeface="+mn-ea"/>
                        <a:cs typeface="+mn-cs"/>
                      </a:endParaRPr>
                    </a:p>
                    <a:p>
                      <a:pPr algn="ctr"/>
                      <a:r>
                        <a:rPr kumimoji="1" lang="ja-JP" altLang="en-US" sz="1000" b="1" kern="1200" dirty="0">
                          <a:solidFill>
                            <a:schemeClr val="bg1"/>
                          </a:solidFill>
                          <a:latin typeface="+mn-ea"/>
                          <a:ea typeface="+mn-ea"/>
                          <a:cs typeface="+mn-cs"/>
                        </a:rPr>
                        <a:t>掛け率</a:t>
                      </a:r>
                      <a:endParaRPr kumimoji="1" lang="en-US" altLang="ja-JP" sz="10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トップインパクト　パノラマ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パノラマ　</a:t>
                      </a:r>
                      <a:r>
                        <a:rPr kumimoji="1" lang="en-US" altLang="ja-JP" sz="800" b="1" kern="1200" dirty="0">
                          <a:solidFill>
                            <a:schemeClr val="tx1">
                              <a:lumMod val="65000"/>
                              <a:lumOff val="35000"/>
                            </a:schemeClr>
                          </a:solidFill>
                          <a:latin typeface="+mn-lt"/>
                          <a:ea typeface="+mn-ea"/>
                          <a:cs typeface="+mn-cs"/>
                        </a:rPr>
                        <a:t>PC</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0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0" dirty="0">
                          <a:solidFill>
                            <a:schemeClr val="bg1"/>
                          </a:solidFill>
                          <a:latin typeface="+mn-ea"/>
                          <a:ea typeface="+mn-ea"/>
                        </a:rPr>
                        <a:t>1.2</a:t>
                      </a:r>
                      <a:r>
                        <a:rPr kumimoji="1" lang="ja-JP" altLang="en-US" sz="10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0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地域</a:t>
                      </a:r>
                      <a:endParaRPr kumimoji="1" lang="en-US" altLang="ja-JP" sz="10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1.3</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00" b="0" dirty="0">
                          <a:solidFill>
                            <a:schemeClr val="bg1"/>
                          </a:solidFill>
                          <a:latin typeface="+mj-lt"/>
                          <a:ea typeface="+mj-ea"/>
                        </a:rPr>
                        <a:t>地域</a:t>
                      </a:r>
                      <a:endParaRPr kumimoji="1" lang="en-US" altLang="ja-JP" sz="1000" b="0" dirty="0">
                        <a:solidFill>
                          <a:schemeClr val="bg1"/>
                        </a:solidFill>
                        <a:latin typeface="+mj-lt"/>
                        <a:ea typeface="+mj-ea"/>
                      </a:endParaRPr>
                    </a:p>
                    <a:p>
                      <a:pPr algn="ctr"/>
                      <a:r>
                        <a:rPr kumimoji="1" lang="ja-JP" altLang="en-US" sz="100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n-ea"/>
                          <a:ea typeface="+mn-ea"/>
                          <a:cs typeface="+mn-cs"/>
                        </a:rPr>
                        <a:t>1.56</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曜日・</a:t>
                      </a:r>
                      <a:r>
                        <a:rPr kumimoji="1" lang="ja-JP" altLang="en-US" sz="100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98030138"/>
                  </a:ext>
                </a:extLst>
              </a:tr>
              <a:tr h="384742">
                <a:tc>
                  <a:txBody>
                    <a:bodyPr/>
                    <a:lstStyle/>
                    <a:p>
                      <a:pPr algn="ctr"/>
                      <a:r>
                        <a:rPr kumimoji="1" lang="ja-JP" altLang="en-US" sz="1000" b="0" kern="1200" dirty="0">
                          <a:solidFill>
                            <a:schemeClr val="bg1"/>
                          </a:solidFill>
                          <a:latin typeface="+mn-lt"/>
                          <a:ea typeface="+mn-ea"/>
                          <a:cs typeface="+mn-cs"/>
                        </a:rPr>
                        <a:t>オーディエンス</a:t>
                      </a:r>
                      <a:endParaRPr kumimoji="1" lang="en-US" altLang="ja-JP" sz="1000" b="0" kern="1200" dirty="0">
                        <a:solidFill>
                          <a:schemeClr val="bg1"/>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カテゴリ</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※1</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1.8</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〇</a:t>
                      </a:r>
                      <a:b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b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属性・ライフイベントのみ可</a:t>
                      </a:r>
                      <a:endParaRPr kumimoji="1" lang="ja-JP" altLang="en-US" sz="9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〇</a:t>
                      </a:r>
                      <a:b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b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属性・ライフイベントのみ可</a:t>
                      </a:r>
                      <a:endParaRPr kumimoji="1" lang="ja-JP" altLang="en-US" sz="9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48499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オーディエンスリスト</a:t>
                      </a:r>
                      <a:endParaRPr kumimoji="1" lang="en-US" altLang="ja-JP" sz="10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（ヤフー提供）</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※2</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リスト参照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〇</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〇</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2.0</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8" name="テキスト ボックス 7">
            <a:extLst>
              <a:ext uri="{FF2B5EF4-FFF2-40B4-BE49-F238E27FC236}">
                <a16:creationId xmlns:a16="http://schemas.microsoft.com/office/drawing/2014/main" id="{80B0730C-3B9E-4841-8DAD-6780CB507DD0}"/>
              </a:ext>
            </a:extLst>
          </p:cNvPr>
          <p:cNvSpPr txBox="1"/>
          <p:nvPr/>
        </p:nvSpPr>
        <p:spPr>
          <a:xfrm>
            <a:off x="263352" y="4845784"/>
            <a:ext cx="11928648"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a:t>
            </a:r>
            <a:r>
              <a:rPr lang="ja-JP" altLang="en-US" sz="1050" dirty="0">
                <a:solidFill>
                  <a:schemeClr val="tx1">
                    <a:lumMod val="65000"/>
                    <a:lumOff val="35000"/>
                  </a:schemeClr>
                </a:solidFill>
                <a:latin typeface="+mn-ea"/>
              </a:rPr>
              <a:t>オーディエンスリスト（ヤフー提供）の詳細は、こちらの表を参照してください。</a:t>
            </a:r>
            <a:r>
              <a:rPr lang="en-US" altLang="ja-JP" sz="1050" dirty="0">
                <a:latin typeface="+mn-ea"/>
                <a:hlinkClick r:id="rId3"/>
              </a:rPr>
              <a:t>https://s.yimg.jp/dl/displayads-guarantee/audiencelist.zip</a:t>
            </a:r>
            <a:endParaRPr lang="en-US" altLang="ja-JP" sz="1050" dirty="0">
              <a:latin typeface="+mn-ea"/>
            </a:endParaRPr>
          </a:p>
        </p:txBody>
      </p:sp>
    </p:spTree>
    <p:extLst>
      <p:ext uri="{BB962C8B-B14F-4D97-AF65-F5344CB8AC3E}">
        <p14:creationId xmlns:p14="http://schemas.microsoft.com/office/powerpoint/2010/main" val="10672950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33</a:t>
            </a:fld>
            <a:endParaRPr lang="ja-JP" altLang="en-US"/>
          </a:p>
        </p:txBody>
      </p:sp>
      <p:sp>
        <p:nvSpPr>
          <p:cNvPr id="16" name="正方形/長方形 15"/>
          <p:cNvSpPr/>
          <p:nvPr/>
        </p:nvSpPr>
        <p:spPr>
          <a:xfrm>
            <a:off x="7032104" y="6173910"/>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 </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en-US" altLang="ja-JP" sz="800" kern="0" dirty="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350911838"/>
              </p:ext>
            </p:extLst>
          </p:nvPr>
        </p:nvGraphicFramePr>
        <p:xfrm>
          <a:off x="334964" y="980738"/>
          <a:ext cx="10297540" cy="5193172"/>
        </p:xfrm>
        <a:graphic>
          <a:graphicData uri="http://schemas.openxmlformats.org/drawingml/2006/table">
            <a:tbl>
              <a:tblPr firstCol="1" bandRow="1"/>
              <a:tblGrid>
                <a:gridCol w="4680916">
                  <a:extLst>
                    <a:ext uri="{9D8B030D-6E8A-4147-A177-3AD203B41FA5}">
                      <a16:colId xmlns:a16="http://schemas.microsoft.com/office/drawing/2014/main" val="792911817"/>
                    </a:ext>
                  </a:extLst>
                </a:gridCol>
                <a:gridCol w="3096344">
                  <a:extLst>
                    <a:ext uri="{9D8B030D-6E8A-4147-A177-3AD203B41FA5}">
                      <a16:colId xmlns:a16="http://schemas.microsoft.com/office/drawing/2014/main" val="4203260269"/>
                    </a:ext>
                  </a:extLst>
                </a:gridCol>
                <a:gridCol w="2520280">
                  <a:extLst>
                    <a:ext uri="{9D8B030D-6E8A-4147-A177-3AD203B41FA5}">
                      <a16:colId xmlns:a16="http://schemas.microsoft.com/office/drawing/2014/main" val="2910572198"/>
                    </a:ext>
                  </a:extLst>
                </a:gridCol>
              </a:tblGrid>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ブランドパネル</a:t>
                      </a:r>
                      <a:endParaRPr kumimoji="1" lang="en-US" altLang="ja-JP" sz="1050" b="1"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トップインパクト　パノラマ　</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ja-JP" altLang="en-US" sz="1050" b="1" kern="1200" dirty="0">
                          <a:solidFill>
                            <a:schemeClr val="tx1">
                              <a:lumMod val="65000"/>
                              <a:lumOff val="35000"/>
                            </a:schemeClr>
                          </a:solidFill>
                          <a:latin typeface="+mn-lt"/>
                          <a:ea typeface="+mn-ea"/>
                          <a:cs typeface="+mn-cs"/>
                        </a:rPr>
                        <a:t>ブランドパネル　パノラマ　</a:t>
                      </a:r>
                      <a:r>
                        <a:rPr kumimoji="1" lang="en-US" altLang="ja-JP" sz="1050" b="1" kern="1200" dirty="0">
                          <a:solidFill>
                            <a:schemeClr val="tx1">
                              <a:lumMod val="65000"/>
                              <a:lumOff val="35000"/>
                            </a:schemeClr>
                          </a:solidFill>
                          <a:latin typeface="+mn-lt"/>
                          <a:ea typeface="+mn-ea"/>
                          <a:cs typeface="+mn-cs"/>
                        </a:rPr>
                        <a:t>PC</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76726869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8964"/>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2278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914959637"/>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36295167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※1</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a:t>
                      </a: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※1</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※1</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※1</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17829682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327458966"/>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812486826"/>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162055" y="6381328"/>
            <a:ext cx="5477825" cy="215444"/>
          </a:xfrm>
          <a:prstGeom prst="rect">
            <a:avLst/>
          </a:prstGeom>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19" name="図 18"/>
          <p:cNvPicPr>
            <a:picLocks noChangeAspect="1"/>
          </p:cNvPicPr>
          <p:nvPr/>
        </p:nvPicPr>
        <p:blipFill>
          <a:blip r:embed="rId2"/>
          <a:stretch>
            <a:fillRect/>
          </a:stretch>
        </p:blipFill>
        <p:spPr>
          <a:xfrm>
            <a:off x="7273957" y="6212698"/>
            <a:ext cx="203602" cy="120158"/>
          </a:xfrm>
          <a:prstGeom prst="rect">
            <a:avLst/>
          </a:prstGeom>
        </p:spPr>
      </p:pic>
      <p:sp>
        <p:nvSpPr>
          <p:cNvPr id="9" name="正方形/長方形 8">
            <a:extLst>
              <a:ext uri="{FF2B5EF4-FFF2-40B4-BE49-F238E27FC236}">
                <a16:creationId xmlns:a16="http://schemas.microsoft.com/office/drawing/2014/main" id="{C1DE2D0A-7DBA-2573-685C-02A8D7BA5BA7}"/>
              </a:ext>
            </a:extLst>
          </p:cNvPr>
          <p:cNvSpPr/>
          <p:nvPr/>
        </p:nvSpPr>
        <p:spPr>
          <a:xfrm>
            <a:off x="378079" y="6246241"/>
            <a:ext cx="5477825" cy="461665"/>
          </a:xfrm>
          <a:prstGeom prst="rect">
            <a:avLst/>
          </a:prstGeom>
        </p:spPr>
        <p:txBody>
          <a:bodyPr wrap="square">
            <a:spAutoFit/>
          </a:bodyPr>
          <a:lstStyle/>
          <a:p>
            <a:pPr lvl="0" fontAlgn="ctr">
              <a:defRPr/>
            </a:pPr>
            <a:r>
              <a:rPr kumimoji="0" lang="en-US" altLang="ja-JP" sz="800" b="0" i="0" u="none" strike="noStrike" kern="0" cap="none" spc="0" normalizeH="0" baseline="0" noProof="0" dirty="0">
                <a:ln>
                  <a:noFill/>
                </a:ln>
                <a:solidFill>
                  <a:prstClr val="black">
                    <a:lumMod val="65000"/>
                    <a:lumOff val="35000"/>
                  </a:prstClr>
                </a:solidFill>
                <a:effectLst/>
                <a:uLnTx/>
                <a:uFillTx/>
              </a:rPr>
              <a:t>※1</a:t>
            </a:r>
            <a:r>
              <a:rPr kumimoji="0" lang="ja-JP" altLang="en-US" sz="800" b="0" i="0" u="none" strike="noStrike" kern="0" cap="none" spc="0" normalizeH="0" baseline="0" noProof="0" dirty="0">
                <a:ln>
                  <a:noFill/>
                </a:ln>
                <a:solidFill>
                  <a:prstClr val="black">
                    <a:lumMod val="65000"/>
                    <a:lumOff val="35000"/>
                  </a:prstClr>
                </a:solidFill>
                <a:effectLst/>
                <a:uLnTx/>
                <a:uFillTx/>
              </a:rPr>
              <a:t>　</a:t>
            </a:r>
            <a:r>
              <a:rPr kumimoji="0" lang="ja-JP" altLang="en-US" sz="800" kern="0" dirty="0">
                <a:solidFill>
                  <a:prstClr val="black">
                    <a:lumMod val="65000"/>
                    <a:lumOff val="35000"/>
                  </a:prstClr>
                </a:solidFill>
              </a:rPr>
              <a:t>健康・美容食品は一部の商材（機能性表示食品、栄養機能食品、特定保健用食品、その他弊社が掲載可と判断した健康食品）のみ掲載可、ただし価格訴求は不可。健康器具・雑貨はホワイトリストに登録しているアカウントのみ掲載可、ただし価格訴求は不可。</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sp>
        <p:nvSpPr>
          <p:cNvPr id="10" name="正方形/長方形 9">
            <a:extLst>
              <a:ext uri="{FF2B5EF4-FFF2-40B4-BE49-F238E27FC236}">
                <a16:creationId xmlns:a16="http://schemas.microsoft.com/office/drawing/2014/main" id="{854A7461-969A-0BDA-3C9D-E27A0C7B5C75}"/>
              </a:ext>
            </a:extLst>
          </p:cNvPr>
          <p:cNvSpPr/>
          <p:nvPr/>
        </p:nvSpPr>
        <p:spPr>
          <a:xfrm>
            <a:off x="5015880" y="736100"/>
            <a:ext cx="5616624" cy="215444"/>
          </a:xfrm>
          <a:prstGeom prst="rect">
            <a:avLst/>
          </a:prstGeom>
          <a:solidFill>
            <a:srgbClr val="FFE9EA"/>
          </a:solidFill>
          <a:ln>
            <a:noFill/>
          </a:ln>
        </p:spPr>
        <p:txBody>
          <a:bodyPr wrap="square">
            <a:spAutoFit/>
          </a:bodyPr>
          <a:lstStyle/>
          <a:p>
            <a:pPr lvl="0" algn="ctr">
              <a:defRPr/>
            </a:pPr>
            <a:r>
              <a:rPr lang="ja-JP" altLang="en-US" sz="800" b="1" dirty="0">
                <a:solidFill>
                  <a:srgbClr val="FF0000"/>
                </a:solidFill>
              </a:rPr>
              <a:t>販売制限カテゴリーに加えて、事前提案可否確認が必須となります。</a:t>
            </a:r>
          </a:p>
        </p:txBody>
      </p:sp>
    </p:spTree>
    <p:extLst>
      <p:ext uri="{BB962C8B-B14F-4D97-AF65-F5344CB8AC3E}">
        <p14:creationId xmlns:p14="http://schemas.microsoft.com/office/powerpoint/2010/main" val="24399830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657581" cy="814388"/>
          </a:xfrm>
        </p:spPr>
        <p:txBody>
          <a:bodyPr>
            <a:normAutofit/>
          </a:bodyPr>
          <a:lstStyle/>
          <a:p>
            <a:r>
              <a:rPr lang="ja-JP" altLang="en-US" dirty="0">
                <a:solidFill>
                  <a:schemeClr val="tx1">
                    <a:lumMod val="65000"/>
                    <a:lumOff val="35000"/>
                  </a:schemeClr>
                </a:solidFill>
                <a:latin typeface="+mn-ea"/>
                <a:ea typeface="+mn-ea"/>
              </a:rPr>
              <a:t>「</a:t>
            </a:r>
            <a:r>
              <a:rPr lang="ja-JP" altLang="en-US" dirty="0">
                <a:solidFill>
                  <a:schemeClr val="tx1">
                    <a:lumMod val="65000"/>
                    <a:lumOff val="35000"/>
                  </a:schemeClr>
                </a:solidFill>
                <a:latin typeface="+mn-ea"/>
              </a:rPr>
              <a:t>下着・水着</a:t>
            </a:r>
            <a:r>
              <a:rPr lang="ja-JP" altLang="en-US" dirty="0">
                <a:solidFill>
                  <a:schemeClr val="tx1">
                    <a:lumMod val="65000"/>
                    <a:lumOff val="35000"/>
                  </a:schemeClr>
                </a:solidFill>
                <a:latin typeface="+mn-ea"/>
                <a:ea typeface="+mn-ea"/>
              </a:rPr>
              <a:t>」プロモーション規制について</a:t>
            </a:r>
            <a:endParaRPr lang="en-US" altLang="ja-JP" dirty="0">
              <a:solidFill>
                <a:schemeClr val="tx1">
                  <a:lumMod val="65000"/>
                  <a:lumOff val="35000"/>
                </a:schemeClr>
              </a:solidFill>
              <a:latin typeface="+mn-ea"/>
              <a:ea typeface="+mn-ea"/>
            </a:endParaRP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34</a:t>
            </a:fld>
            <a:endParaRPr lang="ja-JP" altLang="en-US"/>
          </a:p>
        </p:txBody>
      </p:sp>
      <p:sp>
        <p:nvSpPr>
          <p:cNvPr id="2" name="正方形/長方形 1"/>
          <p:cNvSpPr/>
          <p:nvPr/>
        </p:nvSpPr>
        <p:spPr>
          <a:xfrm>
            <a:off x="416496" y="1049619"/>
            <a:ext cx="11609570" cy="3693319"/>
          </a:xfrm>
          <a:prstGeom prst="rect">
            <a:avLst/>
          </a:prstGeom>
        </p:spPr>
        <p:txBody>
          <a:bodyPr wrap="square">
            <a:spAutoFit/>
          </a:bodyPr>
          <a:lstStyle/>
          <a:p>
            <a:r>
              <a:rPr lang="ja-JP" altLang="en-US" dirty="0">
                <a:solidFill>
                  <a:schemeClr val="tx1">
                    <a:lumMod val="65000"/>
                    <a:lumOff val="35000"/>
                  </a:schemeClr>
                </a:solidFill>
                <a:latin typeface="+mn-ea"/>
              </a:rPr>
              <a:t>以下商品において</a:t>
            </a:r>
            <a:r>
              <a:rPr lang="ja-JP" altLang="en-US" b="1" dirty="0">
                <a:solidFill>
                  <a:schemeClr val="tx1">
                    <a:lumMod val="65000"/>
                    <a:lumOff val="35000"/>
                  </a:schemeClr>
                </a:solidFill>
                <a:latin typeface="+mn-ea"/>
              </a:rPr>
              <a:t>「下着・水着」の訴求内容</a:t>
            </a:r>
            <a:r>
              <a:rPr lang="ja-JP" altLang="en-US" dirty="0">
                <a:solidFill>
                  <a:schemeClr val="tx1">
                    <a:lumMod val="65000"/>
                    <a:lumOff val="35000"/>
                  </a:schemeClr>
                </a:solidFill>
                <a:latin typeface="+mn-ea"/>
              </a:rPr>
              <a:t>は掲載できません。</a:t>
            </a:r>
            <a:endParaRPr lang="en-US" altLang="ja-JP"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r>
              <a:rPr lang="ja-JP" altLang="en-US" b="1" u="sng" dirty="0">
                <a:solidFill>
                  <a:schemeClr val="tx1">
                    <a:lumMod val="65000"/>
                    <a:lumOff val="35000"/>
                  </a:schemeClr>
                </a:solidFill>
                <a:latin typeface="+mn-ea"/>
              </a:rPr>
              <a:t>▼対象商品</a:t>
            </a:r>
            <a:endParaRPr lang="en-US" altLang="ja-JP" b="1" u="sng" dirty="0">
              <a:solidFill>
                <a:schemeClr val="tx1">
                  <a:lumMod val="65000"/>
                  <a:lumOff val="35000"/>
                </a:schemeClr>
              </a:solidFill>
              <a:latin typeface="+mn-ea"/>
            </a:endParaRPr>
          </a:p>
          <a:p>
            <a:pPr marL="285750" indent="-285750">
              <a:buFont typeface="Arial" panose="020B0604020202020204" pitchFamily="34" charset="0"/>
              <a:buChar char="•"/>
            </a:pPr>
            <a:r>
              <a:rPr lang="ja-JP" altLang="en-US" dirty="0">
                <a:solidFill>
                  <a:schemeClr val="tx1">
                    <a:lumMod val="65000"/>
                    <a:lumOff val="35000"/>
                  </a:schemeClr>
                </a:solidFill>
                <a:latin typeface="+mn-ea"/>
              </a:rPr>
              <a:t>ブランドパネル　リッチフォーマット　</a:t>
            </a:r>
            <a:r>
              <a:rPr lang="en-US" altLang="ja-JP" dirty="0">
                <a:solidFill>
                  <a:schemeClr val="tx1">
                    <a:lumMod val="65000"/>
                    <a:lumOff val="35000"/>
                  </a:schemeClr>
                </a:solidFill>
                <a:latin typeface="+mn-ea"/>
              </a:rPr>
              <a:t>MD</a:t>
            </a:r>
            <a:r>
              <a:rPr lang="ja-JP" altLang="en-US" dirty="0">
                <a:solidFill>
                  <a:schemeClr val="tx1">
                    <a:lumMod val="65000"/>
                    <a:lumOff val="35000"/>
                  </a:schemeClr>
                </a:solidFill>
                <a:latin typeface="+mn-ea"/>
              </a:rPr>
              <a:t>関連商品</a:t>
            </a:r>
            <a:endParaRPr lang="en-US" altLang="ja-JP" dirty="0">
              <a:solidFill>
                <a:schemeClr val="tx1">
                  <a:lumMod val="65000"/>
                  <a:lumOff val="35000"/>
                </a:schemeClr>
              </a:solidFill>
              <a:latin typeface="+mn-ea"/>
            </a:endParaRPr>
          </a:p>
          <a:p>
            <a:pPr marL="285750" indent="-285750">
              <a:buFont typeface="Arial" panose="020B0604020202020204" pitchFamily="34" charset="0"/>
              <a:buChar char="•"/>
            </a:pPr>
            <a:r>
              <a:rPr lang="ja-JP" altLang="en-US" dirty="0">
                <a:solidFill>
                  <a:schemeClr val="tx1">
                    <a:lumMod val="65000"/>
                    <a:lumOff val="35000"/>
                  </a:schemeClr>
                </a:solidFill>
                <a:latin typeface="+mn-ea"/>
              </a:rPr>
              <a:t>ブランドパネル　トップインパクト　</a:t>
            </a:r>
            <a:r>
              <a:rPr lang="en-US" altLang="ja-JP" dirty="0">
                <a:solidFill>
                  <a:schemeClr val="tx1">
                    <a:lumMod val="65000"/>
                    <a:lumOff val="35000"/>
                  </a:schemeClr>
                </a:solidFill>
                <a:latin typeface="+mn-ea"/>
              </a:rPr>
              <a:t>PC</a:t>
            </a:r>
            <a:r>
              <a:rPr lang="ja-JP" altLang="en-US" dirty="0">
                <a:solidFill>
                  <a:schemeClr val="tx1">
                    <a:lumMod val="65000"/>
                    <a:lumOff val="35000"/>
                  </a:schemeClr>
                </a:solidFill>
                <a:latin typeface="+mn-ea"/>
              </a:rPr>
              <a:t>　</a:t>
            </a:r>
            <a:endParaRPr lang="en-US" altLang="ja-JP" dirty="0">
              <a:solidFill>
                <a:schemeClr val="tx1">
                  <a:lumMod val="65000"/>
                  <a:lumOff val="35000"/>
                </a:schemeClr>
              </a:solidFill>
              <a:latin typeface="+mn-ea"/>
            </a:endParaRPr>
          </a:p>
          <a:p>
            <a:pPr marL="285750" indent="-285750">
              <a:buFont typeface="Arial" panose="020B0604020202020204" pitchFamily="34" charset="0"/>
              <a:buChar char="•"/>
            </a:pPr>
            <a:r>
              <a:rPr lang="ja-JP" altLang="en-US" dirty="0">
                <a:solidFill>
                  <a:schemeClr val="tx1">
                    <a:lumMod val="65000"/>
                    <a:lumOff val="35000"/>
                  </a:schemeClr>
                </a:solidFill>
                <a:latin typeface="+mn-ea"/>
              </a:rPr>
              <a:t>ブランドパネル　パノラマ　</a:t>
            </a:r>
            <a:r>
              <a:rPr lang="en-US" altLang="ja-JP" dirty="0">
                <a:solidFill>
                  <a:schemeClr val="tx1">
                    <a:lumMod val="65000"/>
                    <a:lumOff val="35000"/>
                  </a:schemeClr>
                </a:solidFill>
                <a:latin typeface="+mn-ea"/>
              </a:rPr>
              <a:t>PC</a:t>
            </a:r>
          </a:p>
          <a:p>
            <a:pPr marL="285750" indent="-285750">
              <a:buFont typeface="Arial" panose="020B0604020202020204" pitchFamily="34" charset="0"/>
              <a:buChar char="•"/>
            </a:pPr>
            <a:r>
              <a:rPr lang="ja-JP" altLang="en-US" dirty="0">
                <a:solidFill>
                  <a:schemeClr val="tx1">
                    <a:lumMod val="65000"/>
                    <a:lumOff val="35000"/>
                  </a:schemeClr>
                </a:solidFill>
                <a:latin typeface="+mn-ea"/>
              </a:rPr>
              <a:t>ブランドパネル　トップインパクト　パノラマ　</a:t>
            </a:r>
            <a:r>
              <a:rPr lang="en-US" altLang="ja-JP" dirty="0">
                <a:solidFill>
                  <a:schemeClr val="tx1">
                    <a:lumMod val="65000"/>
                    <a:lumOff val="35000"/>
                  </a:schemeClr>
                </a:solidFill>
                <a:latin typeface="+mn-ea"/>
              </a:rPr>
              <a:t>PC</a:t>
            </a:r>
            <a:endParaRPr lang="ja-JP" altLang="en-US"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r>
              <a:rPr lang="ja-JP" altLang="en-US" b="1" u="sng" dirty="0">
                <a:solidFill>
                  <a:schemeClr val="tx1">
                    <a:lumMod val="65000"/>
                    <a:lumOff val="35000"/>
                  </a:schemeClr>
                </a:solidFill>
                <a:latin typeface="+mn-ea"/>
              </a:rPr>
              <a:t>▼掲載できない訴求内容</a:t>
            </a:r>
            <a:endParaRPr lang="en-US" altLang="ja-JP" b="1" u="sng" dirty="0">
              <a:solidFill>
                <a:schemeClr val="tx1">
                  <a:lumMod val="65000"/>
                  <a:lumOff val="35000"/>
                </a:schemeClr>
              </a:solidFill>
              <a:latin typeface="+mn-ea"/>
            </a:endParaRPr>
          </a:p>
          <a:p>
            <a:r>
              <a:rPr lang="ja-JP" altLang="en-US" dirty="0">
                <a:solidFill>
                  <a:schemeClr val="tx1">
                    <a:lumMod val="65000"/>
                    <a:lumOff val="35000"/>
                  </a:schemeClr>
                </a:solidFill>
                <a:latin typeface="+mn-ea"/>
              </a:rPr>
              <a:t>・下着・水着（性別問わず）</a:t>
            </a:r>
            <a:endParaRPr lang="en-US" altLang="ja-JP"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r>
              <a:rPr lang="ja-JP" altLang="en-US" dirty="0">
                <a:solidFill>
                  <a:schemeClr val="tx1">
                    <a:lumMod val="65000"/>
                    <a:lumOff val="35000"/>
                  </a:schemeClr>
                </a:solidFill>
                <a:latin typeface="+mn-ea"/>
              </a:rPr>
              <a:t>　</a:t>
            </a:r>
            <a:endParaRPr lang="ja-JP" altLang="en-US" dirty="0"/>
          </a:p>
        </p:txBody>
      </p:sp>
      <p:pic>
        <p:nvPicPr>
          <p:cNvPr id="7" name="図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7457" y="4784638"/>
            <a:ext cx="754621" cy="720080"/>
          </a:xfrm>
          <a:prstGeom prst="rect">
            <a:avLst/>
          </a:prstGeom>
        </p:spPr>
      </p:pic>
      <p:sp>
        <p:nvSpPr>
          <p:cNvPr id="8" name="角丸四角形 7"/>
          <p:cNvSpPr/>
          <p:nvPr/>
        </p:nvSpPr>
        <p:spPr bwMode="auto">
          <a:xfrm>
            <a:off x="416496" y="4725144"/>
            <a:ext cx="11440143" cy="1872208"/>
          </a:xfrm>
          <a:prstGeom prst="roundRect">
            <a:avLst/>
          </a:prstGeom>
          <a:no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9" name="テキスト ボックス 8"/>
          <p:cNvSpPr txBox="1"/>
          <p:nvPr/>
        </p:nvSpPr>
        <p:spPr>
          <a:xfrm>
            <a:off x="1631505" y="4762204"/>
            <a:ext cx="10309848" cy="2339102"/>
          </a:xfrm>
          <a:prstGeom prst="rect">
            <a:avLst/>
          </a:prstGeom>
          <a:noFill/>
        </p:spPr>
        <p:txBody>
          <a:bodyPr wrap="square" rtlCol="0">
            <a:spAutoFit/>
          </a:bodyPr>
          <a:lstStyle/>
          <a:p>
            <a:pPr marL="400050" lvl="1" indent="0">
              <a:buFont typeface="Arial" pitchFamily="34" charset="0"/>
              <a:buNone/>
            </a:pPr>
            <a:r>
              <a:rPr lang="ja-JP" altLang="en-US" sz="1400" dirty="0">
                <a:solidFill>
                  <a:schemeClr val="tx1">
                    <a:lumMod val="65000"/>
                    <a:lumOff val="35000"/>
                  </a:schemeClr>
                </a:solidFill>
              </a:rPr>
              <a:t>上記対象商品において</a:t>
            </a:r>
            <a:r>
              <a:rPr lang="ja-JP" altLang="en-US" sz="1400" b="1" dirty="0">
                <a:solidFill>
                  <a:srgbClr val="C00000"/>
                </a:solidFill>
              </a:rPr>
              <a:t>「下着・水着の訴求」</a:t>
            </a:r>
            <a:r>
              <a:rPr lang="ja-JP" altLang="en-US" sz="1400" dirty="0">
                <a:solidFill>
                  <a:schemeClr val="tx1">
                    <a:lumMod val="65000"/>
                    <a:lumOff val="35000"/>
                  </a:schemeClr>
                </a:solidFill>
              </a:rPr>
              <a:t>は、</a:t>
            </a:r>
            <a:r>
              <a:rPr lang="ja-JP" altLang="en-US" sz="1400" u="sng" dirty="0">
                <a:solidFill>
                  <a:schemeClr val="tx1">
                    <a:lumMod val="65000"/>
                    <a:lumOff val="35000"/>
                  </a:schemeClr>
                </a:solidFill>
              </a:rPr>
              <a:t>システム制御がかからず予約できてしまいます</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pPr marL="400050" lvl="1" indent="0">
              <a:buFont typeface="Arial" pitchFamily="34" charset="0"/>
              <a:buNone/>
            </a:pPr>
            <a:r>
              <a:rPr lang="ja-JP" altLang="en-US" sz="1400" dirty="0">
                <a:solidFill>
                  <a:schemeClr val="tx1">
                    <a:lumMod val="65000"/>
                    <a:lumOff val="35000"/>
                  </a:schemeClr>
                </a:solidFill>
              </a:rPr>
              <a:t>しかし、プロモーション規制対象のため、審査のタイミングで否認されます。</a:t>
            </a:r>
            <a:endParaRPr lang="en-US" altLang="ja-JP" sz="1400" dirty="0">
              <a:solidFill>
                <a:schemeClr val="tx1">
                  <a:lumMod val="65000"/>
                  <a:lumOff val="35000"/>
                </a:schemeClr>
              </a:solidFill>
            </a:endParaRPr>
          </a:p>
          <a:p>
            <a:pPr marL="400050" lvl="1" indent="0">
              <a:buFont typeface="Arial" pitchFamily="34" charset="0"/>
              <a:buNone/>
            </a:pPr>
            <a:endParaRPr lang="en-US" altLang="ja-JP" sz="1400" b="1" u="sng" dirty="0">
              <a:solidFill>
                <a:schemeClr val="tx1">
                  <a:lumMod val="65000"/>
                  <a:lumOff val="35000"/>
                </a:schemeClr>
              </a:solidFill>
            </a:endParaRPr>
          </a:p>
          <a:p>
            <a:pPr marL="400050" lvl="1" indent="0">
              <a:buFont typeface="Arial" pitchFamily="34" charset="0"/>
              <a:buNone/>
            </a:pPr>
            <a:r>
              <a:rPr lang="ja-JP" altLang="en-US" sz="1400" b="1" u="sng" dirty="0">
                <a:solidFill>
                  <a:schemeClr val="accent6"/>
                </a:solidFill>
              </a:rPr>
              <a:t>否認された場合、再審査を申請するか、忘れずにキャンセルしてください</a:t>
            </a:r>
            <a:r>
              <a:rPr lang="ja-JP" altLang="en-US" sz="1400" b="1" u="sng" dirty="0">
                <a:solidFill>
                  <a:schemeClr val="tx1">
                    <a:lumMod val="65000"/>
                    <a:lumOff val="35000"/>
                  </a:schemeClr>
                </a:solidFill>
              </a:rPr>
              <a:t>。</a:t>
            </a:r>
            <a:endParaRPr lang="en-US" altLang="ja-JP" sz="1400" b="1" u="sng" dirty="0">
              <a:solidFill>
                <a:schemeClr val="tx1">
                  <a:lumMod val="65000"/>
                  <a:lumOff val="35000"/>
                </a:schemeClr>
              </a:solidFill>
            </a:endParaRPr>
          </a:p>
          <a:p>
            <a:pPr marL="400050" lvl="1" indent="0">
              <a:buFont typeface="Arial" pitchFamily="34" charset="0"/>
              <a:buNone/>
            </a:pPr>
            <a:r>
              <a:rPr lang="ja-JP" altLang="en-US" sz="1400" dirty="0">
                <a:solidFill>
                  <a:schemeClr val="tx1">
                    <a:lumMod val="65000"/>
                    <a:lumOff val="35000"/>
                  </a:schemeClr>
                </a:solidFill>
              </a:rPr>
              <a:t>（</a:t>
            </a:r>
            <a:r>
              <a:rPr lang="ja-JP" altLang="en-US" sz="1400" dirty="0">
                <a:solidFill>
                  <a:schemeClr val="tx1">
                    <a:lumMod val="65000"/>
                    <a:lumOff val="35000"/>
                  </a:schemeClr>
                </a:solidFill>
                <a:latin typeface="+mn-ea"/>
              </a:rPr>
              <a:t>キャンペーン作成（予約）後、</a:t>
            </a:r>
            <a:r>
              <a:rPr lang="en-US" altLang="ja-JP" sz="1400" dirty="0">
                <a:solidFill>
                  <a:schemeClr val="tx1">
                    <a:lumMod val="65000"/>
                    <a:lumOff val="35000"/>
                  </a:schemeClr>
                </a:solidFill>
                <a:latin typeface="+mn-ea"/>
              </a:rPr>
              <a:t>4</a:t>
            </a:r>
            <a:r>
              <a:rPr lang="ja-JP" altLang="en-US" sz="1400" dirty="0">
                <a:solidFill>
                  <a:schemeClr val="tx1">
                    <a:lumMod val="65000"/>
                    <a:lumOff val="35000"/>
                  </a:schemeClr>
                </a:solidFill>
                <a:latin typeface="+mn-ea"/>
              </a:rPr>
              <a:t>営業日以降のキャンセルはキャンセル料が発生します。</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pPr marL="400050" lvl="1" indent="0">
              <a:buFont typeface="Arial" pitchFamily="34" charset="0"/>
              <a:buNone/>
            </a:pPr>
            <a:endParaRPr lang="en-US" altLang="ja-JP" sz="1600" dirty="0">
              <a:solidFill>
                <a:schemeClr val="tx1">
                  <a:lumMod val="65000"/>
                  <a:lumOff val="35000"/>
                </a:schemeClr>
              </a:solidFill>
            </a:endParaRPr>
          </a:p>
          <a:p>
            <a:pPr marL="400050" lvl="1"/>
            <a:r>
              <a:rPr lang="ja-JP" altLang="en-US" sz="1200" dirty="0">
                <a:solidFill>
                  <a:schemeClr val="tx1">
                    <a:lumMod val="65000"/>
                    <a:lumOff val="35000"/>
                  </a:schemeClr>
                </a:solidFill>
              </a:rPr>
              <a:t>なお、</a:t>
            </a:r>
            <a:r>
              <a:rPr lang="ja-JP" altLang="en-US" sz="1200" dirty="0">
                <a:solidFill>
                  <a:schemeClr val="tx1">
                    <a:lumMod val="65000"/>
                    <a:lumOff val="35000"/>
                  </a:schemeClr>
                </a:solidFill>
                <a:latin typeface="+mn-ea"/>
              </a:rPr>
              <a:t>ブランドパネル　リッチフォーマット　</a:t>
            </a:r>
            <a:r>
              <a:rPr lang="en-US" altLang="ja-JP" sz="1200" dirty="0">
                <a:solidFill>
                  <a:schemeClr val="tx1">
                    <a:lumMod val="65000"/>
                    <a:lumOff val="35000"/>
                  </a:schemeClr>
                </a:solidFill>
                <a:latin typeface="+mn-ea"/>
              </a:rPr>
              <a:t>MD</a:t>
            </a:r>
            <a:r>
              <a:rPr lang="ja-JP" altLang="en-US" sz="1200" dirty="0">
                <a:solidFill>
                  <a:schemeClr val="tx1">
                    <a:lumMod val="65000"/>
                    <a:lumOff val="35000"/>
                  </a:schemeClr>
                </a:solidFill>
                <a:latin typeface="+mn-ea"/>
              </a:rPr>
              <a:t>関連商品、</a:t>
            </a:r>
            <a:r>
              <a:rPr lang="ja-JP" altLang="en-US" sz="1200" dirty="0">
                <a:solidFill>
                  <a:schemeClr val="tx1">
                    <a:lumMod val="65000"/>
                    <a:lumOff val="35000"/>
                  </a:schemeClr>
                </a:solidFill>
              </a:rPr>
              <a:t>ブランドパネル　トップインパクト　</a:t>
            </a:r>
            <a:r>
              <a:rPr lang="en-US" altLang="ja-JP" sz="1200" dirty="0">
                <a:solidFill>
                  <a:schemeClr val="tx1">
                    <a:lumMod val="65000"/>
                    <a:lumOff val="35000"/>
                  </a:schemeClr>
                </a:solidFill>
              </a:rPr>
              <a:t>PC</a:t>
            </a:r>
            <a:r>
              <a:rPr lang="ja-JP" altLang="en-US" sz="1200" dirty="0">
                <a:solidFill>
                  <a:schemeClr val="tx1">
                    <a:lumMod val="65000"/>
                    <a:lumOff val="35000"/>
                  </a:schemeClr>
                </a:solidFill>
              </a:rPr>
              <a:t>　以外の商品は事前提案可否が必須となります。</a:t>
            </a:r>
            <a:endParaRPr lang="en-US" altLang="ja-JP" sz="1200" dirty="0">
              <a:solidFill>
                <a:schemeClr val="tx1">
                  <a:lumMod val="65000"/>
                  <a:lumOff val="35000"/>
                </a:schemeClr>
              </a:solidFill>
            </a:endParaRPr>
          </a:p>
          <a:p>
            <a:pPr marL="400050" lvl="1" indent="0">
              <a:buFont typeface="Arial" pitchFamily="34" charset="0"/>
              <a:buNone/>
            </a:pPr>
            <a:endParaRPr lang="en-US" altLang="ja-JP" sz="1600" dirty="0">
              <a:solidFill>
                <a:schemeClr val="tx1">
                  <a:lumMod val="65000"/>
                  <a:lumOff val="35000"/>
                </a:schemeClr>
              </a:solidFill>
            </a:endParaRPr>
          </a:p>
          <a:p>
            <a:endParaRPr kumimoji="1" lang="ja-JP" altLang="en-US" sz="2000" dirty="0"/>
          </a:p>
        </p:txBody>
      </p:sp>
    </p:spTree>
    <p:extLst>
      <p:ext uri="{BB962C8B-B14F-4D97-AF65-F5344CB8AC3E}">
        <p14:creationId xmlns:p14="http://schemas.microsoft.com/office/powerpoint/2010/main" val="23602833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657581" cy="814388"/>
          </a:xfrm>
        </p:spPr>
        <p:txBody>
          <a:bodyPr>
            <a:normAutofit/>
          </a:bodyPr>
          <a:lstStyle/>
          <a:p>
            <a:r>
              <a:rPr lang="ja-JP" altLang="en-US" dirty="0">
                <a:solidFill>
                  <a:schemeClr val="tx1">
                    <a:lumMod val="65000"/>
                    <a:lumOff val="35000"/>
                  </a:schemeClr>
                </a:solidFill>
                <a:latin typeface="+mn-ea"/>
                <a:ea typeface="+mn-ea"/>
              </a:rPr>
              <a:t>「</a:t>
            </a:r>
            <a:r>
              <a:rPr lang="ja-JP" altLang="en-US" dirty="0">
                <a:solidFill>
                  <a:schemeClr val="tx1">
                    <a:lumMod val="65000"/>
                    <a:lumOff val="35000"/>
                  </a:schemeClr>
                </a:solidFill>
                <a:latin typeface="+mn-ea"/>
              </a:rPr>
              <a:t>下着・水着</a:t>
            </a:r>
            <a:r>
              <a:rPr lang="ja-JP" altLang="en-US" dirty="0">
                <a:solidFill>
                  <a:schemeClr val="tx1">
                    <a:lumMod val="65000"/>
                    <a:lumOff val="35000"/>
                  </a:schemeClr>
                </a:solidFill>
                <a:latin typeface="+mn-ea"/>
                <a:ea typeface="+mn-ea"/>
              </a:rPr>
              <a:t>」プロモーション規制について</a:t>
            </a:r>
            <a:endParaRPr lang="en-US" altLang="ja-JP" dirty="0">
              <a:solidFill>
                <a:schemeClr val="tx1">
                  <a:lumMod val="65000"/>
                  <a:lumOff val="35000"/>
                </a:schemeClr>
              </a:solidFill>
              <a:latin typeface="+mn-ea"/>
              <a:ea typeface="+mn-ea"/>
            </a:endParaRP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35</a:t>
            </a:fld>
            <a:endParaRPr lang="ja-JP" altLang="en-US"/>
          </a:p>
        </p:txBody>
      </p:sp>
      <p:sp>
        <p:nvSpPr>
          <p:cNvPr id="2" name="正方形/長方形 1"/>
          <p:cNvSpPr/>
          <p:nvPr/>
        </p:nvSpPr>
        <p:spPr>
          <a:xfrm>
            <a:off x="416496" y="1049619"/>
            <a:ext cx="11609570" cy="923330"/>
          </a:xfrm>
          <a:prstGeom prst="rect">
            <a:avLst/>
          </a:prstGeom>
        </p:spPr>
        <p:txBody>
          <a:bodyPr wrap="square">
            <a:spAutoFit/>
          </a:bodyPr>
          <a:lstStyle/>
          <a:p>
            <a:endParaRPr lang="en-US" altLang="ja-JP"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r>
              <a:rPr lang="ja-JP" altLang="en-US" dirty="0">
                <a:solidFill>
                  <a:schemeClr val="tx1">
                    <a:lumMod val="65000"/>
                    <a:lumOff val="35000"/>
                  </a:schemeClr>
                </a:solidFill>
                <a:latin typeface="+mn-ea"/>
              </a:rPr>
              <a:t>　</a:t>
            </a:r>
            <a:endParaRPr lang="ja-JP" altLang="en-US" dirty="0"/>
          </a:p>
        </p:txBody>
      </p:sp>
      <p:sp>
        <p:nvSpPr>
          <p:cNvPr id="6" name="正方形/長方形 5"/>
          <p:cNvSpPr/>
          <p:nvPr/>
        </p:nvSpPr>
        <p:spPr>
          <a:xfrm>
            <a:off x="1127448" y="5071716"/>
            <a:ext cx="10657184" cy="1461939"/>
          </a:xfrm>
          <a:prstGeom prst="rect">
            <a:avLst/>
          </a:prstGeom>
        </p:spPr>
        <p:txBody>
          <a:bodyPr wrap="square">
            <a:spAutoFit/>
          </a:bodyPr>
          <a:lstStyle/>
          <a:p>
            <a:pPr algn="just"/>
            <a:r>
              <a:rPr lang="ja-JP" altLang="en-US" b="1" dirty="0">
                <a:solidFill>
                  <a:schemeClr val="tx1">
                    <a:lumMod val="65000"/>
                    <a:lumOff val="35000"/>
                  </a:schemeClr>
                </a:solidFill>
                <a:latin typeface="+mn-ea"/>
              </a:rPr>
              <a:t>「下着・水着」の訴求内容に該当するか迷ったら</a:t>
            </a:r>
            <a:r>
              <a:rPr lang="en-US" altLang="ja-JP" b="1" dirty="0">
                <a:solidFill>
                  <a:schemeClr val="tx1">
                    <a:lumMod val="65000"/>
                    <a:lumOff val="35000"/>
                  </a:schemeClr>
                </a:solidFill>
                <a:latin typeface="+mn-ea"/>
              </a:rPr>
              <a:t>…</a:t>
            </a:r>
            <a:r>
              <a:rPr lang="ja-JP" altLang="en-US" sz="1200" dirty="0">
                <a:solidFill>
                  <a:schemeClr val="tx1">
                    <a:lumMod val="65000"/>
                    <a:lumOff val="35000"/>
                  </a:schemeClr>
                </a:solidFill>
                <a:latin typeface="+mn-ea"/>
              </a:rPr>
              <a:t>（予約前に確認可能です）</a:t>
            </a:r>
            <a:endParaRPr lang="en-US" altLang="ja-JP" sz="1200" b="1" dirty="0">
              <a:solidFill>
                <a:schemeClr val="tx1">
                  <a:lumMod val="65000"/>
                  <a:lumOff val="35000"/>
                </a:schemeClr>
              </a:solidFill>
              <a:latin typeface="+mn-ea"/>
            </a:endParaRPr>
          </a:p>
          <a:p>
            <a:pPr algn="just">
              <a:spcAft>
                <a:spcPts val="0"/>
              </a:spcAft>
            </a:pPr>
            <a:endParaRPr lang="en-US" altLang="ja-JP" sz="200" dirty="0">
              <a:solidFill>
                <a:srgbClr val="1F497D"/>
              </a:solidFill>
              <a:latin typeface="游ゴシック" panose="020B0400000000000000" pitchFamily="50" charset="-128"/>
              <a:ea typeface="游ゴシック" panose="020B0400000000000000" pitchFamily="50" charset="-128"/>
              <a:cs typeface="ＭＳ Ｐゴシック" panose="020B0600070205080204" pitchFamily="50" charset="-128"/>
            </a:endParaRPr>
          </a:p>
          <a:p>
            <a:pPr algn="just">
              <a:spcAft>
                <a:spcPts val="0"/>
              </a:spcAft>
            </a:pPr>
            <a:r>
              <a:rPr lang="ja-JP" altLang="ja-JP" sz="1400" dirty="0">
                <a:solidFill>
                  <a:schemeClr val="tx1">
                    <a:lumMod val="85000"/>
                    <a:lumOff val="15000"/>
                  </a:schemeClr>
                </a:solidFill>
                <a:latin typeface="+mn-ea"/>
                <a:cs typeface="ＭＳ Ｐゴシック" panose="020B0600070205080204" pitchFamily="50" charset="-128"/>
              </a:rPr>
              <a:t>「</a:t>
            </a:r>
            <a:r>
              <a:rPr lang="ja-JP" altLang="ja-JP" sz="1100" dirty="0">
                <a:solidFill>
                  <a:schemeClr val="tx1">
                    <a:lumMod val="85000"/>
                    <a:lumOff val="15000"/>
                  </a:schemeClr>
                </a:solidFill>
                <a:latin typeface="+mn-ea"/>
                <a:cs typeface="ＭＳ Ｐゴシック" panose="020B0600070205080204" pitchFamily="50" charset="-128"/>
              </a:rPr>
              <a:t>ディスプレイ広告（予約型）審査相談フォーム」</a:t>
            </a:r>
            <a:r>
              <a:rPr lang="en-US" altLang="ja-JP" sz="1100" dirty="0">
                <a:solidFill>
                  <a:schemeClr val="tx1">
                    <a:lumMod val="85000"/>
                    <a:lumOff val="15000"/>
                  </a:schemeClr>
                </a:solidFill>
                <a:latin typeface="+mn-ea"/>
                <a:cs typeface="ＭＳ Ｐゴシック" panose="020B0600070205080204" pitchFamily="50" charset="-128"/>
                <a:hlinkClick r:id="rId2"/>
              </a:rPr>
              <a:t>https://form-business.yahoo.co.jp/claris/enqueteForm?inquiry_type=display_support</a:t>
            </a:r>
            <a:r>
              <a:rPr lang="ja-JP" altLang="en-US" sz="1100" dirty="0">
                <a:solidFill>
                  <a:schemeClr val="tx1">
                    <a:lumMod val="85000"/>
                    <a:lumOff val="15000"/>
                  </a:schemeClr>
                </a:solidFill>
                <a:latin typeface="+mn-ea"/>
                <a:cs typeface="ＭＳ Ｐゴシック" panose="020B0600070205080204" pitchFamily="50" charset="-128"/>
              </a:rPr>
              <a:t>　</a:t>
            </a:r>
            <a:r>
              <a:rPr lang="ja-JP" altLang="ja-JP" sz="1100" dirty="0">
                <a:solidFill>
                  <a:schemeClr val="tx1">
                    <a:lumMod val="85000"/>
                    <a:lumOff val="15000"/>
                  </a:schemeClr>
                </a:solidFill>
                <a:latin typeface="+mn-ea"/>
                <a:cs typeface="ＭＳ Ｐゴシック" panose="020B0600070205080204" pitchFamily="50" charset="-128"/>
              </a:rPr>
              <a:t>から入稿前審査を依頼</a:t>
            </a:r>
            <a:r>
              <a:rPr lang="ja-JP" altLang="en-US" sz="1100" dirty="0">
                <a:solidFill>
                  <a:schemeClr val="tx1">
                    <a:lumMod val="85000"/>
                    <a:lumOff val="15000"/>
                  </a:schemeClr>
                </a:solidFill>
                <a:latin typeface="+mn-ea"/>
                <a:cs typeface="ＭＳ Ｐゴシック" panose="020B0600070205080204" pitchFamily="50" charset="-128"/>
              </a:rPr>
              <a:t>してください。</a:t>
            </a:r>
            <a:endParaRPr lang="ja-JP" altLang="ja-JP" sz="1050" dirty="0">
              <a:solidFill>
                <a:schemeClr val="tx1">
                  <a:lumMod val="85000"/>
                  <a:lumOff val="15000"/>
                </a:schemeClr>
              </a:solidFill>
              <a:latin typeface="+mn-ea"/>
              <a:cs typeface="ＭＳ Ｐゴシック" panose="020B0600070205080204" pitchFamily="50" charset="-128"/>
            </a:endParaRPr>
          </a:p>
          <a:p>
            <a:pPr algn="just">
              <a:spcAft>
                <a:spcPts val="0"/>
              </a:spcAft>
            </a:pPr>
            <a:r>
              <a:rPr lang="ja-JP" altLang="ja-JP" sz="1100" dirty="0">
                <a:solidFill>
                  <a:schemeClr val="tx1">
                    <a:lumMod val="85000"/>
                    <a:lumOff val="15000"/>
                  </a:schemeClr>
                </a:solidFill>
                <a:latin typeface="+mn-ea"/>
                <a:cs typeface="ＭＳ Ｐゴシック" panose="020B0600070205080204" pitchFamily="50" charset="-128"/>
              </a:rPr>
              <a:t>└選択項目：広告掲載基準</a:t>
            </a:r>
            <a:endParaRPr lang="ja-JP" altLang="ja-JP" sz="1050" dirty="0">
              <a:solidFill>
                <a:schemeClr val="tx1">
                  <a:lumMod val="85000"/>
                  <a:lumOff val="15000"/>
                </a:schemeClr>
              </a:solidFill>
              <a:latin typeface="+mn-ea"/>
              <a:cs typeface="ＭＳ Ｐゴシック" panose="020B0600070205080204" pitchFamily="50" charset="-128"/>
            </a:endParaRPr>
          </a:p>
          <a:p>
            <a:pPr algn="just">
              <a:spcAft>
                <a:spcPts val="0"/>
              </a:spcAft>
            </a:pPr>
            <a:r>
              <a:rPr lang="ja-JP" altLang="ja-JP" sz="1100" dirty="0">
                <a:solidFill>
                  <a:schemeClr val="tx1">
                    <a:lumMod val="85000"/>
                    <a:lumOff val="15000"/>
                  </a:schemeClr>
                </a:solidFill>
                <a:latin typeface="+mn-ea"/>
                <a:cs typeface="ＭＳ Ｐゴシック" panose="020B0600070205080204" pitchFamily="50" charset="-128"/>
              </a:rPr>
              <a:t>└</a:t>
            </a:r>
            <a:r>
              <a:rPr lang="ja-JP" altLang="en-US" sz="1100" dirty="0">
                <a:solidFill>
                  <a:schemeClr val="tx1">
                    <a:lumMod val="85000"/>
                    <a:lumOff val="15000"/>
                  </a:schemeClr>
                </a:solidFill>
                <a:latin typeface="+mn-ea"/>
                <a:cs typeface="ＭＳ Ｐゴシック" panose="020B0600070205080204" pitchFamily="50" charset="-128"/>
              </a:rPr>
              <a:t>詳細</a:t>
            </a:r>
            <a:r>
              <a:rPr lang="ja-JP" altLang="ja-JP" sz="1100" dirty="0">
                <a:solidFill>
                  <a:schemeClr val="tx1">
                    <a:lumMod val="85000"/>
                    <a:lumOff val="15000"/>
                  </a:schemeClr>
                </a:solidFill>
                <a:latin typeface="+mn-ea"/>
                <a:cs typeface="ＭＳ Ｐゴシック" panose="020B0600070205080204" pitchFamily="50" charset="-128"/>
              </a:rPr>
              <a:t>：</a:t>
            </a:r>
            <a:r>
              <a:rPr lang="ja-JP" altLang="en-US" sz="1100" dirty="0">
                <a:solidFill>
                  <a:schemeClr val="tx1">
                    <a:lumMod val="85000"/>
                    <a:lumOff val="15000"/>
                  </a:schemeClr>
                </a:solidFill>
                <a:latin typeface="+mn-ea"/>
                <a:cs typeface="ＭＳ Ｐゴシック" panose="020B0600070205080204" pitchFamily="50" charset="-128"/>
              </a:rPr>
              <a:t>「出稿予定の広告フォーマット」において、対象商品を選択。「</a:t>
            </a:r>
            <a:r>
              <a:rPr kumimoji="0" lang="ja-JP" altLang="ja-JP" sz="1100" dirty="0">
                <a:solidFill>
                  <a:schemeClr val="tx1">
                    <a:lumMod val="85000"/>
                    <a:lumOff val="15000"/>
                  </a:schemeClr>
                </a:solidFill>
                <a:latin typeface="+mn-ea"/>
              </a:rPr>
              <a:t>お問い合わせ内容詳細</a:t>
            </a:r>
            <a:r>
              <a:rPr kumimoji="0" lang="ja-JP" altLang="en-US" sz="1100" dirty="0">
                <a:solidFill>
                  <a:schemeClr val="tx1">
                    <a:lumMod val="85000"/>
                    <a:lumOff val="15000"/>
                  </a:schemeClr>
                </a:solidFill>
                <a:latin typeface="+mn-ea"/>
              </a:rPr>
              <a:t>」欄に</a:t>
            </a:r>
            <a:r>
              <a:rPr lang="en-US" altLang="ja-JP" sz="1100" dirty="0">
                <a:solidFill>
                  <a:schemeClr val="tx1">
                    <a:lumMod val="85000"/>
                    <a:lumOff val="15000"/>
                  </a:schemeClr>
                </a:solidFill>
                <a:latin typeface="+mn-ea"/>
                <a:cs typeface="ＭＳ Ｐゴシック" panose="020B0600070205080204" pitchFamily="50" charset="-128"/>
              </a:rPr>
              <a:t>URL</a:t>
            </a:r>
            <a:r>
              <a:rPr lang="ja-JP" altLang="en-US" sz="1100" dirty="0">
                <a:solidFill>
                  <a:schemeClr val="tx1">
                    <a:lumMod val="85000"/>
                    <a:lumOff val="15000"/>
                  </a:schemeClr>
                </a:solidFill>
                <a:latin typeface="+mn-ea"/>
                <a:cs typeface="ＭＳ Ｐゴシック" panose="020B0600070205080204" pitchFamily="50" charset="-128"/>
              </a:rPr>
              <a:t>記載（</a:t>
            </a:r>
            <a:r>
              <a:rPr lang="ja-JP" altLang="ja-JP" sz="1100" dirty="0">
                <a:solidFill>
                  <a:schemeClr val="tx1">
                    <a:lumMod val="85000"/>
                    <a:lumOff val="15000"/>
                  </a:schemeClr>
                </a:solidFill>
                <a:latin typeface="+mn-ea"/>
                <a:cs typeface="ＭＳ Ｐゴシック" panose="020B0600070205080204" pitchFamily="50" charset="-128"/>
              </a:rPr>
              <a:t>必須</a:t>
            </a:r>
            <a:r>
              <a:rPr lang="ja-JP" altLang="en-US" sz="1100" dirty="0">
                <a:solidFill>
                  <a:schemeClr val="tx1">
                    <a:lumMod val="85000"/>
                    <a:lumOff val="15000"/>
                  </a:schemeClr>
                </a:solidFill>
                <a:latin typeface="+mn-ea"/>
                <a:cs typeface="ＭＳ Ｐゴシック" panose="020B0600070205080204" pitchFamily="50" charset="-128"/>
              </a:rPr>
              <a:t>）、また</a:t>
            </a:r>
            <a:r>
              <a:rPr lang="ja-JP" altLang="ja-JP" sz="1100" dirty="0">
                <a:solidFill>
                  <a:schemeClr val="tx1">
                    <a:lumMod val="85000"/>
                    <a:lumOff val="15000"/>
                  </a:schemeClr>
                </a:solidFill>
                <a:latin typeface="+mn-ea"/>
                <a:cs typeface="ＭＳ Ｐゴシック" panose="020B0600070205080204" pitchFamily="50" charset="-128"/>
              </a:rPr>
              <a:t>下着水着制限に該当するかの確認である旨を明記。</a:t>
            </a:r>
            <a:endParaRPr lang="ja-JP" altLang="ja-JP" sz="1050" dirty="0">
              <a:solidFill>
                <a:schemeClr val="tx1">
                  <a:lumMod val="85000"/>
                  <a:lumOff val="15000"/>
                </a:schemeClr>
              </a:solidFill>
              <a:latin typeface="+mn-ea"/>
              <a:cs typeface="ＭＳ Ｐゴシック" panose="020B0600070205080204" pitchFamily="50" charset="-128"/>
            </a:endParaRPr>
          </a:p>
          <a:p>
            <a:pPr algn="just">
              <a:spcAft>
                <a:spcPts val="0"/>
              </a:spcAft>
            </a:pPr>
            <a:r>
              <a:rPr lang="ja-JP" altLang="ja-JP" sz="1100" dirty="0">
                <a:solidFill>
                  <a:schemeClr val="tx1">
                    <a:lumMod val="85000"/>
                    <a:lumOff val="15000"/>
                  </a:schemeClr>
                </a:solidFill>
                <a:latin typeface="+mn-ea"/>
                <a:cs typeface="ＭＳ Ｐゴシック" panose="020B0600070205080204" pitchFamily="50" charset="-128"/>
              </a:rPr>
              <a:t>└</a:t>
            </a:r>
            <a:r>
              <a:rPr lang="ja-JP" altLang="en-US" sz="1100" dirty="0">
                <a:solidFill>
                  <a:schemeClr val="tx1">
                    <a:lumMod val="85000"/>
                    <a:lumOff val="15000"/>
                  </a:schemeClr>
                </a:solidFill>
                <a:latin typeface="+mn-ea"/>
                <a:cs typeface="ＭＳ Ｐゴシック" panose="020B0600070205080204" pitchFamily="50" charset="-128"/>
              </a:rPr>
              <a:t>弊社</a:t>
            </a:r>
            <a:r>
              <a:rPr lang="ja-JP" altLang="ja-JP" sz="1100" dirty="0">
                <a:solidFill>
                  <a:schemeClr val="tx1">
                    <a:lumMod val="85000"/>
                    <a:lumOff val="15000"/>
                  </a:schemeClr>
                </a:solidFill>
                <a:latin typeface="+mn-ea"/>
                <a:cs typeface="ＭＳ Ｐゴシック" panose="020B0600070205080204" pitchFamily="50" charset="-128"/>
              </a:rPr>
              <a:t>からの回答：制限に該当するか否かを回答</a:t>
            </a:r>
            <a:r>
              <a:rPr lang="ja-JP" altLang="en-US" sz="1100" dirty="0">
                <a:solidFill>
                  <a:schemeClr val="tx1">
                    <a:lumMod val="85000"/>
                    <a:lumOff val="15000"/>
                  </a:schemeClr>
                </a:solidFill>
                <a:latin typeface="+mn-ea"/>
                <a:cs typeface="ＭＳ Ｐゴシック" panose="020B0600070205080204" pitchFamily="50" charset="-128"/>
              </a:rPr>
              <a:t>させていただきます</a:t>
            </a:r>
            <a:r>
              <a:rPr lang="ja-JP" altLang="ja-JP" sz="1100" dirty="0">
                <a:solidFill>
                  <a:schemeClr val="tx1">
                    <a:lumMod val="85000"/>
                    <a:lumOff val="15000"/>
                  </a:schemeClr>
                </a:solidFill>
                <a:latin typeface="+mn-ea"/>
                <a:cs typeface="ＭＳ Ｐゴシック" panose="020B0600070205080204" pitchFamily="50" charset="-128"/>
              </a:rPr>
              <a:t>。</a:t>
            </a:r>
            <a:endParaRPr lang="ja-JP" altLang="ja-JP" sz="1050" dirty="0">
              <a:solidFill>
                <a:schemeClr val="tx1">
                  <a:lumMod val="85000"/>
                  <a:lumOff val="15000"/>
                </a:schemeClr>
              </a:solidFill>
              <a:effectLst/>
              <a:latin typeface="+mn-ea"/>
              <a:cs typeface="ＭＳ Ｐゴシック" panose="020B0600070205080204" pitchFamily="50" charset="-128"/>
            </a:endParaRPr>
          </a:p>
        </p:txBody>
      </p:sp>
      <p:sp>
        <p:nvSpPr>
          <p:cNvPr id="11" name="角丸四角形 10"/>
          <p:cNvSpPr/>
          <p:nvPr/>
        </p:nvSpPr>
        <p:spPr bwMode="auto">
          <a:xfrm>
            <a:off x="416496" y="5013176"/>
            <a:ext cx="11440143" cy="1584176"/>
          </a:xfrm>
          <a:prstGeom prst="roundRect">
            <a:avLst/>
          </a:prstGeom>
          <a:no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graphicFrame>
        <p:nvGraphicFramePr>
          <p:cNvPr id="12" name="表 11"/>
          <p:cNvGraphicFramePr>
            <a:graphicFrameLocks noGrp="1"/>
          </p:cNvGraphicFramePr>
          <p:nvPr>
            <p:extLst>
              <p:ext uri="{D42A27DB-BD31-4B8C-83A1-F6EECF244321}">
                <p14:modId xmlns:p14="http://schemas.microsoft.com/office/powerpoint/2010/main" val="87232614"/>
              </p:ext>
            </p:extLst>
          </p:nvPr>
        </p:nvGraphicFramePr>
        <p:xfrm>
          <a:off x="502564" y="1052738"/>
          <a:ext cx="11354075" cy="3893832"/>
        </p:xfrm>
        <a:graphic>
          <a:graphicData uri="http://schemas.openxmlformats.org/drawingml/2006/table">
            <a:tbl>
              <a:tblPr firstRow="1" bandRow="1">
                <a:tableStyleId>{21E4AEA4-8DFA-4A89-87EB-49C32662AFE0}</a:tableStyleId>
              </a:tblPr>
              <a:tblGrid>
                <a:gridCol w="1344964">
                  <a:extLst>
                    <a:ext uri="{9D8B030D-6E8A-4147-A177-3AD203B41FA5}">
                      <a16:colId xmlns:a16="http://schemas.microsoft.com/office/drawing/2014/main" val="3127696540"/>
                    </a:ext>
                  </a:extLst>
                </a:gridCol>
                <a:gridCol w="3816424">
                  <a:extLst>
                    <a:ext uri="{9D8B030D-6E8A-4147-A177-3AD203B41FA5}">
                      <a16:colId xmlns:a16="http://schemas.microsoft.com/office/drawing/2014/main" val="1445176039"/>
                    </a:ext>
                  </a:extLst>
                </a:gridCol>
                <a:gridCol w="6192687">
                  <a:extLst>
                    <a:ext uri="{9D8B030D-6E8A-4147-A177-3AD203B41FA5}">
                      <a16:colId xmlns:a16="http://schemas.microsoft.com/office/drawing/2014/main" val="1741614184"/>
                    </a:ext>
                  </a:extLst>
                </a:gridCol>
              </a:tblGrid>
              <a:tr h="373392">
                <a:tc>
                  <a:txBody>
                    <a:bodyPr/>
                    <a:lstStyle/>
                    <a:p>
                      <a:r>
                        <a:rPr kumimoji="1" lang="ja-JP" altLang="en-US" dirty="0"/>
                        <a:t>カテゴリー</a:t>
                      </a:r>
                    </a:p>
                  </a:txBody>
                  <a:tcPr/>
                </a:tc>
                <a:tc>
                  <a:txBody>
                    <a:bodyPr/>
                    <a:lstStyle/>
                    <a:p>
                      <a:r>
                        <a:rPr kumimoji="1" lang="ja-JP" altLang="en-US" dirty="0"/>
                        <a:t>定義</a:t>
                      </a:r>
                    </a:p>
                  </a:txBody>
                  <a:tcPr/>
                </a:tc>
                <a:tc>
                  <a:txBody>
                    <a:bodyPr/>
                    <a:lstStyle/>
                    <a:p>
                      <a:r>
                        <a:rPr kumimoji="1" lang="ja-JP" altLang="en-US" u="none" dirty="0"/>
                        <a:t>備考</a:t>
                      </a:r>
                    </a:p>
                  </a:txBody>
                  <a:tcPr/>
                </a:tc>
                <a:extLst>
                  <a:ext uri="{0D108BD9-81ED-4DB2-BD59-A6C34878D82A}">
                    <a16:rowId xmlns:a16="http://schemas.microsoft.com/office/drawing/2014/main" val="2227443882"/>
                  </a:ext>
                </a:extLst>
              </a:tr>
              <a:tr h="1920894">
                <a:tc>
                  <a:txBody>
                    <a:bodyPr/>
                    <a:lstStyle/>
                    <a:p>
                      <a:r>
                        <a:rPr kumimoji="1" lang="ja-JP" altLang="en-US" sz="1800" kern="1200" dirty="0">
                          <a:solidFill>
                            <a:schemeClr val="tx1">
                              <a:lumMod val="65000"/>
                              <a:lumOff val="35000"/>
                            </a:schemeClr>
                          </a:solidFill>
                          <a:latin typeface="+mn-ea"/>
                          <a:ea typeface="+mn-ea"/>
                          <a:cs typeface="+mn-cs"/>
                        </a:rPr>
                        <a:t>下着</a:t>
                      </a:r>
                    </a:p>
                  </a:txBody>
                  <a:tcPr/>
                </a:tc>
                <a:tc>
                  <a:txBody>
                    <a:bodyPr/>
                    <a:lstStyle/>
                    <a:p>
                      <a:pPr marL="0" indent="0" algn="l"/>
                      <a:r>
                        <a:rPr lang="ja-JP" altLang="ja-JP" dirty="0">
                          <a:solidFill>
                            <a:schemeClr val="tx1">
                              <a:lumMod val="65000"/>
                              <a:lumOff val="35000"/>
                            </a:schemeClr>
                          </a:solidFill>
                          <a:latin typeface="+mn-ea"/>
                        </a:rPr>
                        <a:t>肌に直接装着するもの、衛生上肌につけているものや体形を美しく見せるためのもの、多くの人が当然のものとしてつけているもの。</a:t>
                      </a:r>
                    </a:p>
                    <a:p>
                      <a:pPr marL="0" indent="0" algn="l"/>
                      <a:r>
                        <a:rPr lang="ja-JP" altLang="ja-JP" dirty="0">
                          <a:solidFill>
                            <a:schemeClr val="tx1">
                              <a:lumMod val="65000"/>
                              <a:lumOff val="35000"/>
                            </a:schemeClr>
                          </a:solidFill>
                          <a:latin typeface="+mn-ea"/>
                        </a:rPr>
                        <a:t>保湿性を高めたり衛生を意識するために下着以外につける、いわゆる肌着も下着に含む。</a:t>
                      </a:r>
                      <a:endParaRPr kumimoji="1" lang="ja-JP" altLang="en-US" dirty="0"/>
                    </a:p>
                  </a:txBody>
                  <a:tcPr/>
                </a:tc>
                <a:tc>
                  <a:txBody>
                    <a:bodyPr/>
                    <a:lstStyle/>
                    <a:p>
                      <a:pPr marL="0" lvl="2" indent="0"/>
                      <a:r>
                        <a:rPr lang="ja-JP" altLang="ja-JP" sz="1600" b="1" dirty="0">
                          <a:solidFill>
                            <a:schemeClr val="tx1">
                              <a:lumMod val="65000"/>
                              <a:lumOff val="35000"/>
                            </a:schemeClr>
                          </a:solidFill>
                          <a:latin typeface="+mn-ea"/>
                        </a:rPr>
                        <a:t>対象例）</a:t>
                      </a:r>
                    </a:p>
                    <a:p>
                      <a:pPr marL="914400" lvl="2" indent="-827088" algn="l"/>
                      <a:r>
                        <a:rPr lang="ja-JP" altLang="ja-JP" sz="1400" dirty="0">
                          <a:solidFill>
                            <a:schemeClr val="tx1">
                              <a:lumMod val="65000"/>
                              <a:lumOff val="35000"/>
                            </a:schemeClr>
                          </a:solidFill>
                          <a:latin typeface="+mn-ea"/>
                        </a:rPr>
                        <a:t>・ショーツ</a:t>
                      </a:r>
                      <a:r>
                        <a:rPr lang="en-US" altLang="ja-JP" sz="1400" dirty="0">
                          <a:solidFill>
                            <a:schemeClr val="tx1">
                              <a:lumMod val="65000"/>
                              <a:lumOff val="35000"/>
                            </a:schemeClr>
                          </a:solidFill>
                          <a:latin typeface="+mn-ea"/>
                        </a:rPr>
                        <a:t>/</a:t>
                      </a:r>
                      <a:r>
                        <a:rPr lang="ja-JP" altLang="ja-JP" sz="1400" dirty="0">
                          <a:solidFill>
                            <a:schemeClr val="tx1">
                              <a:lumMod val="65000"/>
                              <a:lumOff val="35000"/>
                            </a:schemeClr>
                          </a:solidFill>
                          <a:latin typeface="+mn-ea"/>
                        </a:rPr>
                        <a:t>パンツ</a:t>
                      </a:r>
                      <a:r>
                        <a:rPr lang="en-US" altLang="ja-JP" sz="1400" dirty="0">
                          <a:solidFill>
                            <a:schemeClr val="tx1">
                              <a:lumMod val="65000"/>
                              <a:lumOff val="35000"/>
                            </a:schemeClr>
                          </a:solidFill>
                          <a:latin typeface="+mn-ea"/>
                        </a:rPr>
                        <a:t>/</a:t>
                      </a:r>
                      <a:r>
                        <a:rPr lang="ja-JP" altLang="ja-JP" sz="1400" dirty="0">
                          <a:solidFill>
                            <a:schemeClr val="tx1">
                              <a:lumMod val="65000"/>
                              <a:lumOff val="35000"/>
                            </a:schemeClr>
                          </a:solidFill>
                          <a:latin typeface="+mn-ea"/>
                        </a:rPr>
                        <a:t>ガードル</a:t>
                      </a:r>
                    </a:p>
                    <a:p>
                      <a:pPr marL="914400" lvl="2" indent="-827088" algn="l"/>
                      <a:r>
                        <a:rPr lang="ja-JP" altLang="ja-JP" sz="1400" dirty="0">
                          <a:solidFill>
                            <a:schemeClr val="tx1">
                              <a:lumMod val="65000"/>
                              <a:lumOff val="35000"/>
                            </a:schemeClr>
                          </a:solidFill>
                          <a:latin typeface="+mn-ea"/>
                        </a:rPr>
                        <a:t>・ブラジャー</a:t>
                      </a:r>
                      <a:r>
                        <a:rPr lang="en-US" altLang="ja-JP" sz="1400" dirty="0">
                          <a:solidFill>
                            <a:schemeClr val="tx1">
                              <a:lumMod val="65000"/>
                              <a:lumOff val="35000"/>
                            </a:schemeClr>
                          </a:solidFill>
                          <a:latin typeface="+mn-ea"/>
                        </a:rPr>
                        <a:t>/</a:t>
                      </a:r>
                      <a:r>
                        <a:rPr lang="ja-JP" altLang="ja-JP" sz="1400" dirty="0">
                          <a:solidFill>
                            <a:schemeClr val="tx1">
                              <a:lumMod val="65000"/>
                              <a:lumOff val="35000"/>
                            </a:schemeClr>
                          </a:solidFill>
                          <a:latin typeface="+mn-ea"/>
                        </a:rPr>
                        <a:t>スポーツブラ</a:t>
                      </a:r>
                      <a:r>
                        <a:rPr lang="en-US" altLang="ja-JP" sz="1400" dirty="0">
                          <a:solidFill>
                            <a:schemeClr val="tx1">
                              <a:lumMod val="65000"/>
                              <a:lumOff val="35000"/>
                            </a:schemeClr>
                          </a:solidFill>
                          <a:latin typeface="+mn-ea"/>
                        </a:rPr>
                        <a:t>/</a:t>
                      </a:r>
                      <a:r>
                        <a:rPr lang="ja-JP" altLang="ja-JP" sz="1400" dirty="0">
                          <a:solidFill>
                            <a:schemeClr val="tx1">
                              <a:lumMod val="65000"/>
                              <a:lumOff val="35000"/>
                            </a:schemeClr>
                          </a:solidFill>
                          <a:latin typeface="+mn-ea"/>
                        </a:rPr>
                        <a:t>ブラトップ</a:t>
                      </a:r>
                      <a:r>
                        <a:rPr lang="en-US" altLang="ja-JP" sz="1400" dirty="0">
                          <a:solidFill>
                            <a:schemeClr val="tx1">
                              <a:lumMod val="65000"/>
                              <a:lumOff val="35000"/>
                            </a:schemeClr>
                          </a:solidFill>
                          <a:latin typeface="+mn-ea"/>
                        </a:rPr>
                        <a:t>/</a:t>
                      </a:r>
                      <a:r>
                        <a:rPr lang="ja-JP" altLang="ja-JP" sz="1400" dirty="0">
                          <a:solidFill>
                            <a:schemeClr val="tx1">
                              <a:lumMod val="65000"/>
                              <a:lumOff val="35000"/>
                            </a:schemeClr>
                          </a:solidFill>
                          <a:latin typeface="+mn-ea"/>
                        </a:rPr>
                        <a:t>チューブトップ</a:t>
                      </a:r>
                      <a:r>
                        <a:rPr lang="en-US" altLang="ja-JP" sz="1400" dirty="0">
                          <a:solidFill>
                            <a:schemeClr val="tx1">
                              <a:lumMod val="65000"/>
                              <a:lumOff val="35000"/>
                            </a:schemeClr>
                          </a:solidFill>
                          <a:latin typeface="+mn-ea"/>
                        </a:rPr>
                        <a:t>/</a:t>
                      </a:r>
                      <a:r>
                        <a:rPr lang="ja-JP" altLang="ja-JP" sz="1400" dirty="0">
                          <a:solidFill>
                            <a:schemeClr val="tx1">
                              <a:lumMod val="65000"/>
                              <a:lumOff val="35000"/>
                            </a:schemeClr>
                          </a:solidFill>
                          <a:latin typeface="+mn-ea"/>
                        </a:rPr>
                        <a:t>ヌーブラ</a:t>
                      </a:r>
                    </a:p>
                    <a:p>
                      <a:pPr marL="914400" lvl="2" indent="-827088" algn="l"/>
                      <a:r>
                        <a:rPr lang="ja-JP" altLang="ja-JP" sz="1400" dirty="0">
                          <a:solidFill>
                            <a:schemeClr val="tx1">
                              <a:lumMod val="65000"/>
                              <a:lumOff val="35000"/>
                            </a:schemeClr>
                          </a:solidFill>
                          <a:latin typeface="+mn-ea"/>
                        </a:rPr>
                        <a:t>・キャミソール</a:t>
                      </a:r>
                      <a:r>
                        <a:rPr lang="en-US" altLang="ja-JP" sz="1400" dirty="0">
                          <a:solidFill>
                            <a:schemeClr val="tx1">
                              <a:lumMod val="65000"/>
                              <a:lumOff val="35000"/>
                            </a:schemeClr>
                          </a:solidFill>
                          <a:latin typeface="+mn-ea"/>
                        </a:rPr>
                        <a:t>/</a:t>
                      </a:r>
                      <a:r>
                        <a:rPr lang="ja-JP" altLang="ja-JP" sz="1400" dirty="0">
                          <a:solidFill>
                            <a:schemeClr val="tx1">
                              <a:lumMod val="65000"/>
                              <a:lumOff val="35000"/>
                            </a:schemeClr>
                          </a:solidFill>
                          <a:latin typeface="+mn-ea"/>
                        </a:rPr>
                        <a:t>ベビードール</a:t>
                      </a:r>
                      <a:r>
                        <a:rPr lang="en-US" altLang="ja-JP" sz="1400" dirty="0">
                          <a:solidFill>
                            <a:schemeClr val="tx1">
                              <a:lumMod val="65000"/>
                              <a:lumOff val="35000"/>
                            </a:schemeClr>
                          </a:solidFill>
                          <a:latin typeface="+mn-ea"/>
                        </a:rPr>
                        <a:t>/</a:t>
                      </a:r>
                      <a:r>
                        <a:rPr lang="ja-JP" altLang="ja-JP" sz="1400" dirty="0">
                          <a:solidFill>
                            <a:schemeClr val="tx1">
                              <a:lumMod val="65000"/>
                              <a:lumOff val="35000"/>
                            </a:schemeClr>
                          </a:solidFill>
                          <a:latin typeface="+mn-ea"/>
                        </a:rPr>
                        <a:t>スリップ</a:t>
                      </a:r>
                    </a:p>
                    <a:p>
                      <a:pPr marL="914400" lvl="2" indent="-827088" algn="l"/>
                      <a:r>
                        <a:rPr lang="ja-JP" altLang="ja-JP" sz="1400" dirty="0">
                          <a:solidFill>
                            <a:schemeClr val="tx1">
                              <a:lumMod val="65000"/>
                              <a:lumOff val="35000"/>
                            </a:schemeClr>
                          </a:solidFill>
                          <a:latin typeface="+mn-ea"/>
                        </a:rPr>
                        <a:t>・ペチコート</a:t>
                      </a:r>
                      <a:r>
                        <a:rPr lang="en-US" altLang="ja-JP" sz="1400" dirty="0">
                          <a:solidFill>
                            <a:schemeClr val="tx1">
                              <a:lumMod val="65000"/>
                              <a:lumOff val="35000"/>
                            </a:schemeClr>
                          </a:solidFill>
                          <a:latin typeface="+mn-ea"/>
                        </a:rPr>
                        <a:t>/</a:t>
                      </a:r>
                      <a:r>
                        <a:rPr lang="ja-JP" altLang="ja-JP" sz="1400" dirty="0">
                          <a:solidFill>
                            <a:schemeClr val="tx1">
                              <a:lumMod val="65000"/>
                              <a:lumOff val="35000"/>
                            </a:schemeClr>
                          </a:solidFill>
                          <a:latin typeface="+mn-ea"/>
                        </a:rPr>
                        <a:t>インナーショートパンツ</a:t>
                      </a:r>
                      <a:endParaRPr kumimoji="1" lang="ja-JP" altLang="en-US" dirty="0"/>
                    </a:p>
                  </a:txBody>
                  <a:tcPr/>
                </a:tc>
                <a:extLst>
                  <a:ext uri="{0D108BD9-81ED-4DB2-BD59-A6C34878D82A}">
                    <a16:rowId xmlns:a16="http://schemas.microsoft.com/office/drawing/2014/main" val="2017888270"/>
                  </a:ext>
                </a:extLst>
              </a:tr>
              <a:tr h="1288157">
                <a:tc>
                  <a:txBody>
                    <a:bodyPr/>
                    <a:lstStyle/>
                    <a:p>
                      <a:r>
                        <a:rPr kumimoji="1" lang="ja-JP" altLang="en-US" sz="1800" kern="1200" dirty="0">
                          <a:solidFill>
                            <a:schemeClr val="tx1">
                              <a:lumMod val="65000"/>
                              <a:lumOff val="35000"/>
                            </a:schemeClr>
                          </a:solidFill>
                          <a:latin typeface="+mn-ea"/>
                          <a:ea typeface="+mn-ea"/>
                          <a:cs typeface="+mn-cs"/>
                        </a:rPr>
                        <a:t>水着</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ja-JP" dirty="0">
                          <a:solidFill>
                            <a:schemeClr val="tx1">
                              <a:lumMod val="65000"/>
                              <a:lumOff val="35000"/>
                            </a:schemeClr>
                          </a:solidFill>
                          <a:latin typeface="+mn-ea"/>
                        </a:rPr>
                        <a:t>海水浴や水泳等に用いる衣服。</a:t>
                      </a:r>
                    </a:p>
                  </a:txBody>
                  <a:tcPr/>
                </a:tc>
                <a:tc>
                  <a:txBody>
                    <a:bodyPr/>
                    <a:lstStyle/>
                    <a:p>
                      <a:pPr marL="896938" indent="-896938"/>
                      <a:r>
                        <a:rPr lang="ja-JP" altLang="ja-JP" sz="1600" dirty="0">
                          <a:solidFill>
                            <a:schemeClr val="tx1">
                              <a:lumMod val="65000"/>
                              <a:lumOff val="35000"/>
                            </a:schemeClr>
                          </a:solidFill>
                          <a:latin typeface="+mn-ea"/>
                        </a:rPr>
                        <a:t>以下は基本的に</a:t>
                      </a:r>
                      <a:r>
                        <a:rPr lang="ja-JP" altLang="ja-JP" sz="1600" b="1" dirty="0">
                          <a:solidFill>
                            <a:schemeClr val="tx1">
                              <a:lumMod val="65000"/>
                              <a:lumOff val="35000"/>
                            </a:schemeClr>
                          </a:solidFill>
                          <a:latin typeface="+mn-ea"/>
                        </a:rPr>
                        <a:t>対象外</a:t>
                      </a:r>
                      <a:r>
                        <a:rPr lang="ja-JP" altLang="ja-JP" sz="1600" dirty="0">
                          <a:solidFill>
                            <a:schemeClr val="tx1">
                              <a:lumMod val="65000"/>
                              <a:lumOff val="35000"/>
                            </a:schemeClr>
                          </a:solidFill>
                          <a:latin typeface="+mn-ea"/>
                        </a:rPr>
                        <a:t>とします。</a:t>
                      </a:r>
                    </a:p>
                    <a:p>
                      <a:pPr marL="896938" lvl="1" indent="-896938"/>
                      <a:r>
                        <a:rPr lang="ja-JP" altLang="ja-JP" sz="1600" b="1" dirty="0">
                          <a:solidFill>
                            <a:schemeClr val="tx1">
                              <a:lumMod val="65000"/>
                              <a:lumOff val="35000"/>
                            </a:schemeClr>
                          </a:solidFill>
                          <a:latin typeface="+mn-ea"/>
                        </a:rPr>
                        <a:t>対象外例）</a:t>
                      </a:r>
                    </a:p>
                    <a:p>
                      <a:pPr marL="896938" lvl="1" indent="-630238" defTabSz="898525">
                        <a:tabLst>
                          <a:tab pos="87313" algn="l"/>
                        </a:tabLst>
                      </a:pPr>
                      <a:r>
                        <a:rPr lang="ja-JP" altLang="ja-JP" sz="1400" dirty="0">
                          <a:solidFill>
                            <a:schemeClr val="tx1">
                              <a:lumMod val="65000"/>
                              <a:lumOff val="35000"/>
                            </a:schemeClr>
                          </a:solidFill>
                          <a:latin typeface="+mn-ea"/>
                        </a:rPr>
                        <a:t>・スポーツ水着</a:t>
                      </a:r>
                    </a:p>
                    <a:p>
                      <a:pPr marL="896938" lvl="1" indent="-630238" defTabSz="898525">
                        <a:tabLst>
                          <a:tab pos="87313" algn="l"/>
                        </a:tabLst>
                      </a:pPr>
                      <a:r>
                        <a:rPr lang="ja-JP" altLang="ja-JP" sz="1400" dirty="0">
                          <a:solidFill>
                            <a:schemeClr val="tx1">
                              <a:lumMod val="65000"/>
                              <a:lumOff val="35000"/>
                            </a:schemeClr>
                          </a:solidFill>
                          <a:latin typeface="+mn-ea"/>
                        </a:rPr>
                        <a:t>・ラッシュガード</a:t>
                      </a:r>
                    </a:p>
                    <a:p>
                      <a:pPr marL="0" indent="0"/>
                      <a:r>
                        <a:rPr lang="en-US" altLang="ja-JP" sz="1200" dirty="0">
                          <a:solidFill>
                            <a:srgbClr val="C00000"/>
                          </a:solidFill>
                        </a:rPr>
                        <a:t>※</a:t>
                      </a:r>
                      <a:r>
                        <a:rPr lang="ja-JP" altLang="ja-JP" sz="1200" dirty="0">
                          <a:solidFill>
                            <a:srgbClr val="C00000"/>
                          </a:solidFill>
                        </a:rPr>
                        <a:t>局部アップ等、他掲載基準で不可となる場合がありますのでご注意ください。</a:t>
                      </a:r>
                      <a:endParaRPr lang="en-US" altLang="ja-JP" sz="1200" dirty="0">
                        <a:solidFill>
                          <a:srgbClr val="C00000"/>
                        </a:solidFill>
                      </a:endParaRPr>
                    </a:p>
                    <a:p>
                      <a:pPr marL="0" indent="0"/>
                      <a:r>
                        <a:rPr lang="ja-JP" altLang="en-US" sz="1200" dirty="0">
                          <a:solidFill>
                            <a:srgbClr val="C00000"/>
                          </a:solidFill>
                        </a:rPr>
                        <a:t> </a:t>
                      </a:r>
                      <a:r>
                        <a:rPr kumimoji="1" lang="ja-JP" altLang="en-US" sz="900" kern="1200" dirty="0">
                          <a:solidFill>
                            <a:schemeClr val="tx1">
                              <a:lumMod val="65000"/>
                              <a:lumOff val="35000"/>
                            </a:schemeClr>
                          </a:solidFill>
                          <a:latin typeface="+mn-ea"/>
                          <a:ea typeface="+mn-ea"/>
                          <a:cs typeface="+mn-cs"/>
                        </a:rPr>
                        <a:t>参照：</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広告</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広告掲載基準＞第</a:t>
                      </a:r>
                      <a:r>
                        <a:rPr kumimoji="1" lang="en-US" altLang="ja-JP" sz="900" kern="1200" dirty="0">
                          <a:solidFill>
                            <a:schemeClr val="tx1">
                              <a:lumMod val="65000"/>
                              <a:lumOff val="35000"/>
                            </a:schemeClr>
                          </a:solidFill>
                          <a:latin typeface="+mn-ea"/>
                          <a:ea typeface="+mn-ea"/>
                          <a:cs typeface="+mn-cs"/>
                        </a:rPr>
                        <a:t>9</a:t>
                      </a:r>
                      <a:r>
                        <a:rPr kumimoji="1" lang="ja-JP" altLang="en-US" sz="900" kern="1200" dirty="0">
                          <a:solidFill>
                            <a:schemeClr val="tx1">
                              <a:lumMod val="65000"/>
                              <a:lumOff val="35000"/>
                            </a:schemeClr>
                          </a:solidFill>
                          <a:latin typeface="+mn-ea"/>
                          <a:ea typeface="+mn-ea"/>
                          <a:cs typeface="+mn-cs"/>
                        </a:rPr>
                        <a:t>章　広告表現規制＞</a:t>
                      </a:r>
                      <a:r>
                        <a:rPr kumimoji="1" lang="en-US" altLang="ja-JP" sz="900" kern="1200" dirty="0">
                          <a:solidFill>
                            <a:schemeClr val="tx1">
                              <a:lumMod val="65000"/>
                              <a:lumOff val="35000"/>
                            </a:schemeClr>
                          </a:solidFill>
                          <a:latin typeface="+mn-ea"/>
                          <a:ea typeface="+mn-ea"/>
                          <a:cs typeface="+mn-cs"/>
                        </a:rPr>
                        <a:t>3. </a:t>
                      </a:r>
                      <a:r>
                        <a:rPr kumimoji="1" lang="ja-JP" altLang="en-US" sz="900" kern="1200" dirty="0">
                          <a:solidFill>
                            <a:schemeClr val="tx1">
                              <a:lumMod val="65000"/>
                              <a:lumOff val="35000"/>
                            </a:schemeClr>
                          </a:solidFill>
                          <a:latin typeface="+mn-ea"/>
                          <a:ea typeface="+mn-ea"/>
                          <a:cs typeface="+mn-cs"/>
                        </a:rPr>
                        <a:t>ユーザーに不快感を与えるような表現</a:t>
                      </a:r>
                      <a:endParaRPr kumimoji="1" lang="en-US" altLang="ja-JP" sz="900" kern="1200" dirty="0">
                        <a:solidFill>
                          <a:schemeClr val="tx1">
                            <a:lumMod val="65000"/>
                            <a:lumOff val="35000"/>
                          </a:schemeClr>
                        </a:solidFill>
                        <a:latin typeface="+mn-ea"/>
                        <a:ea typeface="+mn-ea"/>
                        <a:cs typeface="+mn-cs"/>
                      </a:endParaRPr>
                    </a:p>
                    <a:p>
                      <a:pPr marL="0" indent="0"/>
                      <a:r>
                        <a:rPr kumimoji="1" lang="en-US" altLang="ja-JP" sz="900" dirty="0">
                          <a:hlinkClick r:id="rId3"/>
                        </a:rPr>
                        <a:t>https://ads-help.yahoo.co.jp/yahooads/guideline/articledetail?lan=ja&amp;aid=1625&amp;o=default</a:t>
                      </a:r>
                      <a:endParaRPr kumimoji="1" lang="en-US" altLang="ja-JP" sz="900" dirty="0"/>
                    </a:p>
                  </a:txBody>
                  <a:tcPr/>
                </a:tc>
                <a:extLst>
                  <a:ext uri="{0D108BD9-81ED-4DB2-BD59-A6C34878D82A}">
                    <a16:rowId xmlns:a16="http://schemas.microsoft.com/office/drawing/2014/main" val="1798959427"/>
                  </a:ext>
                </a:extLst>
              </a:tr>
            </a:tbl>
          </a:graphicData>
        </a:graphic>
      </p:graphicFrame>
      <p:grpSp>
        <p:nvGrpSpPr>
          <p:cNvPr id="18" name="グループ化 17"/>
          <p:cNvGrpSpPr/>
          <p:nvPr/>
        </p:nvGrpSpPr>
        <p:grpSpPr>
          <a:xfrm>
            <a:off x="551384" y="5060239"/>
            <a:ext cx="576064" cy="529001"/>
            <a:chOff x="-1104800" y="3603684"/>
            <a:chExt cx="2571750" cy="2171700"/>
          </a:xfrm>
        </p:grpSpPr>
        <p:pic>
          <p:nvPicPr>
            <p:cNvPr id="17" name="図 16"/>
            <p:cNvPicPr>
              <a:picLocks noChangeAspect="1"/>
            </p:cNvPicPr>
            <p:nvPr/>
          </p:nvPicPr>
          <p:blipFill>
            <a:blip r:embed="rId4"/>
            <a:stretch>
              <a:fillRect/>
            </a:stretch>
          </p:blipFill>
          <p:spPr>
            <a:xfrm>
              <a:off x="-1104800" y="3603684"/>
              <a:ext cx="2571750" cy="2171700"/>
            </a:xfrm>
            <a:prstGeom prst="rect">
              <a:avLst/>
            </a:prstGeom>
          </p:spPr>
        </p:pic>
        <p:pic>
          <p:nvPicPr>
            <p:cNvPr id="16" name="図 15"/>
            <p:cNvPicPr>
              <a:picLocks noChangeAspect="1"/>
            </p:cNvPicPr>
            <p:nvPr/>
          </p:nvPicPr>
          <p:blipFill>
            <a:blip r:embed="rId5"/>
            <a:stretch>
              <a:fillRect/>
            </a:stretch>
          </p:blipFill>
          <p:spPr>
            <a:xfrm>
              <a:off x="2327" y="4411976"/>
              <a:ext cx="457203" cy="819156"/>
            </a:xfrm>
            <a:prstGeom prst="rect">
              <a:avLst/>
            </a:prstGeom>
          </p:spPr>
        </p:pic>
      </p:grpSp>
      <p:sp>
        <p:nvSpPr>
          <p:cNvPr id="19" name="Rectangle 1"/>
          <p:cNvSpPr>
            <a:spLocks noChangeArrowheads="1"/>
          </p:cNvSpPr>
          <p:nvPr/>
        </p:nvSpPr>
        <p:spPr bwMode="auto">
          <a:xfrm>
            <a:off x="12191935" y="-138499"/>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r" defTabSz="914400" rtl="0" eaLnBrk="0" fontAlgn="t"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5600910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36</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r>
                        <a:rPr kumimoji="1" lang="ja-JP" altLang="en-US" sz="900" b="0" kern="1200" dirty="0">
                          <a:solidFill>
                            <a:schemeClr val="tx1">
                              <a:lumMod val="65000"/>
                              <a:lumOff val="35000"/>
                            </a:schemeClr>
                          </a:solidFill>
                          <a:latin typeface="+mn-lt"/>
                          <a:ea typeface="+mn-ea"/>
                          <a:cs typeface="+mn-cs"/>
                        </a:rPr>
                        <a:t>「比較検討」以外は</a:t>
                      </a:r>
                      <a:endParaRPr kumimoji="1" lang="en-US" altLang="ja-JP" sz="9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a:solidFill>
                            <a:schemeClr val="tx1">
                              <a:lumMod val="65000"/>
                              <a:lumOff val="35000"/>
                            </a:schemeClr>
                          </a:solidFill>
                          <a:latin typeface="+mn-lt"/>
                          <a:ea typeface="+mn-ea"/>
                          <a:cs typeface="+mn-cs"/>
                        </a:rPr>
                        <a:t>掲載に</a:t>
                      </a:r>
                      <a:endParaRPr kumimoji="1" lang="en-US" altLang="ja-JP" sz="1100" b="0" kern="1200" dirty="0">
                        <a:solidFill>
                          <a:schemeClr val="tx1">
                            <a:lumMod val="65000"/>
                            <a:lumOff val="35000"/>
                          </a:schemeClr>
                        </a:solidFill>
                        <a:latin typeface="+mn-lt"/>
                        <a:ea typeface="+mn-ea"/>
                        <a:cs typeface="+mn-cs"/>
                      </a:endParaRPr>
                    </a:p>
                    <a:p>
                      <a:pPr algn="l"/>
                      <a:r>
                        <a:rPr kumimoji="1" lang="ja-JP" altLang="en-US" sz="1100" b="0" kern="1200" dirty="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■ブランドリフト調査　入稿前審査依頼フォーム</a:t>
                      </a:r>
                      <a:br>
                        <a:rPr kumimoji="1" lang="en-US" altLang="ja-JP" sz="1100" dirty="0"/>
                      </a:br>
                      <a:r>
                        <a:rPr kumimoji="1" lang="en-US" altLang="ja-JP" sz="1100" dirty="0">
                          <a:hlinkClick r:id="rId2"/>
                        </a:rPr>
                        <a:t>https://form-business.yahoo.co.jp/claris/enqueteForm?inquiry_type=bls_review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a:t>■ディスプレイ広告（予約型）入稿前審査依頼フォーム</a:t>
                      </a:r>
                      <a:br>
                        <a:rPr kumimoji="1" lang="en-US" altLang="ja-JP" sz="1100" dirty="0"/>
                      </a:br>
                      <a:r>
                        <a:rPr kumimoji="1" lang="en-US" altLang="ja-JP" sz="1100" dirty="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a:t>
                      </a:r>
                      <a:br>
                        <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a:t>■掲載制限カテゴリー確認　依頼フォーム</a:t>
                      </a:r>
                      <a:br>
                        <a:rPr kumimoji="1" lang="en-US" altLang="ja-JP" sz="1050" dirty="0"/>
                      </a:br>
                      <a:r>
                        <a:rPr lang="en-US" altLang="ja-JP" sz="1050" dirty="0">
                          <a:hlinkClick r:id="rId4"/>
                        </a:rPr>
                        <a:t>https://form-business.yahoo.co.jp/claris/enqueteForm?inquiry_type=placement_restrictions</a:t>
                      </a:r>
                      <a:endParaRPr lang="en-US" altLang="ja-JP" sz="105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7682964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2022</a:t>
            </a:r>
            <a:r>
              <a:rPr lang="ja-JP" altLang="en-US" dirty="0"/>
              <a:t>年</a:t>
            </a:r>
            <a:r>
              <a:rPr lang="en-US" altLang="ja-JP" dirty="0"/>
              <a:t>9</a:t>
            </a:r>
            <a:r>
              <a:rPr lang="ja-JP" altLang="en-US" dirty="0"/>
              <a:t>月</a:t>
            </a:r>
            <a:r>
              <a:rPr lang="en-US" altLang="ja-JP" dirty="0"/>
              <a:t>-10</a:t>
            </a:r>
            <a:r>
              <a:rPr lang="ja-JP" altLang="en-US" dirty="0"/>
              <a:t>月の期跨ぎ購入について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37</a:t>
            </a:fld>
            <a:endParaRPr lang="ja-JP" altLang="en-US"/>
          </a:p>
        </p:txBody>
      </p:sp>
      <p:sp>
        <p:nvSpPr>
          <p:cNvPr id="4" name="テキスト ボックス 3"/>
          <p:cNvSpPr txBox="1"/>
          <p:nvPr/>
        </p:nvSpPr>
        <p:spPr>
          <a:xfrm>
            <a:off x="423261" y="1052736"/>
            <a:ext cx="11402265" cy="1323439"/>
          </a:xfrm>
          <a:prstGeom prst="rect">
            <a:avLst/>
          </a:prstGeom>
          <a:noFill/>
        </p:spPr>
        <p:txBody>
          <a:bodyPr wrap="square" rtlCol="0">
            <a:spAutoFit/>
          </a:bodyPr>
          <a:lstStyle/>
          <a:p>
            <a:r>
              <a:rPr lang="ja-JP" altLang="en-US" sz="2000" dirty="0">
                <a:solidFill>
                  <a:schemeClr val="tx1">
                    <a:lumMod val="65000"/>
                    <a:lumOff val="35000"/>
                  </a:schemeClr>
                </a:solidFill>
              </a:rPr>
              <a:t>四半期の期間を跨ぐ掲載期間の予約を可能にするため、掲載開始日を</a:t>
            </a:r>
            <a:r>
              <a:rPr lang="en-US" altLang="ja-JP" sz="2000" dirty="0">
                <a:solidFill>
                  <a:schemeClr val="accent6"/>
                </a:solidFill>
              </a:rPr>
              <a:t>1</a:t>
            </a:r>
            <a:r>
              <a:rPr lang="ja-JP" altLang="en-US" sz="2000" dirty="0">
                <a:solidFill>
                  <a:schemeClr val="accent6"/>
                </a:solidFill>
              </a:rPr>
              <a:t>カ月前倒し</a:t>
            </a:r>
            <a:r>
              <a:rPr lang="ja-JP" altLang="en-US" sz="2000" dirty="0">
                <a:solidFill>
                  <a:schemeClr val="tx1">
                    <a:lumMod val="65000"/>
                    <a:lumOff val="35000"/>
                  </a:schemeClr>
                </a:solidFill>
              </a:rPr>
              <a:t>いたします。</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掲載期間は「商品一覧」ページ「掲載期間」の項目で確認いただけます。</a:t>
            </a:r>
            <a:endParaRPr lang="en-US" altLang="ja-JP" sz="2000" dirty="0">
              <a:solidFill>
                <a:schemeClr val="tx1">
                  <a:lumMod val="65000"/>
                  <a:lumOff val="35000"/>
                </a:schemeClr>
              </a:solidFill>
            </a:endParaRPr>
          </a:p>
          <a:p>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月から</a:t>
            </a:r>
            <a:r>
              <a:rPr lang="en-US" altLang="ja-JP" sz="2000" dirty="0">
                <a:solidFill>
                  <a:schemeClr val="tx1">
                    <a:lumMod val="65000"/>
                    <a:lumOff val="35000"/>
                  </a:schemeClr>
                </a:solidFill>
              </a:rPr>
              <a:t>10</a:t>
            </a:r>
            <a:r>
              <a:rPr lang="ja-JP" altLang="en-US" sz="2000" dirty="0">
                <a:solidFill>
                  <a:schemeClr val="tx1">
                    <a:lumMod val="65000"/>
                    <a:lumOff val="35000"/>
                  </a:schemeClr>
                </a:solidFill>
              </a:rPr>
              <a:t>月、といった期を跨ぐ掲載期間をご希望の場合は、今回リリースする</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第</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四半期（</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12</a:t>
            </a:r>
            <a:r>
              <a:rPr lang="ja-JP" altLang="en-US" sz="2000" dirty="0">
                <a:solidFill>
                  <a:schemeClr val="tx1">
                    <a:lumMod val="65000"/>
                    <a:lumOff val="35000"/>
                  </a:schemeClr>
                </a:solidFill>
              </a:rPr>
              <a:t>月または</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2023</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月）商品をご利用ください。</a:t>
            </a:r>
            <a:endParaRPr lang="en-US" altLang="ja-JP" sz="2000" dirty="0">
              <a:solidFill>
                <a:schemeClr val="tx1">
                  <a:lumMod val="65000"/>
                  <a:lumOff val="35000"/>
                </a:schemeClr>
              </a:solidFill>
            </a:endParaRPr>
          </a:p>
        </p:txBody>
      </p:sp>
      <p:sp>
        <p:nvSpPr>
          <p:cNvPr id="39" name="正方形/長方形 38"/>
          <p:cNvSpPr/>
          <p:nvPr/>
        </p:nvSpPr>
        <p:spPr>
          <a:xfrm>
            <a:off x="543713" y="2484348"/>
            <a:ext cx="11377264" cy="3968988"/>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2" name="角丸四角形 41"/>
          <p:cNvSpPr/>
          <p:nvPr/>
        </p:nvSpPr>
        <p:spPr>
          <a:xfrm>
            <a:off x="767408"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7</a:t>
            </a:r>
            <a:r>
              <a:rPr lang="ja-JP" altLang="en-US" dirty="0">
                <a:solidFill>
                  <a:schemeClr val="tx1"/>
                </a:solidFill>
              </a:rPr>
              <a:t>月</a:t>
            </a:r>
          </a:p>
        </p:txBody>
      </p:sp>
      <p:sp>
        <p:nvSpPr>
          <p:cNvPr id="43" name="角丸四角形 42"/>
          <p:cNvSpPr/>
          <p:nvPr/>
        </p:nvSpPr>
        <p:spPr>
          <a:xfrm>
            <a:off x="260392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8</a:t>
            </a:r>
            <a:r>
              <a:rPr lang="ja-JP" altLang="en-US" dirty="0">
                <a:solidFill>
                  <a:schemeClr val="tx1"/>
                </a:solidFill>
              </a:rPr>
              <a:t>月</a:t>
            </a:r>
          </a:p>
        </p:txBody>
      </p:sp>
      <p:sp>
        <p:nvSpPr>
          <p:cNvPr id="44" name="角丸四角形 43"/>
          <p:cNvSpPr/>
          <p:nvPr/>
        </p:nvSpPr>
        <p:spPr>
          <a:xfrm>
            <a:off x="443981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dirty="0">
                <a:solidFill>
                  <a:schemeClr val="tx1"/>
                </a:solidFill>
              </a:rPr>
              <a:t>　</a:t>
            </a:r>
            <a:r>
              <a:rPr lang="en-US" altLang="ja-JP" dirty="0">
                <a:solidFill>
                  <a:schemeClr val="tx1"/>
                </a:solidFill>
              </a:rPr>
              <a:t>9</a:t>
            </a:r>
            <a:r>
              <a:rPr lang="ja-JP" altLang="en-US" dirty="0">
                <a:solidFill>
                  <a:schemeClr val="tx1"/>
                </a:solidFill>
              </a:rPr>
              <a:t>月</a:t>
            </a:r>
          </a:p>
        </p:txBody>
      </p:sp>
      <p:sp>
        <p:nvSpPr>
          <p:cNvPr id="45" name="角丸四角形 44"/>
          <p:cNvSpPr/>
          <p:nvPr/>
        </p:nvSpPr>
        <p:spPr>
          <a:xfrm>
            <a:off x="6312024"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10</a:t>
            </a:r>
            <a:r>
              <a:rPr lang="ja-JP" altLang="en-US" dirty="0">
                <a:solidFill>
                  <a:schemeClr val="tx1"/>
                </a:solidFill>
              </a:rPr>
              <a:t>月</a:t>
            </a:r>
          </a:p>
        </p:txBody>
      </p:sp>
      <p:sp>
        <p:nvSpPr>
          <p:cNvPr id="46" name="角丸四角形 45"/>
          <p:cNvSpPr/>
          <p:nvPr/>
        </p:nvSpPr>
        <p:spPr>
          <a:xfrm>
            <a:off x="814854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11</a:t>
            </a:r>
            <a:r>
              <a:rPr lang="ja-JP" altLang="en-US" dirty="0">
                <a:solidFill>
                  <a:schemeClr val="tx1"/>
                </a:solidFill>
              </a:rPr>
              <a:t>月</a:t>
            </a:r>
          </a:p>
        </p:txBody>
      </p:sp>
      <p:sp>
        <p:nvSpPr>
          <p:cNvPr id="47" name="角丸四角形 46"/>
          <p:cNvSpPr/>
          <p:nvPr/>
        </p:nvSpPr>
        <p:spPr>
          <a:xfrm>
            <a:off x="998443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12</a:t>
            </a:r>
            <a:r>
              <a:rPr lang="ja-JP" altLang="en-US" dirty="0">
                <a:solidFill>
                  <a:schemeClr val="tx1"/>
                </a:solidFill>
              </a:rPr>
              <a:t>月</a:t>
            </a:r>
          </a:p>
        </p:txBody>
      </p:sp>
      <p:sp>
        <p:nvSpPr>
          <p:cNvPr id="49" name="角丸四角形 48"/>
          <p:cNvSpPr/>
          <p:nvPr/>
        </p:nvSpPr>
        <p:spPr>
          <a:xfrm>
            <a:off x="737617" y="2890261"/>
            <a:ext cx="5533513" cy="700408"/>
          </a:xfrm>
          <a:prstGeom prst="roundRect">
            <a:avLst>
              <a:gd name="adj" fmla="val 31431"/>
            </a:avLst>
          </a:prstGeom>
          <a:solidFill>
            <a:schemeClr val="tx2">
              <a:lumMod val="25000"/>
              <a:lumOff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b="1" dirty="0">
                <a:solidFill>
                  <a:schemeClr val="bg1"/>
                </a:solidFill>
              </a:rPr>
              <a:t>第</a:t>
            </a:r>
            <a:r>
              <a:rPr lang="en-US" altLang="ja-JP" b="1" dirty="0">
                <a:solidFill>
                  <a:schemeClr val="bg1"/>
                </a:solidFill>
              </a:rPr>
              <a:t>2</a:t>
            </a:r>
            <a:r>
              <a:rPr lang="ja-JP" altLang="en-US" b="1" dirty="0">
                <a:solidFill>
                  <a:schemeClr val="bg1"/>
                </a:solidFill>
              </a:rPr>
              <a:t>四半期（</a:t>
            </a:r>
            <a:r>
              <a:rPr lang="en-US" altLang="ja-JP" b="1" dirty="0">
                <a:solidFill>
                  <a:schemeClr val="bg1"/>
                </a:solidFill>
              </a:rPr>
              <a:t> 2022</a:t>
            </a:r>
            <a:r>
              <a:rPr lang="ja-JP" altLang="en-US" b="1" dirty="0">
                <a:solidFill>
                  <a:schemeClr val="bg1"/>
                </a:solidFill>
              </a:rPr>
              <a:t>年</a:t>
            </a:r>
            <a:r>
              <a:rPr lang="en-US" altLang="ja-JP" b="1" dirty="0">
                <a:solidFill>
                  <a:schemeClr val="bg1"/>
                </a:solidFill>
              </a:rPr>
              <a:t>7</a:t>
            </a:r>
            <a:r>
              <a:rPr lang="ja-JP" altLang="en-US" b="1" dirty="0">
                <a:solidFill>
                  <a:schemeClr val="bg1"/>
                </a:solidFill>
              </a:rPr>
              <a:t>月～</a:t>
            </a:r>
            <a:r>
              <a:rPr lang="en-US" altLang="ja-JP" b="1" dirty="0">
                <a:solidFill>
                  <a:schemeClr val="bg1"/>
                </a:solidFill>
              </a:rPr>
              <a:t>9</a:t>
            </a:r>
            <a:r>
              <a:rPr lang="ja-JP" altLang="en-US" b="1" dirty="0">
                <a:solidFill>
                  <a:schemeClr val="bg1"/>
                </a:solidFill>
              </a:rPr>
              <a:t>月）</a:t>
            </a:r>
          </a:p>
        </p:txBody>
      </p:sp>
      <p:sp>
        <p:nvSpPr>
          <p:cNvPr id="50" name="角丸四角形 49"/>
          <p:cNvSpPr/>
          <p:nvPr/>
        </p:nvSpPr>
        <p:spPr>
          <a:xfrm>
            <a:off x="6282233" y="2873863"/>
            <a:ext cx="5502399" cy="700408"/>
          </a:xfrm>
          <a:prstGeom prst="roundRect">
            <a:avLst>
              <a:gd name="adj" fmla="val 31431"/>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b="1" dirty="0">
                <a:solidFill>
                  <a:schemeClr val="bg1"/>
                </a:solidFill>
              </a:rPr>
              <a:t>第</a:t>
            </a:r>
            <a:r>
              <a:rPr lang="en-US" altLang="ja-JP" b="1" dirty="0">
                <a:solidFill>
                  <a:schemeClr val="bg1"/>
                </a:solidFill>
              </a:rPr>
              <a:t>3</a:t>
            </a:r>
            <a:r>
              <a:rPr lang="ja-JP" altLang="en-US" b="1" dirty="0">
                <a:solidFill>
                  <a:schemeClr val="bg1"/>
                </a:solidFill>
              </a:rPr>
              <a:t>四半期（</a:t>
            </a:r>
            <a:r>
              <a:rPr lang="en-US" altLang="ja-JP" b="1" dirty="0">
                <a:solidFill>
                  <a:schemeClr val="bg1"/>
                </a:solidFill>
              </a:rPr>
              <a:t>2022</a:t>
            </a:r>
            <a:r>
              <a:rPr lang="ja-JP" altLang="en-US" b="1" dirty="0">
                <a:solidFill>
                  <a:schemeClr val="bg1"/>
                </a:solidFill>
              </a:rPr>
              <a:t>年</a:t>
            </a:r>
            <a:r>
              <a:rPr lang="en-US" altLang="ja-JP" b="1" dirty="0">
                <a:solidFill>
                  <a:schemeClr val="bg1"/>
                </a:solidFill>
              </a:rPr>
              <a:t>10</a:t>
            </a:r>
            <a:r>
              <a:rPr lang="ja-JP" altLang="en-US" b="1" dirty="0">
                <a:solidFill>
                  <a:schemeClr val="bg1"/>
                </a:solidFill>
              </a:rPr>
              <a:t>月～</a:t>
            </a:r>
            <a:r>
              <a:rPr lang="en-US" altLang="ja-JP" b="1" dirty="0">
                <a:solidFill>
                  <a:schemeClr val="bg1"/>
                </a:solidFill>
              </a:rPr>
              <a:t>12</a:t>
            </a:r>
            <a:r>
              <a:rPr lang="ja-JP" altLang="en-US" b="1" dirty="0">
                <a:solidFill>
                  <a:schemeClr val="bg1"/>
                </a:solidFill>
              </a:rPr>
              <a:t>月）</a:t>
            </a:r>
          </a:p>
        </p:txBody>
      </p:sp>
      <p:sp>
        <p:nvSpPr>
          <p:cNvPr id="51" name="ホームベース 50"/>
          <p:cNvSpPr/>
          <p:nvPr/>
        </p:nvSpPr>
        <p:spPr>
          <a:xfrm>
            <a:off x="767409" y="4529685"/>
            <a:ext cx="5544616" cy="774832"/>
          </a:xfrm>
          <a:prstGeom prst="homePlate">
            <a:avLst/>
          </a:prstGeom>
          <a:solidFill>
            <a:schemeClr val="tx2">
              <a:lumMod val="25000"/>
              <a:lumOff val="75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商品有効期間： ～</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9</a:t>
            </a:r>
            <a:r>
              <a:rPr lang="ja-JP" altLang="en-US" sz="1600" dirty="0">
                <a:solidFill>
                  <a:schemeClr val="tx1"/>
                </a:solidFill>
              </a:rPr>
              <a:t>月</a:t>
            </a:r>
          </a:p>
        </p:txBody>
      </p:sp>
      <p:sp>
        <p:nvSpPr>
          <p:cNvPr id="48" name="ホームベース 47"/>
          <p:cNvSpPr/>
          <p:nvPr/>
        </p:nvSpPr>
        <p:spPr>
          <a:xfrm>
            <a:off x="5807968" y="5455473"/>
            <a:ext cx="6113009" cy="893320"/>
          </a:xfrm>
          <a:prstGeom prst="homePlate">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　　　</a:t>
            </a:r>
            <a:r>
              <a:rPr lang="ja-JP" altLang="en-US" sz="1600" dirty="0">
                <a:solidFill>
                  <a:schemeClr val="bg1"/>
                </a:solidFill>
              </a:rPr>
              <a:t>商品有効期間： </a:t>
            </a:r>
            <a:endParaRPr lang="en-US" altLang="ja-JP" sz="1600" dirty="0">
              <a:solidFill>
                <a:schemeClr val="bg1"/>
              </a:solidFill>
            </a:endParaRPr>
          </a:p>
          <a:p>
            <a:pPr algn="ctr"/>
            <a:r>
              <a:rPr lang="ja-JP" altLang="en-US" sz="1600" dirty="0">
                <a:solidFill>
                  <a:schemeClr val="bg1"/>
                </a:solidFill>
              </a:rPr>
              <a:t>　　</a:t>
            </a:r>
            <a:r>
              <a:rPr lang="en-US" altLang="ja-JP" sz="1600" dirty="0">
                <a:solidFill>
                  <a:schemeClr val="bg1"/>
                </a:solidFill>
              </a:rPr>
              <a:t>2022</a:t>
            </a:r>
            <a:r>
              <a:rPr lang="ja-JP" altLang="en-US" sz="1600" dirty="0">
                <a:solidFill>
                  <a:schemeClr val="bg1"/>
                </a:solidFill>
              </a:rPr>
              <a:t>年</a:t>
            </a:r>
            <a:r>
              <a:rPr lang="en-US" altLang="ja-JP" sz="1600" dirty="0">
                <a:solidFill>
                  <a:schemeClr val="bg1"/>
                </a:solidFill>
              </a:rPr>
              <a:t>9</a:t>
            </a:r>
            <a:r>
              <a:rPr lang="ja-JP" altLang="en-US" sz="1600" dirty="0">
                <a:solidFill>
                  <a:schemeClr val="bg1"/>
                </a:solidFill>
              </a:rPr>
              <a:t>月～</a:t>
            </a:r>
            <a:r>
              <a:rPr lang="en-US" altLang="ja-JP" sz="1600" dirty="0">
                <a:solidFill>
                  <a:schemeClr val="bg1"/>
                </a:solidFill>
              </a:rPr>
              <a:t>12</a:t>
            </a:r>
            <a:r>
              <a:rPr lang="ja-JP" altLang="en-US" sz="1600" dirty="0">
                <a:solidFill>
                  <a:schemeClr val="bg1"/>
                </a:solidFill>
              </a:rPr>
              <a:t>月</a:t>
            </a:r>
            <a:r>
              <a:rPr lang="ja-JP" altLang="en-US" sz="1400" dirty="0">
                <a:solidFill>
                  <a:schemeClr val="bg1"/>
                </a:solidFill>
              </a:rPr>
              <a:t>または</a:t>
            </a:r>
            <a:r>
              <a:rPr lang="en-US" altLang="ja-JP" sz="1600" dirty="0">
                <a:solidFill>
                  <a:schemeClr val="bg1"/>
                </a:solidFill>
              </a:rPr>
              <a:t>2022</a:t>
            </a:r>
            <a:r>
              <a:rPr lang="ja-JP" altLang="en-US" sz="1600" dirty="0">
                <a:solidFill>
                  <a:schemeClr val="bg1"/>
                </a:solidFill>
              </a:rPr>
              <a:t>年</a:t>
            </a:r>
            <a:r>
              <a:rPr lang="en-US" altLang="ja-JP" sz="1600" dirty="0">
                <a:solidFill>
                  <a:schemeClr val="bg1"/>
                </a:solidFill>
              </a:rPr>
              <a:t>9</a:t>
            </a:r>
            <a:r>
              <a:rPr lang="ja-JP" altLang="en-US" sz="1600" dirty="0">
                <a:solidFill>
                  <a:schemeClr val="bg1"/>
                </a:solidFill>
              </a:rPr>
              <a:t>月～</a:t>
            </a:r>
            <a:r>
              <a:rPr lang="en-US" altLang="ja-JP" sz="1600" dirty="0">
                <a:solidFill>
                  <a:schemeClr val="bg1"/>
                </a:solidFill>
              </a:rPr>
              <a:t>2023</a:t>
            </a:r>
            <a:r>
              <a:rPr lang="ja-JP" altLang="en-US" sz="1600" dirty="0">
                <a:solidFill>
                  <a:schemeClr val="bg1"/>
                </a:solidFill>
              </a:rPr>
              <a:t>年</a:t>
            </a:r>
            <a:r>
              <a:rPr lang="en-US" altLang="ja-JP" sz="1600" dirty="0">
                <a:solidFill>
                  <a:schemeClr val="bg1"/>
                </a:solidFill>
              </a:rPr>
              <a:t>3</a:t>
            </a:r>
            <a:r>
              <a:rPr lang="ja-JP" altLang="en-US" sz="1600" dirty="0">
                <a:solidFill>
                  <a:schemeClr val="bg1"/>
                </a:solidFill>
              </a:rPr>
              <a:t>月</a:t>
            </a:r>
          </a:p>
        </p:txBody>
      </p:sp>
      <p:cxnSp>
        <p:nvCxnSpPr>
          <p:cNvPr id="52" name="直線コネクタ 51"/>
          <p:cNvCxnSpPr/>
          <p:nvPr/>
        </p:nvCxnSpPr>
        <p:spPr>
          <a:xfrm>
            <a:off x="6278386" y="2484348"/>
            <a:ext cx="45567" cy="3968988"/>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54" name="ホームベース 53"/>
          <p:cNvSpPr/>
          <p:nvPr/>
        </p:nvSpPr>
        <p:spPr>
          <a:xfrm>
            <a:off x="4439816" y="5455474"/>
            <a:ext cx="1884137" cy="893320"/>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前倒し期間</a:t>
            </a:r>
            <a:endParaRPr lang="en-US" altLang="ja-JP" sz="1600" dirty="0">
              <a:solidFill>
                <a:schemeClr val="bg1"/>
              </a:solidFill>
            </a:endParaRPr>
          </a:p>
          <a:p>
            <a:pPr algn="ctr"/>
            <a:r>
              <a:rPr lang="en-US" altLang="ja-JP" sz="1400" dirty="0">
                <a:solidFill>
                  <a:schemeClr val="bg1"/>
                </a:solidFill>
              </a:rPr>
              <a:t>2022</a:t>
            </a:r>
            <a:r>
              <a:rPr lang="ja-JP" altLang="en-US" sz="1400" dirty="0">
                <a:solidFill>
                  <a:schemeClr val="bg1"/>
                </a:solidFill>
              </a:rPr>
              <a:t>年</a:t>
            </a:r>
            <a:r>
              <a:rPr lang="en-US" altLang="ja-JP" sz="1400" dirty="0">
                <a:solidFill>
                  <a:schemeClr val="bg1"/>
                </a:solidFill>
              </a:rPr>
              <a:t>9</a:t>
            </a:r>
            <a:r>
              <a:rPr lang="ja-JP" altLang="en-US" sz="1400" dirty="0">
                <a:solidFill>
                  <a:schemeClr val="bg1"/>
                </a:solidFill>
              </a:rPr>
              <a:t>月</a:t>
            </a:r>
            <a:r>
              <a:rPr lang="en-US" altLang="ja-JP" sz="1400" dirty="0">
                <a:solidFill>
                  <a:schemeClr val="bg1"/>
                </a:solidFill>
              </a:rPr>
              <a:t>1</a:t>
            </a:r>
            <a:r>
              <a:rPr lang="ja-JP" altLang="en-US" sz="1400" dirty="0">
                <a:solidFill>
                  <a:schemeClr val="bg1"/>
                </a:solidFill>
              </a:rPr>
              <a:t>日～</a:t>
            </a:r>
          </a:p>
        </p:txBody>
      </p:sp>
    </p:spTree>
    <p:extLst>
      <p:ext uri="{BB962C8B-B14F-4D97-AF65-F5344CB8AC3E}">
        <p14:creationId xmlns:p14="http://schemas.microsoft.com/office/powerpoint/2010/main" val="9937203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38</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　・広告取扱基本規定：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lvl="0">
              <a:defRPr/>
            </a:pPr>
            <a:r>
              <a:rPr kumimoji="0" lang="ja-JP" altLang="en-US" sz="1400" kern="0">
                <a:solidFill>
                  <a:schemeClr val="tx1">
                    <a:lumMod val="65000"/>
                    <a:lumOff val="35000"/>
                  </a:schemeClr>
                </a:solidFill>
              </a:rPr>
              <a:t>　</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r>
              <a:rPr lang="ja-JP" altLang="en-US" sz="1400" dirty="0">
                <a:solidFill>
                  <a:srgbClr val="172B4D"/>
                </a:solidFill>
                <a:latin typeface="-apple-system"/>
              </a:rPr>
              <a:t>■一部の広告タイプやブランドリフト調査項目、訴求する商品・サービスによっては入稿前審査にて事前原稿確認が必須です。目的に応じた相談フォームよりご依頼ください。</a:t>
            </a:r>
          </a:p>
          <a:p>
            <a:r>
              <a:rPr lang="ja-JP" altLang="en-US" sz="1400" dirty="0">
                <a:solidFill>
                  <a:srgbClr val="172B4D"/>
                </a:solidFill>
                <a:latin typeface="-apple-system"/>
              </a:rPr>
              <a:t>・掲載制限カテゴリー確認依頼フォーム</a:t>
            </a:r>
          </a:p>
          <a:p>
            <a:r>
              <a:rPr lang="ja-JP" altLang="en-US" sz="1400" dirty="0">
                <a:solidFill>
                  <a:srgbClr val="172B4D"/>
                </a:solidFill>
                <a:latin typeface="-apple-system"/>
              </a:rPr>
              <a:t>　</a:t>
            </a:r>
            <a:r>
              <a:rPr lang="en-US" altLang="ja-JP" sz="1400" dirty="0">
                <a:solidFill>
                  <a:srgbClr val="326CA6"/>
                </a:solidFill>
                <a:hlinkClick r:id="rId4"/>
              </a:rPr>
              <a:t>https://form-business.yahoo.co.jp/claris/enqueteForm?inquiry_type=placement_restrictions</a:t>
            </a:r>
            <a:endParaRPr lang="en-US" altLang="ja-JP" sz="1400" dirty="0">
              <a:solidFill>
                <a:srgbClr val="172B4D"/>
              </a:solidFill>
            </a:endParaRPr>
          </a:p>
          <a:p>
            <a:r>
              <a:rPr lang="ja-JP" altLang="en-US" sz="1400" dirty="0">
                <a:solidFill>
                  <a:srgbClr val="172B4D"/>
                </a:solidFill>
                <a:latin typeface="-apple-system"/>
              </a:rPr>
              <a:t>・ディスプレイ広告（予約型）入稿前審査依頼フォーム</a:t>
            </a:r>
          </a:p>
          <a:p>
            <a:r>
              <a:rPr lang="ja-JP" altLang="en-US" sz="1400" dirty="0">
                <a:solidFill>
                  <a:srgbClr val="172B4D"/>
                </a:solidFill>
                <a:latin typeface="-apple-system"/>
              </a:rPr>
              <a:t>　</a:t>
            </a:r>
            <a:r>
              <a:rPr lang="en-US" altLang="ja-JP" sz="1400" dirty="0">
                <a:solidFill>
                  <a:srgbClr val="326CA6"/>
                </a:solidFill>
                <a:hlinkClick r:id="rId4"/>
              </a:rPr>
              <a:t>https://form-business.yahoo.co.jp/claris/enqueteForm?inquiry_type=guaranteed_review</a:t>
            </a:r>
            <a:endParaRPr lang="en-US" altLang="ja-JP" sz="1400" dirty="0">
              <a:solidFill>
                <a:srgbClr val="172B4D"/>
              </a:solidFill>
            </a:endParaRPr>
          </a:p>
          <a:p>
            <a:r>
              <a:rPr lang="ja-JP" altLang="en-US" sz="1400" dirty="0">
                <a:solidFill>
                  <a:srgbClr val="172B4D"/>
                </a:solidFill>
                <a:latin typeface="-apple-system"/>
              </a:rPr>
              <a:t>・ブランドリフト調査入稿前審査依頼フォーム</a:t>
            </a:r>
          </a:p>
          <a:p>
            <a:r>
              <a:rPr lang="ja-JP" altLang="en-US" sz="1400" dirty="0">
                <a:solidFill>
                  <a:srgbClr val="172B4D"/>
                </a:solidFill>
                <a:latin typeface="-apple-system"/>
              </a:rPr>
              <a:t>　</a:t>
            </a:r>
            <a:r>
              <a:rPr lang="en-US" altLang="ja-JP" sz="1400" dirty="0">
                <a:solidFill>
                  <a:srgbClr val="326CA6"/>
                </a:solidFill>
                <a:hlinkClick r:id="rId5"/>
              </a:rPr>
              <a:t>https://form-business.yahoo.co.jp/claris/enqueteForm?inquiry_type=bls_review</a:t>
            </a:r>
            <a:endParaRPr lang="en-US" altLang="ja-JP" sz="1400" dirty="0">
              <a:solidFill>
                <a:srgbClr val="172B4D"/>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39</a:t>
            </a:fld>
            <a:endParaRPr lang="ja-JP" altLang="en-US"/>
          </a:p>
        </p:txBody>
      </p:sp>
      <p:sp>
        <p:nvSpPr>
          <p:cNvPr id="6" name="テキスト ボックス 5"/>
          <p:cNvSpPr txBox="1"/>
          <p:nvPr/>
        </p:nvSpPr>
        <p:spPr>
          <a:xfrm>
            <a:off x="454374" y="1124744"/>
            <a:ext cx="11402265" cy="3108543"/>
          </a:xfrm>
          <a:prstGeom prst="rect">
            <a:avLst/>
          </a:prstGeom>
          <a:noFill/>
        </p:spPr>
        <p:txBody>
          <a:bodyPr wrap="square" rtlCol="0">
            <a:spAutoFit/>
          </a:bodyPr>
          <a:lstStyle/>
          <a:p>
            <a:pPr lvl="0">
              <a:defRPr/>
            </a:pPr>
            <a:r>
              <a:rPr kumimoji="0" lang="ja-JP" altLang="en-US" sz="1400" kern="0" dirty="0">
                <a:solidFill>
                  <a:srgbClr val="000000">
                    <a:lumMod val="65000"/>
                    <a:lumOff val="35000"/>
                  </a:srgbClr>
                </a:solidFill>
              </a:rPr>
              <a:t>■金額表示は、消費税を含みません。</a:t>
            </a:r>
            <a:endParaRPr kumimoji="0" lang="en-US" altLang="ja-JP" sz="1400" kern="0" dirty="0">
              <a:solidFill>
                <a:srgbClr val="000000">
                  <a:lumMod val="65000"/>
                  <a:lumOff val="35000"/>
                </a:srgbClr>
              </a:solidFill>
            </a:endParaRPr>
          </a:p>
          <a:p>
            <a:pPr lvl="0">
              <a:defRPr/>
            </a:pP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■金額表示は、代理店手数料を含みます。</a:t>
            </a:r>
            <a:endParaRPr kumimoji="0" lang="en-US" altLang="ja-JP" sz="1400" kern="0" dirty="0">
              <a:solidFill>
                <a:srgbClr val="000000">
                  <a:lumMod val="65000"/>
                  <a:lumOff val="35000"/>
                </a:srgb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■在庫確認・シミュレーションの実行日から起算して</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日目以降の日付は指定できず、在庫は確認できません。</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また、</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日目以降の予約もできません。商品の掲載期間が半年の場合、</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在庫確認・シミュレーションと予約のタイミングにご注意ください。</a:t>
            </a:r>
            <a:endParaRPr lang="en-US" altLang="ja-JP" sz="1400" dirty="0">
              <a:solidFill>
                <a:schemeClr val="tx1">
                  <a:lumMod val="65000"/>
                  <a:lumOff val="35000"/>
                </a:schemeClr>
              </a:solidFill>
            </a:endParaRPr>
          </a:p>
          <a:p>
            <a:pPr lvl="0"/>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3460462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ブランドパネル</a:t>
            </a:r>
            <a:r>
              <a:rPr lang="en-US" altLang="ja-JP" dirty="0"/>
              <a:t>2022</a:t>
            </a:r>
            <a:r>
              <a:rPr lang="ja-JP" altLang="en-US" dirty="0"/>
              <a:t>年</a:t>
            </a:r>
            <a:r>
              <a:rPr lang="en-US" altLang="ja-JP" dirty="0"/>
              <a:t>9</a:t>
            </a:r>
            <a:r>
              <a:rPr lang="ja-JP" altLang="en-US" dirty="0"/>
              <a:t>月</a:t>
            </a:r>
            <a:r>
              <a:rPr lang="en-US" altLang="ja-JP" dirty="0"/>
              <a:t>~12</a:t>
            </a:r>
            <a:r>
              <a:rPr lang="ja-JP" altLang="en-US" dirty="0"/>
              <a:t>月商品　変更点</a:t>
            </a:r>
          </a:p>
        </p:txBody>
      </p:sp>
      <p:sp>
        <p:nvSpPr>
          <p:cNvPr id="4" name="スライド番号プレースホルダー 3"/>
          <p:cNvSpPr>
            <a:spLocks noGrp="1"/>
          </p:cNvSpPr>
          <p:nvPr>
            <p:ph type="sldNum" sz="quarter" idx="13"/>
          </p:nvPr>
        </p:nvSpPr>
        <p:spPr/>
        <p:txBody>
          <a:bodyPr/>
          <a:lstStyle/>
          <a:p>
            <a:fld id="{F9BD7636-22E7-4304-ABE2-16A3D163D5E1}" type="slidenum">
              <a:rPr lang="ja-JP" altLang="en-US" smtClean="0"/>
              <a:pPr/>
              <a:t>4</a:t>
            </a:fld>
            <a:endParaRPr lang="ja-JP" altLang="en-US"/>
          </a:p>
        </p:txBody>
      </p:sp>
      <p:sp>
        <p:nvSpPr>
          <p:cNvPr id="2" name="正方形/長方形 1"/>
          <p:cNvSpPr/>
          <p:nvPr/>
        </p:nvSpPr>
        <p:spPr>
          <a:xfrm>
            <a:off x="324272" y="1094872"/>
            <a:ext cx="3185487" cy="369332"/>
          </a:xfrm>
          <a:prstGeom prst="rect">
            <a:avLst/>
          </a:prstGeom>
        </p:spPr>
        <p:txBody>
          <a:bodyPr wrap="none">
            <a:spAutoFit/>
          </a:bodyPr>
          <a:lstStyle/>
          <a:p>
            <a:r>
              <a:rPr lang="ja-JP" altLang="en-US" dirty="0"/>
              <a:t>下記商品を廃止いたします。</a:t>
            </a:r>
            <a:endParaRPr lang="ja-JP" altLang="en-US" u="sng" dirty="0"/>
          </a:p>
        </p:txBody>
      </p:sp>
      <p:sp>
        <p:nvSpPr>
          <p:cNvPr id="11" name="テキスト ボックス 10"/>
          <p:cNvSpPr txBox="1"/>
          <p:nvPr/>
        </p:nvSpPr>
        <p:spPr>
          <a:xfrm>
            <a:off x="334963" y="1878967"/>
            <a:ext cx="10801597" cy="1107996"/>
          </a:xfrm>
          <a:prstGeom prst="rect">
            <a:avLst/>
          </a:prstGeom>
          <a:noFill/>
        </p:spPr>
        <p:txBody>
          <a:bodyPr wrap="square" rtlCol="0">
            <a:spAutoFit/>
          </a:bodyPr>
          <a:lstStyle/>
          <a:p>
            <a:r>
              <a:rPr lang="ja-JP" altLang="en-US" u="sng" dirty="0"/>
              <a:t>①ブランドパネル（ローカル観光プロモーション）</a:t>
            </a:r>
            <a:endParaRPr lang="en-US" altLang="ja-JP" u="sng" dirty="0"/>
          </a:p>
          <a:p>
            <a:endParaRPr lang="en-US" altLang="ja-JP" sz="1600" dirty="0"/>
          </a:p>
          <a:p>
            <a:r>
              <a:rPr lang="ja-JP" altLang="ja-JP" sz="1600" dirty="0"/>
              <a:t>ブランドパネル（都道府県）関連</a:t>
            </a:r>
            <a:r>
              <a:rPr lang="ja-JP" altLang="en-US" sz="1600" dirty="0"/>
              <a:t>商品で</a:t>
            </a:r>
            <a:r>
              <a:rPr lang="ja-JP" altLang="ja-JP" sz="1600" dirty="0"/>
              <a:t>オーディエンスカテゴリーのターゲティ</a:t>
            </a:r>
            <a:r>
              <a:rPr lang="ja-JP" altLang="en-US" sz="1600" dirty="0"/>
              <a:t>ングの設定が可能となったため廃止いたします。</a:t>
            </a:r>
            <a:endParaRPr lang="en-US" altLang="ja-JP" sz="1600" dirty="0"/>
          </a:p>
        </p:txBody>
      </p:sp>
      <p:sp>
        <p:nvSpPr>
          <p:cNvPr id="12" name="テキスト ボックス 11"/>
          <p:cNvSpPr txBox="1"/>
          <p:nvPr/>
        </p:nvSpPr>
        <p:spPr>
          <a:xfrm>
            <a:off x="334962" y="3401726"/>
            <a:ext cx="11553907" cy="861774"/>
          </a:xfrm>
          <a:prstGeom prst="rect">
            <a:avLst/>
          </a:prstGeom>
          <a:noFill/>
        </p:spPr>
        <p:txBody>
          <a:bodyPr wrap="square" rtlCol="0">
            <a:spAutoFit/>
          </a:bodyPr>
          <a:lstStyle/>
          <a:p>
            <a:r>
              <a:rPr lang="ja-JP" altLang="en-US" u="sng" dirty="0"/>
              <a:t>②</a:t>
            </a:r>
            <a:r>
              <a:rPr lang="ja-JP" altLang="ja-JP" u="sng" dirty="0"/>
              <a:t>ブランドパネル　トップインパクト　パノラマ　</a:t>
            </a:r>
            <a:r>
              <a:rPr lang="en-US" altLang="ja-JP" u="sng" dirty="0"/>
              <a:t>PC</a:t>
            </a:r>
            <a:r>
              <a:rPr lang="ja-JP" altLang="ja-JP" u="sng" dirty="0"/>
              <a:t>　（</a:t>
            </a:r>
            <a:r>
              <a:rPr lang="en-US" altLang="ja-JP" u="sng" dirty="0"/>
              <a:t>5000</a:t>
            </a:r>
            <a:r>
              <a:rPr lang="ja-JP" altLang="ja-JP" u="sng" dirty="0"/>
              <a:t>万円～）</a:t>
            </a:r>
            <a:endParaRPr lang="en-US" altLang="ja-JP" u="sng" dirty="0"/>
          </a:p>
          <a:p>
            <a:endParaRPr lang="en-US" altLang="ja-JP" sz="1600" u="sng" dirty="0"/>
          </a:p>
          <a:p>
            <a:r>
              <a:rPr lang="ja-JP" altLang="en-US" sz="1600" dirty="0"/>
              <a:t>​ブランドパネル　トップインパクト　パノラマ　</a:t>
            </a:r>
            <a:r>
              <a:rPr lang="en-US" altLang="ja-JP" sz="1600" dirty="0"/>
              <a:t>PC</a:t>
            </a:r>
            <a:r>
              <a:rPr lang="ja-JP" altLang="en-US" sz="1600" dirty="0"/>
              <a:t>関連商品の商品改定に伴い、廃止いたします。</a:t>
            </a:r>
            <a:endParaRPr lang="en-US" altLang="ja-JP" sz="1600" dirty="0"/>
          </a:p>
        </p:txBody>
      </p:sp>
      <p:sp>
        <p:nvSpPr>
          <p:cNvPr id="9" name="テキスト ボックス 8">
            <a:extLst>
              <a:ext uri="{FF2B5EF4-FFF2-40B4-BE49-F238E27FC236}">
                <a16:creationId xmlns:a16="http://schemas.microsoft.com/office/drawing/2014/main" id="{8AF7DA16-FDC4-ED36-70DA-C21DDEA06084}"/>
              </a:ext>
            </a:extLst>
          </p:cNvPr>
          <p:cNvSpPr txBox="1"/>
          <p:nvPr/>
        </p:nvSpPr>
        <p:spPr>
          <a:xfrm>
            <a:off x="6766499" y="658996"/>
            <a:ext cx="2969083" cy="230832"/>
          </a:xfrm>
          <a:prstGeom prst="rect">
            <a:avLst/>
          </a:prstGeom>
          <a:noFill/>
        </p:spPr>
        <p:txBody>
          <a:bodyPr wrap="none" rtlCol="0">
            <a:spAutoFit/>
          </a:bodyPr>
          <a:lstStyle/>
          <a:p>
            <a:r>
              <a:rPr lang="en-US" altLang="ja-JP" sz="900" dirty="0"/>
              <a:t>※</a:t>
            </a:r>
            <a:r>
              <a:rPr lang="ja-JP" altLang="en-US" sz="900" dirty="0"/>
              <a:t>ブランドパネル（</a:t>
            </a:r>
            <a:r>
              <a:rPr lang="en-US" altLang="ja-JP" sz="900" dirty="0"/>
              <a:t>2022</a:t>
            </a:r>
            <a:r>
              <a:rPr lang="ja-JP" altLang="en-US" sz="900" dirty="0"/>
              <a:t>年</a:t>
            </a:r>
            <a:r>
              <a:rPr lang="en-US" altLang="ja-JP" sz="900" dirty="0"/>
              <a:t>6</a:t>
            </a:r>
            <a:r>
              <a:rPr lang="ja-JP" altLang="en-US" sz="900" dirty="0"/>
              <a:t>月～</a:t>
            </a:r>
            <a:r>
              <a:rPr lang="en-US" altLang="ja-JP" sz="900" dirty="0"/>
              <a:t>9</a:t>
            </a:r>
            <a:r>
              <a:rPr lang="ja-JP" altLang="en-US" sz="900" dirty="0"/>
              <a:t>月）からの変更点</a:t>
            </a:r>
            <a:endParaRPr kumimoji="1" lang="ja-JP" altLang="en-US" sz="900" dirty="0"/>
          </a:p>
        </p:txBody>
      </p:sp>
    </p:spTree>
    <p:extLst>
      <p:ext uri="{BB962C8B-B14F-4D97-AF65-F5344CB8AC3E}">
        <p14:creationId xmlns:p14="http://schemas.microsoft.com/office/powerpoint/2010/main" val="16498205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業種カテゴリーの制限</a:t>
            </a:r>
            <a:r>
              <a:rPr lang="en-US" altLang="ja-JP" dirty="0"/>
              <a:t>/</a:t>
            </a:r>
            <a:r>
              <a:rPr lang="ja-JP" altLang="en-US" dirty="0"/>
              <a:t>予約時の注意点</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40</a:t>
            </a:fld>
            <a:endParaRPr lang="ja-JP" altLang="en-US"/>
          </a:p>
        </p:txBody>
      </p:sp>
      <p:sp>
        <p:nvSpPr>
          <p:cNvPr id="7" name="コンテンツ プレースホルダー 2"/>
          <p:cNvSpPr txBox="1">
            <a:spLocks/>
          </p:cNvSpPr>
          <p:nvPr/>
        </p:nvSpPr>
        <p:spPr>
          <a:xfrm>
            <a:off x="416496" y="1052736"/>
            <a:ext cx="11440144" cy="5184576"/>
          </a:xfrm>
          <a:prstGeom prst="rect">
            <a:avLst/>
          </a:prstGeom>
        </p:spPr>
        <p:txBody>
          <a:bodyPr vert="horz" lIns="74295" tIns="37148" rIns="74295" bIns="37148" rtlCol="0" anchor="t">
            <a:norm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メイリオ"/>
                <a:ea typeface="メイリオ"/>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メイリオ"/>
                <a:ea typeface="メイリオ"/>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メイリオ"/>
                <a:ea typeface="メイリオ"/>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lvl="0" indent="0">
              <a:buFont typeface="Arial" pitchFamily="34" charset="0"/>
              <a:buNone/>
            </a:pPr>
            <a:r>
              <a:rPr lang="ja-JP" altLang="en-US" sz="1950" b="1" dirty="0">
                <a:solidFill>
                  <a:schemeClr val="tx1">
                    <a:lumMod val="65000"/>
                    <a:lumOff val="35000"/>
                  </a:schemeClr>
                </a:solidFill>
              </a:rPr>
              <a:t>・広告タイプが静止画・動画の場合</a:t>
            </a:r>
          </a:p>
          <a:p>
            <a:pPr marL="179388" indent="-179388">
              <a:buNone/>
            </a:pPr>
            <a:r>
              <a:rPr lang="ja-JP" altLang="en-US" sz="1300" dirty="0">
                <a:solidFill>
                  <a:schemeClr val="tx1">
                    <a:lumMod val="65000"/>
                    <a:lumOff val="35000"/>
                  </a:schemeClr>
                </a:solidFill>
              </a:rPr>
              <a:t>　</a:t>
            </a:r>
            <a:r>
              <a:rPr lang="ja-JP" altLang="en-US" sz="1600" dirty="0">
                <a:solidFill>
                  <a:schemeClr val="tx1">
                    <a:lumMod val="65000"/>
                    <a:lumOff val="35000"/>
                  </a:schemeClr>
                </a:solidFill>
              </a:rPr>
              <a:t>掲載予定のキャンペーンが掲載制限カテゴリーに該当する場合、予約はできません。広告管理ツールのシミュレーションの結果は在庫なしと表示されます。（ただし、ホワイトリストに登録されていれば予約可能です。）</a:t>
            </a:r>
          </a:p>
          <a:p>
            <a:pPr marL="0" lvl="0" indent="0">
              <a:buFont typeface="Arial" pitchFamily="34" charset="0"/>
              <a:buNone/>
            </a:pPr>
            <a:endParaRPr lang="en-US" altLang="ja-JP" sz="1300" dirty="0">
              <a:solidFill>
                <a:schemeClr val="tx1">
                  <a:lumMod val="65000"/>
                  <a:lumOff val="35000"/>
                </a:schemeClr>
              </a:solidFill>
            </a:endParaRPr>
          </a:p>
          <a:p>
            <a:pPr marL="179388" lvl="0" indent="-179388">
              <a:buFont typeface="Arial" pitchFamily="34" charset="0"/>
              <a:buNone/>
            </a:pPr>
            <a:r>
              <a:rPr lang="ja-JP" altLang="en-US" sz="1950" b="1" dirty="0">
                <a:solidFill>
                  <a:schemeClr val="tx1">
                    <a:lumMod val="65000"/>
                    <a:lumOff val="35000"/>
                  </a:schemeClr>
                </a:solidFill>
              </a:rPr>
              <a:t>・広告タイプが予約型専用広告の場合</a:t>
            </a:r>
            <a:r>
              <a:rPr lang="ja-JP" altLang="en-US" sz="1138" dirty="0">
                <a:solidFill>
                  <a:schemeClr val="tx1">
                    <a:lumMod val="65000"/>
                    <a:lumOff val="35000"/>
                  </a:schemeClr>
                </a:solidFill>
              </a:rPr>
              <a:t>（</a:t>
            </a:r>
            <a:r>
              <a:rPr lang="en-US" altLang="ja-JP" sz="1138" dirty="0">
                <a:solidFill>
                  <a:schemeClr val="tx1">
                    <a:lumMod val="65000"/>
                    <a:lumOff val="35000"/>
                  </a:schemeClr>
                </a:solidFill>
              </a:rPr>
              <a:t>※</a:t>
            </a:r>
            <a:r>
              <a:rPr lang="ja-JP" altLang="en-US" sz="1138" dirty="0">
                <a:solidFill>
                  <a:schemeClr val="tx1">
                    <a:lumMod val="65000"/>
                    <a:lumOff val="35000"/>
                  </a:schemeClr>
                </a:solidFill>
              </a:rPr>
              <a:t>広告タイプ：ブランドパネルトップインパクト関連、パノラマ関連）</a:t>
            </a:r>
            <a:r>
              <a:rPr lang="ja-JP" altLang="en-US" sz="1600" dirty="0">
                <a:solidFill>
                  <a:schemeClr val="tx1">
                    <a:lumMod val="65000"/>
                    <a:lumOff val="35000"/>
                  </a:schemeClr>
                </a:solidFill>
              </a:rPr>
              <a:t>掲載予定のキャンペーンが掲載制限カテゴリーに該当する場合、予約はできません。ただし </a:t>
            </a:r>
            <a:r>
              <a:rPr lang="ja-JP" altLang="en-US" sz="1600" b="1" dirty="0">
                <a:solidFill>
                  <a:srgbClr val="C00000"/>
                </a:solidFill>
              </a:rPr>
              <a:t>「健康・美容食品」「健康器具・雑貨」</a:t>
            </a:r>
            <a:r>
              <a:rPr lang="ja-JP" altLang="en-US" sz="1600" dirty="0">
                <a:solidFill>
                  <a:schemeClr val="tx1">
                    <a:lumMod val="65000"/>
                    <a:lumOff val="35000"/>
                  </a:schemeClr>
                </a:solidFill>
              </a:rPr>
              <a:t>の場合は、一部のプロモーション内容のみ許可しています。</a:t>
            </a:r>
            <a:r>
              <a:rPr lang="en-US" altLang="ja-JP" sz="1600" dirty="0">
                <a:solidFill>
                  <a:schemeClr val="tx1">
                    <a:lumMod val="65000"/>
                    <a:lumOff val="35000"/>
                  </a:schemeClr>
                </a:solidFill>
              </a:rPr>
              <a:t>P26</a:t>
            </a:r>
            <a:r>
              <a:rPr lang="ja-JP" altLang="en-US" sz="1600" dirty="0">
                <a:solidFill>
                  <a:schemeClr val="tx1">
                    <a:lumMod val="65000"/>
                    <a:lumOff val="35000"/>
                  </a:schemeClr>
                </a:solidFill>
              </a:rPr>
              <a:t>の事前提案可否のフローにて、事前に弊社営業または</a:t>
            </a:r>
            <a:r>
              <a:rPr lang="en-US" altLang="ja-JP" sz="1600" dirty="0">
                <a:solidFill>
                  <a:schemeClr val="tx1">
                    <a:lumMod val="65000"/>
                    <a:lumOff val="35000"/>
                  </a:schemeClr>
                </a:solidFill>
              </a:rPr>
              <a:t>Yahoo!</a:t>
            </a:r>
            <a:r>
              <a:rPr lang="ja-JP" altLang="en-US" sz="1600" dirty="0">
                <a:solidFill>
                  <a:schemeClr val="tx1">
                    <a:lumMod val="65000"/>
                    <a:lumOff val="35000"/>
                  </a:schemeClr>
                </a:solidFill>
              </a:rPr>
              <a:t>広告パートナーサポート宛にご連絡ください。</a:t>
            </a:r>
          </a:p>
          <a:p>
            <a:pPr marL="400050" lvl="1" indent="0">
              <a:buFont typeface="Arial" pitchFamily="34" charset="0"/>
              <a:buNone/>
            </a:pPr>
            <a:endParaRPr lang="en-US" altLang="ja-JP" sz="1100" dirty="0">
              <a:solidFill>
                <a:schemeClr val="tx1">
                  <a:lumMod val="65000"/>
                  <a:lumOff val="35000"/>
                </a:schemeClr>
              </a:solidFill>
            </a:endParaRPr>
          </a:p>
        </p:txBody>
      </p:sp>
      <p:pic>
        <p:nvPicPr>
          <p:cNvPr id="8" name="図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392" y="4209979"/>
            <a:ext cx="887380" cy="720080"/>
          </a:xfrm>
          <a:prstGeom prst="rect">
            <a:avLst/>
          </a:prstGeom>
        </p:spPr>
      </p:pic>
      <p:sp>
        <p:nvSpPr>
          <p:cNvPr id="9" name="角丸四角形 8"/>
          <p:cNvSpPr/>
          <p:nvPr/>
        </p:nvSpPr>
        <p:spPr bwMode="auto">
          <a:xfrm>
            <a:off x="416496" y="4101967"/>
            <a:ext cx="11440143" cy="1928851"/>
          </a:xfrm>
          <a:prstGeom prst="roundRect">
            <a:avLst/>
          </a:prstGeom>
          <a:no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0" name="テキスト ボックス 9"/>
          <p:cNvSpPr txBox="1"/>
          <p:nvPr/>
        </p:nvSpPr>
        <p:spPr>
          <a:xfrm>
            <a:off x="1127448" y="4368825"/>
            <a:ext cx="10657183" cy="1661993"/>
          </a:xfrm>
          <a:prstGeom prst="rect">
            <a:avLst/>
          </a:prstGeom>
          <a:noFill/>
        </p:spPr>
        <p:txBody>
          <a:bodyPr wrap="square" rtlCol="0">
            <a:spAutoFit/>
          </a:bodyPr>
          <a:lstStyle/>
          <a:p>
            <a:pPr marL="400050" lvl="1" indent="0">
              <a:buFont typeface="Arial" pitchFamily="34" charset="0"/>
              <a:buNone/>
            </a:pPr>
            <a:r>
              <a:rPr lang="ja-JP" altLang="en-US" sz="1400" dirty="0">
                <a:solidFill>
                  <a:schemeClr val="tx1">
                    <a:lumMod val="65000"/>
                    <a:lumOff val="35000"/>
                  </a:schemeClr>
                </a:solidFill>
              </a:rPr>
              <a:t>予約型専用広告において、掲載制限カテゴリーのうち、</a:t>
            </a:r>
            <a:r>
              <a:rPr lang="ja-JP" altLang="en-US" sz="1400" b="1" dirty="0">
                <a:solidFill>
                  <a:srgbClr val="C00000"/>
                </a:solidFill>
              </a:rPr>
              <a:t>「健康・美容食品」「法務・税務」</a:t>
            </a:r>
            <a:r>
              <a:rPr lang="ja-JP" altLang="en-US" sz="1400" dirty="0">
                <a:solidFill>
                  <a:schemeClr val="tx1">
                    <a:lumMod val="65000"/>
                    <a:lumOff val="35000"/>
                  </a:schemeClr>
                </a:solidFill>
              </a:rPr>
              <a:t>は、</a:t>
            </a:r>
            <a:r>
              <a:rPr lang="ja-JP" altLang="en-US" sz="1400" u="sng" dirty="0">
                <a:solidFill>
                  <a:schemeClr val="tx1">
                    <a:lumMod val="65000"/>
                    <a:lumOff val="35000"/>
                  </a:schemeClr>
                </a:solidFill>
              </a:rPr>
              <a:t>システム制御がかからず予約できてしまいます</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pPr marL="400050" lvl="1" indent="0">
              <a:buFont typeface="Arial" pitchFamily="34" charset="0"/>
              <a:buNone/>
            </a:pPr>
            <a:r>
              <a:rPr lang="ja-JP" altLang="en-US" sz="1400" dirty="0">
                <a:solidFill>
                  <a:schemeClr val="tx1">
                    <a:lumMod val="65000"/>
                    <a:lumOff val="35000"/>
                  </a:schemeClr>
                </a:solidFill>
              </a:rPr>
              <a:t>しかし、予約型専用広告の掲載制限カテゴリー対象のため、審査のタイミングで否認されます。</a:t>
            </a:r>
            <a:endParaRPr lang="en-US" altLang="ja-JP" sz="1400" dirty="0">
              <a:solidFill>
                <a:schemeClr val="tx1">
                  <a:lumMod val="65000"/>
                  <a:lumOff val="35000"/>
                </a:schemeClr>
              </a:solidFill>
            </a:endParaRPr>
          </a:p>
          <a:p>
            <a:pPr marL="400050" lvl="1" indent="0">
              <a:buFont typeface="Arial" pitchFamily="34" charset="0"/>
              <a:buNone/>
            </a:pPr>
            <a:r>
              <a:rPr lang="ja-JP" altLang="en-US" sz="1400" dirty="0">
                <a:solidFill>
                  <a:schemeClr val="tx1">
                    <a:lumMod val="65000"/>
                    <a:lumOff val="35000"/>
                  </a:schemeClr>
                </a:solidFill>
              </a:rPr>
              <a:t>（</a:t>
            </a:r>
            <a:r>
              <a:rPr lang="ja-JP" altLang="en-US" sz="1400" b="1" dirty="0">
                <a:solidFill>
                  <a:schemeClr val="tx1">
                    <a:lumMod val="65000"/>
                    <a:lumOff val="35000"/>
                  </a:schemeClr>
                </a:solidFill>
              </a:rPr>
              <a:t> </a:t>
            </a:r>
            <a:r>
              <a:rPr lang="ja-JP" altLang="en-US" sz="1400" dirty="0">
                <a:solidFill>
                  <a:schemeClr val="tx1">
                    <a:lumMod val="65000"/>
                    <a:lumOff val="35000"/>
                  </a:schemeClr>
                </a:solidFill>
              </a:rPr>
              <a:t>「健康・美容食品」 は許可されたプロモーション内容のみ掲載可となりますので上記のとおり事前の申請が必要です。）</a:t>
            </a:r>
            <a:endParaRPr lang="en-US" altLang="ja-JP" sz="1400" dirty="0">
              <a:solidFill>
                <a:schemeClr val="tx1">
                  <a:lumMod val="65000"/>
                  <a:lumOff val="35000"/>
                </a:schemeClr>
              </a:solidFill>
            </a:endParaRPr>
          </a:p>
          <a:p>
            <a:pPr marL="400050" lvl="1" indent="0">
              <a:buFont typeface="Arial" pitchFamily="34" charset="0"/>
              <a:buNone/>
            </a:pPr>
            <a:r>
              <a:rPr lang="ja-JP" altLang="en-US" sz="1400" b="1" u="sng" dirty="0">
                <a:solidFill>
                  <a:schemeClr val="tx1">
                    <a:lumMod val="65000"/>
                    <a:lumOff val="35000"/>
                  </a:schemeClr>
                </a:solidFill>
              </a:rPr>
              <a:t>否認された場合、再審査を申請するか、忘れずにキャンセルしてください。</a:t>
            </a:r>
            <a:endParaRPr lang="en-US" altLang="ja-JP" sz="1400" b="1" u="sng" dirty="0">
              <a:solidFill>
                <a:schemeClr val="tx1">
                  <a:lumMod val="65000"/>
                  <a:lumOff val="35000"/>
                </a:schemeClr>
              </a:solidFill>
            </a:endParaRPr>
          </a:p>
          <a:p>
            <a:pPr marL="400050" lvl="1" indent="0">
              <a:buFont typeface="Arial" pitchFamily="34" charset="0"/>
              <a:buNone/>
            </a:pPr>
            <a:r>
              <a:rPr lang="ja-JP" altLang="en-US" sz="1400" dirty="0">
                <a:solidFill>
                  <a:schemeClr val="tx1">
                    <a:lumMod val="65000"/>
                    <a:lumOff val="35000"/>
                  </a:schemeClr>
                </a:solidFill>
              </a:rPr>
              <a:t>（</a:t>
            </a:r>
            <a:r>
              <a:rPr lang="ja-JP" altLang="en-US" sz="1400" dirty="0">
                <a:solidFill>
                  <a:schemeClr val="tx1">
                    <a:lumMod val="65000"/>
                    <a:lumOff val="35000"/>
                  </a:schemeClr>
                </a:solidFill>
                <a:latin typeface="+mn-ea"/>
              </a:rPr>
              <a:t>キャンペーン作成（予約）後、</a:t>
            </a:r>
            <a:r>
              <a:rPr lang="en-US" altLang="ja-JP" sz="1400" dirty="0">
                <a:solidFill>
                  <a:schemeClr val="tx1">
                    <a:lumMod val="65000"/>
                    <a:lumOff val="35000"/>
                  </a:schemeClr>
                </a:solidFill>
                <a:latin typeface="+mn-ea"/>
              </a:rPr>
              <a:t>4</a:t>
            </a:r>
            <a:r>
              <a:rPr lang="ja-JP" altLang="en-US" sz="1400" dirty="0">
                <a:solidFill>
                  <a:schemeClr val="tx1">
                    <a:lumMod val="65000"/>
                    <a:lumOff val="35000"/>
                  </a:schemeClr>
                </a:solidFill>
                <a:latin typeface="+mn-ea"/>
              </a:rPr>
              <a:t>営業日以降のキャンセルはキャンセル料が発生します。</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endParaRPr kumimoji="1" lang="ja-JP" altLang="en-US" dirty="0"/>
          </a:p>
        </p:txBody>
      </p:sp>
    </p:spTree>
    <p:extLst>
      <p:ext uri="{BB962C8B-B14F-4D97-AF65-F5344CB8AC3E}">
        <p14:creationId xmlns:p14="http://schemas.microsoft.com/office/powerpoint/2010/main" val="30844119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41</a:t>
            </a:fld>
            <a:endParaRPr lang="ja-JP" altLang="en-US"/>
          </a:p>
        </p:txBody>
      </p:sp>
      <p:sp>
        <p:nvSpPr>
          <p:cNvPr id="6" name="テキスト ボックス 5"/>
          <p:cNvSpPr txBox="1"/>
          <p:nvPr/>
        </p:nvSpPr>
        <p:spPr>
          <a:xfrm>
            <a:off x="313880" y="1001886"/>
            <a:ext cx="11402265" cy="1615827"/>
          </a:xfrm>
          <a:prstGeom prst="rect">
            <a:avLst/>
          </a:prstGeom>
          <a:noFill/>
        </p:spPr>
        <p:txBody>
          <a:bodyPr wrap="square" lIns="91440" tIns="45720" rIns="91440" bIns="45720" rtlCol="0" anchor="t">
            <a:spAutoFit/>
          </a:bodyPr>
          <a:lstStyle/>
          <a:p>
            <a:r>
              <a:rPr lang="ja-JP" altLang="en-US" sz="1100" dirty="0">
                <a:solidFill>
                  <a:schemeClr val="tx1">
                    <a:lumMod val="65000"/>
                    <a:lumOff val="35000"/>
                  </a:schemeClr>
                </a:solidFill>
              </a:rPr>
              <a:t>■</a:t>
            </a:r>
            <a:r>
              <a:rPr lang="en-US" altLang="ja-JP" sz="1100" dirty="0">
                <a:solidFill>
                  <a:schemeClr val="tx1">
                    <a:lumMod val="65000"/>
                    <a:lumOff val="35000"/>
                  </a:schemeClr>
                </a:solidFill>
              </a:rPr>
              <a:t>2022/9/5</a:t>
            </a:r>
          </a:p>
          <a:p>
            <a:r>
              <a:rPr lang="ja-JP" altLang="en-US" sz="1100" dirty="0">
                <a:solidFill>
                  <a:schemeClr val="tx1">
                    <a:lumMod val="65000"/>
                    <a:lumOff val="35000"/>
                  </a:schemeClr>
                </a:solidFill>
              </a:rPr>
              <a:t>・掲載制限業種ページの「掲載制限カテゴリー名」を更新いたしました。</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r>
              <a:rPr lang="ja-JP" altLang="en-US" sz="1100" dirty="0">
                <a:solidFill>
                  <a:schemeClr val="tx1">
                    <a:lumMod val="65000"/>
                    <a:lumOff val="35000"/>
                  </a:schemeClr>
                </a:solidFill>
              </a:rPr>
              <a:t>■</a:t>
            </a:r>
            <a:r>
              <a:rPr lang="en-US" altLang="ja-JP" sz="1100" dirty="0">
                <a:solidFill>
                  <a:schemeClr val="tx1">
                    <a:lumMod val="65000"/>
                    <a:lumOff val="35000"/>
                  </a:schemeClr>
                </a:solidFill>
              </a:rPr>
              <a:t>2022/9/21</a:t>
            </a:r>
          </a:p>
          <a:p>
            <a:r>
              <a:rPr lang="ja-JP" altLang="en-US" sz="1100" dirty="0">
                <a:solidFill>
                  <a:schemeClr val="tx1">
                    <a:lumMod val="65000"/>
                    <a:lumOff val="35000"/>
                  </a:schemeClr>
                </a:solidFill>
              </a:rPr>
              <a:t>・市区群商品において、オーディエンスリスト（ヤフー提供）のカテゴリーの一部を提供いたしました。</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endParaRPr lang="ja-JP" altLang="en-US" sz="1100" dirty="0">
              <a:solidFill>
                <a:schemeClr val="tx1">
                  <a:lumMod val="65000"/>
                  <a:lumOff val="35000"/>
                </a:schemeClr>
              </a:solidFill>
            </a:endParaRPr>
          </a:p>
          <a:p>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p:txBody>
      </p:sp>
    </p:spTree>
    <p:extLst>
      <p:ext uri="{BB962C8B-B14F-4D97-AF65-F5344CB8AC3E}">
        <p14:creationId xmlns:p14="http://schemas.microsoft.com/office/powerpoint/2010/main" val="18633099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2"/>
          </p:nvPr>
        </p:nvSpPr>
        <p:spPr/>
        <p:txBody>
          <a:bodyPr/>
          <a:lstStyle/>
          <a:p>
            <a:endParaRPr kumimoji="1" lang="ja-JP" altLang="en-US"/>
          </a:p>
        </p:txBody>
      </p:sp>
      <p:sp>
        <p:nvSpPr>
          <p:cNvPr id="3" name="テキスト プレースホルダー 2"/>
          <p:cNvSpPr>
            <a:spLocks noGrp="1"/>
          </p:cNvSpPr>
          <p:nvPr>
            <p:ph type="body" sz="quarter" idx="11"/>
          </p:nvPr>
        </p:nvSpPr>
        <p:spPr/>
        <p:txBody>
          <a:bodyPr/>
          <a:lstStyle/>
          <a:p>
            <a:r>
              <a:rPr lang="ja-JP" altLang="en-US" dirty="0"/>
              <a:t>商品一覧　</a:t>
            </a:r>
            <a:r>
              <a:rPr lang="ja-JP" altLang="en-US" dirty="0">
                <a:latin typeface="+mn-ea"/>
              </a:rPr>
              <a:t>ブランドパネル（マルチデバイス商品）</a:t>
            </a:r>
            <a:endParaRPr lang="ja-JP" altLang="en-US" dirty="0"/>
          </a:p>
        </p:txBody>
      </p:sp>
      <p:sp>
        <p:nvSpPr>
          <p:cNvPr id="4" name="テキスト プレースホルダー 3"/>
          <p:cNvSpPr>
            <a:spLocks noGrp="1"/>
          </p:cNvSpPr>
          <p:nvPr>
            <p:ph type="body" sz="quarter" idx="13"/>
          </p:nvPr>
        </p:nvSpPr>
        <p:spPr/>
        <p:txBody>
          <a:bodyPr/>
          <a:lstStyle/>
          <a:p>
            <a:endParaRPr kumimoji="1" lang="ja-JP" altLang="en-US"/>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509173813"/>
              </p:ext>
            </p:extLst>
          </p:nvPr>
        </p:nvGraphicFramePr>
        <p:xfrm>
          <a:off x="335360" y="979515"/>
          <a:ext cx="11740159" cy="5492575"/>
        </p:xfrm>
        <a:graphic>
          <a:graphicData uri="http://schemas.openxmlformats.org/drawingml/2006/table">
            <a:tbl>
              <a:tblPr firstCol="1" bandRow="1"/>
              <a:tblGrid>
                <a:gridCol w="1278162">
                  <a:extLst>
                    <a:ext uri="{9D8B030D-6E8A-4147-A177-3AD203B41FA5}">
                      <a16:colId xmlns:a16="http://schemas.microsoft.com/office/drawing/2014/main" val="792911817"/>
                    </a:ext>
                  </a:extLst>
                </a:gridCol>
                <a:gridCol w="594046">
                  <a:extLst>
                    <a:ext uri="{9D8B030D-6E8A-4147-A177-3AD203B41FA5}">
                      <a16:colId xmlns:a16="http://schemas.microsoft.com/office/drawing/2014/main" val="1525620392"/>
                    </a:ext>
                  </a:extLst>
                </a:gridCol>
                <a:gridCol w="1132209">
                  <a:extLst>
                    <a:ext uri="{9D8B030D-6E8A-4147-A177-3AD203B41FA5}">
                      <a16:colId xmlns:a16="http://schemas.microsoft.com/office/drawing/2014/main" val="3835180974"/>
                    </a:ext>
                  </a:extLst>
                </a:gridCol>
                <a:gridCol w="595983">
                  <a:extLst>
                    <a:ext uri="{9D8B030D-6E8A-4147-A177-3AD203B41FA5}">
                      <a16:colId xmlns:a16="http://schemas.microsoft.com/office/drawing/2014/main" val="4269922740"/>
                    </a:ext>
                  </a:extLst>
                </a:gridCol>
                <a:gridCol w="1106839">
                  <a:extLst>
                    <a:ext uri="{9D8B030D-6E8A-4147-A177-3AD203B41FA5}">
                      <a16:colId xmlns:a16="http://schemas.microsoft.com/office/drawing/2014/main" val="360912566"/>
                    </a:ext>
                  </a:extLst>
                </a:gridCol>
                <a:gridCol w="624205">
                  <a:extLst>
                    <a:ext uri="{9D8B030D-6E8A-4147-A177-3AD203B41FA5}">
                      <a16:colId xmlns:a16="http://schemas.microsoft.com/office/drawing/2014/main" val="1933156410"/>
                    </a:ext>
                  </a:extLst>
                </a:gridCol>
                <a:gridCol w="1176910">
                  <a:extLst>
                    <a:ext uri="{9D8B030D-6E8A-4147-A177-3AD203B41FA5}">
                      <a16:colId xmlns:a16="http://schemas.microsoft.com/office/drawing/2014/main" val="846502076"/>
                    </a:ext>
                  </a:extLst>
                </a:gridCol>
                <a:gridCol w="692446">
                  <a:extLst>
                    <a:ext uri="{9D8B030D-6E8A-4147-A177-3AD203B41FA5}">
                      <a16:colId xmlns:a16="http://schemas.microsoft.com/office/drawing/2014/main" val="4196219788"/>
                    </a:ext>
                  </a:extLst>
                </a:gridCol>
                <a:gridCol w="1082975">
                  <a:extLst>
                    <a:ext uri="{9D8B030D-6E8A-4147-A177-3AD203B41FA5}">
                      <a16:colId xmlns:a16="http://schemas.microsoft.com/office/drawing/2014/main" val="943744829"/>
                    </a:ext>
                  </a:extLst>
                </a:gridCol>
                <a:gridCol w="645217">
                  <a:extLst>
                    <a:ext uri="{9D8B030D-6E8A-4147-A177-3AD203B41FA5}">
                      <a16:colId xmlns:a16="http://schemas.microsoft.com/office/drawing/2014/main" val="2494124302"/>
                    </a:ext>
                  </a:extLst>
                </a:gridCol>
                <a:gridCol w="1208959">
                  <a:extLst>
                    <a:ext uri="{9D8B030D-6E8A-4147-A177-3AD203B41FA5}">
                      <a16:colId xmlns:a16="http://schemas.microsoft.com/office/drawing/2014/main" val="3445193374"/>
                    </a:ext>
                  </a:extLst>
                </a:gridCol>
                <a:gridCol w="591241">
                  <a:extLst>
                    <a:ext uri="{9D8B030D-6E8A-4147-A177-3AD203B41FA5}">
                      <a16:colId xmlns:a16="http://schemas.microsoft.com/office/drawing/2014/main" val="739266037"/>
                    </a:ext>
                  </a:extLst>
                </a:gridCol>
                <a:gridCol w="1010967">
                  <a:extLst>
                    <a:ext uri="{9D8B030D-6E8A-4147-A177-3AD203B41FA5}">
                      <a16:colId xmlns:a16="http://schemas.microsoft.com/office/drawing/2014/main" val="3201855149"/>
                    </a:ext>
                  </a:extLst>
                </a:gridCol>
              </a:tblGrid>
              <a:tr h="3285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MD</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500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r>
                        <a:rPr kumimoji="1" lang="ja-JP" altLang="en-US" sz="800" b="1" kern="1200">
                          <a:solidFill>
                            <a:schemeClr val="tx1">
                              <a:lumMod val="65000"/>
                              <a:lumOff val="35000"/>
                            </a:schemeClr>
                          </a:solidFill>
                          <a:latin typeface="+mn-lt"/>
                          <a:ea typeface="+mn-ea"/>
                          <a:cs typeface="+mn-cs"/>
                        </a:rPr>
                        <a:t>　</a:t>
                      </a:r>
                      <a:r>
                        <a:rPr kumimoji="1" lang="en-US" altLang="ja-JP" sz="800" b="1" kern="1200">
                          <a:solidFill>
                            <a:schemeClr val="tx1">
                              <a:lumMod val="65000"/>
                              <a:lumOff val="35000"/>
                            </a:schemeClr>
                          </a:solidFill>
                          <a:latin typeface="+mn-lt"/>
                          <a:ea typeface="+mn-ea"/>
                          <a:cs typeface="+mn-cs"/>
                        </a:rPr>
                        <a:t>MD</a:t>
                      </a:r>
                      <a:r>
                        <a:rPr kumimoji="1" lang="ja-JP" altLang="en-US" sz="800" b="1" kern="1200" dirty="0">
                          <a:solidFill>
                            <a:schemeClr val="tx1">
                              <a:lumMod val="65000"/>
                              <a:lumOff val="35000"/>
                            </a:schemeClr>
                          </a:solidFill>
                          <a:latin typeface="+mn-lt"/>
                          <a:ea typeface="+mn-ea"/>
                          <a:cs typeface="+mn-cs"/>
                        </a:rPr>
                        <a:t>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万円～）</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r>
                        <a:rPr kumimoji="1" lang="ja-JP" altLang="en-US" sz="800" b="1" kern="1200">
                          <a:solidFill>
                            <a:schemeClr val="tx1">
                              <a:lumMod val="65000"/>
                              <a:lumOff val="35000"/>
                            </a:schemeClr>
                          </a:solidFill>
                          <a:latin typeface="+mn-lt"/>
                          <a:ea typeface="+mn-ea"/>
                          <a:cs typeface="+mn-cs"/>
                        </a:rPr>
                        <a:t>　</a:t>
                      </a:r>
                      <a:r>
                        <a:rPr kumimoji="1" lang="en-US" altLang="ja-JP" sz="800" b="1" kern="1200">
                          <a:solidFill>
                            <a:schemeClr val="tx1">
                              <a:lumMod val="65000"/>
                              <a:lumOff val="35000"/>
                            </a:schemeClr>
                          </a:solidFill>
                          <a:latin typeface="+mn-lt"/>
                          <a:ea typeface="+mn-ea"/>
                          <a:cs typeface="+mn-cs"/>
                        </a:rPr>
                        <a:t>MD</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FQ1</a:t>
                      </a:r>
                      <a:r>
                        <a:rPr kumimoji="1" lang="ja-JP" altLang="en-US" sz="800" b="1" kern="1200" dirty="0">
                          <a:solidFill>
                            <a:schemeClr val="tx1">
                              <a:lumMod val="65000"/>
                              <a:lumOff val="35000"/>
                            </a:schemeClr>
                          </a:solidFill>
                          <a:latin typeface="+mn-lt"/>
                          <a:ea typeface="+mn-ea"/>
                          <a:cs typeface="+mn-cs"/>
                        </a:rPr>
                        <a:t>）</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r>
                        <a:rPr kumimoji="1" lang="ja-JP" altLang="en-US" sz="800" b="1" kern="1200">
                          <a:solidFill>
                            <a:schemeClr val="tx1">
                              <a:lumMod val="65000"/>
                              <a:lumOff val="35000"/>
                            </a:schemeClr>
                          </a:solidFill>
                          <a:latin typeface="+mn-lt"/>
                          <a:ea typeface="+mn-ea"/>
                          <a:cs typeface="+mn-cs"/>
                        </a:rPr>
                        <a:t>　</a:t>
                      </a:r>
                      <a:r>
                        <a:rPr kumimoji="1" lang="en-US" altLang="ja-JP" sz="800" b="1" kern="1200">
                          <a:solidFill>
                            <a:schemeClr val="tx1">
                              <a:lumMod val="65000"/>
                              <a:lumOff val="35000"/>
                            </a:schemeClr>
                          </a:solidFill>
                          <a:latin typeface="+mn-lt"/>
                          <a:ea typeface="+mn-ea"/>
                          <a:cs typeface="+mn-cs"/>
                        </a:rPr>
                        <a:t>MD</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r>
                        <a:rPr kumimoji="1" lang="en-US" altLang="ja-JP" sz="800" b="1" kern="1200" dirty="0">
                          <a:solidFill>
                            <a:schemeClr val="tx1">
                              <a:lumMod val="65000"/>
                              <a:lumOff val="35000"/>
                            </a:schemeClr>
                          </a:solidFill>
                          <a:latin typeface="+mn-lt"/>
                          <a:ea typeface="+mn-ea"/>
                          <a:cs typeface="+mn-cs"/>
                        </a:rPr>
                        <a:t>50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r>
                        <a:rPr kumimoji="1" lang="ja-JP" altLang="en-US" sz="800" b="1" kern="1200">
                          <a:solidFill>
                            <a:schemeClr val="tx1">
                              <a:lumMod val="65000"/>
                              <a:lumOff val="35000"/>
                            </a:schemeClr>
                          </a:solidFill>
                          <a:latin typeface="+mn-lt"/>
                          <a:ea typeface="+mn-ea"/>
                          <a:cs typeface="+mn-cs"/>
                        </a:rPr>
                        <a:t>　</a:t>
                      </a:r>
                      <a:r>
                        <a:rPr kumimoji="1" lang="en-US" altLang="ja-JP" sz="800" b="1" kern="1200">
                          <a:solidFill>
                            <a:schemeClr val="tx1">
                              <a:lumMod val="65000"/>
                              <a:lumOff val="35000"/>
                            </a:schemeClr>
                          </a:solidFill>
                          <a:latin typeface="+mn-lt"/>
                          <a:ea typeface="+mn-ea"/>
                          <a:cs typeface="+mn-cs"/>
                        </a:rPr>
                        <a:t>MD</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r>
                        <a:rPr kumimoji="1" lang="en-US" altLang="ja-JP" sz="800" b="1" kern="1200" dirty="0">
                          <a:solidFill>
                            <a:schemeClr val="tx1">
                              <a:lumMod val="65000"/>
                              <a:lumOff val="35000"/>
                            </a:schemeClr>
                          </a:solidFill>
                          <a:latin typeface="+mn-lt"/>
                          <a:ea typeface="+mn-ea"/>
                          <a:cs typeface="+mn-cs"/>
                        </a:rPr>
                        <a:t>300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MD</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（市区郡）</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3583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p>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1000003111</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1000003039</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1000001346</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1000003112</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1000003040</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1000003037</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398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07/27(</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239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568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en-US" altLang="ja-JP" sz="1050" dirty="0">
                        <a:solidFill>
                          <a:schemeClr val="tx1">
                            <a:lumMod val="65000"/>
                            <a:lumOff val="35000"/>
                          </a:schemeClr>
                        </a:solidFill>
                      </a:endParaRPr>
                    </a:p>
                    <a:p>
                      <a:endParaRPr kumimoji="1" lang="en-US" altLang="ja-JP" sz="900" dirty="0">
                        <a:solidFill>
                          <a:schemeClr val="tx1">
                            <a:lumMod val="65000"/>
                            <a:lumOff val="35000"/>
                          </a:schemeClr>
                        </a:solidFill>
                      </a:endParaRPr>
                    </a:p>
                    <a:p>
                      <a:endParaRPr kumimoji="1" lang="ja-JP" altLang="en-US" sz="1100"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285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a:solidFill>
                            <a:schemeClr val="tx1">
                              <a:lumMod val="65000"/>
                              <a:lumOff val="35000"/>
                            </a:schemeClr>
                          </a:solidFill>
                          <a:latin typeface="+mn-lt"/>
                          <a:ea typeface="+mn-ea"/>
                          <a:cs typeface="+mn-cs"/>
                        </a:rPr>
                        <a:t>スマートフォン：画像（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：ブランドパネル　クインティ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ブランドパネル　クインティ動画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83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dirty="0">
                          <a:solidFill>
                            <a:schemeClr val="tx1">
                              <a:lumMod val="65000"/>
                              <a:lumOff val="35000"/>
                            </a:schemeClr>
                          </a:solidFill>
                          <a:latin typeface="+mj-lt"/>
                          <a:ea typeface="+mj-ea"/>
                        </a:rPr>
                        <a:t>動画をフルスクリーンで再生する（</a:t>
                      </a:r>
                      <a:r>
                        <a:rPr kumimoji="1" lang="en-US" altLang="ja-JP" sz="800" dirty="0">
                          <a:solidFill>
                            <a:schemeClr val="tx1">
                              <a:lumMod val="65000"/>
                              <a:lumOff val="35000"/>
                            </a:schemeClr>
                          </a:solidFill>
                          <a:latin typeface="+mj-lt"/>
                          <a:ea typeface="+mj-ea"/>
                        </a:rPr>
                        <a:t>for view</a:t>
                      </a:r>
                      <a:r>
                        <a:rPr kumimoji="1" lang="ja-JP" altLang="en-US" sz="800" dirty="0">
                          <a:solidFill>
                            <a:schemeClr val="tx1">
                              <a:lumMod val="65000"/>
                              <a:lumOff val="35000"/>
                            </a:schemeClr>
                          </a:solidFill>
                          <a:latin typeface="+mj-lt"/>
                          <a:ea typeface="+mj-ea"/>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a:t>
                      </a:r>
                      <a:r>
                        <a:rPr kumimoji="1" lang="ja-JP" altLang="en-US" sz="800" dirty="0">
                          <a:solidFill>
                            <a:schemeClr val="tx1">
                              <a:lumMod val="65000"/>
                              <a:lumOff val="35000"/>
                            </a:schemeClr>
                          </a:solidFill>
                          <a:latin typeface="+mj-lt"/>
                          <a:ea typeface="+mj-ea"/>
                        </a:rPr>
                        <a:t>ランディングページを表示する（</a:t>
                      </a:r>
                      <a:r>
                        <a:rPr kumimoji="1" lang="en-US" altLang="ja-JP" sz="800" dirty="0">
                          <a:solidFill>
                            <a:schemeClr val="tx1">
                              <a:lumMod val="65000"/>
                              <a:lumOff val="35000"/>
                            </a:schemeClr>
                          </a:solidFill>
                          <a:latin typeface="+mj-lt"/>
                          <a:ea typeface="+mj-ea"/>
                        </a:rPr>
                        <a:t>for click</a:t>
                      </a:r>
                      <a:r>
                        <a:rPr kumimoji="1" lang="ja-JP" altLang="en-US" sz="800" dirty="0">
                          <a:solidFill>
                            <a:schemeClr val="tx1">
                              <a:lumMod val="65000"/>
                              <a:lumOff val="35000"/>
                            </a:schemeClr>
                          </a:solidFill>
                          <a:latin typeface="+mj-lt"/>
                          <a:ea typeface="+mj-ea"/>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39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a:solidFill>
                            <a:schemeClr val="tx1">
                              <a:lumMod val="65000"/>
                              <a:lumOff val="35000"/>
                            </a:schemeClr>
                          </a:solidFill>
                          <a:latin typeface="+mn-lt"/>
                          <a:ea typeface="+mn-ea"/>
                          <a:cs typeface="+mn-cs"/>
                        </a:rPr>
                        <a:t>スマートフォン（ウェブ</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アプリ）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239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239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　および　</a:t>
                      </a: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239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9</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29</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4181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algn="ctr"/>
                      <a:r>
                        <a:rPr kumimoji="1" lang="ja-JP" altLang="en-US" sz="700" kern="1200" dirty="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4">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p>
                      <a:pPr algn="ctr"/>
                      <a:r>
                        <a:rPr kumimoji="1" lang="en-US" altLang="ja-JP" sz="700" dirty="0">
                          <a:solidFill>
                            <a:schemeClr val="tx1">
                              <a:lumMod val="65000"/>
                              <a:lumOff val="35000"/>
                            </a:schemeClr>
                          </a:solidFill>
                          <a:latin typeface="+mj-lt"/>
                          <a:ea typeface="+mj-ea"/>
                        </a:rPr>
                        <a:t>※1</a:t>
                      </a:r>
                      <a:r>
                        <a:rPr kumimoji="1" lang="ja-JP" altLang="en-US" sz="700" dirty="0">
                          <a:solidFill>
                            <a:schemeClr val="tx1">
                              <a:lumMod val="65000"/>
                              <a:lumOff val="35000"/>
                            </a:schemeClr>
                          </a:solidFill>
                          <a:latin typeface="+mj-lt"/>
                          <a:ea typeface="+mj-ea"/>
                        </a:rPr>
                        <a:t>日間～</a:t>
                      </a:r>
                      <a:r>
                        <a:rPr kumimoji="1" lang="en-US" altLang="ja-JP" sz="700" dirty="0">
                          <a:solidFill>
                            <a:schemeClr val="tx1">
                              <a:lumMod val="65000"/>
                              <a:lumOff val="35000"/>
                            </a:schemeClr>
                          </a:solidFill>
                          <a:latin typeface="+mj-lt"/>
                          <a:ea typeface="+mj-ea"/>
                        </a:rPr>
                        <a:t>4</a:t>
                      </a:r>
                      <a:r>
                        <a:rPr kumimoji="1" lang="ja-JP" altLang="en-US" sz="700" dirty="0">
                          <a:solidFill>
                            <a:schemeClr val="tx1">
                              <a:lumMod val="65000"/>
                              <a:lumOff val="35000"/>
                            </a:schemeClr>
                          </a:solidFill>
                          <a:latin typeface="+mj-lt"/>
                          <a:ea typeface="+mj-ea"/>
                        </a:rPr>
                        <a:t>日間での掲載も可能ですが、</a:t>
                      </a:r>
                      <a:endParaRPr kumimoji="1" lang="en-US" altLang="ja-JP" sz="700" dirty="0">
                        <a:solidFill>
                          <a:schemeClr val="tx1">
                            <a:lumMod val="65000"/>
                            <a:lumOff val="35000"/>
                          </a:schemeClr>
                        </a:solidFill>
                        <a:latin typeface="+mj-lt"/>
                        <a:ea typeface="+mj-ea"/>
                      </a:endParaRPr>
                    </a:p>
                    <a:p>
                      <a:pPr algn="ctr"/>
                      <a:r>
                        <a:rPr kumimoji="1" lang="ja-JP" altLang="en-US" sz="700" dirty="0">
                          <a:solidFill>
                            <a:schemeClr val="tx1">
                              <a:lumMod val="65000"/>
                              <a:lumOff val="35000"/>
                            </a:schemeClr>
                          </a:solidFill>
                          <a:latin typeface="+mj-lt"/>
                          <a:ea typeface="+mj-ea"/>
                        </a:rPr>
                        <a:t>掲載</a:t>
                      </a:r>
                      <a:r>
                        <a:rPr kumimoji="1" lang="en-US" altLang="ja-JP" sz="700" dirty="0" err="1">
                          <a:solidFill>
                            <a:schemeClr val="tx1">
                              <a:lumMod val="65000"/>
                              <a:lumOff val="35000"/>
                            </a:schemeClr>
                          </a:solidFill>
                          <a:latin typeface="+mj-lt"/>
                          <a:ea typeface="+mj-ea"/>
                        </a:rPr>
                        <a:t>vimps</a:t>
                      </a:r>
                      <a:r>
                        <a:rPr kumimoji="1" lang="ja-JP" altLang="en-US" sz="700" dirty="0">
                          <a:solidFill>
                            <a:schemeClr val="tx1">
                              <a:lumMod val="65000"/>
                              <a:lumOff val="35000"/>
                            </a:schemeClr>
                          </a:solidFill>
                          <a:latin typeface="+mj-lt"/>
                          <a:ea typeface="+mj-ea"/>
                        </a:rPr>
                        <a:t>数が未達成の場合補填対象外になります。</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239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239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5,000,000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8212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780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702</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748</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※FQ1</a:t>
                      </a:r>
                      <a:r>
                        <a:rPr kumimoji="1" lang="ja-JP" altLang="en-US" sz="600" kern="1200" dirty="0">
                          <a:solidFill>
                            <a:schemeClr val="tx1">
                              <a:lumMod val="65000"/>
                              <a:lumOff val="35000"/>
                            </a:schemeClr>
                          </a:solidFill>
                          <a:latin typeface="+mn-lt"/>
                          <a:ea typeface="+mn-ea"/>
                          <a:cs typeface="+mn-cs"/>
                        </a:rPr>
                        <a:t>回指定の掛け率含む</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1,014</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780</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×1.3</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dirty="0">
                          <a:solidFill>
                            <a:schemeClr val="tx1">
                              <a:lumMod val="65000"/>
                              <a:lumOff val="35000"/>
                            </a:schemeClr>
                          </a:solidFill>
                          <a:latin typeface="+mj-lt"/>
                          <a:ea typeface="+mj-ea"/>
                        </a:rPr>
                        <a:t>※</a:t>
                      </a:r>
                      <a:r>
                        <a:rPr kumimoji="1" lang="ja-JP" altLang="en-US" sz="600" dirty="0">
                          <a:solidFill>
                            <a:schemeClr val="tx1">
                              <a:lumMod val="65000"/>
                              <a:lumOff val="35000"/>
                            </a:schemeClr>
                          </a:solidFill>
                          <a:latin typeface="+mj-lt"/>
                          <a:ea typeface="+mj-ea"/>
                        </a:rPr>
                        <a:t>都道府県指定の掛け率含む</a:t>
                      </a:r>
                      <a:br>
                        <a:rPr kumimoji="1" lang="en-US" altLang="ja-JP" sz="600" dirty="0">
                          <a:solidFill>
                            <a:schemeClr val="tx1">
                              <a:lumMod val="65000"/>
                              <a:lumOff val="35000"/>
                            </a:schemeClr>
                          </a:solidFill>
                          <a:latin typeface="+mj-lt"/>
                          <a:ea typeface="+mj-ea"/>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a:solidFill>
                            <a:schemeClr val="tx1">
                              <a:lumMod val="65000"/>
                              <a:lumOff val="35000"/>
                            </a:schemeClr>
                          </a:solidFill>
                          <a:latin typeface="+mn-lt"/>
                          <a:ea typeface="+mn-ea"/>
                          <a:cs typeface="+mn-cs"/>
                        </a:rPr>
                        <a:t>vCPM</a:t>
                      </a:r>
                      <a:r>
                        <a:rPr kumimoji="1" lang="ja-JP" altLang="en-US" sz="600" kern="1200" dirty="0">
                          <a:solidFill>
                            <a:schemeClr val="tx1">
                              <a:lumMod val="65000"/>
                              <a:lumOff val="35000"/>
                            </a:schemeClr>
                          </a:solidFill>
                          <a:latin typeface="+mn-lt"/>
                          <a:ea typeface="+mn-ea"/>
                          <a:cs typeface="+mn-cs"/>
                        </a:rPr>
                        <a:t>（</a:t>
                      </a:r>
                      <a:r>
                        <a:rPr kumimoji="1" lang="en-US" altLang="ja-JP" sz="600" kern="1200" dirty="0">
                          <a:solidFill>
                            <a:schemeClr val="tx1">
                              <a:lumMod val="65000"/>
                              <a:lumOff val="35000"/>
                            </a:schemeClr>
                          </a:solidFill>
                          <a:latin typeface="+mn-lt"/>
                          <a:ea typeface="+mn-ea"/>
                          <a:cs typeface="+mn-cs"/>
                        </a:rPr>
                        <a:t>1,014</a:t>
                      </a:r>
                      <a:r>
                        <a:rPr kumimoji="1" lang="ja-JP" altLang="en-US" sz="600" kern="1200" dirty="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912</a:t>
                      </a:r>
                      <a:r>
                        <a:rPr kumimoji="1" lang="ja-JP" altLang="en-US" sz="800" kern="1200" dirty="0">
                          <a:solidFill>
                            <a:schemeClr val="tx1">
                              <a:lumMod val="65000"/>
                              <a:lumOff val="35000"/>
                            </a:schemeClr>
                          </a:solidFill>
                          <a:latin typeface="+mj-lt"/>
                          <a:ea typeface="+mj-ea"/>
                          <a:cs typeface="+mn-cs"/>
                        </a:rPr>
                        <a:t>円</a:t>
                      </a:r>
                      <a:endParaRPr kumimoji="1" lang="en-US" altLang="ja-JP" sz="800" kern="1200" dirty="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702</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×1.3</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都道府県指定の掛け率含む</a:t>
                      </a:r>
                      <a:endParaRPr kumimoji="1" lang="en-US" altLang="ja-JP" sz="6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a:solidFill>
                            <a:schemeClr val="tx1">
                              <a:lumMod val="65000"/>
                              <a:lumOff val="35000"/>
                            </a:schemeClr>
                          </a:solidFill>
                          <a:latin typeface="+mn-lt"/>
                          <a:ea typeface="+mn-ea"/>
                          <a:cs typeface="+mn-cs"/>
                        </a:rPr>
                        <a:t>vCPM</a:t>
                      </a:r>
                      <a:r>
                        <a:rPr kumimoji="1" lang="ja-JP" altLang="en-US" sz="600" kern="1200" dirty="0">
                          <a:solidFill>
                            <a:schemeClr val="tx1">
                              <a:lumMod val="65000"/>
                              <a:lumOff val="35000"/>
                            </a:schemeClr>
                          </a:solidFill>
                          <a:latin typeface="+mn-lt"/>
                          <a:ea typeface="+mn-ea"/>
                          <a:cs typeface="+mn-cs"/>
                        </a:rPr>
                        <a:t>（</a:t>
                      </a:r>
                      <a:r>
                        <a:rPr kumimoji="1" lang="en-US" altLang="ja-JP" sz="600" kern="1200" dirty="0">
                          <a:solidFill>
                            <a:schemeClr val="tx1">
                              <a:lumMod val="65000"/>
                              <a:lumOff val="35000"/>
                            </a:schemeClr>
                          </a:solidFill>
                          <a:latin typeface="+mn-lt"/>
                          <a:ea typeface="+mn-ea"/>
                          <a:cs typeface="+mn-cs"/>
                        </a:rPr>
                        <a:t>912</a:t>
                      </a:r>
                      <a:r>
                        <a:rPr kumimoji="1" lang="ja-JP" altLang="en-US" sz="600" kern="1200" dirty="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1,216</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780</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×1.56</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algn="ctr"/>
                      <a:br>
                        <a:rPr kumimoji="1" lang="ja-JP" altLang="en-US" sz="800" kern="1200" dirty="0">
                          <a:solidFill>
                            <a:schemeClr val="tx1">
                              <a:lumMod val="65000"/>
                              <a:lumOff val="35000"/>
                            </a:schemeClr>
                          </a:solidFill>
                          <a:latin typeface="+mn-lt"/>
                          <a:ea typeface="+mn-ea"/>
                          <a:cs typeface="+mn-cs"/>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市区郡指定の掛け率含む</a:t>
                      </a:r>
                      <a:endParaRPr kumimoji="1" lang="en-US" altLang="ja-JP"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399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想定</a:t>
                      </a:r>
                      <a:r>
                        <a:rPr kumimoji="1" lang="en-US" altLang="ja-JP" sz="700" b="0" kern="1200" dirty="0" err="1">
                          <a:solidFill>
                            <a:schemeClr val="bg1"/>
                          </a:solidFill>
                          <a:latin typeface="+mn-lt"/>
                          <a:ea typeface="+mn-ea"/>
                          <a:cs typeface="+mn-cs"/>
                        </a:rPr>
                        <a:t>vimps</a:t>
                      </a:r>
                      <a:r>
                        <a:rPr kumimoji="1" lang="ja-JP" altLang="en-US" sz="700" b="0" kern="1200" dirty="0">
                          <a:solidFill>
                            <a:schemeClr val="bg1"/>
                          </a:solidFill>
                          <a:latin typeface="+mn-lt"/>
                          <a:ea typeface="+mn-ea"/>
                          <a:cs typeface="+mn-cs"/>
                        </a:rPr>
                        <a:t>（枠配信のみ）</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17" name="正方形/長方形 16"/>
          <p:cNvSpPr/>
          <p:nvPr/>
        </p:nvSpPr>
        <p:spPr>
          <a:xfrm>
            <a:off x="319913" y="6497568"/>
            <a:ext cx="10423046" cy="338554"/>
          </a:xfrm>
          <a:prstGeom prst="rect">
            <a:avLst/>
          </a:prstGeom>
        </p:spPr>
        <p:txBody>
          <a:bodyPr wrap="none" lIns="91440" tIns="45720" rIns="91440" bIns="45720" anchor="t">
            <a:spAutoFit/>
          </a:bodyPr>
          <a:lstStyle/>
          <a:p>
            <a:pPr>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br>
              <a:rPr kumimoji="0" lang="en-US" altLang="ja-JP" sz="800" kern="0" dirty="0">
                <a:solidFill>
                  <a:prstClr val="black">
                    <a:lumMod val="65000"/>
                    <a:lumOff val="35000"/>
                  </a:prstClr>
                </a:solidFill>
              </a:rPr>
            </a:br>
            <a:r>
              <a:rPr kumimoji="0" lang="en-US" altLang="ja-JP" sz="800" kern="0" dirty="0">
                <a:solidFill>
                  <a:prstClr val="black">
                    <a:lumMod val="65000"/>
                    <a:lumOff val="35000"/>
                  </a:prstClr>
                </a:solidFill>
              </a:rPr>
              <a:t>※10</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月上旬に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kern="0" dirty="0">
              <a:solidFill>
                <a:prstClr val="black">
                  <a:lumMod val="65000"/>
                  <a:lumOff val="35000"/>
                </a:prstClr>
              </a:solidFill>
            </a:endParaRPr>
          </a:p>
        </p:txBody>
      </p:sp>
      <p:pic>
        <p:nvPicPr>
          <p:cNvPr id="10" name="図 9"/>
          <p:cNvPicPr>
            <a:picLocks noChangeAspect="1"/>
          </p:cNvPicPr>
          <p:nvPr/>
        </p:nvPicPr>
        <p:blipFill>
          <a:blip r:embed="rId2"/>
          <a:stretch>
            <a:fillRect/>
          </a:stretch>
        </p:blipFill>
        <p:spPr>
          <a:xfrm>
            <a:off x="6861993" y="2146360"/>
            <a:ext cx="890191" cy="706575"/>
          </a:xfrm>
          <a:prstGeom prst="rect">
            <a:avLst/>
          </a:prstGeom>
        </p:spPr>
      </p:pic>
      <p:pic>
        <p:nvPicPr>
          <p:cNvPr id="11" name="図 10"/>
          <p:cNvPicPr>
            <a:picLocks noChangeAspect="1"/>
          </p:cNvPicPr>
          <p:nvPr/>
        </p:nvPicPr>
        <p:blipFill>
          <a:blip r:embed="rId3"/>
          <a:stretch>
            <a:fillRect/>
          </a:stretch>
        </p:blipFill>
        <p:spPr>
          <a:xfrm>
            <a:off x="7929025" y="2157104"/>
            <a:ext cx="831271" cy="695832"/>
          </a:xfrm>
          <a:prstGeom prst="rect">
            <a:avLst/>
          </a:prstGeom>
        </p:spPr>
      </p:pic>
      <p:pic>
        <p:nvPicPr>
          <p:cNvPr id="18" name="図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71283" y="2153862"/>
            <a:ext cx="805822" cy="736572"/>
          </a:xfrm>
          <a:prstGeom prst="rect">
            <a:avLst/>
          </a:prstGeom>
        </p:spPr>
      </p:pic>
    </p:spTree>
    <p:extLst>
      <p:ext uri="{BB962C8B-B14F-4D97-AF65-F5344CB8AC3E}">
        <p14:creationId xmlns:p14="http://schemas.microsoft.com/office/powerpoint/2010/main" val="32090032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r>
              <a:rPr lang="ja-JP" altLang="en-US" dirty="0">
                <a:latin typeface="+mn-ea"/>
              </a:rPr>
              <a:t>（マルチデバイス商品）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15" name="テキスト ボックス 14">
            <a:extLst>
              <a:ext uri="{FF2B5EF4-FFF2-40B4-BE49-F238E27FC236}">
                <a16:creationId xmlns:a16="http://schemas.microsoft.com/office/drawing/2014/main" id="{80B0730C-3B9E-4841-8DAD-6780CB507DD0}"/>
              </a:ext>
            </a:extLst>
          </p:cNvPr>
          <p:cNvSpPr txBox="1"/>
          <p:nvPr/>
        </p:nvSpPr>
        <p:spPr>
          <a:xfrm>
            <a:off x="4421405" y="1525825"/>
            <a:ext cx="2339103" cy="469359"/>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ブランドパネル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ブランドパネル　クインティ　動画</a:t>
            </a:r>
            <a:endParaRPr lang="en-US" altLang="ja-JP" sz="1050" b="1" dirty="0">
              <a:solidFill>
                <a:schemeClr val="tx1">
                  <a:lumMod val="65000"/>
                  <a:lumOff val="35000"/>
                </a:schemeClr>
              </a:solidFill>
            </a:endParaRPr>
          </a:p>
        </p:txBody>
      </p:sp>
      <p:sp>
        <p:nvSpPr>
          <p:cNvPr id="26" name="テキスト ボックス 25">
            <a:extLst>
              <a:ext uri="{FF2B5EF4-FFF2-40B4-BE49-F238E27FC236}">
                <a16:creationId xmlns:a16="http://schemas.microsoft.com/office/drawing/2014/main" id="{105A310C-96BB-AD4C-AB58-A365BD4CA5F0}"/>
              </a:ext>
            </a:extLst>
          </p:cNvPr>
          <p:cNvSpPr txBox="1"/>
          <p:nvPr/>
        </p:nvSpPr>
        <p:spPr>
          <a:xfrm>
            <a:off x="1402252" y="1531684"/>
            <a:ext cx="1157689"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p:txBody>
      </p:sp>
      <p:pic>
        <p:nvPicPr>
          <p:cNvPr id="27" name="図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6688" y="1995184"/>
            <a:ext cx="1821600" cy="3240000"/>
          </a:xfrm>
          <a:prstGeom prst="rect">
            <a:avLst/>
          </a:prstGeom>
          <a:ln>
            <a:solidFill>
              <a:schemeClr val="bg1">
                <a:lumMod val="95000"/>
              </a:schemeClr>
            </a:solidFill>
          </a:ln>
        </p:spPr>
      </p:pic>
      <p:sp>
        <p:nvSpPr>
          <p:cNvPr id="28" name="テキスト ボックス 27">
            <a:extLst>
              <a:ext uri="{FF2B5EF4-FFF2-40B4-BE49-F238E27FC236}">
                <a16:creationId xmlns:a16="http://schemas.microsoft.com/office/drawing/2014/main" id="{B2C2EF20-2127-FC40-8CEB-0C59A3ECA146}"/>
              </a:ext>
            </a:extLst>
          </p:cNvPr>
          <p:cNvSpPr txBox="1"/>
          <p:nvPr/>
        </p:nvSpPr>
        <p:spPr>
          <a:xfrm>
            <a:off x="9749078" y="1508162"/>
            <a:ext cx="1040670"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kumimoji="1" lang="en-US" altLang="ja-JP" sz="1050" b="1" dirty="0">
              <a:solidFill>
                <a:schemeClr val="tx1">
                  <a:lumMod val="65000"/>
                  <a:lumOff val="35000"/>
                </a:schemeClr>
              </a:solidFill>
            </a:endParaRPr>
          </a:p>
        </p:txBody>
      </p:sp>
      <p:pic>
        <p:nvPicPr>
          <p:cNvPr id="29" name="図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05311" y="1995184"/>
            <a:ext cx="4468836" cy="3063178"/>
          </a:xfrm>
          <a:prstGeom prst="rect">
            <a:avLst/>
          </a:prstGeom>
        </p:spPr>
      </p:pic>
      <p:sp>
        <p:nvSpPr>
          <p:cNvPr id="17" name="テキスト ボックス 16"/>
          <p:cNvSpPr txBox="1"/>
          <p:nvPr/>
        </p:nvSpPr>
        <p:spPr>
          <a:xfrm>
            <a:off x="695400" y="5900989"/>
            <a:ext cx="11691103" cy="523220"/>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・フォーマット別ガイド</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https://s.yimg.jp/dl/displayads-guarantee/formatguide.zip</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lang="en-US" altLang="ja-JP" sz="1400" dirty="0">
                <a:solidFill>
                  <a:schemeClr val="tx1">
                    <a:lumMod val="65000"/>
                    <a:lumOff val="35000"/>
                  </a:schemeClr>
                </a:solidFill>
                <a:hlinkClick r:id="rId5"/>
              </a:rPr>
              <a:t>https://ads-help.yahoo.co.jp/yahooads/guideline/articledetail?lan=ja&amp;aid=1493&amp;o=default</a:t>
            </a:r>
            <a:endParaRPr kumimoji="0" lang="en-US" altLang="ja-JP" sz="1400" kern="0" dirty="0">
              <a:solidFill>
                <a:schemeClr val="tx1">
                  <a:lumMod val="65000"/>
                  <a:lumOff val="35000"/>
                </a:schemeClr>
              </a:solidFill>
            </a:endParaRPr>
          </a:p>
        </p:txBody>
      </p:sp>
      <p:sp>
        <p:nvSpPr>
          <p:cNvPr id="16" name="正方形/長方形 15">
            <a:extLst>
              <a:ext uri="{FF2B5EF4-FFF2-40B4-BE49-F238E27FC236}">
                <a16:creationId xmlns:a16="http://schemas.microsoft.com/office/drawing/2014/main" id="{29CEADDC-6147-C21D-C624-28883D365C3C}"/>
              </a:ext>
            </a:extLst>
          </p:cNvPr>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pic>
        <p:nvPicPr>
          <p:cNvPr id="14" name="図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03712" y="2054492"/>
            <a:ext cx="4201599" cy="2880000"/>
          </a:xfrm>
          <a:prstGeom prst="rect">
            <a:avLst/>
          </a:prstGeom>
        </p:spPr>
      </p:pic>
    </p:spTree>
    <p:extLst>
      <p:ext uri="{BB962C8B-B14F-4D97-AF65-F5344CB8AC3E}">
        <p14:creationId xmlns:p14="http://schemas.microsoft.com/office/powerpoint/2010/main" val="2526710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ja-JP" altLang="en-US" dirty="0">
                <a:latin typeface="+mn-ea"/>
              </a:rPr>
              <a:t>ブランドパネル（マルチデバイス商品）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116193316"/>
              </p:ext>
            </p:extLst>
          </p:nvPr>
        </p:nvGraphicFramePr>
        <p:xfrm>
          <a:off x="1631505" y="979515"/>
          <a:ext cx="9145015" cy="5506541"/>
        </p:xfrm>
        <a:graphic>
          <a:graphicData uri="http://schemas.openxmlformats.org/drawingml/2006/table">
            <a:tbl>
              <a:tblPr firstCol="1" bandRow="1"/>
              <a:tblGrid>
                <a:gridCol w="1823416">
                  <a:extLst>
                    <a:ext uri="{9D8B030D-6E8A-4147-A177-3AD203B41FA5}">
                      <a16:colId xmlns:a16="http://schemas.microsoft.com/office/drawing/2014/main" val="792911817"/>
                    </a:ext>
                  </a:extLst>
                </a:gridCol>
                <a:gridCol w="621883">
                  <a:extLst>
                    <a:ext uri="{9D8B030D-6E8A-4147-A177-3AD203B41FA5}">
                      <a16:colId xmlns:a16="http://schemas.microsoft.com/office/drawing/2014/main" val="1525620392"/>
                    </a:ext>
                  </a:extLst>
                </a:gridCol>
                <a:gridCol w="1940901">
                  <a:extLst>
                    <a:ext uri="{9D8B030D-6E8A-4147-A177-3AD203B41FA5}">
                      <a16:colId xmlns:a16="http://schemas.microsoft.com/office/drawing/2014/main" val="3835180974"/>
                    </a:ext>
                  </a:extLst>
                </a:gridCol>
                <a:gridCol w="621883">
                  <a:extLst>
                    <a:ext uri="{9D8B030D-6E8A-4147-A177-3AD203B41FA5}">
                      <a16:colId xmlns:a16="http://schemas.microsoft.com/office/drawing/2014/main" val="4269922740"/>
                    </a:ext>
                  </a:extLst>
                </a:gridCol>
                <a:gridCol w="1807347">
                  <a:extLst>
                    <a:ext uri="{9D8B030D-6E8A-4147-A177-3AD203B41FA5}">
                      <a16:colId xmlns:a16="http://schemas.microsoft.com/office/drawing/2014/main" val="360912566"/>
                    </a:ext>
                  </a:extLst>
                </a:gridCol>
                <a:gridCol w="600601">
                  <a:extLst>
                    <a:ext uri="{9D8B030D-6E8A-4147-A177-3AD203B41FA5}">
                      <a16:colId xmlns:a16="http://schemas.microsoft.com/office/drawing/2014/main" val="739266037"/>
                    </a:ext>
                  </a:extLst>
                </a:gridCol>
                <a:gridCol w="1728984">
                  <a:extLst>
                    <a:ext uri="{9D8B030D-6E8A-4147-A177-3AD203B41FA5}">
                      <a16:colId xmlns:a16="http://schemas.microsoft.com/office/drawing/2014/main" val="3201855149"/>
                    </a:ext>
                  </a:extLst>
                </a:gridCol>
              </a:tblGrid>
              <a:tr h="31941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dirty="0">
                          <a:solidFill>
                            <a:schemeClr val="tx1">
                              <a:lumMod val="65000"/>
                              <a:lumOff val="35000"/>
                            </a:schemeClr>
                          </a:solidFill>
                          <a:latin typeface="+mn-ea"/>
                          <a:ea typeface="+mn-ea"/>
                        </a:rPr>
                        <a:t>ブランドパネル</a:t>
                      </a:r>
                      <a:endParaRPr kumimoji="1" lang="en-US" altLang="ja-JP" sz="800" b="1" dirty="0">
                        <a:solidFill>
                          <a:schemeClr val="tx1">
                            <a:lumMod val="65000"/>
                            <a:lumOff val="35000"/>
                          </a:schemeClr>
                        </a:solidFill>
                        <a:latin typeface="+mn-ea"/>
                        <a:ea typeface="+mn-ea"/>
                      </a:endParaRPr>
                    </a:p>
                    <a:p>
                      <a:pPr algn="ctr"/>
                      <a:r>
                        <a:rPr kumimoji="1" lang="ja-JP" altLang="en-US" sz="800" b="1" dirty="0">
                          <a:solidFill>
                            <a:schemeClr val="tx1">
                              <a:lumMod val="65000"/>
                              <a:lumOff val="35000"/>
                            </a:schemeClr>
                          </a:solidFill>
                          <a:latin typeface="+mn-ea"/>
                          <a:ea typeface="+mn-ea"/>
                        </a:rPr>
                        <a:t>リッチフォーマット　</a:t>
                      </a:r>
                      <a:r>
                        <a:rPr kumimoji="1" lang="en-US" altLang="ja-JP" sz="800" b="1" dirty="0">
                          <a:solidFill>
                            <a:schemeClr val="tx1">
                              <a:lumMod val="65000"/>
                              <a:lumOff val="35000"/>
                            </a:schemeClr>
                          </a:solidFill>
                          <a:latin typeface="+mn-ea"/>
                          <a:ea typeface="+mn-ea"/>
                        </a:rPr>
                        <a:t>MD</a:t>
                      </a:r>
                      <a:r>
                        <a:rPr kumimoji="1" lang="ja-JP" altLang="en-US" sz="800" b="1" dirty="0">
                          <a:solidFill>
                            <a:schemeClr val="tx1">
                              <a:lumMod val="65000"/>
                              <a:lumOff val="35000"/>
                            </a:schemeClr>
                          </a:solidFill>
                          <a:latin typeface="+mn-ea"/>
                          <a:ea typeface="+mn-ea"/>
                        </a:rPr>
                        <a:t>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リッチフォーマット</a:t>
                      </a:r>
                      <a:r>
                        <a:rPr kumimoji="1" lang="ja-JP" altLang="en-US" sz="800" b="1" kern="1200">
                          <a:solidFill>
                            <a:schemeClr val="tx1">
                              <a:lumMod val="65000"/>
                              <a:lumOff val="35000"/>
                            </a:schemeClr>
                          </a:solidFill>
                          <a:latin typeface="+mn-ea"/>
                          <a:ea typeface="+mn-ea"/>
                          <a:cs typeface="+mn-cs"/>
                        </a:rPr>
                        <a:t>　</a:t>
                      </a:r>
                      <a:r>
                        <a:rPr kumimoji="1" lang="en-US" altLang="ja-JP" sz="800" b="1" kern="1200">
                          <a:solidFill>
                            <a:schemeClr val="tx1">
                              <a:lumMod val="65000"/>
                              <a:lumOff val="35000"/>
                            </a:schemeClr>
                          </a:solidFill>
                          <a:latin typeface="+mn-ea"/>
                          <a:ea typeface="+mn-ea"/>
                          <a:cs typeface="+mn-cs"/>
                        </a:rPr>
                        <a:t>MD</a:t>
                      </a:r>
                      <a:r>
                        <a:rPr kumimoji="1" lang="ja-JP" altLang="en-US" sz="800" b="1" kern="120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FQ1</a:t>
                      </a:r>
                      <a:r>
                        <a:rPr kumimoji="1" lang="ja-JP" altLang="en-US" sz="800" b="1" kern="1200" dirty="0">
                          <a:solidFill>
                            <a:schemeClr val="tx1">
                              <a:lumMod val="65000"/>
                              <a:lumOff val="35000"/>
                            </a:schemeClr>
                          </a:solidFill>
                          <a:latin typeface="+mn-ea"/>
                          <a:ea typeface="+mn-ea"/>
                          <a:cs typeface="+mn-cs"/>
                        </a:rPr>
                        <a:t>）</a:t>
                      </a:r>
                      <a:r>
                        <a:rPr kumimoji="1" lang="ja-JP" altLang="en-US" sz="800" b="1" dirty="0">
                          <a:solidFill>
                            <a:schemeClr val="tx1">
                              <a:lumMod val="65000"/>
                              <a:lumOff val="35000"/>
                            </a:schemeClr>
                          </a:solidFill>
                          <a:latin typeface="+mn-ea"/>
                          <a:ea typeface="+mn-ea"/>
                        </a:rPr>
                        <a:t>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リッチフォーマット　</a:t>
                      </a:r>
                      <a:r>
                        <a:rPr kumimoji="1" lang="en-US" altLang="ja-JP" sz="800" b="1" kern="1200" dirty="0">
                          <a:solidFill>
                            <a:schemeClr val="tx1">
                              <a:lumMod val="65000"/>
                              <a:lumOff val="35000"/>
                            </a:schemeClr>
                          </a:solidFill>
                          <a:latin typeface="+mn-ea"/>
                          <a:ea typeface="+mn-ea"/>
                          <a:cs typeface="+mn-cs"/>
                        </a:rPr>
                        <a:t>MD</a:t>
                      </a:r>
                      <a:r>
                        <a:rPr kumimoji="1" lang="ja-JP" altLang="en-US" sz="800" b="1" kern="1200" dirty="0">
                          <a:solidFill>
                            <a:schemeClr val="tx1">
                              <a:lumMod val="65000"/>
                              <a:lumOff val="35000"/>
                            </a:schemeClr>
                          </a:solidFill>
                          <a:latin typeface="+mn-ea"/>
                          <a:ea typeface="+mn-ea"/>
                          <a:cs typeface="+mn-cs"/>
                        </a:rPr>
                        <a:t>　（都道府県）</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77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lt"/>
                          <a:ea typeface="+mn-ea"/>
                          <a:cs typeface="+mn-cs"/>
                        </a:rPr>
                        <a:t>1000003042</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lt"/>
                          <a:ea typeface="+mj-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lt"/>
                          <a:ea typeface="+mn-ea"/>
                          <a:cs typeface="+mn-cs"/>
                        </a:rPr>
                        <a:t>1000001359</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a:solidFill>
                            <a:schemeClr val="tx1">
                              <a:lumMod val="65000"/>
                              <a:lumOff val="35000"/>
                            </a:schemeClr>
                          </a:solidFill>
                          <a:latin typeface="+mn-lt"/>
                          <a:ea typeface="+mn-ea"/>
                          <a:cs typeface="+mn-cs"/>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lt"/>
                          <a:ea typeface="+mn-ea"/>
                          <a:cs typeface="+mn-cs"/>
                        </a:rPr>
                        <a:t>1000003043</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1778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07/27(</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177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〇（</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のみ）</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a:solidFill>
                            <a:schemeClr val="tx1">
                              <a:lumMod val="65000"/>
                              <a:lumOff val="35000"/>
                            </a:schemeClr>
                          </a:solidFill>
                          <a:latin typeface="+mn-lt"/>
                          <a:ea typeface="+mn-ea"/>
                          <a:cs typeface="+mn-cs"/>
                        </a:rPr>
                        <a:t>〇（</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のみ）</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a:solidFill>
                            <a:schemeClr val="tx1">
                              <a:lumMod val="65000"/>
                              <a:lumOff val="35000"/>
                            </a:schemeClr>
                          </a:solidFill>
                          <a:latin typeface="+mn-lt"/>
                          <a:ea typeface="+mn-ea"/>
                          <a:cs typeface="+mn-cs"/>
                        </a:rPr>
                        <a:t>〇（</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のみ）</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711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endParaRPr kumimoji="1" lang="en-US" altLang="ja-JP" dirty="0">
                        <a:solidFill>
                          <a:schemeClr val="tx1">
                            <a:lumMod val="65000"/>
                            <a:lumOff val="35000"/>
                          </a:schemeClr>
                        </a:solidFill>
                      </a:endParaRPr>
                    </a:p>
                    <a:p>
                      <a:endParaRPr kumimoji="1" lang="en-US" altLang="ja-JP"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1941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ja-JP" altLang="en-US" sz="800" kern="1200" dirty="0">
                          <a:solidFill>
                            <a:schemeClr val="tx1">
                              <a:lumMod val="65000"/>
                              <a:lumOff val="35000"/>
                            </a:schemeClr>
                          </a:solidFill>
                          <a:latin typeface="+mn-ea"/>
                          <a:ea typeface="+mn-ea"/>
                          <a:cs typeface="+mn-cs"/>
                        </a:rPr>
                        <a:t>スマートフォン：画像（</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動画（</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a:t>
                      </a:r>
                      <a:endParaRPr kumimoji="1" lang="en-US" altLang="ja-JP" sz="800" kern="1200" dirty="0">
                        <a:solidFill>
                          <a:schemeClr val="tx1">
                            <a:lumMod val="65000"/>
                            <a:lumOff val="35000"/>
                          </a:schemeClr>
                        </a:solidFill>
                        <a:latin typeface="+mn-ea"/>
                        <a:ea typeface="+mn-ea"/>
                        <a:cs typeface="+mn-cs"/>
                      </a:endParaRPr>
                    </a:p>
                    <a:p>
                      <a:pPr algn="ctr"/>
                      <a:r>
                        <a:rPr kumimoji="1" lang="en-US" altLang="ja-JP" sz="800" kern="1200" dirty="0">
                          <a:solidFill>
                            <a:schemeClr val="tx1">
                              <a:lumMod val="65000"/>
                              <a:lumOff val="35000"/>
                            </a:schemeClr>
                          </a:solidFill>
                          <a:latin typeface="+mn-ea"/>
                          <a:ea typeface="+mn-ea"/>
                          <a:cs typeface="+mn-cs"/>
                        </a:rPr>
                        <a:t>PC</a:t>
                      </a:r>
                      <a:r>
                        <a:rPr kumimoji="1" lang="ja-JP" altLang="en-US" sz="800" kern="1200" dirty="0">
                          <a:solidFill>
                            <a:schemeClr val="tx1">
                              <a:lumMod val="65000"/>
                              <a:lumOff val="35000"/>
                            </a:schemeClr>
                          </a:solidFill>
                          <a:latin typeface="+mn-ea"/>
                          <a:ea typeface="+mn-ea"/>
                          <a:cs typeface="+mn-cs"/>
                        </a:rPr>
                        <a:t>：トップインパクト　クインティ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クインティ動画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スクエア動画</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48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ja-JP" altLang="en-US" sz="800" dirty="0">
                          <a:solidFill>
                            <a:schemeClr val="tx1">
                              <a:lumMod val="65000"/>
                              <a:lumOff val="35000"/>
                            </a:schemeClr>
                          </a:solidFill>
                          <a:latin typeface="+mj-lt"/>
                          <a:ea typeface="+mj-ea"/>
                        </a:rPr>
                        <a:t>動画をフルスクリーンで再生する（</a:t>
                      </a:r>
                      <a:r>
                        <a:rPr kumimoji="1" lang="en-US" altLang="ja-JP" sz="800" dirty="0">
                          <a:solidFill>
                            <a:schemeClr val="tx1">
                              <a:lumMod val="65000"/>
                              <a:lumOff val="35000"/>
                            </a:schemeClr>
                          </a:solidFill>
                          <a:latin typeface="+mj-lt"/>
                          <a:ea typeface="+mj-ea"/>
                        </a:rPr>
                        <a:t>for view</a:t>
                      </a:r>
                      <a:r>
                        <a:rPr kumimoji="1" lang="ja-JP" altLang="en-US" sz="800" dirty="0">
                          <a:solidFill>
                            <a:schemeClr val="tx1">
                              <a:lumMod val="65000"/>
                              <a:lumOff val="35000"/>
                            </a:schemeClr>
                          </a:solidFill>
                          <a:latin typeface="+mj-lt"/>
                          <a:ea typeface="+mj-ea"/>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a:t>
                      </a:r>
                      <a:r>
                        <a:rPr kumimoji="1" lang="ja-JP" altLang="en-US" sz="800" dirty="0">
                          <a:solidFill>
                            <a:schemeClr val="tx1">
                              <a:lumMod val="65000"/>
                              <a:lumOff val="35000"/>
                            </a:schemeClr>
                          </a:solidFill>
                          <a:latin typeface="+mj-lt"/>
                          <a:ea typeface="+mj-ea"/>
                        </a:rPr>
                        <a:t>ランディングページを表示する（</a:t>
                      </a:r>
                      <a:r>
                        <a:rPr kumimoji="1" lang="en-US" altLang="ja-JP" sz="800" dirty="0">
                          <a:solidFill>
                            <a:schemeClr val="tx1">
                              <a:lumMod val="65000"/>
                              <a:lumOff val="35000"/>
                            </a:schemeClr>
                          </a:solidFill>
                          <a:latin typeface="+mj-lt"/>
                          <a:ea typeface="+mj-ea"/>
                        </a:rPr>
                        <a:t>for click</a:t>
                      </a:r>
                      <a:r>
                        <a:rPr kumimoji="1" lang="ja-JP" altLang="en-US" sz="800" dirty="0">
                          <a:solidFill>
                            <a:schemeClr val="tx1">
                              <a:lumMod val="65000"/>
                              <a:lumOff val="35000"/>
                            </a:schemeClr>
                          </a:solidFill>
                          <a:latin typeface="+mj-lt"/>
                          <a:ea typeface="+mj-ea"/>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177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ja-JP" altLang="en-US" sz="800" kern="1200" dirty="0">
                          <a:solidFill>
                            <a:schemeClr val="tx1">
                              <a:lumMod val="65000"/>
                              <a:lumOff val="35000"/>
                            </a:schemeClr>
                          </a:solidFill>
                          <a:latin typeface="+mn-lt"/>
                          <a:ea typeface="+mn-ea"/>
                          <a:cs typeface="+mn-cs"/>
                        </a:rPr>
                        <a:t>スマートフォン（ウェブ</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アプリ）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177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177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　および　</a:t>
                      </a: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177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9</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29</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4065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algn="ctr"/>
                      <a:r>
                        <a:rPr kumimoji="1" lang="ja-JP" altLang="en-US" sz="700" kern="1200" dirty="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3</a:t>
                      </a:r>
                      <a:r>
                        <a:rPr kumimoji="1" lang="ja-JP" altLang="en-US" sz="800" dirty="0">
                          <a:solidFill>
                            <a:schemeClr val="tx1">
                              <a:lumMod val="65000"/>
                              <a:lumOff val="35000"/>
                            </a:schemeClr>
                          </a:solidFill>
                          <a:latin typeface="+mj-lt"/>
                          <a:ea typeface="+mj-ea"/>
                        </a:rPr>
                        <a:t>日間～</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algn="ctr"/>
                      <a:r>
                        <a:rPr kumimoji="1" lang="ja-JP" altLang="en-US" sz="700" kern="1200" dirty="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177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177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10,000,000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7840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998</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ea"/>
                          <a:ea typeface="+mn-ea"/>
                          <a:cs typeface="+mn-cs"/>
                        </a:rPr>
                        <a:t>※</a:t>
                      </a:r>
                      <a:r>
                        <a:rPr kumimoji="1" lang="ja-JP" altLang="en-US" sz="700" kern="1200" dirty="0">
                          <a:solidFill>
                            <a:schemeClr val="tx1">
                              <a:lumMod val="65000"/>
                              <a:lumOff val="35000"/>
                            </a:schemeClr>
                          </a:solidFill>
                          <a:latin typeface="+mn-ea"/>
                          <a:ea typeface="+mn-ea"/>
                          <a:cs typeface="+mn-cs"/>
                        </a:rPr>
                        <a:t>さらにターゲティングを掛ける場合は、基本料金</a:t>
                      </a:r>
                      <a:r>
                        <a:rPr kumimoji="1" lang="en-US" altLang="ja-JP" sz="700" kern="1200" dirty="0" err="1">
                          <a:solidFill>
                            <a:schemeClr val="tx1">
                              <a:lumMod val="65000"/>
                              <a:lumOff val="35000"/>
                            </a:schemeClr>
                          </a:solidFill>
                          <a:latin typeface="+mn-ea"/>
                          <a:ea typeface="+mn-ea"/>
                          <a:cs typeface="+mn-cs"/>
                        </a:rPr>
                        <a:t>vCPM</a:t>
                      </a:r>
                      <a:r>
                        <a:rPr kumimoji="1" lang="ja-JP" altLang="en-US" sz="700" kern="1200" dirty="0">
                          <a:solidFill>
                            <a:schemeClr val="tx1">
                              <a:lumMod val="65000"/>
                              <a:lumOff val="35000"/>
                            </a:schemeClr>
                          </a:solidFill>
                          <a:latin typeface="+mn-ea"/>
                          <a:ea typeface="+mn-ea"/>
                          <a:cs typeface="+mn-cs"/>
                        </a:rPr>
                        <a:t>（</a:t>
                      </a:r>
                      <a:r>
                        <a:rPr kumimoji="1" lang="en-US" altLang="ja-JP" sz="700" kern="1200" dirty="0">
                          <a:solidFill>
                            <a:schemeClr val="tx1">
                              <a:lumMod val="65000"/>
                              <a:lumOff val="35000"/>
                            </a:schemeClr>
                          </a:solidFill>
                          <a:latin typeface="+mn-ea"/>
                          <a:ea typeface="+mn-ea"/>
                          <a:cs typeface="+mn-cs"/>
                        </a:rPr>
                        <a:t>998</a:t>
                      </a:r>
                      <a:r>
                        <a:rPr kumimoji="1" lang="ja-JP" altLang="en-US" sz="700" kern="1200" baseline="0" dirty="0">
                          <a:solidFill>
                            <a:schemeClr val="tx1">
                              <a:lumMod val="65000"/>
                              <a:lumOff val="35000"/>
                            </a:schemeClr>
                          </a:solidFill>
                          <a:latin typeface="+mn-ea"/>
                          <a:ea typeface="+mn-ea"/>
                          <a:cs typeface="+mn-cs"/>
                        </a:rPr>
                        <a:t>円</a:t>
                      </a:r>
                      <a:r>
                        <a:rPr kumimoji="1" lang="ja-JP" altLang="en-US" sz="700" kern="1200" dirty="0">
                          <a:solidFill>
                            <a:schemeClr val="tx1">
                              <a:lumMod val="65000"/>
                              <a:lumOff val="35000"/>
                            </a:schemeClr>
                          </a:solidFill>
                          <a:latin typeface="+mn-ea"/>
                          <a:ea typeface="+mn-ea"/>
                          <a:cs typeface="+mn-cs"/>
                        </a:rPr>
                        <a:t>）を元に計算せず、</a:t>
                      </a:r>
                      <a:r>
                        <a:rPr kumimoji="1" lang="en-US" altLang="ja-JP" sz="700" kern="1200" dirty="0">
                          <a:solidFill>
                            <a:schemeClr val="tx1">
                              <a:lumMod val="65000"/>
                              <a:lumOff val="35000"/>
                            </a:schemeClr>
                          </a:solidFill>
                          <a:latin typeface="+mn-ea"/>
                          <a:ea typeface="+mn-ea"/>
                          <a:cs typeface="+mn-cs"/>
                        </a:rPr>
                        <a:t>998.4</a:t>
                      </a:r>
                      <a:r>
                        <a:rPr kumimoji="1" lang="ja-JP" altLang="en-US" sz="700" kern="1200" dirty="0">
                          <a:solidFill>
                            <a:schemeClr val="tx1">
                              <a:lumMod val="65000"/>
                              <a:lumOff val="35000"/>
                            </a:schemeClr>
                          </a:solidFill>
                          <a:latin typeface="+mn-ea"/>
                          <a:ea typeface="+mn-ea"/>
                          <a:cs typeface="+mn-cs"/>
                        </a:rPr>
                        <a:t>円を元に計算してください。</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998</a:t>
                      </a:r>
                      <a:r>
                        <a:rPr kumimoji="1" lang="ja-JP" altLang="en-US" sz="800" dirty="0">
                          <a:solidFill>
                            <a:schemeClr val="tx1">
                              <a:lumMod val="65000"/>
                              <a:lumOff val="35000"/>
                            </a:schemeClr>
                          </a:solidFill>
                          <a:latin typeface="+mj-lt"/>
                          <a:ea typeface="+mj-ea"/>
                        </a:rPr>
                        <a:t>円</a:t>
                      </a:r>
                      <a:endParaRPr kumimoji="1" lang="en-US" altLang="ja-JP" sz="80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※FQ1</a:t>
                      </a:r>
                      <a:r>
                        <a:rPr kumimoji="1" lang="ja-JP" altLang="en-US" sz="700" kern="1200" dirty="0">
                          <a:solidFill>
                            <a:schemeClr val="tx1">
                              <a:lumMod val="65000"/>
                              <a:lumOff val="35000"/>
                            </a:schemeClr>
                          </a:solidFill>
                          <a:latin typeface="+mn-lt"/>
                          <a:ea typeface="+mn-ea"/>
                          <a:cs typeface="+mn-cs"/>
                        </a:rPr>
                        <a:t>回指定の掛け率含む</a:t>
                      </a:r>
                    </a:p>
                    <a:p>
                      <a:pPr algn="ct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1,297</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998.4</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×1.3</a:t>
                      </a:r>
                      <a:r>
                        <a:rPr kumimoji="1" lang="ja-JP" altLang="en-US" sz="800" kern="1200" dirty="0">
                          <a:solidFill>
                            <a:schemeClr val="tx1">
                              <a:lumMod val="65000"/>
                              <a:lumOff val="35000"/>
                            </a:schemeClr>
                          </a:solidFill>
                          <a:latin typeface="+mn-lt"/>
                          <a:ea typeface="+mn-ea"/>
                          <a:cs typeface="+mn-cs"/>
                        </a:rPr>
                        <a:t>倍）</a:t>
                      </a:r>
                      <a:r>
                        <a:rPr kumimoji="1" lang="ja-JP" altLang="en-US" sz="400" kern="1200" dirty="0">
                          <a:solidFill>
                            <a:schemeClr val="tx1">
                              <a:lumMod val="65000"/>
                              <a:lumOff val="35000"/>
                            </a:schemeClr>
                          </a:solidFill>
                          <a:latin typeface="+mn-lt"/>
                          <a:ea typeface="+mn-ea"/>
                          <a:cs typeface="+mn-cs"/>
                        </a:rPr>
                        <a:t>（小数点以下切り捨て）</a:t>
                      </a:r>
                      <a:endParaRPr kumimoji="1" lang="en-US" altLang="ja-JP" sz="4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br>
                        <a:rPr kumimoji="1" lang="ja-JP" altLang="en-US" sz="800" kern="1200" dirty="0">
                          <a:solidFill>
                            <a:schemeClr val="tx1">
                              <a:lumMod val="65000"/>
                              <a:lumOff val="35000"/>
                            </a:schemeClr>
                          </a:solidFill>
                          <a:latin typeface="+mn-lt"/>
                          <a:ea typeface="+mn-ea"/>
                          <a:cs typeface="+mn-cs"/>
                        </a:rPr>
                      </a:br>
                      <a:r>
                        <a:rPr kumimoji="1" lang="en-US" altLang="ja-JP" sz="600" kern="1200" dirty="0">
                          <a:solidFill>
                            <a:schemeClr val="tx1">
                              <a:lumMod val="65000"/>
                              <a:lumOff val="35000"/>
                            </a:schemeClr>
                          </a:solidFill>
                          <a:latin typeface="+mn-ea"/>
                          <a:ea typeface="+mn-ea"/>
                          <a:cs typeface="+mn-cs"/>
                        </a:rPr>
                        <a:t>※</a:t>
                      </a:r>
                      <a:r>
                        <a:rPr kumimoji="1" lang="ja-JP" altLang="en-US" sz="600" kern="1200" dirty="0">
                          <a:solidFill>
                            <a:schemeClr val="tx1">
                              <a:lumMod val="65000"/>
                              <a:lumOff val="35000"/>
                            </a:schemeClr>
                          </a:solidFill>
                          <a:latin typeface="+mn-ea"/>
                          <a:ea typeface="+mn-ea"/>
                          <a:cs typeface="+mn-cs"/>
                        </a:rPr>
                        <a:t>都道府県指定の掛け率含む</a:t>
                      </a:r>
                      <a:endParaRPr kumimoji="1" lang="en-US" altLang="ja-JP" sz="6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ea"/>
                          <a:ea typeface="+mn-ea"/>
                          <a:cs typeface="+mn-cs"/>
                        </a:rPr>
                        <a:t>※</a:t>
                      </a:r>
                      <a:r>
                        <a:rPr kumimoji="1" lang="ja-JP" altLang="en-US" sz="600" kern="1200" dirty="0">
                          <a:solidFill>
                            <a:schemeClr val="tx1">
                              <a:lumMod val="65000"/>
                              <a:lumOff val="35000"/>
                            </a:schemeClr>
                          </a:solidFill>
                          <a:latin typeface="+mn-ea"/>
                          <a:ea typeface="+mn-ea"/>
                          <a:cs typeface="+mn-cs"/>
                        </a:rPr>
                        <a:t>さらにターゲティングを掛ける場合は、基本料金</a:t>
                      </a:r>
                      <a:r>
                        <a:rPr kumimoji="1" lang="en-US" altLang="ja-JP" sz="600" kern="1200" dirty="0" err="1">
                          <a:solidFill>
                            <a:schemeClr val="tx1">
                              <a:lumMod val="65000"/>
                              <a:lumOff val="35000"/>
                            </a:schemeClr>
                          </a:solidFill>
                          <a:latin typeface="+mn-ea"/>
                          <a:ea typeface="+mn-ea"/>
                          <a:cs typeface="+mn-cs"/>
                        </a:rPr>
                        <a:t>vCPM</a:t>
                      </a:r>
                      <a:r>
                        <a:rPr kumimoji="1" lang="ja-JP" altLang="en-US" sz="600" kern="1200" dirty="0">
                          <a:solidFill>
                            <a:schemeClr val="tx1">
                              <a:lumMod val="65000"/>
                              <a:lumOff val="35000"/>
                            </a:schemeClr>
                          </a:solidFill>
                          <a:latin typeface="+mn-ea"/>
                          <a:ea typeface="+mn-ea"/>
                          <a:cs typeface="+mn-cs"/>
                        </a:rPr>
                        <a:t>（</a:t>
                      </a:r>
                      <a:r>
                        <a:rPr kumimoji="1" lang="en-US" altLang="ja-JP" sz="600" kern="1200" dirty="0">
                          <a:solidFill>
                            <a:schemeClr val="tx1">
                              <a:lumMod val="65000"/>
                              <a:lumOff val="35000"/>
                            </a:schemeClr>
                          </a:solidFill>
                          <a:latin typeface="+mn-ea"/>
                          <a:ea typeface="+mn-ea"/>
                          <a:cs typeface="+mn-cs"/>
                        </a:rPr>
                        <a:t>1,297</a:t>
                      </a:r>
                      <a:r>
                        <a:rPr kumimoji="1" lang="ja-JP" altLang="en-US" sz="600" kern="1200" baseline="0" dirty="0">
                          <a:solidFill>
                            <a:schemeClr val="tx1">
                              <a:lumMod val="65000"/>
                              <a:lumOff val="35000"/>
                            </a:schemeClr>
                          </a:solidFill>
                          <a:latin typeface="+mn-ea"/>
                          <a:ea typeface="+mn-ea"/>
                          <a:cs typeface="+mn-cs"/>
                        </a:rPr>
                        <a:t>円</a:t>
                      </a:r>
                      <a:r>
                        <a:rPr kumimoji="1" lang="ja-JP" altLang="en-US" sz="600" kern="1200" dirty="0">
                          <a:solidFill>
                            <a:schemeClr val="tx1">
                              <a:lumMod val="65000"/>
                              <a:lumOff val="35000"/>
                            </a:schemeClr>
                          </a:solidFill>
                          <a:latin typeface="+mn-ea"/>
                          <a:ea typeface="+mn-ea"/>
                          <a:cs typeface="+mn-cs"/>
                        </a:rPr>
                        <a:t>）を元に計算せず、（</a:t>
                      </a:r>
                      <a:r>
                        <a:rPr kumimoji="1" lang="en-US" altLang="ja-JP" sz="600" kern="1200" dirty="0">
                          <a:solidFill>
                            <a:schemeClr val="tx1">
                              <a:lumMod val="65000"/>
                              <a:lumOff val="35000"/>
                            </a:schemeClr>
                          </a:solidFill>
                          <a:latin typeface="+mn-ea"/>
                          <a:ea typeface="+mn-ea"/>
                          <a:cs typeface="+mn-cs"/>
                        </a:rPr>
                        <a:t>998.4</a:t>
                      </a:r>
                      <a:r>
                        <a:rPr kumimoji="1" lang="ja-JP" altLang="en-US" sz="600" kern="1200" dirty="0">
                          <a:solidFill>
                            <a:schemeClr val="tx1">
                              <a:lumMod val="65000"/>
                              <a:lumOff val="35000"/>
                            </a:schemeClr>
                          </a:solidFill>
                          <a:latin typeface="+mn-ea"/>
                          <a:ea typeface="+mn-ea"/>
                          <a:cs typeface="+mn-cs"/>
                        </a:rPr>
                        <a:t>円</a:t>
                      </a:r>
                      <a:r>
                        <a:rPr kumimoji="1" lang="en-US" altLang="ja-JP" sz="600" kern="1200" dirty="0">
                          <a:solidFill>
                            <a:schemeClr val="tx1">
                              <a:lumMod val="65000"/>
                              <a:lumOff val="35000"/>
                            </a:schemeClr>
                          </a:solidFill>
                          <a:latin typeface="+mn-ea"/>
                          <a:ea typeface="+mn-ea"/>
                          <a:cs typeface="+mn-cs"/>
                        </a:rPr>
                        <a:t>×1.3</a:t>
                      </a:r>
                      <a:r>
                        <a:rPr kumimoji="1" lang="ja-JP" altLang="en-US" sz="600" kern="1200" dirty="0">
                          <a:solidFill>
                            <a:schemeClr val="tx1">
                              <a:lumMod val="65000"/>
                              <a:lumOff val="35000"/>
                            </a:schemeClr>
                          </a:solidFill>
                          <a:latin typeface="+mn-ea"/>
                          <a:ea typeface="+mn-ea"/>
                          <a:cs typeface="+mn-cs"/>
                        </a:rPr>
                        <a:t>倍）を元に計算してください。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4874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17" name="正方形/長方形 16"/>
          <p:cNvSpPr/>
          <p:nvPr/>
        </p:nvSpPr>
        <p:spPr>
          <a:xfrm>
            <a:off x="479376" y="6477748"/>
            <a:ext cx="10423046" cy="390492"/>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kern="0" dirty="0">
                <a:solidFill>
                  <a:prstClr val="black">
                    <a:lumMod val="65000"/>
                    <a:lumOff val="35000"/>
                  </a:prstClr>
                </a:solidFill>
              </a:rPr>
              <a:t>※10</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月上旬に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1864" y="2087397"/>
            <a:ext cx="881333" cy="805593"/>
          </a:xfrm>
          <a:prstGeom prst="rect">
            <a:avLst/>
          </a:prstGeom>
        </p:spPr>
      </p:pic>
      <p:pic>
        <p:nvPicPr>
          <p:cNvPr id="13" name="図 12"/>
          <p:cNvPicPr>
            <a:picLocks noChangeAspect="1"/>
          </p:cNvPicPr>
          <p:nvPr/>
        </p:nvPicPr>
        <p:blipFill>
          <a:blip r:embed="rId3"/>
          <a:stretch>
            <a:fillRect/>
          </a:stretch>
        </p:blipFill>
        <p:spPr>
          <a:xfrm>
            <a:off x="7608169" y="2087352"/>
            <a:ext cx="969660" cy="775437"/>
          </a:xfrm>
          <a:prstGeom prst="rect">
            <a:avLst/>
          </a:prstGeom>
        </p:spPr>
      </p:pic>
      <p:pic>
        <p:nvPicPr>
          <p:cNvPr id="14" name="図 13"/>
          <p:cNvPicPr>
            <a:picLocks noChangeAspect="1"/>
          </p:cNvPicPr>
          <p:nvPr/>
        </p:nvPicPr>
        <p:blipFill>
          <a:blip r:embed="rId4"/>
          <a:stretch>
            <a:fillRect/>
          </a:stretch>
        </p:blipFill>
        <p:spPr>
          <a:xfrm>
            <a:off x="6277483" y="2087352"/>
            <a:ext cx="967492" cy="775437"/>
          </a:xfrm>
          <a:prstGeom prst="rect">
            <a:avLst/>
          </a:prstGeom>
        </p:spPr>
      </p:pic>
    </p:spTree>
    <p:extLst>
      <p:ext uri="{BB962C8B-B14F-4D97-AF65-F5344CB8AC3E}">
        <p14:creationId xmlns:p14="http://schemas.microsoft.com/office/powerpoint/2010/main" val="15926239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r>
              <a:rPr lang="ja-JP" altLang="en-US" dirty="0">
                <a:latin typeface="+mn-ea"/>
              </a:rPr>
              <a:t>（マルチデバイス商品）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26" name="テキスト ボックス 25">
            <a:extLst>
              <a:ext uri="{FF2B5EF4-FFF2-40B4-BE49-F238E27FC236}">
                <a16:creationId xmlns:a16="http://schemas.microsoft.com/office/drawing/2014/main" id="{105A310C-96BB-AD4C-AB58-A365BD4CA5F0}"/>
              </a:ext>
            </a:extLst>
          </p:cNvPr>
          <p:cNvSpPr txBox="1"/>
          <p:nvPr/>
        </p:nvSpPr>
        <p:spPr>
          <a:xfrm>
            <a:off x="1588958" y="1436741"/>
            <a:ext cx="1157689"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p:txBody>
      </p:sp>
      <p:pic>
        <p:nvPicPr>
          <p:cNvPr id="27" name="図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7003" y="1918779"/>
            <a:ext cx="1821600" cy="3240000"/>
          </a:xfrm>
          <a:prstGeom prst="rect">
            <a:avLst/>
          </a:prstGeom>
          <a:ln>
            <a:solidFill>
              <a:schemeClr val="bg1">
                <a:lumMod val="95000"/>
              </a:schemeClr>
            </a:solidFill>
          </a:ln>
        </p:spPr>
      </p:pic>
      <p:sp>
        <p:nvSpPr>
          <p:cNvPr id="30" name="テキスト ボックス 29">
            <a:extLst>
              <a:ext uri="{FF2B5EF4-FFF2-40B4-BE49-F238E27FC236}">
                <a16:creationId xmlns:a16="http://schemas.microsoft.com/office/drawing/2014/main" id="{56BC9F35-7A4E-CA42-9DF1-B36D469930AE}"/>
              </a:ext>
            </a:extLst>
          </p:cNvPr>
          <p:cNvSpPr txBox="1"/>
          <p:nvPr/>
        </p:nvSpPr>
        <p:spPr>
          <a:xfrm>
            <a:off x="8924491" y="1459502"/>
            <a:ext cx="2339103"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スクエア</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スクエア　動画</a:t>
            </a:r>
            <a:endParaRPr kumimoji="1" lang="en-US" altLang="ja-JP" sz="1050" b="1" dirty="0">
              <a:solidFill>
                <a:schemeClr val="tx1">
                  <a:lumMod val="65000"/>
                  <a:lumOff val="35000"/>
                </a:schemeClr>
              </a:solidFill>
            </a:endParaRPr>
          </a:p>
        </p:txBody>
      </p:sp>
      <p:sp>
        <p:nvSpPr>
          <p:cNvPr id="31" name="テキスト ボックス 30">
            <a:extLst>
              <a:ext uri="{FF2B5EF4-FFF2-40B4-BE49-F238E27FC236}">
                <a16:creationId xmlns:a16="http://schemas.microsoft.com/office/drawing/2014/main" id="{7453E9FA-3CCC-5244-9FA5-207A456D56B6}"/>
              </a:ext>
            </a:extLst>
          </p:cNvPr>
          <p:cNvSpPr txBox="1"/>
          <p:nvPr/>
        </p:nvSpPr>
        <p:spPr>
          <a:xfrm>
            <a:off x="4599126" y="1459502"/>
            <a:ext cx="2473755"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クインティ　動画</a:t>
            </a:r>
            <a:endParaRPr kumimoji="1" lang="en-US" altLang="ja-JP" sz="1050" b="1" dirty="0">
              <a:solidFill>
                <a:schemeClr val="tx1">
                  <a:lumMod val="65000"/>
                  <a:lumOff val="35000"/>
                </a:schemeClr>
              </a:solidFill>
            </a:endParaRPr>
          </a:p>
        </p:txBody>
      </p:sp>
      <p:pic>
        <p:nvPicPr>
          <p:cNvPr id="2" name="図 1"/>
          <p:cNvPicPr>
            <a:picLocks noChangeAspect="1"/>
          </p:cNvPicPr>
          <p:nvPr/>
        </p:nvPicPr>
        <p:blipFill>
          <a:blip r:embed="rId3"/>
          <a:stretch>
            <a:fillRect/>
          </a:stretch>
        </p:blipFill>
        <p:spPr>
          <a:xfrm>
            <a:off x="3773010" y="1999129"/>
            <a:ext cx="3830695" cy="2880000"/>
          </a:xfrm>
          <a:prstGeom prst="rect">
            <a:avLst/>
          </a:prstGeom>
        </p:spPr>
      </p:pic>
      <p:pic>
        <p:nvPicPr>
          <p:cNvPr id="4" name="図 3"/>
          <p:cNvPicPr>
            <a:picLocks noChangeAspect="1"/>
          </p:cNvPicPr>
          <p:nvPr/>
        </p:nvPicPr>
        <p:blipFill>
          <a:blip r:embed="rId4"/>
          <a:stretch>
            <a:fillRect/>
          </a:stretch>
        </p:blipFill>
        <p:spPr>
          <a:xfrm>
            <a:off x="8112224" y="1988840"/>
            <a:ext cx="3830664" cy="2880000"/>
          </a:xfrm>
          <a:prstGeom prst="rect">
            <a:avLst/>
          </a:prstGeom>
        </p:spPr>
      </p:pic>
      <p:sp>
        <p:nvSpPr>
          <p:cNvPr id="16" name="正方形/長方形 15">
            <a:extLst>
              <a:ext uri="{FF2B5EF4-FFF2-40B4-BE49-F238E27FC236}">
                <a16:creationId xmlns:a16="http://schemas.microsoft.com/office/drawing/2014/main" id="{CDFFCD05-CE7F-4741-C643-8B834FC5A588}"/>
              </a:ext>
            </a:extLst>
          </p:cNvPr>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
        <p:nvSpPr>
          <p:cNvPr id="12" name="テキスト ボックス 11">
            <a:extLst>
              <a:ext uri="{FF2B5EF4-FFF2-40B4-BE49-F238E27FC236}">
                <a16:creationId xmlns:a16="http://schemas.microsoft.com/office/drawing/2014/main" id="{DEF8858F-0C42-5867-3E51-AE7E54B9B346}"/>
              </a:ext>
            </a:extLst>
          </p:cNvPr>
          <p:cNvSpPr txBox="1"/>
          <p:nvPr/>
        </p:nvSpPr>
        <p:spPr>
          <a:xfrm>
            <a:off x="695401" y="5900989"/>
            <a:ext cx="10801200" cy="523220"/>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・フォーマット別ガイド</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https://s.yimg.jp/dl/displayads-guarantee/formatguide.zip</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lang="en-US" altLang="ja-JP" sz="1400" dirty="0">
                <a:solidFill>
                  <a:schemeClr val="tx1">
                    <a:lumMod val="65000"/>
                    <a:lumOff val="35000"/>
                  </a:schemeClr>
                </a:solidFill>
                <a:hlinkClick r:id="rId6"/>
              </a:rPr>
              <a:t>https://ads-help.yahoo.co.jp/yahooads/guideline/articledetail?lan=ja&amp;aid=1493&amp;o=default</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1249583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ja-JP" altLang="en-US" dirty="0">
                <a:latin typeface="+mn-ea"/>
              </a:rPr>
              <a:t>ブランドパネル（スマートフォン商品）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586169509"/>
              </p:ext>
            </p:extLst>
          </p:nvPr>
        </p:nvGraphicFramePr>
        <p:xfrm>
          <a:off x="335360" y="877714"/>
          <a:ext cx="11665297" cy="5575622"/>
        </p:xfrm>
        <a:graphic>
          <a:graphicData uri="http://schemas.openxmlformats.org/drawingml/2006/table">
            <a:tbl>
              <a:tblPr firstCol="1" bandRow="1"/>
              <a:tblGrid>
                <a:gridCol w="1278162">
                  <a:extLst>
                    <a:ext uri="{9D8B030D-6E8A-4147-A177-3AD203B41FA5}">
                      <a16:colId xmlns:a16="http://schemas.microsoft.com/office/drawing/2014/main" val="792911817"/>
                    </a:ext>
                  </a:extLst>
                </a:gridCol>
                <a:gridCol w="594046">
                  <a:extLst>
                    <a:ext uri="{9D8B030D-6E8A-4147-A177-3AD203B41FA5}">
                      <a16:colId xmlns:a16="http://schemas.microsoft.com/office/drawing/2014/main" val="1525620392"/>
                    </a:ext>
                  </a:extLst>
                </a:gridCol>
                <a:gridCol w="1132208">
                  <a:extLst>
                    <a:ext uri="{9D8B030D-6E8A-4147-A177-3AD203B41FA5}">
                      <a16:colId xmlns:a16="http://schemas.microsoft.com/office/drawing/2014/main" val="3835180974"/>
                    </a:ext>
                  </a:extLst>
                </a:gridCol>
                <a:gridCol w="595984">
                  <a:extLst>
                    <a:ext uri="{9D8B030D-6E8A-4147-A177-3AD203B41FA5}">
                      <a16:colId xmlns:a16="http://schemas.microsoft.com/office/drawing/2014/main" val="4269922740"/>
                    </a:ext>
                  </a:extLst>
                </a:gridCol>
                <a:gridCol w="1106838">
                  <a:extLst>
                    <a:ext uri="{9D8B030D-6E8A-4147-A177-3AD203B41FA5}">
                      <a16:colId xmlns:a16="http://schemas.microsoft.com/office/drawing/2014/main" val="360912566"/>
                    </a:ext>
                  </a:extLst>
                </a:gridCol>
                <a:gridCol w="621354">
                  <a:extLst>
                    <a:ext uri="{9D8B030D-6E8A-4147-A177-3AD203B41FA5}">
                      <a16:colId xmlns:a16="http://schemas.microsoft.com/office/drawing/2014/main" val="1933156410"/>
                    </a:ext>
                  </a:extLst>
                </a:gridCol>
                <a:gridCol w="1104900">
                  <a:extLst>
                    <a:ext uri="{9D8B030D-6E8A-4147-A177-3AD203B41FA5}">
                      <a16:colId xmlns:a16="http://schemas.microsoft.com/office/drawing/2014/main" val="846502076"/>
                    </a:ext>
                  </a:extLst>
                </a:gridCol>
                <a:gridCol w="623292">
                  <a:extLst>
                    <a:ext uri="{9D8B030D-6E8A-4147-A177-3AD203B41FA5}">
                      <a16:colId xmlns:a16="http://schemas.microsoft.com/office/drawing/2014/main" val="4196219788"/>
                    </a:ext>
                  </a:extLst>
                </a:gridCol>
                <a:gridCol w="1152128">
                  <a:extLst>
                    <a:ext uri="{9D8B030D-6E8A-4147-A177-3AD203B41FA5}">
                      <a16:colId xmlns:a16="http://schemas.microsoft.com/office/drawing/2014/main" val="943744829"/>
                    </a:ext>
                  </a:extLst>
                </a:gridCol>
                <a:gridCol w="648072">
                  <a:extLst>
                    <a:ext uri="{9D8B030D-6E8A-4147-A177-3AD203B41FA5}">
                      <a16:colId xmlns:a16="http://schemas.microsoft.com/office/drawing/2014/main" val="2494124302"/>
                    </a:ext>
                  </a:extLst>
                </a:gridCol>
                <a:gridCol w="1206104">
                  <a:extLst>
                    <a:ext uri="{9D8B030D-6E8A-4147-A177-3AD203B41FA5}">
                      <a16:colId xmlns:a16="http://schemas.microsoft.com/office/drawing/2014/main" val="3445193374"/>
                    </a:ext>
                  </a:extLst>
                </a:gridCol>
                <a:gridCol w="594096">
                  <a:extLst>
                    <a:ext uri="{9D8B030D-6E8A-4147-A177-3AD203B41FA5}">
                      <a16:colId xmlns:a16="http://schemas.microsoft.com/office/drawing/2014/main" val="739266037"/>
                    </a:ext>
                  </a:extLst>
                </a:gridCol>
                <a:gridCol w="1008113">
                  <a:extLst>
                    <a:ext uri="{9D8B030D-6E8A-4147-A177-3AD203B41FA5}">
                      <a16:colId xmlns:a16="http://schemas.microsoft.com/office/drawing/2014/main" val="3201855149"/>
                    </a:ext>
                  </a:extLst>
                </a:gridCol>
              </a:tblGrid>
              <a:tr h="3225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500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p>
                    <a:p>
                      <a:pPr 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万円～）</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FQ1</a:t>
                      </a:r>
                      <a:r>
                        <a:rPr kumimoji="1" lang="ja-JP" altLang="en-US" sz="800" b="1" kern="1200" dirty="0">
                          <a:solidFill>
                            <a:schemeClr val="tx1">
                              <a:lumMod val="65000"/>
                              <a:lumOff val="35000"/>
                            </a:schemeClr>
                          </a:solidFill>
                          <a:latin typeface="+mn-lt"/>
                          <a:ea typeface="+mn-ea"/>
                          <a:cs typeface="+mn-cs"/>
                        </a:rPr>
                        <a:t>）</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r>
                        <a:rPr kumimoji="1" lang="en-US" altLang="ja-JP" sz="800" b="1" kern="1200" dirty="0">
                          <a:solidFill>
                            <a:schemeClr val="tx1">
                              <a:lumMod val="65000"/>
                              <a:lumOff val="35000"/>
                            </a:schemeClr>
                          </a:solidFill>
                          <a:latin typeface="+mn-lt"/>
                          <a:ea typeface="+mn-ea"/>
                          <a:cs typeface="+mn-cs"/>
                        </a:rPr>
                        <a:t>50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r>
                        <a:rPr kumimoji="1" lang="en-US" altLang="ja-JP" sz="800" b="1" kern="1200" dirty="0">
                          <a:solidFill>
                            <a:schemeClr val="tx1">
                              <a:lumMod val="65000"/>
                              <a:lumOff val="35000"/>
                            </a:schemeClr>
                          </a:solidFill>
                          <a:latin typeface="+mn-lt"/>
                          <a:ea typeface="+mn-ea"/>
                          <a:cs typeface="+mn-cs"/>
                        </a:rPr>
                        <a:t>300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（市区郡）</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3518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1000003114</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1000003044</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1000001343</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1000003115</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effectLst/>
                          <a:latin typeface="+mn-ea"/>
                          <a:ea typeface="+mn-ea"/>
                          <a:cs typeface="+mn-cs"/>
                        </a:rPr>
                        <a:t>1000003047</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solidFill>
                          <a:effectLst/>
                          <a:latin typeface="+mn-ea"/>
                          <a:ea typeface="+mn-ea"/>
                          <a:cs typeface="+mn-cs"/>
                        </a:rPr>
                        <a:t>1000003038</a:t>
                      </a:r>
                      <a:endParaRPr kumimoji="1" lang="ja-JP" altLang="en-US" sz="800" kern="1200" dirty="0">
                        <a:solidFill>
                          <a:schemeClr val="tx1"/>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1992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07/27(</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199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503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en-US" altLang="ja-JP" dirty="0">
                        <a:solidFill>
                          <a:schemeClr val="tx1">
                            <a:lumMod val="65000"/>
                            <a:lumOff val="35000"/>
                          </a:schemeClr>
                        </a:solidFill>
                      </a:endParaRPr>
                    </a:p>
                    <a:p>
                      <a:endParaRPr kumimoji="1" lang="en-US" altLang="ja-JP" sz="1600" dirty="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199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18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dirty="0">
                          <a:solidFill>
                            <a:schemeClr val="tx1">
                              <a:lumMod val="65000"/>
                              <a:lumOff val="35000"/>
                            </a:schemeClr>
                          </a:solidFill>
                          <a:latin typeface="+mj-lt"/>
                          <a:ea typeface="+mj-ea"/>
                        </a:rPr>
                        <a:t>動画をフルスクリーンで再生する（</a:t>
                      </a:r>
                      <a:r>
                        <a:rPr kumimoji="1" lang="en-US" altLang="ja-JP" sz="800" dirty="0">
                          <a:solidFill>
                            <a:schemeClr val="tx1">
                              <a:lumMod val="65000"/>
                              <a:lumOff val="35000"/>
                            </a:schemeClr>
                          </a:solidFill>
                          <a:latin typeface="+mj-lt"/>
                          <a:ea typeface="+mj-ea"/>
                        </a:rPr>
                        <a:t>for view</a:t>
                      </a:r>
                      <a:r>
                        <a:rPr kumimoji="1" lang="ja-JP" altLang="en-US" sz="800" dirty="0">
                          <a:solidFill>
                            <a:schemeClr val="tx1">
                              <a:lumMod val="65000"/>
                              <a:lumOff val="35000"/>
                            </a:schemeClr>
                          </a:solidFill>
                          <a:latin typeface="+mj-lt"/>
                          <a:ea typeface="+mj-ea"/>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a:t>
                      </a:r>
                      <a:r>
                        <a:rPr kumimoji="1" lang="ja-JP" altLang="en-US" sz="800" dirty="0">
                          <a:solidFill>
                            <a:schemeClr val="tx1">
                              <a:lumMod val="65000"/>
                              <a:lumOff val="35000"/>
                            </a:schemeClr>
                          </a:solidFill>
                          <a:latin typeface="+mj-lt"/>
                          <a:ea typeface="+mj-ea"/>
                        </a:rPr>
                        <a:t>ランディングページを表示する（</a:t>
                      </a:r>
                      <a:r>
                        <a:rPr kumimoji="1" lang="en-US" altLang="ja-JP" sz="800" dirty="0">
                          <a:solidFill>
                            <a:schemeClr val="tx1">
                              <a:lumMod val="65000"/>
                              <a:lumOff val="35000"/>
                            </a:schemeClr>
                          </a:solidFill>
                          <a:latin typeface="+mj-lt"/>
                          <a:ea typeface="+mj-ea"/>
                        </a:rPr>
                        <a:t>for click</a:t>
                      </a:r>
                      <a:r>
                        <a:rPr kumimoji="1" lang="ja-JP" altLang="en-US" sz="800" dirty="0">
                          <a:solidFill>
                            <a:schemeClr val="tx1">
                              <a:lumMod val="65000"/>
                              <a:lumOff val="35000"/>
                            </a:schemeClr>
                          </a:solidFill>
                          <a:latin typeface="+mj-lt"/>
                          <a:ea typeface="+mj-ea"/>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199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a:solidFill>
                            <a:schemeClr val="tx1">
                              <a:lumMod val="65000"/>
                              <a:lumOff val="35000"/>
                            </a:schemeClr>
                          </a:solidFill>
                          <a:latin typeface="+mn-lt"/>
                          <a:ea typeface="+mn-ea"/>
                          <a:cs typeface="+mn-cs"/>
                        </a:rPr>
                        <a:t>スマートフォン（ウェブ</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アプリ）</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1992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1992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　および　</a:t>
                      </a: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1992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9</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　</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29</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日（木）</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4105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algn="ctr"/>
                      <a:r>
                        <a:rPr kumimoji="1" lang="ja-JP" altLang="en-US" sz="700" kern="1200" dirty="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4">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p>
                      <a:pPr algn="ctr"/>
                      <a:r>
                        <a:rPr kumimoji="1" lang="en-US" altLang="ja-JP" sz="700" dirty="0">
                          <a:solidFill>
                            <a:schemeClr val="tx1">
                              <a:lumMod val="65000"/>
                              <a:lumOff val="35000"/>
                            </a:schemeClr>
                          </a:solidFill>
                          <a:latin typeface="+mj-lt"/>
                          <a:ea typeface="+mj-ea"/>
                        </a:rPr>
                        <a:t>※1</a:t>
                      </a:r>
                      <a:r>
                        <a:rPr kumimoji="1" lang="ja-JP" altLang="en-US" sz="700" dirty="0">
                          <a:solidFill>
                            <a:schemeClr val="tx1">
                              <a:lumMod val="65000"/>
                              <a:lumOff val="35000"/>
                            </a:schemeClr>
                          </a:solidFill>
                          <a:latin typeface="+mj-lt"/>
                          <a:ea typeface="+mj-ea"/>
                        </a:rPr>
                        <a:t>日間～</a:t>
                      </a:r>
                      <a:r>
                        <a:rPr kumimoji="1" lang="en-US" altLang="ja-JP" sz="700" dirty="0">
                          <a:solidFill>
                            <a:schemeClr val="tx1">
                              <a:lumMod val="65000"/>
                              <a:lumOff val="35000"/>
                            </a:schemeClr>
                          </a:solidFill>
                          <a:latin typeface="+mj-lt"/>
                          <a:ea typeface="+mj-ea"/>
                        </a:rPr>
                        <a:t>4</a:t>
                      </a:r>
                      <a:r>
                        <a:rPr kumimoji="1" lang="ja-JP" altLang="en-US" sz="700" dirty="0">
                          <a:solidFill>
                            <a:schemeClr val="tx1">
                              <a:lumMod val="65000"/>
                              <a:lumOff val="35000"/>
                            </a:schemeClr>
                          </a:solidFill>
                          <a:latin typeface="+mj-lt"/>
                          <a:ea typeface="+mj-ea"/>
                        </a:rPr>
                        <a:t>日間での掲載も可能ですが、</a:t>
                      </a:r>
                      <a:endParaRPr kumimoji="1" lang="en-US" altLang="ja-JP" sz="700" dirty="0">
                        <a:solidFill>
                          <a:schemeClr val="tx1">
                            <a:lumMod val="65000"/>
                            <a:lumOff val="35000"/>
                          </a:schemeClr>
                        </a:solidFill>
                        <a:latin typeface="+mj-lt"/>
                        <a:ea typeface="+mj-ea"/>
                      </a:endParaRPr>
                    </a:p>
                    <a:p>
                      <a:pPr algn="ctr"/>
                      <a:r>
                        <a:rPr kumimoji="1" lang="ja-JP" altLang="en-US" sz="700" dirty="0">
                          <a:solidFill>
                            <a:schemeClr val="tx1">
                              <a:lumMod val="65000"/>
                              <a:lumOff val="35000"/>
                            </a:schemeClr>
                          </a:solidFill>
                          <a:latin typeface="+mj-lt"/>
                          <a:ea typeface="+mj-ea"/>
                        </a:rPr>
                        <a:t>掲載</a:t>
                      </a:r>
                      <a:r>
                        <a:rPr kumimoji="1" lang="en-US" altLang="ja-JP" sz="700" dirty="0" err="1">
                          <a:solidFill>
                            <a:schemeClr val="tx1">
                              <a:lumMod val="65000"/>
                              <a:lumOff val="35000"/>
                            </a:schemeClr>
                          </a:solidFill>
                          <a:latin typeface="+mj-lt"/>
                          <a:ea typeface="+mj-ea"/>
                        </a:rPr>
                        <a:t>vimps</a:t>
                      </a:r>
                      <a:r>
                        <a:rPr kumimoji="1" lang="ja-JP" altLang="en-US" sz="700" dirty="0">
                          <a:solidFill>
                            <a:schemeClr val="tx1">
                              <a:lumMod val="65000"/>
                              <a:lumOff val="35000"/>
                            </a:schemeClr>
                          </a:solidFill>
                          <a:latin typeface="+mj-lt"/>
                          <a:ea typeface="+mj-ea"/>
                        </a:rPr>
                        <a:t>数が未達成の場合補填対象外になります。</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199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199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5,000,000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8326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960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768</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902</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※FQ1</a:t>
                      </a:r>
                      <a:r>
                        <a:rPr kumimoji="1" lang="ja-JP" altLang="en-US" sz="600" kern="1200" dirty="0">
                          <a:solidFill>
                            <a:schemeClr val="tx1">
                              <a:lumMod val="65000"/>
                              <a:lumOff val="35000"/>
                            </a:schemeClr>
                          </a:solidFill>
                          <a:latin typeface="+mn-lt"/>
                          <a:ea typeface="+mn-ea"/>
                          <a:cs typeface="+mn-cs"/>
                        </a:rPr>
                        <a:t>回指定の掛け率含む</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1,248</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960</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×1.3</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dirty="0">
                          <a:solidFill>
                            <a:schemeClr val="tx1">
                              <a:lumMod val="65000"/>
                              <a:lumOff val="35000"/>
                            </a:schemeClr>
                          </a:solidFill>
                          <a:latin typeface="+mj-lt"/>
                          <a:ea typeface="+mj-ea"/>
                        </a:rPr>
                        <a:t>※</a:t>
                      </a:r>
                      <a:r>
                        <a:rPr kumimoji="1" lang="ja-JP" altLang="en-US" sz="600" dirty="0">
                          <a:solidFill>
                            <a:schemeClr val="tx1">
                              <a:lumMod val="65000"/>
                              <a:lumOff val="35000"/>
                            </a:schemeClr>
                          </a:solidFill>
                          <a:latin typeface="+mj-lt"/>
                          <a:ea typeface="+mj-ea"/>
                        </a:rPr>
                        <a:t>都道府県指定の掛け率含む</a:t>
                      </a:r>
                      <a:br>
                        <a:rPr kumimoji="1" lang="en-US" altLang="ja-JP" sz="600" dirty="0">
                          <a:solidFill>
                            <a:schemeClr val="tx1">
                              <a:lumMod val="65000"/>
                              <a:lumOff val="35000"/>
                            </a:schemeClr>
                          </a:solidFill>
                          <a:latin typeface="+mj-lt"/>
                          <a:ea typeface="+mj-ea"/>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a:solidFill>
                            <a:schemeClr val="tx1">
                              <a:lumMod val="65000"/>
                              <a:lumOff val="35000"/>
                            </a:schemeClr>
                          </a:solidFill>
                          <a:latin typeface="+mn-lt"/>
                          <a:ea typeface="+mn-ea"/>
                          <a:cs typeface="+mn-cs"/>
                        </a:rPr>
                        <a:t>vCPM</a:t>
                      </a:r>
                      <a:r>
                        <a:rPr kumimoji="1" lang="ja-JP" altLang="en-US" sz="600" kern="1200" dirty="0">
                          <a:solidFill>
                            <a:schemeClr val="tx1">
                              <a:lumMod val="65000"/>
                              <a:lumOff val="35000"/>
                            </a:schemeClr>
                          </a:solidFill>
                          <a:latin typeface="+mn-lt"/>
                          <a:ea typeface="+mn-ea"/>
                          <a:cs typeface="+mn-cs"/>
                        </a:rPr>
                        <a:t>（</a:t>
                      </a:r>
                      <a:r>
                        <a:rPr kumimoji="1" lang="en-US" altLang="ja-JP" sz="600" kern="1200" dirty="0">
                          <a:solidFill>
                            <a:schemeClr val="tx1">
                              <a:lumMod val="65000"/>
                              <a:lumOff val="35000"/>
                            </a:schemeClr>
                          </a:solidFill>
                          <a:latin typeface="+mn-lt"/>
                          <a:ea typeface="+mn-ea"/>
                          <a:cs typeface="+mn-cs"/>
                        </a:rPr>
                        <a:t>1,248</a:t>
                      </a:r>
                      <a:r>
                        <a:rPr kumimoji="1" lang="ja-JP" altLang="en-US" sz="600" kern="1200" dirty="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998</a:t>
                      </a:r>
                      <a:r>
                        <a:rPr kumimoji="1" lang="ja-JP" altLang="en-US" sz="800" kern="1200" dirty="0">
                          <a:solidFill>
                            <a:schemeClr val="tx1">
                              <a:lumMod val="65000"/>
                              <a:lumOff val="35000"/>
                            </a:schemeClr>
                          </a:solidFill>
                          <a:latin typeface="+mj-lt"/>
                          <a:ea typeface="+mj-ea"/>
                          <a:cs typeface="+mn-cs"/>
                        </a:rPr>
                        <a:t>円</a:t>
                      </a:r>
                      <a:endParaRPr kumimoji="1" lang="en-US" altLang="ja-JP" sz="800" kern="1200" dirty="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768</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×1.3</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都道府県指定の掛け率含む</a:t>
                      </a:r>
                      <a:endParaRPr kumimoji="1" lang="en-US" altLang="ja-JP" sz="6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a:solidFill>
                            <a:schemeClr val="tx1">
                              <a:lumMod val="65000"/>
                              <a:lumOff val="35000"/>
                            </a:schemeClr>
                          </a:solidFill>
                          <a:latin typeface="+mn-lt"/>
                          <a:ea typeface="+mn-ea"/>
                          <a:cs typeface="+mn-cs"/>
                        </a:rPr>
                        <a:t>vCPM</a:t>
                      </a:r>
                      <a:r>
                        <a:rPr kumimoji="1" lang="ja-JP" altLang="en-US" sz="600" kern="1200" dirty="0">
                          <a:solidFill>
                            <a:schemeClr val="tx1">
                              <a:lumMod val="65000"/>
                              <a:lumOff val="35000"/>
                            </a:schemeClr>
                          </a:solidFill>
                          <a:latin typeface="+mn-lt"/>
                          <a:ea typeface="+mn-ea"/>
                          <a:cs typeface="+mn-cs"/>
                        </a:rPr>
                        <a:t>（</a:t>
                      </a:r>
                      <a:r>
                        <a:rPr kumimoji="1" lang="en-US" altLang="ja-JP" sz="600" kern="1200" dirty="0">
                          <a:solidFill>
                            <a:schemeClr val="tx1">
                              <a:lumMod val="65000"/>
                              <a:lumOff val="35000"/>
                            </a:schemeClr>
                          </a:solidFill>
                          <a:latin typeface="+mn-lt"/>
                          <a:ea typeface="+mn-ea"/>
                          <a:cs typeface="+mn-cs"/>
                        </a:rPr>
                        <a:t>998</a:t>
                      </a:r>
                      <a:r>
                        <a:rPr kumimoji="1" lang="ja-JP" altLang="en-US" sz="600" kern="1200" dirty="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1,497</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960</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×1.56</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algn="ctr"/>
                      <a:br>
                        <a:rPr kumimoji="1" lang="ja-JP" altLang="en-US" sz="800" kern="1200" dirty="0">
                          <a:solidFill>
                            <a:schemeClr val="tx1">
                              <a:lumMod val="65000"/>
                              <a:lumOff val="35000"/>
                            </a:schemeClr>
                          </a:solidFill>
                          <a:latin typeface="+mn-lt"/>
                          <a:ea typeface="+mn-ea"/>
                          <a:cs typeface="+mn-cs"/>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市区郡指定の掛け率含む</a:t>
                      </a:r>
                      <a:endParaRPr kumimoji="1" lang="en-US" altLang="ja-JP"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302582">
                <a:tc>
                  <a:txBody>
                    <a:bodyPr/>
                    <a:lstStyle/>
                    <a:p>
                      <a:pPr algn="ctr"/>
                      <a:r>
                        <a:rPr kumimoji="1" lang="ja-JP" altLang="en-US" sz="700" b="0" kern="1200" dirty="0">
                          <a:solidFill>
                            <a:schemeClr val="bg1"/>
                          </a:solidFill>
                          <a:latin typeface="+mn-lt"/>
                          <a:ea typeface="+mn-ea"/>
                          <a:cs typeface="+mn-cs"/>
                        </a:rPr>
                        <a:t>想定</a:t>
                      </a:r>
                      <a:r>
                        <a:rPr kumimoji="1" lang="en-US" altLang="ja-JP" sz="700" b="0" kern="1200" dirty="0" err="1">
                          <a:solidFill>
                            <a:schemeClr val="bg1"/>
                          </a:solidFill>
                          <a:latin typeface="+mn-lt"/>
                          <a:ea typeface="+mn-ea"/>
                          <a:cs typeface="+mn-cs"/>
                        </a:rPr>
                        <a:t>vimps</a:t>
                      </a:r>
                      <a:r>
                        <a:rPr kumimoji="1" lang="ja-JP" altLang="en-US" sz="700" b="0" kern="1200" dirty="0">
                          <a:solidFill>
                            <a:schemeClr val="bg1"/>
                          </a:solidFill>
                          <a:latin typeface="+mn-lt"/>
                          <a:ea typeface="+mn-ea"/>
                          <a:cs typeface="+mn-cs"/>
                        </a:rPr>
                        <a:t>（枠配信のみ）</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96265607"/>
                  </a:ext>
                </a:extLst>
              </a:tr>
            </a:tbl>
          </a:graphicData>
        </a:graphic>
      </p:graphicFrame>
      <p:sp>
        <p:nvSpPr>
          <p:cNvPr id="17" name="正方形/長方形 16"/>
          <p:cNvSpPr/>
          <p:nvPr/>
        </p:nvSpPr>
        <p:spPr>
          <a:xfrm>
            <a:off x="309951" y="6381328"/>
            <a:ext cx="10423046" cy="407804"/>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spcBef>
                <a:spcPts val="0"/>
              </a:spcBef>
              <a:spcAft>
                <a:spcPts val="0"/>
              </a:spcAft>
              <a:buClrTx/>
              <a:buSzTx/>
              <a:buFontTx/>
              <a:buNone/>
              <a:tabLst/>
              <a:defRPr/>
            </a:pPr>
            <a:r>
              <a:rPr kumimoji="0" lang="en-US" altLang="ja-JP" sz="800" kern="0" dirty="0">
                <a:solidFill>
                  <a:prstClr val="black">
                    <a:lumMod val="65000"/>
                    <a:lumOff val="35000"/>
                  </a:prstClr>
                </a:solidFill>
              </a:rPr>
              <a:t>※10</a:t>
            </a:r>
            <a:r>
              <a:rPr kumimoji="0" lang="ja-JP" altLang="en-US" sz="800" kern="0" dirty="0">
                <a:solidFill>
                  <a:prstClr val="black">
                    <a:lumMod val="65000"/>
                    <a:lumOff val="35000"/>
                  </a:prstClr>
                </a:solidFill>
              </a:rPr>
              <a:t>月、</a:t>
            </a:r>
            <a:r>
              <a:rPr kumimoji="0" lang="en-US" altLang="ja-JP" sz="800" kern="0" dirty="0">
                <a:solidFill>
                  <a:prstClr val="black">
                    <a:lumMod val="65000"/>
                    <a:lumOff val="35000"/>
                  </a:prstClr>
                </a:solidFill>
              </a:rPr>
              <a:t>11</a:t>
            </a:r>
            <a:r>
              <a:rPr kumimoji="0" lang="ja-JP" altLang="en-US" sz="800" kern="0" dirty="0">
                <a:solidFill>
                  <a:prstClr val="black">
                    <a:lumMod val="65000"/>
                    <a:lumOff val="35000"/>
                  </a:prstClr>
                </a:solidFill>
              </a:rPr>
              <a:t>月上旬に</a:t>
            </a:r>
            <a:r>
              <a:rPr kumimoji="0" lang="en-US" altLang="ja-JP" sz="800" kern="0" dirty="0">
                <a:solidFill>
                  <a:prstClr val="black">
                    <a:lumMod val="65000"/>
                    <a:lumOff val="35000"/>
                  </a:prstClr>
                </a:solidFill>
              </a:rPr>
              <a:t>Yahoo! JAPAN</a:t>
            </a:r>
            <a:r>
              <a:rPr kumimoji="0" lang="ja-JP" altLang="en-US" sz="800" kern="0" dirty="0">
                <a:solidFill>
                  <a:prstClr val="black">
                    <a:lumMod val="65000"/>
                    <a:lumOff val="35000"/>
                  </a:prstClr>
                </a:solidFill>
              </a:rPr>
              <a:t>　トップページにて特別演出が行われる可能性があります。</a:t>
            </a:r>
            <a:endParaRPr kumimoji="0" lang="en-US" altLang="ja-JP" sz="800" kern="0" dirty="0">
              <a:solidFill>
                <a:prstClr val="black">
                  <a:lumMod val="65000"/>
                  <a:lumOff val="35000"/>
                </a:prstClr>
              </a:solidFill>
            </a:endParaRP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84032" y="2060848"/>
            <a:ext cx="805822" cy="736572"/>
          </a:xfrm>
          <a:prstGeom prst="rect">
            <a:avLst/>
          </a:prstGeom>
        </p:spPr>
      </p:pic>
    </p:spTree>
    <p:extLst>
      <p:ext uri="{BB962C8B-B14F-4D97-AF65-F5344CB8AC3E}">
        <p14:creationId xmlns:p14="http://schemas.microsoft.com/office/powerpoint/2010/main" val="3625265517"/>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9207</TotalTime>
  <Words>10594</Words>
  <Application>Microsoft Office PowerPoint</Application>
  <PresentationFormat>ワイド画面</PresentationFormat>
  <Paragraphs>2075</Paragraphs>
  <Slides>42</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3</vt:i4>
      </vt:variant>
      <vt:variant>
        <vt:lpstr>スライド タイトル</vt:lpstr>
      </vt:variant>
      <vt:variant>
        <vt:i4>42</vt:i4>
      </vt:variant>
    </vt:vector>
  </HeadingPairs>
  <TitlesOfParts>
    <vt:vector size="51" baseType="lpstr">
      <vt:lpstr>-apple-system</vt:lpstr>
      <vt:lpstr>NotoSansJP</vt:lpstr>
      <vt:lpstr>メイリオ</vt:lpstr>
      <vt:lpstr>游ゴシック</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391</cp:revision>
  <dcterms:created xsi:type="dcterms:W3CDTF">2020-02-26T07:28:11Z</dcterms:created>
  <dcterms:modified xsi:type="dcterms:W3CDTF">2022-09-20T07:55:02Z</dcterms:modified>
</cp:coreProperties>
</file>