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33"/>
  </p:notesMasterIdLst>
  <p:sldIdLst>
    <p:sldId id="316" r:id="rId4"/>
    <p:sldId id="300" r:id="rId5"/>
    <p:sldId id="326" r:id="rId6"/>
    <p:sldId id="342" r:id="rId7"/>
    <p:sldId id="343" r:id="rId8"/>
    <p:sldId id="345" r:id="rId9"/>
    <p:sldId id="344" r:id="rId10"/>
    <p:sldId id="346" r:id="rId11"/>
    <p:sldId id="347" r:id="rId12"/>
    <p:sldId id="328" r:id="rId13"/>
    <p:sldId id="348" r:id="rId14"/>
    <p:sldId id="349" r:id="rId15"/>
    <p:sldId id="327" r:id="rId16"/>
    <p:sldId id="329" r:id="rId17"/>
    <p:sldId id="332" r:id="rId18"/>
    <p:sldId id="330" r:id="rId19"/>
    <p:sldId id="350" r:id="rId20"/>
    <p:sldId id="351" r:id="rId21"/>
    <p:sldId id="357" r:id="rId22"/>
    <p:sldId id="358" r:id="rId23"/>
    <p:sldId id="334" r:id="rId24"/>
    <p:sldId id="333" r:id="rId25"/>
    <p:sldId id="352" r:id="rId26"/>
    <p:sldId id="340" r:id="rId27"/>
    <p:sldId id="336" r:id="rId28"/>
    <p:sldId id="338" r:id="rId29"/>
    <p:sldId id="353" r:id="rId30"/>
    <p:sldId id="354" r:id="rId31"/>
    <p:sldId id="312" r:id="rId3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6327" autoAdjust="0"/>
  </p:normalViewPr>
  <p:slideViewPr>
    <p:cSldViewPr>
      <p:cViewPr varScale="1">
        <p:scale>
          <a:sx n="63" d="100"/>
          <a:sy n="63" d="100"/>
        </p:scale>
        <p:origin x="63" y="5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2021/9/14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625&amp;o=default" TargetMode="External"/><Relationship Id="rId2" Type="http://schemas.openxmlformats.org/officeDocument/2006/relationships/hyperlink" Target="https://form-business.yahoo.co.jp/claris/enqueteForm?inquiry_type=display_support" TargetMode="External"/><Relationship Id="rId1" Type="http://schemas.openxmlformats.org/officeDocument/2006/relationships/slideLayout" Target="../slideLayouts/slideLayout21.xml"/><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8" Type="http://schemas.openxmlformats.org/officeDocument/2006/relationships/hyperlink" Target="https://s.yimg.jp/images/listing/pdfs/listing_nyuukoukitei.pdf" TargetMode="External"/><Relationship Id="rId3" Type="http://schemas.openxmlformats.org/officeDocument/2006/relationships/image" Target="../media/image23.png"/><Relationship Id="rId7" Type="http://schemas.openxmlformats.org/officeDocument/2006/relationships/hyperlink" Target="https://ads-help.yahoo.co.jp/yahooads/guideline/articledetail?lan=ja&amp;aid=1493&amp;o=default" TargetMode="External"/><Relationship Id="rId2" Type="http://schemas.openxmlformats.org/officeDocument/2006/relationships/image" Target="../media/image22.png"/><Relationship Id="rId1" Type="http://schemas.openxmlformats.org/officeDocument/2006/relationships/slideLayout" Target="../slideLayouts/slideLayout2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8" Type="http://schemas.openxmlformats.org/officeDocument/2006/relationships/hyperlink" Target="https://s.yimg.jp/images/listing/pdfs/listing_nyuukoukitei.pdf" TargetMode="External"/><Relationship Id="rId3" Type="http://schemas.openxmlformats.org/officeDocument/2006/relationships/image" Target="../media/image28.png"/><Relationship Id="rId7" Type="http://schemas.openxmlformats.org/officeDocument/2006/relationships/hyperlink" Target="https://ads-help.yahoo.co.jp/yahooads/guideline/articledetail?lan=ja&amp;aid=1493&amp;o=default" TargetMode="External"/><Relationship Id="rId2" Type="http://schemas.openxmlformats.org/officeDocument/2006/relationships/image" Target="../media/image27.png"/><Relationship Id="rId1" Type="http://schemas.openxmlformats.org/officeDocument/2006/relationships/slideLayout" Target="../slideLayouts/slideLayout2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1.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smtClean="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smtClean="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smtClean="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smtClean="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normAutofit/>
          </a:bodyPr>
          <a:lstStyle/>
          <a:p>
            <a:r>
              <a:rPr lang="en-US" altLang="ja-JP" dirty="0" smtClean="0"/>
              <a:t>2021</a:t>
            </a:r>
            <a:r>
              <a:rPr lang="ja-JP" altLang="en-US" dirty="0" smtClean="0"/>
              <a:t>年</a:t>
            </a:r>
            <a:r>
              <a:rPr lang="en-US" altLang="ja-JP" dirty="0" smtClean="0"/>
              <a:t>5</a:t>
            </a:r>
            <a:r>
              <a:rPr lang="ja-JP" altLang="en-US" dirty="0" smtClean="0"/>
              <a:t>月</a:t>
            </a:r>
            <a:r>
              <a:rPr lang="en-US" altLang="ja-JP" dirty="0"/>
              <a:t>19</a:t>
            </a:r>
            <a:r>
              <a:rPr lang="ja-JP" altLang="en-US" dirty="0"/>
              <a:t>日</a:t>
            </a:r>
            <a:endParaRPr lang="en-US" altLang="ja-JP" dirty="0" smtClean="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p:txBody>
          <a:bodyPr>
            <a:normAutofit fontScale="85000" lnSpcReduction="10000"/>
          </a:bodyPr>
          <a:lstStyle/>
          <a:p>
            <a:pPr algn="l"/>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ブランドパネル（</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7</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207568" y="5301208"/>
            <a:ext cx="208823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14</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7" y="4437113"/>
            <a:ext cx="11521281" cy="2369880"/>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a:t>
            </a:r>
            <a:endParaRPr lang="en-US" altLang="ja-JP" sz="1050" dirty="0">
              <a:solidFill>
                <a:schemeClr val="tx1">
                  <a:lumMod val="65000"/>
                  <a:lumOff val="35000"/>
                </a:schemeClr>
              </a:solidFill>
              <a:latin typeface="+mn-ea"/>
            </a:endParaRPr>
          </a:p>
          <a:p>
            <a:pPr>
              <a:lnSpc>
                <a:spcPts val="1460"/>
              </a:lnSpc>
            </a:pPr>
            <a:endParaRPr lang="en-US" altLang="ja-JP" sz="1050" dirty="0" smtClean="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r>
              <a:rPr lang="ja-JP" altLang="en-US" sz="1050" dirty="0" smtClean="0">
                <a:solidFill>
                  <a:schemeClr val="tx1">
                    <a:lumMod val="65000"/>
                    <a:lumOff val="35000"/>
                  </a:schemeClr>
                </a:solidFill>
                <a:latin typeface="+mn-ea"/>
              </a:rPr>
              <a:t>。</a:t>
            </a: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endParaRPr lang="en-US" altLang="ja-JP" sz="1050" dirty="0" smtClean="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a:t>
            </a:r>
            <a:r>
              <a:rPr lang="ja-JP" altLang="en-US" sz="1050" dirty="0" smtClean="0">
                <a:solidFill>
                  <a:schemeClr val="tx1">
                    <a:lumMod val="65000"/>
                    <a:lumOff val="35000"/>
                  </a:schemeClr>
                </a:solidFill>
                <a:latin typeface="+mn-ea"/>
              </a:rPr>
              <a:t>が、最大値</a:t>
            </a:r>
            <a:r>
              <a:rPr lang="ja-JP" altLang="en-US" sz="1050" dirty="0">
                <a:solidFill>
                  <a:schemeClr val="tx1">
                    <a:lumMod val="65000"/>
                    <a:lumOff val="35000"/>
                  </a:schemeClr>
                </a:solidFill>
                <a:latin typeface="+mn-ea"/>
              </a:rPr>
              <a:t>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ja-JP" altLang="en-US" sz="1050" dirty="0" smtClean="0">
                <a:solidFill>
                  <a:schemeClr val="tx1">
                    <a:lumMod val="65000"/>
                    <a:lumOff val="35000"/>
                  </a:schemeClr>
                </a:solidFill>
              </a:rPr>
              <a:t>、</a:t>
            </a:r>
            <a:r>
              <a:rPr lang="en-US" altLang="ja-JP" sz="1050" dirty="0" smtClean="0">
                <a:solidFill>
                  <a:schemeClr val="tx1">
                    <a:lumMod val="65000"/>
                    <a:lumOff val="35000"/>
                  </a:schemeClr>
                </a:solidFill>
              </a:rPr>
              <a:t>MD</a:t>
            </a:r>
            <a:r>
              <a:rPr lang="ja-JP" altLang="en-US" sz="1050" dirty="0" smtClean="0">
                <a:solidFill>
                  <a:schemeClr val="tx1">
                    <a:lumMod val="65000"/>
                    <a:lumOff val="35000"/>
                  </a:schemeClr>
                </a:solidFill>
              </a:rPr>
              <a:t>は</a:t>
            </a:r>
            <a:r>
              <a:rPr lang="ja-JP" altLang="en-US" sz="1050" dirty="0">
                <a:solidFill>
                  <a:schemeClr val="tx1">
                    <a:lumMod val="65000"/>
                    <a:lumOff val="35000"/>
                  </a:schemeClr>
                </a:solidFill>
              </a:rPr>
              <a:t>マルチデバイスの略称です。</a:t>
            </a:r>
            <a:endParaRPr lang="en-US" altLang="ja-JP" sz="1050" dirty="0">
              <a:latin typeface="+mn-ea"/>
            </a:endParaRPr>
          </a:p>
        </p:txBody>
      </p:sp>
      <p:graphicFrame>
        <p:nvGraphicFramePr>
          <p:cNvPr id="15" name="表 1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875768986"/>
              </p:ext>
            </p:extLst>
          </p:nvPr>
        </p:nvGraphicFramePr>
        <p:xfrm>
          <a:off x="335360" y="944563"/>
          <a:ext cx="11593289" cy="3373394"/>
        </p:xfrm>
        <a:graphic>
          <a:graphicData uri="http://schemas.openxmlformats.org/drawingml/2006/table">
            <a:tbl>
              <a:tblPr firstCol="1" bandRow="1">
                <a:tableStyleId>{21E4AEA4-8DFA-4A89-87EB-49C32662AFE0}</a:tableStyleId>
              </a:tblPr>
              <a:tblGrid>
                <a:gridCol w="1535417">
                  <a:extLst>
                    <a:ext uri="{9D8B030D-6E8A-4147-A177-3AD203B41FA5}">
                      <a16:colId xmlns:a16="http://schemas.microsoft.com/office/drawing/2014/main" val="792911817"/>
                    </a:ext>
                  </a:extLst>
                </a:gridCol>
                <a:gridCol w="1023612">
                  <a:extLst>
                    <a:ext uri="{9D8B030D-6E8A-4147-A177-3AD203B41FA5}">
                      <a16:colId xmlns:a16="http://schemas.microsoft.com/office/drawing/2014/main" val="2515137241"/>
                    </a:ext>
                  </a:extLst>
                </a:gridCol>
                <a:gridCol w="1165195">
                  <a:extLst>
                    <a:ext uri="{9D8B030D-6E8A-4147-A177-3AD203B41FA5}">
                      <a16:colId xmlns:a16="http://schemas.microsoft.com/office/drawing/2014/main" val="598637953"/>
                    </a:ext>
                  </a:extLst>
                </a:gridCol>
                <a:gridCol w="1165195">
                  <a:extLst>
                    <a:ext uri="{9D8B030D-6E8A-4147-A177-3AD203B41FA5}">
                      <a16:colId xmlns:a16="http://schemas.microsoft.com/office/drawing/2014/main" val="56015879"/>
                    </a:ext>
                  </a:extLst>
                </a:gridCol>
                <a:gridCol w="1299013">
                  <a:extLst>
                    <a:ext uri="{9D8B030D-6E8A-4147-A177-3AD203B41FA5}">
                      <a16:colId xmlns:a16="http://schemas.microsoft.com/office/drawing/2014/main" val="379781813"/>
                    </a:ext>
                  </a:extLst>
                </a:gridCol>
                <a:gridCol w="1365100">
                  <a:extLst>
                    <a:ext uri="{9D8B030D-6E8A-4147-A177-3AD203B41FA5}">
                      <a16:colId xmlns:a16="http://schemas.microsoft.com/office/drawing/2014/main" val="1484868583"/>
                    </a:ext>
                  </a:extLst>
                </a:gridCol>
                <a:gridCol w="1395423">
                  <a:extLst>
                    <a:ext uri="{9D8B030D-6E8A-4147-A177-3AD203B41FA5}">
                      <a16:colId xmlns:a16="http://schemas.microsoft.com/office/drawing/2014/main" val="3608287535"/>
                    </a:ext>
                  </a:extLst>
                </a:gridCol>
                <a:gridCol w="1364817">
                  <a:extLst>
                    <a:ext uri="{9D8B030D-6E8A-4147-A177-3AD203B41FA5}">
                      <a16:colId xmlns:a16="http://schemas.microsoft.com/office/drawing/2014/main" val="135909385"/>
                    </a:ext>
                  </a:extLst>
                </a:gridCol>
                <a:gridCol w="1279517">
                  <a:extLst>
                    <a:ext uri="{9D8B030D-6E8A-4147-A177-3AD203B41FA5}">
                      <a16:colId xmlns:a16="http://schemas.microsoft.com/office/drawing/2014/main" val="2591893762"/>
                    </a:ext>
                  </a:extLst>
                </a:gridCol>
              </a:tblGrid>
              <a:tr h="554317">
                <a:tc>
                  <a:txBody>
                    <a:bodyPr/>
                    <a:lstStyle/>
                    <a:p>
                      <a:pPr algn="ctr"/>
                      <a:r>
                        <a:rPr kumimoji="1" lang="ja-JP" altLang="en-US" sz="1000" b="1" dirty="0">
                          <a:solidFill>
                            <a:schemeClr val="bg1"/>
                          </a:solidFill>
                          <a:latin typeface="+mn-ea"/>
                          <a:ea typeface="+mn-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MD</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　</a:t>
                      </a:r>
                      <a:r>
                        <a:rPr kumimoji="1" lang="en-US" altLang="ja-JP" sz="800" b="1" kern="1200" dirty="0" smtClean="0">
                          <a:solidFill>
                            <a:schemeClr val="tx1">
                              <a:lumMod val="65000"/>
                              <a:lumOff val="35000"/>
                            </a:schemeClr>
                          </a:solidFill>
                          <a:latin typeface="+mn-ea"/>
                          <a:ea typeface="+mn-ea"/>
                          <a:cs typeface="+mn-cs"/>
                        </a:rPr>
                        <a:t>MD</a:t>
                      </a:r>
                      <a:br>
                        <a:rPr kumimoji="1" lang="en-US" altLang="ja-JP" sz="800" b="1" kern="1200" dirty="0" smtClean="0">
                          <a:solidFill>
                            <a:schemeClr val="tx1">
                              <a:lumMod val="65000"/>
                              <a:lumOff val="35000"/>
                            </a:schemeClr>
                          </a:solidFill>
                          <a:latin typeface="+mn-ea"/>
                          <a:ea typeface="+mn-ea"/>
                          <a:cs typeface="+mn-cs"/>
                        </a:rPr>
                      </a:br>
                      <a:r>
                        <a:rPr kumimoji="1" lang="ja-JP" altLang="en-US" sz="800" b="1" kern="1200" dirty="0" smtClean="0">
                          <a:solidFill>
                            <a:schemeClr val="tx1">
                              <a:lumMod val="65000"/>
                              <a:lumOff val="35000"/>
                            </a:schemeClr>
                          </a:solidFill>
                          <a:latin typeface="+mn-ea"/>
                          <a:ea typeface="+mn-ea"/>
                          <a:cs typeface="+mn-cs"/>
                        </a:rPr>
                        <a:t>（</a:t>
                      </a:r>
                      <a:r>
                        <a:rPr kumimoji="1" lang="en-US" altLang="ja-JP" sz="800" b="1" kern="1200" dirty="0" smtClean="0">
                          <a:solidFill>
                            <a:schemeClr val="tx1">
                              <a:lumMod val="65000"/>
                              <a:lumOff val="35000"/>
                            </a:schemeClr>
                          </a:solidFill>
                          <a:latin typeface="+mn-ea"/>
                          <a:ea typeface="+mn-ea"/>
                          <a:cs typeface="+mn-cs"/>
                        </a:rPr>
                        <a:t>FQ1</a:t>
                      </a:r>
                      <a:r>
                        <a:rPr kumimoji="1" lang="ja-JP" altLang="en-US" sz="800" b="1" kern="1200" dirty="0" smtClean="0">
                          <a:solidFill>
                            <a:schemeClr val="tx1">
                              <a:lumMod val="65000"/>
                              <a:lumOff val="35000"/>
                            </a:schemeClr>
                          </a:solidFill>
                          <a:latin typeface="+mn-ea"/>
                          <a:ea typeface="+mn-ea"/>
                          <a:cs typeface="+mn-cs"/>
                        </a:rPr>
                        <a:t>）</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　</a:t>
                      </a:r>
                      <a:r>
                        <a:rPr kumimoji="1" lang="en-US" altLang="ja-JP" sz="800" b="1" kern="1200" dirty="0" smtClean="0">
                          <a:solidFill>
                            <a:schemeClr val="tx1">
                              <a:lumMod val="65000"/>
                              <a:lumOff val="35000"/>
                            </a:schemeClr>
                          </a:solidFill>
                          <a:latin typeface="+mn-ea"/>
                          <a:ea typeface="+mn-ea"/>
                          <a:cs typeface="+mn-cs"/>
                        </a:rPr>
                        <a:t>MD</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（都道府県）</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　</a:t>
                      </a:r>
                      <a:r>
                        <a:rPr kumimoji="1" lang="en-US" altLang="ja-JP" sz="800" b="1" kern="1200" dirty="0" smtClean="0">
                          <a:solidFill>
                            <a:schemeClr val="tx1">
                              <a:lumMod val="65000"/>
                              <a:lumOff val="35000"/>
                            </a:schemeClr>
                          </a:solidFill>
                          <a:latin typeface="+mn-ea"/>
                          <a:ea typeface="+mn-ea"/>
                          <a:cs typeface="+mn-cs"/>
                        </a:rPr>
                        <a:t>MD</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（市区郡）</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dirty="0" smtClean="0">
                          <a:solidFill>
                            <a:schemeClr val="tx1">
                              <a:lumMod val="65000"/>
                              <a:lumOff val="35000"/>
                            </a:schemeClr>
                          </a:solidFill>
                          <a:latin typeface="+mn-ea"/>
                          <a:ea typeface="+mn-ea"/>
                          <a:cs typeface="+mn-cs"/>
                        </a:rPr>
                        <a:t>リッチフォーマット　</a:t>
                      </a:r>
                      <a:r>
                        <a:rPr kumimoji="1" lang="en-US" altLang="ja-JP" sz="800" b="1" kern="1200" dirty="0" smtClean="0">
                          <a:solidFill>
                            <a:schemeClr val="tx1">
                              <a:lumMod val="65000"/>
                              <a:lumOff val="35000"/>
                            </a:schemeClr>
                          </a:solidFill>
                          <a:latin typeface="+mn-ea"/>
                          <a:ea typeface="+mn-ea"/>
                          <a:cs typeface="+mn-cs"/>
                        </a:rPr>
                        <a:t>MD</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dirty="0" smtClean="0">
                          <a:solidFill>
                            <a:schemeClr val="tx1">
                              <a:lumMod val="65000"/>
                              <a:lumOff val="35000"/>
                            </a:schemeClr>
                          </a:solidFill>
                          <a:latin typeface="+mn-ea"/>
                          <a:ea typeface="+mn-ea"/>
                          <a:cs typeface="+mn-cs"/>
                        </a:rPr>
                        <a:t>リッチフォーマット</a:t>
                      </a:r>
                      <a:endParaRPr kumimoji="1" lang="en-US" altLang="ja-JP" sz="800" b="1" kern="1200" dirty="0" smtClean="0">
                        <a:solidFill>
                          <a:schemeClr val="tx1">
                            <a:lumMod val="65000"/>
                            <a:lumOff val="35000"/>
                          </a:schemeClr>
                        </a:solidFill>
                        <a:latin typeface="+mn-ea"/>
                        <a:ea typeface="+mn-ea"/>
                        <a:cs typeface="+mn-cs"/>
                      </a:endParaRPr>
                    </a:p>
                    <a:p>
                      <a:pPr algn="ctr"/>
                      <a:r>
                        <a:rPr kumimoji="1" lang="en-US" altLang="ja-JP" sz="800" b="1" kern="1200" dirty="0" smtClean="0">
                          <a:solidFill>
                            <a:schemeClr val="tx1">
                              <a:lumMod val="65000"/>
                              <a:lumOff val="35000"/>
                            </a:schemeClr>
                          </a:solidFill>
                          <a:latin typeface="+mn-ea"/>
                          <a:ea typeface="+mn-ea"/>
                          <a:cs typeface="+mn-cs"/>
                        </a:rPr>
                        <a:t>MD</a:t>
                      </a:r>
                      <a:r>
                        <a:rPr kumimoji="1" lang="ja-JP" altLang="en-US" sz="800" b="1" kern="1200" dirty="0" smtClean="0">
                          <a:solidFill>
                            <a:schemeClr val="tx1">
                              <a:lumMod val="65000"/>
                              <a:lumOff val="35000"/>
                            </a:schemeClr>
                          </a:solidFill>
                          <a:latin typeface="+mn-ea"/>
                          <a:ea typeface="+mn-ea"/>
                          <a:cs typeface="+mn-cs"/>
                        </a:rPr>
                        <a:t>（</a:t>
                      </a:r>
                      <a:r>
                        <a:rPr kumimoji="1" lang="en-US" altLang="ja-JP" sz="800" b="1" kern="1200" dirty="0" smtClean="0">
                          <a:solidFill>
                            <a:schemeClr val="tx1">
                              <a:lumMod val="65000"/>
                              <a:lumOff val="35000"/>
                            </a:schemeClr>
                          </a:solidFill>
                          <a:latin typeface="+mn-ea"/>
                          <a:ea typeface="+mn-ea"/>
                          <a:cs typeface="+mn-cs"/>
                        </a:rPr>
                        <a:t>FQ1</a:t>
                      </a:r>
                      <a:r>
                        <a:rPr kumimoji="1" lang="ja-JP" altLang="en-US" sz="800" b="1" kern="1200" dirty="0" smtClean="0">
                          <a:solidFill>
                            <a:schemeClr val="tx1">
                              <a:lumMod val="65000"/>
                              <a:lumOff val="35000"/>
                            </a:schemeClr>
                          </a:solidFill>
                          <a:latin typeface="+mn-ea"/>
                          <a:ea typeface="+mn-ea"/>
                          <a:cs typeface="+mn-cs"/>
                        </a:rPr>
                        <a:t>）</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リッチフォーマット</a:t>
                      </a:r>
                      <a:endParaRPr kumimoji="1" lang="en-US" altLang="ja-JP" sz="800" b="1" kern="1200" dirty="0" smtClean="0">
                        <a:solidFill>
                          <a:schemeClr val="tx1">
                            <a:lumMod val="65000"/>
                            <a:lumOff val="35000"/>
                          </a:schemeClr>
                        </a:solidFill>
                        <a:latin typeface="+mn-ea"/>
                        <a:ea typeface="+mn-ea"/>
                        <a:cs typeface="+mn-cs"/>
                      </a:endParaRPr>
                    </a:p>
                    <a:p>
                      <a:pPr algn="ctr"/>
                      <a:r>
                        <a:rPr kumimoji="1" lang="en-US" altLang="ja-JP" sz="800" b="1" kern="1200" dirty="0" smtClean="0">
                          <a:solidFill>
                            <a:schemeClr val="tx1">
                              <a:lumMod val="65000"/>
                              <a:lumOff val="35000"/>
                            </a:schemeClr>
                          </a:solidFill>
                          <a:latin typeface="+mn-ea"/>
                          <a:ea typeface="+mn-ea"/>
                          <a:cs typeface="+mn-cs"/>
                        </a:rPr>
                        <a:t>MD</a:t>
                      </a:r>
                      <a:r>
                        <a:rPr kumimoji="1" lang="ja-JP" altLang="en-US" sz="800" b="1" kern="1200" dirty="0" smtClean="0">
                          <a:solidFill>
                            <a:schemeClr val="tx1">
                              <a:lumMod val="65000"/>
                              <a:lumOff val="35000"/>
                            </a:schemeClr>
                          </a:solidFill>
                          <a:latin typeface="+mn-ea"/>
                          <a:ea typeface="+mn-ea"/>
                          <a:cs typeface="+mn-cs"/>
                        </a:rPr>
                        <a:t>（</a:t>
                      </a:r>
                      <a:r>
                        <a:rPr kumimoji="1" lang="ja-JP" altLang="en-US" sz="800" b="1" kern="1200" dirty="0">
                          <a:solidFill>
                            <a:schemeClr val="tx1">
                              <a:lumMod val="65000"/>
                              <a:lumOff val="35000"/>
                            </a:schemeClr>
                          </a:solidFill>
                          <a:latin typeface="+mn-ea"/>
                          <a:ea typeface="+mn-ea"/>
                          <a:cs typeface="+mn-cs"/>
                        </a:rPr>
                        <a:t>都道府県）</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74158">
                <a:tc>
                  <a:txBody>
                    <a:bodyPr/>
                    <a:lstStyle/>
                    <a:p>
                      <a:pPr algn="ctr"/>
                      <a:r>
                        <a:rPr kumimoji="1" lang="ja-JP" altLang="en-US" sz="1000" b="0" dirty="0">
                          <a:solidFill>
                            <a:schemeClr val="bg1"/>
                          </a:solidFill>
                          <a:latin typeface="+mn-ea"/>
                          <a:ea typeface="+mn-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dirty="0">
                        <a:solidFill>
                          <a:schemeClr val="tx1">
                            <a:lumMod val="65000"/>
                            <a:lumOff val="35000"/>
                          </a:schemeClr>
                        </a:solidFill>
                        <a:latin typeface="+mn-ea"/>
                        <a:ea typeface="+mn-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effectLst/>
                          <a:uLnTx/>
                          <a:uFillTx/>
                          <a:latin typeface="+mn-ea"/>
                          <a:ea typeface="+mn-ea"/>
                          <a:cs typeface="+mn-cs"/>
                        </a:rPr>
                        <a:t>-</a:t>
                      </a:r>
                      <a:endParaRPr kumimoji="1" lang="ja-JP" altLang="en-US" sz="800" b="1" i="0" u="none" strike="noStrike" kern="1200" cap="none" spc="0" normalizeH="0" baseline="0" noProof="0" dirty="0">
                        <a:ln>
                          <a:noFill/>
                        </a:ln>
                        <a:effectLst/>
                        <a:uLnTx/>
                        <a:uFillTx/>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dirty="0">
                        <a:solidFill>
                          <a:schemeClr val="tx1">
                            <a:lumMod val="65000"/>
                            <a:lumOff val="35000"/>
                          </a:schemeClr>
                        </a:solidFill>
                        <a:latin typeface="+mn-ea"/>
                        <a:ea typeface="+mn-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26113">
                <a:tc>
                  <a:txBody>
                    <a:bodyPr/>
                    <a:lstStyle/>
                    <a:p>
                      <a:pPr algn="ctr"/>
                      <a:r>
                        <a:rPr kumimoji="1" lang="ja-JP" altLang="en-US" sz="1000" b="0" dirty="0">
                          <a:solidFill>
                            <a:schemeClr val="bg1"/>
                          </a:solidFill>
                          <a:latin typeface="+mn-ea"/>
                          <a:ea typeface="+mn-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effectLst/>
                          <a:uLnTx/>
                          <a:uFillTx/>
                          <a:latin typeface="+mn-ea"/>
                          <a:ea typeface="+mn-ea"/>
                          <a:cs typeface="+mn-cs"/>
                        </a:rPr>
                        <a:t>-</a:t>
                      </a:r>
                      <a:endParaRPr kumimoji="1" lang="ja-JP" altLang="en-US" sz="800" b="1" i="0" u="none" strike="noStrike" kern="1200" cap="none" spc="0" normalizeH="0" baseline="0" noProof="0" dirty="0">
                        <a:ln>
                          <a:noFill/>
                        </a:ln>
                        <a:effectLst/>
                        <a:uLnTx/>
                        <a:uFillTx/>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地域</a:t>
                      </a:r>
                      <a:endParaRPr kumimoji="1" lang="en-US" altLang="ja-JP" sz="1000" b="0" kern="1200" dirty="0">
                        <a:solidFill>
                          <a:schemeClr val="bg1"/>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74158">
                <a:tc>
                  <a:txBody>
                    <a:bodyPr/>
                    <a:lstStyle/>
                    <a:p>
                      <a:pPr algn="ctr"/>
                      <a:r>
                        <a:rPr kumimoji="1" lang="ja-JP" altLang="en-US" sz="1000" b="0" dirty="0">
                          <a:solidFill>
                            <a:schemeClr val="bg1"/>
                          </a:solidFill>
                          <a:latin typeface="+mn-ea"/>
                          <a:ea typeface="+mn-ea"/>
                        </a:rPr>
                        <a:t>地域</a:t>
                      </a:r>
                      <a:endParaRPr kumimoji="1" lang="en-US" altLang="ja-JP" sz="1000" b="0" dirty="0">
                        <a:solidFill>
                          <a:schemeClr val="bg1"/>
                        </a:solidFill>
                        <a:latin typeface="+mn-ea"/>
                        <a:ea typeface="+mn-ea"/>
                      </a:endParaRPr>
                    </a:p>
                    <a:p>
                      <a:pPr algn="ctr"/>
                      <a:r>
                        <a:rPr kumimoji="1" lang="ja-JP" altLang="en-US" sz="1000" b="0" dirty="0">
                          <a:solidFill>
                            <a:schemeClr val="bg1"/>
                          </a:solidFill>
                          <a:latin typeface="+mn-ea"/>
                          <a:ea typeface="+mn-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578010">
                <a:tc>
                  <a:txBody>
                    <a:bodyPr/>
                    <a:lstStyle/>
                    <a:p>
                      <a:pPr algn="ctr"/>
                      <a:r>
                        <a:rPr kumimoji="1" lang="ja-JP" altLang="en-US" sz="1000" b="0" kern="1200" dirty="0">
                          <a:solidFill>
                            <a:schemeClr val="bg1"/>
                          </a:solidFill>
                          <a:latin typeface="+mn-ea"/>
                          <a:ea typeface="+mn-ea"/>
                          <a:cs typeface="+mn-cs"/>
                        </a:rPr>
                        <a:t>オーディエンス</a:t>
                      </a:r>
                      <a:endParaRPr kumimoji="1" lang="en-US" altLang="ja-JP" sz="1000" b="0" kern="1200" dirty="0">
                        <a:solidFill>
                          <a:schemeClr val="bg1"/>
                        </a:solidFill>
                        <a:latin typeface="+mn-ea"/>
                        <a:ea typeface="+mn-ea"/>
                        <a:cs typeface="+mn-cs"/>
                      </a:endParaRPr>
                    </a:p>
                    <a:p>
                      <a:pPr algn="ctr"/>
                      <a:r>
                        <a:rPr kumimoji="1" lang="ja-JP" altLang="en-US" sz="1000" b="0" kern="1200" dirty="0">
                          <a:solidFill>
                            <a:schemeClr val="bg1"/>
                          </a:solidFill>
                          <a:latin typeface="+mn-ea"/>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smtClean="0">
                          <a:solidFill>
                            <a:schemeClr val="tx1">
                              <a:lumMod val="65000"/>
                              <a:lumOff val="35000"/>
                            </a:schemeClr>
                          </a:solidFill>
                          <a:latin typeface="+mn-ea"/>
                          <a:ea typeface="+mn-ea"/>
                          <a:cs typeface="+mn-cs"/>
                        </a:rPr>
                        <a:t>〇</a:t>
                      </a:r>
                      <a:r>
                        <a:rPr kumimoji="1" lang="en-US" altLang="ja-JP" sz="900" b="0" kern="1200" dirty="0" smtClean="0">
                          <a:solidFill>
                            <a:schemeClr val="tx1">
                              <a:lumMod val="65000"/>
                              <a:lumOff val="35000"/>
                            </a:schemeClr>
                          </a:solidFill>
                          <a:latin typeface="+mn-ea"/>
                          <a:ea typeface="+mn-ea"/>
                          <a:cs typeface="+mn-cs"/>
                        </a:rPr>
                        <a:t/>
                      </a:r>
                      <a:br>
                        <a:rPr kumimoji="1" lang="en-US" altLang="ja-JP" sz="900" b="0" kern="1200" dirty="0" smtClean="0">
                          <a:solidFill>
                            <a:schemeClr val="tx1">
                              <a:lumMod val="65000"/>
                              <a:lumOff val="35000"/>
                            </a:schemeClr>
                          </a:solidFill>
                          <a:latin typeface="+mn-ea"/>
                          <a:ea typeface="+mn-ea"/>
                          <a:cs typeface="+mn-cs"/>
                        </a:rPr>
                      </a:br>
                      <a:r>
                        <a:rPr kumimoji="1" lang="en-US" altLang="ja-JP" sz="800" b="0" kern="1200" dirty="0" smtClean="0">
                          <a:solidFill>
                            <a:schemeClr val="tx1">
                              <a:lumMod val="65000"/>
                              <a:lumOff val="35000"/>
                            </a:schemeClr>
                          </a:solidFill>
                          <a:latin typeface="+mn-ea"/>
                          <a:ea typeface="+mn-ea"/>
                          <a:cs typeface="+mn-cs"/>
                        </a:rPr>
                        <a:t>※</a:t>
                      </a:r>
                      <a:r>
                        <a:rPr kumimoji="1" lang="ja-JP" altLang="en-US" sz="800" b="0" kern="1200" dirty="0" smtClean="0">
                          <a:solidFill>
                            <a:schemeClr val="tx1">
                              <a:lumMod val="65000"/>
                              <a:lumOff val="35000"/>
                            </a:schemeClr>
                          </a:solidFill>
                          <a:latin typeface="+mn-ea"/>
                          <a:ea typeface="+mn-ea"/>
                          <a:cs typeface="+mn-cs"/>
                        </a:rPr>
                        <a:t>属性・ライフイベントのみ可</a:t>
                      </a:r>
                      <a:endParaRPr kumimoji="1" lang="ja-JP" altLang="en-US" sz="9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smtClean="0">
                          <a:solidFill>
                            <a:schemeClr val="tx1">
                              <a:lumMod val="65000"/>
                              <a:lumOff val="35000"/>
                            </a:schemeClr>
                          </a:solidFill>
                          <a:latin typeface="+mn-ea"/>
                          <a:ea typeface="+mn-ea"/>
                          <a:cs typeface="+mn-cs"/>
                        </a:rPr>
                        <a:t>〇</a:t>
                      </a:r>
                      <a:r>
                        <a:rPr kumimoji="1" lang="en-US" altLang="ja-JP" sz="900" b="0" kern="1200" dirty="0" smtClean="0">
                          <a:solidFill>
                            <a:schemeClr val="tx1">
                              <a:lumMod val="65000"/>
                              <a:lumOff val="35000"/>
                            </a:schemeClr>
                          </a:solidFill>
                          <a:latin typeface="+mn-ea"/>
                          <a:ea typeface="+mn-ea"/>
                          <a:cs typeface="+mn-cs"/>
                        </a:rPr>
                        <a:t/>
                      </a:r>
                      <a:br>
                        <a:rPr kumimoji="1" lang="en-US" altLang="ja-JP" sz="900" b="0" kern="1200" dirty="0" smtClean="0">
                          <a:solidFill>
                            <a:schemeClr val="tx1">
                              <a:lumMod val="65000"/>
                              <a:lumOff val="35000"/>
                            </a:schemeClr>
                          </a:solidFill>
                          <a:latin typeface="+mn-ea"/>
                          <a:ea typeface="+mn-ea"/>
                          <a:cs typeface="+mn-cs"/>
                        </a:rPr>
                      </a:br>
                      <a:r>
                        <a:rPr kumimoji="1" lang="en-US" altLang="ja-JP" sz="800" b="0" kern="1200" dirty="0" smtClean="0">
                          <a:solidFill>
                            <a:schemeClr val="tx1">
                              <a:lumMod val="65000"/>
                              <a:lumOff val="35000"/>
                            </a:schemeClr>
                          </a:solidFill>
                          <a:latin typeface="+mn-ea"/>
                          <a:ea typeface="+mn-ea"/>
                          <a:cs typeface="+mn-cs"/>
                        </a:rPr>
                        <a:t>※</a:t>
                      </a:r>
                      <a:r>
                        <a:rPr kumimoji="1" lang="ja-JP" altLang="en-US" sz="800" b="0" kern="1200" dirty="0" smtClean="0">
                          <a:solidFill>
                            <a:schemeClr val="tx1">
                              <a:lumMod val="65000"/>
                              <a:lumOff val="35000"/>
                            </a:schemeClr>
                          </a:solidFill>
                          <a:latin typeface="+mn-ea"/>
                          <a:ea typeface="+mn-ea"/>
                          <a:cs typeface="+mn-cs"/>
                        </a:rPr>
                        <a:t>属性・ライフイベントのみ可</a:t>
                      </a:r>
                      <a:endParaRPr kumimoji="1" lang="ja-JP" altLang="en-US" sz="9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曜日・</a:t>
                      </a:r>
                      <a:r>
                        <a:rPr kumimoji="1" lang="ja-JP" altLang="en-US" sz="1000" b="0" dirty="0">
                          <a:solidFill>
                            <a:schemeClr val="bg1"/>
                          </a:solidFill>
                          <a:latin typeface="+mn-ea"/>
                          <a:ea typeface="+mn-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n-ea"/>
                          <a:ea typeface="+mn-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smtClean="0">
                          <a:solidFill>
                            <a:schemeClr val="tx1">
                              <a:lumMod val="65000"/>
                              <a:lumOff val="35000"/>
                            </a:schemeClr>
                          </a:solidFill>
                          <a:latin typeface="+mn-ea"/>
                          <a:ea typeface="+mn-ea"/>
                          <a:cs typeface="+mn-cs"/>
                        </a:rPr>
                        <a:t>1</a:t>
                      </a:r>
                      <a:r>
                        <a:rPr kumimoji="1" lang="ja-JP" altLang="en-US" sz="800" b="0" kern="1200" dirty="0" smtClean="0">
                          <a:solidFill>
                            <a:schemeClr val="tx1">
                              <a:lumMod val="65000"/>
                              <a:lumOff val="35000"/>
                            </a:schemeClr>
                          </a:solidFill>
                          <a:latin typeface="+mn-ea"/>
                          <a:ea typeface="+mn-ea"/>
                          <a:cs typeface="+mn-cs"/>
                        </a:rPr>
                        <a:t>回</a:t>
                      </a:r>
                      <a:r>
                        <a:rPr kumimoji="1" lang="en-US" altLang="ja-JP" sz="800" b="0" kern="1200" dirty="0" smtClean="0">
                          <a:solidFill>
                            <a:schemeClr val="tx1">
                              <a:lumMod val="65000"/>
                              <a:lumOff val="35000"/>
                            </a:schemeClr>
                          </a:solidFill>
                          <a:latin typeface="+mn-ea"/>
                          <a:ea typeface="+mn-ea"/>
                          <a:cs typeface="+mn-cs"/>
                        </a:rPr>
                        <a:t>/</a:t>
                      </a:r>
                      <a:r>
                        <a:rPr kumimoji="1" lang="ja-JP" altLang="en-US" sz="800" b="0" kern="1200" dirty="0" smtClean="0">
                          <a:solidFill>
                            <a:schemeClr val="tx1">
                              <a:lumMod val="65000"/>
                              <a:lumOff val="35000"/>
                            </a:schemeClr>
                          </a:solidFill>
                          <a:latin typeface="+mn-ea"/>
                          <a:ea typeface="+mn-ea"/>
                          <a:cs typeface="+mn-cs"/>
                        </a:rPr>
                        <a:t>通期</a:t>
                      </a:r>
                      <a:endParaRPr kumimoji="1" lang="ja-JP" altLang="en-US" sz="800" b="0"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smtClean="0">
                          <a:solidFill>
                            <a:schemeClr val="tx1">
                              <a:lumMod val="65000"/>
                              <a:lumOff val="35000"/>
                            </a:schemeClr>
                          </a:solidFill>
                          <a:latin typeface="+mn-ea"/>
                          <a:ea typeface="+mn-ea"/>
                          <a:cs typeface="+mn-cs"/>
                        </a:rPr>
                        <a:t>1</a:t>
                      </a:r>
                      <a:r>
                        <a:rPr kumimoji="1" lang="ja-JP" altLang="en-US" sz="800" b="0" kern="1200" dirty="0" smtClean="0">
                          <a:solidFill>
                            <a:schemeClr val="tx1">
                              <a:lumMod val="65000"/>
                              <a:lumOff val="35000"/>
                            </a:schemeClr>
                          </a:solidFill>
                          <a:latin typeface="+mn-ea"/>
                          <a:ea typeface="+mn-ea"/>
                          <a:cs typeface="+mn-cs"/>
                        </a:rPr>
                        <a:t>回</a:t>
                      </a:r>
                      <a:r>
                        <a:rPr kumimoji="1" lang="en-US" altLang="ja-JP" sz="800" b="0" kern="1200" dirty="0" smtClean="0">
                          <a:solidFill>
                            <a:schemeClr val="tx1">
                              <a:lumMod val="65000"/>
                              <a:lumOff val="35000"/>
                            </a:schemeClr>
                          </a:solidFill>
                          <a:latin typeface="+mn-ea"/>
                          <a:ea typeface="+mn-ea"/>
                          <a:cs typeface="+mn-cs"/>
                        </a:rPr>
                        <a:t>/</a:t>
                      </a:r>
                      <a:r>
                        <a:rPr kumimoji="1" lang="ja-JP" altLang="en-US" sz="800" b="0" kern="1200" dirty="0" smtClean="0">
                          <a:solidFill>
                            <a:schemeClr val="tx1">
                              <a:lumMod val="65000"/>
                              <a:lumOff val="35000"/>
                            </a:schemeClr>
                          </a:solidFill>
                          <a:latin typeface="+mn-ea"/>
                          <a:ea typeface="+mn-ea"/>
                          <a:cs typeface="+mn-cs"/>
                        </a:rPr>
                        <a:t>通期</a:t>
                      </a:r>
                      <a:endParaRPr kumimoji="1" lang="ja-JP" altLang="en-US" sz="800" b="0"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5441877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437113"/>
            <a:ext cx="11618698" cy="2369880"/>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endParaRPr lang="en-US" altLang="ja-JP" sz="1050" dirty="0">
              <a:solidFill>
                <a:schemeClr val="tx1">
                  <a:lumMod val="65000"/>
                  <a:lumOff val="35000"/>
                </a:schemeClr>
              </a:solidFill>
              <a:latin typeface="+mn-ea"/>
            </a:endParaRPr>
          </a:p>
          <a:p>
            <a:pPr>
              <a:lnSpc>
                <a:spcPts val="1460"/>
              </a:lnSpc>
            </a:pPr>
            <a:endParaRPr lang="en-US" altLang="ja-JP" sz="1050" dirty="0" smtClean="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r>
              <a:rPr lang="ja-JP" altLang="en-US" sz="1050" dirty="0" smtClean="0">
                <a:solidFill>
                  <a:schemeClr val="tx1">
                    <a:lumMod val="65000"/>
                    <a:lumOff val="35000"/>
                  </a:schemeClr>
                </a:solidFill>
                <a:latin typeface="+mn-ea"/>
              </a:rPr>
              <a:t>、最大値</a:t>
            </a:r>
            <a:r>
              <a:rPr lang="ja-JP" altLang="en-US" sz="1050" dirty="0">
                <a:solidFill>
                  <a:schemeClr val="tx1">
                    <a:lumMod val="65000"/>
                    <a:lumOff val="35000"/>
                  </a:schemeClr>
                </a:solidFill>
                <a:latin typeface="+mn-ea"/>
              </a:rPr>
              <a:t>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ja-JP" altLang="en-US" sz="1050" dirty="0" smtClean="0">
                <a:solidFill>
                  <a:schemeClr val="tx1">
                    <a:lumMod val="65000"/>
                    <a:lumOff val="35000"/>
                  </a:schemeClr>
                </a:solidFill>
              </a:rPr>
              <a:t>、</a:t>
            </a:r>
            <a:r>
              <a:rPr lang="en-US" altLang="ja-JP" sz="1050" dirty="0" smtClean="0">
                <a:solidFill>
                  <a:schemeClr val="tx1">
                    <a:lumMod val="65000"/>
                    <a:lumOff val="35000"/>
                  </a:schemeClr>
                </a:solidFill>
              </a:rPr>
              <a:t>MD</a:t>
            </a:r>
            <a:r>
              <a:rPr lang="ja-JP" altLang="en-US" sz="1050" dirty="0" smtClean="0">
                <a:solidFill>
                  <a:schemeClr val="tx1">
                    <a:lumMod val="65000"/>
                    <a:lumOff val="35000"/>
                  </a:schemeClr>
                </a:solidFill>
              </a:rPr>
              <a:t>は</a:t>
            </a:r>
            <a:r>
              <a:rPr lang="ja-JP" altLang="en-US" sz="1050" dirty="0">
                <a:solidFill>
                  <a:schemeClr val="tx1">
                    <a:lumMod val="65000"/>
                    <a:lumOff val="35000"/>
                  </a:schemeClr>
                </a:solidFill>
              </a:rPr>
              <a:t>マルチデバイスの略称です。</a:t>
            </a:r>
            <a:endParaRPr lang="en-US" altLang="ja-JP" sz="1050" dirty="0">
              <a:latin typeface="+mn-ea"/>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212599913"/>
              </p:ext>
            </p:extLst>
          </p:nvPr>
        </p:nvGraphicFramePr>
        <p:xfrm>
          <a:off x="334965" y="944563"/>
          <a:ext cx="11593683" cy="3324480"/>
        </p:xfrm>
        <a:graphic>
          <a:graphicData uri="http://schemas.openxmlformats.org/drawingml/2006/table">
            <a:tbl>
              <a:tblPr firstCol="1" bandRow="1">
                <a:tableStyleId>{21E4AEA4-8DFA-4A89-87EB-49C32662AFE0}</a:tableStyleId>
              </a:tblPr>
              <a:tblGrid>
                <a:gridCol w="1555973">
                  <a:extLst>
                    <a:ext uri="{9D8B030D-6E8A-4147-A177-3AD203B41FA5}">
                      <a16:colId xmlns:a16="http://schemas.microsoft.com/office/drawing/2014/main" val="792911817"/>
                    </a:ext>
                  </a:extLst>
                </a:gridCol>
                <a:gridCol w="821280">
                  <a:extLst>
                    <a:ext uri="{9D8B030D-6E8A-4147-A177-3AD203B41FA5}">
                      <a16:colId xmlns:a16="http://schemas.microsoft.com/office/drawing/2014/main" val="2515137241"/>
                    </a:ext>
                  </a:extLst>
                </a:gridCol>
                <a:gridCol w="1551179">
                  <a:extLst>
                    <a:ext uri="{9D8B030D-6E8A-4147-A177-3AD203B41FA5}">
                      <a16:colId xmlns:a16="http://schemas.microsoft.com/office/drawing/2014/main" val="598637953"/>
                    </a:ext>
                  </a:extLst>
                </a:gridCol>
                <a:gridCol w="1426888">
                  <a:extLst>
                    <a:ext uri="{9D8B030D-6E8A-4147-A177-3AD203B41FA5}">
                      <a16:colId xmlns:a16="http://schemas.microsoft.com/office/drawing/2014/main" val="56015879"/>
                    </a:ext>
                  </a:extLst>
                </a:gridCol>
                <a:gridCol w="1528808">
                  <a:extLst>
                    <a:ext uri="{9D8B030D-6E8A-4147-A177-3AD203B41FA5}">
                      <a16:colId xmlns:a16="http://schemas.microsoft.com/office/drawing/2014/main" val="379781813"/>
                    </a:ext>
                  </a:extLst>
                </a:gridCol>
                <a:gridCol w="1630727">
                  <a:extLst>
                    <a:ext uri="{9D8B030D-6E8A-4147-A177-3AD203B41FA5}">
                      <a16:colId xmlns:a16="http://schemas.microsoft.com/office/drawing/2014/main" val="1484868583"/>
                    </a:ext>
                  </a:extLst>
                </a:gridCol>
                <a:gridCol w="1426888">
                  <a:extLst>
                    <a:ext uri="{9D8B030D-6E8A-4147-A177-3AD203B41FA5}">
                      <a16:colId xmlns:a16="http://schemas.microsoft.com/office/drawing/2014/main" val="3608287535"/>
                    </a:ext>
                  </a:extLst>
                </a:gridCol>
                <a:gridCol w="1651940">
                  <a:extLst>
                    <a:ext uri="{9D8B030D-6E8A-4147-A177-3AD203B41FA5}">
                      <a16:colId xmlns:a16="http://schemas.microsoft.com/office/drawing/2014/main" val="2760754859"/>
                    </a:ext>
                  </a:extLst>
                </a:gridCol>
              </a:tblGrid>
              <a:tr h="569996">
                <a:tc>
                  <a:txBody>
                    <a:bodyPr/>
                    <a:lstStyle/>
                    <a:p>
                      <a:pPr algn="ctr"/>
                      <a:r>
                        <a:rPr kumimoji="1" lang="ja-JP" altLang="en-US" sz="100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smtClean="0">
                          <a:solidFill>
                            <a:schemeClr val="tx1">
                              <a:lumMod val="65000"/>
                              <a:lumOff val="35000"/>
                            </a:schemeClr>
                          </a:solidFill>
                          <a:latin typeface="+mn-lt"/>
                          <a:ea typeface="+mn-ea"/>
                          <a:cs typeface="+mn-cs"/>
                        </a:rPr>
                        <a:t>SP</a:t>
                      </a:r>
                      <a:endParaRPr kumimoji="1" lang="en-US" altLang="ja-JP" sz="8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ブランドパネル</a:t>
                      </a:r>
                      <a:r>
                        <a:rPr kumimoji="1" lang="ja-JP" altLang="en-US" sz="800" b="1" i="0" u="none" strike="noStrike" kern="1200" dirty="0">
                          <a:solidFill>
                            <a:schemeClr val="tx1">
                              <a:lumMod val="65000"/>
                              <a:lumOff val="35000"/>
                            </a:schemeClr>
                          </a:solidFill>
                          <a:effectLst/>
                          <a:latin typeface="+mj-ea"/>
                          <a:ea typeface="+mn-ea"/>
                          <a:cs typeface="+mn-cs"/>
                        </a:rPr>
                        <a:t>　</a:t>
                      </a:r>
                      <a:r>
                        <a:rPr kumimoji="1" lang="en-US" altLang="ja-JP" sz="800" b="1" i="0" u="none" strike="noStrike" kern="1200" dirty="0" smtClean="0">
                          <a:solidFill>
                            <a:schemeClr val="tx1">
                              <a:lumMod val="65000"/>
                              <a:lumOff val="35000"/>
                            </a:schemeClr>
                          </a:solidFill>
                          <a:effectLst/>
                          <a:latin typeface="+mj-ea"/>
                          <a:ea typeface="+mn-ea"/>
                          <a:cs typeface="+mn-cs"/>
                        </a:rPr>
                        <a:t>SP</a:t>
                      </a:r>
                      <a:br>
                        <a:rPr kumimoji="1" lang="en-US" altLang="ja-JP" sz="800" b="1" i="0" u="none" strike="noStrike" kern="1200" dirty="0" smtClean="0">
                          <a:solidFill>
                            <a:schemeClr val="tx1">
                              <a:lumMod val="65000"/>
                              <a:lumOff val="35000"/>
                            </a:schemeClr>
                          </a:solidFill>
                          <a:effectLst/>
                          <a:latin typeface="+mj-ea"/>
                          <a:ea typeface="+mn-ea"/>
                          <a:cs typeface="+mn-cs"/>
                        </a:rPr>
                      </a:b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FQ1</a:t>
                      </a:r>
                      <a:r>
                        <a:rPr kumimoji="1" lang="ja-JP" altLang="en-US" sz="800" b="1" kern="1200" dirty="0" smtClean="0">
                          <a:solidFill>
                            <a:schemeClr val="tx1">
                              <a:lumMod val="65000"/>
                              <a:lumOff val="35000"/>
                            </a:schemeClr>
                          </a:solidFill>
                          <a:latin typeface="+mn-lt"/>
                          <a:ea typeface="+mn-ea"/>
                          <a:cs typeface="+mn-cs"/>
                        </a:rPr>
                        <a:t>）</a:t>
                      </a:r>
                      <a:endParaRPr kumimoji="1" lang="en-US" altLang="ja-JP" sz="800" b="1" i="0" u="none" strike="noStrike" kern="1200" dirty="0">
                        <a:solidFill>
                          <a:schemeClr val="tx1">
                            <a:lumMod val="65000"/>
                            <a:lumOff val="35000"/>
                          </a:schemeClr>
                        </a:solidFill>
                        <a:effectLst/>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ブランドパネル</a:t>
                      </a:r>
                      <a:r>
                        <a:rPr kumimoji="1" lang="ja-JP" altLang="en-US" sz="800" b="1" i="0" u="none" strike="noStrike" kern="1200" dirty="0">
                          <a:solidFill>
                            <a:schemeClr val="tx1">
                              <a:lumMod val="65000"/>
                              <a:lumOff val="35000"/>
                            </a:schemeClr>
                          </a:solidFill>
                          <a:effectLst/>
                          <a:latin typeface="+mj-ea"/>
                          <a:ea typeface="+mn-ea"/>
                          <a:cs typeface="+mn-cs"/>
                        </a:rPr>
                        <a:t>　</a:t>
                      </a:r>
                      <a:r>
                        <a:rPr kumimoji="1" lang="en-US" altLang="ja-JP" sz="800" b="1" i="0" u="none" strike="noStrike" kern="1200" dirty="0" smtClean="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（都道府県）</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ブランドパネル</a:t>
                      </a:r>
                      <a:r>
                        <a:rPr kumimoji="1" lang="ja-JP" altLang="en-US" sz="800" b="1" i="0" u="none" strike="noStrike" kern="1200" dirty="0">
                          <a:solidFill>
                            <a:schemeClr val="tx1">
                              <a:lumMod val="65000"/>
                              <a:lumOff val="35000"/>
                            </a:schemeClr>
                          </a:solidFill>
                          <a:effectLst/>
                          <a:latin typeface="+mj-ea"/>
                          <a:ea typeface="+mn-ea"/>
                          <a:cs typeface="+mn-cs"/>
                        </a:rPr>
                        <a:t>　</a:t>
                      </a:r>
                      <a:r>
                        <a:rPr kumimoji="1" lang="en-US" altLang="ja-JP" sz="800" b="1" i="0" u="none" strike="noStrike" kern="1200" dirty="0" smtClean="0">
                          <a:solidFill>
                            <a:schemeClr val="tx1">
                              <a:lumMod val="65000"/>
                              <a:lumOff val="35000"/>
                            </a:schemeClr>
                          </a:solidFill>
                          <a:effectLst/>
                          <a:latin typeface="+mj-ea"/>
                          <a:ea typeface="+mn-ea"/>
                          <a:cs typeface="+mn-cs"/>
                        </a:rPr>
                        <a:t>SP</a:t>
                      </a:r>
                      <a:endParaRPr kumimoji="1" lang="en-US" altLang="ja-JP" sz="800" b="1" i="0" u="none" strike="noStrike" kern="1200" dirty="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（市区郡）</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ブランドパネル　</a:t>
                      </a:r>
                      <a:r>
                        <a:rPr kumimoji="1" lang="en-US" altLang="ja-JP" sz="800" b="1" i="0" u="none" strike="noStrike" kern="1200" dirty="0" smtClean="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（時間帯ジャック）</a:t>
                      </a:r>
                      <a:endParaRPr kumimoji="1" lang="en-US" altLang="ja-JP" sz="800" b="1" i="0" u="none" strike="noStrike" kern="1200" dirty="0" smtClean="0">
                        <a:solidFill>
                          <a:schemeClr val="tx1">
                            <a:lumMod val="65000"/>
                            <a:lumOff val="35000"/>
                          </a:schemeClr>
                        </a:solidFill>
                        <a:effectLst/>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ブランドパネル　</a:t>
                      </a:r>
                      <a:r>
                        <a:rPr kumimoji="1" lang="en-US" altLang="ja-JP" sz="800" b="1" i="0" u="none" strike="noStrike" kern="1200" dirty="0" smtClean="0">
                          <a:solidFill>
                            <a:schemeClr val="tx1">
                              <a:lumMod val="65000"/>
                              <a:lumOff val="35000"/>
                            </a:schemeClr>
                          </a:solidFill>
                          <a:effectLst/>
                          <a:latin typeface="+mj-ea"/>
                          <a:ea typeface="+mn-ea"/>
                          <a:cs typeface="+mn-cs"/>
                        </a:rPr>
                        <a:t>SP</a:t>
                      </a:r>
                      <a:br>
                        <a:rPr kumimoji="1" lang="en-US" altLang="ja-JP" sz="800" b="1" i="0" u="none" strike="noStrike" kern="1200" dirty="0" smtClean="0">
                          <a:solidFill>
                            <a:schemeClr val="tx1">
                              <a:lumMod val="65000"/>
                              <a:lumOff val="35000"/>
                            </a:schemeClr>
                          </a:solidFill>
                          <a:effectLst/>
                          <a:latin typeface="+mj-ea"/>
                          <a:ea typeface="+mn-ea"/>
                          <a:cs typeface="+mn-cs"/>
                        </a:rPr>
                      </a:br>
                      <a:r>
                        <a:rPr kumimoji="1" lang="ja-JP" altLang="en-US" sz="800" b="1" kern="1200" dirty="0" smtClean="0">
                          <a:solidFill>
                            <a:schemeClr val="tx1">
                              <a:lumMod val="65000"/>
                              <a:lumOff val="35000"/>
                            </a:schemeClr>
                          </a:solidFill>
                          <a:latin typeface="+mn-lt"/>
                          <a:ea typeface="+mn-ea"/>
                          <a:cs typeface="+mn-cs"/>
                        </a:rPr>
                        <a:t>（</a:t>
                      </a:r>
                      <a:r>
                        <a:rPr kumimoji="1" lang="ja-JP" altLang="en-US" sz="800" b="1" i="0" u="none" strike="noStrike" kern="1200" dirty="0" smtClean="0">
                          <a:solidFill>
                            <a:schemeClr val="tx1">
                              <a:lumMod val="65000"/>
                              <a:lumOff val="35000"/>
                            </a:schemeClr>
                          </a:solidFill>
                          <a:effectLst/>
                          <a:latin typeface="+mj-ea"/>
                          <a:ea typeface="+mn-ea"/>
                          <a:cs typeface="+mn-cs"/>
                        </a:rPr>
                        <a:t>時間帯ジャック　</a:t>
                      </a:r>
                      <a:r>
                        <a:rPr kumimoji="1" lang="ja-JP" altLang="en-US" sz="800" b="1" kern="1200" dirty="0" smtClean="0">
                          <a:solidFill>
                            <a:schemeClr val="tx1">
                              <a:lumMod val="65000"/>
                              <a:lumOff val="35000"/>
                            </a:schemeClr>
                          </a:solidFill>
                          <a:latin typeface="+mn-lt"/>
                          <a:ea typeface="+mn-ea"/>
                          <a:cs typeface="+mn-cs"/>
                        </a:rPr>
                        <a:t>関東</a:t>
                      </a:r>
                      <a:r>
                        <a:rPr kumimoji="1" lang="en-US" altLang="ja-JP" sz="800" b="1" kern="1200" dirty="0" smtClean="0">
                          <a:solidFill>
                            <a:schemeClr val="tx1">
                              <a:lumMod val="65000"/>
                              <a:lumOff val="35000"/>
                            </a:schemeClr>
                          </a:solidFill>
                          <a:latin typeface="+mn-lt"/>
                          <a:ea typeface="+mn-ea"/>
                          <a:cs typeface="+mn-cs"/>
                        </a:rPr>
                        <a:t>1</a:t>
                      </a:r>
                      <a:r>
                        <a:rPr kumimoji="1" lang="ja-JP" altLang="en-US" sz="800" b="1" kern="1200" dirty="0" smtClean="0">
                          <a:solidFill>
                            <a:schemeClr val="tx1">
                              <a:lumMod val="65000"/>
                              <a:lumOff val="35000"/>
                            </a:schemeClr>
                          </a:solidFill>
                          <a:latin typeface="+mn-lt"/>
                          <a:ea typeface="+mn-ea"/>
                          <a:cs typeface="+mn-cs"/>
                        </a:rPr>
                        <a:t>都</a:t>
                      </a:r>
                      <a:r>
                        <a:rPr kumimoji="1" lang="en-US" altLang="ja-JP" sz="800" b="1" kern="1200" dirty="0" smtClean="0">
                          <a:solidFill>
                            <a:schemeClr val="tx1">
                              <a:lumMod val="65000"/>
                              <a:lumOff val="35000"/>
                            </a:schemeClr>
                          </a:solidFill>
                          <a:latin typeface="+mn-lt"/>
                          <a:ea typeface="+mn-ea"/>
                          <a:cs typeface="+mn-cs"/>
                        </a:rPr>
                        <a:t>6</a:t>
                      </a:r>
                      <a:r>
                        <a:rPr kumimoji="1" lang="ja-JP" altLang="en-US" sz="800" b="1" kern="1200" dirty="0" smtClean="0">
                          <a:solidFill>
                            <a:schemeClr val="tx1">
                              <a:lumMod val="65000"/>
                              <a:lumOff val="35000"/>
                            </a:schemeClr>
                          </a:solidFill>
                          <a:latin typeface="+mn-lt"/>
                          <a:ea typeface="+mn-ea"/>
                          <a:cs typeface="+mn-cs"/>
                        </a:rPr>
                        <a:t>県）</a:t>
                      </a:r>
                      <a:endParaRPr kumimoji="1" lang="en-US" altLang="ja-JP" sz="800" b="1" kern="1200" dirty="0" smtClean="0">
                        <a:solidFill>
                          <a:schemeClr val="tx1">
                            <a:lumMod val="65000"/>
                            <a:lumOff val="35000"/>
                          </a:schemeClr>
                        </a:solidFill>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smtClean="0">
                          <a:solidFill>
                            <a:schemeClr val="tx1">
                              <a:lumMod val="65000"/>
                              <a:lumOff val="35000"/>
                            </a:schemeClr>
                          </a:solidFill>
                          <a:latin typeface="+mj-ea"/>
                          <a:ea typeface="+mn-ea"/>
                          <a:cs typeface="+mn-cs"/>
                        </a:rPr>
                        <a:t>1</a:t>
                      </a:r>
                      <a:r>
                        <a:rPr kumimoji="1" lang="ja-JP" altLang="en-US" sz="800" b="0" kern="1200" dirty="0" smtClean="0">
                          <a:solidFill>
                            <a:schemeClr val="tx1">
                              <a:lumMod val="65000"/>
                              <a:lumOff val="35000"/>
                            </a:schemeClr>
                          </a:solidFill>
                          <a:latin typeface="+mj-ea"/>
                          <a:ea typeface="+mn-ea"/>
                          <a:cs typeface="+mn-cs"/>
                        </a:rPr>
                        <a:t>都</a:t>
                      </a:r>
                      <a:r>
                        <a:rPr kumimoji="1" lang="en-US" altLang="ja-JP" sz="800" b="0" kern="1200" dirty="0" smtClean="0">
                          <a:solidFill>
                            <a:schemeClr val="tx1">
                              <a:lumMod val="65000"/>
                              <a:lumOff val="35000"/>
                            </a:schemeClr>
                          </a:solidFill>
                          <a:latin typeface="+mj-ea"/>
                          <a:ea typeface="+mn-ea"/>
                          <a:cs typeface="+mn-cs"/>
                        </a:rPr>
                        <a:t>6</a:t>
                      </a:r>
                      <a:r>
                        <a:rPr kumimoji="1" lang="ja-JP" altLang="en-US" sz="800" b="0" kern="1200" dirty="0" smtClean="0">
                          <a:solidFill>
                            <a:schemeClr val="tx1">
                              <a:lumMod val="65000"/>
                              <a:lumOff val="35000"/>
                            </a:schemeClr>
                          </a:solidFill>
                          <a:latin typeface="+mj-ea"/>
                          <a:ea typeface="+mn-ea"/>
                          <a:cs typeface="+mn-cs"/>
                        </a:rPr>
                        <a:t>県</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00" b="0" dirty="0">
                          <a:solidFill>
                            <a:schemeClr val="bg1"/>
                          </a:solidFill>
                          <a:latin typeface="+mj-lt"/>
                          <a:ea typeface="+mj-ea"/>
                        </a:rPr>
                        <a:t>地域</a:t>
                      </a:r>
                      <a:endParaRPr kumimoji="1" lang="en-US" altLang="ja-JP" sz="1000" b="0" dirty="0">
                        <a:solidFill>
                          <a:schemeClr val="bg1"/>
                        </a:solidFill>
                        <a:latin typeface="+mj-lt"/>
                        <a:ea typeface="+mj-ea"/>
                      </a:endParaRPr>
                    </a:p>
                    <a:p>
                      <a:pPr algn="ctr"/>
                      <a:r>
                        <a:rPr kumimoji="1" lang="ja-JP" altLang="en-US" sz="10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00" b="0" kern="1200" dirty="0">
                          <a:solidFill>
                            <a:schemeClr val="bg1"/>
                          </a:solidFill>
                          <a:latin typeface="+mn-lt"/>
                          <a:ea typeface="+mn-ea"/>
                          <a:cs typeface="+mn-cs"/>
                        </a:rPr>
                        <a:t>オーディエンス</a:t>
                      </a:r>
                      <a:endParaRPr kumimoji="1" lang="en-US" altLang="ja-JP" sz="1000" b="0" kern="1200" dirty="0">
                        <a:solidFill>
                          <a:schemeClr val="bg1"/>
                        </a:solidFill>
                        <a:latin typeface="+mn-lt"/>
                        <a:ea typeface="+mn-ea"/>
                        <a:cs typeface="+mn-cs"/>
                      </a:endParaRPr>
                    </a:p>
                    <a:p>
                      <a:pPr algn="ctr"/>
                      <a:r>
                        <a:rPr kumimoji="1" lang="ja-JP" altLang="en-US" sz="1000" b="0" kern="1200" dirty="0">
                          <a:solidFill>
                            <a:schemeClr val="bg1"/>
                          </a:solidFill>
                          <a:latin typeface="+mn-lt"/>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smtClean="0">
                          <a:solidFill>
                            <a:schemeClr val="tx1">
                              <a:lumMod val="65000"/>
                              <a:lumOff val="35000"/>
                            </a:schemeClr>
                          </a:solidFill>
                          <a:latin typeface="+mn-lt"/>
                          <a:ea typeface="+mn-ea"/>
                          <a:cs typeface="+mn-cs"/>
                        </a:rPr>
                        <a:t>〇</a:t>
                      </a:r>
                      <a:r>
                        <a:rPr kumimoji="1" lang="en-US" altLang="ja-JP" sz="900" b="0" kern="1200" dirty="0" smtClean="0">
                          <a:solidFill>
                            <a:schemeClr val="tx1">
                              <a:lumMod val="65000"/>
                              <a:lumOff val="35000"/>
                            </a:schemeClr>
                          </a:solidFill>
                          <a:latin typeface="+mn-lt"/>
                          <a:ea typeface="+mn-ea"/>
                          <a:cs typeface="+mn-cs"/>
                        </a:rPr>
                        <a:t/>
                      </a:r>
                      <a:br>
                        <a:rPr kumimoji="1" lang="en-US" altLang="ja-JP" sz="900" b="0" kern="1200" dirty="0" smtClean="0">
                          <a:solidFill>
                            <a:schemeClr val="tx1">
                              <a:lumMod val="65000"/>
                              <a:lumOff val="35000"/>
                            </a:schemeClr>
                          </a:solidFill>
                          <a:latin typeface="+mn-lt"/>
                          <a:ea typeface="+mn-ea"/>
                          <a:cs typeface="+mn-cs"/>
                        </a:rPr>
                      </a:br>
                      <a:r>
                        <a:rPr kumimoji="1" lang="en-US" altLang="ja-JP" sz="800" b="0" kern="1200" dirty="0" smtClean="0">
                          <a:solidFill>
                            <a:schemeClr val="tx1">
                              <a:lumMod val="65000"/>
                              <a:lumOff val="35000"/>
                            </a:schemeClr>
                          </a:solidFill>
                          <a:latin typeface="+mn-lt"/>
                          <a:ea typeface="+mn-ea"/>
                          <a:cs typeface="+mn-cs"/>
                        </a:rPr>
                        <a:t>※</a:t>
                      </a:r>
                      <a:r>
                        <a:rPr kumimoji="1" lang="ja-JP" altLang="en-US" sz="800" b="0" kern="1200" dirty="0" smtClean="0">
                          <a:solidFill>
                            <a:schemeClr val="tx1">
                              <a:lumMod val="65000"/>
                              <a:lumOff val="35000"/>
                            </a:schemeClr>
                          </a:solidFill>
                          <a:latin typeface="+mn-lt"/>
                          <a:ea typeface="+mn-ea"/>
                          <a:cs typeface="+mn-cs"/>
                        </a:rPr>
                        <a:t>属性・ライフイベントのみ可</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曜日・</a:t>
                      </a:r>
                      <a:r>
                        <a:rPr kumimoji="1" lang="ja-JP" altLang="en-US" sz="10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smtClean="0">
                          <a:solidFill>
                            <a:schemeClr val="tx1">
                              <a:lumMod val="65000"/>
                              <a:lumOff val="35000"/>
                            </a:schemeClr>
                          </a:solidFill>
                          <a:latin typeface="+mj-ea"/>
                          <a:ea typeface="+mn-ea"/>
                          <a:cs typeface="+mn-cs"/>
                        </a:rPr>
                        <a:t>1</a:t>
                      </a:r>
                      <a:r>
                        <a:rPr kumimoji="1" lang="ja-JP" altLang="en-US" sz="800" b="0" kern="1200" dirty="0" smtClean="0">
                          <a:solidFill>
                            <a:schemeClr val="tx1">
                              <a:lumMod val="65000"/>
                              <a:lumOff val="35000"/>
                            </a:schemeClr>
                          </a:solidFill>
                          <a:latin typeface="+mj-ea"/>
                          <a:ea typeface="+mn-ea"/>
                          <a:cs typeface="+mn-cs"/>
                        </a:rPr>
                        <a:t>時間</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smtClean="0">
                          <a:solidFill>
                            <a:schemeClr val="tx1">
                              <a:lumMod val="65000"/>
                              <a:lumOff val="35000"/>
                            </a:schemeClr>
                          </a:solidFill>
                          <a:latin typeface="+mj-ea"/>
                          <a:ea typeface="+mn-ea"/>
                          <a:cs typeface="+mn-cs"/>
                        </a:rPr>
                        <a:t>1</a:t>
                      </a:r>
                      <a:r>
                        <a:rPr kumimoji="1" lang="ja-JP" altLang="en-US" sz="800" b="0" kern="1200" dirty="0" smtClean="0">
                          <a:solidFill>
                            <a:schemeClr val="tx1">
                              <a:lumMod val="65000"/>
                              <a:lumOff val="35000"/>
                            </a:schemeClr>
                          </a:solidFill>
                          <a:latin typeface="+mj-ea"/>
                          <a:ea typeface="+mn-ea"/>
                          <a:cs typeface="+mn-cs"/>
                        </a:rPr>
                        <a:t>時間</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smtClean="0">
                          <a:solidFill>
                            <a:schemeClr val="tx1">
                              <a:lumMod val="65000"/>
                              <a:lumOff val="35000"/>
                            </a:schemeClr>
                          </a:solidFill>
                          <a:latin typeface="+mj-ea"/>
                          <a:ea typeface="+mn-ea"/>
                          <a:cs typeface="+mn-cs"/>
                        </a:rPr>
                        <a:t>1</a:t>
                      </a:r>
                      <a:r>
                        <a:rPr kumimoji="1" lang="ja-JP" altLang="en-US" sz="800" b="0" kern="1200" dirty="0" smtClean="0">
                          <a:solidFill>
                            <a:schemeClr val="tx1">
                              <a:lumMod val="65000"/>
                              <a:lumOff val="35000"/>
                            </a:schemeClr>
                          </a:solidFill>
                          <a:latin typeface="+mj-ea"/>
                          <a:ea typeface="+mn-ea"/>
                          <a:cs typeface="+mn-cs"/>
                        </a:rPr>
                        <a:t>回</a:t>
                      </a:r>
                      <a:r>
                        <a:rPr kumimoji="1" lang="en-US" altLang="ja-JP" sz="800" b="0" kern="1200" dirty="0" smtClean="0">
                          <a:solidFill>
                            <a:schemeClr val="tx1">
                              <a:lumMod val="65000"/>
                              <a:lumOff val="35000"/>
                            </a:schemeClr>
                          </a:solidFill>
                          <a:latin typeface="+mj-ea"/>
                          <a:ea typeface="+mn-ea"/>
                          <a:cs typeface="+mn-cs"/>
                        </a:rPr>
                        <a:t>/</a:t>
                      </a:r>
                      <a:r>
                        <a:rPr kumimoji="1" lang="ja-JP" altLang="en-US" sz="800" b="0" kern="1200" dirty="0" smtClean="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4644224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437113"/>
            <a:ext cx="11449272" cy="2369880"/>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endParaRPr lang="en-US" altLang="ja-JP" sz="1050" dirty="0">
              <a:solidFill>
                <a:schemeClr val="tx1">
                  <a:lumMod val="65000"/>
                  <a:lumOff val="35000"/>
                </a:schemeClr>
              </a:solidFill>
              <a:latin typeface="+mn-ea"/>
            </a:endParaRPr>
          </a:p>
          <a:p>
            <a:pPr>
              <a:lnSpc>
                <a:spcPts val="1460"/>
              </a:lnSpc>
            </a:pPr>
            <a:endParaRPr lang="en-US" altLang="ja-JP" sz="1050" dirty="0" smtClean="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r>
              <a:rPr lang="ja-JP" altLang="en-US" sz="1050" dirty="0" smtClean="0">
                <a:solidFill>
                  <a:schemeClr val="tx1">
                    <a:lumMod val="65000"/>
                    <a:lumOff val="35000"/>
                  </a:schemeClr>
                </a:solidFill>
                <a:latin typeface="+mn-ea"/>
              </a:rPr>
              <a:t>、最大値</a:t>
            </a:r>
            <a:r>
              <a:rPr lang="ja-JP" altLang="en-US" sz="1050" dirty="0">
                <a:solidFill>
                  <a:schemeClr val="tx1">
                    <a:lumMod val="65000"/>
                    <a:lumOff val="35000"/>
                  </a:schemeClr>
                </a:solidFill>
                <a:latin typeface="+mn-ea"/>
              </a:rPr>
              <a:t>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ja-JP" altLang="en-US" sz="1050" dirty="0" smtClean="0">
                <a:solidFill>
                  <a:schemeClr val="tx1">
                    <a:lumMod val="65000"/>
                    <a:lumOff val="35000"/>
                  </a:schemeClr>
                </a:solidFill>
              </a:rPr>
              <a:t>、</a:t>
            </a:r>
            <a:r>
              <a:rPr lang="en-US" altLang="ja-JP" sz="1050" dirty="0" smtClean="0">
                <a:solidFill>
                  <a:schemeClr val="tx1">
                    <a:lumMod val="65000"/>
                    <a:lumOff val="35000"/>
                  </a:schemeClr>
                </a:solidFill>
              </a:rPr>
              <a:t>MD</a:t>
            </a:r>
            <a:r>
              <a:rPr lang="ja-JP" altLang="en-US" sz="1050" dirty="0" smtClean="0">
                <a:solidFill>
                  <a:schemeClr val="tx1">
                    <a:lumMod val="65000"/>
                    <a:lumOff val="35000"/>
                  </a:schemeClr>
                </a:solidFill>
              </a:rPr>
              <a:t>は</a:t>
            </a:r>
            <a:r>
              <a:rPr lang="ja-JP" altLang="en-US" sz="1050" dirty="0">
                <a:solidFill>
                  <a:schemeClr val="tx1">
                    <a:lumMod val="65000"/>
                    <a:lumOff val="35000"/>
                  </a:schemeClr>
                </a:solidFill>
              </a:rPr>
              <a:t>マルチデバイスの略称です。</a:t>
            </a:r>
            <a:endParaRPr lang="en-US" altLang="ja-JP" sz="1050" dirty="0">
              <a:latin typeface="+mn-ea"/>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724825632"/>
              </p:ext>
            </p:extLst>
          </p:nvPr>
        </p:nvGraphicFramePr>
        <p:xfrm>
          <a:off x="334962" y="944563"/>
          <a:ext cx="11593686" cy="3324480"/>
        </p:xfrm>
        <a:graphic>
          <a:graphicData uri="http://schemas.openxmlformats.org/drawingml/2006/table">
            <a:tbl>
              <a:tblPr firstCol="1" bandRow="1">
                <a:tableStyleId>{21E4AEA4-8DFA-4A89-87EB-49C32662AFE0}</a:tableStyleId>
              </a:tblPr>
              <a:tblGrid>
                <a:gridCol w="1925033">
                  <a:extLst>
                    <a:ext uri="{9D8B030D-6E8A-4147-A177-3AD203B41FA5}">
                      <a16:colId xmlns:a16="http://schemas.microsoft.com/office/drawing/2014/main" val="792911817"/>
                    </a:ext>
                  </a:extLst>
                </a:gridCol>
                <a:gridCol w="1283354">
                  <a:extLst>
                    <a:ext uri="{9D8B030D-6E8A-4147-A177-3AD203B41FA5}">
                      <a16:colId xmlns:a16="http://schemas.microsoft.com/office/drawing/2014/main" val="2515137241"/>
                    </a:ext>
                  </a:extLst>
                </a:gridCol>
                <a:gridCol w="1696636">
                  <a:extLst>
                    <a:ext uri="{9D8B030D-6E8A-4147-A177-3AD203B41FA5}">
                      <a16:colId xmlns:a16="http://schemas.microsoft.com/office/drawing/2014/main" val="598637953"/>
                    </a:ext>
                  </a:extLst>
                </a:gridCol>
                <a:gridCol w="1560689">
                  <a:extLst>
                    <a:ext uri="{9D8B030D-6E8A-4147-A177-3AD203B41FA5}">
                      <a16:colId xmlns:a16="http://schemas.microsoft.com/office/drawing/2014/main" val="56015879"/>
                    </a:ext>
                  </a:extLst>
                </a:gridCol>
                <a:gridCol w="1672165">
                  <a:extLst>
                    <a:ext uri="{9D8B030D-6E8A-4147-A177-3AD203B41FA5}">
                      <a16:colId xmlns:a16="http://schemas.microsoft.com/office/drawing/2014/main" val="379781813"/>
                    </a:ext>
                  </a:extLst>
                </a:gridCol>
                <a:gridCol w="1783644">
                  <a:extLst>
                    <a:ext uri="{9D8B030D-6E8A-4147-A177-3AD203B41FA5}">
                      <a16:colId xmlns:a16="http://schemas.microsoft.com/office/drawing/2014/main" val="1484868583"/>
                    </a:ext>
                  </a:extLst>
                </a:gridCol>
                <a:gridCol w="1672165">
                  <a:extLst>
                    <a:ext uri="{9D8B030D-6E8A-4147-A177-3AD203B41FA5}">
                      <a16:colId xmlns:a16="http://schemas.microsoft.com/office/drawing/2014/main" val="2760754859"/>
                    </a:ext>
                  </a:extLst>
                </a:gridCol>
              </a:tblGrid>
              <a:tr h="569996">
                <a:tc>
                  <a:txBody>
                    <a:bodyPr/>
                    <a:lstStyle/>
                    <a:p>
                      <a:pPr algn="ctr"/>
                      <a:r>
                        <a:rPr kumimoji="1" lang="ja-JP" altLang="en-US" sz="100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ブランドパネル</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smtClean="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smtClean="0">
                          <a:solidFill>
                            <a:schemeClr val="tx1">
                              <a:lumMod val="65000"/>
                              <a:lumOff val="35000"/>
                            </a:schemeClr>
                          </a:solidFill>
                          <a:latin typeface="+mn-lt"/>
                          <a:ea typeface="+mn-ea"/>
                          <a:cs typeface="+mn-cs"/>
                        </a:rPr>
                        <a:t>PC</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ブランドパネル</a:t>
                      </a:r>
                      <a:r>
                        <a:rPr kumimoji="1" lang="ja-JP" altLang="en-US" sz="800" b="1" i="0" u="none" strike="noStrike" kern="1200" dirty="0">
                          <a:solidFill>
                            <a:schemeClr val="tx1">
                              <a:lumMod val="65000"/>
                              <a:lumOff val="35000"/>
                            </a:schemeClr>
                          </a:solidFill>
                          <a:effectLst/>
                          <a:latin typeface="+mj-ea"/>
                          <a:ea typeface="+mn-ea"/>
                          <a:cs typeface="+mn-cs"/>
                        </a:rPr>
                        <a:t>　</a:t>
                      </a:r>
                      <a:r>
                        <a:rPr kumimoji="1" lang="en-US" altLang="ja-JP" sz="800" b="1" i="0" u="none" strike="noStrike" kern="1200" dirty="0" smtClean="0">
                          <a:solidFill>
                            <a:schemeClr val="tx1">
                              <a:lumMod val="65000"/>
                              <a:lumOff val="35000"/>
                            </a:schemeClr>
                          </a:solidFill>
                          <a:effectLst/>
                          <a:latin typeface="+mj-ea"/>
                          <a:ea typeface="+mn-ea"/>
                          <a:cs typeface="+mn-cs"/>
                        </a:rPr>
                        <a:t>PC</a:t>
                      </a:r>
                      <a:endParaRPr kumimoji="1" lang="en-US" altLang="ja-JP" sz="800" b="1" i="0" u="none" strike="noStrike" kern="1200" dirty="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（市区郡）</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トップインパクト</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smtClean="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トップインパクト</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smtClean="0">
                          <a:solidFill>
                            <a:schemeClr val="tx1">
                              <a:lumMod val="65000"/>
                              <a:lumOff val="35000"/>
                            </a:schemeClr>
                          </a:solidFill>
                          <a:latin typeface="+mn-lt"/>
                          <a:ea typeface="+mn-ea"/>
                          <a:cs typeface="+mn-cs"/>
                        </a:rPr>
                        <a:t>PC</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（都道府県）</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00" b="0" dirty="0">
                          <a:solidFill>
                            <a:schemeClr val="bg1"/>
                          </a:solidFill>
                          <a:latin typeface="+mj-lt"/>
                          <a:ea typeface="+mj-ea"/>
                        </a:rPr>
                        <a:t>地域</a:t>
                      </a:r>
                      <a:endParaRPr kumimoji="1" lang="en-US" altLang="ja-JP" sz="1000" b="0" dirty="0">
                        <a:solidFill>
                          <a:schemeClr val="bg1"/>
                        </a:solidFill>
                        <a:latin typeface="+mj-lt"/>
                        <a:ea typeface="+mj-ea"/>
                      </a:endParaRPr>
                    </a:p>
                    <a:p>
                      <a:pPr algn="ctr"/>
                      <a:r>
                        <a:rPr kumimoji="1" lang="ja-JP" altLang="en-US" sz="10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00" b="0" kern="1200" dirty="0">
                          <a:solidFill>
                            <a:schemeClr val="bg1"/>
                          </a:solidFill>
                          <a:latin typeface="+mn-lt"/>
                          <a:ea typeface="+mn-ea"/>
                          <a:cs typeface="+mn-cs"/>
                        </a:rPr>
                        <a:t>オーディエンス</a:t>
                      </a:r>
                      <a:endParaRPr kumimoji="1" lang="en-US" altLang="ja-JP" sz="1000" b="0" kern="1200" dirty="0">
                        <a:solidFill>
                          <a:schemeClr val="bg1"/>
                        </a:solidFill>
                        <a:latin typeface="+mn-lt"/>
                        <a:ea typeface="+mn-ea"/>
                        <a:cs typeface="+mn-cs"/>
                      </a:endParaRPr>
                    </a:p>
                    <a:p>
                      <a:pPr algn="ctr"/>
                      <a:r>
                        <a:rPr kumimoji="1" lang="ja-JP" altLang="en-US" sz="1000" b="0" kern="1200" dirty="0">
                          <a:solidFill>
                            <a:schemeClr val="bg1"/>
                          </a:solidFill>
                          <a:latin typeface="+mn-lt"/>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smtClean="0">
                          <a:solidFill>
                            <a:schemeClr val="tx1">
                              <a:lumMod val="65000"/>
                              <a:lumOff val="35000"/>
                            </a:schemeClr>
                          </a:solidFill>
                          <a:latin typeface="+mn-lt"/>
                          <a:ea typeface="+mn-ea"/>
                          <a:cs typeface="+mn-cs"/>
                        </a:rPr>
                        <a:t>〇</a:t>
                      </a:r>
                      <a:r>
                        <a:rPr kumimoji="1" lang="en-US" altLang="ja-JP" sz="900" b="0" kern="1200" dirty="0" smtClean="0">
                          <a:solidFill>
                            <a:schemeClr val="tx1">
                              <a:lumMod val="65000"/>
                              <a:lumOff val="35000"/>
                            </a:schemeClr>
                          </a:solidFill>
                          <a:latin typeface="+mn-lt"/>
                          <a:ea typeface="+mn-ea"/>
                          <a:cs typeface="+mn-cs"/>
                        </a:rPr>
                        <a:t/>
                      </a:r>
                      <a:br>
                        <a:rPr kumimoji="1" lang="en-US" altLang="ja-JP" sz="900" b="0" kern="1200" dirty="0" smtClean="0">
                          <a:solidFill>
                            <a:schemeClr val="tx1">
                              <a:lumMod val="65000"/>
                              <a:lumOff val="35000"/>
                            </a:schemeClr>
                          </a:solidFill>
                          <a:latin typeface="+mn-lt"/>
                          <a:ea typeface="+mn-ea"/>
                          <a:cs typeface="+mn-cs"/>
                        </a:rPr>
                      </a:br>
                      <a:r>
                        <a:rPr kumimoji="1" lang="en-US" altLang="ja-JP" sz="800" b="0" kern="1200" dirty="0" smtClean="0">
                          <a:solidFill>
                            <a:schemeClr val="tx1">
                              <a:lumMod val="65000"/>
                              <a:lumOff val="35000"/>
                            </a:schemeClr>
                          </a:solidFill>
                          <a:latin typeface="+mn-lt"/>
                          <a:ea typeface="+mn-ea"/>
                          <a:cs typeface="+mn-cs"/>
                        </a:rPr>
                        <a:t>※</a:t>
                      </a:r>
                      <a:r>
                        <a:rPr kumimoji="1" lang="ja-JP" altLang="en-US" sz="800" b="0" kern="1200" dirty="0" smtClean="0">
                          <a:solidFill>
                            <a:schemeClr val="tx1">
                              <a:lumMod val="65000"/>
                              <a:lumOff val="35000"/>
                            </a:schemeClr>
                          </a:solidFill>
                          <a:latin typeface="+mn-lt"/>
                          <a:ea typeface="+mn-ea"/>
                          <a:cs typeface="+mn-cs"/>
                        </a:rPr>
                        <a:t>属性・ライフイベントのみ可</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smtClean="0">
                          <a:solidFill>
                            <a:schemeClr val="tx1">
                              <a:lumMod val="65000"/>
                              <a:lumOff val="35000"/>
                            </a:schemeClr>
                          </a:solidFill>
                          <a:latin typeface="+mn-lt"/>
                          <a:ea typeface="+mn-ea"/>
                          <a:cs typeface="+mn-cs"/>
                        </a:rPr>
                        <a:t>〇</a:t>
                      </a:r>
                      <a:r>
                        <a:rPr kumimoji="1" lang="en-US" altLang="ja-JP" sz="900" b="0" kern="1200" dirty="0" smtClean="0">
                          <a:solidFill>
                            <a:schemeClr val="tx1">
                              <a:lumMod val="65000"/>
                              <a:lumOff val="35000"/>
                            </a:schemeClr>
                          </a:solidFill>
                          <a:latin typeface="+mn-lt"/>
                          <a:ea typeface="+mn-ea"/>
                          <a:cs typeface="+mn-cs"/>
                        </a:rPr>
                        <a:t/>
                      </a:r>
                      <a:br>
                        <a:rPr kumimoji="1" lang="en-US" altLang="ja-JP" sz="900" b="0" kern="1200" dirty="0" smtClean="0">
                          <a:solidFill>
                            <a:schemeClr val="tx1">
                              <a:lumMod val="65000"/>
                              <a:lumOff val="35000"/>
                            </a:schemeClr>
                          </a:solidFill>
                          <a:latin typeface="+mn-lt"/>
                          <a:ea typeface="+mn-ea"/>
                          <a:cs typeface="+mn-cs"/>
                        </a:rPr>
                      </a:br>
                      <a:r>
                        <a:rPr kumimoji="1" lang="en-US" altLang="ja-JP" sz="800" b="0" kern="1200" dirty="0" smtClean="0">
                          <a:solidFill>
                            <a:schemeClr val="tx1">
                              <a:lumMod val="65000"/>
                              <a:lumOff val="35000"/>
                            </a:schemeClr>
                          </a:solidFill>
                          <a:latin typeface="+mn-lt"/>
                          <a:ea typeface="+mn-ea"/>
                          <a:cs typeface="+mn-cs"/>
                        </a:rPr>
                        <a:t>※</a:t>
                      </a:r>
                      <a:r>
                        <a:rPr kumimoji="1" lang="ja-JP" altLang="en-US" sz="800" b="0" kern="1200" dirty="0" smtClean="0">
                          <a:solidFill>
                            <a:schemeClr val="tx1">
                              <a:lumMod val="65000"/>
                              <a:lumOff val="35000"/>
                            </a:schemeClr>
                          </a:solidFill>
                          <a:latin typeface="+mn-lt"/>
                          <a:ea typeface="+mn-ea"/>
                          <a:cs typeface="+mn-cs"/>
                        </a:rPr>
                        <a:t>属性・ライフイベント</a:t>
                      </a:r>
                      <a:endParaRPr kumimoji="1" lang="en-US" altLang="ja-JP" sz="800" b="0" kern="1200" dirty="0" smtClean="0">
                        <a:solidFill>
                          <a:schemeClr val="tx1">
                            <a:lumMod val="65000"/>
                            <a:lumOff val="35000"/>
                          </a:schemeClr>
                        </a:solidFill>
                        <a:latin typeface="+mn-lt"/>
                        <a:ea typeface="+mn-ea"/>
                        <a:cs typeface="+mn-cs"/>
                      </a:endParaRPr>
                    </a:p>
                    <a:p>
                      <a:pPr algn="ctr"/>
                      <a:r>
                        <a:rPr kumimoji="1" lang="ja-JP" altLang="en-US" sz="800" b="0" kern="1200" dirty="0" smtClean="0">
                          <a:solidFill>
                            <a:schemeClr val="tx1">
                              <a:lumMod val="65000"/>
                              <a:lumOff val="35000"/>
                            </a:schemeClr>
                          </a:solidFill>
                          <a:latin typeface="+mn-lt"/>
                          <a:ea typeface="+mn-ea"/>
                          <a:cs typeface="+mn-cs"/>
                        </a:rPr>
                        <a:t>のみ可</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曜日・</a:t>
                      </a:r>
                      <a:r>
                        <a:rPr kumimoji="1" lang="ja-JP" altLang="en-US" sz="10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34141525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13" name="正方形/長方形 12"/>
          <p:cNvSpPr/>
          <p:nvPr/>
        </p:nvSpPr>
        <p:spPr>
          <a:xfrm>
            <a:off x="400282" y="6384667"/>
            <a:ext cx="4685898" cy="284693"/>
          </a:xfrm>
          <a:prstGeom prst="rect">
            <a:avLst/>
          </a:prstGeom>
        </p:spPr>
        <p:txBody>
          <a:bodyPr wrap="none">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prstClr val="black">
                    <a:lumMod val="65000"/>
                    <a:lumOff val="35000"/>
                  </a:prstClr>
                </a:solidFill>
                <a:effectLst/>
                <a:uLnTx/>
                <a:uFillTx/>
              </a:rPr>
              <a:t>※</a:t>
            </a:r>
            <a:r>
              <a:rPr kumimoji="0" lang="ja-JP" altLang="en-US" sz="900" b="0" i="0" u="none" strike="noStrike" kern="0" cap="none" spc="0" normalizeH="0" baseline="0" noProof="0" dirty="0" smtClean="0">
                <a:ln>
                  <a:noFill/>
                </a:ln>
                <a:solidFill>
                  <a:prstClr val="black">
                    <a:lumMod val="65000"/>
                    <a:lumOff val="35000"/>
                  </a:prstClr>
                </a:solidFill>
                <a:effectLst/>
                <a:uLnTx/>
                <a:uFillTx/>
              </a:rPr>
              <a:t>　　　の枠はホワイトリストで一部プロモーションで掲載可となる場合があります。</a:t>
            </a:r>
            <a:endParaRPr kumimoji="0" lang="en-US" altLang="ja-JP" sz="900" b="0" i="0" u="none" strike="noStrike" kern="0" cap="none" spc="0" normalizeH="0" baseline="0" noProof="0" dirty="0" smtClean="0">
              <a:ln>
                <a:noFill/>
              </a:ln>
              <a:solidFill>
                <a:prstClr val="black">
                  <a:lumMod val="65000"/>
                  <a:lumOff val="35000"/>
                </a:prstClr>
              </a:solidFill>
              <a:effectLst/>
              <a:uLnTx/>
              <a:uFillTx/>
            </a:endParaRPr>
          </a:p>
        </p:txBody>
      </p:sp>
      <p:graphicFrame>
        <p:nvGraphicFramePr>
          <p:cNvPr id="14" name="表 13">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545441440"/>
              </p:ext>
            </p:extLst>
          </p:nvPr>
        </p:nvGraphicFramePr>
        <p:xfrm>
          <a:off x="344488" y="948575"/>
          <a:ext cx="11512151" cy="5089511"/>
        </p:xfrm>
        <a:graphic>
          <a:graphicData uri="http://schemas.openxmlformats.org/drawingml/2006/table">
            <a:tbl>
              <a:tblPr firstCol="1" bandRow="1"/>
              <a:tblGrid>
                <a:gridCol w="3441604">
                  <a:extLst>
                    <a:ext uri="{9D8B030D-6E8A-4147-A177-3AD203B41FA5}">
                      <a16:colId xmlns:a16="http://schemas.microsoft.com/office/drawing/2014/main" val="792911817"/>
                    </a:ext>
                  </a:extLst>
                </a:gridCol>
                <a:gridCol w="1671582">
                  <a:extLst>
                    <a:ext uri="{9D8B030D-6E8A-4147-A177-3AD203B41FA5}">
                      <a16:colId xmlns:a16="http://schemas.microsoft.com/office/drawing/2014/main" val="379781813"/>
                    </a:ext>
                  </a:extLst>
                </a:gridCol>
                <a:gridCol w="1597054">
                  <a:extLst>
                    <a:ext uri="{9D8B030D-6E8A-4147-A177-3AD203B41FA5}">
                      <a16:colId xmlns:a16="http://schemas.microsoft.com/office/drawing/2014/main" val="1892586743"/>
                    </a:ext>
                  </a:extLst>
                </a:gridCol>
                <a:gridCol w="1597054">
                  <a:extLst>
                    <a:ext uri="{9D8B030D-6E8A-4147-A177-3AD203B41FA5}">
                      <a16:colId xmlns:a16="http://schemas.microsoft.com/office/drawing/2014/main" val="1484868583"/>
                    </a:ext>
                  </a:extLst>
                </a:gridCol>
                <a:gridCol w="1541108">
                  <a:extLst>
                    <a:ext uri="{9D8B030D-6E8A-4147-A177-3AD203B41FA5}">
                      <a16:colId xmlns:a16="http://schemas.microsoft.com/office/drawing/2014/main" val="3633136020"/>
                    </a:ext>
                  </a:extLst>
                </a:gridCol>
                <a:gridCol w="1663749">
                  <a:extLst>
                    <a:ext uri="{9D8B030D-6E8A-4147-A177-3AD203B41FA5}">
                      <a16:colId xmlns:a16="http://schemas.microsoft.com/office/drawing/2014/main" val="2910572198"/>
                    </a:ext>
                  </a:extLst>
                </a:gridCol>
              </a:tblGrid>
              <a:tr h="5040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lang="ja-JP" altLang="en-US" sz="1050" b="0" dirty="0">
                          <a:solidFill>
                            <a:schemeClr val="bg1"/>
                          </a:solidFill>
                          <a:latin typeface="+mn-ea"/>
                          <a:ea typeface="+mn-ea"/>
                        </a:rPr>
                        <a:t>カテゴリー</a:t>
                      </a:r>
                      <a:r>
                        <a:rPr kumimoji="1" lang="ja-JP" altLang="en-US" sz="1050" b="0" dirty="0">
                          <a:solidFill>
                            <a:schemeClr val="bg1"/>
                          </a:solidFill>
                          <a:latin typeface="+mn-ea"/>
                          <a:ea typeface="+mn-ea"/>
                        </a:rPr>
                        <a:t>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kern="1200" dirty="0">
                          <a:solidFill>
                            <a:schemeClr val="tx1">
                              <a:lumMod val="65000"/>
                              <a:lumOff val="35000"/>
                            </a:schemeClr>
                          </a:solidFill>
                          <a:latin typeface="+mn-ea"/>
                          <a:ea typeface="+mn-ea"/>
                          <a:cs typeface="+mn-cs"/>
                        </a:rPr>
                        <a:t>ブランドパネル　</a:t>
                      </a:r>
                      <a:r>
                        <a:rPr kumimoji="1" lang="en-US" altLang="ja-JP" sz="1050" b="1" kern="1200" dirty="0" smtClean="0">
                          <a:solidFill>
                            <a:schemeClr val="tx1">
                              <a:lumMod val="65000"/>
                              <a:lumOff val="35000"/>
                            </a:schemeClr>
                          </a:solidFill>
                          <a:latin typeface="+mn-ea"/>
                          <a:ea typeface="+mn-ea"/>
                          <a:cs typeface="+mn-cs"/>
                        </a:rPr>
                        <a:t>MD</a:t>
                      </a:r>
                    </a:p>
                    <a:p>
                      <a:pPr algn="ctr"/>
                      <a:r>
                        <a:rPr kumimoji="1" lang="ja-JP" altLang="en-US" sz="1050" b="1" kern="1200" dirty="0" smtClean="0">
                          <a:solidFill>
                            <a:schemeClr val="tx1">
                              <a:lumMod val="65000"/>
                              <a:lumOff val="35000"/>
                            </a:schemeClr>
                          </a:solidFill>
                          <a:latin typeface="+mn-ea"/>
                          <a:ea typeface="+mn-ea"/>
                          <a:cs typeface="+mn-cs"/>
                        </a:rPr>
                        <a:t>関連商品</a:t>
                      </a:r>
                      <a:endParaRPr kumimoji="1" lang="en-US" altLang="ja-JP" sz="105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kern="1200" dirty="0" smtClean="0">
                          <a:solidFill>
                            <a:schemeClr val="tx1">
                              <a:lumMod val="65000"/>
                              <a:lumOff val="35000"/>
                            </a:schemeClr>
                          </a:solidFill>
                          <a:latin typeface="+mn-ea"/>
                          <a:ea typeface="+mn-ea"/>
                          <a:cs typeface="+mn-cs"/>
                        </a:rPr>
                        <a:t>ブランドパネル</a:t>
                      </a:r>
                      <a:r>
                        <a:rPr kumimoji="1" lang="ja-JP" altLang="en-US" sz="1050" b="1" dirty="0" smtClean="0">
                          <a:solidFill>
                            <a:schemeClr val="tx1">
                              <a:lumMod val="65000"/>
                              <a:lumOff val="35000"/>
                            </a:schemeClr>
                          </a:solidFill>
                          <a:latin typeface="+mn-ea"/>
                          <a:ea typeface="+mn-ea"/>
                        </a:rPr>
                        <a:t>リッチフォーマット　</a:t>
                      </a:r>
                      <a:r>
                        <a:rPr kumimoji="1" lang="en-US" altLang="ja-JP" sz="1050" b="1" kern="1200" dirty="0" smtClean="0">
                          <a:solidFill>
                            <a:schemeClr val="tx1">
                              <a:lumMod val="65000"/>
                              <a:lumOff val="35000"/>
                            </a:schemeClr>
                          </a:solidFill>
                          <a:latin typeface="+mn-ea"/>
                          <a:ea typeface="+mn-ea"/>
                          <a:cs typeface="+mn-cs"/>
                        </a:rPr>
                        <a:t>MD</a:t>
                      </a:r>
                    </a:p>
                    <a:p>
                      <a:pPr algn="ctr"/>
                      <a:r>
                        <a:rPr kumimoji="1" lang="ja-JP" altLang="en-US" sz="1050" b="1" kern="1200" dirty="0" smtClean="0">
                          <a:solidFill>
                            <a:schemeClr val="tx1">
                              <a:lumMod val="65000"/>
                              <a:lumOff val="35000"/>
                            </a:schemeClr>
                          </a:solidFill>
                          <a:latin typeface="+mn-ea"/>
                          <a:ea typeface="+mn-ea"/>
                          <a:cs typeface="+mn-cs"/>
                        </a:rPr>
                        <a:t>関連商品</a:t>
                      </a:r>
                      <a:endParaRPr kumimoji="1" lang="en-US" altLang="ja-JP" sz="1050" b="1" kern="1200" dirty="0" smtClean="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kern="1200" dirty="0" smtClean="0">
                          <a:solidFill>
                            <a:schemeClr val="tx1">
                              <a:lumMod val="65000"/>
                              <a:lumOff val="35000"/>
                            </a:schemeClr>
                          </a:solidFill>
                          <a:latin typeface="+mn-ea"/>
                          <a:ea typeface="+mn-ea"/>
                          <a:cs typeface="+mn-cs"/>
                        </a:rPr>
                        <a:t>ブランドパネル　</a:t>
                      </a:r>
                      <a:r>
                        <a:rPr kumimoji="1" lang="en-US" altLang="ja-JP" sz="1050" b="1" kern="1200" dirty="0" smtClean="0">
                          <a:solidFill>
                            <a:schemeClr val="tx1">
                              <a:lumMod val="65000"/>
                              <a:lumOff val="35000"/>
                            </a:schemeClr>
                          </a:solidFill>
                          <a:latin typeface="+mn-ea"/>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ea"/>
                          <a:ea typeface="+mn-ea"/>
                          <a:cs typeface="+mn-cs"/>
                        </a:rPr>
                        <a:t>関連商品</a:t>
                      </a:r>
                      <a:endParaRPr kumimoji="1" lang="en-US" altLang="ja-JP" sz="1050" b="1" kern="1200" dirty="0" smtClean="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ea"/>
                          <a:ea typeface="+mn-ea"/>
                          <a:cs typeface="+mn-cs"/>
                        </a:rPr>
                        <a:t>ブランドパネル　</a:t>
                      </a:r>
                      <a:r>
                        <a:rPr kumimoji="1" lang="en-US" altLang="ja-JP" sz="1050" b="1" kern="1200" dirty="0" smtClean="0">
                          <a:solidFill>
                            <a:schemeClr val="tx1">
                              <a:lumMod val="65000"/>
                              <a:lumOff val="35000"/>
                            </a:schemeClr>
                          </a:solidFill>
                          <a:latin typeface="+mn-ea"/>
                          <a:ea typeface="+mn-ea"/>
                          <a:cs typeface="+mn-cs"/>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ea"/>
                          <a:ea typeface="+mn-ea"/>
                          <a:cs typeface="+mn-cs"/>
                        </a:rPr>
                        <a:t>関連商品</a:t>
                      </a:r>
                      <a:endParaRPr kumimoji="1" lang="en-US" altLang="ja-JP" sz="1050" b="1" kern="1200" dirty="0" smtClean="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kern="1200" dirty="0">
                          <a:solidFill>
                            <a:schemeClr val="tx1">
                              <a:lumMod val="65000"/>
                              <a:lumOff val="35000"/>
                            </a:schemeClr>
                          </a:solidFill>
                          <a:latin typeface="+mn-ea"/>
                          <a:ea typeface="+mn-ea"/>
                          <a:cs typeface="+mn-cs"/>
                        </a:rPr>
                        <a:t>ブランドパネル</a:t>
                      </a:r>
                      <a:endParaRPr kumimoji="1" lang="en-US" altLang="ja-JP" sz="1050" b="1" kern="1200" dirty="0">
                        <a:solidFill>
                          <a:schemeClr val="tx1">
                            <a:lumMod val="65000"/>
                            <a:lumOff val="35000"/>
                          </a:schemeClr>
                        </a:solidFill>
                        <a:latin typeface="+mn-ea"/>
                        <a:ea typeface="+mn-ea"/>
                        <a:cs typeface="+mn-cs"/>
                      </a:endParaRPr>
                    </a:p>
                    <a:p>
                      <a:pPr algn="ctr"/>
                      <a:r>
                        <a:rPr kumimoji="1" lang="ja-JP" altLang="en-US" sz="1050" b="1" kern="1200" dirty="0">
                          <a:solidFill>
                            <a:schemeClr val="tx1">
                              <a:lumMod val="65000"/>
                              <a:lumOff val="35000"/>
                            </a:schemeClr>
                          </a:solidFill>
                          <a:latin typeface="+mn-ea"/>
                          <a:ea typeface="+mn-ea"/>
                          <a:cs typeface="+mn-cs"/>
                        </a:rPr>
                        <a:t>トップインパクト　</a:t>
                      </a:r>
                      <a:r>
                        <a:rPr kumimoji="1" lang="en-US" altLang="ja-JP" sz="1050" b="1" kern="1200" dirty="0" smtClean="0">
                          <a:solidFill>
                            <a:schemeClr val="tx1">
                              <a:lumMod val="65000"/>
                              <a:lumOff val="35000"/>
                            </a:schemeClr>
                          </a:solidFill>
                          <a:latin typeface="+mn-ea"/>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ea"/>
                          <a:ea typeface="+mn-ea"/>
                          <a:cs typeface="+mn-cs"/>
                        </a:rPr>
                        <a:t>関連商品</a:t>
                      </a:r>
                      <a:endParaRPr kumimoji="1" lang="en-US" altLang="ja-JP" sz="1050" b="1" kern="1200" dirty="0" smtClean="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消費者向無担保貸金業者（銀行グループ・上場企業を除く）、商工ローン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出会い系サイト、結婚紹介</a:t>
                      </a:r>
                      <a:r>
                        <a:rPr lang="en-US" altLang="ja-JP" sz="1050" b="0" i="0" u="none" strike="noStrike" dirty="0">
                          <a:solidFill>
                            <a:schemeClr val="bg1"/>
                          </a:solidFill>
                          <a:effectLst/>
                          <a:latin typeface="+mn-ea"/>
                          <a:ea typeface="+mn-ea"/>
                        </a:rPr>
                        <a:t>(</a:t>
                      </a:r>
                      <a:r>
                        <a:rPr lang="ja-JP" altLang="en-US" sz="1050" b="0" i="0" u="none" strike="noStrike" dirty="0">
                          <a:solidFill>
                            <a:schemeClr val="bg1"/>
                          </a:solidFill>
                          <a:effectLst/>
                          <a:latin typeface="+mn-ea"/>
                          <a:ea typeface="+mn-ea"/>
                        </a:rPr>
                        <a:t>インターネット異性紹介業</a:t>
                      </a:r>
                      <a:r>
                        <a:rPr lang="en-US" altLang="ja-JP" sz="1050" b="0" i="0" u="none" strike="noStrike" dirty="0">
                          <a:solidFill>
                            <a:schemeClr val="bg1"/>
                          </a:solidFill>
                          <a:effectLst/>
                          <a:latin typeface="+mn-ea"/>
                          <a:ea typeface="+mn-ea"/>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92739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23335934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792717137"/>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50" b="0" i="0" u="none" strike="noStrike" dirty="0">
                          <a:solidFill>
                            <a:schemeClr val="tx1">
                              <a:lumMod val="65000"/>
                              <a:lumOff val="35000"/>
                            </a:schemeClr>
                          </a:solidFill>
                          <a:effectLst/>
                          <a:latin typeface="+mn-ea"/>
                          <a:ea typeface="+mn-ea"/>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50" b="0" i="0" u="none" strike="noStrike" dirty="0">
                          <a:solidFill>
                            <a:schemeClr val="tx1">
                              <a:lumMod val="65000"/>
                              <a:lumOff val="35000"/>
                            </a:schemeClr>
                          </a:solidFill>
                          <a:effectLst/>
                          <a:latin typeface="+mn-ea"/>
                          <a:ea typeface="+mn-ea"/>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50" b="0" i="0" u="none" strike="noStrike" dirty="0">
                          <a:solidFill>
                            <a:schemeClr val="tx1">
                              <a:lumMod val="65000"/>
                              <a:lumOff val="35000"/>
                            </a:schemeClr>
                          </a:solidFill>
                          <a:effectLst/>
                          <a:latin typeface="+mn-ea"/>
                          <a:ea typeface="+mn-ea"/>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1050" b="0" i="0" u="none" strike="noStrike" dirty="0">
                          <a:solidFill>
                            <a:schemeClr val="bg1"/>
                          </a:solidFill>
                          <a:effectLst/>
                          <a:latin typeface="+mn-ea"/>
                          <a:ea typeface="+mn-ea"/>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57281601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50" b="0" i="0" u="none" strike="noStrike" dirty="0">
                          <a:solidFill>
                            <a:schemeClr val="tx1">
                              <a:lumMod val="65000"/>
                              <a:lumOff val="35000"/>
                            </a:schemeClr>
                          </a:solidFill>
                          <a:effectLst/>
                          <a:latin typeface="+mn-ea"/>
                          <a:ea typeface="+mn-ea"/>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05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endPar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50" b="0" i="0" u="none" strike="noStrike" dirty="0">
                          <a:solidFill>
                            <a:schemeClr val="tx1">
                              <a:lumMod val="65000"/>
                              <a:lumOff val="35000"/>
                            </a:schemeClr>
                          </a:solidFill>
                          <a:effectLst/>
                          <a:latin typeface="+mn-ea"/>
                          <a:ea typeface="+mn-ea"/>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50" b="0" i="0" u="none" strike="noStrike" dirty="0">
                          <a:solidFill>
                            <a:schemeClr val="tx1">
                              <a:lumMod val="65000"/>
                              <a:lumOff val="35000"/>
                            </a:schemeClr>
                          </a:solidFill>
                          <a:effectLst/>
                          <a:latin typeface="+mn-ea"/>
                          <a:ea typeface="+mn-ea"/>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05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endPar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882469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kumimoji="1" lang="en-US" altLang="ja-JP" sz="105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a:t>
                      </a:r>
                      <a:r>
                        <a:rPr kumimoji="1" lang="en-US" altLang="ja-JP" sz="105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1</a:t>
                      </a:r>
                      <a:endPar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kumimoji="1" lang="en-US" altLang="ja-JP" sz="105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a:t>
                      </a:r>
                      <a:r>
                        <a:rPr kumimoji="1" lang="en-US" altLang="ja-JP" sz="105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1</a:t>
                      </a:r>
                      <a:endPar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54285079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78246078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15" name="正方形/長方形 14"/>
          <p:cNvSpPr/>
          <p:nvPr/>
        </p:nvSpPr>
        <p:spPr>
          <a:xfrm>
            <a:off x="400282" y="6158608"/>
            <a:ext cx="9294249" cy="3693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prstClr val="black">
                    <a:lumMod val="65000"/>
                    <a:lumOff val="35000"/>
                  </a:prstClr>
                </a:solidFill>
                <a:effectLst/>
                <a:uLnTx/>
                <a:uFillTx/>
              </a:rPr>
              <a:t>※1</a:t>
            </a:r>
            <a:r>
              <a:rPr kumimoji="0" lang="ja-JP" altLang="en-US" sz="900" b="0" i="0" u="none" strike="noStrike" kern="0" cap="none" spc="0" normalizeH="0" baseline="0" noProof="0" dirty="0" smtClean="0">
                <a:ln>
                  <a:noFill/>
                </a:ln>
                <a:solidFill>
                  <a:prstClr val="black">
                    <a:lumMod val="65000"/>
                    <a:lumOff val="35000"/>
                  </a:prstClr>
                </a:solidFill>
                <a:effectLst/>
                <a:uLnTx/>
                <a:uFillTx/>
              </a:rPr>
              <a:t>　健康・美容食品は一部の商材かつ、ブランディング訴求のみ可。健康器具・雑貨はブランディング訴求のみ可。</a:t>
            </a:r>
            <a:endParaRPr kumimoji="0" lang="en-US" altLang="ja-JP" sz="9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prstClr val="black">
                    <a:lumMod val="65000"/>
                    <a:lumOff val="35000"/>
                  </a:prstClr>
                </a:solidFill>
                <a:effectLst/>
                <a:uLnTx/>
                <a:uFillTx/>
              </a:rPr>
              <a:t>※</a:t>
            </a:r>
            <a:r>
              <a:rPr kumimoji="0" lang="ja-JP" altLang="en-US" sz="900" b="0" i="0" u="none" strike="noStrike" kern="0" cap="none" spc="0" normalizeH="0" baseline="0" noProof="0" dirty="0" smtClean="0">
                <a:ln>
                  <a:noFill/>
                </a:ln>
                <a:solidFill>
                  <a:prstClr val="black">
                    <a:lumMod val="65000"/>
                    <a:lumOff val="35000"/>
                  </a:prstClr>
                </a:solidFill>
                <a:effectLst/>
                <a:uLnTx/>
                <a:uFillTx/>
              </a:rPr>
              <a:t>　印のないカテゴリーは制限なしとなります。　</a:t>
            </a:r>
            <a:endParaRPr kumimoji="0" lang="en-US" altLang="ja-JP" sz="900" b="0" i="0" u="none" strike="noStrike" kern="0" cap="none" spc="0" normalizeH="0" baseline="0" noProof="0" dirty="0" smtClean="0">
              <a:ln>
                <a:noFill/>
              </a:ln>
              <a:solidFill>
                <a:prstClr val="black">
                  <a:lumMod val="65000"/>
                  <a:lumOff val="35000"/>
                </a:prstClr>
              </a:solidFill>
              <a:effectLst/>
              <a:uLnTx/>
              <a:uFillTx/>
            </a:endParaRPr>
          </a:p>
        </p:txBody>
      </p:sp>
      <p:pic>
        <p:nvPicPr>
          <p:cNvPr id="20" name="図 19"/>
          <p:cNvPicPr>
            <a:picLocks noChangeAspect="1"/>
          </p:cNvPicPr>
          <p:nvPr/>
        </p:nvPicPr>
        <p:blipFill>
          <a:blip r:embed="rId2"/>
          <a:stretch>
            <a:fillRect/>
          </a:stretch>
        </p:blipFill>
        <p:spPr>
          <a:xfrm>
            <a:off x="672820" y="6471652"/>
            <a:ext cx="203602" cy="120158"/>
          </a:xfrm>
          <a:prstGeom prst="rect">
            <a:avLst/>
          </a:prstGeom>
        </p:spPr>
      </p:pic>
      <p:sp>
        <p:nvSpPr>
          <p:cNvPr id="21" name="正方形/長方形 20"/>
          <p:cNvSpPr/>
          <p:nvPr/>
        </p:nvSpPr>
        <p:spPr>
          <a:xfrm>
            <a:off x="6672064" y="6108608"/>
            <a:ext cx="3972562" cy="271228"/>
          </a:xfrm>
          <a:prstGeom prst="rect">
            <a:avLst/>
          </a:prstGeom>
        </p:spPr>
        <p:txBody>
          <a:bodyPr wrap="none"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prstClr val="black">
                    <a:lumMod val="65000"/>
                    <a:lumOff val="35000"/>
                  </a:prstClr>
                </a:solidFill>
                <a:effectLst/>
                <a:uLnTx/>
                <a:uFillTx/>
              </a:rPr>
              <a:t>※SP</a:t>
            </a:r>
            <a:r>
              <a:rPr kumimoji="0" lang="ja-JP" altLang="en-US" sz="900" b="0" i="0" u="none" strike="noStrike" kern="0" cap="none" spc="0" normalizeH="0" baseline="0" noProof="0" dirty="0" smtClean="0">
                <a:ln>
                  <a:noFill/>
                </a:ln>
                <a:solidFill>
                  <a:prstClr val="black">
                    <a:lumMod val="65000"/>
                    <a:lumOff val="35000"/>
                  </a:prstClr>
                </a:solidFill>
                <a:effectLst/>
                <a:uLnTx/>
                <a:uFillTx/>
              </a:rPr>
              <a:t>はスマートフォンの略称です。</a:t>
            </a:r>
            <a:r>
              <a:rPr kumimoji="0" lang="en-US" altLang="ja-JP" sz="900" b="0" i="0" u="none" strike="noStrike" kern="0" cap="none" spc="0" normalizeH="0" baseline="0" noProof="0" dirty="0" smtClean="0">
                <a:ln>
                  <a:noFill/>
                </a:ln>
                <a:solidFill>
                  <a:prstClr val="black">
                    <a:lumMod val="65000"/>
                    <a:lumOff val="35000"/>
                  </a:prstClr>
                </a:solidFill>
                <a:effectLst/>
                <a:uLnTx/>
                <a:uFillTx/>
              </a:rPr>
              <a:t>※MD</a:t>
            </a:r>
            <a:r>
              <a:rPr kumimoji="0" lang="ja-JP" altLang="en-US" sz="900" b="0" i="0" u="none" strike="noStrike" kern="0" cap="none" spc="0" normalizeH="0" baseline="0" noProof="0" dirty="0" smtClean="0">
                <a:ln>
                  <a:noFill/>
                </a:ln>
                <a:solidFill>
                  <a:prstClr val="black">
                    <a:lumMod val="65000"/>
                    <a:lumOff val="35000"/>
                  </a:prstClr>
                </a:solidFill>
                <a:effectLst/>
                <a:uLnTx/>
                <a:uFillTx/>
              </a:rPr>
              <a:t>はマルチデバイスの略称です。</a:t>
            </a:r>
            <a:endParaRPr kumimoji="0" lang="en-US" altLang="ja-JP" sz="900" b="0" i="0" u="none" strike="noStrike" kern="0" cap="none" spc="0" normalizeH="0" baseline="0" noProof="0" dirty="0" smtClean="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35123693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mn-ea"/>
                <a:cs typeface="メイリオ" panose="020B0604030504040204" pitchFamily="50" charset="-128"/>
              </a:rPr>
              <a:t>スペシャル商品について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26" name="正方形/長方形 25"/>
          <p:cNvSpPr/>
          <p:nvPr/>
        </p:nvSpPr>
        <p:spPr>
          <a:xfrm>
            <a:off x="623392" y="1196334"/>
            <a:ext cx="11089232" cy="224676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販売先を限定しないレギュラー商品に対し、スペシャル商品は提案可能な広告主様やプロモーションが限定されています。そのため、事前に弊社による出稿可否判断が必要となります。</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事前提案可否申請で承認されたアカウントに対して、弊社内でシステム対応を行い、広告管理ツールの商品選択画面にて該当商品が予約購入できるようになります。</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（事前提案可否申請で承認されていないアカウントで予約することはできません。）</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p:txBody>
      </p:sp>
      <p:sp>
        <p:nvSpPr>
          <p:cNvPr id="27" name="正方形/長方形 26"/>
          <p:cNvSpPr/>
          <p:nvPr/>
        </p:nvSpPr>
        <p:spPr>
          <a:xfrm>
            <a:off x="1343472" y="3713117"/>
            <a:ext cx="2248192" cy="1948130"/>
          </a:xfrm>
          <a:prstGeom prst="rect">
            <a:avLst/>
          </a:prstGeom>
          <a:solidFill>
            <a:srgbClr val="7F7F7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smtClean="0">
                <a:ln>
                  <a:noFill/>
                </a:ln>
                <a:solidFill>
                  <a:srgbClr val="FFFFFF"/>
                </a:solidFill>
                <a:effectLst/>
                <a:uLnTx/>
                <a:uFillTx/>
                <a:latin typeface="メイリオ"/>
                <a:ea typeface="メイリオ"/>
                <a:cs typeface="+mn-cs"/>
              </a:rPr>
              <a:t>レギュラー商品</a:t>
            </a:r>
            <a:endParaRPr kumimoji="0" lang="en-US" altLang="ja-JP" sz="20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28" name="正方形/長方形 27"/>
          <p:cNvSpPr/>
          <p:nvPr/>
        </p:nvSpPr>
        <p:spPr>
          <a:xfrm>
            <a:off x="6240017" y="3713117"/>
            <a:ext cx="2248192" cy="1948131"/>
          </a:xfrm>
          <a:prstGeom prst="rect">
            <a:avLst/>
          </a:prstGeom>
          <a:solidFill>
            <a:srgbClr val="FFCCD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smtClean="0">
                <a:ln>
                  <a:noFill/>
                </a:ln>
                <a:solidFill>
                  <a:srgbClr val="C00000"/>
                </a:solidFill>
                <a:effectLst/>
                <a:uLnTx/>
                <a:uFillTx/>
                <a:latin typeface="メイリオ"/>
                <a:ea typeface="メイリオ"/>
                <a:cs typeface="+mn-cs"/>
              </a:rPr>
              <a:t>スペシャル商品</a:t>
            </a:r>
          </a:p>
        </p:txBody>
      </p:sp>
      <p:sp>
        <p:nvSpPr>
          <p:cNvPr id="29" name="正方形/長方形 28"/>
          <p:cNvSpPr/>
          <p:nvPr/>
        </p:nvSpPr>
        <p:spPr>
          <a:xfrm>
            <a:off x="8633992" y="4242396"/>
            <a:ext cx="1998512"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期間限定特別商品</a:t>
            </a:r>
          </a:p>
        </p:txBody>
      </p:sp>
      <p:sp>
        <p:nvSpPr>
          <p:cNvPr id="30" name="正方形/長方形 29"/>
          <p:cNvSpPr/>
          <p:nvPr/>
        </p:nvSpPr>
        <p:spPr>
          <a:xfrm>
            <a:off x="8634621" y="4717939"/>
            <a:ext cx="199788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広告主様限定商品</a:t>
            </a:r>
          </a:p>
        </p:txBody>
      </p:sp>
      <p:sp>
        <p:nvSpPr>
          <p:cNvPr id="31" name="正方形/長方形 30"/>
          <p:cNvSpPr/>
          <p:nvPr/>
        </p:nvSpPr>
        <p:spPr>
          <a:xfrm>
            <a:off x="8633991" y="5212092"/>
            <a:ext cx="199851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その他特別対応商品</a:t>
            </a:r>
          </a:p>
        </p:txBody>
      </p:sp>
      <p:sp>
        <p:nvSpPr>
          <p:cNvPr id="33" name="正方形/長方形 32"/>
          <p:cNvSpPr/>
          <p:nvPr/>
        </p:nvSpPr>
        <p:spPr>
          <a:xfrm>
            <a:off x="3737447" y="3717458"/>
            <a:ext cx="2054336" cy="466542"/>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通常商品</a:t>
            </a:r>
          </a:p>
        </p:txBody>
      </p:sp>
      <p:sp>
        <p:nvSpPr>
          <p:cNvPr id="34" name="正方形/長方形 33"/>
          <p:cNvSpPr/>
          <p:nvPr/>
        </p:nvSpPr>
        <p:spPr>
          <a:xfrm>
            <a:off x="8633993" y="3740081"/>
            <a:ext cx="1998511" cy="449156"/>
          </a:xfrm>
          <a:prstGeom prst="rect">
            <a:avLst/>
          </a:prstGeom>
          <a:solidFill>
            <a:srgbClr val="FFCCD1"/>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事前提案可否</a:t>
            </a:r>
            <a:endParaRPr kumimoji="0" lang="en-US" altLang="ja-JP"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判断必須商品</a:t>
            </a:r>
          </a:p>
        </p:txBody>
      </p:sp>
      <p:sp>
        <p:nvSpPr>
          <p:cNvPr id="35" name="正方形/長方形 34"/>
          <p:cNvSpPr/>
          <p:nvPr/>
        </p:nvSpPr>
        <p:spPr bwMode="auto">
          <a:xfrm>
            <a:off x="8609613" y="3725816"/>
            <a:ext cx="2022891" cy="470884"/>
          </a:xfrm>
          <a:prstGeom prst="rect">
            <a:avLst/>
          </a:prstGeom>
          <a:noFill/>
          <a:ln w="44450" algn="ctr">
            <a:solidFill>
              <a:srgbClr val="C00000"/>
            </a:solidFill>
            <a:prstDash val="sysDot"/>
            <a:miter lim="800000"/>
            <a:headEnd/>
            <a:tailEnd/>
          </a:ln>
        </p:spPr>
        <p:txBody>
          <a:bodyPr lIns="0" tIns="0" rIns="0" bIns="0" rtlCol="0" anchor="ctr"/>
          <a:lstStyle/>
          <a:p>
            <a:pPr algn="ctr"/>
            <a:endParaRPr kumimoji="0" lang="ja-JP" altLang="en-US" sz="1600" b="1" kern="0" dirty="0">
              <a:solidFill>
                <a:prstClr val="black">
                  <a:lumMod val="65000"/>
                  <a:lumOff val="35000"/>
                </a:prstClr>
              </a:solidFill>
              <a:cs typeface="Verdana" pitchFamily="34" charset="0"/>
            </a:endParaRPr>
          </a:p>
        </p:txBody>
      </p:sp>
      <p:sp>
        <p:nvSpPr>
          <p:cNvPr id="36" name="正方形/長方形 35"/>
          <p:cNvSpPr/>
          <p:nvPr/>
        </p:nvSpPr>
        <p:spPr>
          <a:xfrm>
            <a:off x="3736302" y="4268783"/>
            <a:ext cx="2055481"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特集・企画</a:t>
            </a:r>
          </a:p>
        </p:txBody>
      </p:sp>
    </p:spTree>
    <p:extLst>
      <p:ext uri="{BB962C8B-B14F-4D97-AF65-F5344CB8AC3E}">
        <p14:creationId xmlns:p14="http://schemas.microsoft.com/office/powerpoint/2010/main" val="13359518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スペシャル商品（事前提案可否必須商品）について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26" name="正方形/長方形 25"/>
          <p:cNvSpPr/>
          <p:nvPr/>
        </p:nvSpPr>
        <p:spPr>
          <a:xfrm>
            <a:off x="623392" y="1196334"/>
            <a:ext cx="11089232" cy="1231106"/>
          </a:xfrm>
          <a:prstGeom prst="rect">
            <a:avLst/>
          </a:prstGeom>
        </p:spPr>
        <p:txBody>
          <a:bodyPr wrap="square">
            <a:spAutoFit/>
          </a:bodyPr>
          <a:lstStyle/>
          <a:p>
            <a:r>
              <a:rPr lang="ja-JP" altLang="en-US" sz="2000" u="sng" dirty="0">
                <a:solidFill>
                  <a:schemeClr val="tx1">
                    <a:lumMod val="65000"/>
                    <a:lumOff val="35000"/>
                  </a:schemeClr>
                </a:solidFill>
              </a:rPr>
              <a:t>スペシャル商品（事前提案可否必須商品</a:t>
            </a:r>
            <a:r>
              <a:rPr lang="en-US" altLang="ja-JP" sz="1000" u="sng" dirty="0">
                <a:solidFill>
                  <a:schemeClr val="tx1">
                    <a:lumMod val="65000"/>
                    <a:lumOff val="35000"/>
                  </a:schemeClr>
                </a:solidFill>
              </a:rPr>
              <a:t>※</a:t>
            </a:r>
            <a:r>
              <a:rPr lang="ja-JP" altLang="en-US" sz="2000" u="sng" dirty="0">
                <a:solidFill>
                  <a:schemeClr val="tx1">
                    <a:lumMod val="65000"/>
                    <a:lumOff val="35000"/>
                  </a:schemeClr>
                </a:solidFill>
              </a:rPr>
              <a:t>）</a:t>
            </a:r>
            <a:r>
              <a:rPr lang="ja-JP" altLang="en-US" sz="2000" dirty="0">
                <a:solidFill>
                  <a:schemeClr val="tx1">
                    <a:lumMod val="65000"/>
                    <a:lumOff val="35000"/>
                  </a:schemeClr>
                </a:solidFill>
              </a:rPr>
              <a:t>への掲載をご希望の場合は、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弊社担当営業または</a:t>
            </a:r>
            <a:r>
              <a:rPr lang="en-US" altLang="ja-JP" sz="2000" dirty="0">
                <a:solidFill>
                  <a:schemeClr val="tx1">
                    <a:lumMod val="65000"/>
                    <a:lumOff val="35000"/>
                  </a:schemeClr>
                </a:solidFill>
              </a:rPr>
              <a:t>Yahoo!</a:t>
            </a:r>
            <a:r>
              <a:rPr lang="ja-JP" altLang="en-US" sz="2000" dirty="0">
                <a:solidFill>
                  <a:schemeClr val="tx1">
                    <a:lumMod val="65000"/>
                    <a:lumOff val="35000"/>
                  </a:schemeClr>
                </a:solidFill>
              </a:rPr>
              <a:t>広告パートナーサポート宛に</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以下の項目をご連絡ください。回答まで最大5営業日いただきます</a:t>
            </a:r>
            <a:r>
              <a:rPr lang="ja-JP" altLang="en-US" sz="2000" dirty="0" smtClean="0">
                <a:solidFill>
                  <a:schemeClr val="tx1">
                    <a:lumMod val="65000"/>
                    <a:lumOff val="35000"/>
                  </a:schemeClr>
                </a:solidFill>
              </a:rPr>
              <a:t>。</a:t>
            </a:r>
            <a:endParaRPr lang="en-US" altLang="ja-JP" sz="2000" dirty="0" smtClean="0">
              <a:solidFill>
                <a:schemeClr val="tx1">
                  <a:lumMod val="65000"/>
                  <a:lumOff val="35000"/>
                </a:schemeClr>
              </a:solidFill>
            </a:endParaRPr>
          </a:p>
          <a:p>
            <a:r>
              <a:rPr lang="en-US" altLang="ja-JP" sz="1400" dirty="0">
                <a:solidFill>
                  <a:schemeClr val="tx1">
                    <a:lumMod val="65000"/>
                    <a:lumOff val="35000"/>
                  </a:schemeClr>
                </a:solidFill>
              </a:rPr>
              <a:t>※</a:t>
            </a:r>
            <a:r>
              <a:rPr lang="ja-JP" altLang="en-US" sz="1400" dirty="0">
                <a:solidFill>
                  <a:schemeClr val="tx1">
                    <a:lumMod val="65000"/>
                    <a:lumOff val="35000"/>
                  </a:schemeClr>
                </a:solidFill>
              </a:rPr>
              <a:t>商品名一例：ブランドパネルパノラマ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2000</a:t>
            </a:r>
            <a:r>
              <a:rPr lang="ja-JP" altLang="en-US" sz="1400" dirty="0">
                <a:solidFill>
                  <a:schemeClr val="tx1">
                    <a:lumMod val="65000"/>
                    <a:lumOff val="35000"/>
                  </a:schemeClr>
                </a:solidFill>
              </a:rPr>
              <a:t>万円～）、ブランドパネルトップインパクトパノラマ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2000</a:t>
            </a:r>
            <a:r>
              <a:rPr lang="ja-JP" altLang="en-US" sz="1400" dirty="0">
                <a:solidFill>
                  <a:schemeClr val="tx1">
                    <a:lumMod val="65000"/>
                    <a:lumOff val="35000"/>
                  </a:schemeClr>
                </a:solidFill>
              </a:rPr>
              <a:t>万円～</a:t>
            </a:r>
            <a:r>
              <a:rPr lang="ja-JP" altLang="en-US" sz="1400" dirty="0" smtClean="0">
                <a:solidFill>
                  <a:schemeClr val="tx1">
                    <a:lumMod val="65000"/>
                    <a:lumOff val="35000"/>
                  </a:schemeClr>
                </a:solidFill>
              </a:rPr>
              <a:t>）</a:t>
            </a:r>
            <a:endParaRPr lang="ja-JP" altLang="en-US" sz="1400" dirty="0">
              <a:solidFill>
                <a:schemeClr val="tx1">
                  <a:lumMod val="65000"/>
                  <a:lumOff val="35000"/>
                </a:schemeClr>
              </a:solidFill>
            </a:endParaRPr>
          </a:p>
        </p:txBody>
      </p:sp>
      <p:sp>
        <p:nvSpPr>
          <p:cNvPr id="14" name="正方形/長方形 13"/>
          <p:cNvSpPr/>
          <p:nvPr/>
        </p:nvSpPr>
        <p:spPr>
          <a:xfrm>
            <a:off x="767408" y="2631738"/>
            <a:ext cx="8087825" cy="3970318"/>
          </a:xfrm>
          <a:prstGeom prst="rect">
            <a:avLst/>
          </a:prstGeom>
        </p:spPr>
        <p:txBody>
          <a:bodyPr wrap="square">
            <a:spAutoFit/>
          </a:bodyPr>
          <a:lstStyle/>
          <a:p>
            <a:r>
              <a:rPr lang="ja-JP" altLang="en-US" sz="2000" u="sng" dirty="0">
                <a:solidFill>
                  <a:schemeClr val="tx1">
                    <a:lumMod val="65000"/>
                    <a:lumOff val="35000"/>
                  </a:schemeClr>
                </a:solidFill>
              </a:rPr>
              <a:t>▼ご連絡いただきたい項目</a:t>
            </a:r>
            <a:endParaRPr lang="en-US" altLang="ja-JP" sz="2000" u="sng" dirty="0">
              <a:solidFill>
                <a:schemeClr val="tx1">
                  <a:lumMod val="65000"/>
                  <a:lumOff val="35000"/>
                </a:schemeClr>
              </a:solidFill>
            </a:endParaRPr>
          </a:p>
          <a:p>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dirty="0" smtClean="0">
                <a:solidFill>
                  <a:schemeClr val="tx1">
                    <a:lumMod val="65000"/>
                    <a:lumOff val="35000"/>
                  </a:schemeClr>
                </a:solidFill>
              </a:rPr>
              <a:t>広告商品：</a:t>
            </a:r>
            <a:endParaRPr lang="ja-JP" altLang="en-US"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広告主</a:t>
            </a:r>
            <a:r>
              <a:rPr lang="ja-JP" altLang="en-US" dirty="0" smtClean="0">
                <a:solidFill>
                  <a:schemeClr val="tx1">
                    <a:lumMod val="65000"/>
                    <a:lumOff val="35000"/>
                  </a:schemeClr>
                </a:solidFill>
              </a:rPr>
              <a:t>：</a:t>
            </a:r>
            <a:endParaRPr lang="en-US" altLang="ja-JP" dirty="0" smtClean="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プロモーション商品・内容</a:t>
            </a:r>
            <a:r>
              <a:rPr lang="ja-JP" altLang="en-US" dirty="0" smtClean="0">
                <a:solidFill>
                  <a:schemeClr val="tx1">
                    <a:lumMod val="65000"/>
                    <a:lumOff val="35000"/>
                  </a:schemeClr>
                </a:solidFill>
              </a:rPr>
              <a:t>：</a:t>
            </a:r>
            <a:endParaRPr lang="en-US" altLang="ja-JP"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リンク先</a:t>
            </a:r>
            <a:r>
              <a:rPr lang="en-US" altLang="ja-JP" dirty="0">
                <a:solidFill>
                  <a:schemeClr val="tx1">
                    <a:lumMod val="65000"/>
                    <a:lumOff val="35000"/>
                  </a:schemeClr>
                </a:solidFill>
              </a:rPr>
              <a:t>URL:</a:t>
            </a:r>
            <a:endParaRPr lang="ja-JP" altLang="en-US"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ヤフー営業担当者：</a:t>
            </a:r>
          </a:p>
          <a:p>
            <a:pPr marL="171450" indent="-171450">
              <a:buFont typeface="Arial" panose="020B0604020202020204" pitchFamily="34" charset="0"/>
              <a:buChar char="•"/>
            </a:pPr>
            <a:r>
              <a:rPr lang="ja-JP" altLang="en-US" dirty="0">
                <a:solidFill>
                  <a:schemeClr val="tx1">
                    <a:lumMod val="65000"/>
                    <a:lumOff val="35000"/>
                  </a:schemeClr>
                </a:solidFill>
              </a:rPr>
              <a:t>代理店：</a:t>
            </a:r>
            <a:endParaRPr lang="en-US" altLang="ja-JP"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予約型対応アカウント</a:t>
            </a:r>
            <a:r>
              <a:rPr lang="en-US" altLang="ja-JP" dirty="0">
                <a:solidFill>
                  <a:schemeClr val="tx1">
                    <a:lumMod val="65000"/>
                    <a:lumOff val="35000"/>
                  </a:schemeClr>
                </a:solidFill>
              </a:rPr>
              <a:t>ID</a:t>
            </a:r>
            <a:r>
              <a:rPr lang="ja-JP" altLang="en-US" dirty="0">
                <a:solidFill>
                  <a:schemeClr val="tx1">
                    <a:lumMod val="65000"/>
                    <a:lumOff val="35000"/>
                  </a:schemeClr>
                </a:solidFill>
              </a:rPr>
              <a:t>（用意があれば）：</a:t>
            </a:r>
          </a:p>
          <a:p>
            <a:pPr marL="171450" indent="-171450">
              <a:buFont typeface="Arial" panose="020B0604020202020204" pitchFamily="34" charset="0"/>
              <a:buChar char="•"/>
            </a:pPr>
            <a:r>
              <a:rPr lang="ja-JP" altLang="en-US" dirty="0">
                <a:solidFill>
                  <a:schemeClr val="tx1">
                    <a:lumMod val="65000"/>
                    <a:lumOff val="35000"/>
                  </a:schemeClr>
                </a:solidFill>
              </a:rPr>
              <a:t>掲載期間</a:t>
            </a:r>
            <a:r>
              <a:rPr lang="ja-JP" altLang="en-US" dirty="0" smtClean="0">
                <a:solidFill>
                  <a:schemeClr val="tx1">
                    <a:lumMod val="65000"/>
                    <a:lumOff val="35000"/>
                  </a:schemeClr>
                </a:solidFill>
              </a:rPr>
              <a:t>：</a:t>
            </a:r>
            <a:endParaRPr lang="en-US" altLang="ja-JP" dirty="0" smtClean="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予算：</a:t>
            </a:r>
          </a:p>
          <a:p>
            <a:pPr marL="171450" indent="-171450">
              <a:buFont typeface="Arial" panose="020B0604020202020204" pitchFamily="34" charset="0"/>
              <a:buChar char="•"/>
            </a:pPr>
            <a:r>
              <a:rPr lang="ja-JP" altLang="en-US" dirty="0">
                <a:solidFill>
                  <a:schemeClr val="tx1">
                    <a:lumMod val="65000"/>
                    <a:lumOff val="35000"/>
                  </a:schemeClr>
                </a:solidFill>
              </a:rPr>
              <a:t>掲載</a:t>
            </a:r>
            <a:r>
              <a:rPr lang="en-US" altLang="ja-JP" dirty="0" err="1">
                <a:solidFill>
                  <a:schemeClr val="tx1">
                    <a:lumMod val="65000"/>
                    <a:lumOff val="35000"/>
                  </a:schemeClr>
                </a:solidFill>
              </a:rPr>
              <a:t>vimps</a:t>
            </a:r>
            <a:r>
              <a:rPr lang="ja-JP" altLang="en-US" dirty="0">
                <a:solidFill>
                  <a:schemeClr val="tx1">
                    <a:lumMod val="65000"/>
                    <a:lumOff val="35000"/>
                  </a:schemeClr>
                </a:solidFill>
              </a:rPr>
              <a:t>：</a:t>
            </a:r>
          </a:p>
          <a:p>
            <a:pPr marL="171450" indent="-171450">
              <a:buFont typeface="Arial" panose="020B0604020202020204" pitchFamily="34" charset="0"/>
              <a:buChar char="•"/>
            </a:pPr>
            <a:r>
              <a:rPr lang="ja-JP" altLang="en-US" dirty="0" smtClean="0">
                <a:solidFill>
                  <a:schemeClr val="tx1">
                    <a:lumMod val="65000"/>
                    <a:lumOff val="35000"/>
                  </a:schemeClr>
                </a:solidFill>
              </a:rPr>
              <a:t>懸念点</a:t>
            </a:r>
            <a:r>
              <a:rPr lang="ja-JP" altLang="en-US" dirty="0">
                <a:solidFill>
                  <a:schemeClr val="tx1">
                    <a:lumMod val="65000"/>
                    <a:lumOff val="35000"/>
                  </a:schemeClr>
                </a:solidFill>
              </a:rPr>
              <a:t>：</a:t>
            </a:r>
          </a:p>
          <a:p>
            <a:pPr marL="171450" indent="-171450">
              <a:buFont typeface="Arial" panose="020B0604020202020204" pitchFamily="34" charset="0"/>
              <a:buChar char="•"/>
            </a:pPr>
            <a:r>
              <a:rPr lang="ja-JP" altLang="en-US" dirty="0">
                <a:solidFill>
                  <a:schemeClr val="tx1">
                    <a:lumMod val="65000"/>
                    <a:lumOff val="35000"/>
                  </a:schemeClr>
                </a:solidFill>
              </a:rPr>
              <a:t>備考</a:t>
            </a:r>
            <a:r>
              <a:rPr lang="ja-JP" altLang="en-US" dirty="0" smtClean="0">
                <a:solidFill>
                  <a:schemeClr val="tx1">
                    <a:lumMod val="65000"/>
                    <a:lumOff val="35000"/>
                  </a:schemeClr>
                </a:solidFill>
              </a:rPr>
              <a:t>：</a:t>
            </a:r>
            <a:endParaRPr lang="en-US" altLang="ja-JP" dirty="0">
              <a:solidFill>
                <a:schemeClr val="tx1">
                  <a:lumMod val="65000"/>
                  <a:lumOff val="35000"/>
                </a:schemeClr>
              </a:solidFill>
            </a:endParaRPr>
          </a:p>
        </p:txBody>
      </p:sp>
    </p:spTree>
    <p:extLst>
      <p:ext uri="{BB962C8B-B14F-4D97-AF65-F5344CB8AC3E}">
        <p14:creationId xmlns:p14="http://schemas.microsoft.com/office/powerpoint/2010/main" val="39351435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mn-ea"/>
              </a:rPr>
              <a:t>商品一覧　スペシャル商品（事前提案可否判断必須商品）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18" name="正方形/長方形 17"/>
          <p:cNvSpPr/>
          <p:nvPr/>
        </p:nvSpPr>
        <p:spPr>
          <a:xfrm>
            <a:off x="179242" y="6391653"/>
            <a:ext cx="10387780" cy="267381"/>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a:t>
            </a:r>
            <a:r>
              <a:rPr kumimoji="0" lang="ja-JP" altLang="en-US" sz="800" b="0" i="0" u="none" strike="noStrike" kern="0" cap="none" spc="0" normalizeH="0" baseline="0" noProof="0" smtClean="0">
                <a:ln>
                  <a:noFill/>
                </a:ln>
                <a:solidFill>
                  <a:prstClr val="black">
                    <a:lumMod val="65000"/>
                    <a:lumOff val="35000"/>
                  </a:prstClr>
                </a:solidFill>
                <a:effectLst/>
                <a:uLnTx/>
                <a:uFillTx/>
              </a:rPr>
              <a:t>パソコン、</a:t>
            </a:r>
            <a:r>
              <a:rPr kumimoji="0" lang="en-US" altLang="ja-JP" sz="800" b="0" i="0" u="none" strike="noStrike" kern="0" cap="none" spc="0" normalizeH="0" baseline="0" noProof="0" smtClean="0">
                <a:ln>
                  <a:noFill/>
                </a:ln>
                <a:solidFill>
                  <a:prstClr val="black">
                    <a:lumMod val="65000"/>
                    <a:lumOff val="35000"/>
                  </a:prstClr>
                </a:solidFill>
                <a:effectLst/>
                <a:uLnTx/>
                <a:uFillTx/>
              </a:rPr>
              <a:t>MD</a:t>
            </a:r>
            <a:r>
              <a:rPr kumimoji="0" lang="ja-JP" altLang="en-US" sz="800" b="0" i="0" u="none" strike="noStrike" kern="0" cap="none" spc="0" normalizeH="0" baseline="0" noProof="0" smtClean="0">
                <a:ln>
                  <a:noFill/>
                </a:ln>
                <a:solidFill>
                  <a:prstClr val="black">
                    <a:lumMod val="65000"/>
                    <a:lumOff val="35000"/>
                  </a:prstClr>
                </a:solidFill>
                <a:effectLst/>
                <a:uLnTx/>
                <a:uFillTx/>
              </a:rPr>
              <a:t>は</a:t>
            </a:r>
            <a:r>
              <a:rPr kumimoji="0" lang="ja-JP" altLang="en-US" sz="800" b="0" i="0" u="none" strike="noStrike" kern="0" cap="none" spc="0" normalizeH="0" baseline="0" noProof="0" dirty="0" smtClean="0">
                <a:ln>
                  <a:noFill/>
                </a:ln>
                <a:solidFill>
                  <a:prstClr val="black">
                    <a:lumMod val="65000"/>
                    <a:lumOff val="35000"/>
                  </a:prstClr>
                </a:solidFill>
                <a:effectLst/>
                <a:uLnTx/>
                <a:uFillTx/>
              </a:rPr>
              <a:t>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graphicFrame>
        <p:nvGraphicFramePr>
          <p:cNvPr id="10" name="表 9">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632840444"/>
              </p:ext>
            </p:extLst>
          </p:nvPr>
        </p:nvGraphicFramePr>
        <p:xfrm>
          <a:off x="407368" y="979515"/>
          <a:ext cx="11671504" cy="5329806"/>
        </p:xfrm>
        <a:graphic>
          <a:graphicData uri="http://schemas.openxmlformats.org/drawingml/2006/table">
            <a:tbl>
              <a:tblPr firstCol="1" bandRow="1"/>
              <a:tblGrid>
                <a:gridCol w="1463118">
                  <a:extLst>
                    <a:ext uri="{9D8B030D-6E8A-4147-A177-3AD203B41FA5}">
                      <a16:colId xmlns:a16="http://schemas.microsoft.com/office/drawing/2014/main" val="792911817"/>
                    </a:ext>
                  </a:extLst>
                </a:gridCol>
                <a:gridCol w="625114">
                  <a:extLst>
                    <a:ext uri="{9D8B030D-6E8A-4147-A177-3AD203B41FA5}">
                      <a16:colId xmlns:a16="http://schemas.microsoft.com/office/drawing/2014/main" val="1525620392"/>
                    </a:ext>
                  </a:extLst>
                </a:gridCol>
                <a:gridCol w="1350936">
                  <a:extLst>
                    <a:ext uri="{9D8B030D-6E8A-4147-A177-3AD203B41FA5}">
                      <a16:colId xmlns:a16="http://schemas.microsoft.com/office/drawing/2014/main" val="3835180974"/>
                    </a:ext>
                  </a:extLst>
                </a:gridCol>
                <a:gridCol w="116840">
                  <a:extLst>
                    <a:ext uri="{9D8B030D-6E8A-4147-A177-3AD203B41FA5}">
                      <a16:colId xmlns:a16="http://schemas.microsoft.com/office/drawing/2014/main" val="4269922740"/>
                    </a:ext>
                  </a:extLst>
                </a:gridCol>
                <a:gridCol w="492224">
                  <a:extLst>
                    <a:ext uri="{9D8B030D-6E8A-4147-A177-3AD203B41FA5}">
                      <a16:colId xmlns:a16="http://schemas.microsoft.com/office/drawing/2014/main" val="671032571"/>
                    </a:ext>
                  </a:extLst>
                </a:gridCol>
                <a:gridCol w="1450225">
                  <a:extLst>
                    <a:ext uri="{9D8B030D-6E8A-4147-A177-3AD203B41FA5}">
                      <a16:colId xmlns:a16="http://schemas.microsoft.com/office/drawing/2014/main" val="360912566"/>
                    </a:ext>
                  </a:extLst>
                </a:gridCol>
                <a:gridCol w="625088">
                  <a:extLst>
                    <a:ext uri="{9D8B030D-6E8A-4147-A177-3AD203B41FA5}">
                      <a16:colId xmlns:a16="http://schemas.microsoft.com/office/drawing/2014/main" val="4196219788"/>
                    </a:ext>
                  </a:extLst>
                </a:gridCol>
                <a:gridCol w="1591421">
                  <a:extLst>
                    <a:ext uri="{9D8B030D-6E8A-4147-A177-3AD203B41FA5}">
                      <a16:colId xmlns:a16="http://schemas.microsoft.com/office/drawing/2014/main" val="943744829"/>
                    </a:ext>
                  </a:extLst>
                </a:gridCol>
                <a:gridCol w="709970">
                  <a:extLst>
                    <a:ext uri="{9D8B030D-6E8A-4147-A177-3AD203B41FA5}">
                      <a16:colId xmlns:a16="http://schemas.microsoft.com/office/drawing/2014/main" val="2494124302"/>
                    </a:ext>
                  </a:extLst>
                </a:gridCol>
                <a:gridCol w="1412513">
                  <a:extLst>
                    <a:ext uri="{9D8B030D-6E8A-4147-A177-3AD203B41FA5}">
                      <a16:colId xmlns:a16="http://schemas.microsoft.com/office/drawing/2014/main" val="3445193374"/>
                    </a:ext>
                  </a:extLst>
                </a:gridCol>
                <a:gridCol w="675719">
                  <a:extLst>
                    <a:ext uri="{9D8B030D-6E8A-4147-A177-3AD203B41FA5}">
                      <a16:colId xmlns:a16="http://schemas.microsoft.com/office/drawing/2014/main" val="739266037"/>
                    </a:ext>
                  </a:extLst>
                </a:gridCol>
                <a:gridCol w="1158336">
                  <a:extLst>
                    <a:ext uri="{9D8B030D-6E8A-4147-A177-3AD203B41FA5}">
                      <a16:colId xmlns:a16="http://schemas.microsoft.com/office/drawing/2014/main" val="3201855149"/>
                    </a:ext>
                  </a:extLst>
                </a:gridCol>
              </a:tblGrid>
              <a:tr h="4648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トップインパクト　パノラマ</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サイドスイッチ　</a:t>
                      </a:r>
                      <a:r>
                        <a:rPr kumimoji="1" lang="en-US" altLang="ja-JP" sz="800" b="1" kern="1200" dirty="0" smtClean="0">
                          <a:solidFill>
                            <a:schemeClr val="tx1">
                              <a:lumMod val="65000"/>
                              <a:lumOff val="35000"/>
                            </a:schemeClr>
                          </a:solidFill>
                          <a:latin typeface="+mn-lt"/>
                          <a:ea typeface="+mn-ea"/>
                          <a:cs typeface="+mn-cs"/>
                        </a:rPr>
                        <a:t>PC</a:t>
                      </a:r>
                      <a:endParaRPr kumimoji="1" lang="ja-JP" altLang="en-US" sz="800" b="1"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3">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トップインパクト　パノラマ</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サイドビジョン　</a:t>
                      </a:r>
                      <a:r>
                        <a:rPr kumimoji="1" lang="en-US" altLang="ja-JP" sz="800" b="1" kern="1200" dirty="0" smtClean="0">
                          <a:solidFill>
                            <a:schemeClr val="tx1">
                              <a:lumMod val="65000"/>
                              <a:lumOff val="35000"/>
                            </a:schemeClr>
                          </a:solidFill>
                          <a:latin typeface="+mn-lt"/>
                          <a:ea typeface="+mn-ea"/>
                          <a:cs typeface="+mn-cs"/>
                        </a:rPr>
                        <a:t>PC</a:t>
                      </a:r>
                      <a:endParaRPr kumimoji="1" lang="ja-JP" altLang="en-US" sz="800" b="1"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パノラマ　</a:t>
                      </a:r>
                      <a:r>
                        <a:rPr kumimoji="1" lang="en-US" altLang="ja-JP" sz="800" b="1" kern="1200" dirty="0" smtClean="0">
                          <a:solidFill>
                            <a:schemeClr val="tx1">
                              <a:lumMod val="65000"/>
                              <a:lumOff val="35000"/>
                            </a:schemeClr>
                          </a:solidFill>
                          <a:latin typeface="+mn-lt"/>
                          <a:ea typeface="+mn-ea"/>
                          <a:cs typeface="+mn-cs"/>
                        </a:rPr>
                        <a:t>PC</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トップインパクト　パノラマ　</a:t>
                      </a:r>
                      <a:r>
                        <a:rPr kumimoji="1" lang="en-US" altLang="ja-JP" sz="800" b="1" kern="1200" dirty="0" smtClean="0">
                          <a:solidFill>
                            <a:schemeClr val="tx1">
                              <a:lumMod val="65000"/>
                              <a:lumOff val="35000"/>
                            </a:schemeClr>
                          </a:solidFill>
                          <a:latin typeface="+mn-lt"/>
                          <a:ea typeface="+mn-ea"/>
                          <a:cs typeface="+mn-cs"/>
                        </a:rPr>
                        <a:t>PC</a:t>
                      </a:r>
                    </a:p>
                    <a:p>
                      <a:pPr algn="ct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2000</a:t>
                      </a:r>
                      <a:r>
                        <a:rPr kumimoji="1" lang="ja-JP" altLang="en-US" sz="800" b="1" kern="1200" dirty="0" smtClean="0">
                          <a:solidFill>
                            <a:schemeClr val="tx1">
                              <a:lumMod val="65000"/>
                              <a:lumOff val="35000"/>
                            </a:schemeClr>
                          </a:solidFill>
                          <a:latin typeface="+mn-lt"/>
                          <a:ea typeface="+mn-ea"/>
                          <a:cs typeface="+mn-cs"/>
                        </a:rPr>
                        <a:t>万円～）</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トップインパクト　パノラマ　</a:t>
                      </a:r>
                      <a:r>
                        <a:rPr kumimoji="1" lang="en-US" altLang="ja-JP" sz="800" b="1" kern="1200" dirty="0" smtClean="0">
                          <a:solidFill>
                            <a:schemeClr val="tx1">
                              <a:lumMod val="65000"/>
                              <a:lumOff val="35000"/>
                            </a:schemeClr>
                          </a:solidFill>
                          <a:latin typeface="+mn-lt"/>
                          <a:ea typeface="+mn-ea"/>
                          <a:cs typeface="+mn-cs"/>
                        </a:rPr>
                        <a:t>PC</a:t>
                      </a:r>
                    </a:p>
                    <a:p>
                      <a:pPr algn="ct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5000</a:t>
                      </a:r>
                      <a:r>
                        <a:rPr kumimoji="1" lang="ja-JP" altLang="en-US" sz="800" b="1" kern="1200" dirty="0" smtClean="0">
                          <a:solidFill>
                            <a:schemeClr val="tx1">
                              <a:lumMod val="65000"/>
                              <a:lumOff val="35000"/>
                            </a:schemeClr>
                          </a:solidFill>
                          <a:latin typeface="+mn-lt"/>
                          <a:ea typeface="+mn-ea"/>
                          <a:cs typeface="+mn-cs"/>
                        </a:rPr>
                        <a:t>万円～）</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24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endParaRPr kumimoji="1" lang="en-US" altLang="ja-JP" sz="900" b="0" kern="1200" dirty="0">
                        <a:solidFill>
                          <a:schemeClr val="bg1"/>
                        </a:solidFill>
                        <a:latin typeface="メイリオ"/>
                        <a:ea typeface="メイリオ"/>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1000001354</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gridSpan="2">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1000001356</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1000001349</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1000001351</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1000001328</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3241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324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〇</a:t>
                      </a:r>
                      <a:endPar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〇</a:t>
                      </a:r>
                      <a:endPar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〇</a:t>
                      </a:r>
                      <a:endPar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〇</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2966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1">
                  <a:txBody>
                    <a:bodyPr/>
                    <a:lstStyle/>
                    <a:p>
                      <a:endParaRPr kumimoji="1" lang="en-US" altLang="ja-JP" dirty="0" smtClean="0"/>
                    </a:p>
                    <a:p>
                      <a:endParaRPr kumimoji="1" lang="en-US" altLang="ja-JP" dirty="0" smtClean="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4648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ja-JP" altLang="en-US" sz="800" kern="1200" dirty="0" smtClean="0">
                          <a:solidFill>
                            <a:schemeClr val="tx1">
                              <a:lumMod val="65000"/>
                              <a:lumOff val="35000"/>
                            </a:schemeClr>
                          </a:solidFill>
                          <a:latin typeface="+mn-lt"/>
                          <a:ea typeface="+mn-ea"/>
                          <a:cs typeface="+mn-cs"/>
                        </a:rPr>
                        <a:t>ブランドパネル</a:t>
                      </a:r>
                    </a:p>
                    <a:p>
                      <a:pPr algn="ctr"/>
                      <a:r>
                        <a:rPr kumimoji="1" lang="ja-JP" altLang="en-US" sz="800" kern="1200" dirty="0" smtClean="0">
                          <a:solidFill>
                            <a:schemeClr val="tx1">
                              <a:lumMod val="65000"/>
                              <a:lumOff val="35000"/>
                            </a:schemeClr>
                          </a:solidFill>
                          <a:latin typeface="+mn-lt"/>
                          <a:ea typeface="+mn-ea"/>
                          <a:cs typeface="+mn-cs"/>
                        </a:rPr>
                        <a:t>トップインパクト</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サイドスイッチ</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ブランドパネル</a:t>
                      </a:r>
                    </a:p>
                    <a:p>
                      <a:pPr algn="ctr"/>
                      <a:r>
                        <a:rPr kumimoji="1" lang="ja-JP" altLang="en-US" sz="800" kern="1200" dirty="0" smtClean="0">
                          <a:solidFill>
                            <a:schemeClr val="tx1">
                              <a:lumMod val="65000"/>
                              <a:lumOff val="35000"/>
                            </a:schemeClr>
                          </a:solidFill>
                          <a:latin typeface="+mn-lt"/>
                          <a:ea typeface="+mn-ea"/>
                          <a:cs typeface="+mn-cs"/>
                        </a:rPr>
                        <a:t>トップインパクト</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サイドビジョン</a:t>
                      </a:r>
                    </a:p>
                  </a:txBody>
                  <a:tcPr anchor="ctr">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dirty="0"/>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ブランドパネル　パノラマ</a:t>
                      </a:r>
                    </a:p>
                  </a:txBody>
                  <a:tcPr anchor="ctr">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ブランドパネル　</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トップインパクト　パノラマ</a:t>
                      </a:r>
                    </a:p>
                  </a:txBody>
                  <a:tcPr anchor="ctr">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ブランドパネル　</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トップインパクト　パノラマ</a:t>
                      </a:r>
                    </a:p>
                  </a:txBody>
                  <a:tcPr anchor="ctr">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7186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1">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324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1">
                  <a:txBody>
                    <a:bodyPr/>
                    <a:lstStyle/>
                    <a:p>
                      <a:pPr algn="ctr"/>
                      <a:r>
                        <a:rPr kumimoji="1" lang="en-US" altLang="ja-JP" sz="800" kern="1200" dirty="0" smtClean="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3241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1">
                  <a:txBody>
                    <a:bodyPr/>
                    <a:lstStyle/>
                    <a:p>
                      <a:pPr algn="ct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3241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8284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253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1">
                  <a:txBody>
                    <a:bodyPr/>
                    <a:lstStyle/>
                    <a:p>
                      <a:pPr algn="ct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smtClean="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324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1">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324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20,000,000</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3155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1,680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3">
                  <a:txBody>
                    <a:bodyPr/>
                    <a:lstStyle/>
                    <a:p>
                      <a:pPr algn="ctr"/>
                      <a:r>
                        <a:rPr kumimoji="1" lang="en-US" altLang="ja-JP" sz="800" dirty="0" smtClean="0">
                          <a:solidFill>
                            <a:schemeClr val="tx1">
                              <a:lumMod val="65000"/>
                              <a:lumOff val="35000"/>
                            </a:schemeClr>
                          </a:solidFill>
                          <a:latin typeface="+mj-lt"/>
                          <a:ea typeface="+mj-ea"/>
                        </a:rPr>
                        <a:t>2,040</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1,320</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smtClean="0">
                          <a:solidFill>
                            <a:schemeClr val="tx1">
                              <a:lumMod val="65000"/>
                              <a:lumOff val="35000"/>
                            </a:schemeClr>
                          </a:solidFill>
                          <a:latin typeface="+mj-lt"/>
                          <a:ea typeface="+mj-ea"/>
                          <a:cs typeface="+mn-cs"/>
                        </a:rPr>
                        <a:t>1,680</a:t>
                      </a:r>
                      <a:r>
                        <a:rPr kumimoji="1" lang="ja-JP" altLang="en-US" sz="800" kern="1200" dirty="0" smtClean="0">
                          <a:solidFill>
                            <a:schemeClr val="tx1">
                              <a:lumMod val="65000"/>
                              <a:lumOff val="35000"/>
                            </a:schemeClr>
                          </a:solidFill>
                          <a:latin typeface="+mj-lt"/>
                          <a:ea typeface="+mj-ea"/>
                          <a:cs typeface="+mn-cs"/>
                        </a:rPr>
                        <a:t>円</a:t>
                      </a:r>
                      <a:endParaRPr kumimoji="1" lang="en-US" altLang="ja-JP" sz="800" kern="1200" dirty="0" smtClean="0">
                        <a:solidFill>
                          <a:schemeClr val="tx1">
                            <a:lumMod val="65000"/>
                            <a:lumOff val="35000"/>
                          </a:schemeClr>
                        </a:solidFill>
                        <a:latin typeface="+mj-lt"/>
                        <a:ea typeface="+mj-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1,344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31552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smtClean="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3">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585424004"/>
                  </a:ext>
                </a:extLst>
              </a:tr>
            </a:tbl>
          </a:graphicData>
        </a:graphic>
      </p:graphicFrame>
      <p:pic>
        <p:nvPicPr>
          <p:cNvPr id="11" name="図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0412" y="2313662"/>
            <a:ext cx="994100" cy="783874"/>
          </a:xfrm>
          <a:prstGeom prst="rect">
            <a:avLst/>
          </a:prstGeom>
        </p:spPr>
      </p:pic>
      <p:pic>
        <p:nvPicPr>
          <p:cNvPr id="12" name="図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1982" y="2313662"/>
            <a:ext cx="987583" cy="783874"/>
          </a:xfrm>
          <a:prstGeom prst="rect">
            <a:avLst/>
          </a:prstGeom>
        </p:spPr>
      </p:pic>
      <p:pic>
        <p:nvPicPr>
          <p:cNvPr id="19" name="図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0408" y="2313662"/>
            <a:ext cx="994100" cy="783874"/>
          </a:xfrm>
          <a:prstGeom prst="rect">
            <a:avLst/>
          </a:prstGeom>
        </p:spPr>
      </p:pic>
      <p:pic>
        <p:nvPicPr>
          <p:cNvPr id="20" name="図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79032" y="2313662"/>
            <a:ext cx="994100" cy="783874"/>
          </a:xfrm>
          <a:prstGeom prst="rect">
            <a:avLst/>
          </a:prstGeom>
        </p:spPr>
      </p:pic>
    </p:spTree>
    <p:extLst>
      <p:ext uri="{BB962C8B-B14F-4D97-AF65-F5344CB8AC3E}">
        <p14:creationId xmlns:p14="http://schemas.microsoft.com/office/powerpoint/2010/main" val="22082237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437113"/>
            <a:ext cx="11618698" cy="2369880"/>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endParaRPr lang="en-US" altLang="ja-JP" sz="1050" dirty="0">
              <a:solidFill>
                <a:schemeClr val="tx1">
                  <a:lumMod val="65000"/>
                  <a:lumOff val="35000"/>
                </a:schemeClr>
              </a:solidFill>
              <a:latin typeface="+mn-ea"/>
            </a:endParaRPr>
          </a:p>
          <a:p>
            <a:pPr>
              <a:lnSpc>
                <a:spcPts val="1460"/>
              </a:lnSpc>
            </a:pPr>
            <a:endParaRPr lang="en-US" altLang="ja-JP" sz="1050" dirty="0" smtClean="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r>
              <a:rPr lang="ja-JP" altLang="en-US" sz="1050" dirty="0" smtClean="0">
                <a:solidFill>
                  <a:schemeClr val="tx1">
                    <a:lumMod val="65000"/>
                    <a:lumOff val="35000"/>
                  </a:schemeClr>
                </a:solidFill>
                <a:latin typeface="+mn-ea"/>
              </a:rPr>
              <a:t>、最大値</a:t>
            </a:r>
            <a:r>
              <a:rPr lang="ja-JP" altLang="en-US" sz="1050" dirty="0">
                <a:solidFill>
                  <a:schemeClr val="tx1">
                    <a:lumMod val="65000"/>
                    <a:lumOff val="35000"/>
                  </a:schemeClr>
                </a:solidFill>
                <a:latin typeface="+mn-ea"/>
              </a:rPr>
              <a:t>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ja-JP" altLang="en-US" sz="1050" dirty="0" smtClean="0">
                <a:solidFill>
                  <a:schemeClr val="tx1">
                    <a:lumMod val="65000"/>
                    <a:lumOff val="35000"/>
                  </a:schemeClr>
                </a:solidFill>
              </a:rPr>
              <a:t>、</a:t>
            </a:r>
            <a:r>
              <a:rPr lang="en-US" altLang="ja-JP" sz="1050" dirty="0" smtClean="0">
                <a:solidFill>
                  <a:schemeClr val="tx1">
                    <a:lumMod val="65000"/>
                    <a:lumOff val="35000"/>
                  </a:schemeClr>
                </a:solidFill>
              </a:rPr>
              <a:t>MD</a:t>
            </a:r>
            <a:r>
              <a:rPr lang="ja-JP" altLang="en-US" sz="1050" dirty="0" smtClean="0">
                <a:solidFill>
                  <a:schemeClr val="tx1">
                    <a:lumMod val="65000"/>
                    <a:lumOff val="35000"/>
                  </a:schemeClr>
                </a:solidFill>
              </a:rPr>
              <a:t>は</a:t>
            </a:r>
            <a:r>
              <a:rPr lang="ja-JP" altLang="en-US" sz="1050" dirty="0">
                <a:solidFill>
                  <a:schemeClr val="tx1">
                    <a:lumMod val="65000"/>
                    <a:lumOff val="35000"/>
                  </a:schemeClr>
                </a:solidFill>
              </a:rPr>
              <a:t>マルチデバイスの略称です。</a:t>
            </a:r>
            <a:endParaRPr lang="en-US" altLang="ja-JP" sz="1050" dirty="0">
              <a:latin typeface="+mn-ea"/>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80120212"/>
              </p:ext>
            </p:extLst>
          </p:nvPr>
        </p:nvGraphicFramePr>
        <p:xfrm>
          <a:off x="334962" y="944563"/>
          <a:ext cx="11449671" cy="3248280"/>
        </p:xfrm>
        <a:graphic>
          <a:graphicData uri="http://schemas.openxmlformats.org/drawingml/2006/table">
            <a:tbl>
              <a:tblPr firstCol="1" bandRow="1">
                <a:tableStyleId>{21E4AEA4-8DFA-4A89-87EB-49C32662AFE0}</a:tableStyleId>
              </a:tblPr>
              <a:tblGrid>
                <a:gridCol w="2246779">
                  <a:extLst>
                    <a:ext uri="{9D8B030D-6E8A-4147-A177-3AD203B41FA5}">
                      <a16:colId xmlns:a16="http://schemas.microsoft.com/office/drawing/2014/main" val="792911817"/>
                    </a:ext>
                  </a:extLst>
                </a:gridCol>
                <a:gridCol w="1497851">
                  <a:extLst>
                    <a:ext uri="{9D8B030D-6E8A-4147-A177-3AD203B41FA5}">
                      <a16:colId xmlns:a16="http://schemas.microsoft.com/office/drawing/2014/main" val="2515137241"/>
                    </a:ext>
                  </a:extLst>
                </a:gridCol>
                <a:gridCol w="1980208">
                  <a:extLst>
                    <a:ext uri="{9D8B030D-6E8A-4147-A177-3AD203B41FA5}">
                      <a16:colId xmlns:a16="http://schemas.microsoft.com/office/drawing/2014/main" val="598637953"/>
                    </a:ext>
                  </a:extLst>
                </a:gridCol>
                <a:gridCol w="1821539">
                  <a:extLst>
                    <a:ext uri="{9D8B030D-6E8A-4147-A177-3AD203B41FA5}">
                      <a16:colId xmlns:a16="http://schemas.microsoft.com/office/drawing/2014/main" val="56015879"/>
                    </a:ext>
                  </a:extLst>
                </a:gridCol>
                <a:gridCol w="1951647">
                  <a:extLst>
                    <a:ext uri="{9D8B030D-6E8A-4147-A177-3AD203B41FA5}">
                      <a16:colId xmlns:a16="http://schemas.microsoft.com/office/drawing/2014/main" val="379781813"/>
                    </a:ext>
                  </a:extLst>
                </a:gridCol>
                <a:gridCol w="1951647">
                  <a:extLst>
                    <a:ext uri="{9D8B030D-6E8A-4147-A177-3AD203B41FA5}">
                      <a16:colId xmlns:a16="http://schemas.microsoft.com/office/drawing/2014/main" val="2760754859"/>
                    </a:ext>
                  </a:extLst>
                </a:gridCol>
              </a:tblGrid>
              <a:tr h="569996">
                <a:tc>
                  <a:txBody>
                    <a:bodyPr/>
                    <a:lstStyle/>
                    <a:p>
                      <a:pPr algn="ctr"/>
                      <a:r>
                        <a:rPr kumimoji="1" lang="ja-JP" altLang="en-US" sz="100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トップインパクト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サイドスイッチ　</a:t>
                      </a:r>
                      <a:r>
                        <a:rPr kumimoji="1" lang="en-US" altLang="ja-JP" sz="800" b="1" kern="1200" dirty="0" smtClean="0">
                          <a:solidFill>
                            <a:schemeClr val="tx1">
                              <a:lumMod val="65000"/>
                              <a:lumOff val="35000"/>
                            </a:schemeClr>
                          </a:solidFill>
                          <a:latin typeface="+mn-lt"/>
                          <a:ea typeface="+mn-ea"/>
                          <a:cs typeface="+mn-cs"/>
                        </a:rPr>
                        <a:t>PC</a:t>
                      </a:r>
                      <a:endParaRPr kumimoji="1" lang="ja-JP" altLang="en-US" sz="800" b="1" kern="1200" dirty="0" smtClean="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トップインパクト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サイドビジョン　</a:t>
                      </a:r>
                      <a:r>
                        <a:rPr kumimoji="1" lang="en-US" altLang="ja-JP" sz="800" b="1" kern="1200" dirty="0" smtClean="0">
                          <a:solidFill>
                            <a:schemeClr val="tx1">
                              <a:lumMod val="65000"/>
                              <a:lumOff val="35000"/>
                            </a:schemeClr>
                          </a:solidFill>
                          <a:latin typeface="+mn-lt"/>
                          <a:ea typeface="+mn-ea"/>
                          <a:cs typeface="+mn-cs"/>
                        </a:rPr>
                        <a:t>PC</a:t>
                      </a:r>
                      <a:endParaRPr kumimoji="1" lang="ja-JP" altLang="en-US" sz="800" b="1" kern="1200" dirty="0" smtClean="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パノラマ</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smtClean="0">
                          <a:solidFill>
                            <a:schemeClr val="tx1">
                              <a:lumMod val="65000"/>
                              <a:lumOff val="35000"/>
                            </a:schemeClr>
                          </a:solidFill>
                          <a:latin typeface="+mn-lt"/>
                          <a:ea typeface="+mn-ea"/>
                          <a:cs typeface="+mn-cs"/>
                        </a:rPr>
                        <a:t>PC</a:t>
                      </a:r>
                      <a:endParaRPr kumimoji="1" lang="en-US" altLang="ja-JP"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トップインパクト　パノラマ　</a:t>
                      </a:r>
                      <a:endParaRPr kumimoji="1" lang="en-US" altLang="ja-JP" sz="800" b="1" kern="1200" dirty="0">
                        <a:solidFill>
                          <a:schemeClr val="tx1">
                            <a:lumMod val="65000"/>
                            <a:lumOff val="35000"/>
                          </a:schemeClr>
                        </a:solidFill>
                        <a:latin typeface="+mn-lt"/>
                        <a:ea typeface="+mn-ea"/>
                        <a:cs typeface="+mn-cs"/>
                      </a:endParaRPr>
                    </a:p>
                    <a:p>
                      <a:pPr algn="ct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00" b="0" dirty="0">
                          <a:solidFill>
                            <a:schemeClr val="bg1"/>
                          </a:solidFill>
                          <a:latin typeface="+mj-lt"/>
                          <a:ea typeface="+mj-ea"/>
                        </a:rPr>
                        <a:t>地域</a:t>
                      </a:r>
                      <a:endParaRPr kumimoji="1" lang="en-US" altLang="ja-JP" sz="1000" b="0" dirty="0">
                        <a:solidFill>
                          <a:schemeClr val="bg1"/>
                        </a:solidFill>
                        <a:latin typeface="+mj-lt"/>
                        <a:ea typeface="+mj-ea"/>
                      </a:endParaRPr>
                    </a:p>
                    <a:p>
                      <a:pPr algn="ctr"/>
                      <a:r>
                        <a:rPr kumimoji="1" lang="ja-JP" altLang="en-US" sz="10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00" b="0" kern="1200" dirty="0">
                          <a:solidFill>
                            <a:schemeClr val="bg1"/>
                          </a:solidFill>
                          <a:latin typeface="+mn-lt"/>
                          <a:ea typeface="+mn-ea"/>
                          <a:cs typeface="+mn-cs"/>
                        </a:rPr>
                        <a:t>オーディエンス</a:t>
                      </a:r>
                      <a:endParaRPr kumimoji="1" lang="en-US" altLang="ja-JP" sz="1000" b="0" kern="1200" dirty="0">
                        <a:solidFill>
                          <a:schemeClr val="bg1"/>
                        </a:solidFill>
                        <a:latin typeface="+mn-lt"/>
                        <a:ea typeface="+mn-ea"/>
                        <a:cs typeface="+mn-cs"/>
                      </a:endParaRPr>
                    </a:p>
                    <a:p>
                      <a:pPr algn="ctr"/>
                      <a:r>
                        <a:rPr kumimoji="1" lang="ja-JP" altLang="en-US" sz="1000" b="0" kern="1200" dirty="0">
                          <a:solidFill>
                            <a:schemeClr val="bg1"/>
                          </a:solidFill>
                          <a:latin typeface="+mn-lt"/>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〇</a:t>
                      </a:r>
                      <a:r>
                        <a:rPr kumimoji="1" lang="en-US" altLang="ja-JP" sz="9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
                      </a:r>
                      <a:br>
                        <a:rPr kumimoji="1" lang="en-US" altLang="ja-JP" sz="9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b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属性・ライフイベントのみ可</a:t>
                      </a:r>
                      <a:endParaRPr kumimoji="1" lang="ja-JP" altLang="en-US" sz="9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〇</a:t>
                      </a:r>
                      <a:r>
                        <a:rPr kumimoji="1" lang="en-US" altLang="ja-JP"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
                      </a:r>
                      <a:br>
                        <a:rPr kumimoji="1" lang="en-US" altLang="ja-JP"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b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属性・ライフイベントのみ可</a:t>
                      </a:r>
                      <a:endParaRPr kumimoji="1" lang="ja-JP" altLang="en-US" sz="9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〇</a:t>
                      </a:r>
                      <a:r>
                        <a:rPr kumimoji="1" lang="en-US" altLang="ja-JP"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
                      </a:r>
                      <a:br>
                        <a:rPr kumimoji="1" lang="en-US" altLang="ja-JP"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b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属性・ライフイベントのみ可</a:t>
                      </a:r>
                      <a:endParaRPr kumimoji="1" lang="ja-JP" altLang="en-US" sz="9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〇</a:t>
                      </a:r>
                      <a:r>
                        <a:rPr kumimoji="1" lang="en-US" altLang="ja-JP"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
                      </a:r>
                      <a:br>
                        <a:rPr kumimoji="1" lang="en-US" altLang="ja-JP"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b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属性・ライフイベントのみ可</a:t>
                      </a:r>
                      <a:endParaRPr kumimoji="1" lang="ja-JP" altLang="en-US" sz="9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曜日・</a:t>
                      </a:r>
                      <a:r>
                        <a:rPr kumimoji="1" lang="ja-JP" altLang="en-US" sz="10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5555310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13" name="正方形/長方形 12"/>
          <p:cNvSpPr/>
          <p:nvPr/>
        </p:nvSpPr>
        <p:spPr>
          <a:xfrm>
            <a:off x="400282" y="6384667"/>
            <a:ext cx="4685898" cy="284693"/>
          </a:xfrm>
          <a:prstGeom prst="rect">
            <a:avLst/>
          </a:prstGeom>
        </p:spPr>
        <p:txBody>
          <a:bodyPr wrap="none">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prstClr val="black">
                    <a:lumMod val="65000"/>
                    <a:lumOff val="35000"/>
                  </a:prstClr>
                </a:solidFill>
                <a:effectLst/>
                <a:uLnTx/>
                <a:uFillTx/>
              </a:rPr>
              <a:t>※</a:t>
            </a:r>
            <a:r>
              <a:rPr kumimoji="0" lang="ja-JP" altLang="en-US" sz="900" b="0" i="0" u="none" strike="noStrike" kern="0" cap="none" spc="0" normalizeH="0" baseline="0" noProof="0" dirty="0" smtClean="0">
                <a:ln>
                  <a:noFill/>
                </a:ln>
                <a:solidFill>
                  <a:prstClr val="black">
                    <a:lumMod val="65000"/>
                    <a:lumOff val="35000"/>
                  </a:prstClr>
                </a:solidFill>
                <a:effectLst/>
                <a:uLnTx/>
                <a:uFillTx/>
              </a:rPr>
              <a:t>　　　の枠はホワイトリストで一部プロモーションで掲載可となる場合があります。</a:t>
            </a:r>
            <a:endParaRPr kumimoji="0" lang="en-US" altLang="ja-JP" sz="900" b="0" i="0" u="none" strike="noStrike" kern="0" cap="none" spc="0" normalizeH="0" baseline="0" noProof="0" dirty="0" smtClean="0">
              <a:ln>
                <a:noFill/>
              </a:ln>
              <a:solidFill>
                <a:prstClr val="black">
                  <a:lumMod val="65000"/>
                  <a:lumOff val="35000"/>
                </a:prstClr>
              </a:solidFill>
              <a:effectLst/>
              <a:uLnTx/>
              <a:uFillTx/>
            </a:endParaRPr>
          </a:p>
        </p:txBody>
      </p:sp>
      <p:sp>
        <p:nvSpPr>
          <p:cNvPr id="15" name="正方形/長方形 14"/>
          <p:cNvSpPr/>
          <p:nvPr/>
        </p:nvSpPr>
        <p:spPr>
          <a:xfrm>
            <a:off x="400282" y="6158608"/>
            <a:ext cx="9294249" cy="3693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prstClr val="black">
                    <a:lumMod val="65000"/>
                    <a:lumOff val="35000"/>
                  </a:prstClr>
                </a:solidFill>
                <a:effectLst/>
                <a:uLnTx/>
                <a:uFillTx/>
              </a:rPr>
              <a:t>※1</a:t>
            </a:r>
            <a:r>
              <a:rPr kumimoji="0" lang="ja-JP" altLang="en-US" sz="900" b="0" i="0" u="none" strike="noStrike" kern="0" cap="none" spc="0" normalizeH="0" baseline="0" noProof="0" dirty="0" smtClean="0">
                <a:ln>
                  <a:noFill/>
                </a:ln>
                <a:solidFill>
                  <a:prstClr val="black">
                    <a:lumMod val="65000"/>
                    <a:lumOff val="35000"/>
                  </a:prstClr>
                </a:solidFill>
                <a:effectLst/>
                <a:uLnTx/>
                <a:uFillTx/>
              </a:rPr>
              <a:t>　健康・美容食品は一部の商材かつ、ブランディング訴求のみ可。健康器具・雑貨はブランディング訴求のみ可。</a:t>
            </a:r>
            <a:endParaRPr kumimoji="0" lang="en-US" altLang="ja-JP" sz="9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prstClr val="black">
                    <a:lumMod val="65000"/>
                    <a:lumOff val="35000"/>
                  </a:prstClr>
                </a:solidFill>
                <a:effectLst/>
                <a:uLnTx/>
                <a:uFillTx/>
              </a:rPr>
              <a:t>※</a:t>
            </a:r>
            <a:r>
              <a:rPr kumimoji="0" lang="ja-JP" altLang="en-US" sz="900" b="0" i="0" u="none" strike="noStrike" kern="0" cap="none" spc="0" normalizeH="0" baseline="0" noProof="0" dirty="0" smtClean="0">
                <a:ln>
                  <a:noFill/>
                </a:ln>
                <a:solidFill>
                  <a:prstClr val="black">
                    <a:lumMod val="65000"/>
                    <a:lumOff val="35000"/>
                  </a:prstClr>
                </a:solidFill>
                <a:effectLst/>
                <a:uLnTx/>
                <a:uFillTx/>
              </a:rPr>
              <a:t>　印のないカテゴリーは制限なしとなります。　</a:t>
            </a:r>
            <a:endParaRPr kumimoji="0" lang="en-US" altLang="ja-JP" sz="900" b="0" i="0" u="none" strike="noStrike" kern="0" cap="none" spc="0" normalizeH="0" baseline="0" noProof="0" dirty="0" smtClean="0">
              <a:ln>
                <a:noFill/>
              </a:ln>
              <a:solidFill>
                <a:prstClr val="black">
                  <a:lumMod val="65000"/>
                  <a:lumOff val="35000"/>
                </a:prstClr>
              </a:solidFill>
              <a:effectLst/>
              <a:uLnTx/>
              <a:uFillTx/>
            </a:endParaRPr>
          </a:p>
        </p:txBody>
      </p:sp>
      <p:pic>
        <p:nvPicPr>
          <p:cNvPr id="20" name="図 19"/>
          <p:cNvPicPr>
            <a:picLocks noChangeAspect="1"/>
          </p:cNvPicPr>
          <p:nvPr/>
        </p:nvPicPr>
        <p:blipFill>
          <a:blip r:embed="rId2"/>
          <a:stretch>
            <a:fillRect/>
          </a:stretch>
        </p:blipFill>
        <p:spPr>
          <a:xfrm>
            <a:off x="672820" y="6471652"/>
            <a:ext cx="203602" cy="120158"/>
          </a:xfrm>
          <a:prstGeom prst="rect">
            <a:avLst/>
          </a:prstGeom>
        </p:spPr>
      </p:pic>
      <p:sp>
        <p:nvSpPr>
          <p:cNvPr id="21" name="正方形/長方形 20"/>
          <p:cNvSpPr/>
          <p:nvPr/>
        </p:nvSpPr>
        <p:spPr>
          <a:xfrm>
            <a:off x="6672064" y="6108608"/>
            <a:ext cx="3972562" cy="271228"/>
          </a:xfrm>
          <a:prstGeom prst="rect">
            <a:avLst/>
          </a:prstGeom>
        </p:spPr>
        <p:txBody>
          <a:bodyPr wrap="none"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prstClr val="black">
                    <a:lumMod val="65000"/>
                    <a:lumOff val="35000"/>
                  </a:prstClr>
                </a:solidFill>
                <a:effectLst/>
                <a:uLnTx/>
                <a:uFillTx/>
              </a:rPr>
              <a:t>※SP</a:t>
            </a:r>
            <a:r>
              <a:rPr kumimoji="0" lang="ja-JP" altLang="en-US" sz="900" b="0" i="0" u="none" strike="noStrike" kern="0" cap="none" spc="0" normalizeH="0" baseline="0" noProof="0" dirty="0" smtClean="0">
                <a:ln>
                  <a:noFill/>
                </a:ln>
                <a:solidFill>
                  <a:prstClr val="black">
                    <a:lumMod val="65000"/>
                    <a:lumOff val="35000"/>
                  </a:prstClr>
                </a:solidFill>
                <a:effectLst/>
                <a:uLnTx/>
                <a:uFillTx/>
              </a:rPr>
              <a:t>はスマートフォンの略称です。</a:t>
            </a:r>
            <a:r>
              <a:rPr kumimoji="0" lang="en-US" altLang="ja-JP" sz="900" b="0" i="0" u="none" strike="noStrike" kern="0" cap="none" spc="0" normalizeH="0" baseline="0" noProof="0" dirty="0" smtClean="0">
                <a:ln>
                  <a:noFill/>
                </a:ln>
                <a:solidFill>
                  <a:prstClr val="black">
                    <a:lumMod val="65000"/>
                    <a:lumOff val="35000"/>
                  </a:prstClr>
                </a:solidFill>
                <a:effectLst/>
                <a:uLnTx/>
                <a:uFillTx/>
              </a:rPr>
              <a:t>※MD</a:t>
            </a:r>
            <a:r>
              <a:rPr kumimoji="0" lang="ja-JP" altLang="en-US" sz="900" b="0" i="0" u="none" strike="noStrike" kern="0" cap="none" spc="0" normalizeH="0" baseline="0" noProof="0" dirty="0" smtClean="0">
                <a:ln>
                  <a:noFill/>
                </a:ln>
                <a:solidFill>
                  <a:prstClr val="black">
                    <a:lumMod val="65000"/>
                    <a:lumOff val="35000"/>
                  </a:prstClr>
                </a:solidFill>
                <a:effectLst/>
                <a:uLnTx/>
                <a:uFillTx/>
              </a:rPr>
              <a:t>はマルチデバイスの略称です。</a:t>
            </a:r>
            <a:endParaRPr kumimoji="0" lang="en-US" altLang="ja-JP" sz="900" b="0" i="0" u="none" strike="noStrike" kern="0" cap="none" spc="0" normalizeH="0" baseline="0" noProof="0" dirty="0" smtClean="0">
              <a:ln>
                <a:noFill/>
              </a:ln>
              <a:solidFill>
                <a:prstClr val="black">
                  <a:lumMod val="65000"/>
                  <a:lumOff val="35000"/>
                </a:prstClr>
              </a:solidFill>
              <a:effectLst/>
              <a:uLnTx/>
              <a:uFillTx/>
            </a:endParaRPr>
          </a:p>
        </p:txBody>
      </p:sp>
      <p:graphicFrame>
        <p:nvGraphicFramePr>
          <p:cNvPr id="9" name="表 8">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545487551"/>
              </p:ext>
            </p:extLst>
          </p:nvPr>
        </p:nvGraphicFramePr>
        <p:xfrm>
          <a:off x="344488" y="1075793"/>
          <a:ext cx="11512152" cy="5089511"/>
        </p:xfrm>
        <a:graphic>
          <a:graphicData uri="http://schemas.openxmlformats.org/drawingml/2006/table">
            <a:tbl>
              <a:tblPr firstCol="1" bandRow="1">
                <a:tableStyleId>{21E4AEA4-8DFA-4A89-87EB-49C32662AFE0}</a:tableStyleId>
              </a:tblPr>
              <a:tblGrid>
                <a:gridCol w="3995953">
                  <a:extLst>
                    <a:ext uri="{9D8B030D-6E8A-4147-A177-3AD203B41FA5}">
                      <a16:colId xmlns:a16="http://schemas.microsoft.com/office/drawing/2014/main" val="792911817"/>
                    </a:ext>
                  </a:extLst>
                </a:gridCol>
                <a:gridCol w="1940829">
                  <a:extLst>
                    <a:ext uri="{9D8B030D-6E8A-4147-A177-3AD203B41FA5}">
                      <a16:colId xmlns:a16="http://schemas.microsoft.com/office/drawing/2014/main" val="379781813"/>
                    </a:ext>
                  </a:extLst>
                </a:gridCol>
                <a:gridCol w="1854297">
                  <a:extLst>
                    <a:ext uri="{9D8B030D-6E8A-4147-A177-3AD203B41FA5}">
                      <a16:colId xmlns:a16="http://schemas.microsoft.com/office/drawing/2014/main" val="1484868583"/>
                    </a:ext>
                  </a:extLst>
                </a:gridCol>
                <a:gridCol w="1789339">
                  <a:extLst>
                    <a:ext uri="{9D8B030D-6E8A-4147-A177-3AD203B41FA5}">
                      <a16:colId xmlns:a16="http://schemas.microsoft.com/office/drawing/2014/main" val="3633136020"/>
                    </a:ext>
                  </a:extLst>
                </a:gridCol>
                <a:gridCol w="1931734">
                  <a:extLst>
                    <a:ext uri="{9D8B030D-6E8A-4147-A177-3AD203B41FA5}">
                      <a16:colId xmlns:a16="http://schemas.microsoft.com/office/drawing/2014/main" val="2910572198"/>
                    </a:ext>
                  </a:extLst>
                </a:gridCol>
              </a:tblGrid>
              <a:tr h="504049">
                <a:tc>
                  <a:txBody>
                    <a:bodyPr/>
                    <a:lstStyle/>
                    <a:p>
                      <a:pPr algn="ctr"/>
                      <a:r>
                        <a:rPr lang="ja-JP" altLang="en-US" sz="1050" b="0" dirty="0">
                          <a:solidFill>
                            <a:schemeClr val="bg1"/>
                          </a:solidFill>
                          <a:latin typeface="+mn-ea"/>
                          <a:ea typeface="+mn-ea"/>
                        </a:rPr>
                        <a:t>カテゴリー</a:t>
                      </a:r>
                      <a:r>
                        <a:rPr kumimoji="1" lang="ja-JP" altLang="en-US" sz="1050" b="0" dirty="0">
                          <a:solidFill>
                            <a:schemeClr val="bg1"/>
                          </a:solidFill>
                          <a:latin typeface="+mn-ea"/>
                          <a:ea typeface="+mn-ea"/>
                        </a:rPr>
                        <a:t>名</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smtClean="0">
                          <a:solidFill>
                            <a:schemeClr val="tx1">
                              <a:lumMod val="65000"/>
                              <a:lumOff val="35000"/>
                            </a:schemeClr>
                          </a:solidFill>
                          <a:latin typeface="+mn-lt"/>
                          <a:ea typeface="+mn-ea"/>
                          <a:cs typeface="+mn-cs"/>
                        </a:rPr>
                        <a:t>ブランドパネル</a:t>
                      </a:r>
                      <a:endParaRPr kumimoji="1" lang="en-US" altLang="ja-JP" sz="1050" b="1" kern="1200" dirty="0" smtClean="0">
                        <a:solidFill>
                          <a:schemeClr val="tx1">
                            <a:lumMod val="65000"/>
                            <a:lumOff val="35000"/>
                          </a:schemeClr>
                        </a:solidFill>
                        <a:latin typeface="+mn-lt"/>
                        <a:ea typeface="+mn-ea"/>
                        <a:cs typeface="+mn-cs"/>
                      </a:endParaRPr>
                    </a:p>
                    <a:p>
                      <a:pPr algn="ctr"/>
                      <a:r>
                        <a:rPr kumimoji="1" lang="ja-JP" altLang="en-US" sz="1050" b="1" kern="1200" dirty="0" smtClean="0">
                          <a:solidFill>
                            <a:schemeClr val="tx1">
                              <a:lumMod val="65000"/>
                              <a:lumOff val="35000"/>
                            </a:schemeClr>
                          </a:solidFill>
                          <a:latin typeface="+mn-lt"/>
                          <a:ea typeface="+mn-ea"/>
                          <a:cs typeface="+mn-cs"/>
                        </a:rPr>
                        <a:t>トップインパクト　パノラマ</a:t>
                      </a:r>
                      <a:endParaRPr kumimoji="1" lang="en-US" altLang="ja-JP" sz="1050" b="1" kern="1200" dirty="0" smtClean="0">
                        <a:solidFill>
                          <a:schemeClr val="tx1">
                            <a:lumMod val="65000"/>
                            <a:lumOff val="35000"/>
                          </a:schemeClr>
                        </a:solidFill>
                        <a:latin typeface="+mn-lt"/>
                        <a:ea typeface="+mn-ea"/>
                        <a:cs typeface="+mn-cs"/>
                      </a:endParaRPr>
                    </a:p>
                    <a:p>
                      <a:pPr algn="ctr"/>
                      <a:r>
                        <a:rPr kumimoji="1" lang="ja-JP" altLang="en-US" sz="1050" b="1" kern="1200" dirty="0" smtClean="0">
                          <a:solidFill>
                            <a:schemeClr val="tx1">
                              <a:lumMod val="65000"/>
                              <a:lumOff val="35000"/>
                            </a:schemeClr>
                          </a:solidFill>
                          <a:latin typeface="+mn-lt"/>
                          <a:ea typeface="+mn-ea"/>
                          <a:cs typeface="+mn-cs"/>
                        </a:rPr>
                        <a:t>サイドスイッチ　</a:t>
                      </a:r>
                      <a:r>
                        <a:rPr kumimoji="1" lang="en-US" altLang="ja-JP" sz="1050" b="1" kern="1200" dirty="0" smtClean="0">
                          <a:solidFill>
                            <a:schemeClr val="tx1">
                              <a:lumMod val="65000"/>
                              <a:lumOff val="35000"/>
                            </a:schemeClr>
                          </a:solidFill>
                          <a:latin typeface="+mn-lt"/>
                          <a:ea typeface="+mn-ea"/>
                          <a:cs typeface="+mn-cs"/>
                        </a:rPr>
                        <a:t>PC</a:t>
                      </a:r>
                      <a:endParaRPr kumimoji="1" lang="ja-JP" altLang="en-US" sz="1050" b="1" kern="1200" dirty="0" smtClean="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1050" b="1" kern="1200" dirty="0" smtClean="0">
                          <a:solidFill>
                            <a:schemeClr val="tx1">
                              <a:lumMod val="65000"/>
                              <a:lumOff val="35000"/>
                            </a:schemeClr>
                          </a:solidFill>
                          <a:latin typeface="+mn-lt"/>
                          <a:ea typeface="+mn-ea"/>
                          <a:cs typeface="+mn-cs"/>
                        </a:rPr>
                        <a:t>ブランドパネル</a:t>
                      </a:r>
                      <a:endParaRPr kumimoji="1" lang="en-US" altLang="ja-JP" sz="105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lt"/>
                          <a:ea typeface="+mn-ea"/>
                          <a:cs typeface="+mn-cs"/>
                        </a:rPr>
                        <a:t>トップインパクト　パノラマ</a:t>
                      </a:r>
                      <a:endParaRPr kumimoji="1" lang="en-US" altLang="ja-JP" sz="1050" b="1" kern="1200" dirty="0" smtClean="0">
                        <a:solidFill>
                          <a:schemeClr val="tx1">
                            <a:lumMod val="65000"/>
                            <a:lumOff val="35000"/>
                          </a:schemeClr>
                        </a:solidFill>
                        <a:latin typeface="+mn-lt"/>
                        <a:ea typeface="+mn-ea"/>
                        <a:cs typeface="+mn-cs"/>
                      </a:endParaRPr>
                    </a:p>
                    <a:p>
                      <a:pPr algn="ctr"/>
                      <a:r>
                        <a:rPr kumimoji="1" lang="ja-JP" altLang="en-US" sz="1050" b="1" kern="1200" dirty="0" smtClean="0">
                          <a:solidFill>
                            <a:schemeClr val="tx1">
                              <a:lumMod val="65000"/>
                              <a:lumOff val="35000"/>
                            </a:schemeClr>
                          </a:solidFill>
                          <a:latin typeface="+mn-lt"/>
                          <a:ea typeface="+mn-ea"/>
                          <a:cs typeface="+mn-cs"/>
                        </a:rPr>
                        <a:t>サイドビジョン　</a:t>
                      </a:r>
                      <a:r>
                        <a:rPr kumimoji="1" lang="en-US" altLang="ja-JP" sz="1050" b="1" kern="1200" dirty="0" smtClean="0">
                          <a:solidFill>
                            <a:schemeClr val="tx1">
                              <a:lumMod val="65000"/>
                              <a:lumOff val="35000"/>
                            </a:schemeClr>
                          </a:solidFill>
                          <a:latin typeface="+mn-lt"/>
                          <a:ea typeface="+mn-ea"/>
                          <a:cs typeface="+mn-cs"/>
                        </a:rPr>
                        <a:t>PC</a:t>
                      </a:r>
                      <a:endParaRPr kumimoji="1" lang="ja-JP" altLang="en-US" sz="1050" b="1" kern="1200" dirty="0" smtClean="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lt"/>
                          <a:ea typeface="+mn-ea"/>
                          <a:cs typeface="+mn-cs"/>
                        </a:rPr>
                        <a:t>ブランドパネル　パノラマ　</a:t>
                      </a:r>
                      <a:r>
                        <a:rPr kumimoji="1" lang="en-US" altLang="ja-JP" sz="1050" b="1" kern="1200" dirty="0" smtClean="0">
                          <a:solidFill>
                            <a:schemeClr val="tx1">
                              <a:lumMod val="65000"/>
                              <a:lumOff val="35000"/>
                            </a:schemeClr>
                          </a:solidFill>
                          <a:latin typeface="+mn-lt"/>
                          <a:ea typeface="+mn-ea"/>
                          <a:cs typeface="+mn-cs"/>
                        </a:rPr>
                        <a:t>PC</a:t>
                      </a:r>
                      <a:endParaRPr kumimoji="1" lang="en-US" altLang="ja-JP" sz="105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ブランドパネル　</a:t>
                      </a:r>
                      <a:endParaRPr kumimoji="1" lang="en-US" altLang="ja-JP" sz="105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lt"/>
                          <a:ea typeface="+mn-ea"/>
                          <a:cs typeface="+mn-cs"/>
                        </a:rPr>
                        <a:t>トップインパクト</a:t>
                      </a:r>
                      <a:r>
                        <a:rPr kumimoji="1" lang="ja-JP" altLang="en-US" sz="1050" b="1" kern="1200" dirty="0">
                          <a:solidFill>
                            <a:schemeClr val="tx1">
                              <a:lumMod val="65000"/>
                              <a:lumOff val="35000"/>
                            </a:schemeClr>
                          </a:solidFill>
                          <a:latin typeface="+mn-lt"/>
                          <a:ea typeface="+mn-ea"/>
                          <a:cs typeface="+mn-cs"/>
                        </a:rPr>
                        <a:t>　パノラマ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20669">
                <a:tc>
                  <a:txBody>
                    <a:bodyPr/>
                    <a:lstStyle/>
                    <a:p>
                      <a:pPr algn="l" fontAlgn="ctr"/>
                      <a:r>
                        <a:rPr lang="ja-JP" altLang="en-US" sz="1050" b="0" i="0" u="none" strike="noStrike" dirty="0">
                          <a:solidFill>
                            <a:schemeClr val="bg1"/>
                          </a:solidFill>
                          <a:effectLst/>
                          <a:latin typeface="+mn-ea"/>
                          <a:ea typeface="+mn-ea"/>
                        </a:rPr>
                        <a:t>占い</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220669">
                <a:tc>
                  <a:txBody>
                    <a:bodyPr/>
                    <a:lstStyle/>
                    <a:p>
                      <a:pPr algn="l" fontAlgn="ctr"/>
                      <a:r>
                        <a:rPr lang="ja-JP" altLang="en-US" sz="1050" b="0" i="0" u="none" strike="noStrike" dirty="0">
                          <a:solidFill>
                            <a:schemeClr val="bg1"/>
                          </a:solidFill>
                          <a:effectLst/>
                          <a:latin typeface="+mn-ea"/>
                          <a:ea typeface="+mn-ea"/>
                        </a:rPr>
                        <a:t>消費者向無担保貸金業者（銀行グループ・上場企業を除く）、商工ローン</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35976483"/>
                  </a:ext>
                </a:extLst>
              </a:tr>
              <a:tr h="220669">
                <a:tc>
                  <a:txBody>
                    <a:bodyPr/>
                    <a:lstStyle/>
                    <a:p>
                      <a:pPr algn="l" fontAlgn="ctr"/>
                      <a:r>
                        <a:rPr lang="ja-JP" altLang="en-US" sz="1050" b="0" i="0" u="none" strike="noStrike" dirty="0">
                          <a:solidFill>
                            <a:schemeClr val="bg1"/>
                          </a:solidFill>
                          <a:effectLst/>
                          <a:latin typeface="+mn-ea"/>
                          <a:ea typeface="+mn-ea"/>
                        </a:rPr>
                        <a:t>出会い系サイト、結婚紹介</a:t>
                      </a:r>
                      <a:r>
                        <a:rPr lang="en-US" altLang="ja-JP" sz="1050" b="0" i="0" u="none" strike="noStrike" dirty="0">
                          <a:solidFill>
                            <a:schemeClr val="bg1"/>
                          </a:solidFill>
                          <a:effectLst/>
                          <a:latin typeface="+mn-ea"/>
                          <a:ea typeface="+mn-ea"/>
                        </a:rPr>
                        <a:t>(</a:t>
                      </a:r>
                      <a:r>
                        <a:rPr lang="ja-JP" altLang="en-US" sz="1050" b="0" i="0" u="none" strike="noStrike" dirty="0">
                          <a:solidFill>
                            <a:schemeClr val="bg1"/>
                          </a:solidFill>
                          <a:effectLst/>
                          <a:latin typeface="+mn-ea"/>
                          <a:ea typeface="+mn-ea"/>
                        </a:rPr>
                        <a:t>インターネット異性紹介業</a:t>
                      </a:r>
                      <a:r>
                        <a:rPr lang="en-US" altLang="ja-JP" sz="1050" b="0" i="0" u="none" strike="noStrike" dirty="0">
                          <a:solidFill>
                            <a:schemeClr val="bg1"/>
                          </a:solidFill>
                          <a:effectLst/>
                          <a:latin typeface="+mn-ea"/>
                          <a:ea typeface="+mn-ea"/>
                        </a:rPr>
                        <a:t>)</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3124904"/>
                  </a:ext>
                </a:extLst>
              </a:tr>
              <a:tr h="220669">
                <a:tc>
                  <a:txBody>
                    <a:bodyPr/>
                    <a:lstStyle/>
                    <a:p>
                      <a:pPr algn="l" fontAlgn="ctr"/>
                      <a:r>
                        <a:rPr lang="ja-JP" altLang="en-US" sz="1050" b="0" i="0" u="none" strike="noStrike" dirty="0">
                          <a:solidFill>
                            <a:schemeClr val="bg1"/>
                          </a:solidFill>
                          <a:effectLst/>
                          <a:latin typeface="+mn-ea"/>
                          <a:ea typeface="+mn-ea"/>
                        </a:rPr>
                        <a:t>レーシック・美容整形・美容外科・美容皮膚科</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325638202"/>
                  </a:ext>
                </a:extLst>
              </a:tr>
              <a:tr h="220669">
                <a:tc>
                  <a:txBody>
                    <a:bodyPr/>
                    <a:lstStyle/>
                    <a:p>
                      <a:pPr algn="l" fontAlgn="ctr"/>
                      <a:r>
                        <a:rPr lang="ja-JP" altLang="en-US" sz="1050" b="0" i="0" u="none" strike="noStrike" dirty="0">
                          <a:solidFill>
                            <a:schemeClr val="bg1"/>
                          </a:solidFill>
                          <a:effectLst/>
                          <a:latin typeface="+mn-ea"/>
                          <a:ea typeface="+mn-ea"/>
                        </a:rPr>
                        <a:t>団体による意見広告、主観的な意見を強く伝えるもの</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87883443"/>
                  </a:ext>
                </a:extLst>
              </a:tr>
              <a:tr h="220669">
                <a:tc>
                  <a:txBody>
                    <a:bodyPr/>
                    <a:lstStyle/>
                    <a:p>
                      <a:pPr algn="l" fontAlgn="ctr"/>
                      <a:r>
                        <a:rPr lang="ja-JP" altLang="en-US" sz="1050" b="0" i="0" u="none" strike="noStrike" dirty="0">
                          <a:solidFill>
                            <a:schemeClr val="bg1"/>
                          </a:solidFill>
                          <a:effectLst/>
                          <a:latin typeface="+mn-ea"/>
                          <a:ea typeface="+mn-ea"/>
                        </a:rPr>
                        <a:t>パチンコ・スロット</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5F5F8"/>
                    </a:solidFill>
                  </a:tcPr>
                </a:tc>
                <a:extLst>
                  <a:ext uri="{0D108BD9-81ED-4DB2-BD59-A6C34878D82A}">
                    <a16:rowId xmlns:a16="http://schemas.microsoft.com/office/drawing/2014/main" val="1594927395"/>
                  </a:ext>
                </a:extLst>
              </a:tr>
              <a:tr h="220669">
                <a:tc>
                  <a:txBody>
                    <a:bodyPr/>
                    <a:lstStyle/>
                    <a:p>
                      <a:pPr algn="l" fontAlgn="ctr"/>
                      <a:r>
                        <a:rPr lang="ja-JP" altLang="en-US" sz="1050" b="0" i="0" u="none" strike="noStrike" dirty="0">
                          <a:solidFill>
                            <a:schemeClr val="bg1"/>
                          </a:solidFill>
                          <a:effectLst/>
                          <a:latin typeface="+mn-ea"/>
                          <a:ea typeface="+mn-ea"/>
                        </a:rPr>
                        <a:t>ギャンブル（その他）</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AFAFB"/>
                    </a:solidFill>
                  </a:tcPr>
                </a:tc>
                <a:extLst>
                  <a:ext uri="{0D108BD9-81ED-4DB2-BD59-A6C34878D82A}">
                    <a16:rowId xmlns:a16="http://schemas.microsoft.com/office/drawing/2014/main" val="3233359345"/>
                  </a:ext>
                </a:extLst>
              </a:tr>
              <a:tr h="220669">
                <a:tc>
                  <a:txBody>
                    <a:bodyPr/>
                    <a:lstStyle/>
                    <a:p>
                      <a:pPr algn="l" fontAlgn="ctr"/>
                      <a:r>
                        <a:rPr lang="ja-JP" altLang="en-US" sz="1050" b="0" i="0" u="none" strike="noStrike" dirty="0">
                          <a:solidFill>
                            <a:schemeClr val="bg1"/>
                          </a:solidFill>
                          <a:effectLst/>
                          <a:latin typeface="+mn-ea"/>
                          <a:ea typeface="+mn-ea"/>
                        </a:rPr>
                        <a:t>発毛・育毛・増毛・かつらサービス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5F5F8"/>
                    </a:solidFill>
                  </a:tcPr>
                </a:tc>
                <a:extLst>
                  <a:ext uri="{0D108BD9-81ED-4DB2-BD59-A6C34878D82A}">
                    <a16:rowId xmlns:a16="http://schemas.microsoft.com/office/drawing/2014/main" val="792717137"/>
                  </a:ext>
                </a:extLst>
              </a:tr>
              <a:tr h="220669">
                <a:tc>
                  <a:txBody>
                    <a:bodyPr/>
                    <a:lstStyle/>
                    <a:p>
                      <a:pPr algn="l" fontAlgn="ctr"/>
                      <a:r>
                        <a:rPr lang="ja-JP" altLang="en-US" sz="1050" b="0" i="0" u="none" strike="noStrike" dirty="0">
                          <a:solidFill>
                            <a:schemeClr val="bg1"/>
                          </a:solidFill>
                          <a:effectLst/>
                          <a:latin typeface="+mn-ea"/>
                          <a:ea typeface="+mn-ea"/>
                        </a:rPr>
                        <a:t>妊娠・不妊情報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78511855"/>
                  </a:ext>
                </a:extLst>
              </a:tr>
              <a:tr h="220669">
                <a:tc>
                  <a:txBody>
                    <a:bodyPr/>
                    <a:lstStyle/>
                    <a:p>
                      <a:pPr algn="l" fontAlgn="ctr"/>
                      <a:r>
                        <a:rPr lang="ja-JP" altLang="en-US" sz="1050" b="0" i="0" u="none" strike="noStrike" dirty="0">
                          <a:solidFill>
                            <a:schemeClr val="bg1"/>
                          </a:solidFill>
                          <a:effectLst/>
                          <a:latin typeface="+mn-ea"/>
                          <a:ea typeface="+mn-ea"/>
                        </a:rPr>
                        <a:t>法務・税務</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0189732"/>
                  </a:ext>
                </a:extLst>
              </a:tr>
              <a:tr h="220669">
                <a:tc>
                  <a:txBody>
                    <a:bodyPr/>
                    <a:lstStyle/>
                    <a:p>
                      <a:pPr algn="l" fontAlgn="ctr"/>
                      <a:r>
                        <a:rPr lang="ja-JP" altLang="en-US" sz="1050" b="0" i="0" u="none" strike="noStrike" dirty="0">
                          <a:solidFill>
                            <a:schemeClr val="bg1"/>
                          </a:solidFill>
                          <a:effectLst/>
                          <a:latin typeface="+mn-ea"/>
                          <a:ea typeface="+mn-ea"/>
                        </a:rPr>
                        <a:t>探偵</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81137617"/>
                  </a:ext>
                </a:extLst>
              </a:tr>
              <a:tr h="220669">
                <a:tc>
                  <a:txBody>
                    <a:bodyPr/>
                    <a:lstStyle/>
                    <a:p>
                      <a:pPr algn="l" fontAlgn="ctr"/>
                      <a:r>
                        <a:rPr lang="ja-JP" altLang="en-US" sz="1050" b="0" i="0" u="none" strike="noStrike" dirty="0">
                          <a:solidFill>
                            <a:schemeClr val="bg1"/>
                          </a:solidFill>
                          <a:effectLst/>
                          <a:latin typeface="+mn-ea"/>
                          <a:ea typeface="+mn-ea"/>
                        </a:rPr>
                        <a:t>治験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59408202"/>
                  </a:ext>
                </a:extLst>
              </a:tr>
              <a:tr h="220669">
                <a:tc>
                  <a:txBody>
                    <a:bodyPr/>
                    <a:lstStyle/>
                    <a:p>
                      <a:pPr algn="l" fontAlgn="ctr"/>
                      <a:r>
                        <a:rPr lang="zh-TW" altLang="en-US" sz="1050" b="0" i="0" u="none" strike="noStrike" dirty="0">
                          <a:solidFill>
                            <a:schemeClr val="bg1"/>
                          </a:solidFill>
                          <a:effectLst/>
                          <a:latin typeface="+mn-ea"/>
                          <a:ea typeface="+mn-ea"/>
                        </a:rPr>
                        <a:t>能力開発関連商品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AFAFB"/>
                    </a:solidFill>
                  </a:tcPr>
                </a:tc>
                <a:extLst>
                  <a:ext uri="{0D108BD9-81ED-4DB2-BD59-A6C34878D82A}">
                    <a16:rowId xmlns:a16="http://schemas.microsoft.com/office/drawing/2014/main" val="572816015"/>
                  </a:ext>
                </a:extLst>
              </a:tr>
              <a:tr h="220669">
                <a:tc>
                  <a:txBody>
                    <a:bodyPr/>
                    <a:lstStyle/>
                    <a:p>
                      <a:pPr algn="l" fontAlgn="ctr"/>
                      <a:r>
                        <a:rPr lang="ja-JP" altLang="en-US" sz="1050" b="0" i="0" u="none" strike="noStrike" dirty="0">
                          <a:solidFill>
                            <a:schemeClr val="bg1"/>
                          </a:solidFill>
                          <a:effectLst/>
                          <a:latin typeface="+mn-ea"/>
                          <a:ea typeface="+mn-ea"/>
                        </a:rPr>
                        <a:t>性に関する内容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71209214"/>
                  </a:ext>
                </a:extLst>
              </a:tr>
              <a:tr h="220669">
                <a:tc>
                  <a:txBody>
                    <a:bodyPr/>
                    <a:lstStyle/>
                    <a:p>
                      <a:pPr algn="l" fontAlgn="ctr"/>
                      <a:r>
                        <a:rPr lang="ja-JP" altLang="en-US" sz="1050" b="0" i="0" u="none" strike="noStrike" dirty="0">
                          <a:solidFill>
                            <a:schemeClr val="bg1"/>
                          </a:solidFill>
                          <a:effectLst/>
                          <a:latin typeface="+mn-ea"/>
                          <a:ea typeface="+mn-ea"/>
                        </a:rPr>
                        <a:t>宗教団体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940608094"/>
                  </a:ext>
                </a:extLst>
              </a:tr>
              <a:tr h="220669">
                <a:tc>
                  <a:txBody>
                    <a:bodyPr/>
                    <a:lstStyle/>
                    <a:p>
                      <a:pPr algn="l" fontAlgn="ctr"/>
                      <a:r>
                        <a:rPr lang="ja-JP" altLang="en-US" sz="1050" b="0" i="0" u="none" strike="noStrike" dirty="0">
                          <a:solidFill>
                            <a:schemeClr val="bg1"/>
                          </a:solidFill>
                          <a:effectLst/>
                          <a:latin typeface="+mn-ea"/>
                          <a:ea typeface="+mn-ea"/>
                        </a:rPr>
                        <a:t>健康・美容食品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9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9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9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9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16297115"/>
                  </a:ext>
                </a:extLst>
              </a:tr>
              <a:tr h="220669">
                <a:tc>
                  <a:txBody>
                    <a:bodyPr/>
                    <a:lstStyle/>
                    <a:p>
                      <a:pPr algn="l" fontAlgn="ctr"/>
                      <a:r>
                        <a:rPr lang="ja-JP" altLang="en-US" sz="1050" b="0" i="0" u="none" strike="noStrike" dirty="0">
                          <a:solidFill>
                            <a:schemeClr val="bg1"/>
                          </a:solidFill>
                          <a:effectLst/>
                          <a:latin typeface="+mn-ea"/>
                          <a:ea typeface="+mn-ea"/>
                        </a:rPr>
                        <a:t>恋愛・結婚情報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AFAFB"/>
                    </a:solidFill>
                  </a:tcPr>
                </a:tc>
                <a:extLst>
                  <a:ext uri="{0D108BD9-81ED-4DB2-BD59-A6C34878D82A}">
                    <a16:rowId xmlns:a16="http://schemas.microsoft.com/office/drawing/2014/main" val="3078824691"/>
                  </a:ext>
                </a:extLst>
              </a:tr>
              <a:tr h="220669">
                <a:tc>
                  <a:txBody>
                    <a:bodyPr/>
                    <a:lstStyle/>
                    <a:p>
                      <a:pPr algn="l" fontAlgn="ctr"/>
                      <a:r>
                        <a:rPr lang="ja-JP" altLang="en-US" sz="1050" b="0" i="0" u="none" strike="noStrike" dirty="0">
                          <a:solidFill>
                            <a:schemeClr val="bg1"/>
                          </a:solidFill>
                          <a:effectLst/>
                          <a:latin typeface="+mn-ea"/>
                          <a:ea typeface="+mn-ea"/>
                        </a:rPr>
                        <a:t>健康器具・雑貨</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kumimoji="1" lang="en-US" altLang="ja-JP" sz="90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a:t>
                      </a:r>
                      <a:r>
                        <a:rPr kumimoji="1" lang="en-US" altLang="ja-JP" sz="9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kumimoji="1" lang="en-US" altLang="ja-JP" sz="90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a:t>
                      </a:r>
                      <a:r>
                        <a:rPr kumimoji="1" lang="en-US" altLang="ja-JP" sz="9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kumimoji="1" lang="en-US" altLang="ja-JP" sz="90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a:t>
                      </a:r>
                      <a:r>
                        <a:rPr kumimoji="1" lang="en-US" altLang="ja-JP" sz="9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kumimoji="1" lang="en-US" altLang="ja-JP" sz="90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a:t>
                      </a:r>
                      <a:r>
                        <a:rPr kumimoji="1" lang="en-US" altLang="ja-JP" sz="9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C9C9D9"/>
                    </a:solidFill>
                  </a:tcPr>
                </a:tc>
                <a:extLst>
                  <a:ext uri="{0D108BD9-81ED-4DB2-BD59-A6C34878D82A}">
                    <a16:rowId xmlns:a16="http://schemas.microsoft.com/office/drawing/2014/main" val="542850792"/>
                  </a:ext>
                </a:extLst>
              </a:tr>
              <a:tr h="220669">
                <a:tc>
                  <a:txBody>
                    <a:bodyPr/>
                    <a:lstStyle/>
                    <a:p>
                      <a:pPr algn="l" fontAlgn="ctr"/>
                      <a:r>
                        <a:rPr lang="ja-JP" altLang="en-US" sz="1050" b="0" i="0" u="none" strike="noStrike" dirty="0">
                          <a:solidFill>
                            <a:schemeClr val="bg1"/>
                          </a:solidFill>
                          <a:effectLst/>
                          <a:latin typeface="+mn-ea"/>
                          <a:ea typeface="+mn-ea"/>
                        </a:rPr>
                        <a:t>美容エステティックサロン</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5F5F8"/>
                    </a:solidFill>
                  </a:tcPr>
                </a:tc>
                <a:extLst>
                  <a:ext uri="{0D108BD9-81ED-4DB2-BD59-A6C34878D82A}">
                    <a16:rowId xmlns:a16="http://schemas.microsoft.com/office/drawing/2014/main" val="782460784"/>
                  </a:ext>
                </a:extLst>
              </a:tr>
              <a:tr h="220669">
                <a:tc>
                  <a:txBody>
                    <a:bodyPr/>
                    <a:lstStyle/>
                    <a:p>
                      <a:pPr algn="l" fontAlgn="ctr"/>
                      <a:r>
                        <a:rPr lang="ja-JP" altLang="en-US" sz="1050" b="0" i="0" u="none" strike="noStrike" dirty="0">
                          <a:solidFill>
                            <a:schemeClr val="bg1"/>
                          </a:solidFill>
                          <a:effectLst/>
                          <a:latin typeface="+mn-ea"/>
                          <a:ea typeface="+mn-ea"/>
                        </a:rPr>
                        <a:t>医療機関による保険外治療</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40765094"/>
                  </a:ext>
                </a:extLst>
              </a:tr>
            </a:tbl>
          </a:graphicData>
        </a:graphic>
      </p:graphicFrame>
      <p:sp>
        <p:nvSpPr>
          <p:cNvPr id="10" name="正方形/長方形 9"/>
          <p:cNvSpPr/>
          <p:nvPr/>
        </p:nvSpPr>
        <p:spPr>
          <a:xfrm>
            <a:off x="4367808" y="773534"/>
            <a:ext cx="7488832" cy="215444"/>
          </a:xfrm>
          <a:prstGeom prst="rect">
            <a:avLst/>
          </a:prstGeom>
          <a:solidFill>
            <a:srgbClr val="FFE9EA"/>
          </a:solidFill>
          <a:ln>
            <a:noFill/>
          </a:ln>
        </p:spPr>
        <p:txBody>
          <a:bodyPr wrap="square">
            <a:spAutoFit/>
          </a:bodyPr>
          <a:lstStyle/>
          <a:p>
            <a:pPr lvl="0" algn="ctr">
              <a:defRPr/>
            </a:pPr>
            <a:r>
              <a:rPr lang="ja-JP" altLang="en-US" sz="800" b="1" dirty="0" smtClean="0">
                <a:solidFill>
                  <a:srgbClr val="FF0000"/>
                </a:solidFill>
              </a:rPr>
              <a:t>販売制限カテゴリーに加えて、事前提案可否確認が必須となります。</a:t>
            </a:r>
            <a:endParaRPr lang="ja-JP" altLang="en-US" sz="800" b="1" dirty="0">
              <a:solidFill>
                <a:srgbClr val="FF0000"/>
              </a:solidFill>
            </a:endParaRPr>
          </a:p>
        </p:txBody>
      </p:sp>
    </p:spTree>
    <p:extLst>
      <p:ext uri="{BB962C8B-B14F-4D97-AF65-F5344CB8AC3E}">
        <p14:creationId xmlns:p14="http://schemas.microsoft.com/office/powerpoint/2010/main" val="9518187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657581" cy="814388"/>
          </a:xfrm>
        </p:spPr>
        <p:txBody>
          <a:bodyPr>
            <a:normAutofit/>
          </a:bodyPr>
          <a:lstStyle/>
          <a:p>
            <a:r>
              <a:rPr lang="ja-JP" altLang="en-US" dirty="0" smtClean="0">
                <a:solidFill>
                  <a:schemeClr val="tx1">
                    <a:lumMod val="65000"/>
                    <a:lumOff val="35000"/>
                  </a:schemeClr>
                </a:solidFill>
                <a:latin typeface="+mn-ea"/>
                <a:ea typeface="+mn-ea"/>
              </a:rPr>
              <a:t>「</a:t>
            </a:r>
            <a:r>
              <a:rPr lang="ja-JP" altLang="en-US" dirty="0">
                <a:solidFill>
                  <a:schemeClr val="tx1">
                    <a:lumMod val="65000"/>
                    <a:lumOff val="35000"/>
                  </a:schemeClr>
                </a:solidFill>
                <a:latin typeface="+mn-ea"/>
              </a:rPr>
              <a:t>下着・</a:t>
            </a:r>
            <a:r>
              <a:rPr lang="ja-JP" altLang="en-US" dirty="0" smtClean="0">
                <a:solidFill>
                  <a:schemeClr val="tx1">
                    <a:lumMod val="65000"/>
                    <a:lumOff val="35000"/>
                  </a:schemeClr>
                </a:solidFill>
                <a:latin typeface="+mn-ea"/>
              </a:rPr>
              <a:t>水着</a:t>
            </a:r>
            <a:r>
              <a:rPr lang="ja-JP" altLang="en-US" dirty="0" smtClean="0">
                <a:solidFill>
                  <a:schemeClr val="tx1">
                    <a:lumMod val="65000"/>
                    <a:lumOff val="35000"/>
                  </a:schemeClr>
                </a:solidFill>
                <a:latin typeface="+mn-ea"/>
                <a:ea typeface="+mn-ea"/>
              </a:rPr>
              <a:t>」プロモーション規制について</a:t>
            </a:r>
            <a:endParaRPr lang="en-US" altLang="ja-JP" dirty="0">
              <a:solidFill>
                <a:schemeClr val="tx1">
                  <a:lumMod val="65000"/>
                  <a:lumOff val="35000"/>
                </a:schemeClr>
              </a:solidFill>
              <a:latin typeface="+mn-ea"/>
              <a:ea typeface="+mn-ea"/>
            </a:endParaRP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2" name="正方形/長方形 1"/>
          <p:cNvSpPr/>
          <p:nvPr/>
        </p:nvSpPr>
        <p:spPr>
          <a:xfrm>
            <a:off x="416496" y="1049619"/>
            <a:ext cx="11609570" cy="4247317"/>
          </a:xfrm>
          <a:prstGeom prst="rect">
            <a:avLst/>
          </a:prstGeom>
        </p:spPr>
        <p:txBody>
          <a:bodyPr wrap="square">
            <a:spAutoFit/>
          </a:bodyPr>
          <a:lstStyle/>
          <a:p>
            <a:r>
              <a:rPr lang="ja-JP" altLang="en-US" dirty="0" smtClean="0">
                <a:solidFill>
                  <a:schemeClr val="tx1">
                    <a:lumMod val="65000"/>
                    <a:lumOff val="35000"/>
                  </a:schemeClr>
                </a:solidFill>
                <a:latin typeface="+mn-ea"/>
              </a:rPr>
              <a:t>以下商品において</a:t>
            </a:r>
            <a:r>
              <a:rPr lang="ja-JP" altLang="en-US" b="1" dirty="0" smtClean="0">
                <a:solidFill>
                  <a:schemeClr val="tx1">
                    <a:lumMod val="65000"/>
                    <a:lumOff val="35000"/>
                  </a:schemeClr>
                </a:solidFill>
                <a:latin typeface="+mn-ea"/>
              </a:rPr>
              <a:t>「下着</a:t>
            </a:r>
            <a:r>
              <a:rPr lang="ja-JP" altLang="en-US" b="1" dirty="0">
                <a:solidFill>
                  <a:schemeClr val="tx1">
                    <a:lumMod val="65000"/>
                    <a:lumOff val="35000"/>
                  </a:schemeClr>
                </a:solidFill>
                <a:latin typeface="+mn-ea"/>
              </a:rPr>
              <a:t>・</a:t>
            </a:r>
            <a:r>
              <a:rPr lang="ja-JP" altLang="en-US" b="1" dirty="0" smtClean="0">
                <a:solidFill>
                  <a:schemeClr val="tx1">
                    <a:lumMod val="65000"/>
                    <a:lumOff val="35000"/>
                  </a:schemeClr>
                </a:solidFill>
                <a:latin typeface="+mn-ea"/>
              </a:rPr>
              <a:t>水着」の訴求内容</a:t>
            </a:r>
            <a:r>
              <a:rPr lang="ja-JP" altLang="en-US" dirty="0" smtClean="0">
                <a:solidFill>
                  <a:schemeClr val="tx1">
                    <a:lumMod val="65000"/>
                    <a:lumOff val="35000"/>
                  </a:schemeClr>
                </a:solidFill>
                <a:latin typeface="+mn-ea"/>
              </a:rPr>
              <a:t>は掲載できません。</a:t>
            </a:r>
            <a:endParaRPr lang="en-US" altLang="ja-JP" dirty="0" smtClean="0">
              <a:solidFill>
                <a:schemeClr val="tx1">
                  <a:lumMod val="65000"/>
                  <a:lumOff val="35000"/>
                </a:schemeClr>
              </a:solidFill>
              <a:latin typeface="+mn-ea"/>
            </a:endParaRPr>
          </a:p>
          <a:p>
            <a:endParaRPr lang="en-US" altLang="ja-JP" dirty="0" smtClean="0">
              <a:solidFill>
                <a:schemeClr val="tx1">
                  <a:lumMod val="65000"/>
                  <a:lumOff val="35000"/>
                </a:schemeClr>
              </a:solidFill>
              <a:latin typeface="+mn-ea"/>
            </a:endParaRPr>
          </a:p>
          <a:p>
            <a:r>
              <a:rPr lang="ja-JP" altLang="en-US" b="1" u="sng" dirty="0" smtClean="0">
                <a:solidFill>
                  <a:schemeClr val="tx1">
                    <a:lumMod val="65000"/>
                    <a:lumOff val="35000"/>
                  </a:schemeClr>
                </a:solidFill>
                <a:latin typeface="+mn-ea"/>
              </a:rPr>
              <a:t>▼対象商品</a:t>
            </a:r>
            <a:endParaRPr lang="en-US" altLang="ja-JP" b="1" u="sng" dirty="0">
              <a:solidFill>
                <a:schemeClr val="tx1">
                  <a:lumMod val="65000"/>
                  <a:lumOff val="35000"/>
                </a:schemeClr>
              </a:solidFill>
              <a:latin typeface="+mn-ea"/>
            </a:endParaRPr>
          </a:p>
          <a:p>
            <a:pPr marL="285750" indent="-285750">
              <a:buFont typeface="Arial" panose="020B0604020202020204" pitchFamily="34" charset="0"/>
              <a:buChar char="•"/>
            </a:pPr>
            <a:r>
              <a:rPr lang="ja-JP" altLang="en-US" dirty="0">
                <a:solidFill>
                  <a:schemeClr val="tx1">
                    <a:lumMod val="65000"/>
                    <a:lumOff val="35000"/>
                  </a:schemeClr>
                </a:solidFill>
                <a:latin typeface="+mn-ea"/>
              </a:rPr>
              <a:t>ブランドパネル　リッチフォーマット　</a:t>
            </a:r>
            <a:r>
              <a:rPr lang="en-US" altLang="ja-JP" dirty="0" smtClean="0">
                <a:solidFill>
                  <a:schemeClr val="tx1">
                    <a:lumMod val="65000"/>
                    <a:lumOff val="35000"/>
                  </a:schemeClr>
                </a:solidFill>
                <a:latin typeface="+mn-ea"/>
              </a:rPr>
              <a:t>MD</a:t>
            </a:r>
            <a:r>
              <a:rPr lang="ja-JP" altLang="en-US" dirty="0" smtClean="0">
                <a:solidFill>
                  <a:schemeClr val="tx1">
                    <a:lumMod val="65000"/>
                    <a:lumOff val="35000"/>
                  </a:schemeClr>
                </a:solidFill>
                <a:latin typeface="+mn-ea"/>
              </a:rPr>
              <a:t>関連商品</a:t>
            </a:r>
            <a:endParaRPr lang="en-US" altLang="ja-JP" dirty="0" smtClean="0">
              <a:solidFill>
                <a:schemeClr val="tx1">
                  <a:lumMod val="65000"/>
                  <a:lumOff val="35000"/>
                </a:schemeClr>
              </a:solidFill>
              <a:latin typeface="+mn-ea"/>
            </a:endParaRPr>
          </a:p>
          <a:p>
            <a:pPr marL="285750" indent="-285750">
              <a:buFont typeface="Arial" panose="020B0604020202020204" pitchFamily="34" charset="0"/>
              <a:buChar char="•"/>
            </a:pPr>
            <a:r>
              <a:rPr lang="ja-JP" altLang="en-US" dirty="0" smtClean="0">
                <a:solidFill>
                  <a:schemeClr val="tx1">
                    <a:lumMod val="65000"/>
                    <a:lumOff val="35000"/>
                  </a:schemeClr>
                </a:solidFill>
                <a:latin typeface="+mn-ea"/>
              </a:rPr>
              <a:t>ブランドパネル　トップインパクト　</a:t>
            </a:r>
            <a:r>
              <a:rPr lang="en-US" altLang="ja-JP" dirty="0" smtClean="0">
                <a:solidFill>
                  <a:schemeClr val="tx1">
                    <a:lumMod val="65000"/>
                    <a:lumOff val="35000"/>
                  </a:schemeClr>
                </a:solidFill>
                <a:latin typeface="+mn-ea"/>
              </a:rPr>
              <a:t>PC</a:t>
            </a:r>
            <a:r>
              <a:rPr lang="ja-JP" altLang="en-US" dirty="0" smtClean="0">
                <a:solidFill>
                  <a:schemeClr val="tx1">
                    <a:lumMod val="65000"/>
                    <a:lumOff val="35000"/>
                  </a:schemeClr>
                </a:solidFill>
                <a:latin typeface="+mn-ea"/>
              </a:rPr>
              <a:t>　</a:t>
            </a:r>
            <a:endParaRPr lang="en-US" altLang="ja-JP" dirty="0" smtClean="0">
              <a:solidFill>
                <a:schemeClr val="tx1">
                  <a:lumMod val="65000"/>
                  <a:lumOff val="35000"/>
                </a:schemeClr>
              </a:solidFill>
              <a:latin typeface="+mn-ea"/>
            </a:endParaRPr>
          </a:p>
          <a:p>
            <a:pPr marL="285750" indent="-285750">
              <a:buFont typeface="Arial" panose="020B0604020202020204" pitchFamily="34" charset="0"/>
              <a:buChar char="•"/>
            </a:pPr>
            <a:r>
              <a:rPr lang="ja-JP" altLang="en-US" dirty="0" smtClean="0">
                <a:solidFill>
                  <a:schemeClr val="tx1">
                    <a:lumMod val="65000"/>
                    <a:lumOff val="35000"/>
                  </a:schemeClr>
                </a:solidFill>
                <a:latin typeface="+mn-ea"/>
              </a:rPr>
              <a:t>ブランドパネル</a:t>
            </a:r>
            <a:r>
              <a:rPr lang="ja-JP" altLang="en-US" dirty="0">
                <a:solidFill>
                  <a:schemeClr val="tx1">
                    <a:lumMod val="65000"/>
                    <a:lumOff val="35000"/>
                  </a:schemeClr>
                </a:solidFill>
                <a:latin typeface="+mn-ea"/>
              </a:rPr>
              <a:t>　パノラマ</a:t>
            </a:r>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dirty="0">
                <a:solidFill>
                  <a:schemeClr val="tx1">
                    <a:lumMod val="65000"/>
                    <a:lumOff val="35000"/>
                  </a:schemeClr>
                </a:solidFill>
                <a:latin typeface="+mn-ea"/>
              </a:rPr>
              <a:t>ブランドパネル　トップインパクト　パノラマ　</a:t>
            </a:r>
            <a:r>
              <a:rPr lang="en-US" altLang="ja-JP" dirty="0">
                <a:solidFill>
                  <a:schemeClr val="tx1">
                    <a:lumMod val="65000"/>
                    <a:lumOff val="35000"/>
                  </a:schemeClr>
                </a:solidFill>
                <a:latin typeface="+mn-ea"/>
              </a:rPr>
              <a:t>PC</a:t>
            </a:r>
          </a:p>
          <a:p>
            <a:pPr marL="285750" indent="-285750">
              <a:buFont typeface="Arial" panose="020B0604020202020204" pitchFamily="34" charset="0"/>
              <a:buChar char="•"/>
            </a:pPr>
            <a:r>
              <a:rPr lang="ja-JP" altLang="en-US" dirty="0">
                <a:solidFill>
                  <a:schemeClr val="tx1">
                    <a:lumMod val="65000"/>
                    <a:lumOff val="35000"/>
                  </a:schemeClr>
                </a:solidFill>
                <a:latin typeface="+mn-ea"/>
              </a:rPr>
              <a:t>ブランドパネル　トップインパクト　パノラマ　サイドスイッチ　</a:t>
            </a:r>
            <a:r>
              <a:rPr lang="en-US" altLang="ja-JP" dirty="0">
                <a:solidFill>
                  <a:schemeClr val="tx1">
                    <a:lumMod val="65000"/>
                    <a:lumOff val="35000"/>
                  </a:schemeClr>
                </a:solidFill>
                <a:latin typeface="+mn-ea"/>
              </a:rPr>
              <a:t>PC</a:t>
            </a:r>
          </a:p>
          <a:p>
            <a:pPr marL="285750" indent="-285750">
              <a:buFont typeface="Arial" panose="020B0604020202020204" pitchFamily="34" charset="0"/>
              <a:buChar char="•"/>
            </a:pPr>
            <a:r>
              <a:rPr lang="ja-JP" altLang="en-US" dirty="0">
                <a:solidFill>
                  <a:schemeClr val="tx1">
                    <a:lumMod val="65000"/>
                    <a:lumOff val="35000"/>
                  </a:schemeClr>
                </a:solidFill>
                <a:latin typeface="+mn-ea"/>
              </a:rPr>
              <a:t>ブランドパネル　トップインパクト　パノラマ　サイドビジョン　</a:t>
            </a:r>
            <a:r>
              <a:rPr lang="en-US" altLang="ja-JP" dirty="0">
                <a:solidFill>
                  <a:schemeClr val="tx1">
                    <a:lumMod val="65000"/>
                    <a:lumOff val="35000"/>
                  </a:schemeClr>
                </a:solidFill>
                <a:latin typeface="+mn-ea"/>
              </a:rPr>
              <a:t>PC</a:t>
            </a:r>
          </a:p>
          <a:p>
            <a:endParaRPr lang="en-US" altLang="ja-JP" dirty="0">
              <a:solidFill>
                <a:schemeClr val="tx1">
                  <a:lumMod val="65000"/>
                  <a:lumOff val="35000"/>
                </a:schemeClr>
              </a:solidFill>
              <a:latin typeface="+mn-ea"/>
            </a:endParaRPr>
          </a:p>
          <a:p>
            <a:r>
              <a:rPr lang="ja-JP" altLang="en-US" b="1" u="sng" dirty="0" smtClean="0">
                <a:solidFill>
                  <a:schemeClr val="tx1">
                    <a:lumMod val="65000"/>
                    <a:lumOff val="35000"/>
                  </a:schemeClr>
                </a:solidFill>
                <a:latin typeface="+mn-ea"/>
              </a:rPr>
              <a:t>▼掲載できない訴求内容</a:t>
            </a:r>
            <a:endParaRPr lang="en-US" altLang="ja-JP" b="1" u="sng" dirty="0" smtClean="0">
              <a:solidFill>
                <a:schemeClr val="tx1">
                  <a:lumMod val="65000"/>
                  <a:lumOff val="35000"/>
                </a:schemeClr>
              </a:solidFill>
              <a:latin typeface="+mn-ea"/>
            </a:endParaRPr>
          </a:p>
          <a:p>
            <a:r>
              <a:rPr lang="ja-JP" altLang="en-US" dirty="0" smtClean="0">
                <a:solidFill>
                  <a:schemeClr val="tx1">
                    <a:lumMod val="65000"/>
                    <a:lumOff val="35000"/>
                  </a:schemeClr>
                </a:solidFill>
                <a:latin typeface="+mn-ea"/>
              </a:rPr>
              <a:t>・下着・水着（性別問わず）</a:t>
            </a:r>
            <a:endParaRPr lang="en-US" altLang="ja-JP" dirty="0" smtClean="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r>
              <a:rPr lang="ja-JP" altLang="en-US" dirty="0">
                <a:solidFill>
                  <a:schemeClr val="tx1">
                    <a:lumMod val="65000"/>
                    <a:lumOff val="35000"/>
                  </a:schemeClr>
                </a:solidFill>
                <a:latin typeface="+mn-ea"/>
              </a:rPr>
              <a:t>　</a:t>
            </a:r>
            <a:endParaRPr lang="ja-JP" altLang="en-US" dirty="0"/>
          </a:p>
        </p:txBody>
      </p:sp>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457" y="4784638"/>
            <a:ext cx="754621" cy="720080"/>
          </a:xfrm>
          <a:prstGeom prst="rect">
            <a:avLst/>
          </a:prstGeom>
        </p:spPr>
      </p:pic>
      <p:sp>
        <p:nvSpPr>
          <p:cNvPr id="8" name="角丸四角形 7"/>
          <p:cNvSpPr/>
          <p:nvPr/>
        </p:nvSpPr>
        <p:spPr bwMode="auto">
          <a:xfrm>
            <a:off x="416496" y="4725144"/>
            <a:ext cx="11440143" cy="1872208"/>
          </a:xfrm>
          <a:prstGeom prst="roundRect">
            <a:avLst/>
          </a:prstGeom>
          <a:no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smtClean="0">
              <a:ln>
                <a:noFill/>
              </a:ln>
              <a:solidFill>
                <a:schemeClr val="bg1"/>
              </a:solidFill>
              <a:effectLst/>
              <a:uLnTx/>
              <a:uFillTx/>
              <a:latin typeface="+mn-ea"/>
              <a:cs typeface="Verdana" pitchFamily="34" charset="0"/>
            </a:endParaRPr>
          </a:p>
        </p:txBody>
      </p:sp>
      <p:sp>
        <p:nvSpPr>
          <p:cNvPr id="9" name="テキスト ボックス 8"/>
          <p:cNvSpPr txBox="1"/>
          <p:nvPr/>
        </p:nvSpPr>
        <p:spPr>
          <a:xfrm>
            <a:off x="1631505" y="4762204"/>
            <a:ext cx="10309848" cy="2339102"/>
          </a:xfrm>
          <a:prstGeom prst="rect">
            <a:avLst/>
          </a:prstGeom>
          <a:noFill/>
        </p:spPr>
        <p:txBody>
          <a:bodyPr wrap="square" rtlCol="0">
            <a:spAutoFit/>
          </a:bodyPr>
          <a:lstStyle/>
          <a:p>
            <a:pPr marL="400050" lvl="1" indent="0">
              <a:buFont typeface="Arial" pitchFamily="34" charset="0"/>
              <a:buNone/>
            </a:pPr>
            <a:r>
              <a:rPr lang="ja-JP" altLang="en-US" sz="1400" dirty="0" smtClean="0">
                <a:solidFill>
                  <a:schemeClr val="tx1">
                    <a:lumMod val="65000"/>
                    <a:lumOff val="35000"/>
                  </a:schemeClr>
                </a:solidFill>
              </a:rPr>
              <a:t>上記対象商品において</a:t>
            </a:r>
            <a:r>
              <a:rPr lang="ja-JP" altLang="en-US" sz="1400" b="1" dirty="0" smtClean="0">
                <a:solidFill>
                  <a:srgbClr val="C00000"/>
                </a:solidFill>
              </a:rPr>
              <a:t>「下着・水着の訴求」</a:t>
            </a:r>
            <a:r>
              <a:rPr lang="ja-JP" altLang="en-US" sz="1400" dirty="0" smtClean="0">
                <a:solidFill>
                  <a:schemeClr val="tx1">
                    <a:lumMod val="65000"/>
                    <a:lumOff val="35000"/>
                  </a:schemeClr>
                </a:solidFill>
              </a:rPr>
              <a:t>は、</a:t>
            </a:r>
            <a:r>
              <a:rPr lang="ja-JP" altLang="en-US" sz="1400" u="sng" dirty="0" smtClean="0">
                <a:solidFill>
                  <a:schemeClr val="tx1">
                    <a:lumMod val="65000"/>
                    <a:lumOff val="35000"/>
                  </a:schemeClr>
                </a:solidFill>
              </a:rPr>
              <a:t>システム制御がかからず予約できてしまいます</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400050" lvl="1" indent="0">
              <a:buFont typeface="Arial" pitchFamily="34" charset="0"/>
              <a:buNone/>
            </a:pPr>
            <a:r>
              <a:rPr lang="ja-JP" altLang="en-US" sz="1400" dirty="0" smtClean="0">
                <a:solidFill>
                  <a:schemeClr val="tx1">
                    <a:lumMod val="65000"/>
                    <a:lumOff val="35000"/>
                  </a:schemeClr>
                </a:solidFill>
              </a:rPr>
              <a:t>しかし、プロモーション規制対象のため、審査のタイミングで否認されます。</a:t>
            </a:r>
            <a:endParaRPr lang="en-US" altLang="ja-JP" sz="1400" dirty="0" smtClean="0">
              <a:solidFill>
                <a:schemeClr val="tx1">
                  <a:lumMod val="65000"/>
                  <a:lumOff val="35000"/>
                </a:schemeClr>
              </a:solidFill>
            </a:endParaRPr>
          </a:p>
          <a:p>
            <a:pPr marL="400050" lvl="1" indent="0">
              <a:buFont typeface="Arial" pitchFamily="34" charset="0"/>
              <a:buNone/>
            </a:pPr>
            <a:endParaRPr lang="en-US" altLang="ja-JP" sz="1400" b="1" u="sng" dirty="0" smtClean="0">
              <a:solidFill>
                <a:schemeClr val="tx1">
                  <a:lumMod val="65000"/>
                  <a:lumOff val="35000"/>
                </a:schemeClr>
              </a:solidFill>
            </a:endParaRPr>
          </a:p>
          <a:p>
            <a:pPr marL="400050" lvl="1" indent="0">
              <a:buFont typeface="Arial" pitchFamily="34" charset="0"/>
              <a:buNone/>
            </a:pPr>
            <a:r>
              <a:rPr lang="ja-JP" altLang="en-US" sz="1400" b="1" u="sng" dirty="0" smtClean="0">
                <a:solidFill>
                  <a:schemeClr val="accent6"/>
                </a:solidFill>
              </a:rPr>
              <a:t>否認された場合、再審査を申請するか、忘れずにキャンセルしてください</a:t>
            </a:r>
            <a:r>
              <a:rPr lang="ja-JP" altLang="en-US" sz="1400" b="1" u="sng" dirty="0" smtClean="0">
                <a:solidFill>
                  <a:schemeClr val="tx1">
                    <a:lumMod val="65000"/>
                    <a:lumOff val="35000"/>
                  </a:schemeClr>
                </a:solidFill>
              </a:rPr>
              <a:t>。</a:t>
            </a:r>
            <a:endParaRPr lang="en-US" altLang="ja-JP" sz="1400" b="1" u="sng" dirty="0" smtClean="0">
              <a:solidFill>
                <a:schemeClr val="tx1">
                  <a:lumMod val="65000"/>
                  <a:lumOff val="35000"/>
                </a:schemeClr>
              </a:solidFill>
            </a:endParaRPr>
          </a:p>
          <a:p>
            <a:pPr marL="400050" lvl="1" indent="0">
              <a:buFont typeface="Arial" pitchFamily="34" charset="0"/>
              <a:buNone/>
            </a:pPr>
            <a:r>
              <a:rPr lang="ja-JP" altLang="en-US" sz="1400" dirty="0" smtClean="0">
                <a:solidFill>
                  <a:schemeClr val="tx1">
                    <a:lumMod val="65000"/>
                    <a:lumOff val="35000"/>
                  </a:schemeClr>
                </a:solidFill>
              </a:rPr>
              <a:t>（</a:t>
            </a:r>
            <a:r>
              <a:rPr lang="ja-JP" altLang="en-US" sz="1400" dirty="0" smtClean="0">
                <a:solidFill>
                  <a:schemeClr val="tx1">
                    <a:lumMod val="65000"/>
                    <a:lumOff val="35000"/>
                  </a:schemeClr>
                </a:solidFill>
                <a:latin typeface="+mn-ea"/>
              </a:rPr>
              <a:t>キャンペーン作成（予約）後、</a:t>
            </a:r>
            <a:r>
              <a:rPr lang="en-US" altLang="ja-JP" sz="1400" dirty="0" smtClean="0">
                <a:solidFill>
                  <a:schemeClr val="tx1">
                    <a:lumMod val="65000"/>
                    <a:lumOff val="35000"/>
                  </a:schemeClr>
                </a:solidFill>
                <a:latin typeface="+mn-ea"/>
              </a:rPr>
              <a:t>4</a:t>
            </a:r>
            <a:r>
              <a:rPr lang="ja-JP" altLang="en-US" sz="1400" dirty="0" smtClean="0">
                <a:solidFill>
                  <a:schemeClr val="tx1">
                    <a:lumMod val="65000"/>
                    <a:lumOff val="35000"/>
                  </a:schemeClr>
                </a:solidFill>
                <a:latin typeface="+mn-ea"/>
              </a:rPr>
              <a:t>営業日以降のキャンセルはキャンセル料が発生します。</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400050" lvl="1" indent="0">
              <a:buFont typeface="Arial" pitchFamily="34" charset="0"/>
              <a:buNone/>
            </a:pPr>
            <a:endParaRPr lang="en-US" altLang="ja-JP" sz="1600" dirty="0" smtClean="0">
              <a:solidFill>
                <a:schemeClr val="tx1">
                  <a:lumMod val="65000"/>
                  <a:lumOff val="35000"/>
                </a:schemeClr>
              </a:solidFill>
            </a:endParaRPr>
          </a:p>
          <a:p>
            <a:pPr marL="400050" lvl="1"/>
            <a:r>
              <a:rPr lang="ja-JP" altLang="en-US" sz="1200" dirty="0" smtClean="0">
                <a:solidFill>
                  <a:schemeClr val="tx1">
                    <a:lumMod val="65000"/>
                    <a:lumOff val="35000"/>
                  </a:schemeClr>
                </a:solidFill>
              </a:rPr>
              <a:t>なお、</a:t>
            </a:r>
            <a:r>
              <a:rPr lang="ja-JP" altLang="en-US" sz="1200" dirty="0">
                <a:solidFill>
                  <a:schemeClr val="tx1">
                    <a:lumMod val="65000"/>
                    <a:lumOff val="35000"/>
                  </a:schemeClr>
                </a:solidFill>
                <a:latin typeface="+mn-ea"/>
              </a:rPr>
              <a:t>ブランドパネル　リッチフォーマット　</a:t>
            </a:r>
            <a:r>
              <a:rPr lang="en-US" altLang="ja-JP" sz="1200" dirty="0">
                <a:solidFill>
                  <a:schemeClr val="tx1">
                    <a:lumMod val="65000"/>
                    <a:lumOff val="35000"/>
                  </a:schemeClr>
                </a:solidFill>
                <a:latin typeface="+mn-ea"/>
              </a:rPr>
              <a:t>MD</a:t>
            </a:r>
            <a:r>
              <a:rPr lang="ja-JP" altLang="en-US" sz="1200" dirty="0">
                <a:solidFill>
                  <a:schemeClr val="tx1">
                    <a:lumMod val="65000"/>
                    <a:lumOff val="35000"/>
                  </a:schemeClr>
                </a:solidFill>
                <a:latin typeface="+mn-ea"/>
              </a:rPr>
              <a:t>関連</a:t>
            </a:r>
            <a:r>
              <a:rPr lang="ja-JP" altLang="en-US" sz="1200" dirty="0" smtClean="0">
                <a:solidFill>
                  <a:schemeClr val="tx1">
                    <a:lumMod val="65000"/>
                    <a:lumOff val="35000"/>
                  </a:schemeClr>
                </a:solidFill>
                <a:latin typeface="+mn-ea"/>
              </a:rPr>
              <a:t>商品、</a:t>
            </a:r>
            <a:r>
              <a:rPr lang="ja-JP" altLang="en-US" sz="1200" dirty="0" smtClean="0">
                <a:solidFill>
                  <a:schemeClr val="tx1">
                    <a:lumMod val="65000"/>
                    <a:lumOff val="35000"/>
                  </a:schemeClr>
                </a:solidFill>
              </a:rPr>
              <a:t>ブランドパネル　トップインパクト　</a:t>
            </a:r>
            <a:r>
              <a:rPr lang="en-US" altLang="ja-JP" sz="1200" dirty="0" smtClean="0">
                <a:solidFill>
                  <a:schemeClr val="tx1">
                    <a:lumMod val="65000"/>
                    <a:lumOff val="35000"/>
                  </a:schemeClr>
                </a:solidFill>
              </a:rPr>
              <a:t>PC</a:t>
            </a:r>
            <a:r>
              <a:rPr lang="ja-JP" altLang="en-US" sz="1200" dirty="0" smtClean="0">
                <a:solidFill>
                  <a:schemeClr val="tx1">
                    <a:lumMod val="65000"/>
                    <a:lumOff val="35000"/>
                  </a:schemeClr>
                </a:solidFill>
              </a:rPr>
              <a:t>　以外の商品は事前提案可否が必須となります。</a:t>
            </a:r>
            <a:endParaRPr lang="en-US" altLang="ja-JP" sz="1200" dirty="0" smtClean="0">
              <a:solidFill>
                <a:schemeClr val="tx1">
                  <a:lumMod val="65000"/>
                  <a:lumOff val="35000"/>
                </a:schemeClr>
              </a:solidFill>
            </a:endParaRPr>
          </a:p>
          <a:p>
            <a:pPr marL="400050" lvl="1" indent="0">
              <a:buFont typeface="Arial" pitchFamily="34" charset="0"/>
              <a:buNone/>
            </a:pPr>
            <a:endParaRPr lang="en-US" altLang="ja-JP" sz="1600" dirty="0" smtClean="0">
              <a:solidFill>
                <a:schemeClr val="tx1">
                  <a:lumMod val="65000"/>
                  <a:lumOff val="35000"/>
                </a:schemeClr>
              </a:solidFill>
            </a:endParaRPr>
          </a:p>
          <a:p>
            <a:endParaRPr kumimoji="1" lang="ja-JP" altLang="en-US" sz="2000" dirty="0"/>
          </a:p>
        </p:txBody>
      </p:sp>
      <p:sp>
        <p:nvSpPr>
          <p:cNvPr id="4" name="角丸四角形 3"/>
          <p:cNvSpPr/>
          <p:nvPr/>
        </p:nvSpPr>
        <p:spPr>
          <a:xfrm>
            <a:off x="7896200" y="285341"/>
            <a:ext cx="1224136" cy="504056"/>
          </a:xfrm>
          <a:prstGeom prst="round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b="1" dirty="0" smtClean="0">
                <a:solidFill>
                  <a:schemeClr val="bg1"/>
                </a:solidFill>
              </a:rPr>
              <a:t>NEW</a:t>
            </a:r>
            <a:endParaRPr kumimoji="1" lang="ja-JP" altLang="en-US" b="1" dirty="0" smtClean="0">
              <a:solidFill>
                <a:schemeClr val="bg1"/>
              </a:solidFill>
            </a:endParaRPr>
          </a:p>
        </p:txBody>
      </p:sp>
      <p:sp>
        <p:nvSpPr>
          <p:cNvPr id="10" name="正方形/長方形 9"/>
          <p:cNvSpPr/>
          <p:nvPr/>
        </p:nvSpPr>
        <p:spPr>
          <a:xfrm>
            <a:off x="7896200" y="1648473"/>
            <a:ext cx="3744415" cy="646331"/>
          </a:xfrm>
          <a:prstGeom prst="rect">
            <a:avLst/>
          </a:prstGeom>
        </p:spPr>
        <p:txBody>
          <a:bodyPr wrap="square">
            <a:spAutoFit/>
          </a:bodyPr>
          <a:lstStyle/>
          <a:p>
            <a:r>
              <a:rPr lang="ja-JP" altLang="en-US" b="1" u="sng" dirty="0" smtClean="0">
                <a:solidFill>
                  <a:schemeClr val="tx1">
                    <a:lumMod val="65000"/>
                    <a:lumOff val="35000"/>
                  </a:schemeClr>
                </a:solidFill>
                <a:latin typeface="+mn-ea"/>
              </a:rPr>
              <a:t>▼適用開始</a:t>
            </a:r>
            <a:endParaRPr lang="en-US" altLang="ja-JP" b="1" u="sng" dirty="0" smtClean="0">
              <a:solidFill>
                <a:schemeClr val="tx1">
                  <a:lumMod val="65000"/>
                  <a:lumOff val="35000"/>
                </a:schemeClr>
              </a:solidFill>
              <a:latin typeface="+mn-ea"/>
            </a:endParaRPr>
          </a:p>
          <a:p>
            <a:r>
              <a:rPr lang="ja-JP" altLang="en-US" dirty="0">
                <a:solidFill>
                  <a:schemeClr val="tx1">
                    <a:lumMod val="65000"/>
                    <a:lumOff val="35000"/>
                  </a:schemeClr>
                </a:solidFill>
                <a:latin typeface="+mn-ea"/>
              </a:rPr>
              <a:t>・</a:t>
            </a:r>
            <a:r>
              <a:rPr lang="en-US" altLang="ja-JP" b="1" dirty="0">
                <a:solidFill>
                  <a:schemeClr val="tx1">
                    <a:lumMod val="65000"/>
                    <a:lumOff val="35000"/>
                  </a:schemeClr>
                </a:solidFill>
                <a:latin typeface="+mn-ea"/>
              </a:rPr>
              <a:t>2021</a:t>
            </a:r>
            <a:r>
              <a:rPr lang="ja-JP" altLang="en-US" b="1" dirty="0">
                <a:solidFill>
                  <a:schemeClr val="tx1">
                    <a:lumMod val="65000"/>
                    <a:lumOff val="35000"/>
                  </a:schemeClr>
                </a:solidFill>
                <a:latin typeface="+mn-ea"/>
              </a:rPr>
              <a:t>年</a:t>
            </a:r>
            <a:r>
              <a:rPr lang="en-US" altLang="ja-JP" b="1" dirty="0">
                <a:solidFill>
                  <a:schemeClr val="tx1">
                    <a:lumMod val="65000"/>
                    <a:lumOff val="35000"/>
                  </a:schemeClr>
                </a:solidFill>
                <a:latin typeface="+mn-ea"/>
              </a:rPr>
              <a:t>9</a:t>
            </a:r>
            <a:r>
              <a:rPr lang="ja-JP" altLang="en-US" b="1" dirty="0">
                <a:solidFill>
                  <a:schemeClr val="tx1">
                    <a:lumMod val="65000"/>
                    <a:lumOff val="35000"/>
                  </a:schemeClr>
                </a:solidFill>
                <a:latin typeface="+mn-ea"/>
              </a:rPr>
              <a:t>月</a:t>
            </a:r>
            <a:r>
              <a:rPr lang="en-US" altLang="ja-JP" b="1" dirty="0">
                <a:solidFill>
                  <a:schemeClr val="tx1">
                    <a:lumMod val="65000"/>
                    <a:lumOff val="35000"/>
                  </a:schemeClr>
                </a:solidFill>
                <a:latin typeface="+mn-ea"/>
              </a:rPr>
              <a:t>1</a:t>
            </a:r>
            <a:r>
              <a:rPr lang="ja-JP" altLang="en-US" b="1" dirty="0">
                <a:solidFill>
                  <a:schemeClr val="tx1">
                    <a:lumMod val="65000"/>
                    <a:lumOff val="35000"/>
                  </a:schemeClr>
                </a:solidFill>
                <a:latin typeface="+mn-ea"/>
              </a:rPr>
              <a:t>日</a:t>
            </a:r>
            <a:r>
              <a:rPr lang="ja-JP" altLang="en-US" dirty="0">
                <a:solidFill>
                  <a:schemeClr val="tx1">
                    <a:lumMod val="65000"/>
                    <a:lumOff val="35000"/>
                  </a:schemeClr>
                </a:solidFill>
                <a:latin typeface="+mn-ea"/>
              </a:rPr>
              <a:t>掲載開始分～</a:t>
            </a:r>
            <a:endParaRPr lang="en-US" altLang="ja-JP" dirty="0">
              <a:solidFill>
                <a:schemeClr val="tx1">
                  <a:lumMod val="65000"/>
                  <a:lumOff val="35000"/>
                </a:schemeClr>
              </a:solidFill>
              <a:latin typeface="+mn-ea"/>
            </a:endParaRPr>
          </a:p>
        </p:txBody>
      </p:sp>
    </p:spTree>
    <p:extLst>
      <p:ext uri="{BB962C8B-B14F-4D97-AF65-F5344CB8AC3E}">
        <p14:creationId xmlns:p14="http://schemas.microsoft.com/office/powerpoint/2010/main" val="9281002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2043141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657581" cy="814388"/>
          </a:xfrm>
        </p:spPr>
        <p:txBody>
          <a:bodyPr>
            <a:normAutofit/>
          </a:bodyPr>
          <a:lstStyle/>
          <a:p>
            <a:r>
              <a:rPr lang="ja-JP" altLang="en-US" dirty="0" smtClean="0">
                <a:solidFill>
                  <a:schemeClr val="tx1">
                    <a:lumMod val="65000"/>
                    <a:lumOff val="35000"/>
                  </a:schemeClr>
                </a:solidFill>
                <a:latin typeface="+mn-ea"/>
                <a:ea typeface="+mn-ea"/>
              </a:rPr>
              <a:t>「</a:t>
            </a:r>
            <a:r>
              <a:rPr lang="ja-JP" altLang="en-US" dirty="0">
                <a:solidFill>
                  <a:schemeClr val="tx1">
                    <a:lumMod val="65000"/>
                    <a:lumOff val="35000"/>
                  </a:schemeClr>
                </a:solidFill>
                <a:latin typeface="+mn-ea"/>
              </a:rPr>
              <a:t>下着・</a:t>
            </a:r>
            <a:r>
              <a:rPr lang="ja-JP" altLang="en-US" dirty="0" smtClean="0">
                <a:solidFill>
                  <a:schemeClr val="tx1">
                    <a:lumMod val="65000"/>
                    <a:lumOff val="35000"/>
                  </a:schemeClr>
                </a:solidFill>
                <a:latin typeface="+mn-ea"/>
              </a:rPr>
              <a:t>水着</a:t>
            </a:r>
            <a:r>
              <a:rPr lang="ja-JP" altLang="en-US" dirty="0" smtClean="0">
                <a:solidFill>
                  <a:schemeClr val="tx1">
                    <a:lumMod val="65000"/>
                    <a:lumOff val="35000"/>
                  </a:schemeClr>
                </a:solidFill>
                <a:latin typeface="+mn-ea"/>
                <a:ea typeface="+mn-ea"/>
              </a:rPr>
              <a:t>」プロモーション規制について</a:t>
            </a:r>
            <a:endParaRPr lang="en-US" altLang="ja-JP" dirty="0">
              <a:solidFill>
                <a:schemeClr val="tx1">
                  <a:lumMod val="65000"/>
                  <a:lumOff val="35000"/>
                </a:schemeClr>
              </a:solidFill>
              <a:latin typeface="+mn-ea"/>
              <a:ea typeface="+mn-ea"/>
            </a:endParaRP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2" name="正方形/長方形 1"/>
          <p:cNvSpPr/>
          <p:nvPr/>
        </p:nvSpPr>
        <p:spPr>
          <a:xfrm>
            <a:off x="416496" y="1049619"/>
            <a:ext cx="11609570" cy="923330"/>
          </a:xfrm>
          <a:prstGeom prst="rect">
            <a:avLst/>
          </a:prstGeom>
        </p:spPr>
        <p:txBody>
          <a:bodyPr wrap="square">
            <a:spAutoFit/>
          </a:bodyPr>
          <a:lstStyle/>
          <a:p>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r>
              <a:rPr lang="ja-JP" altLang="en-US" dirty="0">
                <a:solidFill>
                  <a:schemeClr val="tx1">
                    <a:lumMod val="65000"/>
                    <a:lumOff val="35000"/>
                  </a:schemeClr>
                </a:solidFill>
                <a:latin typeface="+mn-ea"/>
              </a:rPr>
              <a:t>　</a:t>
            </a:r>
            <a:endParaRPr lang="ja-JP" altLang="en-US" dirty="0"/>
          </a:p>
        </p:txBody>
      </p:sp>
      <p:sp>
        <p:nvSpPr>
          <p:cNvPr id="4" name="角丸四角形 3"/>
          <p:cNvSpPr/>
          <p:nvPr/>
        </p:nvSpPr>
        <p:spPr>
          <a:xfrm>
            <a:off x="7896200" y="285341"/>
            <a:ext cx="1224136" cy="504056"/>
          </a:xfrm>
          <a:prstGeom prst="round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b="1" dirty="0" smtClean="0">
                <a:solidFill>
                  <a:schemeClr val="bg1"/>
                </a:solidFill>
              </a:rPr>
              <a:t>NEW</a:t>
            </a:r>
            <a:endParaRPr kumimoji="1" lang="ja-JP" altLang="en-US" b="1" dirty="0" smtClean="0">
              <a:solidFill>
                <a:schemeClr val="bg1"/>
              </a:solidFill>
            </a:endParaRPr>
          </a:p>
        </p:txBody>
      </p:sp>
      <p:sp>
        <p:nvSpPr>
          <p:cNvPr id="6" name="正方形/長方形 5"/>
          <p:cNvSpPr/>
          <p:nvPr/>
        </p:nvSpPr>
        <p:spPr>
          <a:xfrm>
            <a:off x="1127448" y="5071716"/>
            <a:ext cx="10657184" cy="1461939"/>
          </a:xfrm>
          <a:prstGeom prst="rect">
            <a:avLst/>
          </a:prstGeom>
        </p:spPr>
        <p:txBody>
          <a:bodyPr wrap="square">
            <a:spAutoFit/>
          </a:bodyPr>
          <a:lstStyle/>
          <a:p>
            <a:pPr algn="just"/>
            <a:r>
              <a:rPr lang="ja-JP" altLang="en-US" b="1" dirty="0" smtClean="0">
                <a:solidFill>
                  <a:schemeClr val="tx1">
                    <a:lumMod val="65000"/>
                    <a:lumOff val="35000"/>
                  </a:schemeClr>
                </a:solidFill>
                <a:latin typeface="+mn-ea"/>
              </a:rPr>
              <a:t>「下着</a:t>
            </a:r>
            <a:r>
              <a:rPr lang="ja-JP" altLang="en-US" b="1" dirty="0">
                <a:solidFill>
                  <a:schemeClr val="tx1">
                    <a:lumMod val="65000"/>
                    <a:lumOff val="35000"/>
                  </a:schemeClr>
                </a:solidFill>
                <a:latin typeface="+mn-ea"/>
              </a:rPr>
              <a:t>・水着」の訴求</a:t>
            </a:r>
            <a:r>
              <a:rPr lang="ja-JP" altLang="en-US" b="1" dirty="0" smtClean="0">
                <a:solidFill>
                  <a:schemeClr val="tx1">
                    <a:lumMod val="65000"/>
                    <a:lumOff val="35000"/>
                  </a:schemeClr>
                </a:solidFill>
                <a:latin typeface="+mn-ea"/>
              </a:rPr>
              <a:t>内容に該当するか迷ったら</a:t>
            </a:r>
            <a:r>
              <a:rPr lang="en-US" altLang="ja-JP" b="1" dirty="0" smtClean="0">
                <a:solidFill>
                  <a:schemeClr val="tx1">
                    <a:lumMod val="65000"/>
                    <a:lumOff val="35000"/>
                  </a:schemeClr>
                </a:solidFill>
                <a:latin typeface="+mn-ea"/>
              </a:rPr>
              <a:t>…</a:t>
            </a:r>
            <a:r>
              <a:rPr lang="ja-JP" altLang="en-US" sz="1200" dirty="0">
                <a:solidFill>
                  <a:schemeClr val="tx1">
                    <a:lumMod val="65000"/>
                    <a:lumOff val="35000"/>
                  </a:schemeClr>
                </a:solidFill>
                <a:latin typeface="+mn-ea"/>
              </a:rPr>
              <a:t>（予約前に確認可能です</a:t>
            </a:r>
            <a:r>
              <a:rPr lang="ja-JP" altLang="en-US" sz="1200" dirty="0" smtClean="0">
                <a:solidFill>
                  <a:schemeClr val="tx1">
                    <a:lumMod val="65000"/>
                    <a:lumOff val="35000"/>
                  </a:schemeClr>
                </a:solidFill>
                <a:latin typeface="+mn-ea"/>
              </a:rPr>
              <a:t>）</a:t>
            </a:r>
            <a:endParaRPr lang="en-US" altLang="ja-JP" sz="1200" b="1" dirty="0" smtClean="0">
              <a:solidFill>
                <a:schemeClr val="tx1">
                  <a:lumMod val="65000"/>
                  <a:lumOff val="35000"/>
                </a:schemeClr>
              </a:solidFill>
              <a:latin typeface="+mn-ea"/>
            </a:endParaRPr>
          </a:p>
          <a:p>
            <a:pPr algn="just">
              <a:spcAft>
                <a:spcPts val="0"/>
              </a:spcAft>
            </a:pPr>
            <a:endParaRPr lang="en-US" altLang="ja-JP" sz="200" dirty="0" smtClean="0">
              <a:solidFill>
                <a:srgbClr val="1F497D"/>
              </a:solidFill>
              <a:latin typeface="游ゴシック" panose="020B0400000000000000" pitchFamily="50" charset="-128"/>
              <a:ea typeface="游ゴシック" panose="020B0400000000000000" pitchFamily="50" charset="-128"/>
              <a:cs typeface="ＭＳ Ｐゴシック" panose="020B0600070205080204" pitchFamily="50" charset="-128"/>
            </a:endParaRPr>
          </a:p>
          <a:p>
            <a:pPr algn="just">
              <a:spcAft>
                <a:spcPts val="0"/>
              </a:spcAft>
            </a:pPr>
            <a:r>
              <a:rPr lang="ja-JP" altLang="ja-JP" sz="1400" dirty="0" smtClean="0">
                <a:solidFill>
                  <a:schemeClr val="tx1">
                    <a:lumMod val="85000"/>
                    <a:lumOff val="15000"/>
                  </a:schemeClr>
                </a:solidFill>
                <a:latin typeface="+mn-ea"/>
                <a:cs typeface="ＭＳ Ｐゴシック" panose="020B0600070205080204" pitchFamily="50" charset="-128"/>
              </a:rPr>
              <a:t>「</a:t>
            </a:r>
            <a:r>
              <a:rPr lang="ja-JP" altLang="ja-JP" sz="1100" dirty="0">
                <a:solidFill>
                  <a:schemeClr val="tx1">
                    <a:lumMod val="85000"/>
                    <a:lumOff val="15000"/>
                  </a:schemeClr>
                </a:solidFill>
                <a:latin typeface="+mn-ea"/>
                <a:cs typeface="ＭＳ Ｐゴシック" panose="020B0600070205080204" pitchFamily="50" charset="-128"/>
              </a:rPr>
              <a:t>ディスプレイ広告（予約型）審査相談フォーム</a:t>
            </a:r>
            <a:r>
              <a:rPr lang="ja-JP" altLang="ja-JP" sz="1100" dirty="0" smtClean="0">
                <a:solidFill>
                  <a:schemeClr val="tx1">
                    <a:lumMod val="85000"/>
                    <a:lumOff val="15000"/>
                  </a:schemeClr>
                </a:solidFill>
                <a:latin typeface="+mn-ea"/>
                <a:cs typeface="ＭＳ Ｐゴシック" panose="020B0600070205080204" pitchFamily="50" charset="-128"/>
              </a:rPr>
              <a:t>」</a:t>
            </a:r>
            <a:r>
              <a:rPr lang="en-US" altLang="ja-JP" sz="1100" dirty="0">
                <a:solidFill>
                  <a:schemeClr val="tx1">
                    <a:lumMod val="85000"/>
                    <a:lumOff val="15000"/>
                  </a:schemeClr>
                </a:solidFill>
                <a:latin typeface="+mn-ea"/>
                <a:cs typeface="ＭＳ Ｐゴシック" panose="020B0600070205080204" pitchFamily="50" charset="-128"/>
                <a:hlinkClick r:id="rId2"/>
              </a:rPr>
              <a:t>https://</a:t>
            </a:r>
            <a:r>
              <a:rPr lang="en-US" altLang="ja-JP" sz="1100" dirty="0" smtClean="0">
                <a:solidFill>
                  <a:schemeClr val="tx1">
                    <a:lumMod val="85000"/>
                    <a:lumOff val="15000"/>
                  </a:schemeClr>
                </a:solidFill>
                <a:latin typeface="+mn-ea"/>
                <a:cs typeface="ＭＳ Ｐゴシック" panose="020B0600070205080204" pitchFamily="50" charset="-128"/>
                <a:hlinkClick r:id="rId2"/>
              </a:rPr>
              <a:t>form-business.yahoo.co.jp/claris/enqueteForm?inquiry_type=display_support</a:t>
            </a:r>
            <a:r>
              <a:rPr lang="ja-JP" altLang="en-US" sz="1100" dirty="0" smtClean="0">
                <a:solidFill>
                  <a:schemeClr val="tx1">
                    <a:lumMod val="85000"/>
                    <a:lumOff val="15000"/>
                  </a:schemeClr>
                </a:solidFill>
                <a:latin typeface="+mn-ea"/>
                <a:cs typeface="ＭＳ Ｐゴシック" panose="020B0600070205080204" pitchFamily="50" charset="-128"/>
              </a:rPr>
              <a:t>　</a:t>
            </a:r>
            <a:r>
              <a:rPr lang="ja-JP" altLang="ja-JP" sz="1100" dirty="0" smtClean="0">
                <a:solidFill>
                  <a:schemeClr val="tx1">
                    <a:lumMod val="85000"/>
                    <a:lumOff val="15000"/>
                  </a:schemeClr>
                </a:solidFill>
                <a:latin typeface="+mn-ea"/>
                <a:cs typeface="ＭＳ Ｐゴシック" panose="020B0600070205080204" pitchFamily="50" charset="-128"/>
              </a:rPr>
              <a:t>から</a:t>
            </a:r>
            <a:r>
              <a:rPr lang="ja-JP" altLang="ja-JP" sz="1100" dirty="0">
                <a:solidFill>
                  <a:schemeClr val="tx1">
                    <a:lumMod val="85000"/>
                    <a:lumOff val="15000"/>
                  </a:schemeClr>
                </a:solidFill>
                <a:latin typeface="+mn-ea"/>
                <a:cs typeface="ＭＳ Ｐゴシック" panose="020B0600070205080204" pitchFamily="50" charset="-128"/>
              </a:rPr>
              <a:t>入稿前審査を</a:t>
            </a:r>
            <a:r>
              <a:rPr lang="ja-JP" altLang="ja-JP" sz="1100" dirty="0" smtClean="0">
                <a:solidFill>
                  <a:schemeClr val="tx1">
                    <a:lumMod val="85000"/>
                    <a:lumOff val="15000"/>
                  </a:schemeClr>
                </a:solidFill>
                <a:latin typeface="+mn-ea"/>
                <a:cs typeface="ＭＳ Ｐゴシック" panose="020B0600070205080204" pitchFamily="50" charset="-128"/>
              </a:rPr>
              <a:t>依頼</a:t>
            </a:r>
            <a:r>
              <a:rPr lang="ja-JP" altLang="en-US" sz="1100" dirty="0" smtClean="0">
                <a:solidFill>
                  <a:schemeClr val="tx1">
                    <a:lumMod val="85000"/>
                    <a:lumOff val="15000"/>
                  </a:schemeClr>
                </a:solidFill>
                <a:latin typeface="+mn-ea"/>
                <a:cs typeface="ＭＳ Ｐゴシック" panose="020B0600070205080204" pitchFamily="50" charset="-128"/>
              </a:rPr>
              <a:t>してください。</a:t>
            </a:r>
            <a:endParaRPr lang="ja-JP" altLang="ja-JP" sz="1050" dirty="0">
              <a:solidFill>
                <a:schemeClr val="tx1">
                  <a:lumMod val="85000"/>
                  <a:lumOff val="15000"/>
                </a:schemeClr>
              </a:solidFill>
              <a:latin typeface="+mn-ea"/>
              <a:cs typeface="ＭＳ Ｐゴシック" panose="020B0600070205080204" pitchFamily="50" charset="-128"/>
            </a:endParaRPr>
          </a:p>
          <a:p>
            <a:pPr algn="just">
              <a:spcAft>
                <a:spcPts val="0"/>
              </a:spcAft>
            </a:pPr>
            <a:r>
              <a:rPr lang="ja-JP" altLang="ja-JP" sz="1100" dirty="0">
                <a:solidFill>
                  <a:schemeClr val="tx1">
                    <a:lumMod val="85000"/>
                    <a:lumOff val="15000"/>
                  </a:schemeClr>
                </a:solidFill>
                <a:latin typeface="+mn-ea"/>
                <a:cs typeface="ＭＳ Ｐゴシック" panose="020B0600070205080204" pitchFamily="50" charset="-128"/>
              </a:rPr>
              <a:t>└選択項目：広告掲載基準</a:t>
            </a:r>
            <a:endParaRPr lang="ja-JP" altLang="ja-JP" sz="1050" dirty="0">
              <a:solidFill>
                <a:schemeClr val="tx1">
                  <a:lumMod val="85000"/>
                  <a:lumOff val="15000"/>
                </a:schemeClr>
              </a:solidFill>
              <a:latin typeface="+mn-ea"/>
              <a:cs typeface="ＭＳ Ｐゴシック" panose="020B0600070205080204" pitchFamily="50" charset="-128"/>
            </a:endParaRPr>
          </a:p>
          <a:p>
            <a:pPr algn="just">
              <a:spcAft>
                <a:spcPts val="0"/>
              </a:spcAft>
            </a:pPr>
            <a:r>
              <a:rPr lang="ja-JP" altLang="ja-JP" sz="1100" dirty="0" smtClean="0">
                <a:solidFill>
                  <a:schemeClr val="tx1">
                    <a:lumMod val="85000"/>
                    <a:lumOff val="15000"/>
                  </a:schemeClr>
                </a:solidFill>
                <a:latin typeface="+mn-ea"/>
                <a:cs typeface="ＭＳ Ｐゴシック" panose="020B0600070205080204" pitchFamily="50" charset="-128"/>
              </a:rPr>
              <a:t>└</a:t>
            </a:r>
            <a:r>
              <a:rPr lang="ja-JP" altLang="en-US" sz="1100" dirty="0" smtClean="0">
                <a:solidFill>
                  <a:schemeClr val="tx1">
                    <a:lumMod val="85000"/>
                    <a:lumOff val="15000"/>
                  </a:schemeClr>
                </a:solidFill>
                <a:latin typeface="+mn-ea"/>
                <a:cs typeface="ＭＳ Ｐゴシック" panose="020B0600070205080204" pitchFamily="50" charset="-128"/>
              </a:rPr>
              <a:t>詳細</a:t>
            </a:r>
            <a:r>
              <a:rPr lang="ja-JP" altLang="ja-JP" sz="1100" dirty="0" smtClean="0">
                <a:solidFill>
                  <a:schemeClr val="tx1">
                    <a:lumMod val="85000"/>
                    <a:lumOff val="15000"/>
                  </a:schemeClr>
                </a:solidFill>
                <a:latin typeface="+mn-ea"/>
                <a:cs typeface="ＭＳ Ｐゴシック" panose="020B0600070205080204" pitchFamily="50" charset="-128"/>
              </a:rPr>
              <a:t>：</a:t>
            </a:r>
            <a:r>
              <a:rPr lang="ja-JP" altLang="en-US" sz="1100" dirty="0">
                <a:solidFill>
                  <a:schemeClr val="tx1">
                    <a:lumMod val="85000"/>
                    <a:lumOff val="15000"/>
                  </a:schemeClr>
                </a:solidFill>
                <a:latin typeface="+mn-ea"/>
                <a:cs typeface="ＭＳ Ｐゴシック" panose="020B0600070205080204" pitchFamily="50" charset="-128"/>
              </a:rPr>
              <a:t>「出稿予定の広告フォーマット」において、対象商品を</a:t>
            </a:r>
            <a:r>
              <a:rPr lang="ja-JP" altLang="en-US" sz="1100" dirty="0" smtClean="0">
                <a:solidFill>
                  <a:schemeClr val="tx1">
                    <a:lumMod val="85000"/>
                    <a:lumOff val="15000"/>
                  </a:schemeClr>
                </a:solidFill>
                <a:latin typeface="+mn-ea"/>
                <a:cs typeface="ＭＳ Ｐゴシック" panose="020B0600070205080204" pitchFamily="50" charset="-128"/>
              </a:rPr>
              <a:t>選択。「</a:t>
            </a:r>
            <a:r>
              <a:rPr kumimoji="0" lang="ja-JP" altLang="ja-JP" sz="1100" dirty="0" smtClean="0">
                <a:solidFill>
                  <a:schemeClr val="tx1">
                    <a:lumMod val="85000"/>
                    <a:lumOff val="15000"/>
                  </a:schemeClr>
                </a:solidFill>
                <a:latin typeface="+mn-ea"/>
              </a:rPr>
              <a:t>お問い合わせ</a:t>
            </a:r>
            <a:r>
              <a:rPr kumimoji="0" lang="ja-JP" altLang="ja-JP" sz="1100" dirty="0">
                <a:solidFill>
                  <a:schemeClr val="tx1">
                    <a:lumMod val="85000"/>
                    <a:lumOff val="15000"/>
                  </a:schemeClr>
                </a:solidFill>
                <a:latin typeface="+mn-ea"/>
              </a:rPr>
              <a:t>内容</a:t>
            </a:r>
            <a:r>
              <a:rPr kumimoji="0" lang="ja-JP" altLang="ja-JP" sz="1100" dirty="0" smtClean="0">
                <a:solidFill>
                  <a:schemeClr val="tx1">
                    <a:lumMod val="85000"/>
                    <a:lumOff val="15000"/>
                  </a:schemeClr>
                </a:solidFill>
                <a:latin typeface="+mn-ea"/>
              </a:rPr>
              <a:t>詳細</a:t>
            </a:r>
            <a:r>
              <a:rPr kumimoji="0" lang="ja-JP" altLang="en-US" sz="1100" dirty="0" smtClean="0">
                <a:solidFill>
                  <a:schemeClr val="tx1">
                    <a:lumMod val="85000"/>
                    <a:lumOff val="15000"/>
                  </a:schemeClr>
                </a:solidFill>
                <a:latin typeface="+mn-ea"/>
              </a:rPr>
              <a:t>」欄に</a:t>
            </a:r>
            <a:r>
              <a:rPr lang="en-US" altLang="ja-JP" sz="1100" dirty="0" smtClean="0">
                <a:solidFill>
                  <a:schemeClr val="tx1">
                    <a:lumMod val="85000"/>
                    <a:lumOff val="15000"/>
                  </a:schemeClr>
                </a:solidFill>
                <a:latin typeface="+mn-ea"/>
                <a:cs typeface="ＭＳ Ｐゴシック" panose="020B0600070205080204" pitchFamily="50" charset="-128"/>
              </a:rPr>
              <a:t>URL</a:t>
            </a:r>
            <a:r>
              <a:rPr lang="ja-JP" altLang="en-US" sz="1100" dirty="0" smtClean="0">
                <a:solidFill>
                  <a:schemeClr val="tx1">
                    <a:lumMod val="85000"/>
                    <a:lumOff val="15000"/>
                  </a:schemeClr>
                </a:solidFill>
                <a:latin typeface="+mn-ea"/>
                <a:cs typeface="ＭＳ Ｐゴシック" panose="020B0600070205080204" pitchFamily="50" charset="-128"/>
              </a:rPr>
              <a:t>記載（</a:t>
            </a:r>
            <a:r>
              <a:rPr lang="ja-JP" altLang="ja-JP" sz="1100" dirty="0" smtClean="0">
                <a:solidFill>
                  <a:schemeClr val="tx1">
                    <a:lumMod val="85000"/>
                    <a:lumOff val="15000"/>
                  </a:schemeClr>
                </a:solidFill>
                <a:latin typeface="+mn-ea"/>
                <a:cs typeface="ＭＳ Ｐゴシック" panose="020B0600070205080204" pitchFamily="50" charset="-128"/>
              </a:rPr>
              <a:t>必須</a:t>
            </a:r>
            <a:r>
              <a:rPr lang="ja-JP" altLang="en-US" sz="1100" dirty="0" smtClean="0">
                <a:solidFill>
                  <a:schemeClr val="tx1">
                    <a:lumMod val="85000"/>
                    <a:lumOff val="15000"/>
                  </a:schemeClr>
                </a:solidFill>
                <a:latin typeface="+mn-ea"/>
                <a:cs typeface="ＭＳ Ｐゴシック" panose="020B0600070205080204" pitchFamily="50" charset="-128"/>
              </a:rPr>
              <a:t>）、また</a:t>
            </a:r>
            <a:r>
              <a:rPr lang="ja-JP" altLang="ja-JP" sz="1100" dirty="0" smtClean="0">
                <a:solidFill>
                  <a:schemeClr val="tx1">
                    <a:lumMod val="85000"/>
                    <a:lumOff val="15000"/>
                  </a:schemeClr>
                </a:solidFill>
                <a:latin typeface="+mn-ea"/>
                <a:cs typeface="ＭＳ Ｐゴシック" panose="020B0600070205080204" pitchFamily="50" charset="-128"/>
              </a:rPr>
              <a:t>下着</a:t>
            </a:r>
            <a:r>
              <a:rPr lang="ja-JP" altLang="ja-JP" sz="1100" dirty="0">
                <a:solidFill>
                  <a:schemeClr val="tx1">
                    <a:lumMod val="85000"/>
                    <a:lumOff val="15000"/>
                  </a:schemeClr>
                </a:solidFill>
                <a:latin typeface="+mn-ea"/>
                <a:cs typeface="ＭＳ Ｐゴシック" panose="020B0600070205080204" pitchFamily="50" charset="-128"/>
              </a:rPr>
              <a:t>水着制限に該当するかの確認である旨を明記。</a:t>
            </a:r>
            <a:endParaRPr lang="ja-JP" altLang="ja-JP" sz="1050" dirty="0">
              <a:solidFill>
                <a:schemeClr val="tx1">
                  <a:lumMod val="85000"/>
                  <a:lumOff val="15000"/>
                </a:schemeClr>
              </a:solidFill>
              <a:latin typeface="+mn-ea"/>
              <a:cs typeface="ＭＳ Ｐゴシック" panose="020B0600070205080204" pitchFamily="50" charset="-128"/>
            </a:endParaRPr>
          </a:p>
          <a:p>
            <a:pPr algn="just">
              <a:spcAft>
                <a:spcPts val="0"/>
              </a:spcAft>
            </a:pPr>
            <a:r>
              <a:rPr lang="ja-JP" altLang="ja-JP" sz="1100" dirty="0" smtClean="0">
                <a:solidFill>
                  <a:schemeClr val="tx1">
                    <a:lumMod val="85000"/>
                    <a:lumOff val="15000"/>
                  </a:schemeClr>
                </a:solidFill>
                <a:latin typeface="+mn-ea"/>
                <a:cs typeface="ＭＳ Ｐゴシック" panose="020B0600070205080204" pitchFamily="50" charset="-128"/>
              </a:rPr>
              <a:t>└</a:t>
            </a:r>
            <a:r>
              <a:rPr lang="ja-JP" altLang="en-US" sz="1100" dirty="0" smtClean="0">
                <a:solidFill>
                  <a:schemeClr val="tx1">
                    <a:lumMod val="85000"/>
                    <a:lumOff val="15000"/>
                  </a:schemeClr>
                </a:solidFill>
                <a:latin typeface="+mn-ea"/>
                <a:cs typeface="ＭＳ Ｐゴシック" panose="020B0600070205080204" pitchFamily="50" charset="-128"/>
              </a:rPr>
              <a:t>弊社</a:t>
            </a:r>
            <a:r>
              <a:rPr lang="ja-JP" altLang="ja-JP" sz="1100" dirty="0" smtClean="0">
                <a:solidFill>
                  <a:schemeClr val="tx1">
                    <a:lumMod val="85000"/>
                    <a:lumOff val="15000"/>
                  </a:schemeClr>
                </a:solidFill>
                <a:latin typeface="+mn-ea"/>
                <a:cs typeface="ＭＳ Ｐゴシック" panose="020B0600070205080204" pitchFamily="50" charset="-128"/>
              </a:rPr>
              <a:t>から</a:t>
            </a:r>
            <a:r>
              <a:rPr lang="ja-JP" altLang="ja-JP" sz="1100" dirty="0">
                <a:solidFill>
                  <a:schemeClr val="tx1">
                    <a:lumMod val="85000"/>
                    <a:lumOff val="15000"/>
                  </a:schemeClr>
                </a:solidFill>
                <a:latin typeface="+mn-ea"/>
                <a:cs typeface="ＭＳ Ｐゴシック" panose="020B0600070205080204" pitchFamily="50" charset="-128"/>
              </a:rPr>
              <a:t>の回答：制限に該当するか否かを</a:t>
            </a:r>
            <a:r>
              <a:rPr lang="ja-JP" altLang="ja-JP" sz="1100" dirty="0" smtClean="0">
                <a:solidFill>
                  <a:schemeClr val="tx1">
                    <a:lumMod val="85000"/>
                    <a:lumOff val="15000"/>
                  </a:schemeClr>
                </a:solidFill>
                <a:latin typeface="+mn-ea"/>
                <a:cs typeface="ＭＳ Ｐゴシック" panose="020B0600070205080204" pitchFamily="50" charset="-128"/>
              </a:rPr>
              <a:t>回答</a:t>
            </a:r>
            <a:r>
              <a:rPr lang="ja-JP" altLang="en-US" sz="1100" dirty="0" smtClean="0">
                <a:solidFill>
                  <a:schemeClr val="tx1">
                    <a:lumMod val="85000"/>
                    <a:lumOff val="15000"/>
                  </a:schemeClr>
                </a:solidFill>
                <a:latin typeface="+mn-ea"/>
                <a:cs typeface="ＭＳ Ｐゴシック" panose="020B0600070205080204" pitchFamily="50" charset="-128"/>
              </a:rPr>
              <a:t>させていただきます</a:t>
            </a:r>
            <a:r>
              <a:rPr lang="ja-JP" altLang="ja-JP" sz="1100" dirty="0" smtClean="0">
                <a:solidFill>
                  <a:schemeClr val="tx1">
                    <a:lumMod val="85000"/>
                    <a:lumOff val="15000"/>
                  </a:schemeClr>
                </a:solidFill>
                <a:latin typeface="+mn-ea"/>
                <a:cs typeface="ＭＳ Ｐゴシック" panose="020B0600070205080204" pitchFamily="50" charset="-128"/>
              </a:rPr>
              <a:t>。</a:t>
            </a:r>
            <a:endParaRPr lang="ja-JP" altLang="ja-JP" sz="1050" dirty="0">
              <a:solidFill>
                <a:schemeClr val="tx1">
                  <a:lumMod val="85000"/>
                  <a:lumOff val="15000"/>
                </a:schemeClr>
              </a:solidFill>
              <a:effectLst/>
              <a:latin typeface="+mn-ea"/>
              <a:cs typeface="ＭＳ Ｐゴシック" panose="020B0600070205080204" pitchFamily="50" charset="-128"/>
            </a:endParaRPr>
          </a:p>
        </p:txBody>
      </p:sp>
      <p:sp>
        <p:nvSpPr>
          <p:cNvPr id="11" name="角丸四角形 10"/>
          <p:cNvSpPr/>
          <p:nvPr/>
        </p:nvSpPr>
        <p:spPr bwMode="auto">
          <a:xfrm>
            <a:off x="416496" y="5013176"/>
            <a:ext cx="11440143" cy="1584176"/>
          </a:xfrm>
          <a:prstGeom prst="roundRect">
            <a:avLst/>
          </a:prstGeom>
          <a:no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smtClean="0">
              <a:ln>
                <a:noFill/>
              </a:ln>
              <a:solidFill>
                <a:schemeClr val="bg1"/>
              </a:solidFill>
              <a:effectLst/>
              <a:uLnTx/>
              <a:uFillTx/>
              <a:latin typeface="+mn-ea"/>
              <a:cs typeface="Verdana" pitchFamily="34" charset="0"/>
            </a:endParaRPr>
          </a:p>
        </p:txBody>
      </p:sp>
      <p:graphicFrame>
        <p:nvGraphicFramePr>
          <p:cNvPr id="12" name="表 11"/>
          <p:cNvGraphicFramePr>
            <a:graphicFrameLocks noGrp="1"/>
          </p:cNvGraphicFramePr>
          <p:nvPr>
            <p:extLst/>
          </p:nvPr>
        </p:nvGraphicFramePr>
        <p:xfrm>
          <a:off x="502564" y="1052738"/>
          <a:ext cx="11354075" cy="3893832"/>
        </p:xfrm>
        <a:graphic>
          <a:graphicData uri="http://schemas.openxmlformats.org/drawingml/2006/table">
            <a:tbl>
              <a:tblPr firstRow="1" bandRow="1">
                <a:tableStyleId>{21E4AEA4-8DFA-4A89-87EB-49C32662AFE0}</a:tableStyleId>
              </a:tblPr>
              <a:tblGrid>
                <a:gridCol w="1344964">
                  <a:extLst>
                    <a:ext uri="{9D8B030D-6E8A-4147-A177-3AD203B41FA5}">
                      <a16:colId xmlns:a16="http://schemas.microsoft.com/office/drawing/2014/main" val="3127696540"/>
                    </a:ext>
                  </a:extLst>
                </a:gridCol>
                <a:gridCol w="3816424">
                  <a:extLst>
                    <a:ext uri="{9D8B030D-6E8A-4147-A177-3AD203B41FA5}">
                      <a16:colId xmlns:a16="http://schemas.microsoft.com/office/drawing/2014/main" val="1445176039"/>
                    </a:ext>
                  </a:extLst>
                </a:gridCol>
                <a:gridCol w="6192687">
                  <a:extLst>
                    <a:ext uri="{9D8B030D-6E8A-4147-A177-3AD203B41FA5}">
                      <a16:colId xmlns:a16="http://schemas.microsoft.com/office/drawing/2014/main" val="1741614184"/>
                    </a:ext>
                  </a:extLst>
                </a:gridCol>
              </a:tblGrid>
              <a:tr h="373392">
                <a:tc>
                  <a:txBody>
                    <a:bodyPr/>
                    <a:lstStyle/>
                    <a:p>
                      <a:r>
                        <a:rPr kumimoji="1" lang="ja-JP" altLang="en-US" dirty="0" smtClean="0"/>
                        <a:t>カテゴリー</a:t>
                      </a:r>
                      <a:endParaRPr kumimoji="1" lang="ja-JP" altLang="en-US" dirty="0"/>
                    </a:p>
                  </a:txBody>
                  <a:tcPr/>
                </a:tc>
                <a:tc>
                  <a:txBody>
                    <a:bodyPr/>
                    <a:lstStyle/>
                    <a:p>
                      <a:r>
                        <a:rPr kumimoji="1" lang="ja-JP" altLang="en-US" dirty="0" smtClean="0"/>
                        <a:t>定義</a:t>
                      </a:r>
                      <a:endParaRPr kumimoji="1" lang="ja-JP" altLang="en-US" dirty="0"/>
                    </a:p>
                  </a:txBody>
                  <a:tcPr/>
                </a:tc>
                <a:tc>
                  <a:txBody>
                    <a:bodyPr/>
                    <a:lstStyle/>
                    <a:p>
                      <a:r>
                        <a:rPr kumimoji="1" lang="ja-JP" altLang="en-US" u="none" dirty="0" smtClean="0"/>
                        <a:t>備考</a:t>
                      </a:r>
                      <a:endParaRPr kumimoji="1" lang="ja-JP" altLang="en-US" u="none" dirty="0"/>
                    </a:p>
                  </a:txBody>
                  <a:tcPr/>
                </a:tc>
                <a:extLst>
                  <a:ext uri="{0D108BD9-81ED-4DB2-BD59-A6C34878D82A}">
                    <a16:rowId xmlns:a16="http://schemas.microsoft.com/office/drawing/2014/main" val="2227443882"/>
                  </a:ext>
                </a:extLst>
              </a:tr>
              <a:tr h="1920894">
                <a:tc>
                  <a:txBody>
                    <a:bodyPr/>
                    <a:lstStyle/>
                    <a:p>
                      <a:r>
                        <a:rPr kumimoji="1" lang="ja-JP" altLang="en-US" sz="1800" kern="1200" dirty="0" smtClean="0">
                          <a:solidFill>
                            <a:schemeClr val="tx1">
                              <a:lumMod val="65000"/>
                              <a:lumOff val="35000"/>
                            </a:schemeClr>
                          </a:solidFill>
                          <a:latin typeface="+mn-ea"/>
                          <a:ea typeface="+mn-ea"/>
                          <a:cs typeface="+mn-cs"/>
                        </a:rPr>
                        <a:t>下着</a:t>
                      </a:r>
                      <a:endParaRPr kumimoji="1" lang="ja-JP" altLang="en-US" sz="1800" kern="1200" dirty="0">
                        <a:solidFill>
                          <a:schemeClr val="tx1">
                            <a:lumMod val="65000"/>
                            <a:lumOff val="35000"/>
                          </a:schemeClr>
                        </a:solidFill>
                        <a:latin typeface="+mn-ea"/>
                        <a:ea typeface="+mn-ea"/>
                        <a:cs typeface="+mn-cs"/>
                      </a:endParaRPr>
                    </a:p>
                  </a:txBody>
                  <a:tcPr/>
                </a:tc>
                <a:tc>
                  <a:txBody>
                    <a:bodyPr/>
                    <a:lstStyle/>
                    <a:p>
                      <a:pPr marL="0" indent="0" algn="l"/>
                      <a:r>
                        <a:rPr lang="ja-JP" altLang="ja-JP" dirty="0" smtClean="0">
                          <a:solidFill>
                            <a:schemeClr val="tx1">
                              <a:lumMod val="65000"/>
                              <a:lumOff val="35000"/>
                            </a:schemeClr>
                          </a:solidFill>
                          <a:latin typeface="+mn-ea"/>
                        </a:rPr>
                        <a:t>肌に直接装着するもの、衛生上肌につけているものや体形を美しく見せるためのもの、多くの人が当然のものとしてつけているもの。</a:t>
                      </a:r>
                    </a:p>
                    <a:p>
                      <a:pPr marL="0" indent="0" algn="l"/>
                      <a:r>
                        <a:rPr lang="ja-JP" altLang="ja-JP" dirty="0" smtClean="0">
                          <a:solidFill>
                            <a:schemeClr val="tx1">
                              <a:lumMod val="65000"/>
                              <a:lumOff val="35000"/>
                            </a:schemeClr>
                          </a:solidFill>
                          <a:latin typeface="+mn-ea"/>
                        </a:rPr>
                        <a:t>保湿性を高めたり衛生を意識するために下着以外につける、いわゆる肌着も下着に含む。</a:t>
                      </a:r>
                      <a:endParaRPr kumimoji="1" lang="ja-JP" altLang="en-US" dirty="0"/>
                    </a:p>
                  </a:txBody>
                  <a:tcPr/>
                </a:tc>
                <a:tc>
                  <a:txBody>
                    <a:bodyPr/>
                    <a:lstStyle/>
                    <a:p>
                      <a:pPr marL="0" lvl="2" indent="0"/>
                      <a:r>
                        <a:rPr lang="ja-JP" altLang="ja-JP" sz="1600" b="1" dirty="0" smtClean="0">
                          <a:solidFill>
                            <a:schemeClr val="tx1">
                              <a:lumMod val="65000"/>
                              <a:lumOff val="35000"/>
                            </a:schemeClr>
                          </a:solidFill>
                          <a:latin typeface="+mn-ea"/>
                        </a:rPr>
                        <a:t>対象例）</a:t>
                      </a:r>
                    </a:p>
                    <a:p>
                      <a:pPr marL="914400" lvl="2" indent="-827088" algn="l"/>
                      <a:r>
                        <a:rPr lang="ja-JP" altLang="ja-JP" sz="1400" dirty="0" smtClean="0">
                          <a:solidFill>
                            <a:schemeClr val="tx1">
                              <a:lumMod val="65000"/>
                              <a:lumOff val="35000"/>
                            </a:schemeClr>
                          </a:solidFill>
                          <a:latin typeface="+mn-ea"/>
                        </a:rPr>
                        <a:t>・ショーツ</a:t>
                      </a:r>
                      <a:r>
                        <a:rPr lang="en-US" altLang="ja-JP" sz="1400" dirty="0" smtClean="0">
                          <a:solidFill>
                            <a:schemeClr val="tx1">
                              <a:lumMod val="65000"/>
                              <a:lumOff val="35000"/>
                            </a:schemeClr>
                          </a:solidFill>
                          <a:latin typeface="+mn-ea"/>
                        </a:rPr>
                        <a:t>/</a:t>
                      </a:r>
                      <a:r>
                        <a:rPr lang="ja-JP" altLang="ja-JP" sz="1400" dirty="0" smtClean="0">
                          <a:solidFill>
                            <a:schemeClr val="tx1">
                              <a:lumMod val="65000"/>
                              <a:lumOff val="35000"/>
                            </a:schemeClr>
                          </a:solidFill>
                          <a:latin typeface="+mn-ea"/>
                        </a:rPr>
                        <a:t>パンツ</a:t>
                      </a:r>
                      <a:r>
                        <a:rPr lang="en-US" altLang="ja-JP" sz="1400" dirty="0" smtClean="0">
                          <a:solidFill>
                            <a:schemeClr val="tx1">
                              <a:lumMod val="65000"/>
                              <a:lumOff val="35000"/>
                            </a:schemeClr>
                          </a:solidFill>
                          <a:latin typeface="+mn-ea"/>
                        </a:rPr>
                        <a:t>/</a:t>
                      </a:r>
                      <a:r>
                        <a:rPr lang="ja-JP" altLang="ja-JP" sz="1400" dirty="0" smtClean="0">
                          <a:solidFill>
                            <a:schemeClr val="tx1">
                              <a:lumMod val="65000"/>
                              <a:lumOff val="35000"/>
                            </a:schemeClr>
                          </a:solidFill>
                          <a:latin typeface="+mn-ea"/>
                        </a:rPr>
                        <a:t>ガードル</a:t>
                      </a:r>
                    </a:p>
                    <a:p>
                      <a:pPr marL="914400" lvl="2" indent="-827088" algn="l"/>
                      <a:r>
                        <a:rPr lang="ja-JP" altLang="ja-JP" sz="1400" dirty="0" smtClean="0">
                          <a:solidFill>
                            <a:schemeClr val="tx1">
                              <a:lumMod val="65000"/>
                              <a:lumOff val="35000"/>
                            </a:schemeClr>
                          </a:solidFill>
                          <a:latin typeface="+mn-ea"/>
                        </a:rPr>
                        <a:t>・ブラジャー</a:t>
                      </a:r>
                      <a:r>
                        <a:rPr lang="en-US" altLang="ja-JP" sz="1400" dirty="0" smtClean="0">
                          <a:solidFill>
                            <a:schemeClr val="tx1">
                              <a:lumMod val="65000"/>
                              <a:lumOff val="35000"/>
                            </a:schemeClr>
                          </a:solidFill>
                          <a:latin typeface="+mn-ea"/>
                        </a:rPr>
                        <a:t>/</a:t>
                      </a:r>
                      <a:r>
                        <a:rPr lang="ja-JP" altLang="ja-JP" sz="1400" dirty="0" smtClean="0">
                          <a:solidFill>
                            <a:schemeClr val="tx1">
                              <a:lumMod val="65000"/>
                              <a:lumOff val="35000"/>
                            </a:schemeClr>
                          </a:solidFill>
                          <a:latin typeface="+mn-ea"/>
                        </a:rPr>
                        <a:t>スポーツブラ</a:t>
                      </a:r>
                      <a:r>
                        <a:rPr lang="en-US" altLang="ja-JP" sz="1400" dirty="0" smtClean="0">
                          <a:solidFill>
                            <a:schemeClr val="tx1">
                              <a:lumMod val="65000"/>
                              <a:lumOff val="35000"/>
                            </a:schemeClr>
                          </a:solidFill>
                          <a:latin typeface="+mn-ea"/>
                        </a:rPr>
                        <a:t>/</a:t>
                      </a:r>
                      <a:r>
                        <a:rPr lang="ja-JP" altLang="ja-JP" sz="1400" dirty="0" smtClean="0">
                          <a:solidFill>
                            <a:schemeClr val="tx1">
                              <a:lumMod val="65000"/>
                              <a:lumOff val="35000"/>
                            </a:schemeClr>
                          </a:solidFill>
                          <a:latin typeface="+mn-ea"/>
                        </a:rPr>
                        <a:t>ブラトップ</a:t>
                      </a:r>
                      <a:r>
                        <a:rPr lang="en-US" altLang="ja-JP" sz="1400" dirty="0" smtClean="0">
                          <a:solidFill>
                            <a:schemeClr val="tx1">
                              <a:lumMod val="65000"/>
                              <a:lumOff val="35000"/>
                            </a:schemeClr>
                          </a:solidFill>
                          <a:latin typeface="+mn-ea"/>
                        </a:rPr>
                        <a:t>/</a:t>
                      </a:r>
                      <a:r>
                        <a:rPr lang="ja-JP" altLang="ja-JP" sz="1400" dirty="0" smtClean="0">
                          <a:solidFill>
                            <a:schemeClr val="tx1">
                              <a:lumMod val="65000"/>
                              <a:lumOff val="35000"/>
                            </a:schemeClr>
                          </a:solidFill>
                          <a:latin typeface="+mn-ea"/>
                        </a:rPr>
                        <a:t>チューブトップ</a:t>
                      </a:r>
                      <a:r>
                        <a:rPr lang="en-US" altLang="ja-JP" sz="1400" dirty="0" smtClean="0">
                          <a:solidFill>
                            <a:schemeClr val="tx1">
                              <a:lumMod val="65000"/>
                              <a:lumOff val="35000"/>
                            </a:schemeClr>
                          </a:solidFill>
                          <a:latin typeface="+mn-ea"/>
                        </a:rPr>
                        <a:t>/</a:t>
                      </a:r>
                      <a:r>
                        <a:rPr lang="ja-JP" altLang="ja-JP" sz="1400" dirty="0" smtClean="0">
                          <a:solidFill>
                            <a:schemeClr val="tx1">
                              <a:lumMod val="65000"/>
                              <a:lumOff val="35000"/>
                            </a:schemeClr>
                          </a:solidFill>
                          <a:latin typeface="+mn-ea"/>
                        </a:rPr>
                        <a:t>ヌーブラ</a:t>
                      </a:r>
                    </a:p>
                    <a:p>
                      <a:pPr marL="914400" lvl="2" indent="-827088" algn="l"/>
                      <a:r>
                        <a:rPr lang="ja-JP" altLang="ja-JP" sz="1400" dirty="0" smtClean="0">
                          <a:solidFill>
                            <a:schemeClr val="tx1">
                              <a:lumMod val="65000"/>
                              <a:lumOff val="35000"/>
                            </a:schemeClr>
                          </a:solidFill>
                          <a:latin typeface="+mn-ea"/>
                        </a:rPr>
                        <a:t>・キャミソール</a:t>
                      </a:r>
                      <a:r>
                        <a:rPr lang="en-US" altLang="ja-JP" sz="1400" dirty="0" smtClean="0">
                          <a:solidFill>
                            <a:schemeClr val="tx1">
                              <a:lumMod val="65000"/>
                              <a:lumOff val="35000"/>
                            </a:schemeClr>
                          </a:solidFill>
                          <a:latin typeface="+mn-ea"/>
                        </a:rPr>
                        <a:t>/</a:t>
                      </a:r>
                      <a:r>
                        <a:rPr lang="ja-JP" altLang="ja-JP" sz="1400" dirty="0" smtClean="0">
                          <a:solidFill>
                            <a:schemeClr val="tx1">
                              <a:lumMod val="65000"/>
                              <a:lumOff val="35000"/>
                            </a:schemeClr>
                          </a:solidFill>
                          <a:latin typeface="+mn-ea"/>
                        </a:rPr>
                        <a:t>ベビードール</a:t>
                      </a:r>
                      <a:r>
                        <a:rPr lang="en-US" altLang="ja-JP" sz="1400" dirty="0" smtClean="0">
                          <a:solidFill>
                            <a:schemeClr val="tx1">
                              <a:lumMod val="65000"/>
                              <a:lumOff val="35000"/>
                            </a:schemeClr>
                          </a:solidFill>
                          <a:latin typeface="+mn-ea"/>
                        </a:rPr>
                        <a:t>/</a:t>
                      </a:r>
                      <a:r>
                        <a:rPr lang="ja-JP" altLang="ja-JP" sz="1400" dirty="0" smtClean="0">
                          <a:solidFill>
                            <a:schemeClr val="tx1">
                              <a:lumMod val="65000"/>
                              <a:lumOff val="35000"/>
                            </a:schemeClr>
                          </a:solidFill>
                          <a:latin typeface="+mn-ea"/>
                        </a:rPr>
                        <a:t>スリップ</a:t>
                      </a:r>
                    </a:p>
                    <a:p>
                      <a:pPr marL="914400" lvl="2" indent="-827088" algn="l"/>
                      <a:r>
                        <a:rPr lang="ja-JP" altLang="ja-JP" sz="1400" dirty="0" smtClean="0">
                          <a:solidFill>
                            <a:schemeClr val="tx1">
                              <a:lumMod val="65000"/>
                              <a:lumOff val="35000"/>
                            </a:schemeClr>
                          </a:solidFill>
                          <a:latin typeface="+mn-ea"/>
                        </a:rPr>
                        <a:t>・ペチコート</a:t>
                      </a:r>
                      <a:r>
                        <a:rPr lang="en-US" altLang="ja-JP" sz="1400" dirty="0" smtClean="0">
                          <a:solidFill>
                            <a:schemeClr val="tx1">
                              <a:lumMod val="65000"/>
                              <a:lumOff val="35000"/>
                            </a:schemeClr>
                          </a:solidFill>
                          <a:latin typeface="+mn-ea"/>
                        </a:rPr>
                        <a:t>/</a:t>
                      </a:r>
                      <a:r>
                        <a:rPr lang="ja-JP" altLang="ja-JP" sz="1400" dirty="0" smtClean="0">
                          <a:solidFill>
                            <a:schemeClr val="tx1">
                              <a:lumMod val="65000"/>
                              <a:lumOff val="35000"/>
                            </a:schemeClr>
                          </a:solidFill>
                          <a:latin typeface="+mn-ea"/>
                        </a:rPr>
                        <a:t>インナーショートパンツ</a:t>
                      </a:r>
                      <a:endParaRPr kumimoji="1" lang="ja-JP" altLang="en-US" dirty="0"/>
                    </a:p>
                  </a:txBody>
                  <a:tcPr/>
                </a:tc>
                <a:extLst>
                  <a:ext uri="{0D108BD9-81ED-4DB2-BD59-A6C34878D82A}">
                    <a16:rowId xmlns:a16="http://schemas.microsoft.com/office/drawing/2014/main" val="2017888270"/>
                  </a:ext>
                </a:extLst>
              </a:tr>
              <a:tr h="1288157">
                <a:tc>
                  <a:txBody>
                    <a:bodyPr/>
                    <a:lstStyle/>
                    <a:p>
                      <a:r>
                        <a:rPr kumimoji="1" lang="ja-JP" altLang="en-US" sz="1800" kern="1200" dirty="0" smtClean="0">
                          <a:solidFill>
                            <a:schemeClr val="tx1">
                              <a:lumMod val="65000"/>
                              <a:lumOff val="35000"/>
                            </a:schemeClr>
                          </a:solidFill>
                          <a:latin typeface="+mn-ea"/>
                          <a:ea typeface="+mn-ea"/>
                          <a:cs typeface="+mn-cs"/>
                        </a:rPr>
                        <a:t>水着</a:t>
                      </a:r>
                      <a:endParaRPr kumimoji="1" lang="ja-JP" altLang="en-US" sz="1800" kern="1200" dirty="0">
                        <a:solidFill>
                          <a:schemeClr val="tx1">
                            <a:lumMod val="65000"/>
                            <a:lumOff val="35000"/>
                          </a:schemeClr>
                        </a:solidFill>
                        <a:latin typeface="+mn-ea"/>
                        <a:ea typeface="+mn-ea"/>
                        <a:cs typeface="+mn-cs"/>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ja-JP" dirty="0" smtClean="0">
                          <a:solidFill>
                            <a:schemeClr val="tx1">
                              <a:lumMod val="65000"/>
                              <a:lumOff val="35000"/>
                            </a:schemeClr>
                          </a:solidFill>
                          <a:latin typeface="+mn-ea"/>
                        </a:rPr>
                        <a:t>海水浴や水泳等に用いる衣服。</a:t>
                      </a:r>
                    </a:p>
                  </a:txBody>
                  <a:tcPr/>
                </a:tc>
                <a:tc>
                  <a:txBody>
                    <a:bodyPr/>
                    <a:lstStyle/>
                    <a:p>
                      <a:pPr marL="896938" indent="-896938"/>
                      <a:r>
                        <a:rPr lang="ja-JP" altLang="ja-JP" sz="1600" dirty="0" smtClean="0">
                          <a:solidFill>
                            <a:schemeClr val="tx1">
                              <a:lumMod val="65000"/>
                              <a:lumOff val="35000"/>
                            </a:schemeClr>
                          </a:solidFill>
                          <a:latin typeface="+mn-ea"/>
                        </a:rPr>
                        <a:t>以下は基本的に</a:t>
                      </a:r>
                      <a:r>
                        <a:rPr lang="ja-JP" altLang="ja-JP" sz="1600" b="1" dirty="0" smtClean="0">
                          <a:solidFill>
                            <a:schemeClr val="tx1">
                              <a:lumMod val="65000"/>
                              <a:lumOff val="35000"/>
                            </a:schemeClr>
                          </a:solidFill>
                          <a:latin typeface="+mn-ea"/>
                        </a:rPr>
                        <a:t>対象外</a:t>
                      </a:r>
                      <a:r>
                        <a:rPr lang="ja-JP" altLang="ja-JP" sz="1600" dirty="0" smtClean="0">
                          <a:solidFill>
                            <a:schemeClr val="tx1">
                              <a:lumMod val="65000"/>
                              <a:lumOff val="35000"/>
                            </a:schemeClr>
                          </a:solidFill>
                          <a:latin typeface="+mn-ea"/>
                        </a:rPr>
                        <a:t>とします。</a:t>
                      </a:r>
                    </a:p>
                    <a:p>
                      <a:pPr marL="896938" lvl="1" indent="-896938"/>
                      <a:r>
                        <a:rPr lang="ja-JP" altLang="ja-JP" sz="1600" b="1" dirty="0" smtClean="0">
                          <a:solidFill>
                            <a:schemeClr val="tx1">
                              <a:lumMod val="65000"/>
                              <a:lumOff val="35000"/>
                            </a:schemeClr>
                          </a:solidFill>
                          <a:latin typeface="+mn-ea"/>
                        </a:rPr>
                        <a:t>対象外例）</a:t>
                      </a:r>
                    </a:p>
                    <a:p>
                      <a:pPr marL="896938" lvl="1" indent="-630238" defTabSz="898525">
                        <a:tabLst>
                          <a:tab pos="87313" algn="l"/>
                        </a:tabLst>
                      </a:pPr>
                      <a:r>
                        <a:rPr lang="ja-JP" altLang="ja-JP" sz="1400" dirty="0" smtClean="0">
                          <a:solidFill>
                            <a:schemeClr val="tx1">
                              <a:lumMod val="65000"/>
                              <a:lumOff val="35000"/>
                            </a:schemeClr>
                          </a:solidFill>
                          <a:latin typeface="+mn-ea"/>
                        </a:rPr>
                        <a:t>・スポーツ水着</a:t>
                      </a:r>
                    </a:p>
                    <a:p>
                      <a:pPr marL="896938" lvl="1" indent="-630238" defTabSz="898525">
                        <a:tabLst>
                          <a:tab pos="87313" algn="l"/>
                        </a:tabLst>
                      </a:pPr>
                      <a:r>
                        <a:rPr lang="ja-JP" altLang="ja-JP" sz="1400" dirty="0" smtClean="0">
                          <a:solidFill>
                            <a:schemeClr val="tx1">
                              <a:lumMod val="65000"/>
                              <a:lumOff val="35000"/>
                            </a:schemeClr>
                          </a:solidFill>
                          <a:latin typeface="+mn-ea"/>
                        </a:rPr>
                        <a:t>・ラッシュガード</a:t>
                      </a:r>
                    </a:p>
                    <a:p>
                      <a:pPr marL="0" indent="0"/>
                      <a:r>
                        <a:rPr lang="en-US" altLang="ja-JP" sz="1200" dirty="0" smtClean="0">
                          <a:solidFill>
                            <a:srgbClr val="C00000"/>
                          </a:solidFill>
                        </a:rPr>
                        <a:t>※</a:t>
                      </a:r>
                      <a:r>
                        <a:rPr lang="ja-JP" altLang="ja-JP" sz="1200" dirty="0" smtClean="0">
                          <a:solidFill>
                            <a:srgbClr val="C00000"/>
                          </a:solidFill>
                        </a:rPr>
                        <a:t>局部アップ等、他掲載基準で不可となる場合がありますのでご注意ください。</a:t>
                      </a:r>
                      <a:endParaRPr lang="en-US" altLang="ja-JP" sz="1200" dirty="0" smtClean="0">
                        <a:solidFill>
                          <a:srgbClr val="C00000"/>
                        </a:solidFill>
                      </a:endParaRPr>
                    </a:p>
                    <a:p>
                      <a:pPr marL="0" indent="0"/>
                      <a:r>
                        <a:rPr lang="ja-JP" altLang="en-US" sz="1200" dirty="0" smtClean="0">
                          <a:solidFill>
                            <a:srgbClr val="C00000"/>
                          </a:solidFill>
                        </a:rPr>
                        <a:t> </a:t>
                      </a:r>
                      <a:r>
                        <a:rPr kumimoji="1" lang="ja-JP" altLang="en-US" sz="900" kern="1200" dirty="0" smtClean="0">
                          <a:solidFill>
                            <a:schemeClr val="tx1">
                              <a:lumMod val="65000"/>
                              <a:lumOff val="35000"/>
                            </a:schemeClr>
                          </a:solidFill>
                          <a:latin typeface="+mn-ea"/>
                          <a:ea typeface="+mn-ea"/>
                          <a:cs typeface="+mn-cs"/>
                        </a:rPr>
                        <a:t>参照：</a:t>
                      </a:r>
                      <a:r>
                        <a:rPr kumimoji="1" lang="en-US" altLang="ja-JP" sz="900" kern="1200" dirty="0" smtClean="0">
                          <a:solidFill>
                            <a:schemeClr val="tx1">
                              <a:lumMod val="65000"/>
                              <a:lumOff val="35000"/>
                            </a:schemeClr>
                          </a:solidFill>
                          <a:latin typeface="+mn-ea"/>
                          <a:ea typeface="+mn-ea"/>
                          <a:cs typeface="+mn-cs"/>
                        </a:rPr>
                        <a:t>【</a:t>
                      </a:r>
                      <a:r>
                        <a:rPr kumimoji="1" lang="ja-JP" altLang="en-US" sz="900" kern="1200" dirty="0" smtClean="0">
                          <a:solidFill>
                            <a:schemeClr val="tx1">
                              <a:lumMod val="65000"/>
                              <a:lumOff val="35000"/>
                            </a:schemeClr>
                          </a:solidFill>
                          <a:latin typeface="+mn-ea"/>
                          <a:ea typeface="+mn-ea"/>
                          <a:cs typeface="+mn-cs"/>
                        </a:rPr>
                        <a:t>広告</a:t>
                      </a:r>
                      <a:r>
                        <a:rPr kumimoji="1" lang="en-US" altLang="ja-JP" sz="900" kern="1200" dirty="0" smtClean="0">
                          <a:solidFill>
                            <a:schemeClr val="tx1">
                              <a:lumMod val="65000"/>
                              <a:lumOff val="35000"/>
                            </a:schemeClr>
                          </a:solidFill>
                          <a:latin typeface="+mn-ea"/>
                          <a:ea typeface="+mn-ea"/>
                          <a:cs typeface="+mn-cs"/>
                        </a:rPr>
                        <a:t>】</a:t>
                      </a:r>
                      <a:r>
                        <a:rPr kumimoji="1" lang="ja-JP" altLang="en-US" sz="900" kern="1200" dirty="0" smtClean="0">
                          <a:solidFill>
                            <a:schemeClr val="tx1">
                              <a:lumMod val="65000"/>
                              <a:lumOff val="35000"/>
                            </a:schemeClr>
                          </a:solidFill>
                          <a:latin typeface="+mn-ea"/>
                          <a:ea typeface="+mn-ea"/>
                          <a:cs typeface="+mn-cs"/>
                        </a:rPr>
                        <a:t>広告掲載基準＞第</a:t>
                      </a:r>
                      <a:r>
                        <a:rPr kumimoji="1" lang="en-US" altLang="ja-JP" sz="900" kern="1200" dirty="0" smtClean="0">
                          <a:solidFill>
                            <a:schemeClr val="tx1">
                              <a:lumMod val="65000"/>
                              <a:lumOff val="35000"/>
                            </a:schemeClr>
                          </a:solidFill>
                          <a:latin typeface="+mn-ea"/>
                          <a:ea typeface="+mn-ea"/>
                          <a:cs typeface="+mn-cs"/>
                        </a:rPr>
                        <a:t>9</a:t>
                      </a:r>
                      <a:r>
                        <a:rPr kumimoji="1" lang="ja-JP" altLang="en-US" sz="900" kern="1200" dirty="0" smtClean="0">
                          <a:solidFill>
                            <a:schemeClr val="tx1">
                              <a:lumMod val="65000"/>
                              <a:lumOff val="35000"/>
                            </a:schemeClr>
                          </a:solidFill>
                          <a:latin typeface="+mn-ea"/>
                          <a:ea typeface="+mn-ea"/>
                          <a:cs typeface="+mn-cs"/>
                        </a:rPr>
                        <a:t>章　広告表現規制＞</a:t>
                      </a:r>
                      <a:r>
                        <a:rPr kumimoji="1" lang="en-US" altLang="ja-JP" sz="900" kern="1200" dirty="0" smtClean="0">
                          <a:solidFill>
                            <a:schemeClr val="tx1">
                              <a:lumMod val="65000"/>
                              <a:lumOff val="35000"/>
                            </a:schemeClr>
                          </a:solidFill>
                          <a:latin typeface="+mn-ea"/>
                          <a:ea typeface="+mn-ea"/>
                          <a:cs typeface="+mn-cs"/>
                        </a:rPr>
                        <a:t>3. </a:t>
                      </a:r>
                      <a:r>
                        <a:rPr kumimoji="1" lang="ja-JP" altLang="en-US" sz="900" kern="1200" dirty="0" smtClean="0">
                          <a:solidFill>
                            <a:schemeClr val="tx1">
                              <a:lumMod val="65000"/>
                              <a:lumOff val="35000"/>
                            </a:schemeClr>
                          </a:solidFill>
                          <a:latin typeface="+mn-ea"/>
                          <a:ea typeface="+mn-ea"/>
                          <a:cs typeface="+mn-cs"/>
                        </a:rPr>
                        <a:t>ユーザーに不快感を与えるような表現</a:t>
                      </a:r>
                      <a:endParaRPr kumimoji="1" lang="en-US" altLang="ja-JP" sz="900" kern="1200" dirty="0" smtClean="0">
                        <a:solidFill>
                          <a:schemeClr val="tx1">
                            <a:lumMod val="65000"/>
                            <a:lumOff val="35000"/>
                          </a:schemeClr>
                        </a:solidFill>
                        <a:latin typeface="+mn-ea"/>
                        <a:ea typeface="+mn-ea"/>
                        <a:cs typeface="+mn-cs"/>
                      </a:endParaRPr>
                    </a:p>
                    <a:p>
                      <a:pPr marL="0" indent="0"/>
                      <a:r>
                        <a:rPr kumimoji="1" lang="en-US" altLang="ja-JP" sz="900" dirty="0" smtClean="0">
                          <a:hlinkClick r:id="rId3"/>
                        </a:rPr>
                        <a:t>https://ads-help.yahoo.co.jp/yahooads/guideline/articledetail?lan=ja&amp;aid=1625&amp;o=default</a:t>
                      </a:r>
                      <a:endParaRPr kumimoji="1" lang="en-US" altLang="ja-JP" sz="900" dirty="0" smtClean="0"/>
                    </a:p>
                  </a:txBody>
                  <a:tcPr/>
                </a:tc>
                <a:extLst>
                  <a:ext uri="{0D108BD9-81ED-4DB2-BD59-A6C34878D82A}">
                    <a16:rowId xmlns:a16="http://schemas.microsoft.com/office/drawing/2014/main" val="1798959427"/>
                  </a:ext>
                </a:extLst>
              </a:tr>
            </a:tbl>
          </a:graphicData>
        </a:graphic>
      </p:graphicFrame>
      <p:grpSp>
        <p:nvGrpSpPr>
          <p:cNvPr id="18" name="グループ化 17"/>
          <p:cNvGrpSpPr/>
          <p:nvPr/>
        </p:nvGrpSpPr>
        <p:grpSpPr>
          <a:xfrm>
            <a:off x="551384" y="5060239"/>
            <a:ext cx="576064" cy="529001"/>
            <a:chOff x="-1104800" y="3603684"/>
            <a:chExt cx="2571750" cy="2171700"/>
          </a:xfrm>
        </p:grpSpPr>
        <p:pic>
          <p:nvPicPr>
            <p:cNvPr id="17" name="図 16"/>
            <p:cNvPicPr>
              <a:picLocks noChangeAspect="1"/>
            </p:cNvPicPr>
            <p:nvPr/>
          </p:nvPicPr>
          <p:blipFill>
            <a:blip r:embed="rId4"/>
            <a:stretch>
              <a:fillRect/>
            </a:stretch>
          </p:blipFill>
          <p:spPr>
            <a:xfrm>
              <a:off x="-1104800" y="3603684"/>
              <a:ext cx="2571750" cy="2171700"/>
            </a:xfrm>
            <a:prstGeom prst="rect">
              <a:avLst/>
            </a:prstGeom>
          </p:spPr>
        </p:pic>
        <p:pic>
          <p:nvPicPr>
            <p:cNvPr id="16" name="図 15"/>
            <p:cNvPicPr>
              <a:picLocks noChangeAspect="1"/>
            </p:cNvPicPr>
            <p:nvPr/>
          </p:nvPicPr>
          <p:blipFill>
            <a:blip r:embed="rId5"/>
            <a:stretch>
              <a:fillRect/>
            </a:stretch>
          </p:blipFill>
          <p:spPr>
            <a:xfrm>
              <a:off x="2327" y="4411976"/>
              <a:ext cx="457203" cy="819156"/>
            </a:xfrm>
            <a:prstGeom prst="rect">
              <a:avLst/>
            </a:prstGeom>
          </p:spPr>
        </p:pic>
      </p:grpSp>
      <p:sp>
        <p:nvSpPr>
          <p:cNvPr id="19" name="Rectangle 1"/>
          <p:cNvSpPr>
            <a:spLocks noChangeArrowheads="1"/>
          </p:cNvSpPr>
          <p:nvPr/>
        </p:nvSpPr>
        <p:spPr bwMode="auto">
          <a:xfrm>
            <a:off x="12191935" y="-138499"/>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r" defTabSz="914400" rtl="0" eaLnBrk="0" fontAlgn="t" latinLnBrk="0" hangingPunct="0">
              <a:lnSpc>
                <a:spcPct val="100000"/>
              </a:lnSpc>
              <a:spcBef>
                <a:spcPct val="0"/>
              </a:spcBef>
              <a:spcAft>
                <a:spcPct val="0"/>
              </a:spcAft>
              <a:buClrTx/>
              <a:buSzTx/>
              <a:buFontTx/>
              <a:buNone/>
              <a:tabLst/>
            </a:pPr>
            <a:endParaRPr kumimoji="0" lang="ja-JP" altLang="ja-JP"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961479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91228" y="1580913"/>
            <a:ext cx="2260470" cy="1549447"/>
          </a:xfrm>
          <a:prstGeom prst="rect">
            <a:avLst/>
          </a:prstGeom>
        </p:spPr>
      </p:pic>
      <p:sp>
        <p:nvSpPr>
          <p:cNvPr id="15" name="テキスト ボックス 14">
            <a:extLst>
              <a:ext uri="{FF2B5EF4-FFF2-40B4-BE49-F238E27FC236}">
                <a16:creationId xmlns:a16="http://schemas.microsoft.com/office/drawing/2014/main" id="{80B0730C-3B9E-4841-8DAD-6780CB507DD0}"/>
              </a:ext>
            </a:extLst>
          </p:cNvPr>
          <p:cNvSpPr txBox="1"/>
          <p:nvPr/>
        </p:nvSpPr>
        <p:spPr>
          <a:xfrm>
            <a:off x="4946835" y="942663"/>
            <a:ext cx="2339103" cy="469359"/>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クインティ　動画</a:t>
            </a:r>
            <a:endParaRPr lang="en-US" altLang="ja-JP" sz="1050" b="1" dirty="0">
              <a:solidFill>
                <a:schemeClr val="tx1">
                  <a:lumMod val="65000"/>
                  <a:lumOff val="35000"/>
                </a:schemeClr>
              </a:solidFill>
            </a:endParaRPr>
          </a:p>
        </p:txBody>
      </p:sp>
      <p:sp>
        <p:nvSpPr>
          <p:cNvPr id="26" name="テキスト ボックス 25">
            <a:extLst>
              <a:ext uri="{FF2B5EF4-FFF2-40B4-BE49-F238E27FC236}">
                <a16:creationId xmlns:a16="http://schemas.microsoft.com/office/drawing/2014/main" id="{105A310C-96BB-AD4C-AB58-A365BD4CA5F0}"/>
              </a:ext>
            </a:extLst>
          </p:cNvPr>
          <p:cNvSpPr txBox="1"/>
          <p:nvPr/>
        </p:nvSpPr>
        <p:spPr>
          <a:xfrm>
            <a:off x="1631505" y="967303"/>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27" name="図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1505" y="1502592"/>
            <a:ext cx="943508" cy="1678176"/>
          </a:xfrm>
          <a:prstGeom prst="rect">
            <a:avLst/>
          </a:prstGeom>
          <a:ln>
            <a:solidFill>
              <a:schemeClr val="bg1">
                <a:lumMod val="95000"/>
              </a:schemeClr>
            </a:solidFill>
          </a:ln>
        </p:spPr>
      </p:pic>
      <p:sp>
        <p:nvSpPr>
          <p:cNvPr id="28" name="テキスト ボックス 27">
            <a:extLst>
              <a:ext uri="{FF2B5EF4-FFF2-40B4-BE49-F238E27FC236}">
                <a16:creationId xmlns:a16="http://schemas.microsoft.com/office/drawing/2014/main" id="{B2C2EF20-2127-FC40-8CEB-0C59A3ECA146}"/>
              </a:ext>
            </a:extLst>
          </p:cNvPr>
          <p:cNvSpPr txBox="1"/>
          <p:nvPr/>
        </p:nvSpPr>
        <p:spPr>
          <a:xfrm>
            <a:off x="1686148" y="3853085"/>
            <a:ext cx="104067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kumimoji="1" lang="en-US" altLang="ja-JP" sz="1050" b="1" dirty="0">
              <a:solidFill>
                <a:schemeClr val="tx1">
                  <a:lumMod val="65000"/>
                  <a:lumOff val="35000"/>
                </a:schemeClr>
              </a:solidFill>
            </a:endParaRPr>
          </a:p>
        </p:txBody>
      </p:sp>
      <p:pic>
        <p:nvPicPr>
          <p:cNvPr id="29" name="図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5401" y="4388375"/>
            <a:ext cx="2448272" cy="1678176"/>
          </a:xfrm>
          <a:prstGeom prst="rect">
            <a:avLst/>
          </a:prstGeom>
        </p:spPr>
      </p:pic>
      <p:sp>
        <p:nvSpPr>
          <p:cNvPr id="30" name="テキスト ボックス 29">
            <a:extLst>
              <a:ext uri="{FF2B5EF4-FFF2-40B4-BE49-F238E27FC236}">
                <a16:creationId xmlns:a16="http://schemas.microsoft.com/office/drawing/2014/main" id="{56BC9F35-7A4E-CA42-9DF1-B36D469930AE}"/>
              </a:ext>
            </a:extLst>
          </p:cNvPr>
          <p:cNvSpPr txBox="1"/>
          <p:nvPr/>
        </p:nvSpPr>
        <p:spPr>
          <a:xfrm>
            <a:off x="4963627" y="3857343"/>
            <a:ext cx="2339103"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スクエア</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スクエア　動画</a:t>
            </a:r>
            <a:endParaRPr kumimoji="1" lang="en-US" altLang="ja-JP" sz="1050" b="1" dirty="0">
              <a:solidFill>
                <a:schemeClr val="tx1">
                  <a:lumMod val="65000"/>
                  <a:lumOff val="35000"/>
                </a:schemeClr>
              </a:solidFill>
            </a:endParaRPr>
          </a:p>
        </p:txBody>
      </p:sp>
      <p:sp>
        <p:nvSpPr>
          <p:cNvPr id="31" name="テキスト ボックス 30">
            <a:extLst>
              <a:ext uri="{FF2B5EF4-FFF2-40B4-BE49-F238E27FC236}">
                <a16:creationId xmlns:a16="http://schemas.microsoft.com/office/drawing/2014/main" id="{7453E9FA-3CCC-5244-9FA5-207A456D56B6}"/>
              </a:ext>
            </a:extLst>
          </p:cNvPr>
          <p:cNvSpPr txBox="1"/>
          <p:nvPr/>
        </p:nvSpPr>
        <p:spPr>
          <a:xfrm>
            <a:off x="8915864" y="998536"/>
            <a:ext cx="2473755"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クインティ　動画</a:t>
            </a:r>
            <a:endParaRPr kumimoji="1" lang="en-US" altLang="ja-JP" sz="1050" b="1" dirty="0">
              <a:solidFill>
                <a:schemeClr val="tx1">
                  <a:lumMod val="65000"/>
                  <a:lumOff val="35000"/>
                </a:schemeClr>
              </a:solidFill>
            </a:endParaRPr>
          </a:p>
        </p:txBody>
      </p:sp>
      <p:pic>
        <p:nvPicPr>
          <p:cNvPr id="32" name="図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0100" y="4446046"/>
            <a:ext cx="2253092" cy="1544389"/>
          </a:xfrm>
          <a:prstGeom prst="rect">
            <a:avLst/>
          </a:prstGeom>
        </p:spPr>
      </p:pic>
      <p:pic>
        <p:nvPicPr>
          <p:cNvPr id="33" name="図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42548" y="1581684"/>
            <a:ext cx="2259572" cy="1548830"/>
          </a:xfrm>
          <a:prstGeom prst="rect">
            <a:avLst/>
          </a:prstGeom>
        </p:spPr>
      </p:pic>
      <p:sp>
        <p:nvSpPr>
          <p:cNvPr id="17" name="テキスト ボックス 16"/>
          <p:cNvSpPr txBox="1"/>
          <p:nvPr/>
        </p:nvSpPr>
        <p:spPr>
          <a:xfrm>
            <a:off x="767408" y="6145546"/>
            <a:ext cx="11691103" cy="523220"/>
          </a:xfrm>
          <a:prstGeom prst="rect">
            <a:avLst/>
          </a:prstGeom>
          <a:noFill/>
        </p:spPr>
        <p:txBody>
          <a:bodyPr wrap="square" rtlCol="0">
            <a:spAutoFit/>
          </a:bodyPr>
          <a:lstStyle/>
          <a:p>
            <a:pPr lvl="0">
              <a:defRPr/>
            </a:pPr>
            <a:r>
              <a:rPr kumimoji="0" lang="ja-JP" altLang="en-US" sz="1400" kern="0" dirty="0" smtClean="0">
                <a:solidFill>
                  <a:schemeClr val="tx1">
                    <a:lumMod val="65000"/>
                    <a:lumOff val="35000"/>
                  </a:schemeClr>
                </a:solidFill>
              </a:rPr>
              <a:t>・</a:t>
            </a: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smtClean="0">
                <a:solidFill>
                  <a:schemeClr val="tx1">
                    <a:lumMod val="65000"/>
                    <a:lumOff val="35000"/>
                  </a:schemeClr>
                </a:solidFill>
              </a:rPr>
              <a:t>）：</a:t>
            </a:r>
            <a:r>
              <a:rPr lang="en-US" altLang="ja-JP" sz="1400" dirty="0" smtClean="0">
                <a:solidFill>
                  <a:schemeClr val="tx1">
                    <a:lumMod val="65000"/>
                    <a:lumOff val="35000"/>
                  </a:schemeClr>
                </a:solidFill>
                <a:hlinkClick r:id="rId7"/>
              </a:rPr>
              <a:t>https</a:t>
            </a:r>
            <a:r>
              <a:rPr lang="en-US" altLang="ja-JP" sz="1400" dirty="0">
                <a:solidFill>
                  <a:schemeClr val="tx1">
                    <a:lumMod val="65000"/>
                    <a:lumOff val="35000"/>
                  </a:schemeClr>
                </a:solidFill>
                <a:hlinkClick r:id="rId7"/>
              </a:rPr>
              <a:t>://</a:t>
            </a:r>
            <a:r>
              <a:rPr lang="en-US" altLang="ja-JP" sz="1400" dirty="0" smtClean="0">
                <a:solidFill>
                  <a:schemeClr val="tx1">
                    <a:lumMod val="65000"/>
                    <a:lumOff val="35000"/>
                  </a:schemeClr>
                </a:solidFill>
                <a:hlinkClick r:id="rId7"/>
              </a:rPr>
              <a:t>ads-help.yahoo.co.jp/yahooads/guideline/articledetail?lan=ja&amp;aid=1493&amp;o=default</a:t>
            </a:r>
            <a:endParaRPr kumimoji="0" lang="en-US" altLang="ja-JP" sz="1400" kern="0" dirty="0">
              <a:solidFill>
                <a:schemeClr val="tx1">
                  <a:lumMod val="65000"/>
                  <a:lumOff val="35000"/>
                </a:schemeClr>
              </a:solidFill>
            </a:endParaRPr>
          </a:p>
          <a:p>
            <a:pPr lvl="0">
              <a:defRPr/>
            </a:pPr>
            <a:r>
              <a:rPr kumimoji="0" lang="ja-JP" altLang="en-US" sz="1400" kern="0" dirty="0" smtClean="0">
                <a:solidFill>
                  <a:schemeClr val="tx1">
                    <a:lumMod val="65000"/>
                    <a:lumOff val="35000"/>
                  </a:schemeClr>
                </a:solidFill>
              </a:rPr>
              <a:t>・</a:t>
            </a:r>
            <a:r>
              <a:rPr kumimoji="0" lang="ja-JP" altLang="en-US" sz="1400" kern="0" dirty="0">
                <a:solidFill>
                  <a:schemeClr val="tx1">
                    <a:lumMod val="65000"/>
                    <a:lumOff val="35000"/>
                  </a:schemeClr>
                </a:solidFill>
              </a:rPr>
              <a:t>入稿規定（</a:t>
            </a:r>
            <a:r>
              <a:rPr kumimoji="0" lang="en-US" altLang="ja-JP" sz="1400" kern="0" dirty="0" smtClean="0">
                <a:solidFill>
                  <a:schemeClr val="tx1">
                    <a:lumMod val="65000"/>
                    <a:lumOff val="35000"/>
                  </a:schemeClr>
                </a:solidFill>
              </a:rPr>
              <a:t>PDF</a:t>
            </a:r>
            <a:r>
              <a:rPr kumimoji="0" lang="ja-JP" altLang="en-US" sz="1400" kern="0" dirty="0" smtClean="0">
                <a:solidFill>
                  <a:schemeClr val="tx1">
                    <a:lumMod val="65000"/>
                    <a:lumOff val="35000"/>
                  </a:schemeClr>
                </a:solidFill>
              </a:rPr>
              <a:t>）：</a:t>
            </a:r>
            <a:r>
              <a:rPr kumimoji="0" lang="en-US" altLang="ja-JP" sz="1400" kern="0" dirty="0" smtClean="0">
                <a:solidFill>
                  <a:schemeClr val="tx1">
                    <a:lumMod val="65000"/>
                    <a:lumOff val="35000"/>
                  </a:schemeClr>
                </a:solidFill>
                <a:hlinkClick r:id="rId8"/>
              </a:rPr>
              <a:t>https</a:t>
            </a:r>
            <a:r>
              <a:rPr kumimoji="0" lang="en-US" altLang="ja-JP" sz="1400" kern="0" dirty="0">
                <a:solidFill>
                  <a:schemeClr val="tx1">
                    <a:lumMod val="65000"/>
                    <a:lumOff val="35000"/>
                  </a:schemeClr>
                </a:solidFill>
                <a:hlinkClick r:id="rId8"/>
              </a:rPr>
              <a:t>://</a:t>
            </a:r>
            <a:r>
              <a:rPr kumimoji="0" lang="en-US" altLang="ja-JP" sz="1400" kern="0" dirty="0" smtClean="0">
                <a:solidFill>
                  <a:schemeClr val="tx1">
                    <a:lumMod val="65000"/>
                    <a:lumOff val="35000"/>
                  </a:schemeClr>
                </a:solidFill>
                <a:hlinkClick r:id="rId8"/>
              </a:rPr>
              <a:t>s.yimg.jp/images/listing/pdfs/listing_nyuukoukitei.pdf</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247873739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12" name="テキスト ボックス 11">
            <a:extLst>
              <a:ext uri="{FF2B5EF4-FFF2-40B4-BE49-F238E27FC236}">
                <a16:creationId xmlns:a16="http://schemas.microsoft.com/office/drawing/2014/main" id="{80B0730C-3B9E-4841-8DAD-6780CB507DD0}"/>
              </a:ext>
            </a:extLst>
          </p:cNvPr>
          <p:cNvSpPr txBox="1"/>
          <p:nvPr/>
        </p:nvSpPr>
        <p:spPr>
          <a:xfrm>
            <a:off x="881028" y="706036"/>
            <a:ext cx="220445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a:t>
            </a:r>
            <a:r>
              <a:rPr lang="ja-JP" altLang="en-US" sz="1050" b="1" dirty="0" smtClean="0">
                <a:solidFill>
                  <a:schemeClr val="tx1">
                    <a:lumMod val="65000"/>
                    <a:lumOff val="35000"/>
                  </a:schemeClr>
                </a:solidFill>
              </a:rPr>
              <a:t>パノラマ</a:t>
            </a:r>
            <a:endParaRPr lang="en-US" altLang="ja-JP" sz="1050" b="1" dirty="0" smtClean="0">
              <a:solidFill>
                <a:schemeClr val="tx1">
                  <a:lumMod val="65000"/>
                  <a:lumOff val="35000"/>
                </a:schemeClr>
              </a:solidFill>
            </a:endParaRPr>
          </a:p>
          <a:p>
            <a:pPr algn="ctr">
              <a:lnSpc>
                <a:spcPts val="1460"/>
              </a:lnSpc>
            </a:pPr>
            <a:r>
              <a:rPr lang="ja-JP" altLang="en-US" sz="1050" b="1" dirty="0" smtClean="0">
                <a:solidFill>
                  <a:schemeClr val="tx1">
                    <a:lumMod val="65000"/>
                    <a:lumOff val="35000"/>
                  </a:schemeClr>
                </a:solidFill>
              </a:rPr>
              <a:t>ブランドパネル</a:t>
            </a:r>
            <a:r>
              <a:rPr lang="ja-JP" altLang="en-US" sz="1050" b="1" dirty="0">
                <a:solidFill>
                  <a:schemeClr val="tx1">
                    <a:lumMod val="65000"/>
                    <a:lumOff val="35000"/>
                  </a:schemeClr>
                </a:solidFill>
              </a:rPr>
              <a:t>　</a:t>
            </a:r>
            <a:r>
              <a:rPr lang="ja-JP" altLang="en-US" sz="1050" b="1" dirty="0" smtClean="0">
                <a:solidFill>
                  <a:schemeClr val="tx1">
                    <a:lumMod val="65000"/>
                    <a:lumOff val="35000"/>
                  </a:schemeClr>
                </a:solidFill>
              </a:rPr>
              <a:t>パノラマ</a:t>
            </a:r>
            <a:r>
              <a:rPr lang="ja-JP" altLang="en-US" sz="1050" b="1" dirty="0">
                <a:solidFill>
                  <a:schemeClr val="tx1">
                    <a:lumMod val="65000"/>
                    <a:lumOff val="35000"/>
                  </a:schemeClr>
                </a:solidFill>
              </a:rPr>
              <a:t>　動画</a:t>
            </a:r>
            <a:endParaRPr lang="en-US" altLang="ja-JP" sz="1050" b="1" dirty="0">
              <a:solidFill>
                <a:schemeClr val="tx1">
                  <a:lumMod val="65000"/>
                  <a:lumOff val="35000"/>
                </a:schemeClr>
              </a:solidFill>
            </a:endParaRPr>
          </a:p>
        </p:txBody>
      </p:sp>
      <p:pic>
        <p:nvPicPr>
          <p:cNvPr id="13" name="図 12"/>
          <p:cNvPicPr>
            <a:picLocks noChangeAspect="1"/>
          </p:cNvPicPr>
          <p:nvPr/>
        </p:nvPicPr>
        <p:blipFill>
          <a:blip r:embed="rId2"/>
          <a:stretch>
            <a:fillRect/>
          </a:stretch>
        </p:blipFill>
        <p:spPr>
          <a:xfrm>
            <a:off x="416496" y="1132860"/>
            <a:ext cx="2714298" cy="1860524"/>
          </a:xfrm>
          <a:prstGeom prst="rect">
            <a:avLst/>
          </a:prstGeom>
        </p:spPr>
      </p:pic>
      <p:pic>
        <p:nvPicPr>
          <p:cNvPr id="14" name="図 13"/>
          <p:cNvPicPr>
            <a:picLocks noChangeAspect="1"/>
          </p:cNvPicPr>
          <p:nvPr/>
        </p:nvPicPr>
        <p:blipFill>
          <a:blip r:embed="rId3"/>
          <a:stretch>
            <a:fillRect/>
          </a:stretch>
        </p:blipFill>
        <p:spPr>
          <a:xfrm>
            <a:off x="4583832" y="1162097"/>
            <a:ext cx="2505446" cy="1717366"/>
          </a:xfrm>
          <a:prstGeom prst="rect">
            <a:avLst/>
          </a:prstGeom>
        </p:spPr>
      </p:pic>
      <p:sp>
        <p:nvSpPr>
          <p:cNvPr id="15" name="テキスト ボックス 14">
            <a:extLst>
              <a:ext uri="{FF2B5EF4-FFF2-40B4-BE49-F238E27FC236}">
                <a16:creationId xmlns:a16="http://schemas.microsoft.com/office/drawing/2014/main" id="{80B0730C-3B9E-4841-8DAD-6780CB507DD0}"/>
              </a:ext>
            </a:extLst>
          </p:cNvPr>
          <p:cNvSpPr txBox="1"/>
          <p:nvPr/>
        </p:nvSpPr>
        <p:spPr>
          <a:xfrm>
            <a:off x="4612051" y="706036"/>
            <a:ext cx="2789490" cy="477054"/>
          </a:xfrm>
          <a:prstGeom prst="rect">
            <a:avLst/>
          </a:prstGeom>
          <a:noFill/>
        </p:spPr>
        <p:txBody>
          <a:bodyPr wrap="square" rtlCol="0">
            <a:spAutoFit/>
          </a:bodyPr>
          <a:lstStyle/>
          <a:p>
            <a:pPr algn="ctr">
              <a:lnSpc>
                <a:spcPts val="1460"/>
              </a:lnSpc>
            </a:pPr>
            <a:r>
              <a:rPr lang="ja-JP" altLang="en-US" sz="1050" b="1" dirty="0" smtClean="0">
                <a:solidFill>
                  <a:schemeClr val="tx1">
                    <a:lumMod val="65000"/>
                    <a:lumOff val="35000"/>
                  </a:schemeClr>
                </a:solidFill>
              </a:rPr>
              <a:t>トップインパクト　パノラマ</a:t>
            </a:r>
            <a:endParaRPr lang="en-US" altLang="ja-JP" sz="1050" b="1" dirty="0" smtClean="0">
              <a:solidFill>
                <a:schemeClr val="tx1">
                  <a:lumMod val="65000"/>
                  <a:lumOff val="35000"/>
                </a:schemeClr>
              </a:solidFill>
            </a:endParaRPr>
          </a:p>
          <a:p>
            <a:pPr algn="ctr">
              <a:lnSpc>
                <a:spcPts val="1460"/>
              </a:lnSpc>
            </a:pPr>
            <a:r>
              <a:rPr lang="ja-JP" altLang="en-US" sz="1050" b="1" dirty="0" smtClean="0">
                <a:solidFill>
                  <a:schemeClr val="tx1">
                    <a:lumMod val="65000"/>
                    <a:lumOff val="35000"/>
                  </a:schemeClr>
                </a:solidFill>
              </a:rPr>
              <a:t>トップインパクト　パノラマ　動画</a:t>
            </a:r>
            <a:endParaRPr lang="en-US" altLang="ja-JP" sz="1050" b="1" dirty="0">
              <a:solidFill>
                <a:schemeClr val="tx1">
                  <a:lumMod val="65000"/>
                  <a:lumOff val="35000"/>
                </a:schemeClr>
              </a:solidFill>
            </a:endParaRPr>
          </a:p>
        </p:txBody>
      </p:sp>
      <p:sp>
        <p:nvSpPr>
          <p:cNvPr id="20" name="テキスト ボックス 19">
            <a:extLst>
              <a:ext uri="{FF2B5EF4-FFF2-40B4-BE49-F238E27FC236}">
                <a16:creationId xmlns:a16="http://schemas.microsoft.com/office/drawing/2014/main" id="{B2C2EF20-2127-FC40-8CEB-0C59A3ECA146}"/>
              </a:ext>
            </a:extLst>
          </p:cNvPr>
          <p:cNvSpPr txBox="1"/>
          <p:nvPr/>
        </p:nvSpPr>
        <p:spPr>
          <a:xfrm>
            <a:off x="8838803" y="706036"/>
            <a:ext cx="2339103" cy="477054"/>
          </a:xfrm>
          <a:prstGeom prst="rect">
            <a:avLst/>
          </a:prstGeom>
          <a:noFill/>
        </p:spPr>
        <p:txBody>
          <a:bodyPr wrap="none" rtlCol="0">
            <a:spAutoFit/>
          </a:bodyPr>
          <a:lstStyle/>
          <a:p>
            <a:pPr algn="ctr">
              <a:lnSpc>
                <a:spcPts val="1460"/>
              </a:lnSpc>
            </a:pPr>
            <a:r>
              <a:rPr kumimoji="1" lang="ja-JP" altLang="en-US" sz="1050" b="1" dirty="0" smtClean="0">
                <a:solidFill>
                  <a:schemeClr val="tx1">
                    <a:lumMod val="65000"/>
                    <a:lumOff val="35000"/>
                  </a:schemeClr>
                </a:solidFill>
              </a:rPr>
              <a:t>ブランドパネル　トップインパクト</a:t>
            </a:r>
            <a:endParaRPr kumimoji="1" lang="en-US" altLang="ja-JP" sz="1050" b="1" dirty="0" smtClean="0">
              <a:solidFill>
                <a:schemeClr val="tx1">
                  <a:lumMod val="65000"/>
                  <a:lumOff val="35000"/>
                </a:schemeClr>
              </a:solidFill>
            </a:endParaRPr>
          </a:p>
          <a:p>
            <a:pPr algn="ctr">
              <a:lnSpc>
                <a:spcPts val="1460"/>
              </a:lnSpc>
            </a:pPr>
            <a:r>
              <a:rPr lang="ja-JP" altLang="en-US" sz="1050" b="1" dirty="0" smtClean="0">
                <a:solidFill>
                  <a:schemeClr val="tx1">
                    <a:lumMod val="65000"/>
                    <a:lumOff val="35000"/>
                  </a:schemeClr>
                </a:solidFill>
              </a:rPr>
              <a:t>サイドビジョン</a:t>
            </a:r>
            <a:endParaRPr kumimoji="1" lang="en-US" altLang="ja-JP" sz="1050" b="1" dirty="0">
              <a:solidFill>
                <a:schemeClr val="tx1">
                  <a:lumMod val="65000"/>
                  <a:lumOff val="35000"/>
                </a:schemeClr>
              </a:solidFill>
            </a:endParaRPr>
          </a:p>
        </p:txBody>
      </p:sp>
      <p:pic>
        <p:nvPicPr>
          <p:cNvPr id="21" name="図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92118" y="1162097"/>
            <a:ext cx="2518574" cy="1605939"/>
          </a:xfrm>
          <a:prstGeom prst="rect">
            <a:avLst/>
          </a:prstGeom>
        </p:spPr>
      </p:pic>
      <p:sp>
        <p:nvSpPr>
          <p:cNvPr id="23" name="正方形/長方形 22"/>
          <p:cNvSpPr/>
          <p:nvPr/>
        </p:nvSpPr>
        <p:spPr>
          <a:xfrm>
            <a:off x="8603464" y="2851037"/>
            <a:ext cx="2031325" cy="284693"/>
          </a:xfrm>
          <a:prstGeom prst="rect">
            <a:avLst/>
          </a:prstGeom>
        </p:spPr>
        <p:txBody>
          <a:bodyPr wrap="none">
            <a:spAutoFit/>
          </a:bodyPr>
          <a:lstStyle/>
          <a:p>
            <a:pPr>
              <a:lnSpc>
                <a:spcPts val="1460"/>
              </a:lnSpc>
            </a:pPr>
            <a:r>
              <a:rPr lang="en-US" altLang="ja-JP" sz="900" dirty="0" smtClean="0">
                <a:solidFill>
                  <a:schemeClr val="tx1">
                    <a:lumMod val="65000"/>
                    <a:lumOff val="35000"/>
                  </a:schemeClr>
                </a:solidFill>
                <a:latin typeface="+mn-ea"/>
              </a:rPr>
              <a:t>※</a:t>
            </a:r>
            <a:r>
              <a:rPr lang="ja-JP" altLang="en-US" sz="900" dirty="0" smtClean="0">
                <a:solidFill>
                  <a:schemeClr val="tx1">
                    <a:lumMod val="65000"/>
                    <a:lumOff val="35000"/>
                  </a:schemeClr>
                </a:solidFill>
                <a:latin typeface="+mn-ea"/>
              </a:rPr>
              <a:t>サイドパネルが動画となります。</a:t>
            </a:r>
            <a:endParaRPr lang="en-US" altLang="ja-JP" sz="900" dirty="0">
              <a:solidFill>
                <a:schemeClr val="tx1">
                  <a:lumMod val="65000"/>
                  <a:lumOff val="35000"/>
                </a:schemeClr>
              </a:solidFill>
              <a:latin typeface="+mn-ea"/>
            </a:endParaRPr>
          </a:p>
        </p:txBody>
      </p:sp>
      <p:sp>
        <p:nvSpPr>
          <p:cNvPr id="27" name="テキスト ボックス 26">
            <a:extLst>
              <a:ext uri="{FF2B5EF4-FFF2-40B4-BE49-F238E27FC236}">
                <a16:creationId xmlns:a16="http://schemas.microsoft.com/office/drawing/2014/main" id="{80B0730C-3B9E-4841-8DAD-6780CB507DD0}"/>
              </a:ext>
            </a:extLst>
          </p:cNvPr>
          <p:cNvSpPr txBox="1"/>
          <p:nvPr/>
        </p:nvSpPr>
        <p:spPr>
          <a:xfrm>
            <a:off x="2123567" y="3412563"/>
            <a:ext cx="2677203" cy="477054"/>
          </a:xfrm>
          <a:prstGeom prst="rect">
            <a:avLst/>
          </a:prstGeom>
          <a:noFill/>
        </p:spPr>
        <p:txBody>
          <a:bodyPr wrap="square" rtlCol="0">
            <a:spAutoFit/>
          </a:bodyPr>
          <a:lstStyle/>
          <a:p>
            <a:pPr algn="ctr">
              <a:lnSpc>
                <a:spcPts val="1460"/>
              </a:lnSpc>
            </a:pPr>
            <a:r>
              <a:rPr lang="ja-JP" altLang="en-US" sz="1050" b="1" dirty="0">
                <a:solidFill>
                  <a:schemeClr val="tx1">
                    <a:lumMod val="65000"/>
                    <a:lumOff val="35000"/>
                  </a:schemeClr>
                </a:solidFill>
              </a:rPr>
              <a:t>ブランドパネル　トップインパクト</a:t>
            </a:r>
            <a:endParaRPr lang="en-US" altLang="ja-JP" sz="1050" b="1" dirty="0">
              <a:solidFill>
                <a:schemeClr val="tx1">
                  <a:lumMod val="65000"/>
                  <a:lumOff val="35000"/>
                </a:schemeClr>
              </a:solidFill>
            </a:endParaRPr>
          </a:p>
          <a:p>
            <a:pPr algn="ctr">
              <a:lnSpc>
                <a:spcPts val="1460"/>
              </a:lnSpc>
            </a:pPr>
            <a:r>
              <a:rPr lang="ja-JP" altLang="en-US" sz="1050" b="1" dirty="0" smtClean="0">
                <a:solidFill>
                  <a:schemeClr val="tx1">
                    <a:lumMod val="65000"/>
                    <a:lumOff val="35000"/>
                  </a:schemeClr>
                </a:solidFill>
              </a:rPr>
              <a:t>サイドスイッチ</a:t>
            </a:r>
            <a:endParaRPr lang="en-US" altLang="ja-JP" sz="1050" b="1" dirty="0">
              <a:solidFill>
                <a:schemeClr val="tx1">
                  <a:lumMod val="65000"/>
                  <a:lumOff val="35000"/>
                </a:schemeClr>
              </a:solidFill>
            </a:endParaRPr>
          </a:p>
        </p:txBody>
      </p:sp>
      <p:pic>
        <p:nvPicPr>
          <p:cNvPr id="28" name="図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28997" y="3889617"/>
            <a:ext cx="2311019" cy="1746482"/>
          </a:xfrm>
          <a:prstGeom prst="rect">
            <a:avLst/>
          </a:prstGeom>
        </p:spPr>
      </p:pic>
      <p:pic>
        <p:nvPicPr>
          <p:cNvPr id="29" name="図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8548" y="3889617"/>
            <a:ext cx="2320233" cy="1753445"/>
          </a:xfrm>
          <a:prstGeom prst="rect">
            <a:avLst/>
          </a:prstGeom>
        </p:spPr>
      </p:pic>
      <p:sp>
        <p:nvSpPr>
          <p:cNvPr id="30" name="正方形/長方形 29"/>
          <p:cNvSpPr/>
          <p:nvPr/>
        </p:nvSpPr>
        <p:spPr>
          <a:xfrm>
            <a:off x="660944" y="5646408"/>
            <a:ext cx="2492990" cy="284693"/>
          </a:xfrm>
          <a:prstGeom prst="rect">
            <a:avLst/>
          </a:prstGeom>
        </p:spPr>
        <p:txBody>
          <a:bodyPr wrap="none">
            <a:spAutoFit/>
          </a:bodyPr>
          <a:lstStyle/>
          <a:p>
            <a:pPr>
              <a:lnSpc>
                <a:spcPts val="1460"/>
              </a:lnSpc>
            </a:pPr>
            <a:r>
              <a:rPr lang="en-US" altLang="ja-JP" sz="900" dirty="0" smtClean="0">
                <a:solidFill>
                  <a:schemeClr val="tx1">
                    <a:lumMod val="65000"/>
                    <a:lumOff val="35000"/>
                  </a:schemeClr>
                </a:solidFill>
                <a:latin typeface="+mn-ea"/>
              </a:rPr>
              <a:t>※</a:t>
            </a:r>
            <a:r>
              <a:rPr lang="ja-JP" altLang="en-US" sz="900" dirty="0" smtClean="0">
                <a:solidFill>
                  <a:schemeClr val="tx1">
                    <a:lumMod val="65000"/>
                    <a:lumOff val="35000"/>
                  </a:schemeClr>
                </a:solidFill>
                <a:latin typeface="+mn-ea"/>
              </a:rPr>
              <a:t>ブランドパネルパノラマ箇所　動画再生</a:t>
            </a:r>
            <a:r>
              <a:rPr lang="ja-JP" altLang="en-US" sz="900" dirty="0">
                <a:solidFill>
                  <a:schemeClr val="tx1">
                    <a:lumMod val="65000"/>
                    <a:lumOff val="35000"/>
                  </a:schemeClr>
                </a:solidFill>
                <a:latin typeface="+mn-ea"/>
              </a:rPr>
              <a:t>中</a:t>
            </a:r>
            <a:endParaRPr lang="en-US" altLang="ja-JP" sz="900" dirty="0">
              <a:solidFill>
                <a:schemeClr val="tx1">
                  <a:lumMod val="65000"/>
                  <a:lumOff val="35000"/>
                </a:schemeClr>
              </a:solidFill>
              <a:latin typeface="+mn-ea"/>
            </a:endParaRPr>
          </a:p>
        </p:txBody>
      </p:sp>
      <p:sp>
        <p:nvSpPr>
          <p:cNvPr id="31" name="正方形/長方形 30"/>
          <p:cNvSpPr/>
          <p:nvPr/>
        </p:nvSpPr>
        <p:spPr>
          <a:xfrm>
            <a:off x="3628664" y="5636099"/>
            <a:ext cx="2723823" cy="477054"/>
          </a:xfrm>
          <a:prstGeom prst="rect">
            <a:avLst/>
          </a:prstGeom>
        </p:spPr>
        <p:txBody>
          <a:bodyPr wrap="none">
            <a:spAutoFit/>
          </a:bodyPr>
          <a:lstStyle/>
          <a:p>
            <a:pPr>
              <a:lnSpc>
                <a:spcPts val="1460"/>
              </a:lnSpc>
            </a:pPr>
            <a:r>
              <a:rPr lang="en-US" altLang="ja-JP" sz="900" dirty="0" smtClean="0">
                <a:solidFill>
                  <a:schemeClr val="tx1">
                    <a:lumMod val="65000"/>
                    <a:lumOff val="35000"/>
                  </a:schemeClr>
                </a:solidFill>
                <a:latin typeface="+mn-ea"/>
              </a:rPr>
              <a:t>※</a:t>
            </a:r>
            <a:r>
              <a:rPr lang="ja-JP" altLang="en-US" sz="900" dirty="0">
                <a:solidFill>
                  <a:schemeClr val="tx1">
                    <a:lumMod val="65000"/>
                    <a:lumOff val="35000"/>
                  </a:schemeClr>
                </a:solidFill>
                <a:latin typeface="+mn-ea"/>
              </a:rPr>
              <a:t>ブランドパネルパノラマ箇所　</a:t>
            </a:r>
            <a:r>
              <a:rPr lang="ja-JP" altLang="en-US" sz="900" dirty="0" smtClean="0">
                <a:solidFill>
                  <a:schemeClr val="tx1">
                    <a:lumMod val="65000"/>
                    <a:lumOff val="35000"/>
                  </a:schemeClr>
                </a:solidFill>
                <a:latin typeface="+mn-ea"/>
              </a:rPr>
              <a:t>動画再生終了後</a:t>
            </a:r>
            <a:endParaRPr lang="en-US" altLang="ja-JP" sz="900" dirty="0" smtClean="0">
              <a:solidFill>
                <a:schemeClr val="tx1">
                  <a:lumMod val="65000"/>
                  <a:lumOff val="35000"/>
                </a:schemeClr>
              </a:solidFill>
              <a:latin typeface="+mn-ea"/>
            </a:endParaRPr>
          </a:p>
          <a:p>
            <a:pPr>
              <a:lnSpc>
                <a:spcPts val="1460"/>
              </a:lnSpc>
            </a:pPr>
            <a:r>
              <a:rPr lang="ja-JP" altLang="en-US" sz="900" dirty="0">
                <a:solidFill>
                  <a:schemeClr val="tx1">
                    <a:lumMod val="65000"/>
                    <a:lumOff val="35000"/>
                  </a:schemeClr>
                </a:solidFill>
                <a:latin typeface="+mn-ea"/>
              </a:rPr>
              <a:t>　</a:t>
            </a:r>
            <a:r>
              <a:rPr lang="ja-JP" altLang="en-US" sz="900" dirty="0" smtClean="0">
                <a:solidFill>
                  <a:schemeClr val="tx1">
                    <a:lumMod val="65000"/>
                    <a:lumOff val="35000"/>
                  </a:schemeClr>
                </a:solidFill>
                <a:latin typeface="+mn-ea"/>
              </a:rPr>
              <a:t>サイドパネルが止め画用に切り替わります。</a:t>
            </a:r>
            <a:endParaRPr lang="en-US" altLang="ja-JP" sz="900" dirty="0">
              <a:solidFill>
                <a:schemeClr val="tx1">
                  <a:lumMod val="65000"/>
                  <a:lumOff val="35000"/>
                </a:schemeClr>
              </a:solidFill>
              <a:latin typeface="+mn-ea"/>
            </a:endParaRPr>
          </a:p>
        </p:txBody>
      </p:sp>
      <p:sp>
        <p:nvSpPr>
          <p:cNvPr id="17" name="テキスト ボックス 16"/>
          <p:cNvSpPr txBox="1"/>
          <p:nvPr/>
        </p:nvSpPr>
        <p:spPr>
          <a:xfrm>
            <a:off x="767408" y="6145546"/>
            <a:ext cx="11691103" cy="523220"/>
          </a:xfrm>
          <a:prstGeom prst="rect">
            <a:avLst/>
          </a:prstGeom>
          <a:noFill/>
        </p:spPr>
        <p:txBody>
          <a:bodyPr wrap="square" rtlCol="0">
            <a:spAutoFit/>
          </a:bodyPr>
          <a:lstStyle/>
          <a:p>
            <a:pPr lvl="0">
              <a:defRPr/>
            </a:pPr>
            <a:r>
              <a:rPr kumimoji="0" lang="ja-JP" altLang="en-US" sz="1400" kern="0" dirty="0" smtClean="0">
                <a:solidFill>
                  <a:schemeClr val="tx1">
                    <a:lumMod val="65000"/>
                    <a:lumOff val="35000"/>
                  </a:schemeClr>
                </a:solidFill>
              </a:rPr>
              <a:t>・</a:t>
            </a: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smtClean="0">
                <a:solidFill>
                  <a:schemeClr val="tx1">
                    <a:lumMod val="65000"/>
                    <a:lumOff val="35000"/>
                  </a:schemeClr>
                </a:solidFill>
              </a:rPr>
              <a:t>）：</a:t>
            </a:r>
            <a:r>
              <a:rPr lang="en-US" altLang="ja-JP" sz="1400" dirty="0" smtClean="0">
                <a:solidFill>
                  <a:schemeClr val="tx1">
                    <a:lumMod val="65000"/>
                    <a:lumOff val="35000"/>
                  </a:schemeClr>
                </a:solidFill>
                <a:hlinkClick r:id="rId7"/>
              </a:rPr>
              <a:t>https</a:t>
            </a:r>
            <a:r>
              <a:rPr lang="en-US" altLang="ja-JP" sz="1400" dirty="0">
                <a:solidFill>
                  <a:schemeClr val="tx1">
                    <a:lumMod val="65000"/>
                    <a:lumOff val="35000"/>
                  </a:schemeClr>
                </a:solidFill>
                <a:hlinkClick r:id="rId7"/>
              </a:rPr>
              <a:t>://</a:t>
            </a:r>
            <a:r>
              <a:rPr lang="en-US" altLang="ja-JP" sz="1400" dirty="0" smtClean="0">
                <a:solidFill>
                  <a:schemeClr val="tx1">
                    <a:lumMod val="65000"/>
                    <a:lumOff val="35000"/>
                  </a:schemeClr>
                </a:solidFill>
                <a:hlinkClick r:id="rId7"/>
              </a:rPr>
              <a:t>ads-help.yahoo.co.jp/yahooads/guideline/articledetail?lan=ja&amp;aid=1493&amp;o=default</a:t>
            </a:r>
            <a:endParaRPr kumimoji="0" lang="en-US" altLang="ja-JP" sz="1400" kern="0" dirty="0">
              <a:solidFill>
                <a:schemeClr val="tx1">
                  <a:lumMod val="65000"/>
                  <a:lumOff val="35000"/>
                </a:schemeClr>
              </a:solidFill>
            </a:endParaRPr>
          </a:p>
          <a:p>
            <a:pPr lvl="0">
              <a:defRPr/>
            </a:pPr>
            <a:r>
              <a:rPr kumimoji="0" lang="ja-JP" altLang="en-US" sz="1400" kern="0" dirty="0" smtClean="0">
                <a:solidFill>
                  <a:schemeClr val="tx1">
                    <a:lumMod val="65000"/>
                    <a:lumOff val="35000"/>
                  </a:schemeClr>
                </a:solidFill>
              </a:rPr>
              <a:t>・</a:t>
            </a:r>
            <a:r>
              <a:rPr kumimoji="0" lang="ja-JP" altLang="en-US" sz="1400" kern="0" dirty="0">
                <a:solidFill>
                  <a:schemeClr val="tx1">
                    <a:lumMod val="65000"/>
                    <a:lumOff val="35000"/>
                  </a:schemeClr>
                </a:solidFill>
              </a:rPr>
              <a:t>入稿規定（</a:t>
            </a:r>
            <a:r>
              <a:rPr kumimoji="0" lang="en-US" altLang="ja-JP" sz="1400" kern="0" dirty="0" smtClean="0">
                <a:solidFill>
                  <a:schemeClr val="tx1">
                    <a:lumMod val="65000"/>
                    <a:lumOff val="35000"/>
                  </a:schemeClr>
                </a:solidFill>
              </a:rPr>
              <a:t>PDF</a:t>
            </a:r>
            <a:r>
              <a:rPr kumimoji="0" lang="ja-JP" altLang="en-US" sz="1400" kern="0" dirty="0" smtClean="0">
                <a:solidFill>
                  <a:schemeClr val="tx1">
                    <a:lumMod val="65000"/>
                    <a:lumOff val="35000"/>
                  </a:schemeClr>
                </a:solidFill>
              </a:rPr>
              <a:t>）：</a:t>
            </a:r>
            <a:r>
              <a:rPr kumimoji="0" lang="en-US" altLang="ja-JP" sz="1400" kern="0" dirty="0" smtClean="0">
                <a:solidFill>
                  <a:schemeClr val="tx1">
                    <a:lumMod val="65000"/>
                    <a:lumOff val="35000"/>
                  </a:schemeClr>
                </a:solidFill>
                <a:hlinkClick r:id="rId8"/>
              </a:rPr>
              <a:t>https</a:t>
            </a:r>
            <a:r>
              <a:rPr kumimoji="0" lang="en-US" altLang="ja-JP" sz="1400" kern="0" dirty="0">
                <a:solidFill>
                  <a:schemeClr val="tx1">
                    <a:lumMod val="65000"/>
                    <a:lumOff val="35000"/>
                  </a:schemeClr>
                </a:solidFill>
                <a:hlinkClick r:id="rId8"/>
              </a:rPr>
              <a:t>://</a:t>
            </a:r>
            <a:r>
              <a:rPr kumimoji="0" lang="en-US" altLang="ja-JP" sz="1400" kern="0" dirty="0" smtClean="0">
                <a:solidFill>
                  <a:schemeClr val="tx1">
                    <a:lumMod val="65000"/>
                    <a:lumOff val="35000"/>
                  </a:schemeClr>
                </a:solidFill>
                <a:hlinkClick r:id="rId8"/>
              </a:rPr>
              <a:t>s.yimg.jp/images/listing/pdfs/listing_nyuukoukitei.pdf</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1095143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23</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smtClean="0">
                <a:solidFill>
                  <a:schemeClr val="tx1">
                    <a:lumMod val="65000"/>
                    <a:lumOff val="35000"/>
                  </a:schemeClr>
                </a:solidFill>
              </a:rPr>
              <a:t>入稿前審査が必要な項目をご確認ください。</a:t>
            </a:r>
            <a:endParaRPr lang="en-US" altLang="ja-JP" sz="2000" dirty="0" smtClean="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448763888"/>
              </p:ext>
            </p:extLst>
          </p:nvPr>
        </p:nvGraphicFramePr>
        <p:xfrm>
          <a:off x="334965" y="1268761"/>
          <a:ext cx="11521677" cy="533638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393102">
                <a:tc>
                  <a:txBody>
                    <a:bodyPr/>
                    <a:lstStyle/>
                    <a:p>
                      <a:pPr marL="0" algn="ctr" defTabSz="914423" rtl="0" eaLnBrk="1" latinLnBrk="0" hangingPunct="1"/>
                      <a:r>
                        <a:rPr kumimoji="1" lang="ja-JP" altLang="en-US" sz="1400" b="1" kern="1200" dirty="0" smtClean="0">
                          <a:solidFill>
                            <a:schemeClr val="bg1"/>
                          </a:solidFill>
                          <a:latin typeface="+mj-lt"/>
                          <a:ea typeface="+mj-ea"/>
                          <a:cs typeface="+mn-cs"/>
                        </a:rPr>
                        <a:t>項目</a:t>
                      </a:r>
                      <a:endParaRPr kumimoji="1" lang="ja-JP" altLang="en-US" sz="1400" b="1" kern="1200" dirty="0">
                        <a:solidFill>
                          <a:schemeClr val="bg1"/>
                        </a:solidFill>
                        <a:latin typeface="+mj-lt"/>
                        <a:ea typeface="+mj-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項目別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詳細</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必須</a:t>
                      </a:r>
                      <a:r>
                        <a:rPr kumimoji="1" lang="en-US" altLang="ja-JP" sz="1400" b="1" kern="1200" dirty="0" smtClean="0">
                          <a:solidFill>
                            <a:schemeClr val="tx1">
                              <a:lumMod val="65000"/>
                              <a:lumOff val="35000"/>
                            </a:schemeClr>
                          </a:solidFill>
                          <a:latin typeface="+mn-lt"/>
                          <a:ea typeface="+mn-ea"/>
                          <a:cs typeface="+mn-cs"/>
                        </a:rPr>
                        <a:t>/</a:t>
                      </a:r>
                      <a:r>
                        <a:rPr kumimoji="1" lang="ja-JP" altLang="en-US" sz="1400" b="1" kern="1200" dirty="0" smtClean="0">
                          <a:solidFill>
                            <a:schemeClr val="tx1">
                              <a:lumMod val="65000"/>
                              <a:lumOff val="35000"/>
                            </a:schemeClr>
                          </a:solidFill>
                          <a:latin typeface="+mn-lt"/>
                          <a:ea typeface="+mn-ea"/>
                          <a:cs typeface="+mn-cs"/>
                        </a:rPr>
                        <a:t>任意</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期日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ツール</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326555">
                <a:tc rowSpan="5">
                  <a:txBody>
                    <a:bodyPr/>
                    <a:lstStyle/>
                    <a:p>
                      <a:pPr algn="ctr"/>
                      <a:r>
                        <a:rPr kumimoji="1" lang="ja-JP" altLang="en-US" sz="1400" b="1" dirty="0" smtClean="0">
                          <a:solidFill>
                            <a:schemeClr val="bg1"/>
                          </a:solidFill>
                          <a:latin typeface="+mj-lt"/>
                          <a:ea typeface="+mj-ea"/>
                        </a:rPr>
                        <a:t>入稿前審査</a:t>
                      </a: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広告掲載</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基準</a:t>
                      </a: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広告</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フォーマット</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smtClean="0">
                          <a:solidFill>
                            <a:schemeClr val="tx1">
                              <a:lumMod val="65000"/>
                              <a:lumOff val="35000"/>
                            </a:schemeClr>
                          </a:solidFill>
                          <a:latin typeface="+mj-lt"/>
                          <a:ea typeface="+mj-ea"/>
                        </a:rPr>
                        <a:t>・ブランドパネル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スクエア（画像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クインティ（画像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 サイドビジョン </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r>
                        <a:rPr kumimoji="1" lang="en-US" altLang="ja-JP" sz="1100" b="1" dirty="0" smtClean="0">
                          <a:solidFill>
                            <a:schemeClr val="tx1">
                              <a:lumMod val="65000"/>
                              <a:lumOff val="35000"/>
                            </a:schemeClr>
                          </a:solidFill>
                          <a:latin typeface="+mj-lt"/>
                          <a:ea typeface="+mj-ea"/>
                        </a:rPr>
                        <a:t>)</a:t>
                      </a:r>
                    </a:p>
                    <a:p>
                      <a:pPr algn="l"/>
                      <a:r>
                        <a:rPr kumimoji="1" lang="ja-JP" altLang="en-US" sz="1100" b="1" dirty="0" smtClean="0">
                          <a:solidFill>
                            <a:schemeClr val="tx1">
                              <a:lumMod val="65000"/>
                              <a:lumOff val="35000"/>
                            </a:schemeClr>
                          </a:solidFill>
                          <a:latin typeface="+mj-lt"/>
                          <a:ea typeface="+mj-ea"/>
                        </a:rPr>
                        <a:t>・トップインパクト パノラマ サイドスイッチ</a:t>
                      </a:r>
                      <a:r>
                        <a:rPr kumimoji="1" lang="en-US" altLang="ja-JP" sz="1100" b="1" kern="1200" dirty="0" smtClean="0">
                          <a:solidFill>
                            <a:schemeClr val="tx1">
                              <a:lumMod val="65000"/>
                              <a:lumOff val="35000"/>
                            </a:schemeClr>
                          </a:solidFill>
                          <a:latin typeface="+mn-lt"/>
                          <a:ea typeface="+mn-ea"/>
                          <a:cs typeface="+mn-cs"/>
                        </a:rPr>
                        <a:t>(</a:t>
                      </a:r>
                      <a:r>
                        <a:rPr kumimoji="1" lang="ja-JP" altLang="en-US" sz="1100" b="1" kern="1200" dirty="0" smtClean="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endParaRPr kumimoji="1" lang="ja-JP" altLang="en-US"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・トップインパクト プライムディスプレイ ダブル（画像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100" b="1" kern="1200" dirty="0" smtClean="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「動画広告」は</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任意</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smtClean="0">
                          <a:solidFill>
                            <a:schemeClr val="tx1">
                              <a:lumMod val="65000"/>
                              <a:lumOff val="35000"/>
                            </a:schemeClr>
                          </a:solidFill>
                          <a:latin typeface="+mj-lt"/>
                          <a:ea typeface="+mj-ea"/>
                        </a:rPr>
                        <a:t>掲載反映日の</a:t>
                      </a:r>
                      <a:r>
                        <a:rPr kumimoji="1" lang="en-US" altLang="ja-JP" sz="1100" b="1" dirty="0" smtClean="0">
                          <a:solidFill>
                            <a:schemeClr val="accent6"/>
                          </a:solidFill>
                          <a:latin typeface="+mj-lt"/>
                          <a:ea typeface="+mj-ea"/>
                        </a:rPr>
                        <a:t>11</a:t>
                      </a:r>
                      <a:r>
                        <a:rPr kumimoji="1" lang="ja-JP" altLang="en-US" sz="1100" b="1" dirty="0" smtClean="0">
                          <a:solidFill>
                            <a:schemeClr val="accent6"/>
                          </a:solidFill>
                          <a:latin typeface="+mj-lt"/>
                          <a:ea typeface="+mj-ea"/>
                        </a:rPr>
                        <a:t>営業日前</a:t>
                      </a:r>
                      <a:endParaRPr kumimoji="1" lang="en-US" altLang="ja-JP" sz="1100" b="1" dirty="0" smtClean="0">
                        <a:solidFill>
                          <a:schemeClr val="accent6"/>
                        </a:solidFill>
                        <a:latin typeface="+mj-lt"/>
                        <a:ea typeface="+mj-ea"/>
                      </a:endParaRPr>
                    </a:p>
                    <a:p>
                      <a:pPr algn="l"/>
                      <a:r>
                        <a:rPr kumimoji="1" lang="ja-JP" altLang="en-US" sz="1100" b="0" dirty="0" smtClean="0">
                          <a:solidFill>
                            <a:schemeClr val="tx1">
                              <a:lumMod val="65000"/>
                              <a:lumOff val="35000"/>
                            </a:schemeClr>
                          </a:solidFill>
                          <a:latin typeface="+mj-lt"/>
                          <a:ea typeface="+mj-ea"/>
                        </a:rPr>
                        <a:t>まで</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smtClean="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rPr>
                        <a:t>https://form-business.yahoo.co.jp/claris/enqueteForm?inquiry_type=display_support</a:t>
                      </a: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809425">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・ブランドリフト調査（調査種別：</a:t>
                      </a:r>
                      <a:r>
                        <a:rPr kumimoji="1" lang="ja-JP" altLang="en-US" sz="1100" b="1" kern="1200" dirty="0" smtClean="0">
                          <a:solidFill>
                            <a:schemeClr val="accent6"/>
                          </a:solidFill>
                          <a:latin typeface="+mn-lt"/>
                          <a:ea typeface="+mn-ea"/>
                          <a:cs typeface="+mn-cs"/>
                        </a:rPr>
                        <a:t>比較検討</a:t>
                      </a:r>
                      <a:r>
                        <a:rPr kumimoji="1" lang="ja-JP" altLang="en-US" sz="1100" b="1" kern="1200" dirty="0" smtClean="0">
                          <a:solidFill>
                            <a:schemeClr val="tx1">
                              <a:lumMod val="65000"/>
                              <a:lumOff val="35000"/>
                            </a:schemeClr>
                          </a:solidFill>
                          <a:latin typeface="+mn-lt"/>
                          <a:ea typeface="+mn-ea"/>
                          <a:cs typeface="+mn-cs"/>
                        </a:rPr>
                        <a:t>）</a:t>
                      </a:r>
                      <a:endParaRPr kumimoji="1" lang="en-US" altLang="ja-JP" sz="1100" b="1" kern="120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smtClean="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「比較検討」</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smtClean="0">
                          <a:solidFill>
                            <a:schemeClr val="tx1">
                              <a:lumMod val="65000"/>
                              <a:lumOff val="35000"/>
                            </a:schemeClr>
                          </a:solidFill>
                          <a:latin typeface="+mj-lt"/>
                          <a:ea typeface="+mj-ea"/>
                        </a:rPr>
                        <a:t>掲載に</a:t>
                      </a:r>
                      <a:endParaRPr kumimoji="1" lang="en-US" altLang="ja-JP" sz="1100" b="0" dirty="0" smtClean="0">
                        <a:solidFill>
                          <a:schemeClr val="tx1">
                            <a:lumMod val="65000"/>
                            <a:lumOff val="35000"/>
                          </a:schemeClr>
                        </a:solidFill>
                        <a:latin typeface="+mj-lt"/>
                        <a:ea typeface="+mj-ea"/>
                      </a:endParaRPr>
                    </a:p>
                    <a:p>
                      <a:pPr algn="l"/>
                      <a:r>
                        <a:rPr kumimoji="1" lang="ja-JP" altLang="en-US" sz="1100" b="0" dirty="0" smtClean="0">
                          <a:solidFill>
                            <a:schemeClr val="tx1">
                              <a:lumMod val="65000"/>
                              <a:lumOff val="35000"/>
                            </a:schemeClr>
                          </a:solidFill>
                          <a:latin typeface="+mj-lt"/>
                          <a:ea typeface="+mj-ea"/>
                        </a:rPr>
                        <a:t>間に合うよう適宜</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68494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薬機、医療、宗教・選挙・政党・意見広告・募金・寄付金の募集</a:t>
                      </a:r>
                      <a:endParaRPr kumimoji="1" lang="en-US" altLang="ja-JP" sz="1100" b="1" dirty="0" smtClean="0">
                        <a:solidFill>
                          <a:schemeClr val="tx1">
                            <a:lumMod val="65000"/>
                            <a:lumOff val="35000"/>
                          </a:schemeClr>
                        </a:solidFill>
                        <a:latin typeface="+mj-lt"/>
                        <a:ea typeface="+mj-ea"/>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広告フォーマットを問わず、</a:t>
                      </a:r>
                      <a:r>
                        <a:rPr kumimoji="1" lang="ja-JP" altLang="en-US" sz="1000" b="0" kern="1200" dirty="0" smtClean="0">
                          <a:solidFill>
                            <a:schemeClr val="accent6"/>
                          </a:solidFill>
                          <a:latin typeface="+mn-lt"/>
                          <a:ea typeface="+mn-ea"/>
                          <a:cs typeface="+mn-cs"/>
                        </a:rPr>
                        <a:t>リンク先・クリエイティブすべて審査対象</a:t>
                      </a:r>
                      <a:r>
                        <a:rPr kumimoji="1" lang="ja-JP" altLang="en-US" sz="1000" b="0" kern="1200" dirty="0" smtClean="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100" b="1" dirty="0" smtClean="0">
                        <a:solidFill>
                          <a:schemeClr val="accent6"/>
                        </a:solidFill>
                        <a:latin typeface="+mj-lt"/>
                        <a:ea typeface="+mj-ea"/>
                      </a:endParaRPr>
                    </a:p>
                    <a:p>
                      <a:pPr algn="ctr"/>
                      <a:endParaRPr kumimoji="1" lang="en-US" altLang="ja-JP" sz="1000" b="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対象外あり</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79765">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公開前</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サイト状況</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smtClean="0">
                        <a:solidFill>
                          <a:schemeClr val="tx1">
                            <a:lumMod val="65000"/>
                            <a:lumOff val="35000"/>
                          </a:schemeClr>
                        </a:solidFill>
                        <a:latin typeface="+mn-lt"/>
                        <a:ea typeface="+mn-ea"/>
                        <a:cs typeface="+mn-cs"/>
                      </a:endParaRPr>
                    </a:p>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1" kern="1200" dirty="0" smtClean="0">
                        <a:solidFill>
                          <a:schemeClr val="tx1">
                            <a:lumMod val="65000"/>
                            <a:lumOff val="35000"/>
                          </a:schemeClr>
                        </a:solidFill>
                        <a:latin typeface="+mn-lt"/>
                        <a:ea typeface="+mn-ea"/>
                        <a:cs typeface="+mn-cs"/>
                      </a:endParaRPr>
                    </a:p>
                    <a:p>
                      <a:pPr algn="l"/>
                      <a:endParaRPr kumimoji="1" lang="en-US" altLang="ja-JP" sz="1100" b="0" kern="1200" dirty="0" smtClean="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smtClean="0">
                          <a:solidFill>
                            <a:schemeClr val="tx1">
                              <a:lumMod val="65000"/>
                              <a:lumOff val="35000"/>
                            </a:schemeClr>
                          </a:solidFill>
                          <a:latin typeface="+mn-lt"/>
                          <a:ea typeface="+mn-ea"/>
                          <a:cs typeface="+mn-cs"/>
                        </a:rPr>
                        <a:t>URL</a:t>
                      </a:r>
                      <a:r>
                        <a:rPr kumimoji="1" lang="ja-JP" altLang="en-US" sz="1000" b="0" kern="1200" dirty="0" smtClean="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smtClean="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smtClean="0">
                          <a:solidFill>
                            <a:schemeClr val="tx1">
                              <a:lumMod val="65000"/>
                              <a:lumOff val="35000"/>
                            </a:schemeClr>
                          </a:solidFill>
                          <a:latin typeface="+mn-lt"/>
                          <a:ea typeface="+mn-ea"/>
                          <a:cs typeface="+mn-cs"/>
                        </a:rPr>
                        <a:t>です。</a:t>
                      </a:r>
                      <a:endParaRPr kumimoji="1" lang="ja-JP" altLang="en-US"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ja-JP" altLang="en-US" sz="1100" b="1" kern="1200" dirty="0">
                        <a:solidFill>
                          <a:schemeClr val="accent6"/>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41916">
                <a:tc vMerge="1">
                  <a:txBody>
                    <a:bodyPr/>
                    <a:lstStyle/>
                    <a:p>
                      <a:pPr algn="ctr"/>
                      <a:endParaRPr kumimoji="1" lang="ja-JP" altLang="en-US" sz="1400" b="1"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p>
                      <a:pPr algn="ctr"/>
                      <a:r>
                        <a:rPr kumimoji="1" lang="ja-JP" altLang="en-US" sz="1100" b="1" kern="1200" noProof="0" dirty="0" smtClean="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smtClean="0">
                          <a:solidFill>
                            <a:schemeClr val="tx1">
                              <a:lumMod val="65000"/>
                              <a:lumOff val="35000"/>
                            </a:schemeClr>
                          </a:solidFill>
                          <a:latin typeface="+mn-lt"/>
                          <a:ea typeface="+mn-ea"/>
                          <a:cs typeface="+mn-cs"/>
                        </a:rPr>
                        <a:t>※</a:t>
                      </a:r>
                      <a:r>
                        <a:rPr kumimoji="1" lang="ja-JP" altLang="en-US" sz="1000" b="0" kern="1200" noProof="0" dirty="0" smtClean="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smtClean="0">
                          <a:solidFill>
                            <a:schemeClr val="accent6"/>
                          </a:solidFill>
                          <a:latin typeface="+mn-lt"/>
                          <a:ea typeface="+mn-ea"/>
                          <a:cs typeface="+mn-cs"/>
                        </a:rPr>
                        <a:t>判断にはリンク先サイトが必要</a:t>
                      </a:r>
                      <a:r>
                        <a:rPr kumimoji="1" lang="ja-JP" altLang="en-US" sz="1000" b="0" kern="1200" noProof="0" dirty="0" smtClean="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smtClean="0">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32646280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smtClean="0"/>
              <a:t>Q1-Q2</a:t>
            </a:r>
            <a:r>
              <a:rPr lang="ja-JP" altLang="en-US" dirty="0" smtClean="0"/>
              <a:t>の期跨ぎ</a:t>
            </a:r>
            <a:r>
              <a:rPr lang="ja-JP" altLang="en-US" dirty="0"/>
              <a:t>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sp>
        <p:nvSpPr>
          <p:cNvPr id="4" name="テキスト ボックス 3"/>
          <p:cNvSpPr txBox="1"/>
          <p:nvPr/>
        </p:nvSpPr>
        <p:spPr>
          <a:xfrm>
            <a:off x="430871" y="971436"/>
            <a:ext cx="11402265" cy="369332"/>
          </a:xfrm>
          <a:prstGeom prst="rect">
            <a:avLst/>
          </a:prstGeom>
          <a:noFill/>
        </p:spPr>
        <p:txBody>
          <a:bodyPr wrap="square" rtlCol="0">
            <a:spAutoFit/>
          </a:bodyPr>
          <a:lstStyle/>
          <a:p>
            <a:r>
              <a:rPr lang="ja-JP" altLang="en-US" dirty="0">
                <a:solidFill>
                  <a:schemeClr val="tx1">
                    <a:lumMod val="65000"/>
                    <a:lumOff val="35000"/>
                  </a:schemeClr>
                </a:solidFill>
              </a:rPr>
              <a:t>期を跨いだ掲載期間における購入方法は、リリース種別</a:t>
            </a:r>
            <a:r>
              <a:rPr lang="ja-JP" altLang="en-US" dirty="0" smtClean="0">
                <a:solidFill>
                  <a:schemeClr val="tx1">
                    <a:lumMod val="65000"/>
                    <a:lumOff val="35000"/>
                  </a:schemeClr>
                </a:solidFill>
              </a:rPr>
              <a:t>「内容改定」</a:t>
            </a:r>
            <a:r>
              <a:rPr lang="ja-JP" altLang="en-US" dirty="0">
                <a:solidFill>
                  <a:schemeClr val="tx1">
                    <a:lumMod val="65000"/>
                    <a:lumOff val="35000"/>
                  </a:schemeClr>
                </a:solidFill>
              </a:rPr>
              <a:t>「内容変更」によって異なります。</a:t>
            </a:r>
            <a:endParaRPr lang="en-US" altLang="ja-JP" dirty="0">
              <a:solidFill>
                <a:schemeClr val="tx1">
                  <a:lumMod val="65000"/>
                  <a:lumOff val="35000"/>
                </a:schemeClr>
              </a:solidFill>
            </a:endParaRPr>
          </a:p>
        </p:txBody>
      </p:sp>
      <p:sp>
        <p:nvSpPr>
          <p:cNvPr id="6" name="正方形/長方形 5"/>
          <p:cNvSpPr/>
          <p:nvPr/>
        </p:nvSpPr>
        <p:spPr>
          <a:xfrm>
            <a:off x="1703512" y="2334384"/>
            <a:ext cx="8856984" cy="1620315"/>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7" name="正方形/長方形 6"/>
          <p:cNvSpPr/>
          <p:nvPr/>
        </p:nvSpPr>
        <p:spPr>
          <a:xfrm>
            <a:off x="1847528" y="2459183"/>
            <a:ext cx="788204" cy="1400980"/>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8" name="テキスト ボックス 7"/>
          <p:cNvSpPr txBox="1"/>
          <p:nvPr/>
        </p:nvSpPr>
        <p:spPr>
          <a:xfrm>
            <a:off x="1823157" y="2548447"/>
            <a:ext cx="615553" cy="1190229"/>
          </a:xfrm>
          <a:prstGeom prst="rect">
            <a:avLst/>
          </a:prstGeom>
          <a:noFill/>
        </p:spPr>
        <p:txBody>
          <a:bodyPr vert="eaVert" wrap="square" rtlCol="0">
            <a:spAutoFit/>
          </a:bodyPr>
          <a:lstStyle/>
          <a:p>
            <a:r>
              <a:rPr lang="ja-JP" altLang="en-US" sz="1400" b="1" dirty="0" smtClean="0">
                <a:solidFill>
                  <a:schemeClr val="bg1"/>
                </a:solidFill>
              </a:rPr>
              <a:t>内容改定リリース</a:t>
            </a:r>
            <a:endParaRPr lang="ja-JP" altLang="en-US" sz="1400" b="1" dirty="0">
              <a:solidFill>
                <a:schemeClr val="bg1"/>
              </a:solidFill>
            </a:endParaRPr>
          </a:p>
        </p:txBody>
      </p:sp>
      <p:sp>
        <p:nvSpPr>
          <p:cNvPr id="9" name="角丸四角形 8"/>
          <p:cNvSpPr/>
          <p:nvPr/>
        </p:nvSpPr>
        <p:spPr>
          <a:xfrm>
            <a:off x="2788913"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4</a:t>
            </a:r>
            <a:r>
              <a:rPr lang="ja-JP" altLang="en-US" sz="1050" dirty="0">
                <a:solidFill>
                  <a:schemeClr val="tx1"/>
                </a:solidFill>
              </a:rPr>
              <a:t>月</a:t>
            </a:r>
          </a:p>
        </p:txBody>
      </p:sp>
      <p:sp>
        <p:nvSpPr>
          <p:cNvPr id="10" name="角丸四角形 9"/>
          <p:cNvSpPr/>
          <p:nvPr/>
        </p:nvSpPr>
        <p:spPr>
          <a:xfrm>
            <a:off x="4013049"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5</a:t>
            </a:r>
            <a:r>
              <a:rPr lang="ja-JP" altLang="en-US" sz="1050" dirty="0">
                <a:solidFill>
                  <a:schemeClr val="tx1"/>
                </a:solidFill>
              </a:rPr>
              <a:t>月</a:t>
            </a:r>
          </a:p>
        </p:txBody>
      </p:sp>
      <p:sp>
        <p:nvSpPr>
          <p:cNvPr id="11" name="角丸四角形 10"/>
          <p:cNvSpPr/>
          <p:nvPr/>
        </p:nvSpPr>
        <p:spPr>
          <a:xfrm>
            <a:off x="5237335"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6</a:t>
            </a:r>
            <a:r>
              <a:rPr lang="ja-JP" altLang="en-US" sz="1050" dirty="0">
                <a:solidFill>
                  <a:schemeClr val="tx1"/>
                </a:solidFill>
              </a:rPr>
              <a:t>月</a:t>
            </a:r>
          </a:p>
        </p:txBody>
      </p:sp>
      <p:sp>
        <p:nvSpPr>
          <p:cNvPr id="12" name="角丸四角形 11"/>
          <p:cNvSpPr/>
          <p:nvPr/>
        </p:nvSpPr>
        <p:spPr>
          <a:xfrm>
            <a:off x="6501566"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13" name="角丸四角形 12"/>
          <p:cNvSpPr/>
          <p:nvPr/>
        </p:nvSpPr>
        <p:spPr>
          <a:xfrm>
            <a:off x="7743176"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14" name="角丸四角形 13"/>
          <p:cNvSpPr/>
          <p:nvPr/>
        </p:nvSpPr>
        <p:spPr>
          <a:xfrm>
            <a:off x="8943440"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15" name="ホームベース 14"/>
          <p:cNvSpPr/>
          <p:nvPr/>
        </p:nvSpPr>
        <p:spPr>
          <a:xfrm>
            <a:off x="6438866" y="3446118"/>
            <a:ext cx="3639400" cy="345349"/>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Q2</a:t>
            </a:r>
            <a:r>
              <a:rPr lang="ja-JP" altLang="en-US" sz="1000" dirty="0">
                <a:solidFill>
                  <a:schemeClr val="tx1"/>
                </a:solidFill>
              </a:rPr>
              <a:t>商品</a:t>
            </a:r>
          </a:p>
        </p:txBody>
      </p:sp>
      <p:sp>
        <p:nvSpPr>
          <p:cNvPr id="16" name="角丸四角形 15"/>
          <p:cNvSpPr/>
          <p:nvPr/>
        </p:nvSpPr>
        <p:spPr>
          <a:xfrm>
            <a:off x="2789583" y="2385213"/>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Q1</a:t>
            </a:r>
            <a:endParaRPr lang="ja-JP" altLang="en-US" sz="1050" b="1" dirty="0">
              <a:solidFill>
                <a:schemeClr val="bg1"/>
              </a:solidFill>
            </a:endParaRPr>
          </a:p>
        </p:txBody>
      </p:sp>
      <p:sp>
        <p:nvSpPr>
          <p:cNvPr id="17" name="角丸四角形 16"/>
          <p:cNvSpPr/>
          <p:nvPr/>
        </p:nvSpPr>
        <p:spPr>
          <a:xfrm>
            <a:off x="6456041" y="2385214"/>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Q2</a:t>
            </a:r>
            <a:endParaRPr lang="ja-JP" altLang="en-US" sz="1050" b="1" dirty="0">
              <a:solidFill>
                <a:schemeClr val="bg1"/>
              </a:solidFill>
            </a:endParaRPr>
          </a:p>
        </p:txBody>
      </p:sp>
      <p:cxnSp>
        <p:nvCxnSpPr>
          <p:cNvPr id="18" name="直線コネクタ 17"/>
          <p:cNvCxnSpPr/>
          <p:nvPr/>
        </p:nvCxnSpPr>
        <p:spPr>
          <a:xfrm>
            <a:off x="6424432" y="2351306"/>
            <a:ext cx="8675" cy="1584176"/>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19" name="ホームベース 18"/>
          <p:cNvSpPr/>
          <p:nvPr/>
        </p:nvSpPr>
        <p:spPr>
          <a:xfrm>
            <a:off x="2827341" y="3052336"/>
            <a:ext cx="3916731"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Q1</a:t>
            </a:r>
            <a:r>
              <a:rPr lang="ja-JP" altLang="en-US" sz="1000" dirty="0">
                <a:solidFill>
                  <a:schemeClr val="tx1"/>
                </a:solidFill>
              </a:rPr>
              <a:t>商品</a:t>
            </a:r>
          </a:p>
        </p:txBody>
      </p:sp>
      <p:sp>
        <p:nvSpPr>
          <p:cNvPr id="20" name="ホームベース 19"/>
          <p:cNvSpPr/>
          <p:nvPr/>
        </p:nvSpPr>
        <p:spPr>
          <a:xfrm>
            <a:off x="6433106" y="3052336"/>
            <a:ext cx="1279578" cy="345349"/>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smtClean="0">
                <a:solidFill>
                  <a:schemeClr val="bg1"/>
                </a:solidFill>
              </a:rPr>
              <a:t>Q1</a:t>
            </a:r>
            <a:r>
              <a:rPr lang="ja-JP" altLang="en-US" sz="1000" dirty="0" smtClean="0">
                <a:solidFill>
                  <a:schemeClr val="bg1"/>
                </a:solidFill>
              </a:rPr>
              <a:t>商品</a:t>
            </a:r>
            <a:r>
              <a:rPr lang="ja-JP" altLang="en-US" sz="1000" dirty="0">
                <a:solidFill>
                  <a:schemeClr val="bg1"/>
                </a:solidFill>
              </a:rPr>
              <a:t>延長</a:t>
            </a:r>
          </a:p>
        </p:txBody>
      </p:sp>
      <p:sp>
        <p:nvSpPr>
          <p:cNvPr id="21" name="テキスト ボックス 20"/>
          <p:cNvSpPr txBox="1"/>
          <p:nvPr/>
        </p:nvSpPr>
        <p:spPr>
          <a:xfrm>
            <a:off x="803412" y="1322765"/>
            <a:ext cx="11197244" cy="954107"/>
          </a:xfrm>
          <a:prstGeom prst="rect">
            <a:avLst/>
          </a:prstGeom>
          <a:noFill/>
        </p:spPr>
        <p:txBody>
          <a:bodyPr wrap="square" rtlCol="0">
            <a:spAutoFit/>
          </a:bodyPr>
          <a:lstStyle/>
          <a:p>
            <a:r>
              <a:rPr lang="ja-JP" altLang="en-US" sz="1400" b="1" dirty="0" smtClean="0">
                <a:solidFill>
                  <a:schemeClr val="tx1">
                    <a:lumMod val="65000"/>
                    <a:lumOff val="35000"/>
                  </a:schemeClr>
                </a:solidFill>
              </a:rPr>
              <a:t>■内容改定リリース</a:t>
            </a:r>
            <a:r>
              <a:rPr lang="ja-JP" altLang="en-US" sz="1400" b="1" dirty="0">
                <a:solidFill>
                  <a:schemeClr val="tx1">
                    <a:lumMod val="65000"/>
                    <a:lumOff val="35000"/>
                  </a:schemeClr>
                </a:solidFill>
              </a:rPr>
              <a:t>の場合</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　</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期前にリリースしている商品の有効期間を延長し、期跨ぎを可能とします</a:t>
            </a:r>
            <a:r>
              <a:rPr lang="ja-JP" altLang="en-US" sz="1400" dirty="0" smtClean="0">
                <a:solidFill>
                  <a:schemeClr val="tx1">
                    <a:lumMod val="65000"/>
                    <a:lumOff val="35000"/>
                  </a:schemeClr>
                </a:solidFill>
              </a:rPr>
              <a:t>。有効期間の延長対応のメンテナンスは、</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次</a:t>
            </a:r>
            <a:r>
              <a:rPr lang="ja-JP" altLang="en-US" sz="1400" dirty="0">
                <a:solidFill>
                  <a:schemeClr val="tx1">
                    <a:lumMod val="65000"/>
                    <a:lumOff val="35000"/>
                  </a:schemeClr>
                </a:solidFill>
              </a:rPr>
              <a:t>の期の商品の予約開始日</a:t>
            </a:r>
            <a:r>
              <a:rPr lang="ja-JP" altLang="en-US" sz="1400" dirty="0" smtClean="0">
                <a:solidFill>
                  <a:schemeClr val="tx1">
                    <a:lumMod val="65000"/>
                    <a:lumOff val="35000"/>
                  </a:schemeClr>
                </a:solidFill>
              </a:rPr>
              <a:t>の</a:t>
            </a:r>
            <a:r>
              <a:rPr lang="en-US" altLang="ja-JP" sz="1400" dirty="0" smtClean="0">
                <a:solidFill>
                  <a:schemeClr val="tx1">
                    <a:lumMod val="65000"/>
                    <a:lumOff val="35000"/>
                  </a:schemeClr>
                </a:solidFill>
              </a:rPr>
              <a:t>13</a:t>
            </a:r>
            <a:r>
              <a:rPr lang="ja-JP" altLang="en-US" sz="1400" dirty="0" smtClean="0">
                <a:solidFill>
                  <a:schemeClr val="tx1">
                    <a:lumMod val="65000"/>
                    <a:lumOff val="35000"/>
                  </a:schemeClr>
                </a:solidFill>
              </a:rPr>
              <a:t>時頃から数時間です。その</a:t>
            </a:r>
            <a:r>
              <a:rPr lang="ja-JP" altLang="en-US" sz="1400" dirty="0">
                <a:solidFill>
                  <a:schemeClr val="tx1">
                    <a:lumMod val="65000"/>
                    <a:lumOff val="35000"/>
                  </a:schemeClr>
                </a:solidFill>
              </a:rPr>
              <a:t>間はメンテナンス期間と</a:t>
            </a:r>
            <a:r>
              <a:rPr lang="ja-JP" altLang="en-US" sz="1400" dirty="0" smtClean="0">
                <a:solidFill>
                  <a:schemeClr val="tx1">
                    <a:lumMod val="65000"/>
                    <a:lumOff val="35000"/>
                  </a:schemeClr>
                </a:solidFill>
              </a:rPr>
              <a:t>して</a:t>
            </a:r>
            <a:r>
              <a:rPr lang="en-US" altLang="ja-JP" sz="1400" dirty="0" smtClean="0">
                <a:solidFill>
                  <a:schemeClr val="tx1">
                    <a:lumMod val="65000"/>
                    <a:lumOff val="35000"/>
                  </a:schemeClr>
                </a:solidFill>
              </a:rPr>
              <a:t>1</a:t>
            </a:r>
            <a:r>
              <a:rPr lang="ja-JP" altLang="en-US" sz="1400" dirty="0" smtClean="0">
                <a:solidFill>
                  <a:schemeClr val="tx1">
                    <a:lumMod val="65000"/>
                    <a:lumOff val="35000"/>
                  </a:schemeClr>
                </a:solidFill>
              </a:rPr>
              <a:t>期前商品</a:t>
            </a:r>
            <a:r>
              <a:rPr lang="ja-JP" altLang="en-US" sz="1400" dirty="0">
                <a:solidFill>
                  <a:schemeClr val="tx1">
                    <a:lumMod val="65000"/>
                    <a:lumOff val="35000"/>
                  </a:schemeClr>
                </a:solidFill>
              </a:rPr>
              <a:t>の予約ができない状態と</a:t>
            </a:r>
            <a:r>
              <a:rPr lang="ja-JP" altLang="en-US" sz="1400" dirty="0" smtClean="0">
                <a:solidFill>
                  <a:schemeClr val="tx1">
                    <a:lumMod val="65000"/>
                    <a:lumOff val="35000"/>
                  </a:schemeClr>
                </a:solidFill>
              </a:rPr>
              <a:t>なります。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例</a:t>
            </a:r>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Q2</a:t>
            </a:r>
            <a:r>
              <a:rPr lang="ja-JP" altLang="en-US" sz="1200" dirty="0" smtClean="0">
                <a:solidFill>
                  <a:schemeClr val="tx1">
                    <a:lumMod val="65000"/>
                    <a:lumOff val="35000"/>
                  </a:schemeClr>
                </a:solidFill>
              </a:rPr>
              <a:t>商品の予約開始日が</a:t>
            </a:r>
            <a:r>
              <a:rPr lang="en-US" altLang="ja-JP" sz="1200" dirty="0" smtClean="0">
                <a:solidFill>
                  <a:schemeClr val="tx1">
                    <a:lumMod val="65000"/>
                    <a:lumOff val="35000"/>
                  </a:schemeClr>
                </a:solidFill>
              </a:rPr>
              <a:t>5/6</a:t>
            </a:r>
            <a:r>
              <a:rPr lang="ja-JP" altLang="en-US" sz="1200" dirty="0" smtClean="0">
                <a:solidFill>
                  <a:schemeClr val="tx1">
                    <a:lumMod val="65000"/>
                    <a:lumOff val="35000"/>
                  </a:schemeClr>
                </a:solidFill>
              </a:rPr>
              <a:t>とした場合。</a:t>
            </a:r>
            <a:r>
              <a:rPr lang="en-US" altLang="ja-JP" sz="1200" dirty="0" smtClean="0">
                <a:solidFill>
                  <a:schemeClr val="tx1">
                    <a:lumMod val="65000"/>
                    <a:lumOff val="35000"/>
                  </a:schemeClr>
                </a:solidFill>
              </a:rPr>
              <a:t>6/20-7/19</a:t>
            </a:r>
            <a:r>
              <a:rPr lang="ja-JP" altLang="en-US" sz="1200" dirty="0">
                <a:solidFill>
                  <a:schemeClr val="tx1">
                    <a:lumMod val="65000"/>
                    <a:lumOff val="35000"/>
                  </a:schemeClr>
                </a:solidFill>
              </a:rPr>
              <a:t>を購入する場合は、</a:t>
            </a:r>
            <a:r>
              <a:rPr lang="en-US" altLang="ja-JP" sz="1200" dirty="0">
                <a:solidFill>
                  <a:schemeClr val="tx1">
                    <a:lumMod val="65000"/>
                    <a:lumOff val="35000"/>
                  </a:schemeClr>
                </a:solidFill>
              </a:rPr>
              <a:t>Q1</a:t>
            </a:r>
            <a:r>
              <a:rPr lang="ja-JP" altLang="en-US" sz="1200" dirty="0">
                <a:solidFill>
                  <a:schemeClr val="tx1">
                    <a:lumMod val="65000"/>
                    <a:lumOff val="35000"/>
                  </a:schemeClr>
                </a:solidFill>
              </a:rPr>
              <a:t>商品延長後（</a:t>
            </a:r>
            <a:r>
              <a:rPr lang="en-US" altLang="ja-JP" sz="1200" dirty="0" smtClean="0">
                <a:solidFill>
                  <a:schemeClr val="tx1">
                    <a:lumMod val="65000"/>
                    <a:lumOff val="35000"/>
                  </a:schemeClr>
                </a:solidFill>
              </a:rPr>
              <a:t>5/6</a:t>
            </a:r>
            <a:r>
              <a:rPr lang="ja-JP" altLang="en-US" sz="1200" dirty="0" smtClean="0">
                <a:solidFill>
                  <a:schemeClr val="tx1">
                    <a:lumMod val="65000"/>
                    <a:lumOff val="35000"/>
                  </a:schemeClr>
                </a:solidFill>
              </a:rPr>
              <a:t>以降</a:t>
            </a:r>
            <a:r>
              <a:rPr lang="ja-JP" altLang="en-US" sz="1200" dirty="0">
                <a:solidFill>
                  <a:schemeClr val="tx1">
                    <a:lumMod val="65000"/>
                    <a:lumOff val="35000"/>
                  </a:schemeClr>
                </a:solidFill>
              </a:rPr>
              <a:t>）に</a:t>
            </a:r>
            <a:r>
              <a:rPr lang="en-US" altLang="ja-JP" sz="1200" dirty="0">
                <a:solidFill>
                  <a:schemeClr val="tx1">
                    <a:lumMod val="65000"/>
                    <a:lumOff val="35000"/>
                  </a:schemeClr>
                </a:solidFill>
              </a:rPr>
              <a:t>Q1</a:t>
            </a:r>
            <a:r>
              <a:rPr lang="ja-JP" altLang="en-US" sz="1200" dirty="0">
                <a:solidFill>
                  <a:schemeClr val="tx1">
                    <a:lumMod val="65000"/>
                    <a:lumOff val="35000"/>
                  </a:schemeClr>
                </a:solidFill>
              </a:rPr>
              <a:t>商品で予約を入れてください。</a:t>
            </a:r>
          </a:p>
        </p:txBody>
      </p:sp>
      <p:sp>
        <p:nvSpPr>
          <p:cNvPr id="22" name="正方形/長方形 21"/>
          <p:cNvSpPr/>
          <p:nvPr/>
        </p:nvSpPr>
        <p:spPr>
          <a:xfrm>
            <a:off x="1703512" y="4598246"/>
            <a:ext cx="8856984" cy="2008657"/>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23" name="正方形/長方形 22"/>
          <p:cNvSpPr/>
          <p:nvPr/>
        </p:nvSpPr>
        <p:spPr>
          <a:xfrm>
            <a:off x="1851412" y="4746788"/>
            <a:ext cx="788204" cy="1723107"/>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24" name="テキスト ボックス 23"/>
          <p:cNvSpPr txBox="1"/>
          <p:nvPr/>
        </p:nvSpPr>
        <p:spPr>
          <a:xfrm>
            <a:off x="2042484" y="4863479"/>
            <a:ext cx="400110" cy="1539493"/>
          </a:xfrm>
          <a:prstGeom prst="rect">
            <a:avLst/>
          </a:prstGeom>
          <a:noFill/>
        </p:spPr>
        <p:txBody>
          <a:bodyPr vert="eaVert" wrap="square" rtlCol="0">
            <a:spAutoFit/>
          </a:bodyPr>
          <a:lstStyle/>
          <a:p>
            <a:r>
              <a:rPr lang="ja-JP" altLang="en-US" sz="1400" b="1" dirty="0">
                <a:solidFill>
                  <a:schemeClr val="bg1"/>
                </a:solidFill>
              </a:rPr>
              <a:t>内容変更リリース</a:t>
            </a:r>
          </a:p>
        </p:txBody>
      </p:sp>
      <p:sp>
        <p:nvSpPr>
          <p:cNvPr id="25" name="角丸四角形 24"/>
          <p:cNvSpPr/>
          <p:nvPr/>
        </p:nvSpPr>
        <p:spPr>
          <a:xfrm>
            <a:off x="2833111"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4</a:t>
            </a:r>
            <a:r>
              <a:rPr lang="ja-JP" altLang="en-US" sz="1050" dirty="0">
                <a:solidFill>
                  <a:schemeClr val="tx1"/>
                </a:solidFill>
              </a:rPr>
              <a:t>月</a:t>
            </a:r>
          </a:p>
        </p:txBody>
      </p:sp>
      <p:sp>
        <p:nvSpPr>
          <p:cNvPr id="26" name="角丸四角形 25"/>
          <p:cNvSpPr/>
          <p:nvPr/>
        </p:nvSpPr>
        <p:spPr>
          <a:xfrm>
            <a:off x="4057247"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5</a:t>
            </a:r>
            <a:r>
              <a:rPr lang="ja-JP" altLang="en-US" sz="1050" dirty="0">
                <a:solidFill>
                  <a:schemeClr val="tx1"/>
                </a:solidFill>
              </a:rPr>
              <a:t>月</a:t>
            </a:r>
          </a:p>
        </p:txBody>
      </p:sp>
      <p:sp>
        <p:nvSpPr>
          <p:cNvPr id="27" name="角丸四角形 26"/>
          <p:cNvSpPr/>
          <p:nvPr/>
        </p:nvSpPr>
        <p:spPr>
          <a:xfrm>
            <a:off x="5281533"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6</a:t>
            </a:r>
            <a:r>
              <a:rPr lang="ja-JP" altLang="en-US" sz="1050" dirty="0">
                <a:solidFill>
                  <a:schemeClr val="tx1"/>
                </a:solidFill>
              </a:rPr>
              <a:t>月</a:t>
            </a:r>
          </a:p>
        </p:txBody>
      </p:sp>
      <p:sp>
        <p:nvSpPr>
          <p:cNvPr id="28" name="角丸四角形 27"/>
          <p:cNvSpPr/>
          <p:nvPr/>
        </p:nvSpPr>
        <p:spPr>
          <a:xfrm>
            <a:off x="6545764"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29" name="角丸四角形 28"/>
          <p:cNvSpPr/>
          <p:nvPr/>
        </p:nvSpPr>
        <p:spPr>
          <a:xfrm>
            <a:off x="7787374"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30" name="角丸四角形 29"/>
          <p:cNvSpPr/>
          <p:nvPr/>
        </p:nvSpPr>
        <p:spPr>
          <a:xfrm>
            <a:off x="8987638"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31" name="ホームベース 30"/>
          <p:cNvSpPr/>
          <p:nvPr/>
        </p:nvSpPr>
        <p:spPr>
          <a:xfrm>
            <a:off x="6483064" y="5700894"/>
            <a:ext cx="3639400" cy="345349"/>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Q2</a:t>
            </a:r>
            <a:r>
              <a:rPr lang="ja-JP" altLang="en-US" sz="1000" dirty="0">
                <a:solidFill>
                  <a:schemeClr val="tx1"/>
                </a:solidFill>
              </a:rPr>
              <a:t>商品</a:t>
            </a:r>
          </a:p>
        </p:txBody>
      </p:sp>
      <p:sp>
        <p:nvSpPr>
          <p:cNvPr id="32" name="角丸四角形 31"/>
          <p:cNvSpPr/>
          <p:nvPr/>
        </p:nvSpPr>
        <p:spPr>
          <a:xfrm>
            <a:off x="2833781" y="4639989"/>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Q1</a:t>
            </a:r>
            <a:endParaRPr lang="ja-JP" altLang="en-US" sz="1050" b="1" dirty="0">
              <a:solidFill>
                <a:schemeClr val="bg1"/>
              </a:solidFill>
            </a:endParaRPr>
          </a:p>
        </p:txBody>
      </p:sp>
      <p:sp>
        <p:nvSpPr>
          <p:cNvPr id="33" name="角丸四角形 32"/>
          <p:cNvSpPr/>
          <p:nvPr/>
        </p:nvSpPr>
        <p:spPr>
          <a:xfrm>
            <a:off x="6500239" y="4639990"/>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Q2</a:t>
            </a:r>
            <a:endParaRPr lang="ja-JP" altLang="en-US" sz="1050" b="1" dirty="0">
              <a:solidFill>
                <a:schemeClr val="bg1"/>
              </a:solidFill>
            </a:endParaRPr>
          </a:p>
        </p:txBody>
      </p:sp>
      <p:sp>
        <p:nvSpPr>
          <p:cNvPr id="34" name="ホームベース 33"/>
          <p:cNvSpPr/>
          <p:nvPr/>
        </p:nvSpPr>
        <p:spPr>
          <a:xfrm>
            <a:off x="2871539" y="5307112"/>
            <a:ext cx="3628700"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Q1</a:t>
            </a:r>
            <a:r>
              <a:rPr lang="ja-JP" altLang="en-US" sz="1000" dirty="0">
                <a:solidFill>
                  <a:schemeClr val="tx1"/>
                </a:solidFill>
              </a:rPr>
              <a:t>商品</a:t>
            </a:r>
          </a:p>
        </p:txBody>
      </p:sp>
      <p:sp>
        <p:nvSpPr>
          <p:cNvPr id="35" name="テキスト ボックス 34"/>
          <p:cNvSpPr txBox="1"/>
          <p:nvPr/>
        </p:nvSpPr>
        <p:spPr>
          <a:xfrm>
            <a:off x="803412" y="4026707"/>
            <a:ext cx="9460858" cy="523220"/>
          </a:xfrm>
          <a:prstGeom prst="rect">
            <a:avLst/>
          </a:prstGeom>
          <a:noFill/>
        </p:spPr>
        <p:txBody>
          <a:bodyPr wrap="square" rtlCol="0">
            <a:spAutoFit/>
          </a:bodyPr>
          <a:lstStyle/>
          <a:p>
            <a:r>
              <a:rPr lang="ja-JP" altLang="en-US" sz="1400" b="1" dirty="0">
                <a:solidFill>
                  <a:schemeClr val="tx1">
                    <a:lumMod val="65000"/>
                    <a:lumOff val="35000"/>
                  </a:schemeClr>
                </a:solidFill>
              </a:rPr>
              <a:t>■内容変更リリースの場合</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　期跨ぎ用のスペシャル商品</a:t>
            </a:r>
            <a:r>
              <a:rPr lang="ja-JP" altLang="en-US" sz="1400" dirty="0" smtClean="0">
                <a:solidFill>
                  <a:schemeClr val="tx1">
                    <a:lumMod val="65000"/>
                    <a:lumOff val="35000"/>
                  </a:schemeClr>
                </a:solidFill>
              </a:rPr>
              <a:t>作成し期跨ぎ購入を可能とします。弊社担当営業までご相談ください。</a:t>
            </a:r>
            <a:endParaRPr lang="en-US" altLang="ja-JP" sz="1400" dirty="0">
              <a:solidFill>
                <a:schemeClr val="tx1">
                  <a:lumMod val="65000"/>
                  <a:lumOff val="35000"/>
                </a:schemeClr>
              </a:solidFill>
            </a:endParaRPr>
          </a:p>
        </p:txBody>
      </p:sp>
      <p:cxnSp>
        <p:nvCxnSpPr>
          <p:cNvPr id="36" name="直線コネクタ 35"/>
          <p:cNvCxnSpPr/>
          <p:nvPr/>
        </p:nvCxnSpPr>
        <p:spPr>
          <a:xfrm>
            <a:off x="6468630" y="4606082"/>
            <a:ext cx="31609" cy="2000820"/>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37" name="正方形/長方形 36"/>
          <p:cNvSpPr/>
          <p:nvPr/>
        </p:nvSpPr>
        <p:spPr bwMode="auto">
          <a:xfrm>
            <a:off x="5813335" y="6105770"/>
            <a:ext cx="1368152" cy="434112"/>
          </a:xfrm>
          <a:prstGeom prst="rect">
            <a:avLst/>
          </a:prstGeom>
          <a:solidFill>
            <a:schemeClr val="accent6"/>
          </a:solidFill>
          <a:ln w="3175" algn="ctr">
            <a:solidFill>
              <a:srgbClr val="292929"/>
            </a:solidFill>
            <a:prstDash val="solid"/>
            <a:miter lim="800000"/>
            <a:headEnd/>
            <a:tailEnd/>
          </a:ln>
        </p:spPr>
        <p:txBody>
          <a:bodyPr lIns="0" tIns="0" rIns="0" bIns="0" rtlCol="0" anchor="ctr"/>
          <a:lstStyle/>
          <a:p>
            <a:pPr algn="ctr"/>
            <a:r>
              <a:rPr lang="ja-JP" altLang="en-US" sz="1000" dirty="0">
                <a:solidFill>
                  <a:schemeClr val="bg1"/>
                </a:solidFill>
              </a:rPr>
              <a:t>期跨ぎ用</a:t>
            </a:r>
            <a:endParaRPr lang="en-US" altLang="ja-JP" sz="1000" dirty="0">
              <a:solidFill>
                <a:schemeClr val="bg1"/>
              </a:solidFill>
            </a:endParaRPr>
          </a:p>
          <a:p>
            <a:pPr algn="ctr"/>
            <a:r>
              <a:rPr lang="ja-JP" altLang="en-US" sz="1000" dirty="0">
                <a:solidFill>
                  <a:schemeClr val="bg1"/>
                </a:solidFill>
              </a:rPr>
              <a:t>スペシャル商品</a:t>
            </a:r>
          </a:p>
        </p:txBody>
      </p:sp>
    </p:spTree>
    <p:extLst>
      <p:ext uri="{BB962C8B-B14F-4D97-AF65-F5344CB8AC3E}">
        <p14:creationId xmlns:p14="http://schemas.microsoft.com/office/powerpoint/2010/main" val="21020197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25</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zh-TW" altLang="en-US" sz="1400" b="0" i="0" u="none" strike="noStrike" kern="0" cap="none" spc="0" normalizeH="0" baseline="0" noProof="0" dirty="0" smtClean="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lvl="0">
              <a:defRPr/>
            </a:pPr>
            <a:r>
              <a:rPr kumimoji="0" lang="ja-JP" altLang="en-US" sz="1400" kern="0" dirty="0" smtClean="0">
                <a:solidFill>
                  <a:srgbClr val="000000">
                    <a:lumMod val="65000"/>
                    <a:lumOff val="35000"/>
                  </a:srgbClr>
                </a:solidFill>
              </a:rPr>
              <a:t>　・</a:t>
            </a:r>
            <a:r>
              <a:rPr kumimoji="0" lang="ja-JP" altLang="en-US" sz="1400" kern="0" dirty="0">
                <a:solidFill>
                  <a:srgbClr val="000000">
                    <a:lumMod val="65000"/>
                    <a:lumOff val="35000"/>
                  </a:srgbClr>
                </a:solidFill>
              </a:rPr>
              <a:t>広告取扱基本規定：</a:t>
            </a:r>
            <a:r>
              <a:rPr kumimoji="0" lang="en-US" altLang="ja-JP" sz="1400" kern="0" dirty="0">
                <a:solidFill>
                  <a:srgbClr val="000000">
                    <a:lumMod val="65000"/>
                    <a:lumOff val="35000"/>
                  </a:srgbClr>
                </a:solidFill>
                <a:hlinkClick r:id="rId2"/>
              </a:rPr>
              <a:t>https://marketing.yahoo.co.jp/guidelines/terms.html</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web</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lang="en-US" altLang="ja-JP" sz="1400" dirty="0">
                <a:solidFill>
                  <a:srgbClr val="000000">
                    <a:lumMod val="65000"/>
                    <a:lumOff val="35000"/>
                  </a:srgbClr>
                </a:solidFill>
                <a:hlinkClick r:id="rId3"/>
              </a:rPr>
              <a:t>https://ads-help.yahoo.co.jp/yahooads/guideline/articledetail?lan=ja&amp;aid=1493&amp;o=default</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PDF</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kumimoji="0" lang="en-US" altLang="ja-JP" sz="1400" kern="0" dirty="0">
                <a:solidFill>
                  <a:srgbClr val="000000">
                    <a:lumMod val="65000"/>
                    <a:lumOff val="35000"/>
                  </a:srgbClr>
                </a:solidFill>
                <a:hlinkClick r:id="rId4"/>
              </a:rPr>
              <a:t>https://s.yimg.jp/images/listing/pdfs/listing_nyuukoukitei.pdf</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・商品資料：広告管理ツールで表示される、商品の詳細ページからダウンロードいただけます。</a:t>
            </a:r>
            <a:endParaRPr kumimoji="0" lang="en-US" altLang="ja-JP" sz="1400" kern="0" dirty="0">
              <a:solidFill>
                <a:srgbClr val="000000">
                  <a:lumMod val="65000"/>
                  <a:lumOff val="35000"/>
                </a:srgb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ディスプレイ広告（予約型）審査相談フォームよりご依頼ください。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smtClean="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伴い</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en-US" altLang="ja-JP" sz="1400" kern="0" dirty="0" smtClean="0">
                <a:solidFill>
                  <a:schemeClr val="tx1">
                    <a:lumMod val="65000"/>
                    <a:lumOff val="35000"/>
                  </a:schemeClr>
                </a:solidFill>
              </a:rPr>
              <a:t>   </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smtClean="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26</a:t>
            </a:fld>
            <a:endParaRPr lang="ja-JP" altLang="en-US"/>
          </a:p>
        </p:txBody>
      </p:sp>
      <p:sp>
        <p:nvSpPr>
          <p:cNvPr id="6" name="テキスト ボックス 5"/>
          <p:cNvSpPr txBox="1"/>
          <p:nvPr/>
        </p:nvSpPr>
        <p:spPr>
          <a:xfrm>
            <a:off x="454374" y="1124744"/>
            <a:ext cx="11402265" cy="2031325"/>
          </a:xfrm>
          <a:prstGeom prst="rect">
            <a:avLst/>
          </a:prstGeom>
          <a:noFill/>
        </p:spPr>
        <p:txBody>
          <a:bodyPr wrap="square" rtlCol="0">
            <a:spAutoFit/>
          </a:bodyPr>
          <a:lstStyle/>
          <a:p>
            <a:r>
              <a:rPr kumimoji="0" lang="ja-JP" altLang="en-US" sz="1400" kern="0" dirty="0">
                <a:solidFill>
                  <a:schemeClr val="tx1">
                    <a:lumMod val="65000"/>
                    <a:lumOff val="35000"/>
                  </a:schemeClr>
                </a:solidFill>
              </a:rPr>
              <a:t>■</a:t>
            </a:r>
            <a:r>
              <a:rPr kumimoji="0" lang="ja-JP" altLang="en-US" sz="1400" kern="0" dirty="0" smtClean="0">
                <a:solidFill>
                  <a:schemeClr val="tx1">
                    <a:lumMod val="65000"/>
                    <a:lumOff val="35000"/>
                  </a:schemeClr>
                </a:solidFill>
              </a:rPr>
              <a:t>「</a:t>
            </a:r>
            <a:r>
              <a:rPr kumimoji="0" lang="ja-JP" altLang="en-US" sz="1400" kern="0" dirty="0">
                <a:solidFill>
                  <a:schemeClr val="tx1">
                    <a:lumMod val="65000"/>
                    <a:lumOff val="35000"/>
                  </a:schemeClr>
                </a:solidFill>
              </a:rPr>
              <a:t>継続</a:t>
            </a:r>
            <a:r>
              <a:rPr kumimoji="0" lang="ja-JP" altLang="en-US" sz="1400" kern="0" dirty="0" smtClean="0">
                <a:solidFill>
                  <a:schemeClr val="tx1">
                    <a:lumMod val="65000"/>
                    <a:lumOff val="35000"/>
                  </a:schemeClr>
                </a:solidFill>
              </a:rPr>
              <a:t>」</a:t>
            </a:r>
            <a:r>
              <a:rPr kumimoji="0" lang="ja-JP" altLang="en-US" sz="1400" kern="0" dirty="0">
                <a:solidFill>
                  <a:schemeClr val="tx1">
                    <a:lumMod val="65000"/>
                    <a:lumOff val="35000"/>
                  </a:schemeClr>
                </a:solidFill>
              </a:rPr>
              <a:t>リリースの場合、該当商品の予約開始日に、その前の期にリリースされた商品が数時間メンテナンス期間に入り、</a:t>
            </a:r>
            <a:r>
              <a:rPr kumimoji="0" lang="en-US" altLang="ja-JP" sz="1400" kern="0" dirty="0">
                <a:solidFill>
                  <a:schemeClr val="tx1">
                    <a:lumMod val="65000"/>
                    <a:lumOff val="35000"/>
                  </a:schemeClr>
                </a:solidFill>
              </a:rPr>
              <a:t/>
            </a:r>
            <a:br>
              <a:rPr kumimoji="0" lang="en-US" altLang="ja-JP" sz="1400" kern="0" dirty="0">
                <a:solidFill>
                  <a:schemeClr val="tx1">
                    <a:lumMod val="65000"/>
                    <a:lumOff val="35000"/>
                  </a:schemeClr>
                </a:solidFill>
              </a:rPr>
            </a:br>
            <a:r>
              <a:rPr kumimoji="0" lang="en-US" altLang="ja-JP" sz="1400" kern="0" dirty="0">
                <a:solidFill>
                  <a:schemeClr val="tx1">
                    <a:lumMod val="65000"/>
                    <a:lumOff val="35000"/>
                  </a:schemeClr>
                </a:solidFill>
              </a:rPr>
              <a:t>    </a:t>
            </a:r>
            <a:r>
              <a:rPr kumimoji="0" lang="ja-JP" altLang="en-US" sz="1400" kern="0" dirty="0">
                <a:solidFill>
                  <a:schemeClr val="tx1">
                    <a:lumMod val="65000"/>
                    <a:lumOff val="35000"/>
                  </a:schemeClr>
                </a:solidFill>
              </a:rPr>
              <a:t>予約ができない状態となります。ご了承ください。</a:t>
            </a:r>
            <a:endParaRPr kumimoji="0" lang="en-US" altLang="zh-TW" sz="1400" kern="0" dirty="0">
              <a:solidFill>
                <a:schemeClr val="tx1">
                  <a:lumMod val="65000"/>
                  <a:lumOff val="35000"/>
                </a:schemeClr>
              </a:solidFill>
            </a:endParaRPr>
          </a:p>
          <a:p>
            <a:pPr lvl="0"/>
            <a:endParaRPr lang="en-US" altLang="ja-JP" sz="1400" dirty="0" smtClean="0">
              <a:solidFill>
                <a:prstClr val="black">
                  <a:lumMod val="65000"/>
                  <a:lumOff val="35000"/>
                </a:prstClr>
              </a:solidFill>
            </a:endParaRPr>
          </a:p>
          <a:p>
            <a:pPr lvl="0"/>
            <a:r>
              <a:rPr lang="ja-JP" altLang="en-US" sz="1400" dirty="0" smtClean="0">
                <a:solidFill>
                  <a:prstClr val="black">
                    <a:lumMod val="65000"/>
                    <a:lumOff val="35000"/>
                  </a:prstClr>
                </a:solidFill>
              </a:rPr>
              <a:t>■</a:t>
            </a:r>
            <a:r>
              <a:rPr lang="ja-JP" altLang="en-US" sz="1400" dirty="0">
                <a:solidFill>
                  <a:prstClr val="black">
                    <a:lumMod val="65000"/>
                    <a:lumOff val="35000"/>
                  </a:prstClr>
                </a:solidFill>
              </a:rPr>
              <a:t>掲載不具合に</a:t>
            </a:r>
            <a:r>
              <a:rPr lang="ja-JP" altLang="en-US" sz="1400" dirty="0" smtClean="0">
                <a:solidFill>
                  <a:prstClr val="black">
                    <a:lumMod val="65000"/>
                    <a:lumOff val="35000"/>
                  </a:prstClr>
                </a:solidFill>
              </a:rPr>
              <a:t>ついて</a:t>
            </a:r>
            <a:endParaRPr lang="ja-JP" altLang="en-US" sz="1400" dirty="0">
              <a:solidFill>
                <a:prstClr val="black">
                  <a:lumMod val="65000"/>
                  <a:lumOff val="35000"/>
                </a:prstClr>
              </a:solidFill>
            </a:endParaRPr>
          </a:p>
          <a:p>
            <a:pPr lvl="0"/>
            <a:r>
              <a:rPr lang="ja-JP" altLang="en-US" sz="1400" dirty="0">
                <a:solidFill>
                  <a:prstClr val="black">
                    <a:lumMod val="65000"/>
                    <a:lumOff val="35000"/>
                  </a:prstClr>
                </a:solidFill>
              </a:rPr>
              <a:t>　次に定める時間は、広告掲載調整時間とし、広告掲載調整時間内の不具合について、ヤフーは免責されます。</a:t>
            </a:r>
          </a:p>
          <a:p>
            <a:pPr lvl="0"/>
            <a:r>
              <a:rPr lang="ja-JP" altLang="en-US" sz="1400" dirty="0">
                <a:solidFill>
                  <a:prstClr val="black">
                    <a:lumMod val="65000"/>
                    <a:lumOff val="35000"/>
                  </a:prstClr>
                </a:solidFill>
              </a:rPr>
              <a:t>　（１）広告掲載開始日、及び広告内容の変更後の掲載開始日は、掲載開始から</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時間を広告掲載調整時間とします。</a:t>
            </a:r>
          </a:p>
          <a:p>
            <a:pPr lvl="0"/>
            <a:r>
              <a:rPr lang="ja-JP" altLang="en-US" sz="1400" dirty="0">
                <a:solidFill>
                  <a:prstClr val="black">
                    <a:lumMod val="65000"/>
                    <a:lumOff val="35000"/>
                  </a:prstClr>
                </a:solidFill>
              </a:rPr>
              <a:t>　　ただし、（２）、（３）に該当する場合は、その定めに従います。</a:t>
            </a:r>
          </a:p>
          <a:p>
            <a:pPr lvl="0"/>
            <a:r>
              <a:rPr lang="ja-JP" altLang="en-US" sz="1400" dirty="0">
                <a:solidFill>
                  <a:prstClr val="black">
                    <a:lumMod val="65000"/>
                    <a:lumOff val="35000"/>
                  </a:prstClr>
                </a:solidFill>
              </a:rPr>
              <a:t>　（２）広告掲載開始日が営業日以外の場合、当該広告掲載開始時間から翌営業日正午までを広告掲載調整時間とします。</a:t>
            </a:r>
          </a:p>
          <a:p>
            <a:pPr lvl="0"/>
            <a:r>
              <a:rPr lang="ja-JP" altLang="en-US" sz="1400" dirty="0">
                <a:solidFill>
                  <a:prstClr val="black">
                    <a:lumMod val="65000"/>
                    <a:lumOff val="35000"/>
                  </a:prstClr>
                </a:solidFill>
              </a:rPr>
              <a:t>　（３）広告の総掲載予定時間が</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時間未満の場合、総掲載予定時間の</a:t>
            </a:r>
            <a:r>
              <a:rPr lang="en-US" altLang="ja-JP" sz="1400" dirty="0">
                <a:solidFill>
                  <a:prstClr val="black">
                    <a:lumMod val="65000"/>
                    <a:lumOff val="35000"/>
                  </a:prstClr>
                </a:solidFill>
              </a:rPr>
              <a:t>10%</a:t>
            </a:r>
            <a:r>
              <a:rPr lang="ja-JP" altLang="en-US" sz="1400" dirty="0">
                <a:solidFill>
                  <a:prstClr val="black">
                    <a:lumMod val="65000"/>
                    <a:lumOff val="35000"/>
                  </a:prst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業種カテゴリーの制限</a:t>
            </a:r>
            <a:r>
              <a:rPr lang="en-US" altLang="ja-JP" dirty="0"/>
              <a:t>/</a:t>
            </a:r>
            <a:r>
              <a:rPr lang="ja-JP" altLang="en-US" dirty="0"/>
              <a:t>予約時の注意点</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27</a:t>
            </a:fld>
            <a:endParaRPr lang="ja-JP" altLang="en-US"/>
          </a:p>
        </p:txBody>
      </p:sp>
      <p:sp>
        <p:nvSpPr>
          <p:cNvPr id="7" name="コンテンツ プレースホルダー 2"/>
          <p:cNvSpPr txBox="1">
            <a:spLocks/>
          </p:cNvSpPr>
          <p:nvPr/>
        </p:nvSpPr>
        <p:spPr>
          <a:xfrm>
            <a:off x="416496" y="1052736"/>
            <a:ext cx="11440144" cy="5184576"/>
          </a:xfrm>
          <a:prstGeom prst="rect">
            <a:avLst/>
          </a:prstGeom>
        </p:spPr>
        <p:txBody>
          <a:bodyPr vert="horz" lIns="74295" tIns="37148" rIns="74295" bIns="37148" rtlCol="0" anchor="t">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メイリオ"/>
                <a:ea typeface="メイリオ"/>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メイリオ"/>
                <a:ea typeface="メイリオ"/>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メイリオ"/>
                <a:ea typeface="メイリオ"/>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lvl="0" indent="0">
              <a:buFont typeface="Arial" pitchFamily="34" charset="0"/>
              <a:buNone/>
            </a:pPr>
            <a:r>
              <a:rPr lang="ja-JP" altLang="en-US" sz="1950" b="1" dirty="0" smtClean="0">
                <a:solidFill>
                  <a:schemeClr val="tx1">
                    <a:lumMod val="65000"/>
                    <a:lumOff val="35000"/>
                  </a:schemeClr>
                </a:solidFill>
              </a:rPr>
              <a:t>・広告タイプが静止画・動画の場合</a:t>
            </a:r>
          </a:p>
          <a:p>
            <a:pPr marL="179388" indent="-179388">
              <a:buNone/>
            </a:pPr>
            <a:r>
              <a:rPr lang="ja-JP" altLang="en-US" sz="1300" dirty="0" smtClean="0">
                <a:solidFill>
                  <a:schemeClr val="tx1">
                    <a:lumMod val="65000"/>
                    <a:lumOff val="35000"/>
                  </a:schemeClr>
                </a:solidFill>
              </a:rPr>
              <a:t>　</a:t>
            </a:r>
            <a:r>
              <a:rPr lang="ja-JP" altLang="en-US" sz="1600" dirty="0">
                <a:solidFill>
                  <a:schemeClr val="tx1">
                    <a:lumMod val="65000"/>
                    <a:lumOff val="35000"/>
                  </a:schemeClr>
                </a:solidFill>
              </a:rPr>
              <a:t>掲載予定のキャンペーンが掲載制限カテゴリー</a:t>
            </a:r>
            <a:r>
              <a:rPr lang="ja-JP" altLang="en-US" sz="1600" dirty="0" smtClean="0">
                <a:solidFill>
                  <a:schemeClr val="tx1">
                    <a:lumMod val="65000"/>
                    <a:lumOff val="35000"/>
                  </a:schemeClr>
                </a:solidFill>
              </a:rPr>
              <a:t>に該当する場合、予約はできません。広告管理ツールのシミュレーションの結果は在庫なしと表示されます。</a:t>
            </a:r>
            <a:r>
              <a:rPr lang="ja-JP" altLang="en-US" sz="1600" dirty="0">
                <a:solidFill>
                  <a:schemeClr val="tx1">
                    <a:lumMod val="65000"/>
                    <a:lumOff val="35000"/>
                  </a:schemeClr>
                </a:solidFill>
              </a:rPr>
              <a:t>（ただし、ホワイトリストに登録されていれば予約可能です。</a:t>
            </a:r>
            <a:r>
              <a:rPr lang="ja-JP" altLang="en-US" sz="1600" dirty="0" smtClean="0">
                <a:solidFill>
                  <a:schemeClr val="tx1">
                    <a:lumMod val="65000"/>
                    <a:lumOff val="35000"/>
                  </a:schemeClr>
                </a:solidFill>
              </a:rPr>
              <a:t>）</a:t>
            </a:r>
          </a:p>
          <a:p>
            <a:pPr marL="0" lvl="0" indent="0">
              <a:buFont typeface="Arial" pitchFamily="34" charset="0"/>
              <a:buNone/>
            </a:pPr>
            <a:endParaRPr lang="en-US" altLang="ja-JP" sz="1300" dirty="0" smtClean="0">
              <a:solidFill>
                <a:schemeClr val="tx1">
                  <a:lumMod val="65000"/>
                  <a:lumOff val="35000"/>
                </a:schemeClr>
              </a:solidFill>
            </a:endParaRPr>
          </a:p>
          <a:p>
            <a:pPr marL="179388" lvl="0" indent="-179388">
              <a:buFont typeface="Arial" pitchFamily="34" charset="0"/>
              <a:buNone/>
            </a:pPr>
            <a:r>
              <a:rPr lang="ja-JP" altLang="en-US" sz="1950" b="1" dirty="0" smtClean="0">
                <a:solidFill>
                  <a:schemeClr val="tx1">
                    <a:lumMod val="65000"/>
                    <a:lumOff val="35000"/>
                  </a:schemeClr>
                </a:solidFill>
              </a:rPr>
              <a:t>・広告タイプが予約型専用広告の場合</a:t>
            </a:r>
            <a:r>
              <a:rPr lang="ja-JP" altLang="en-US" sz="1138" dirty="0" smtClean="0">
                <a:solidFill>
                  <a:schemeClr val="tx1">
                    <a:lumMod val="65000"/>
                    <a:lumOff val="35000"/>
                  </a:schemeClr>
                </a:solidFill>
              </a:rPr>
              <a:t>（</a:t>
            </a:r>
            <a:r>
              <a:rPr lang="en-US" altLang="ja-JP" sz="1138" dirty="0" smtClean="0">
                <a:solidFill>
                  <a:schemeClr val="tx1">
                    <a:lumMod val="65000"/>
                    <a:lumOff val="35000"/>
                  </a:schemeClr>
                </a:solidFill>
              </a:rPr>
              <a:t>※</a:t>
            </a:r>
            <a:r>
              <a:rPr lang="ja-JP" altLang="en-US" sz="1138" dirty="0" smtClean="0">
                <a:solidFill>
                  <a:schemeClr val="tx1">
                    <a:lumMod val="65000"/>
                    <a:lumOff val="35000"/>
                  </a:schemeClr>
                </a:solidFill>
              </a:rPr>
              <a:t>広告タイプ：ブランドパネルトップインパクト関連、パノラマ関連）</a:t>
            </a:r>
            <a:r>
              <a:rPr lang="ja-JP" altLang="en-US" sz="1600" dirty="0" smtClean="0">
                <a:solidFill>
                  <a:schemeClr val="tx1">
                    <a:lumMod val="65000"/>
                    <a:lumOff val="35000"/>
                  </a:schemeClr>
                </a:solidFill>
              </a:rPr>
              <a:t>掲載</a:t>
            </a:r>
            <a:r>
              <a:rPr lang="ja-JP" altLang="en-US" sz="1600" dirty="0">
                <a:solidFill>
                  <a:schemeClr val="tx1">
                    <a:lumMod val="65000"/>
                    <a:lumOff val="35000"/>
                  </a:schemeClr>
                </a:solidFill>
              </a:rPr>
              <a:t>予定のキャンペーンが</a:t>
            </a:r>
            <a:r>
              <a:rPr lang="ja-JP" altLang="en-US" sz="1600" dirty="0" smtClean="0">
                <a:solidFill>
                  <a:schemeClr val="tx1">
                    <a:lumMod val="65000"/>
                    <a:lumOff val="35000"/>
                  </a:schemeClr>
                </a:solidFill>
              </a:rPr>
              <a:t>掲載</a:t>
            </a:r>
            <a:r>
              <a:rPr lang="ja-JP" altLang="en-US" sz="1600" dirty="0">
                <a:solidFill>
                  <a:schemeClr val="tx1">
                    <a:lumMod val="65000"/>
                    <a:lumOff val="35000"/>
                  </a:schemeClr>
                </a:solidFill>
              </a:rPr>
              <a:t>制限カテゴリーに該当する場合、予約は</a:t>
            </a:r>
            <a:r>
              <a:rPr lang="ja-JP" altLang="en-US" sz="1600" dirty="0" smtClean="0">
                <a:solidFill>
                  <a:schemeClr val="tx1">
                    <a:lumMod val="65000"/>
                    <a:lumOff val="35000"/>
                  </a:schemeClr>
                </a:solidFill>
              </a:rPr>
              <a:t>できません。ただし </a:t>
            </a:r>
            <a:r>
              <a:rPr lang="ja-JP" altLang="en-US" sz="1600" b="1" dirty="0" smtClean="0">
                <a:solidFill>
                  <a:srgbClr val="C00000"/>
                </a:solidFill>
              </a:rPr>
              <a:t>「健康・美容食品」「健康器具・雑貨」</a:t>
            </a:r>
            <a:r>
              <a:rPr lang="ja-JP" altLang="en-US" sz="1600" dirty="0" smtClean="0">
                <a:solidFill>
                  <a:schemeClr val="tx1">
                    <a:lumMod val="65000"/>
                    <a:lumOff val="35000"/>
                  </a:schemeClr>
                </a:solidFill>
              </a:rPr>
              <a:t>の場合は、一部のプロモーション内容のみ許可しています。</a:t>
            </a:r>
            <a:r>
              <a:rPr lang="en-US" altLang="ja-JP" sz="1600" dirty="0" smtClean="0">
                <a:solidFill>
                  <a:schemeClr val="tx1">
                    <a:lumMod val="65000"/>
                    <a:lumOff val="35000"/>
                  </a:schemeClr>
                </a:solidFill>
              </a:rPr>
              <a:t>P14</a:t>
            </a:r>
            <a:r>
              <a:rPr lang="ja-JP" altLang="en-US" sz="1600" dirty="0" smtClean="0">
                <a:solidFill>
                  <a:schemeClr val="tx1">
                    <a:lumMod val="65000"/>
                    <a:lumOff val="35000"/>
                  </a:schemeClr>
                </a:solidFill>
              </a:rPr>
              <a:t>の事前提案可否のフローにて、事前に弊社営業または</a:t>
            </a:r>
            <a:r>
              <a:rPr lang="en-US" altLang="ja-JP" sz="1600" dirty="0" smtClean="0">
                <a:solidFill>
                  <a:schemeClr val="tx1">
                    <a:lumMod val="65000"/>
                    <a:lumOff val="35000"/>
                  </a:schemeClr>
                </a:solidFill>
              </a:rPr>
              <a:t>Yahoo!</a:t>
            </a:r>
            <a:r>
              <a:rPr lang="ja-JP" altLang="en-US" sz="1600" dirty="0" smtClean="0">
                <a:solidFill>
                  <a:schemeClr val="tx1">
                    <a:lumMod val="65000"/>
                    <a:lumOff val="35000"/>
                  </a:schemeClr>
                </a:solidFill>
              </a:rPr>
              <a:t>広告パートナーサポート宛にご連絡ください。</a:t>
            </a:r>
          </a:p>
          <a:p>
            <a:pPr marL="400050" lvl="1" indent="0">
              <a:buFont typeface="Arial" pitchFamily="34" charset="0"/>
              <a:buNone/>
            </a:pPr>
            <a:endParaRPr lang="en-US" altLang="ja-JP" sz="1100" dirty="0">
              <a:solidFill>
                <a:schemeClr val="tx1">
                  <a:lumMod val="65000"/>
                  <a:lumOff val="35000"/>
                </a:schemeClr>
              </a:solidFill>
            </a:endParaRPr>
          </a:p>
        </p:txBody>
      </p:sp>
      <p:pic>
        <p:nvPicPr>
          <p:cNvPr id="8" name="図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392" y="4209979"/>
            <a:ext cx="887380" cy="720080"/>
          </a:xfrm>
          <a:prstGeom prst="rect">
            <a:avLst/>
          </a:prstGeom>
        </p:spPr>
      </p:pic>
      <p:sp>
        <p:nvSpPr>
          <p:cNvPr id="9" name="角丸四角形 8"/>
          <p:cNvSpPr/>
          <p:nvPr/>
        </p:nvSpPr>
        <p:spPr bwMode="auto">
          <a:xfrm>
            <a:off x="416496" y="4101967"/>
            <a:ext cx="11440143" cy="1928851"/>
          </a:xfrm>
          <a:prstGeom prst="roundRect">
            <a:avLst/>
          </a:prstGeom>
          <a:no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smtClean="0">
              <a:ln>
                <a:noFill/>
              </a:ln>
              <a:solidFill>
                <a:schemeClr val="bg1"/>
              </a:solidFill>
              <a:effectLst/>
              <a:uLnTx/>
              <a:uFillTx/>
              <a:latin typeface="+mn-ea"/>
              <a:cs typeface="Verdana" pitchFamily="34" charset="0"/>
            </a:endParaRPr>
          </a:p>
        </p:txBody>
      </p:sp>
      <p:sp>
        <p:nvSpPr>
          <p:cNvPr id="10" name="テキスト ボックス 9"/>
          <p:cNvSpPr txBox="1"/>
          <p:nvPr/>
        </p:nvSpPr>
        <p:spPr>
          <a:xfrm>
            <a:off x="1127448" y="4368825"/>
            <a:ext cx="10657183" cy="1661993"/>
          </a:xfrm>
          <a:prstGeom prst="rect">
            <a:avLst/>
          </a:prstGeom>
          <a:noFill/>
        </p:spPr>
        <p:txBody>
          <a:bodyPr wrap="square" rtlCol="0">
            <a:spAutoFit/>
          </a:bodyPr>
          <a:lstStyle/>
          <a:p>
            <a:pPr marL="400050" lvl="1" indent="0">
              <a:buFont typeface="Arial" pitchFamily="34" charset="0"/>
              <a:buNone/>
            </a:pPr>
            <a:r>
              <a:rPr lang="ja-JP" altLang="en-US" sz="1400" dirty="0" smtClean="0">
                <a:solidFill>
                  <a:schemeClr val="tx1">
                    <a:lumMod val="65000"/>
                    <a:lumOff val="35000"/>
                  </a:schemeClr>
                </a:solidFill>
              </a:rPr>
              <a:t>予約型専用広告において、掲載</a:t>
            </a:r>
            <a:r>
              <a:rPr lang="ja-JP" altLang="en-US" sz="1400" dirty="0">
                <a:solidFill>
                  <a:schemeClr val="tx1">
                    <a:lumMod val="65000"/>
                    <a:lumOff val="35000"/>
                  </a:schemeClr>
                </a:solidFill>
              </a:rPr>
              <a:t>制限カテゴリーのうち、</a:t>
            </a:r>
            <a:r>
              <a:rPr lang="ja-JP" altLang="en-US" sz="1400" b="1" dirty="0">
                <a:solidFill>
                  <a:srgbClr val="C00000"/>
                </a:solidFill>
              </a:rPr>
              <a:t>「健康・美容食品」「法務・税務」</a:t>
            </a:r>
            <a:r>
              <a:rPr lang="ja-JP" altLang="en-US" sz="1400" dirty="0">
                <a:solidFill>
                  <a:schemeClr val="tx1">
                    <a:lumMod val="65000"/>
                    <a:lumOff val="35000"/>
                  </a:schemeClr>
                </a:solidFill>
              </a:rPr>
              <a:t>は、</a:t>
            </a:r>
            <a:r>
              <a:rPr lang="ja-JP" altLang="en-US" sz="1400" u="sng" dirty="0">
                <a:solidFill>
                  <a:schemeClr val="tx1">
                    <a:lumMod val="65000"/>
                    <a:lumOff val="35000"/>
                  </a:schemeClr>
                </a:solidFill>
              </a:rPr>
              <a:t>システム制御がかからず予約できてしまいます</a:t>
            </a:r>
            <a:r>
              <a:rPr lang="ja-JP" altLang="en-US" sz="1400" dirty="0" smtClean="0">
                <a:solidFill>
                  <a:schemeClr val="tx1">
                    <a:lumMod val="65000"/>
                    <a:lumOff val="35000"/>
                  </a:schemeClr>
                </a:solidFill>
              </a:rPr>
              <a:t>。</a:t>
            </a:r>
            <a:endParaRPr lang="en-US" altLang="ja-JP" sz="1400" dirty="0">
              <a:solidFill>
                <a:schemeClr val="tx1">
                  <a:lumMod val="65000"/>
                  <a:lumOff val="35000"/>
                </a:schemeClr>
              </a:solidFill>
            </a:endParaRPr>
          </a:p>
          <a:p>
            <a:pPr marL="400050" lvl="1" indent="0">
              <a:buFont typeface="Arial" pitchFamily="34" charset="0"/>
              <a:buNone/>
            </a:pPr>
            <a:r>
              <a:rPr lang="ja-JP" altLang="en-US" sz="1400" dirty="0" smtClean="0">
                <a:solidFill>
                  <a:schemeClr val="tx1">
                    <a:lumMod val="65000"/>
                    <a:lumOff val="35000"/>
                  </a:schemeClr>
                </a:solidFill>
              </a:rPr>
              <a:t>しかし</a:t>
            </a:r>
            <a:r>
              <a:rPr lang="ja-JP" altLang="en-US" sz="1400" dirty="0">
                <a:solidFill>
                  <a:schemeClr val="tx1">
                    <a:lumMod val="65000"/>
                    <a:lumOff val="35000"/>
                  </a:schemeClr>
                </a:solidFill>
              </a:rPr>
              <a:t>、予約型専用広告の掲載制限カテゴリー対象のため、審査のタイミングで否認されます。</a:t>
            </a:r>
            <a:endParaRPr lang="en-US" altLang="ja-JP" sz="1400" dirty="0">
              <a:solidFill>
                <a:schemeClr val="tx1">
                  <a:lumMod val="65000"/>
                  <a:lumOff val="35000"/>
                </a:schemeClr>
              </a:solidFill>
            </a:endParaRPr>
          </a:p>
          <a:p>
            <a:pPr marL="400050" lvl="1" indent="0">
              <a:buFont typeface="Arial" pitchFamily="34" charset="0"/>
              <a:buNone/>
            </a:pPr>
            <a:r>
              <a:rPr lang="ja-JP" altLang="en-US" sz="1400" dirty="0">
                <a:solidFill>
                  <a:schemeClr val="tx1">
                    <a:lumMod val="65000"/>
                    <a:lumOff val="35000"/>
                  </a:schemeClr>
                </a:solidFill>
              </a:rPr>
              <a:t>（</a:t>
            </a:r>
            <a:r>
              <a:rPr lang="ja-JP" altLang="en-US" sz="1400" b="1" dirty="0">
                <a:solidFill>
                  <a:schemeClr val="tx1">
                    <a:lumMod val="65000"/>
                    <a:lumOff val="35000"/>
                  </a:schemeClr>
                </a:solidFill>
              </a:rPr>
              <a:t> </a:t>
            </a:r>
            <a:r>
              <a:rPr lang="ja-JP" altLang="en-US" sz="1400" dirty="0">
                <a:solidFill>
                  <a:schemeClr val="tx1">
                    <a:lumMod val="65000"/>
                    <a:lumOff val="35000"/>
                  </a:schemeClr>
                </a:solidFill>
              </a:rPr>
              <a:t>「健康・美容食品」 は許可されたプロモーション内容</a:t>
            </a:r>
            <a:r>
              <a:rPr lang="ja-JP" altLang="en-US" sz="1400" dirty="0" smtClean="0">
                <a:solidFill>
                  <a:schemeClr val="tx1">
                    <a:lumMod val="65000"/>
                    <a:lumOff val="35000"/>
                  </a:schemeClr>
                </a:solidFill>
              </a:rPr>
              <a:t>のみ掲載可となりますので上記のとおり事前の申請が必要です。）</a:t>
            </a:r>
            <a:endParaRPr lang="en-US" altLang="ja-JP" sz="1400" dirty="0" smtClean="0">
              <a:solidFill>
                <a:schemeClr val="tx1">
                  <a:lumMod val="65000"/>
                  <a:lumOff val="35000"/>
                </a:schemeClr>
              </a:solidFill>
            </a:endParaRPr>
          </a:p>
          <a:p>
            <a:pPr marL="400050" lvl="1" indent="0">
              <a:buFont typeface="Arial" pitchFamily="34" charset="0"/>
              <a:buNone/>
            </a:pPr>
            <a:r>
              <a:rPr lang="ja-JP" altLang="en-US" sz="1400" b="1" u="sng" dirty="0" smtClean="0">
                <a:solidFill>
                  <a:schemeClr val="tx1">
                    <a:lumMod val="65000"/>
                    <a:lumOff val="35000"/>
                  </a:schemeClr>
                </a:solidFill>
              </a:rPr>
              <a:t>否認</a:t>
            </a:r>
            <a:r>
              <a:rPr lang="ja-JP" altLang="en-US" sz="1400" b="1" u="sng" dirty="0">
                <a:solidFill>
                  <a:schemeClr val="tx1">
                    <a:lumMod val="65000"/>
                    <a:lumOff val="35000"/>
                  </a:schemeClr>
                </a:solidFill>
              </a:rPr>
              <a:t>された場合、再審査を申請するか、忘れずにキャンセルしてください</a:t>
            </a:r>
            <a:r>
              <a:rPr lang="ja-JP" altLang="en-US" sz="1400" b="1" u="sng" dirty="0" smtClean="0">
                <a:solidFill>
                  <a:schemeClr val="tx1">
                    <a:lumMod val="65000"/>
                    <a:lumOff val="35000"/>
                  </a:schemeClr>
                </a:solidFill>
              </a:rPr>
              <a:t>。</a:t>
            </a:r>
            <a:endParaRPr lang="en-US" altLang="ja-JP" sz="1400" b="1" u="sng" dirty="0" smtClean="0">
              <a:solidFill>
                <a:schemeClr val="tx1">
                  <a:lumMod val="65000"/>
                  <a:lumOff val="35000"/>
                </a:schemeClr>
              </a:solidFill>
            </a:endParaRPr>
          </a:p>
          <a:p>
            <a:pPr marL="400050" lvl="1" indent="0">
              <a:buFont typeface="Arial" pitchFamily="34" charset="0"/>
              <a:buNone/>
            </a:pPr>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latin typeface="+mn-ea"/>
              </a:rPr>
              <a:t>キャンペーン作成（予約）後、</a:t>
            </a:r>
            <a:r>
              <a:rPr lang="en-US" altLang="ja-JP" sz="1400" dirty="0">
                <a:solidFill>
                  <a:schemeClr val="tx1">
                    <a:lumMod val="65000"/>
                    <a:lumOff val="35000"/>
                  </a:schemeClr>
                </a:solidFill>
                <a:latin typeface="+mn-ea"/>
              </a:rPr>
              <a:t>4</a:t>
            </a:r>
            <a:r>
              <a:rPr lang="ja-JP" altLang="en-US" sz="1400" dirty="0">
                <a:solidFill>
                  <a:schemeClr val="tx1">
                    <a:lumMod val="65000"/>
                    <a:lumOff val="35000"/>
                  </a:schemeClr>
                </a:solidFill>
                <a:latin typeface="+mn-ea"/>
              </a:rPr>
              <a:t>営業日以降のキャンセルはキャンセル料が発生します。</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endParaRPr kumimoji="1" lang="ja-JP" altLang="en-US" dirty="0"/>
          </a:p>
        </p:txBody>
      </p:sp>
    </p:spTree>
    <p:extLst>
      <p:ext uri="{BB962C8B-B14F-4D97-AF65-F5344CB8AC3E}">
        <p14:creationId xmlns:p14="http://schemas.microsoft.com/office/powerpoint/2010/main" val="9359674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28</a:t>
            </a:fld>
            <a:endParaRPr lang="ja-JP" altLang="en-US"/>
          </a:p>
        </p:txBody>
      </p:sp>
      <p:sp>
        <p:nvSpPr>
          <p:cNvPr id="4" name="テキスト ボックス 3"/>
          <p:cNvSpPr txBox="1"/>
          <p:nvPr/>
        </p:nvSpPr>
        <p:spPr>
          <a:xfrm>
            <a:off x="454374" y="1124744"/>
            <a:ext cx="11402265" cy="4616648"/>
          </a:xfrm>
          <a:prstGeom prst="rect">
            <a:avLst/>
          </a:prstGeom>
          <a:noFill/>
        </p:spPr>
        <p:txBody>
          <a:bodyPr wrap="square" rtlCol="0">
            <a:spAutoFit/>
          </a:bodyPr>
          <a:lstStyle/>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2021/6/4</a:t>
            </a:r>
          </a:p>
          <a:p>
            <a:r>
              <a:rPr lang="ja-JP" altLang="en-US" sz="1400" dirty="0" smtClean="0">
                <a:solidFill>
                  <a:schemeClr val="tx1">
                    <a:lumMod val="65000"/>
                    <a:lumOff val="35000"/>
                  </a:schemeClr>
                </a:solidFill>
              </a:rPr>
              <a:t>・「</a:t>
            </a:r>
            <a:r>
              <a:rPr lang="ja-JP" altLang="en-US" sz="1400" dirty="0"/>
              <a:t>広告タイプ</a:t>
            </a:r>
            <a:r>
              <a:rPr lang="ja-JP" altLang="en-US" sz="1400" dirty="0" smtClean="0"/>
              <a:t>一覧</a:t>
            </a:r>
            <a:r>
              <a:rPr lang="ja-JP" altLang="en-US" sz="1400" dirty="0" smtClean="0">
                <a:solidFill>
                  <a:schemeClr val="tx1">
                    <a:lumMod val="65000"/>
                    <a:lumOff val="35000"/>
                  </a:schemeClr>
                </a:solidFill>
              </a:rPr>
              <a:t>」および</a:t>
            </a:r>
            <a:r>
              <a:rPr lang="ja-JP" altLang="en-US" sz="1400" dirty="0">
                <a:solidFill>
                  <a:schemeClr val="tx1">
                    <a:lumMod val="65000"/>
                    <a:lumOff val="35000"/>
                  </a:schemeClr>
                </a:solidFill>
              </a:rPr>
              <a:t>「免責事項・注意事項</a:t>
            </a:r>
            <a:r>
              <a:rPr lang="ja-JP" altLang="en-US" sz="1400" dirty="0" smtClean="0">
                <a:solidFill>
                  <a:schemeClr val="tx1">
                    <a:lumMod val="65000"/>
                    <a:lumOff val="35000"/>
                  </a:schemeClr>
                </a:solidFill>
              </a:rPr>
              <a:t>」に入稿規定関連について追記いたしました。</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P4</a:t>
            </a:r>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ブランドパネル　リッチフォーマット</a:t>
            </a:r>
            <a:r>
              <a:rPr lang="ja-JP" altLang="en-US" sz="1400" dirty="0">
                <a:solidFill>
                  <a:schemeClr val="tx1">
                    <a:lumMod val="65000"/>
                    <a:lumOff val="35000"/>
                  </a:schemeClr>
                </a:solidFill>
              </a:rPr>
              <a:t>　</a:t>
            </a:r>
            <a:r>
              <a:rPr lang="en-US" altLang="ja-JP" sz="1400" dirty="0">
                <a:solidFill>
                  <a:schemeClr val="tx1">
                    <a:lumMod val="65000"/>
                    <a:lumOff val="35000"/>
                  </a:schemeClr>
                </a:solidFill>
              </a:rPr>
              <a:t>MD</a:t>
            </a:r>
            <a:r>
              <a:rPr lang="ja-JP" altLang="en-US" sz="1400" dirty="0">
                <a:solidFill>
                  <a:schemeClr val="tx1">
                    <a:lumMod val="65000"/>
                    <a:lumOff val="35000"/>
                  </a:schemeClr>
                </a:solidFill>
              </a:rPr>
              <a:t>　（都道府県</a:t>
            </a:r>
            <a:r>
              <a:rPr lang="ja-JP" altLang="en-US" sz="1400" dirty="0" smtClean="0">
                <a:solidFill>
                  <a:schemeClr val="tx1">
                    <a:lumMod val="65000"/>
                    <a:lumOff val="35000"/>
                  </a:schemeClr>
                </a:solidFill>
              </a:rPr>
              <a:t>）の</a:t>
            </a:r>
            <a:r>
              <a:rPr lang="ja-JP" altLang="en-US" sz="1400" dirty="0">
                <a:solidFill>
                  <a:schemeClr val="tx1">
                    <a:lumMod val="65000"/>
                    <a:lumOff val="35000"/>
                  </a:schemeClr>
                </a:solidFill>
              </a:rPr>
              <a:t>基本料金（</a:t>
            </a:r>
            <a:r>
              <a:rPr lang="en-US" altLang="ja-JP" sz="1400" dirty="0" err="1">
                <a:solidFill>
                  <a:schemeClr val="tx1">
                    <a:lumMod val="65000"/>
                    <a:lumOff val="35000"/>
                  </a:schemeClr>
                </a:solidFill>
              </a:rPr>
              <a:t>vCPM</a:t>
            </a:r>
            <a:r>
              <a:rPr lang="ja-JP" altLang="en-US" sz="1400" dirty="0" smtClean="0">
                <a:solidFill>
                  <a:schemeClr val="tx1">
                    <a:lumMod val="65000"/>
                    <a:lumOff val="35000"/>
                  </a:schemeClr>
                </a:solidFill>
              </a:rPr>
              <a:t>）のカッコ内の単価について修正しました。</a:t>
            </a:r>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2021/6/23</a:t>
            </a:r>
            <a:endParaRPr lang="en-US" altLang="ja-JP" sz="1400" dirty="0">
              <a:solidFill>
                <a:schemeClr val="tx1">
                  <a:lumMod val="65000"/>
                  <a:lumOff val="35000"/>
                </a:schemeClr>
              </a:solidFill>
            </a:endParaRPr>
          </a:p>
          <a:p>
            <a:r>
              <a:rPr lang="ja-JP" altLang="en-US" sz="1400" dirty="0" smtClean="0">
                <a:solidFill>
                  <a:schemeClr val="tx1">
                    <a:lumMod val="65000"/>
                    <a:lumOff val="35000"/>
                  </a:schemeClr>
                </a:solidFill>
              </a:rPr>
              <a:t>・すべて</a:t>
            </a:r>
            <a:r>
              <a:rPr lang="ja-JP" altLang="en-US" sz="1400" dirty="0">
                <a:solidFill>
                  <a:schemeClr val="tx1">
                    <a:lumMod val="65000"/>
                    <a:lumOff val="35000"/>
                  </a:schemeClr>
                </a:solidFill>
              </a:rPr>
              <a:t>の商品の掲載</a:t>
            </a:r>
            <a:r>
              <a:rPr lang="ja-JP" altLang="en-US" sz="1400" dirty="0" smtClean="0">
                <a:solidFill>
                  <a:schemeClr val="tx1">
                    <a:lumMod val="65000"/>
                    <a:lumOff val="35000"/>
                  </a:schemeClr>
                </a:solidFill>
              </a:rPr>
              <a:t>期間開始日</a:t>
            </a:r>
            <a:r>
              <a:rPr lang="ja-JP" altLang="en-US" sz="1400" dirty="0">
                <a:solidFill>
                  <a:schemeClr val="tx1">
                    <a:lumMod val="65000"/>
                    <a:lumOff val="35000"/>
                  </a:schemeClr>
                </a:solidFill>
              </a:rPr>
              <a:t>を</a:t>
            </a:r>
            <a:r>
              <a:rPr lang="en-US" altLang="ja-JP" sz="1400" dirty="0">
                <a:solidFill>
                  <a:prstClr val="black">
                    <a:lumMod val="65000"/>
                    <a:lumOff val="35000"/>
                  </a:prstClr>
                </a:solidFill>
              </a:rPr>
              <a:t>2021</a:t>
            </a:r>
            <a:r>
              <a:rPr lang="ja-JP" altLang="en-US" sz="1400" dirty="0" smtClean="0">
                <a:solidFill>
                  <a:prstClr val="black">
                    <a:lumMod val="65000"/>
                    <a:lumOff val="35000"/>
                  </a:prstClr>
                </a:solidFill>
              </a:rPr>
              <a:t>年</a:t>
            </a:r>
            <a:r>
              <a:rPr lang="en-US" altLang="ja-JP" sz="1400" dirty="0">
                <a:solidFill>
                  <a:prstClr val="black">
                    <a:lumMod val="65000"/>
                    <a:lumOff val="35000"/>
                  </a:prstClr>
                </a:solidFill>
              </a:rPr>
              <a:t>8</a:t>
            </a:r>
            <a:r>
              <a:rPr lang="ja-JP" altLang="en-US" sz="1400" dirty="0">
                <a:solidFill>
                  <a:prstClr val="black">
                    <a:lumMod val="65000"/>
                    <a:lumOff val="35000"/>
                  </a:prstClr>
                </a:solidFill>
              </a:rPr>
              <a:t>月</a:t>
            </a:r>
            <a:r>
              <a:rPr lang="en-US" altLang="ja-JP" sz="1400" dirty="0">
                <a:solidFill>
                  <a:prstClr val="black">
                    <a:lumMod val="65000"/>
                    <a:lumOff val="35000"/>
                  </a:prstClr>
                </a:solidFill>
              </a:rPr>
              <a:t>9</a:t>
            </a:r>
            <a:r>
              <a:rPr lang="ja-JP" altLang="en-US" sz="1400" dirty="0">
                <a:solidFill>
                  <a:prstClr val="black">
                    <a:lumMod val="65000"/>
                    <a:lumOff val="35000"/>
                  </a:prstClr>
                </a:solidFill>
              </a:rPr>
              <a:t>日（月）</a:t>
            </a:r>
            <a:r>
              <a:rPr lang="ja-JP" altLang="en-US" sz="1400" dirty="0" smtClean="0">
                <a:solidFill>
                  <a:prstClr val="black">
                    <a:lumMod val="65000"/>
                    <a:lumOff val="35000"/>
                  </a:prstClr>
                </a:solidFill>
              </a:rPr>
              <a:t>から</a:t>
            </a:r>
            <a:r>
              <a:rPr lang="en-US" altLang="ja-JP" sz="1400" dirty="0">
                <a:solidFill>
                  <a:prstClr val="black">
                    <a:lumMod val="65000"/>
                    <a:lumOff val="35000"/>
                  </a:prstClr>
                </a:solidFill>
              </a:rPr>
              <a:t>2021</a:t>
            </a:r>
            <a:r>
              <a:rPr lang="ja-JP" altLang="en-US" sz="1400" dirty="0" smtClean="0">
                <a:solidFill>
                  <a:prstClr val="black">
                    <a:lumMod val="65000"/>
                    <a:lumOff val="35000"/>
                  </a:prstClr>
                </a:solidFill>
              </a:rPr>
              <a:t>年</a:t>
            </a:r>
            <a:r>
              <a:rPr lang="en-US" altLang="ja-JP" sz="1400" dirty="0" smtClean="0">
                <a:solidFill>
                  <a:prstClr val="black">
                    <a:lumMod val="65000"/>
                    <a:lumOff val="35000"/>
                  </a:prstClr>
                </a:solidFill>
              </a:rPr>
              <a:t>7</a:t>
            </a:r>
            <a:r>
              <a:rPr lang="ja-JP" altLang="en-US" sz="1400" dirty="0" smtClean="0">
                <a:solidFill>
                  <a:prstClr val="black">
                    <a:lumMod val="65000"/>
                    <a:lumOff val="35000"/>
                  </a:prstClr>
                </a:solidFill>
              </a:rPr>
              <a:t>月</a:t>
            </a:r>
            <a:r>
              <a:rPr lang="en-US" altLang="ja-JP" sz="1400" dirty="0" smtClean="0">
                <a:solidFill>
                  <a:prstClr val="black">
                    <a:lumMod val="65000"/>
                    <a:lumOff val="35000"/>
                  </a:prstClr>
                </a:solidFill>
              </a:rPr>
              <a:t>1</a:t>
            </a:r>
            <a:r>
              <a:rPr lang="ja-JP" altLang="en-US" sz="1400" dirty="0" smtClean="0">
                <a:solidFill>
                  <a:prstClr val="black">
                    <a:lumMod val="65000"/>
                    <a:lumOff val="35000"/>
                  </a:prstClr>
                </a:solidFill>
              </a:rPr>
              <a:t>日（木）</a:t>
            </a:r>
            <a:r>
              <a:rPr lang="ja-JP" altLang="en-US" sz="1400" dirty="0">
                <a:solidFill>
                  <a:prstClr val="black">
                    <a:lumMod val="65000"/>
                    <a:lumOff val="35000"/>
                  </a:prstClr>
                </a:solidFill>
              </a:rPr>
              <a:t>に変更しました</a:t>
            </a:r>
            <a:r>
              <a:rPr lang="ja-JP" altLang="en-US" sz="1400" dirty="0" smtClean="0">
                <a:solidFill>
                  <a:prstClr val="black">
                    <a:lumMod val="65000"/>
                    <a:lumOff val="35000"/>
                  </a:prstClr>
                </a:solidFill>
              </a:rPr>
              <a:t>。</a:t>
            </a:r>
            <a:endParaRPr lang="en-US" altLang="ja-JP" sz="1400" dirty="0" smtClean="0">
              <a:solidFill>
                <a:prstClr val="black">
                  <a:lumMod val="65000"/>
                  <a:lumOff val="35000"/>
                </a:prstClr>
              </a:solidFill>
            </a:endParaRPr>
          </a:p>
          <a:p>
            <a:r>
              <a:rPr lang="ja-JP" altLang="en-US" sz="1400" dirty="0" smtClean="0">
                <a:solidFill>
                  <a:prstClr val="black">
                    <a:lumMod val="65000"/>
                    <a:lumOff val="35000"/>
                  </a:prstClr>
                </a:solidFill>
              </a:rPr>
              <a:t>・</a:t>
            </a:r>
            <a:r>
              <a:rPr lang="en-US" altLang="ja-JP" sz="1400" dirty="0" smtClean="0">
                <a:solidFill>
                  <a:prstClr val="black">
                    <a:lumMod val="65000"/>
                    <a:lumOff val="35000"/>
                  </a:prstClr>
                </a:solidFill>
              </a:rPr>
              <a:t>P4</a:t>
            </a:r>
            <a:r>
              <a:rPr lang="ja-JP" altLang="en-US" sz="1400" dirty="0" smtClean="0">
                <a:solidFill>
                  <a:prstClr val="black">
                    <a:lumMod val="65000"/>
                    <a:lumOff val="35000"/>
                  </a:prstClr>
                </a:solidFill>
              </a:rPr>
              <a:t>　ブランドパネル</a:t>
            </a:r>
            <a:r>
              <a:rPr lang="ja-JP" altLang="en-US" sz="1400" dirty="0">
                <a:solidFill>
                  <a:prstClr val="black">
                    <a:lumMod val="65000"/>
                    <a:lumOff val="35000"/>
                  </a:prstClr>
                </a:solidFill>
              </a:rPr>
              <a:t>　リッチフォーマット　</a:t>
            </a:r>
            <a:r>
              <a:rPr lang="en-US" altLang="ja-JP" sz="1400" dirty="0">
                <a:solidFill>
                  <a:prstClr val="black">
                    <a:lumMod val="65000"/>
                    <a:lumOff val="35000"/>
                  </a:prstClr>
                </a:solidFill>
              </a:rPr>
              <a:t>MD</a:t>
            </a:r>
            <a:r>
              <a:rPr lang="ja-JP" altLang="en-US" sz="1400" dirty="0">
                <a:solidFill>
                  <a:prstClr val="black">
                    <a:lumMod val="65000"/>
                    <a:lumOff val="35000"/>
                  </a:prstClr>
                </a:solidFill>
              </a:rPr>
              <a:t>（都道府県</a:t>
            </a:r>
            <a:r>
              <a:rPr lang="ja-JP" altLang="en-US" sz="1400" dirty="0" smtClean="0">
                <a:solidFill>
                  <a:prstClr val="black">
                    <a:lumMod val="65000"/>
                    <a:lumOff val="35000"/>
                  </a:prstClr>
                </a:solidFill>
              </a:rPr>
              <a:t>）の最低購入価格を修正いたしました。</a:t>
            </a:r>
            <a:endParaRPr lang="en-US" altLang="ja-JP" sz="1400" dirty="0" smtClean="0">
              <a:solidFill>
                <a:prstClr val="black">
                  <a:lumMod val="65000"/>
                  <a:lumOff val="35000"/>
                </a:prstClr>
              </a:solidFill>
            </a:endParaRPr>
          </a:p>
          <a:p>
            <a:endParaRPr lang="en-US" altLang="ja-JP" sz="1400" dirty="0">
              <a:solidFill>
                <a:prstClr val="black">
                  <a:lumMod val="65000"/>
                  <a:lumOff val="35000"/>
                </a:prstClr>
              </a:solidFill>
            </a:endParaRPr>
          </a:p>
          <a:p>
            <a:r>
              <a:rPr lang="ja-JP" altLang="en-US" sz="1400" dirty="0">
                <a:solidFill>
                  <a:schemeClr val="tx1">
                    <a:lumMod val="65000"/>
                    <a:lumOff val="35000"/>
                  </a:schemeClr>
                </a:solidFill>
              </a:rPr>
              <a:t>■</a:t>
            </a:r>
            <a:r>
              <a:rPr lang="en-US" altLang="ja-JP" sz="1400" dirty="0" smtClean="0">
                <a:solidFill>
                  <a:schemeClr val="tx1">
                    <a:lumMod val="65000"/>
                    <a:lumOff val="35000"/>
                  </a:schemeClr>
                </a:solidFill>
              </a:rPr>
              <a:t>2021/7/21</a:t>
            </a:r>
          </a:p>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P19,20</a:t>
            </a:r>
            <a:r>
              <a:rPr lang="ja-JP" altLang="en-US" sz="1400" dirty="0" smtClean="0">
                <a:solidFill>
                  <a:schemeClr val="tx1">
                    <a:lumMod val="65000"/>
                    <a:lumOff val="35000"/>
                  </a:schemeClr>
                </a:solidFill>
              </a:rPr>
              <a:t>追加いたしました。</a:t>
            </a:r>
            <a:endParaRPr lang="en-US" altLang="ja-JP" sz="1400" dirty="0">
              <a:solidFill>
                <a:schemeClr val="tx1">
                  <a:lumMod val="65000"/>
                  <a:lumOff val="35000"/>
                </a:schemeClr>
              </a:solidFill>
            </a:endParaRPr>
          </a:p>
          <a:p>
            <a:endParaRPr lang="ja-JP" altLang="en-US" sz="1400" dirty="0">
              <a:solidFill>
                <a:prstClr val="black">
                  <a:lumMod val="65000"/>
                  <a:lumOff val="35000"/>
                </a:prst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2021/9/7</a:t>
            </a:r>
          </a:p>
          <a:p>
            <a:r>
              <a:rPr lang="ja-JP" altLang="en-US" sz="1400" dirty="0">
                <a:solidFill>
                  <a:schemeClr val="tx1">
                    <a:lumMod val="65000"/>
                    <a:lumOff val="35000"/>
                  </a:schemeClr>
                </a:solidFill>
              </a:rPr>
              <a:t>・「免責事項・注意事項」入稿前審査についての記載を更新しました</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2021/9/14 </a:t>
            </a:r>
          </a:p>
          <a:p>
            <a:r>
              <a:rPr lang="ja-JP" altLang="en-US" sz="1400" dirty="0">
                <a:solidFill>
                  <a:schemeClr val="tx1">
                    <a:lumMod val="65000"/>
                    <a:lumOff val="35000"/>
                  </a:schemeClr>
                </a:solidFill>
              </a:rPr>
              <a:t>・</a:t>
            </a:r>
            <a:r>
              <a:rPr lang="en-US" altLang="ja-JP" sz="1400" dirty="0" smtClean="0">
                <a:solidFill>
                  <a:schemeClr val="tx1">
                    <a:lumMod val="65000"/>
                    <a:lumOff val="35000"/>
                  </a:schemeClr>
                </a:solidFill>
              </a:rPr>
              <a:t>P4 </a:t>
            </a:r>
            <a:r>
              <a:rPr lang="ja-JP" altLang="en-US" sz="1400" dirty="0">
                <a:solidFill>
                  <a:schemeClr val="tx1">
                    <a:lumMod val="65000"/>
                    <a:lumOff val="35000"/>
                  </a:schemeClr>
                </a:solidFill>
              </a:rPr>
              <a:t>「ブランドパネル　リッチフォーマット　</a:t>
            </a:r>
            <a:r>
              <a:rPr lang="en-US" altLang="ja-JP" sz="1400" dirty="0">
                <a:solidFill>
                  <a:schemeClr val="tx1">
                    <a:lumMod val="65000"/>
                    <a:lumOff val="35000"/>
                  </a:schemeClr>
                </a:solidFill>
              </a:rPr>
              <a:t>MD</a:t>
            </a:r>
            <a:r>
              <a:rPr lang="ja-JP" altLang="en-US" sz="1400" dirty="0">
                <a:solidFill>
                  <a:schemeClr val="tx1">
                    <a:lumMod val="65000"/>
                    <a:lumOff val="35000"/>
                  </a:schemeClr>
                </a:solidFill>
              </a:rPr>
              <a:t>」「ブランドパネル　リッチフォーマット　</a:t>
            </a:r>
            <a:r>
              <a:rPr lang="en-US" altLang="ja-JP" sz="1400" dirty="0">
                <a:solidFill>
                  <a:schemeClr val="tx1">
                    <a:lumMod val="65000"/>
                    <a:lumOff val="35000"/>
                  </a:schemeClr>
                </a:solidFill>
              </a:rPr>
              <a:t>MD</a:t>
            </a:r>
            <a:r>
              <a:rPr lang="ja-JP" altLang="en-US" sz="1400" dirty="0">
                <a:solidFill>
                  <a:schemeClr val="tx1">
                    <a:lumMod val="65000"/>
                    <a:lumOff val="35000"/>
                  </a:schemeClr>
                </a:solidFill>
              </a:rPr>
              <a:t>　（都道府県）」の基本料金（</a:t>
            </a:r>
            <a:r>
              <a:rPr lang="en-US" altLang="ja-JP" sz="1400" dirty="0" err="1">
                <a:solidFill>
                  <a:schemeClr val="tx1">
                    <a:lumMod val="65000"/>
                    <a:lumOff val="35000"/>
                  </a:schemeClr>
                </a:solidFill>
              </a:rPr>
              <a:t>vCPM</a:t>
            </a:r>
            <a:r>
              <a:rPr lang="ja-JP" altLang="en-US" sz="1400" dirty="0">
                <a:solidFill>
                  <a:schemeClr val="tx1">
                    <a:lumMod val="65000"/>
                    <a:lumOff val="35000"/>
                  </a:schemeClr>
                </a:solidFill>
              </a:rPr>
              <a:t>）について追記しました。</a:t>
            </a:r>
          </a:p>
          <a:p>
            <a:endParaRPr lang="ja-JP" altLang="en-US" sz="1400" dirty="0">
              <a:solidFill>
                <a:schemeClr val="tx1">
                  <a:lumMod val="65000"/>
                  <a:lumOff val="35000"/>
                </a:schemeClr>
              </a:solidFill>
            </a:endParaRPr>
          </a:p>
          <a:p>
            <a:endParaRPr lang="en-US" altLang="ja-JP" sz="1400" dirty="0" smtClean="0">
              <a:solidFill>
                <a:schemeClr val="tx1">
                  <a:lumMod val="65000"/>
                  <a:lumOff val="35000"/>
                </a:schemeClr>
              </a:solidFill>
            </a:endParaRPr>
          </a:p>
          <a:p>
            <a:endParaRPr lang="ja-JP" altLang="en-US" sz="1400" dirty="0">
              <a:solidFill>
                <a:schemeClr val="tx1">
                  <a:lumMod val="65000"/>
                  <a:lumOff val="35000"/>
                </a:schemeClr>
              </a:solidFill>
            </a:endParaRPr>
          </a:p>
          <a:p>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16728663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ブランドパネル（マルチデバイス商品）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503233607"/>
              </p:ext>
            </p:extLst>
          </p:nvPr>
        </p:nvGraphicFramePr>
        <p:xfrm>
          <a:off x="335360" y="979515"/>
          <a:ext cx="11740159" cy="5456999"/>
        </p:xfrm>
        <a:graphic>
          <a:graphicData uri="http://schemas.openxmlformats.org/drawingml/2006/table">
            <a:tbl>
              <a:tblPr firstCol="1" bandRow="1"/>
              <a:tblGrid>
                <a:gridCol w="1278162">
                  <a:extLst>
                    <a:ext uri="{9D8B030D-6E8A-4147-A177-3AD203B41FA5}">
                      <a16:colId xmlns:a16="http://schemas.microsoft.com/office/drawing/2014/main" val="792911817"/>
                    </a:ext>
                  </a:extLst>
                </a:gridCol>
                <a:gridCol w="594046">
                  <a:extLst>
                    <a:ext uri="{9D8B030D-6E8A-4147-A177-3AD203B41FA5}">
                      <a16:colId xmlns:a16="http://schemas.microsoft.com/office/drawing/2014/main" val="1525620392"/>
                    </a:ext>
                  </a:extLst>
                </a:gridCol>
                <a:gridCol w="1132209">
                  <a:extLst>
                    <a:ext uri="{9D8B030D-6E8A-4147-A177-3AD203B41FA5}">
                      <a16:colId xmlns:a16="http://schemas.microsoft.com/office/drawing/2014/main" val="3835180974"/>
                    </a:ext>
                  </a:extLst>
                </a:gridCol>
                <a:gridCol w="595983">
                  <a:extLst>
                    <a:ext uri="{9D8B030D-6E8A-4147-A177-3AD203B41FA5}">
                      <a16:colId xmlns:a16="http://schemas.microsoft.com/office/drawing/2014/main" val="4269922740"/>
                    </a:ext>
                  </a:extLst>
                </a:gridCol>
                <a:gridCol w="1106839">
                  <a:extLst>
                    <a:ext uri="{9D8B030D-6E8A-4147-A177-3AD203B41FA5}">
                      <a16:colId xmlns:a16="http://schemas.microsoft.com/office/drawing/2014/main" val="360912566"/>
                    </a:ext>
                  </a:extLst>
                </a:gridCol>
                <a:gridCol w="624205">
                  <a:extLst>
                    <a:ext uri="{9D8B030D-6E8A-4147-A177-3AD203B41FA5}">
                      <a16:colId xmlns:a16="http://schemas.microsoft.com/office/drawing/2014/main" val="1933156410"/>
                    </a:ext>
                  </a:extLst>
                </a:gridCol>
                <a:gridCol w="1176910">
                  <a:extLst>
                    <a:ext uri="{9D8B030D-6E8A-4147-A177-3AD203B41FA5}">
                      <a16:colId xmlns:a16="http://schemas.microsoft.com/office/drawing/2014/main" val="846502076"/>
                    </a:ext>
                  </a:extLst>
                </a:gridCol>
                <a:gridCol w="692446">
                  <a:extLst>
                    <a:ext uri="{9D8B030D-6E8A-4147-A177-3AD203B41FA5}">
                      <a16:colId xmlns:a16="http://schemas.microsoft.com/office/drawing/2014/main" val="4196219788"/>
                    </a:ext>
                  </a:extLst>
                </a:gridCol>
                <a:gridCol w="1082975">
                  <a:extLst>
                    <a:ext uri="{9D8B030D-6E8A-4147-A177-3AD203B41FA5}">
                      <a16:colId xmlns:a16="http://schemas.microsoft.com/office/drawing/2014/main" val="943744829"/>
                    </a:ext>
                  </a:extLst>
                </a:gridCol>
                <a:gridCol w="645217">
                  <a:extLst>
                    <a:ext uri="{9D8B030D-6E8A-4147-A177-3AD203B41FA5}">
                      <a16:colId xmlns:a16="http://schemas.microsoft.com/office/drawing/2014/main" val="2494124302"/>
                    </a:ext>
                  </a:extLst>
                </a:gridCol>
                <a:gridCol w="1208959">
                  <a:extLst>
                    <a:ext uri="{9D8B030D-6E8A-4147-A177-3AD203B41FA5}">
                      <a16:colId xmlns:a16="http://schemas.microsoft.com/office/drawing/2014/main" val="3445193374"/>
                    </a:ext>
                  </a:extLst>
                </a:gridCol>
                <a:gridCol w="591241">
                  <a:extLst>
                    <a:ext uri="{9D8B030D-6E8A-4147-A177-3AD203B41FA5}">
                      <a16:colId xmlns:a16="http://schemas.microsoft.com/office/drawing/2014/main" val="739266037"/>
                    </a:ext>
                  </a:extLst>
                </a:gridCol>
                <a:gridCol w="1010967">
                  <a:extLst>
                    <a:ext uri="{9D8B030D-6E8A-4147-A177-3AD203B41FA5}">
                      <a16:colId xmlns:a16="http://schemas.microsoft.com/office/drawing/2014/main" val="3201855149"/>
                    </a:ext>
                  </a:extLst>
                </a:gridCol>
              </a:tblGrid>
              <a:tr h="3310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ブラドパネル　</a:t>
                      </a:r>
                      <a:r>
                        <a:rPr kumimoji="1" lang="en-US" altLang="ja-JP" sz="800" b="1" kern="1200" dirty="0" smtClean="0">
                          <a:solidFill>
                            <a:schemeClr val="tx1">
                              <a:lumMod val="65000"/>
                              <a:lumOff val="35000"/>
                            </a:schemeClr>
                          </a:solidFill>
                          <a:latin typeface="+mn-lt"/>
                          <a:ea typeface="+mn-ea"/>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500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r>
                        <a:rPr kumimoji="1" lang="ja-JP" altLang="en-US" sz="800" b="1" kern="1200" smtClean="0">
                          <a:solidFill>
                            <a:schemeClr val="tx1">
                              <a:lumMod val="65000"/>
                              <a:lumOff val="35000"/>
                            </a:schemeClr>
                          </a:solidFill>
                          <a:latin typeface="+mn-lt"/>
                          <a:ea typeface="+mn-ea"/>
                          <a:cs typeface="+mn-cs"/>
                        </a:rPr>
                        <a:t>　</a:t>
                      </a:r>
                      <a:r>
                        <a:rPr kumimoji="1" lang="en-US" altLang="ja-JP" sz="800" b="1" kern="1200" smtClean="0">
                          <a:solidFill>
                            <a:schemeClr val="tx1">
                              <a:lumMod val="65000"/>
                              <a:lumOff val="35000"/>
                            </a:schemeClr>
                          </a:solidFill>
                          <a:latin typeface="+mn-lt"/>
                          <a:ea typeface="+mn-ea"/>
                          <a:cs typeface="+mn-cs"/>
                        </a:rPr>
                        <a:t>MD</a:t>
                      </a:r>
                      <a:r>
                        <a:rPr kumimoji="1" lang="ja-JP" altLang="en-US" sz="800" b="1" kern="1200" dirty="0" smtClean="0">
                          <a:solidFill>
                            <a:schemeClr val="tx1">
                              <a:lumMod val="65000"/>
                              <a:lumOff val="35000"/>
                            </a:schemeClr>
                          </a:solidFill>
                          <a:latin typeface="+mn-lt"/>
                          <a:ea typeface="+mn-ea"/>
                          <a:cs typeface="+mn-cs"/>
                        </a:rPr>
                        <a:t>　</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1000</a:t>
                      </a:r>
                      <a:r>
                        <a:rPr kumimoji="1" lang="ja-JP" altLang="en-US" sz="800" b="1" kern="1200" dirty="0" smtClean="0">
                          <a:solidFill>
                            <a:schemeClr val="tx1">
                              <a:lumMod val="65000"/>
                              <a:lumOff val="35000"/>
                            </a:schemeClr>
                          </a:solidFill>
                          <a:latin typeface="+mn-lt"/>
                          <a:ea typeface="+mn-ea"/>
                          <a:cs typeface="+mn-cs"/>
                        </a:rPr>
                        <a:t>万円～）</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r>
                        <a:rPr kumimoji="1" lang="ja-JP" altLang="en-US" sz="800" b="1" kern="1200" smtClean="0">
                          <a:solidFill>
                            <a:schemeClr val="tx1">
                              <a:lumMod val="65000"/>
                              <a:lumOff val="35000"/>
                            </a:schemeClr>
                          </a:solidFill>
                          <a:latin typeface="+mn-lt"/>
                          <a:ea typeface="+mn-ea"/>
                          <a:cs typeface="+mn-cs"/>
                        </a:rPr>
                        <a:t>　</a:t>
                      </a:r>
                      <a:r>
                        <a:rPr kumimoji="1" lang="en-US" altLang="ja-JP" sz="800" b="1" kern="1200" smtClean="0">
                          <a:solidFill>
                            <a:schemeClr val="tx1">
                              <a:lumMod val="65000"/>
                              <a:lumOff val="35000"/>
                            </a:schemeClr>
                          </a:solidFill>
                          <a:latin typeface="+mn-lt"/>
                          <a:ea typeface="+mn-ea"/>
                          <a:cs typeface="+mn-cs"/>
                        </a:rPr>
                        <a:t>MD</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FQ1</a:t>
                      </a:r>
                      <a:r>
                        <a:rPr kumimoji="1" lang="ja-JP" altLang="en-US" sz="800" b="1" kern="1200" dirty="0" smtClean="0">
                          <a:solidFill>
                            <a:schemeClr val="tx1">
                              <a:lumMod val="65000"/>
                              <a:lumOff val="35000"/>
                            </a:schemeClr>
                          </a:solidFill>
                          <a:latin typeface="+mn-lt"/>
                          <a:ea typeface="+mn-ea"/>
                          <a:cs typeface="+mn-cs"/>
                        </a:rPr>
                        <a:t>）</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r>
                        <a:rPr kumimoji="1" lang="ja-JP" altLang="en-US" sz="800" b="1" kern="1200" smtClean="0">
                          <a:solidFill>
                            <a:schemeClr val="tx1">
                              <a:lumMod val="65000"/>
                              <a:lumOff val="35000"/>
                            </a:schemeClr>
                          </a:solidFill>
                          <a:latin typeface="+mn-lt"/>
                          <a:ea typeface="+mn-ea"/>
                          <a:cs typeface="+mn-cs"/>
                        </a:rPr>
                        <a:t>　</a:t>
                      </a:r>
                      <a:r>
                        <a:rPr kumimoji="1" lang="en-US" altLang="ja-JP" sz="800" b="1" kern="1200" smtClean="0">
                          <a:solidFill>
                            <a:schemeClr val="tx1">
                              <a:lumMod val="65000"/>
                              <a:lumOff val="35000"/>
                            </a:schemeClr>
                          </a:solidFill>
                          <a:latin typeface="+mn-lt"/>
                          <a:ea typeface="+mn-ea"/>
                          <a:cs typeface="+mn-cs"/>
                        </a:rPr>
                        <a:t>MD</a:t>
                      </a:r>
                      <a:endParaRPr kumimoji="1" lang="ja-JP" altLang="en-US"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50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r>
                        <a:rPr kumimoji="1" lang="ja-JP" altLang="en-US" sz="800" b="1" kern="1200" smtClean="0">
                          <a:solidFill>
                            <a:schemeClr val="tx1">
                              <a:lumMod val="65000"/>
                              <a:lumOff val="35000"/>
                            </a:schemeClr>
                          </a:solidFill>
                          <a:latin typeface="+mn-lt"/>
                          <a:ea typeface="+mn-ea"/>
                          <a:cs typeface="+mn-cs"/>
                        </a:rPr>
                        <a:t>　</a:t>
                      </a:r>
                      <a:r>
                        <a:rPr kumimoji="1" lang="en-US" altLang="ja-JP" sz="800" b="1" kern="1200" smtClean="0">
                          <a:solidFill>
                            <a:schemeClr val="tx1">
                              <a:lumMod val="65000"/>
                              <a:lumOff val="35000"/>
                            </a:schemeClr>
                          </a:solidFill>
                          <a:latin typeface="+mn-lt"/>
                          <a:ea typeface="+mn-ea"/>
                          <a:cs typeface="+mn-cs"/>
                        </a:rPr>
                        <a:t>MD</a:t>
                      </a:r>
                      <a:endParaRPr kumimoji="1" lang="ja-JP" altLang="en-US"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300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r>
                        <a:rPr kumimoji="1" lang="ja-JP" altLang="en-US" sz="800" b="1" kern="1200" smtClean="0">
                          <a:solidFill>
                            <a:schemeClr val="tx1">
                              <a:lumMod val="65000"/>
                              <a:lumOff val="35000"/>
                            </a:schemeClr>
                          </a:solidFill>
                          <a:latin typeface="+mn-lt"/>
                          <a:ea typeface="+mn-ea"/>
                          <a:cs typeface="+mn-cs"/>
                        </a:rPr>
                        <a:t>　</a:t>
                      </a:r>
                      <a:r>
                        <a:rPr kumimoji="1" lang="en-US" altLang="ja-JP" sz="800" b="1" kern="1200" smtClean="0">
                          <a:solidFill>
                            <a:schemeClr val="tx1">
                              <a:lumMod val="65000"/>
                              <a:lumOff val="35000"/>
                            </a:schemeClr>
                          </a:solidFill>
                          <a:latin typeface="+mn-lt"/>
                          <a:ea typeface="+mn-ea"/>
                          <a:cs typeface="+mn-cs"/>
                        </a:rPr>
                        <a:t>MD</a:t>
                      </a:r>
                      <a:endParaRPr kumimoji="1" lang="ja-JP" altLang="en-US"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（市区郡）</a:t>
                      </a:r>
                      <a:endParaRPr kumimoji="1" lang="en-US" altLang="ja-JP" sz="800" b="1"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endParaRPr kumimoji="1" lang="en-US" altLang="ja-JP" sz="900" b="0" kern="1200" dirty="0">
                        <a:solidFill>
                          <a:schemeClr val="bg1"/>
                        </a:solidFill>
                        <a:latin typeface="メイリオ"/>
                        <a:ea typeface="メイリオ"/>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1000001341</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1000001344</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1000001346</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1000001350</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1000001352</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1000001329</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57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342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en-US" altLang="ja-JP" dirty="0" smtClean="0"/>
                    </a:p>
                    <a:p>
                      <a:endParaRPr kumimoji="1" lang="en-US" altLang="ja-JP" sz="1200" dirty="0" smtClean="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310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スマートフォン：画像（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800" kern="1200" dirty="0" smtClean="0">
                          <a:solidFill>
                            <a:schemeClr val="tx1">
                              <a:lumMod val="65000"/>
                              <a:lumOff val="35000"/>
                            </a:schemeClr>
                          </a:solidFill>
                          <a:latin typeface="+mn-lt"/>
                          <a:ea typeface="+mn-ea"/>
                          <a:cs typeface="+mn-cs"/>
                        </a:rPr>
                        <a:t>PC</a:t>
                      </a:r>
                      <a:r>
                        <a:rPr kumimoji="1" lang="ja-JP" altLang="en-US" sz="800" kern="1200" dirty="0" smtClean="0">
                          <a:solidFill>
                            <a:schemeClr val="tx1">
                              <a:lumMod val="65000"/>
                              <a:lumOff val="35000"/>
                            </a:schemeClr>
                          </a:solidFill>
                          <a:latin typeface="+mn-lt"/>
                          <a:ea typeface="+mn-ea"/>
                          <a:cs typeface="+mn-cs"/>
                        </a:rPr>
                        <a:t>：ブランドパネル　クインティ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ブランドパネル　クインティ動画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611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dirty="0" smtClean="0">
                          <a:solidFill>
                            <a:schemeClr val="tx1">
                              <a:lumMod val="65000"/>
                              <a:lumOff val="35000"/>
                            </a:schemeClr>
                          </a:solidFill>
                          <a:latin typeface="+mj-lt"/>
                          <a:ea typeface="+mj-ea"/>
                        </a:rPr>
                        <a:t>動画をフルスクリーンで再生する（</a:t>
                      </a:r>
                      <a:r>
                        <a:rPr kumimoji="1" lang="en-US" altLang="ja-JP" sz="800" dirty="0" smtClean="0">
                          <a:solidFill>
                            <a:schemeClr val="tx1">
                              <a:lumMod val="65000"/>
                              <a:lumOff val="35000"/>
                            </a:schemeClr>
                          </a:solidFill>
                          <a:latin typeface="+mj-lt"/>
                          <a:ea typeface="+mj-ea"/>
                        </a:rPr>
                        <a:t>for view</a:t>
                      </a:r>
                      <a:r>
                        <a:rPr kumimoji="1" lang="ja-JP" altLang="en-US" sz="800" dirty="0" smtClean="0">
                          <a:solidFill>
                            <a:schemeClr val="tx1">
                              <a:lumMod val="65000"/>
                              <a:lumOff val="35000"/>
                            </a:schemeClr>
                          </a:solidFill>
                          <a:latin typeface="+mj-lt"/>
                          <a:ea typeface="+mj-ea"/>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a:t>
                      </a:r>
                      <a:r>
                        <a:rPr kumimoji="1" lang="ja-JP" altLang="en-US" sz="800" dirty="0" smtClean="0">
                          <a:solidFill>
                            <a:schemeClr val="tx1">
                              <a:lumMod val="65000"/>
                              <a:lumOff val="35000"/>
                            </a:schemeClr>
                          </a:solidFill>
                          <a:latin typeface="+mj-lt"/>
                          <a:ea typeface="+mj-ea"/>
                        </a:rPr>
                        <a:t>ランディングページを表示する（</a:t>
                      </a:r>
                      <a:r>
                        <a:rPr kumimoji="1" lang="en-US" altLang="ja-JP" sz="800" dirty="0" smtClean="0">
                          <a:solidFill>
                            <a:schemeClr val="tx1">
                              <a:lumMod val="65000"/>
                              <a:lumOff val="35000"/>
                            </a:schemeClr>
                          </a:solidFill>
                          <a:latin typeface="+mj-lt"/>
                          <a:ea typeface="+mj-ea"/>
                        </a:rPr>
                        <a:t>for click</a:t>
                      </a:r>
                      <a:r>
                        <a:rPr kumimoji="1" lang="ja-JP" altLang="en-US"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スマートフォン（ウェブ</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アプリ）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257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257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　および　</a:t>
                      </a: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57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213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4">
                  <a:txBody>
                    <a:bodyPr/>
                    <a:lstStyle/>
                    <a:p>
                      <a:pPr algn="ctr"/>
                      <a:r>
                        <a:rPr kumimoji="1" lang="en-US" altLang="ja-JP" sz="800" dirty="0" smtClean="0">
                          <a:solidFill>
                            <a:schemeClr val="tx1">
                              <a:lumMod val="65000"/>
                              <a:lumOff val="35000"/>
                            </a:schemeClr>
                          </a:solidFill>
                          <a:latin typeface="+mj-lt"/>
                          <a:ea typeface="+mj-ea"/>
                        </a:rPr>
                        <a:t>5</a:t>
                      </a:r>
                      <a:r>
                        <a:rPr kumimoji="1" lang="ja-JP" altLang="en-US" sz="800" dirty="0" smtClean="0">
                          <a:solidFill>
                            <a:schemeClr val="tx1">
                              <a:lumMod val="65000"/>
                              <a:lumOff val="35000"/>
                            </a:schemeClr>
                          </a:solidFill>
                          <a:latin typeface="+mj-lt"/>
                          <a:ea typeface="+mj-ea"/>
                        </a:rPr>
                        <a:t>日間～</a:t>
                      </a:r>
                      <a:r>
                        <a:rPr kumimoji="1" lang="en-US" altLang="ja-JP" sz="800" dirty="0" smtClean="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p>
                      <a:pPr algn="ctr"/>
                      <a:r>
                        <a:rPr kumimoji="1" lang="en-US" altLang="ja-JP" sz="700" dirty="0" smtClean="0">
                          <a:solidFill>
                            <a:schemeClr val="tx1">
                              <a:lumMod val="65000"/>
                              <a:lumOff val="35000"/>
                            </a:schemeClr>
                          </a:solidFill>
                          <a:latin typeface="+mj-lt"/>
                          <a:ea typeface="+mj-ea"/>
                        </a:rPr>
                        <a:t>※1</a:t>
                      </a:r>
                      <a:r>
                        <a:rPr kumimoji="1" lang="ja-JP" altLang="en-US" sz="700" dirty="0" smtClean="0">
                          <a:solidFill>
                            <a:schemeClr val="tx1">
                              <a:lumMod val="65000"/>
                              <a:lumOff val="35000"/>
                            </a:schemeClr>
                          </a:solidFill>
                          <a:latin typeface="+mj-lt"/>
                          <a:ea typeface="+mj-ea"/>
                        </a:rPr>
                        <a:t>日間～</a:t>
                      </a:r>
                      <a:r>
                        <a:rPr kumimoji="1" lang="en-US" altLang="ja-JP" sz="700" dirty="0" smtClean="0">
                          <a:solidFill>
                            <a:schemeClr val="tx1">
                              <a:lumMod val="65000"/>
                              <a:lumOff val="35000"/>
                            </a:schemeClr>
                          </a:solidFill>
                          <a:latin typeface="+mj-lt"/>
                          <a:ea typeface="+mj-ea"/>
                        </a:rPr>
                        <a:t>4</a:t>
                      </a:r>
                      <a:r>
                        <a:rPr kumimoji="1" lang="ja-JP" altLang="en-US" sz="700" dirty="0" smtClean="0">
                          <a:solidFill>
                            <a:schemeClr val="tx1">
                              <a:lumMod val="65000"/>
                              <a:lumOff val="35000"/>
                            </a:schemeClr>
                          </a:solidFill>
                          <a:latin typeface="+mj-lt"/>
                          <a:ea typeface="+mj-ea"/>
                        </a:rPr>
                        <a:t>日間での掲載も可能ですが、</a:t>
                      </a:r>
                      <a:endParaRPr kumimoji="1" lang="en-US" altLang="ja-JP" sz="700" dirty="0" smtClean="0">
                        <a:solidFill>
                          <a:schemeClr val="tx1">
                            <a:lumMod val="65000"/>
                            <a:lumOff val="35000"/>
                          </a:schemeClr>
                        </a:solidFill>
                        <a:latin typeface="+mj-lt"/>
                        <a:ea typeface="+mj-ea"/>
                      </a:endParaRPr>
                    </a:p>
                    <a:p>
                      <a:pPr algn="ctr"/>
                      <a:r>
                        <a:rPr kumimoji="1" lang="ja-JP" altLang="en-US" sz="700" dirty="0" smtClean="0">
                          <a:solidFill>
                            <a:schemeClr val="tx1">
                              <a:lumMod val="65000"/>
                              <a:lumOff val="35000"/>
                            </a:schemeClr>
                          </a:solidFill>
                          <a:latin typeface="+mj-lt"/>
                          <a:ea typeface="+mj-ea"/>
                        </a:rPr>
                        <a:t>掲載</a:t>
                      </a:r>
                      <a:r>
                        <a:rPr kumimoji="1" lang="en-US" altLang="ja-JP" sz="700" dirty="0" err="1" smtClean="0">
                          <a:solidFill>
                            <a:schemeClr val="tx1">
                              <a:lumMod val="65000"/>
                              <a:lumOff val="35000"/>
                            </a:schemeClr>
                          </a:solidFill>
                          <a:latin typeface="+mj-lt"/>
                          <a:ea typeface="+mj-ea"/>
                        </a:rPr>
                        <a:t>vimps</a:t>
                      </a:r>
                      <a:r>
                        <a:rPr kumimoji="1" lang="ja-JP" altLang="en-US" sz="700" dirty="0" smtClean="0">
                          <a:solidFill>
                            <a:schemeClr val="tx1">
                              <a:lumMod val="65000"/>
                              <a:lumOff val="35000"/>
                            </a:schemeClr>
                          </a:solidFill>
                          <a:latin typeface="+mj-lt"/>
                          <a:ea typeface="+mj-ea"/>
                        </a:rPr>
                        <a:t>数が未達成の場合補填対象外になります。</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5</a:t>
                      </a:r>
                      <a:r>
                        <a:rPr kumimoji="1" lang="ja-JP" altLang="en-US" sz="800" dirty="0" smtClean="0">
                          <a:solidFill>
                            <a:schemeClr val="tx1">
                              <a:lumMod val="65000"/>
                              <a:lumOff val="35000"/>
                            </a:schemeClr>
                          </a:solidFill>
                          <a:latin typeface="+mj-lt"/>
                          <a:ea typeface="+mj-ea"/>
                        </a:rPr>
                        <a:t>日間～</a:t>
                      </a:r>
                      <a:r>
                        <a:rPr kumimoji="1" lang="en-US" altLang="ja-JP" sz="800" dirty="0" smtClean="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5,000,000</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275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780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702</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748</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※FQ1</a:t>
                      </a:r>
                      <a:r>
                        <a:rPr kumimoji="1" lang="ja-JP" altLang="en-US" sz="600" kern="1200" dirty="0" smtClean="0">
                          <a:solidFill>
                            <a:schemeClr val="tx1">
                              <a:lumMod val="65000"/>
                              <a:lumOff val="35000"/>
                            </a:schemeClr>
                          </a:solidFill>
                          <a:latin typeface="+mn-lt"/>
                          <a:ea typeface="+mn-ea"/>
                          <a:cs typeface="+mn-cs"/>
                        </a:rPr>
                        <a:t>回指定の掛け率含む</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1,014</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780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smtClean="0">
                          <a:solidFill>
                            <a:schemeClr val="tx1">
                              <a:lumMod val="65000"/>
                              <a:lumOff val="35000"/>
                            </a:schemeClr>
                          </a:solidFill>
                          <a:latin typeface="+mj-lt"/>
                          <a:ea typeface="+mj-ea"/>
                        </a:rPr>
                        <a:t>※</a:t>
                      </a:r>
                      <a:r>
                        <a:rPr kumimoji="1" lang="ja-JP" altLang="en-US" sz="600" dirty="0" smtClean="0">
                          <a:solidFill>
                            <a:schemeClr val="tx1">
                              <a:lumMod val="65000"/>
                              <a:lumOff val="35000"/>
                            </a:schemeClr>
                          </a:solidFill>
                          <a:latin typeface="+mj-lt"/>
                          <a:ea typeface="+mj-ea"/>
                        </a:rPr>
                        <a:t>都道府県指定の掛け率含む</a:t>
                      </a:r>
                      <a:r>
                        <a:rPr kumimoji="1" lang="en-US" altLang="ja-JP" sz="600" dirty="0" smtClean="0">
                          <a:solidFill>
                            <a:schemeClr val="tx1">
                              <a:lumMod val="65000"/>
                              <a:lumOff val="35000"/>
                            </a:schemeClr>
                          </a:solidFill>
                          <a:latin typeface="+mj-lt"/>
                          <a:ea typeface="+mj-ea"/>
                        </a:rPr>
                        <a:t/>
                      </a:r>
                      <a:br>
                        <a:rPr kumimoji="1" lang="en-US" altLang="ja-JP" sz="6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1,014</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912</a:t>
                      </a:r>
                      <a:r>
                        <a:rPr kumimoji="1" lang="ja-JP" altLang="en-US" sz="800" kern="1200" dirty="0" smtClean="0">
                          <a:solidFill>
                            <a:schemeClr val="tx1">
                              <a:lumMod val="65000"/>
                              <a:lumOff val="35000"/>
                            </a:schemeClr>
                          </a:solidFill>
                          <a:latin typeface="+mj-lt"/>
                          <a:ea typeface="+mj-ea"/>
                          <a:cs typeface="+mn-cs"/>
                        </a:rPr>
                        <a:t>円</a:t>
                      </a:r>
                      <a:endParaRPr kumimoji="1" lang="en-US" altLang="ja-JP" sz="800" kern="1200" dirty="0" smtClean="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702</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都道府県指定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912</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1,216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780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
                      </a:r>
                      <a:br>
                        <a:rPr kumimoji="1" lang="ja-JP" altLang="en-US" sz="800" kern="1200" dirty="0">
                          <a:solidFill>
                            <a:schemeClr val="tx1">
                              <a:lumMod val="65000"/>
                              <a:lumOff val="35000"/>
                            </a:schemeClr>
                          </a:solidFill>
                          <a:latin typeface="+mn-lt"/>
                          <a:ea typeface="+mn-ea"/>
                          <a:cs typeface="+mn-cs"/>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市区郡指定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6409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b="0" kern="1200" dirty="0" smtClean="0">
                          <a:solidFill>
                            <a:schemeClr val="bg1"/>
                          </a:solidFill>
                          <a:latin typeface="+mn-lt"/>
                          <a:ea typeface="+mn-ea"/>
                          <a:cs typeface="+mn-cs"/>
                        </a:rPr>
                        <a:t>想定</a:t>
                      </a:r>
                      <a:r>
                        <a:rPr kumimoji="1" lang="en-US" altLang="ja-JP" sz="7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10" name="図 9"/>
          <p:cNvPicPr>
            <a:picLocks noChangeAspect="1"/>
          </p:cNvPicPr>
          <p:nvPr/>
        </p:nvPicPr>
        <p:blipFill>
          <a:blip r:embed="rId2"/>
          <a:stretch>
            <a:fillRect/>
          </a:stretch>
        </p:blipFill>
        <p:spPr>
          <a:xfrm>
            <a:off x="6861993" y="2060848"/>
            <a:ext cx="890191" cy="706575"/>
          </a:xfrm>
          <a:prstGeom prst="rect">
            <a:avLst/>
          </a:prstGeom>
        </p:spPr>
      </p:pic>
      <p:pic>
        <p:nvPicPr>
          <p:cNvPr id="11" name="図 10"/>
          <p:cNvPicPr>
            <a:picLocks noChangeAspect="1"/>
          </p:cNvPicPr>
          <p:nvPr/>
        </p:nvPicPr>
        <p:blipFill>
          <a:blip r:embed="rId3"/>
          <a:stretch>
            <a:fillRect/>
          </a:stretch>
        </p:blipFill>
        <p:spPr>
          <a:xfrm>
            <a:off x="7929025" y="2071592"/>
            <a:ext cx="831271" cy="695832"/>
          </a:xfrm>
          <a:prstGeom prst="rect">
            <a:avLst/>
          </a:prstGeom>
        </p:spPr>
      </p:pic>
      <p:pic>
        <p:nvPicPr>
          <p:cNvPr id="18" name="図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75920" y="2071592"/>
            <a:ext cx="805822" cy="736572"/>
          </a:xfrm>
          <a:prstGeom prst="rect">
            <a:avLst/>
          </a:prstGeom>
        </p:spPr>
      </p:pic>
    </p:spTree>
    <p:extLst>
      <p:ext uri="{BB962C8B-B14F-4D97-AF65-F5344CB8AC3E}">
        <p14:creationId xmlns:p14="http://schemas.microsoft.com/office/powerpoint/2010/main" val="34542708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smtClean="0">
                <a:latin typeface="+mn-ea"/>
              </a:rPr>
              <a:t>ブランドパネル</a:t>
            </a:r>
            <a:r>
              <a:rPr lang="ja-JP" altLang="en-US" dirty="0">
                <a:latin typeface="+mn-ea"/>
              </a:rPr>
              <a:t>（マルチデバイス商品）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141746799"/>
              </p:ext>
            </p:extLst>
          </p:nvPr>
        </p:nvGraphicFramePr>
        <p:xfrm>
          <a:off x="1631505" y="979515"/>
          <a:ext cx="9145015" cy="5506541"/>
        </p:xfrm>
        <a:graphic>
          <a:graphicData uri="http://schemas.openxmlformats.org/drawingml/2006/table">
            <a:tbl>
              <a:tblPr firstCol="1" bandRow="1"/>
              <a:tblGrid>
                <a:gridCol w="1823416">
                  <a:extLst>
                    <a:ext uri="{9D8B030D-6E8A-4147-A177-3AD203B41FA5}">
                      <a16:colId xmlns:a16="http://schemas.microsoft.com/office/drawing/2014/main" val="792911817"/>
                    </a:ext>
                  </a:extLst>
                </a:gridCol>
                <a:gridCol w="621883">
                  <a:extLst>
                    <a:ext uri="{9D8B030D-6E8A-4147-A177-3AD203B41FA5}">
                      <a16:colId xmlns:a16="http://schemas.microsoft.com/office/drawing/2014/main" val="1525620392"/>
                    </a:ext>
                  </a:extLst>
                </a:gridCol>
                <a:gridCol w="1940901">
                  <a:extLst>
                    <a:ext uri="{9D8B030D-6E8A-4147-A177-3AD203B41FA5}">
                      <a16:colId xmlns:a16="http://schemas.microsoft.com/office/drawing/2014/main" val="3835180974"/>
                    </a:ext>
                  </a:extLst>
                </a:gridCol>
                <a:gridCol w="621883">
                  <a:extLst>
                    <a:ext uri="{9D8B030D-6E8A-4147-A177-3AD203B41FA5}">
                      <a16:colId xmlns:a16="http://schemas.microsoft.com/office/drawing/2014/main" val="4269922740"/>
                    </a:ext>
                  </a:extLst>
                </a:gridCol>
                <a:gridCol w="1807347">
                  <a:extLst>
                    <a:ext uri="{9D8B030D-6E8A-4147-A177-3AD203B41FA5}">
                      <a16:colId xmlns:a16="http://schemas.microsoft.com/office/drawing/2014/main" val="360912566"/>
                    </a:ext>
                  </a:extLst>
                </a:gridCol>
                <a:gridCol w="600601">
                  <a:extLst>
                    <a:ext uri="{9D8B030D-6E8A-4147-A177-3AD203B41FA5}">
                      <a16:colId xmlns:a16="http://schemas.microsoft.com/office/drawing/2014/main" val="739266037"/>
                    </a:ext>
                  </a:extLst>
                </a:gridCol>
                <a:gridCol w="1728984">
                  <a:extLst>
                    <a:ext uri="{9D8B030D-6E8A-4147-A177-3AD203B41FA5}">
                      <a16:colId xmlns:a16="http://schemas.microsoft.com/office/drawing/2014/main" val="3201855149"/>
                    </a:ext>
                  </a:extLst>
                </a:gridCol>
              </a:tblGrid>
              <a:tr h="31941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dirty="0" smtClean="0">
                          <a:solidFill>
                            <a:schemeClr val="tx1">
                              <a:lumMod val="65000"/>
                              <a:lumOff val="35000"/>
                            </a:schemeClr>
                          </a:solidFill>
                          <a:latin typeface="+mn-ea"/>
                          <a:ea typeface="+mn-ea"/>
                        </a:rPr>
                        <a:t>ブランドパネル</a:t>
                      </a:r>
                      <a:endParaRPr kumimoji="1" lang="en-US" altLang="ja-JP" sz="800" b="1" dirty="0" smtClean="0">
                        <a:solidFill>
                          <a:schemeClr val="tx1">
                            <a:lumMod val="65000"/>
                            <a:lumOff val="35000"/>
                          </a:schemeClr>
                        </a:solidFill>
                        <a:latin typeface="+mn-ea"/>
                        <a:ea typeface="+mn-ea"/>
                      </a:endParaRPr>
                    </a:p>
                    <a:p>
                      <a:pPr algn="ctr"/>
                      <a:r>
                        <a:rPr kumimoji="1" lang="ja-JP" altLang="en-US" sz="800" b="1" dirty="0" smtClean="0">
                          <a:solidFill>
                            <a:schemeClr val="tx1">
                              <a:lumMod val="65000"/>
                              <a:lumOff val="35000"/>
                            </a:schemeClr>
                          </a:solidFill>
                          <a:latin typeface="+mn-ea"/>
                          <a:ea typeface="+mn-ea"/>
                        </a:rPr>
                        <a:t>リッチフォーマット　</a:t>
                      </a:r>
                      <a:r>
                        <a:rPr kumimoji="1" lang="en-US" altLang="ja-JP" sz="800" b="1" dirty="0" smtClean="0">
                          <a:solidFill>
                            <a:schemeClr val="tx1">
                              <a:lumMod val="65000"/>
                              <a:lumOff val="35000"/>
                            </a:schemeClr>
                          </a:solidFill>
                          <a:latin typeface="+mn-ea"/>
                          <a:ea typeface="+mn-ea"/>
                        </a:rPr>
                        <a:t>MD</a:t>
                      </a:r>
                      <a:r>
                        <a:rPr kumimoji="1" lang="ja-JP" altLang="en-US" sz="800" b="1" dirty="0" smtClean="0">
                          <a:solidFill>
                            <a:schemeClr val="tx1">
                              <a:lumMod val="65000"/>
                              <a:lumOff val="35000"/>
                            </a:schemeClr>
                          </a:solidFill>
                          <a:latin typeface="+mn-ea"/>
                          <a:ea typeface="+mn-ea"/>
                        </a:rPr>
                        <a:t>　</a:t>
                      </a:r>
                      <a:endParaRPr kumimoji="1" lang="ja-JP" altLang="en-US" sz="800" b="1" dirty="0">
                        <a:solidFill>
                          <a:schemeClr val="tx1">
                            <a:lumMod val="65000"/>
                            <a:lumOff val="35000"/>
                          </a:schemeClr>
                        </a:solidFill>
                        <a:latin typeface="+mn-ea"/>
                        <a:ea typeface="+mn-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dirty="0" smtClean="0">
                          <a:solidFill>
                            <a:schemeClr val="tx1">
                              <a:lumMod val="65000"/>
                              <a:lumOff val="35000"/>
                            </a:schemeClr>
                          </a:solidFill>
                          <a:latin typeface="+mn-ea"/>
                          <a:ea typeface="+mn-ea"/>
                          <a:cs typeface="+mn-cs"/>
                        </a:rPr>
                        <a:t>リッチフォーマット</a:t>
                      </a:r>
                      <a:r>
                        <a:rPr kumimoji="1" lang="ja-JP" altLang="en-US" sz="800" b="1" kern="1200" smtClean="0">
                          <a:solidFill>
                            <a:schemeClr val="tx1">
                              <a:lumMod val="65000"/>
                              <a:lumOff val="35000"/>
                            </a:schemeClr>
                          </a:solidFill>
                          <a:latin typeface="+mn-ea"/>
                          <a:ea typeface="+mn-ea"/>
                          <a:cs typeface="+mn-cs"/>
                        </a:rPr>
                        <a:t>　</a:t>
                      </a:r>
                      <a:r>
                        <a:rPr kumimoji="1" lang="en-US" altLang="ja-JP" sz="800" b="1" kern="1200" smtClean="0">
                          <a:solidFill>
                            <a:schemeClr val="tx1">
                              <a:lumMod val="65000"/>
                              <a:lumOff val="35000"/>
                            </a:schemeClr>
                          </a:solidFill>
                          <a:latin typeface="+mn-ea"/>
                          <a:ea typeface="+mn-ea"/>
                          <a:cs typeface="+mn-cs"/>
                        </a:rPr>
                        <a:t>MD</a:t>
                      </a:r>
                      <a:r>
                        <a:rPr kumimoji="1" lang="ja-JP" altLang="en-US" sz="800" b="1" kern="1200" smtClean="0">
                          <a:solidFill>
                            <a:schemeClr val="tx1">
                              <a:lumMod val="65000"/>
                              <a:lumOff val="35000"/>
                            </a:schemeClr>
                          </a:solidFill>
                          <a:latin typeface="+mn-ea"/>
                          <a:ea typeface="+mn-ea"/>
                          <a:cs typeface="+mn-cs"/>
                        </a:rPr>
                        <a:t>（</a:t>
                      </a:r>
                      <a:r>
                        <a:rPr kumimoji="1" lang="en-US" altLang="ja-JP" sz="800" b="1" kern="1200" dirty="0" smtClean="0">
                          <a:solidFill>
                            <a:schemeClr val="tx1">
                              <a:lumMod val="65000"/>
                              <a:lumOff val="35000"/>
                            </a:schemeClr>
                          </a:solidFill>
                          <a:latin typeface="+mn-ea"/>
                          <a:ea typeface="+mn-ea"/>
                          <a:cs typeface="+mn-cs"/>
                        </a:rPr>
                        <a:t>FQ1</a:t>
                      </a:r>
                      <a:r>
                        <a:rPr kumimoji="1" lang="ja-JP" altLang="en-US" sz="800" b="1" kern="1200" dirty="0" smtClean="0">
                          <a:solidFill>
                            <a:schemeClr val="tx1">
                              <a:lumMod val="65000"/>
                              <a:lumOff val="35000"/>
                            </a:schemeClr>
                          </a:solidFill>
                          <a:latin typeface="+mn-ea"/>
                          <a:ea typeface="+mn-ea"/>
                          <a:cs typeface="+mn-cs"/>
                        </a:rPr>
                        <a:t>）</a:t>
                      </a:r>
                      <a:r>
                        <a:rPr kumimoji="1" lang="ja-JP" altLang="en-US" sz="800" b="1" dirty="0" smtClean="0">
                          <a:solidFill>
                            <a:schemeClr val="tx1">
                              <a:lumMod val="65000"/>
                              <a:lumOff val="35000"/>
                            </a:schemeClr>
                          </a:solidFill>
                          <a:latin typeface="+mn-ea"/>
                          <a:ea typeface="+mn-ea"/>
                        </a:rPr>
                        <a:t>　</a:t>
                      </a:r>
                      <a:endParaRPr kumimoji="1" lang="ja-JP" altLang="en-US" sz="800" b="1" dirty="0">
                        <a:solidFill>
                          <a:schemeClr val="tx1">
                            <a:lumMod val="65000"/>
                            <a:lumOff val="35000"/>
                          </a:schemeClr>
                        </a:solidFill>
                        <a:latin typeface="+mn-ea"/>
                        <a:ea typeface="+mn-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dirty="0" smtClean="0">
                          <a:solidFill>
                            <a:schemeClr val="tx1">
                              <a:lumMod val="65000"/>
                              <a:lumOff val="35000"/>
                            </a:schemeClr>
                          </a:solidFill>
                          <a:latin typeface="+mn-ea"/>
                          <a:ea typeface="+mn-ea"/>
                          <a:cs typeface="+mn-cs"/>
                        </a:rPr>
                        <a:t>リッチフォーマット　</a:t>
                      </a:r>
                      <a:r>
                        <a:rPr kumimoji="1" lang="en-US" altLang="ja-JP" sz="800" b="1" kern="1200" dirty="0" smtClean="0">
                          <a:solidFill>
                            <a:schemeClr val="tx1">
                              <a:lumMod val="65000"/>
                              <a:lumOff val="35000"/>
                            </a:schemeClr>
                          </a:solidFill>
                          <a:latin typeface="+mn-ea"/>
                          <a:ea typeface="+mn-ea"/>
                          <a:cs typeface="+mn-cs"/>
                        </a:rPr>
                        <a:t>MD</a:t>
                      </a:r>
                      <a:r>
                        <a:rPr kumimoji="1" lang="ja-JP" altLang="en-US" sz="800" b="1" kern="1200" dirty="0" smtClean="0">
                          <a:solidFill>
                            <a:schemeClr val="tx1">
                              <a:lumMod val="65000"/>
                              <a:lumOff val="35000"/>
                            </a:schemeClr>
                          </a:solidFill>
                          <a:latin typeface="+mn-ea"/>
                          <a:ea typeface="+mn-ea"/>
                          <a:cs typeface="+mn-cs"/>
                        </a:rPr>
                        <a:t>　（都道府県）</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endParaRPr kumimoji="1" lang="en-US" altLang="ja-JP" sz="900" b="0" kern="1200" dirty="0">
                        <a:solidFill>
                          <a:schemeClr val="bg1"/>
                        </a:solidFill>
                        <a:latin typeface="メイリオ"/>
                        <a:ea typeface="メイリオ"/>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1000001358</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1000001359</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1000001360</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778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〇（</a:t>
                      </a:r>
                      <a:r>
                        <a:rPr kumimoji="1" lang="en-US" altLang="ja-JP" sz="800" kern="1200" dirty="0" smtClean="0">
                          <a:solidFill>
                            <a:schemeClr val="tx1">
                              <a:lumMod val="65000"/>
                              <a:lumOff val="35000"/>
                            </a:schemeClr>
                          </a:solidFill>
                          <a:latin typeface="+mn-lt"/>
                          <a:ea typeface="+mn-ea"/>
                          <a:cs typeface="+mn-cs"/>
                        </a:rPr>
                        <a:t>PC</a:t>
                      </a:r>
                      <a:r>
                        <a:rPr kumimoji="1" lang="ja-JP" altLang="en-US" sz="800" kern="1200" dirty="0" smtClean="0">
                          <a:solidFill>
                            <a:schemeClr val="tx1">
                              <a:lumMod val="65000"/>
                              <a:lumOff val="35000"/>
                            </a:schemeClr>
                          </a:solidFill>
                          <a:latin typeface="+mn-lt"/>
                          <a:ea typeface="+mn-ea"/>
                          <a:cs typeface="+mn-cs"/>
                        </a:rPr>
                        <a:t>のみ）</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〇（</a:t>
                      </a:r>
                      <a:r>
                        <a:rPr kumimoji="1" lang="en-US" altLang="ja-JP" sz="800" kern="1200" dirty="0" smtClean="0">
                          <a:solidFill>
                            <a:schemeClr val="tx1">
                              <a:lumMod val="65000"/>
                              <a:lumOff val="35000"/>
                            </a:schemeClr>
                          </a:solidFill>
                          <a:latin typeface="+mn-lt"/>
                          <a:ea typeface="+mn-ea"/>
                          <a:cs typeface="+mn-cs"/>
                        </a:rPr>
                        <a:t>PC</a:t>
                      </a:r>
                      <a:r>
                        <a:rPr kumimoji="1" lang="ja-JP" altLang="en-US" sz="800" kern="1200" dirty="0" smtClean="0">
                          <a:solidFill>
                            <a:schemeClr val="tx1">
                              <a:lumMod val="65000"/>
                              <a:lumOff val="35000"/>
                            </a:schemeClr>
                          </a:solidFill>
                          <a:latin typeface="+mn-lt"/>
                          <a:ea typeface="+mn-ea"/>
                          <a:cs typeface="+mn-cs"/>
                        </a:rPr>
                        <a:t>のみ）</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〇（</a:t>
                      </a:r>
                      <a:r>
                        <a:rPr kumimoji="1" lang="en-US" altLang="ja-JP" sz="800" kern="1200" dirty="0" smtClean="0">
                          <a:solidFill>
                            <a:schemeClr val="tx1">
                              <a:lumMod val="65000"/>
                              <a:lumOff val="35000"/>
                            </a:schemeClr>
                          </a:solidFill>
                          <a:latin typeface="+mn-lt"/>
                          <a:ea typeface="+mn-ea"/>
                          <a:cs typeface="+mn-cs"/>
                        </a:rPr>
                        <a:t>PC</a:t>
                      </a:r>
                      <a:r>
                        <a:rPr kumimoji="1" lang="ja-JP" altLang="en-US" sz="800" kern="1200" dirty="0" smtClean="0">
                          <a:solidFill>
                            <a:schemeClr val="tx1">
                              <a:lumMod val="65000"/>
                              <a:lumOff val="35000"/>
                            </a:schemeClr>
                          </a:solidFill>
                          <a:latin typeface="+mn-lt"/>
                          <a:ea typeface="+mn-ea"/>
                          <a:cs typeface="+mn-cs"/>
                        </a:rPr>
                        <a:t>のみ）</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711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endParaRPr kumimoji="1" lang="en-US" altLang="ja-JP" dirty="0" smtClean="0"/>
                    </a:p>
                    <a:p>
                      <a:endParaRPr kumimoji="1" lang="en-US" altLang="ja-JP" dirty="0" smtClean="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1941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ja-JP" altLang="en-US" sz="800" kern="1200" dirty="0" smtClean="0">
                          <a:solidFill>
                            <a:schemeClr val="tx1">
                              <a:lumMod val="65000"/>
                              <a:lumOff val="35000"/>
                            </a:schemeClr>
                          </a:solidFill>
                          <a:latin typeface="+mn-ea"/>
                          <a:ea typeface="+mn-ea"/>
                          <a:cs typeface="+mn-cs"/>
                        </a:rPr>
                        <a:t>スマートフォン：画像（</a:t>
                      </a:r>
                      <a:r>
                        <a:rPr kumimoji="1" lang="en-US" altLang="ja-JP" sz="800" kern="1200" dirty="0" smtClean="0">
                          <a:solidFill>
                            <a:schemeClr val="tx1">
                              <a:lumMod val="65000"/>
                              <a:lumOff val="35000"/>
                            </a:schemeClr>
                          </a:solidFill>
                          <a:latin typeface="+mn-ea"/>
                          <a:ea typeface="+mn-ea"/>
                          <a:cs typeface="+mn-cs"/>
                        </a:rPr>
                        <a:t>16</a:t>
                      </a:r>
                      <a:r>
                        <a:rPr kumimoji="1" lang="ja-JP" altLang="en-US" sz="800" kern="1200" dirty="0" smtClean="0">
                          <a:solidFill>
                            <a:schemeClr val="tx1">
                              <a:lumMod val="65000"/>
                              <a:lumOff val="35000"/>
                            </a:schemeClr>
                          </a:solidFill>
                          <a:latin typeface="+mn-ea"/>
                          <a:ea typeface="+mn-ea"/>
                          <a:cs typeface="+mn-cs"/>
                        </a:rPr>
                        <a:t>：</a:t>
                      </a:r>
                      <a:r>
                        <a:rPr kumimoji="1" lang="en-US" altLang="ja-JP" sz="800" kern="1200" dirty="0" smtClean="0">
                          <a:solidFill>
                            <a:schemeClr val="tx1">
                              <a:lumMod val="65000"/>
                              <a:lumOff val="35000"/>
                            </a:schemeClr>
                          </a:solidFill>
                          <a:latin typeface="+mn-ea"/>
                          <a:ea typeface="+mn-ea"/>
                          <a:cs typeface="+mn-cs"/>
                        </a:rPr>
                        <a:t>9</a:t>
                      </a:r>
                      <a:r>
                        <a:rPr kumimoji="1" lang="ja-JP" altLang="en-US" sz="800" kern="1200" dirty="0" smtClean="0">
                          <a:solidFill>
                            <a:schemeClr val="tx1">
                              <a:lumMod val="65000"/>
                              <a:lumOff val="35000"/>
                            </a:schemeClr>
                          </a:solidFill>
                          <a:latin typeface="+mn-ea"/>
                          <a:ea typeface="+mn-ea"/>
                          <a:cs typeface="+mn-cs"/>
                        </a:rPr>
                        <a:t>）　</a:t>
                      </a:r>
                      <a:r>
                        <a:rPr kumimoji="1" lang="en-US" altLang="ja-JP" sz="800" kern="1200" dirty="0" smtClean="0">
                          <a:solidFill>
                            <a:schemeClr val="tx1">
                              <a:lumMod val="65000"/>
                              <a:lumOff val="35000"/>
                            </a:schemeClr>
                          </a:solidFill>
                          <a:latin typeface="+mn-ea"/>
                          <a:ea typeface="+mn-ea"/>
                          <a:cs typeface="+mn-cs"/>
                        </a:rPr>
                        <a:t>/</a:t>
                      </a:r>
                      <a:r>
                        <a:rPr kumimoji="1" lang="ja-JP" altLang="en-US" sz="800" kern="1200" baseline="0" dirty="0" smtClean="0">
                          <a:solidFill>
                            <a:schemeClr val="tx1">
                              <a:lumMod val="65000"/>
                              <a:lumOff val="35000"/>
                            </a:schemeClr>
                          </a:solidFill>
                          <a:latin typeface="+mn-ea"/>
                          <a:ea typeface="+mn-ea"/>
                          <a:cs typeface="+mn-cs"/>
                        </a:rPr>
                        <a:t>　</a:t>
                      </a:r>
                      <a:r>
                        <a:rPr kumimoji="1" lang="ja-JP" altLang="en-US" sz="800" kern="1200" dirty="0" smtClean="0">
                          <a:solidFill>
                            <a:schemeClr val="tx1">
                              <a:lumMod val="65000"/>
                              <a:lumOff val="35000"/>
                            </a:schemeClr>
                          </a:solidFill>
                          <a:latin typeface="+mn-ea"/>
                          <a:ea typeface="+mn-ea"/>
                          <a:cs typeface="+mn-cs"/>
                        </a:rPr>
                        <a:t>動画（</a:t>
                      </a:r>
                      <a:r>
                        <a:rPr kumimoji="1" lang="en-US" altLang="ja-JP" sz="800" kern="1200" dirty="0" smtClean="0">
                          <a:solidFill>
                            <a:schemeClr val="tx1">
                              <a:lumMod val="65000"/>
                              <a:lumOff val="35000"/>
                            </a:schemeClr>
                          </a:solidFill>
                          <a:latin typeface="+mn-ea"/>
                          <a:ea typeface="+mn-ea"/>
                          <a:cs typeface="+mn-cs"/>
                        </a:rPr>
                        <a:t>16</a:t>
                      </a:r>
                      <a:r>
                        <a:rPr kumimoji="1" lang="ja-JP" altLang="en-US" sz="800" kern="1200" dirty="0" smtClean="0">
                          <a:solidFill>
                            <a:schemeClr val="tx1">
                              <a:lumMod val="65000"/>
                              <a:lumOff val="35000"/>
                            </a:schemeClr>
                          </a:solidFill>
                          <a:latin typeface="+mn-ea"/>
                          <a:ea typeface="+mn-ea"/>
                          <a:cs typeface="+mn-cs"/>
                        </a:rPr>
                        <a:t>：</a:t>
                      </a:r>
                      <a:r>
                        <a:rPr kumimoji="1" lang="en-US" altLang="ja-JP" sz="800" kern="1200" dirty="0" smtClean="0">
                          <a:solidFill>
                            <a:schemeClr val="tx1">
                              <a:lumMod val="65000"/>
                              <a:lumOff val="35000"/>
                            </a:schemeClr>
                          </a:solidFill>
                          <a:latin typeface="+mn-ea"/>
                          <a:ea typeface="+mn-ea"/>
                          <a:cs typeface="+mn-cs"/>
                        </a:rPr>
                        <a:t>9</a:t>
                      </a:r>
                      <a:r>
                        <a:rPr kumimoji="1" lang="ja-JP" altLang="en-US" sz="800" kern="1200" dirty="0" smtClean="0">
                          <a:solidFill>
                            <a:schemeClr val="tx1">
                              <a:lumMod val="65000"/>
                              <a:lumOff val="35000"/>
                            </a:schemeClr>
                          </a:solidFill>
                          <a:latin typeface="+mn-ea"/>
                          <a:ea typeface="+mn-ea"/>
                          <a:cs typeface="+mn-cs"/>
                        </a:rPr>
                        <a:t>）</a:t>
                      </a:r>
                      <a:endParaRPr kumimoji="1" lang="en-US" altLang="ja-JP" sz="800" kern="1200" dirty="0" smtClean="0">
                        <a:solidFill>
                          <a:schemeClr val="tx1">
                            <a:lumMod val="65000"/>
                            <a:lumOff val="35000"/>
                          </a:schemeClr>
                        </a:solidFill>
                        <a:latin typeface="+mn-ea"/>
                        <a:ea typeface="+mn-ea"/>
                        <a:cs typeface="+mn-cs"/>
                      </a:endParaRPr>
                    </a:p>
                    <a:p>
                      <a:pPr algn="ctr"/>
                      <a:r>
                        <a:rPr kumimoji="1" lang="en-US" altLang="ja-JP" sz="800" kern="1200" dirty="0" smtClean="0">
                          <a:solidFill>
                            <a:schemeClr val="tx1">
                              <a:lumMod val="65000"/>
                              <a:lumOff val="35000"/>
                            </a:schemeClr>
                          </a:solidFill>
                          <a:latin typeface="+mn-ea"/>
                          <a:ea typeface="+mn-ea"/>
                          <a:cs typeface="+mn-cs"/>
                        </a:rPr>
                        <a:t>PC</a:t>
                      </a:r>
                      <a:r>
                        <a:rPr kumimoji="1" lang="ja-JP" altLang="en-US" sz="800" kern="1200" dirty="0" smtClean="0">
                          <a:solidFill>
                            <a:schemeClr val="tx1">
                              <a:lumMod val="65000"/>
                              <a:lumOff val="35000"/>
                            </a:schemeClr>
                          </a:solidFill>
                          <a:latin typeface="+mn-ea"/>
                          <a:ea typeface="+mn-ea"/>
                          <a:cs typeface="+mn-cs"/>
                        </a:rPr>
                        <a:t>：トップインパクト　クインティ　</a:t>
                      </a:r>
                      <a:r>
                        <a:rPr kumimoji="1" lang="en-US" altLang="ja-JP" sz="800" kern="1200" dirty="0" smtClean="0">
                          <a:solidFill>
                            <a:schemeClr val="tx1">
                              <a:lumMod val="65000"/>
                              <a:lumOff val="35000"/>
                            </a:schemeClr>
                          </a:solidFill>
                          <a:latin typeface="+mn-ea"/>
                          <a:ea typeface="+mn-ea"/>
                          <a:cs typeface="+mn-cs"/>
                        </a:rPr>
                        <a:t>/</a:t>
                      </a:r>
                      <a:r>
                        <a:rPr kumimoji="1" lang="ja-JP" altLang="en-US" sz="800" kern="1200" baseline="0" dirty="0" smtClean="0">
                          <a:solidFill>
                            <a:schemeClr val="tx1">
                              <a:lumMod val="65000"/>
                              <a:lumOff val="35000"/>
                            </a:schemeClr>
                          </a:solidFill>
                          <a:latin typeface="+mn-ea"/>
                          <a:ea typeface="+mn-ea"/>
                          <a:cs typeface="+mn-cs"/>
                        </a:rPr>
                        <a:t>　</a:t>
                      </a:r>
                      <a:r>
                        <a:rPr kumimoji="1" lang="ja-JP" altLang="en-US" sz="800" kern="1200" dirty="0" smtClean="0">
                          <a:solidFill>
                            <a:schemeClr val="tx1">
                              <a:lumMod val="65000"/>
                              <a:lumOff val="35000"/>
                            </a:schemeClr>
                          </a:solidFill>
                          <a:latin typeface="+mn-ea"/>
                          <a:ea typeface="+mn-ea"/>
                          <a:cs typeface="+mn-cs"/>
                        </a:rPr>
                        <a:t>トップインパクト　クインティ動画　</a:t>
                      </a:r>
                      <a:r>
                        <a:rPr kumimoji="1" lang="en-US" altLang="ja-JP" sz="800" kern="1200" dirty="0" smtClean="0">
                          <a:solidFill>
                            <a:schemeClr val="tx1">
                              <a:lumMod val="65000"/>
                              <a:lumOff val="35000"/>
                            </a:schemeClr>
                          </a:solidFill>
                          <a:latin typeface="+mn-ea"/>
                          <a:ea typeface="+mn-ea"/>
                          <a:cs typeface="+mn-cs"/>
                        </a:rPr>
                        <a:t>/</a:t>
                      </a:r>
                      <a:r>
                        <a:rPr kumimoji="1" lang="ja-JP" altLang="en-US" sz="800" kern="1200" baseline="0" dirty="0" smtClean="0">
                          <a:solidFill>
                            <a:schemeClr val="tx1">
                              <a:lumMod val="65000"/>
                              <a:lumOff val="35000"/>
                            </a:schemeClr>
                          </a:solidFill>
                          <a:latin typeface="+mn-ea"/>
                          <a:ea typeface="+mn-ea"/>
                          <a:cs typeface="+mn-cs"/>
                        </a:rPr>
                        <a:t>　</a:t>
                      </a:r>
                      <a:r>
                        <a:rPr kumimoji="1" lang="ja-JP" altLang="en-US" sz="800" kern="1200" dirty="0" smtClean="0">
                          <a:solidFill>
                            <a:schemeClr val="tx1">
                              <a:lumMod val="65000"/>
                              <a:lumOff val="35000"/>
                            </a:schemeClr>
                          </a:solidFill>
                          <a:latin typeface="+mn-ea"/>
                          <a:ea typeface="+mn-ea"/>
                          <a:cs typeface="+mn-cs"/>
                        </a:rPr>
                        <a:t>トップインパクト　スクエア 　</a:t>
                      </a:r>
                      <a:r>
                        <a:rPr kumimoji="1" lang="en-US" altLang="ja-JP" sz="800" kern="1200" dirty="0" smtClean="0">
                          <a:solidFill>
                            <a:schemeClr val="tx1">
                              <a:lumMod val="65000"/>
                              <a:lumOff val="35000"/>
                            </a:schemeClr>
                          </a:solidFill>
                          <a:latin typeface="+mn-ea"/>
                          <a:ea typeface="+mn-ea"/>
                          <a:cs typeface="+mn-cs"/>
                        </a:rPr>
                        <a:t>/</a:t>
                      </a:r>
                      <a:r>
                        <a:rPr kumimoji="1" lang="ja-JP" altLang="en-US" sz="800" kern="1200" baseline="0" dirty="0" smtClean="0">
                          <a:solidFill>
                            <a:schemeClr val="tx1">
                              <a:lumMod val="65000"/>
                              <a:lumOff val="35000"/>
                            </a:schemeClr>
                          </a:solidFill>
                          <a:latin typeface="+mn-ea"/>
                          <a:ea typeface="+mn-ea"/>
                          <a:cs typeface="+mn-cs"/>
                        </a:rPr>
                        <a:t>　</a:t>
                      </a:r>
                      <a:r>
                        <a:rPr kumimoji="1" lang="ja-JP" altLang="en-US" sz="800" kern="1200" dirty="0" smtClean="0">
                          <a:solidFill>
                            <a:schemeClr val="tx1">
                              <a:lumMod val="65000"/>
                              <a:lumOff val="35000"/>
                            </a:schemeClr>
                          </a:solidFill>
                          <a:latin typeface="+mn-ea"/>
                          <a:ea typeface="+mn-ea"/>
                          <a:cs typeface="+mn-cs"/>
                        </a:rPr>
                        <a:t>トップインパクト　スクエア動画</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8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ja-JP" altLang="en-US" sz="800" dirty="0" smtClean="0">
                          <a:solidFill>
                            <a:schemeClr val="tx1">
                              <a:lumMod val="65000"/>
                              <a:lumOff val="35000"/>
                            </a:schemeClr>
                          </a:solidFill>
                          <a:latin typeface="+mj-lt"/>
                          <a:ea typeface="+mj-ea"/>
                        </a:rPr>
                        <a:t>動画をフルスクリーンで再生する（</a:t>
                      </a:r>
                      <a:r>
                        <a:rPr kumimoji="1" lang="en-US" altLang="ja-JP" sz="800" dirty="0" smtClean="0">
                          <a:solidFill>
                            <a:schemeClr val="tx1">
                              <a:lumMod val="65000"/>
                              <a:lumOff val="35000"/>
                            </a:schemeClr>
                          </a:solidFill>
                          <a:latin typeface="+mj-lt"/>
                          <a:ea typeface="+mj-ea"/>
                        </a:rPr>
                        <a:t>for view</a:t>
                      </a:r>
                      <a:r>
                        <a:rPr kumimoji="1" lang="ja-JP" altLang="en-US" sz="800" dirty="0" smtClean="0">
                          <a:solidFill>
                            <a:schemeClr val="tx1">
                              <a:lumMod val="65000"/>
                              <a:lumOff val="35000"/>
                            </a:schemeClr>
                          </a:solidFill>
                          <a:latin typeface="+mj-lt"/>
                          <a:ea typeface="+mj-ea"/>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a:t>
                      </a:r>
                      <a:r>
                        <a:rPr kumimoji="1" lang="ja-JP" altLang="en-US" sz="800" dirty="0" smtClean="0">
                          <a:solidFill>
                            <a:schemeClr val="tx1">
                              <a:lumMod val="65000"/>
                              <a:lumOff val="35000"/>
                            </a:schemeClr>
                          </a:solidFill>
                          <a:latin typeface="+mj-lt"/>
                          <a:ea typeface="+mj-ea"/>
                        </a:rPr>
                        <a:t>ランディングページを表示する（</a:t>
                      </a:r>
                      <a:r>
                        <a:rPr kumimoji="1" lang="en-US" altLang="ja-JP" sz="800" dirty="0" smtClean="0">
                          <a:solidFill>
                            <a:schemeClr val="tx1">
                              <a:lumMod val="65000"/>
                              <a:lumOff val="35000"/>
                            </a:schemeClr>
                          </a:solidFill>
                          <a:latin typeface="+mj-lt"/>
                          <a:ea typeface="+mj-ea"/>
                        </a:rPr>
                        <a:t>for click</a:t>
                      </a:r>
                      <a:r>
                        <a:rPr kumimoji="1" lang="ja-JP" altLang="en-US"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ja-JP" altLang="en-US" sz="800" kern="1200" dirty="0" smtClean="0">
                          <a:solidFill>
                            <a:schemeClr val="tx1">
                              <a:lumMod val="65000"/>
                              <a:lumOff val="35000"/>
                            </a:schemeClr>
                          </a:solidFill>
                          <a:latin typeface="+mn-lt"/>
                          <a:ea typeface="+mn-ea"/>
                          <a:cs typeface="+mn-cs"/>
                        </a:rPr>
                        <a:t>スマートフォン（ウェブ</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アプリ）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177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177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　および　</a:t>
                      </a: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177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065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3</a:t>
                      </a:r>
                      <a:r>
                        <a:rPr kumimoji="1" lang="ja-JP" altLang="en-US" sz="800" dirty="0" smtClean="0">
                          <a:solidFill>
                            <a:schemeClr val="tx1">
                              <a:lumMod val="65000"/>
                              <a:lumOff val="35000"/>
                            </a:schemeClr>
                          </a:solidFill>
                          <a:latin typeface="+mj-lt"/>
                          <a:ea typeface="+mj-ea"/>
                        </a:rPr>
                        <a:t>日間～</a:t>
                      </a:r>
                      <a:r>
                        <a:rPr kumimoji="1" lang="en-US" altLang="ja-JP" sz="800" dirty="0" smtClean="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77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10,000,000</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7840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998</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a:t>
                      </a:r>
                      <a:r>
                        <a:rPr kumimoji="1" lang="ja-JP" altLang="en-US" sz="800" kern="1200" dirty="0" smtClean="0">
                          <a:solidFill>
                            <a:schemeClr val="tx1">
                              <a:lumMod val="65000"/>
                              <a:lumOff val="35000"/>
                            </a:schemeClr>
                          </a:solidFill>
                          <a:latin typeface="+mn-ea"/>
                          <a:ea typeface="+mn-ea"/>
                          <a:cs typeface="+mn-cs"/>
                        </a:rPr>
                        <a:t>さらにターゲティングを掛ける場合は、基本料金</a:t>
                      </a:r>
                      <a:r>
                        <a:rPr kumimoji="1" lang="en-US" altLang="ja-JP" sz="800" kern="1200" dirty="0" err="1" smtClean="0">
                          <a:solidFill>
                            <a:schemeClr val="tx1">
                              <a:lumMod val="65000"/>
                              <a:lumOff val="35000"/>
                            </a:schemeClr>
                          </a:solidFill>
                          <a:latin typeface="+mn-ea"/>
                          <a:ea typeface="+mn-ea"/>
                          <a:cs typeface="+mn-cs"/>
                        </a:rPr>
                        <a:t>vCPM</a:t>
                      </a:r>
                      <a:r>
                        <a:rPr kumimoji="1" lang="ja-JP" altLang="en-US" sz="800" kern="1200" dirty="0" smtClean="0">
                          <a:solidFill>
                            <a:schemeClr val="tx1">
                              <a:lumMod val="65000"/>
                              <a:lumOff val="35000"/>
                            </a:schemeClr>
                          </a:solidFill>
                          <a:latin typeface="+mn-ea"/>
                          <a:ea typeface="+mn-ea"/>
                          <a:cs typeface="+mn-cs"/>
                        </a:rPr>
                        <a:t>（</a:t>
                      </a:r>
                      <a:r>
                        <a:rPr kumimoji="1" lang="en-US" altLang="ja-JP" sz="800" kern="1200" dirty="0" smtClean="0">
                          <a:solidFill>
                            <a:schemeClr val="tx1">
                              <a:lumMod val="65000"/>
                              <a:lumOff val="35000"/>
                            </a:schemeClr>
                          </a:solidFill>
                          <a:latin typeface="+mn-ea"/>
                          <a:ea typeface="+mn-ea"/>
                          <a:cs typeface="+mn-cs"/>
                        </a:rPr>
                        <a:t>998</a:t>
                      </a:r>
                      <a:r>
                        <a:rPr kumimoji="1" lang="ja-JP" altLang="en-US" sz="800" kern="1200" baseline="0" dirty="0" smtClean="0">
                          <a:solidFill>
                            <a:schemeClr val="tx1">
                              <a:lumMod val="65000"/>
                              <a:lumOff val="35000"/>
                            </a:schemeClr>
                          </a:solidFill>
                          <a:latin typeface="+mn-ea"/>
                          <a:ea typeface="+mn-ea"/>
                          <a:cs typeface="+mn-cs"/>
                        </a:rPr>
                        <a:t>円</a:t>
                      </a:r>
                      <a:r>
                        <a:rPr kumimoji="1" lang="ja-JP" altLang="en-US" sz="800" kern="1200" dirty="0" smtClean="0">
                          <a:solidFill>
                            <a:schemeClr val="tx1">
                              <a:lumMod val="65000"/>
                              <a:lumOff val="35000"/>
                            </a:schemeClr>
                          </a:solidFill>
                          <a:latin typeface="+mn-ea"/>
                          <a:ea typeface="+mn-ea"/>
                          <a:cs typeface="+mn-cs"/>
                        </a:rPr>
                        <a:t>）を元に計算せず、</a:t>
                      </a:r>
                      <a:r>
                        <a:rPr kumimoji="1" lang="en-US" altLang="ja-JP" sz="800" kern="1200" dirty="0" smtClean="0">
                          <a:solidFill>
                            <a:schemeClr val="tx1">
                              <a:lumMod val="65000"/>
                              <a:lumOff val="35000"/>
                            </a:schemeClr>
                          </a:solidFill>
                          <a:latin typeface="+mn-ea"/>
                          <a:ea typeface="+mn-ea"/>
                          <a:cs typeface="+mn-cs"/>
                        </a:rPr>
                        <a:t>998.4</a:t>
                      </a:r>
                      <a:r>
                        <a:rPr kumimoji="1" lang="ja-JP" altLang="en-US" sz="800" kern="1200" dirty="0" smtClean="0">
                          <a:solidFill>
                            <a:schemeClr val="tx1">
                              <a:lumMod val="65000"/>
                              <a:lumOff val="35000"/>
                            </a:schemeClr>
                          </a:solidFill>
                          <a:latin typeface="+mn-ea"/>
                          <a:ea typeface="+mn-ea"/>
                          <a:cs typeface="+mn-cs"/>
                        </a:rPr>
                        <a:t>円を元に計算して</a:t>
                      </a:r>
                      <a:r>
                        <a:rPr kumimoji="1" lang="ja-JP" altLang="en-US" sz="800" kern="1200" smtClean="0">
                          <a:solidFill>
                            <a:schemeClr val="tx1">
                              <a:lumMod val="65000"/>
                              <a:lumOff val="35000"/>
                            </a:schemeClr>
                          </a:solidFill>
                          <a:latin typeface="+mn-ea"/>
                          <a:ea typeface="+mn-ea"/>
                          <a:cs typeface="+mn-cs"/>
                        </a:rPr>
                        <a:t>ください。</a:t>
                      </a:r>
                      <a:endParaRPr kumimoji="1" lang="en-US" altLang="ja-JP" sz="9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998</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1,297</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998.4</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r>
                        <a:rPr kumimoji="1" lang="ja-JP" altLang="en-US" sz="400" kern="1200" dirty="0" smtClean="0">
                          <a:solidFill>
                            <a:schemeClr val="tx1">
                              <a:lumMod val="65000"/>
                              <a:lumOff val="35000"/>
                            </a:schemeClr>
                          </a:solidFill>
                          <a:latin typeface="+mn-lt"/>
                          <a:ea typeface="+mn-ea"/>
                          <a:cs typeface="+mn-cs"/>
                        </a:rPr>
                        <a:t>（小数点以下切り捨て）</a:t>
                      </a:r>
                      <a:endParaRPr kumimoji="1" lang="en-US" altLang="ja-JP" sz="4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a:r>
                      <a:br>
                        <a:rPr kumimoji="1" lang="ja-JP" altLang="en-US" sz="800" kern="1200" dirty="0">
                          <a:solidFill>
                            <a:schemeClr val="tx1">
                              <a:lumMod val="65000"/>
                              <a:lumOff val="35000"/>
                            </a:schemeClr>
                          </a:solidFill>
                          <a:latin typeface="+mn-lt"/>
                          <a:ea typeface="+mn-ea"/>
                          <a:cs typeface="+mn-cs"/>
                        </a:rPr>
                      </a:br>
                      <a:r>
                        <a:rPr kumimoji="1" lang="en-US" altLang="ja-JP" sz="600" kern="1200" dirty="0" smtClean="0">
                          <a:solidFill>
                            <a:schemeClr val="tx1">
                              <a:lumMod val="65000"/>
                              <a:lumOff val="35000"/>
                            </a:schemeClr>
                          </a:solidFill>
                          <a:latin typeface="+mn-ea"/>
                          <a:ea typeface="+mn-ea"/>
                          <a:cs typeface="+mn-cs"/>
                        </a:rPr>
                        <a:t>※</a:t>
                      </a:r>
                      <a:r>
                        <a:rPr kumimoji="1" lang="ja-JP" altLang="en-US" sz="600" kern="1200" dirty="0" smtClean="0">
                          <a:solidFill>
                            <a:schemeClr val="tx1">
                              <a:lumMod val="65000"/>
                              <a:lumOff val="35000"/>
                            </a:schemeClr>
                          </a:solidFill>
                          <a:latin typeface="+mn-ea"/>
                          <a:ea typeface="+mn-ea"/>
                          <a:cs typeface="+mn-cs"/>
                        </a:rPr>
                        <a:t>都道府県指定の掛け率含む</a:t>
                      </a:r>
                      <a:endParaRPr kumimoji="1" lang="en-US" altLang="ja-JP" sz="600"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ea"/>
                          <a:ea typeface="+mn-ea"/>
                          <a:cs typeface="+mn-cs"/>
                        </a:rPr>
                        <a:t>※</a:t>
                      </a:r>
                      <a:r>
                        <a:rPr kumimoji="1" lang="ja-JP" altLang="en-US" sz="600" kern="1200" dirty="0" smtClean="0">
                          <a:solidFill>
                            <a:schemeClr val="tx1">
                              <a:lumMod val="65000"/>
                              <a:lumOff val="35000"/>
                            </a:schemeClr>
                          </a:solidFill>
                          <a:latin typeface="+mn-ea"/>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ea"/>
                          <a:ea typeface="+mn-ea"/>
                          <a:cs typeface="+mn-cs"/>
                        </a:rPr>
                        <a:t>vCPM</a:t>
                      </a:r>
                      <a:r>
                        <a:rPr kumimoji="1" lang="ja-JP" altLang="en-US" sz="600" kern="1200" dirty="0" smtClean="0">
                          <a:solidFill>
                            <a:schemeClr val="tx1">
                              <a:lumMod val="65000"/>
                              <a:lumOff val="35000"/>
                            </a:schemeClr>
                          </a:solidFill>
                          <a:latin typeface="+mn-ea"/>
                          <a:ea typeface="+mn-ea"/>
                          <a:cs typeface="+mn-cs"/>
                        </a:rPr>
                        <a:t>（</a:t>
                      </a:r>
                      <a:r>
                        <a:rPr kumimoji="1" lang="en-US" altLang="ja-JP" sz="600" kern="1200" dirty="0" smtClean="0">
                          <a:solidFill>
                            <a:schemeClr val="tx1">
                              <a:lumMod val="65000"/>
                              <a:lumOff val="35000"/>
                            </a:schemeClr>
                          </a:solidFill>
                          <a:latin typeface="+mn-ea"/>
                          <a:ea typeface="+mn-ea"/>
                          <a:cs typeface="+mn-cs"/>
                        </a:rPr>
                        <a:t>1,297</a:t>
                      </a:r>
                      <a:r>
                        <a:rPr kumimoji="1" lang="ja-JP" altLang="en-US" sz="600" kern="1200" baseline="0" dirty="0" smtClean="0">
                          <a:solidFill>
                            <a:schemeClr val="tx1">
                              <a:lumMod val="65000"/>
                              <a:lumOff val="35000"/>
                            </a:schemeClr>
                          </a:solidFill>
                          <a:latin typeface="+mn-ea"/>
                          <a:ea typeface="+mn-ea"/>
                          <a:cs typeface="+mn-cs"/>
                        </a:rPr>
                        <a:t>円</a:t>
                      </a:r>
                      <a:r>
                        <a:rPr kumimoji="1" lang="ja-JP" altLang="en-US" sz="600" kern="1200" dirty="0" smtClean="0">
                          <a:solidFill>
                            <a:schemeClr val="tx1">
                              <a:lumMod val="65000"/>
                              <a:lumOff val="35000"/>
                            </a:schemeClr>
                          </a:solidFill>
                          <a:latin typeface="+mn-ea"/>
                          <a:ea typeface="+mn-ea"/>
                          <a:cs typeface="+mn-cs"/>
                        </a:rPr>
                        <a:t>）を元に計算せず、（</a:t>
                      </a:r>
                      <a:r>
                        <a:rPr kumimoji="1" lang="en-US" altLang="ja-JP" sz="600" kern="1200" dirty="0" smtClean="0">
                          <a:solidFill>
                            <a:schemeClr val="tx1">
                              <a:lumMod val="65000"/>
                              <a:lumOff val="35000"/>
                            </a:schemeClr>
                          </a:solidFill>
                          <a:latin typeface="+mn-ea"/>
                          <a:ea typeface="+mn-ea"/>
                          <a:cs typeface="+mn-cs"/>
                        </a:rPr>
                        <a:t>998.4</a:t>
                      </a:r>
                      <a:r>
                        <a:rPr kumimoji="1" lang="ja-JP" altLang="en-US" sz="600" kern="1200" dirty="0" smtClean="0">
                          <a:solidFill>
                            <a:schemeClr val="tx1">
                              <a:lumMod val="65000"/>
                              <a:lumOff val="35000"/>
                            </a:schemeClr>
                          </a:solidFill>
                          <a:latin typeface="+mn-ea"/>
                          <a:ea typeface="+mn-ea"/>
                          <a:cs typeface="+mn-cs"/>
                        </a:rPr>
                        <a:t>円</a:t>
                      </a:r>
                      <a:r>
                        <a:rPr kumimoji="1" lang="en-US" altLang="ja-JP" sz="600" kern="1200" dirty="0" smtClean="0">
                          <a:solidFill>
                            <a:schemeClr val="tx1">
                              <a:lumMod val="65000"/>
                              <a:lumOff val="35000"/>
                            </a:schemeClr>
                          </a:solidFill>
                          <a:latin typeface="+mn-ea"/>
                          <a:ea typeface="+mn-ea"/>
                          <a:cs typeface="+mn-cs"/>
                        </a:rPr>
                        <a:t>×1.3</a:t>
                      </a:r>
                      <a:r>
                        <a:rPr kumimoji="1" lang="ja-JP" altLang="en-US" sz="600" kern="1200" dirty="0" smtClean="0">
                          <a:solidFill>
                            <a:schemeClr val="tx1">
                              <a:lumMod val="65000"/>
                              <a:lumOff val="35000"/>
                            </a:schemeClr>
                          </a:solidFill>
                          <a:latin typeface="+mn-ea"/>
                          <a:ea typeface="+mn-ea"/>
                          <a:cs typeface="+mn-cs"/>
                        </a:rPr>
                        <a:t>倍）を元に計算してください。</a:t>
                      </a:r>
                      <a:endParaRPr kumimoji="1" lang="ja-JP" altLang="en-US" sz="6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4874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smtClean="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1864" y="2087397"/>
            <a:ext cx="881333" cy="805593"/>
          </a:xfrm>
          <a:prstGeom prst="rect">
            <a:avLst/>
          </a:prstGeom>
        </p:spPr>
      </p:pic>
      <p:pic>
        <p:nvPicPr>
          <p:cNvPr id="13" name="図 12"/>
          <p:cNvPicPr>
            <a:picLocks noChangeAspect="1"/>
          </p:cNvPicPr>
          <p:nvPr/>
        </p:nvPicPr>
        <p:blipFill>
          <a:blip r:embed="rId3"/>
          <a:stretch>
            <a:fillRect/>
          </a:stretch>
        </p:blipFill>
        <p:spPr>
          <a:xfrm>
            <a:off x="7608169" y="2087352"/>
            <a:ext cx="969660" cy="775437"/>
          </a:xfrm>
          <a:prstGeom prst="rect">
            <a:avLst/>
          </a:prstGeom>
        </p:spPr>
      </p:pic>
      <p:pic>
        <p:nvPicPr>
          <p:cNvPr id="14" name="図 13"/>
          <p:cNvPicPr>
            <a:picLocks noChangeAspect="1"/>
          </p:cNvPicPr>
          <p:nvPr/>
        </p:nvPicPr>
        <p:blipFill>
          <a:blip r:embed="rId4"/>
          <a:stretch>
            <a:fillRect/>
          </a:stretch>
        </p:blipFill>
        <p:spPr>
          <a:xfrm>
            <a:off x="6277483" y="2087352"/>
            <a:ext cx="967492" cy="775437"/>
          </a:xfrm>
          <a:prstGeom prst="rect">
            <a:avLst/>
          </a:prstGeom>
        </p:spPr>
      </p:pic>
    </p:spTree>
    <p:extLst>
      <p:ext uri="{BB962C8B-B14F-4D97-AF65-F5344CB8AC3E}">
        <p14:creationId xmlns:p14="http://schemas.microsoft.com/office/powerpoint/2010/main" val="2555272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a:t>
            </a:r>
            <a:r>
              <a:rPr lang="ja-JP" altLang="en-US" dirty="0" smtClean="0">
                <a:latin typeface="+mn-ea"/>
              </a:rPr>
              <a:t>（スマート</a:t>
            </a:r>
            <a:r>
              <a:rPr lang="ja-JP" altLang="en-US" dirty="0">
                <a:latin typeface="+mn-ea"/>
              </a:rPr>
              <a:t>フォン</a:t>
            </a:r>
            <a:r>
              <a:rPr lang="ja-JP" altLang="en-US" dirty="0" smtClean="0">
                <a:latin typeface="+mn-ea"/>
              </a:rPr>
              <a:t>商品</a:t>
            </a:r>
            <a:r>
              <a:rPr lang="ja-JP" altLang="en-US" dirty="0">
                <a:latin typeface="+mn-ea"/>
              </a:rPr>
              <a:t>）</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267563913"/>
              </p:ext>
            </p:extLst>
          </p:nvPr>
        </p:nvGraphicFramePr>
        <p:xfrm>
          <a:off x="335360" y="979513"/>
          <a:ext cx="11665297" cy="5477718"/>
        </p:xfrm>
        <a:graphic>
          <a:graphicData uri="http://schemas.openxmlformats.org/drawingml/2006/table">
            <a:tbl>
              <a:tblPr firstCol="1" bandRow="1"/>
              <a:tblGrid>
                <a:gridCol w="1278162">
                  <a:extLst>
                    <a:ext uri="{9D8B030D-6E8A-4147-A177-3AD203B41FA5}">
                      <a16:colId xmlns:a16="http://schemas.microsoft.com/office/drawing/2014/main" val="792911817"/>
                    </a:ext>
                  </a:extLst>
                </a:gridCol>
                <a:gridCol w="594046">
                  <a:extLst>
                    <a:ext uri="{9D8B030D-6E8A-4147-A177-3AD203B41FA5}">
                      <a16:colId xmlns:a16="http://schemas.microsoft.com/office/drawing/2014/main" val="1525620392"/>
                    </a:ext>
                  </a:extLst>
                </a:gridCol>
                <a:gridCol w="1132208">
                  <a:extLst>
                    <a:ext uri="{9D8B030D-6E8A-4147-A177-3AD203B41FA5}">
                      <a16:colId xmlns:a16="http://schemas.microsoft.com/office/drawing/2014/main" val="3835180974"/>
                    </a:ext>
                  </a:extLst>
                </a:gridCol>
                <a:gridCol w="595984">
                  <a:extLst>
                    <a:ext uri="{9D8B030D-6E8A-4147-A177-3AD203B41FA5}">
                      <a16:colId xmlns:a16="http://schemas.microsoft.com/office/drawing/2014/main" val="4269922740"/>
                    </a:ext>
                  </a:extLst>
                </a:gridCol>
                <a:gridCol w="1106838">
                  <a:extLst>
                    <a:ext uri="{9D8B030D-6E8A-4147-A177-3AD203B41FA5}">
                      <a16:colId xmlns:a16="http://schemas.microsoft.com/office/drawing/2014/main" val="360912566"/>
                    </a:ext>
                  </a:extLst>
                </a:gridCol>
                <a:gridCol w="621354">
                  <a:extLst>
                    <a:ext uri="{9D8B030D-6E8A-4147-A177-3AD203B41FA5}">
                      <a16:colId xmlns:a16="http://schemas.microsoft.com/office/drawing/2014/main" val="1933156410"/>
                    </a:ext>
                  </a:extLst>
                </a:gridCol>
                <a:gridCol w="1104900">
                  <a:extLst>
                    <a:ext uri="{9D8B030D-6E8A-4147-A177-3AD203B41FA5}">
                      <a16:colId xmlns:a16="http://schemas.microsoft.com/office/drawing/2014/main" val="846502076"/>
                    </a:ext>
                  </a:extLst>
                </a:gridCol>
                <a:gridCol w="623292">
                  <a:extLst>
                    <a:ext uri="{9D8B030D-6E8A-4147-A177-3AD203B41FA5}">
                      <a16:colId xmlns:a16="http://schemas.microsoft.com/office/drawing/2014/main" val="4196219788"/>
                    </a:ext>
                  </a:extLst>
                </a:gridCol>
                <a:gridCol w="1152128">
                  <a:extLst>
                    <a:ext uri="{9D8B030D-6E8A-4147-A177-3AD203B41FA5}">
                      <a16:colId xmlns:a16="http://schemas.microsoft.com/office/drawing/2014/main" val="943744829"/>
                    </a:ext>
                  </a:extLst>
                </a:gridCol>
                <a:gridCol w="648072">
                  <a:extLst>
                    <a:ext uri="{9D8B030D-6E8A-4147-A177-3AD203B41FA5}">
                      <a16:colId xmlns:a16="http://schemas.microsoft.com/office/drawing/2014/main" val="2494124302"/>
                    </a:ext>
                  </a:extLst>
                </a:gridCol>
                <a:gridCol w="1206104">
                  <a:extLst>
                    <a:ext uri="{9D8B030D-6E8A-4147-A177-3AD203B41FA5}">
                      <a16:colId xmlns:a16="http://schemas.microsoft.com/office/drawing/2014/main" val="3445193374"/>
                    </a:ext>
                  </a:extLst>
                </a:gridCol>
                <a:gridCol w="594096">
                  <a:extLst>
                    <a:ext uri="{9D8B030D-6E8A-4147-A177-3AD203B41FA5}">
                      <a16:colId xmlns:a16="http://schemas.microsoft.com/office/drawing/2014/main" val="739266037"/>
                    </a:ext>
                  </a:extLst>
                </a:gridCol>
                <a:gridCol w="1008113">
                  <a:extLst>
                    <a:ext uri="{9D8B030D-6E8A-4147-A177-3AD203B41FA5}">
                      <a16:colId xmlns:a16="http://schemas.microsoft.com/office/drawing/2014/main" val="3201855149"/>
                    </a:ext>
                  </a:extLst>
                </a:gridCol>
              </a:tblGrid>
              <a:tr h="3340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500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p>
                    <a:p>
                      <a:pPr algn="ct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1000</a:t>
                      </a:r>
                      <a:r>
                        <a:rPr kumimoji="1" lang="ja-JP" altLang="en-US" sz="800" b="1" kern="1200" dirty="0" smtClean="0">
                          <a:solidFill>
                            <a:schemeClr val="tx1">
                              <a:lumMod val="65000"/>
                              <a:lumOff val="35000"/>
                            </a:schemeClr>
                          </a:solidFill>
                          <a:latin typeface="+mn-lt"/>
                          <a:ea typeface="+mn-ea"/>
                          <a:cs typeface="+mn-cs"/>
                        </a:rPr>
                        <a:t>万円～）</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FQ1</a:t>
                      </a:r>
                      <a:r>
                        <a:rPr kumimoji="1" lang="ja-JP" altLang="en-US" sz="800" b="1" kern="1200" dirty="0" smtClean="0">
                          <a:solidFill>
                            <a:schemeClr val="tx1">
                              <a:lumMod val="65000"/>
                              <a:lumOff val="35000"/>
                            </a:schemeClr>
                          </a:solidFill>
                          <a:latin typeface="+mn-lt"/>
                          <a:ea typeface="+mn-ea"/>
                          <a:cs typeface="+mn-cs"/>
                        </a:rPr>
                        <a:t>）</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endParaRPr kumimoji="1" lang="ja-JP" altLang="en-US"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50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endParaRPr kumimoji="1" lang="ja-JP" altLang="en-US"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300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endParaRPr kumimoji="1" lang="ja-JP" altLang="en-US"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（市区郡）</a:t>
                      </a:r>
                      <a:endParaRPr kumimoji="1" lang="en-US" altLang="ja-JP" sz="800" b="1"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endParaRPr kumimoji="1" lang="en-US" altLang="ja-JP" sz="900" b="0" kern="1200" dirty="0">
                        <a:solidFill>
                          <a:schemeClr val="bg1"/>
                        </a:solidFill>
                        <a:latin typeface="メイリオ"/>
                        <a:ea typeface="メイリオ"/>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1000001333</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1000001342</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1000001343</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1000001348</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1000001327</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1000001353</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77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807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en-US" altLang="ja-JP" dirty="0" smtClean="0"/>
                    </a:p>
                    <a:p>
                      <a:endParaRPr kumimoji="1" lang="en-US" altLang="ja-JP" sz="1600" dirty="0" smtClean="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64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dirty="0" smtClean="0">
                          <a:solidFill>
                            <a:schemeClr val="tx1">
                              <a:lumMod val="65000"/>
                              <a:lumOff val="35000"/>
                            </a:schemeClr>
                          </a:solidFill>
                          <a:latin typeface="+mj-lt"/>
                          <a:ea typeface="+mj-ea"/>
                        </a:rPr>
                        <a:t>動画をフルスクリーンで再生する（</a:t>
                      </a:r>
                      <a:r>
                        <a:rPr kumimoji="1" lang="en-US" altLang="ja-JP" sz="800" dirty="0" smtClean="0">
                          <a:solidFill>
                            <a:schemeClr val="tx1">
                              <a:lumMod val="65000"/>
                              <a:lumOff val="35000"/>
                            </a:schemeClr>
                          </a:solidFill>
                          <a:latin typeface="+mj-lt"/>
                          <a:ea typeface="+mj-ea"/>
                        </a:rPr>
                        <a:t>for view</a:t>
                      </a:r>
                      <a:r>
                        <a:rPr kumimoji="1" lang="ja-JP" altLang="en-US" sz="800" dirty="0" smtClean="0">
                          <a:solidFill>
                            <a:schemeClr val="tx1">
                              <a:lumMod val="65000"/>
                              <a:lumOff val="35000"/>
                            </a:schemeClr>
                          </a:solidFill>
                          <a:latin typeface="+mj-lt"/>
                          <a:ea typeface="+mj-ea"/>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a:t>
                      </a:r>
                      <a:r>
                        <a:rPr kumimoji="1" lang="ja-JP" altLang="en-US" sz="800" dirty="0" smtClean="0">
                          <a:solidFill>
                            <a:schemeClr val="tx1">
                              <a:lumMod val="65000"/>
                              <a:lumOff val="35000"/>
                            </a:schemeClr>
                          </a:solidFill>
                          <a:latin typeface="+mj-lt"/>
                          <a:ea typeface="+mj-ea"/>
                        </a:rPr>
                        <a:t>ランディングページを表示する（</a:t>
                      </a:r>
                      <a:r>
                        <a:rPr kumimoji="1" lang="en-US" altLang="ja-JP" sz="800" dirty="0" smtClean="0">
                          <a:solidFill>
                            <a:schemeClr val="tx1">
                              <a:lumMod val="65000"/>
                              <a:lumOff val="35000"/>
                            </a:schemeClr>
                          </a:solidFill>
                          <a:latin typeface="+mj-lt"/>
                          <a:ea typeface="+mj-ea"/>
                        </a:rPr>
                        <a:t>for click</a:t>
                      </a:r>
                      <a:r>
                        <a:rPr kumimoji="1" lang="ja-JP" altLang="en-US"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スマートフォン（ウェブ</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アプリ）</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2777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2777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　および　</a:t>
                      </a: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777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251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4">
                  <a:txBody>
                    <a:bodyPr/>
                    <a:lstStyle/>
                    <a:p>
                      <a:pPr algn="ctr"/>
                      <a:r>
                        <a:rPr kumimoji="1" lang="en-US" altLang="ja-JP" sz="800" dirty="0" smtClean="0">
                          <a:solidFill>
                            <a:schemeClr val="tx1">
                              <a:lumMod val="65000"/>
                              <a:lumOff val="35000"/>
                            </a:schemeClr>
                          </a:solidFill>
                          <a:latin typeface="+mj-lt"/>
                          <a:ea typeface="+mj-ea"/>
                        </a:rPr>
                        <a:t>5</a:t>
                      </a:r>
                      <a:r>
                        <a:rPr kumimoji="1" lang="ja-JP" altLang="en-US" sz="800" dirty="0" smtClean="0">
                          <a:solidFill>
                            <a:schemeClr val="tx1">
                              <a:lumMod val="65000"/>
                              <a:lumOff val="35000"/>
                            </a:schemeClr>
                          </a:solidFill>
                          <a:latin typeface="+mj-lt"/>
                          <a:ea typeface="+mj-ea"/>
                        </a:rPr>
                        <a:t>日間～</a:t>
                      </a:r>
                      <a:r>
                        <a:rPr kumimoji="1" lang="en-US" altLang="ja-JP" sz="800" dirty="0" smtClean="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p>
                      <a:pPr algn="ctr"/>
                      <a:r>
                        <a:rPr kumimoji="1" lang="en-US" altLang="ja-JP" sz="700" dirty="0" smtClean="0">
                          <a:solidFill>
                            <a:schemeClr val="tx1">
                              <a:lumMod val="65000"/>
                              <a:lumOff val="35000"/>
                            </a:schemeClr>
                          </a:solidFill>
                          <a:latin typeface="+mj-lt"/>
                          <a:ea typeface="+mj-ea"/>
                        </a:rPr>
                        <a:t>※1</a:t>
                      </a:r>
                      <a:r>
                        <a:rPr kumimoji="1" lang="ja-JP" altLang="en-US" sz="700" dirty="0" smtClean="0">
                          <a:solidFill>
                            <a:schemeClr val="tx1">
                              <a:lumMod val="65000"/>
                              <a:lumOff val="35000"/>
                            </a:schemeClr>
                          </a:solidFill>
                          <a:latin typeface="+mj-lt"/>
                          <a:ea typeface="+mj-ea"/>
                        </a:rPr>
                        <a:t>日間～</a:t>
                      </a:r>
                      <a:r>
                        <a:rPr kumimoji="1" lang="en-US" altLang="ja-JP" sz="700" dirty="0" smtClean="0">
                          <a:solidFill>
                            <a:schemeClr val="tx1">
                              <a:lumMod val="65000"/>
                              <a:lumOff val="35000"/>
                            </a:schemeClr>
                          </a:solidFill>
                          <a:latin typeface="+mj-lt"/>
                          <a:ea typeface="+mj-ea"/>
                        </a:rPr>
                        <a:t>4</a:t>
                      </a:r>
                      <a:r>
                        <a:rPr kumimoji="1" lang="ja-JP" altLang="en-US" sz="700" dirty="0" smtClean="0">
                          <a:solidFill>
                            <a:schemeClr val="tx1">
                              <a:lumMod val="65000"/>
                              <a:lumOff val="35000"/>
                            </a:schemeClr>
                          </a:solidFill>
                          <a:latin typeface="+mj-lt"/>
                          <a:ea typeface="+mj-ea"/>
                        </a:rPr>
                        <a:t>日間での掲載も可能ですが、</a:t>
                      </a:r>
                      <a:endParaRPr kumimoji="1" lang="en-US" altLang="ja-JP" sz="700" dirty="0" smtClean="0">
                        <a:solidFill>
                          <a:schemeClr val="tx1">
                            <a:lumMod val="65000"/>
                            <a:lumOff val="35000"/>
                          </a:schemeClr>
                        </a:solidFill>
                        <a:latin typeface="+mj-lt"/>
                        <a:ea typeface="+mj-ea"/>
                      </a:endParaRPr>
                    </a:p>
                    <a:p>
                      <a:pPr algn="ctr"/>
                      <a:r>
                        <a:rPr kumimoji="1" lang="ja-JP" altLang="en-US" sz="700" dirty="0" smtClean="0">
                          <a:solidFill>
                            <a:schemeClr val="tx1">
                              <a:lumMod val="65000"/>
                              <a:lumOff val="35000"/>
                            </a:schemeClr>
                          </a:solidFill>
                          <a:latin typeface="+mj-lt"/>
                          <a:ea typeface="+mj-ea"/>
                        </a:rPr>
                        <a:t>掲載</a:t>
                      </a:r>
                      <a:r>
                        <a:rPr kumimoji="1" lang="en-US" altLang="ja-JP" sz="700" dirty="0" err="1" smtClean="0">
                          <a:solidFill>
                            <a:schemeClr val="tx1">
                              <a:lumMod val="65000"/>
                              <a:lumOff val="35000"/>
                            </a:schemeClr>
                          </a:solidFill>
                          <a:latin typeface="+mj-lt"/>
                          <a:ea typeface="+mj-ea"/>
                        </a:rPr>
                        <a:t>vimps</a:t>
                      </a:r>
                      <a:r>
                        <a:rPr kumimoji="1" lang="ja-JP" altLang="en-US" sz="700" dirty="0" smtClean="0">
                          <a:solidFill>
                            <a:schemeClr val="tx1">
                              <a:lumMod val="65000"/>
                              <a:lumOff val="35000"/>
                            </a:schemeClr>
                          </a:solidFill>
                          <a:latin typeface="+mj-lt"/>
                          <a:ea typeface="+mj-ea"/>
                        </a:rPr>
                        <a:t>数が未達成の場合補填対象外になります。</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5</a:t>
                      </a:r>
                      <a:r>
                        <a:rPr kumimoji="1" lang="ja-JP" altLang="en-US" sz="800" dirty="0" smtClean="0">
                          <a:solidFill>
                            <a:schemeClr val="tx1">
                              <a:lumMod val="65000"/>
                              <a:lumOff val="35000"/>
                            </a:schemeClr>
                          </a:solidFill>
                          <a:latin typeface="+mj-lt"/>
                          <a:ea typeface="+mj-ea"/>
                        </a:rPr>
                        <a:t>日間～</a:t>
                      </a:r>
                      <a:r>
                        <a:rPr kumimoji="1" lang="en-US" altLang="ja-JP" sz="800" dirty="0" smtClean="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5,000,000</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655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960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768</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902</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※FQ1</a:t>
                      </a:r>
                      <a:r>
                        <a:rPr kumimoji="1" lang="ja-JP" altLang="en-US" sz="600" kern="1200" dirty="0" smtClean="0">
                          <a:solidFill>
                            <a:schemeClr val="tx1">
                              <a:lumMod val="65000"/>
                              <a:lumOff val="35000"/>
                            </a:schemeClr>
                          </a:solidFill>
                          <a:latin typeface="+mn-lt"/>
                          <a:ea typeface="+mn-ea"/>
                          <a:cs typeface="+mn-cs"/>
                        </a:rPr>
                        <a:t>回指定の掛け率含む</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1,248</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960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smtClean="0">
                          <a:solidFill>
                            <a:schemeClr val="tx1">
                              <a:lumMod val="65000"/>
                              <a:lumOff val="35000"/>
                            </a:schemeClr>
                          </a:solidFill>
                          <a:latin typeface="+mj-lt"/>
                          <a:ea typeface="+mj-ea"/>
                        </a:rPr>
                        <a:t>※</a:t>
                      </a:r>
                      <a:r>
                        <a:rPr kumimoji="1" lang="ja-JP" altLang="en-US" sz="600" dirty="0" smtClean="0">
                          <a:solidFill>
                            <a:schemeClr val="tx1">
                              <a:lumMod val="65000"/>
                              <a:lumOff val="35000"/>
                            </a:schemeClr>
                          </a:solidFill>
                          <a:latin typeface="+mj-lt"/>
                          <a:ea typeface="+mj-ea"/>
                        </a:rPr>
                        <a:t>都道府県指定の掛け率含む</a:t>
                      </a:r>
                      <a:r>
                        <a:rPr kumimoji="1" lang="en-US" altLang="ja-JP" sz="600" dirty="0" smtClean="0">
                          <a:solidFill>
                            <a:schemeClr val="tx1">
                              <a:lumMod val="65000"/>
                              <a:lumOff val="35000"/>
                            </a:schemeClr>
                          </a:solidFill>
                          <a:latin typeface="+mj-lt"/>
                          <a:ea typeface="+mj-ea"/>
                        </a:rPr>
                        <a:t/>
                      </a:r>
                      <a:br>
                        <a:rPr kumimoji="1" lang="en-US" altLang="ja-JP" sz="6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1,248</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998</a:t>
                      </a:r>
                      <a:r>
                        <a:rPr kumimoji="1" lang="ja-JP" altLang="en-US" sz="800" kern="1200" dirty="0" smtClean="0">
                          <a:solidFill>
                            <a:schemeClr val="tx1">
                              <a:lumMod val="65000"/>
                              <a:lumOff val="35000"/>
                            </a:schemeClr>
                          </a:solidFill>
                          <a:latin typeface="+mj-lt"/>
                          <a:ea typeface="+mj-ea"/>
                          <a:cs typeface="+mn-cs"/>
                        </a:rPr>
                        <a:t>円</a:t>
                      </a:r>
                      <a:endParaRPr kumimoji="1" lang="en-US" altLang="ja-JP" sz="800" kern="1200" dirty="0" smtClean="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768</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都道府県指定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998</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1,497</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960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
                      </a:r>
                      <a:br>
                        <a:rPr kumimoji="1" lang="ja-JP" altLang="en-US" sz="800" kern="1200" dirty="0">
                          <a:solidFill>
                            <a:schemeClr val="tx1">
                              <a:lumMod val="65000"/>
                              <a:lumOff val="35000"/>
                            </a:schemeClr>
                          </a:solidFill>
                          <a:latin typeface="+mn-lt"/>
                          <a:ea typeface="+mn-ea"/>
                          <a:cs typeface="+mn-cs"/>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市区郡指定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314517">
                <a:tc>
                  <a:txBody>
                    <a:bodyPr/>
                    <a:lstStyle/>
                    <a:p>
                      <a:pPr algn="ctr"/>
                      <a:r>
                        <a:rPr kumimoji="1" lang="ja-JP" altLang="en-US" sz="700" b="0" kern="1200" dirty="0" smtClean="0">
                          <a:solidFill>
                            <a:schemeClr val="bg1"/>
                          </a:solidFill>
                          <a:latin typeface="+mn-lt"/>
                          <a:ea typeface="+mn-ea"/>
                          <a:cs typeface="+mn-cs"/>
                        </a:rPr>
                        <a:t>想定</a:t>
                      </a:r>
                      <a:r>
                        <a:rPr kumimoji="1" lang="en-US" altLang="ja-JP" sz="7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endParaRPr kumimoji="1" lang="ja-JP" altLang="en-US" sz="7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96265607"/>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a:t>
            </a:r>
            <a:r>
              <a:rPr kumimoji="0" lang="ja-JP" altLang="en-US" sz="800" b="0" i="0" u="none" strike="noStrike" kern="0" cap="none" spc="0" normalizeH="0" baseline="0" noProof="0" smtClean="0">
                <a:ln>
                  <a:noFill/>
                </a:ln>
                <a:solidFill>
                  <a:prstClr val="black">
                    <a:lumMod val="65000"/>
                    <a:lumOff val="35000"/>
                  </a:prstClr>
                </a:solidFill>
                <a:effectLst/>
                <a:uLnTx/>
                <a:uFillTx/>
              </a:rPr>
              <a:t>パソコン、</a:t>
            </a:r>
            <a:r>
              <a:rPr kumimoji="0" lang="en-US" altLang="ja-JP" sz="800" b="0" i="0" u="none" strike="noStrike" kern="0" cap="none" spc="0" normalizeH="0" baseline="0" noProof="0" smtClean="0">
                <a:ln>
                  <a:noFill/>
                </a:ln>
                <a:solidFill>
                  <a:prstClr val="black">
                    <a:lumMod val="65000"/>
                    <a:lumOff val="35000"/>
                  </a:prstClr>
                </a:solidFill>
                <a:effectLst/>
                <a:uLnTx/>
                <a:uFillTx/>
              </a:rPr>
              <a:t>MD</a:t>
            </a:r>
            <a:r>
              <a:rPr kumimoji="0" lang="ja-JP" altLang="en-US" sz="800" b="0" i="0" u="none" strike="noStrike" kern="0" cap="none" spc="0" normalizeH="0" baseline="0" noProof="0" smtClean="0">
                <a:ln>
                  <a:noFill/>
                </a:ln>
                <a:solidFill>
                  <a:prstClr val="black">
                    <a:lumMod val="65000"/>
                    <a:lumOff val="35000"/>
                  </a:prstClr>
                </a:solidFill>
                <a:effectLst/>
                <a:uLnTx/>
                <a:uFillTx/>
              </a:rPr>
              <a:t>は</a:t>
            </a:r>
            <a:r>
              <a:rPr kumimoji="0" lang="ja-JP" altLang="en-US" sz="800" b="0" i="0" u="none" strike="noStrike" kern="0" cap="none" spc="0" normalizeH="0" baseline="0" noProof="0" dirty="0" smtClean="0">
                <a:ln>
                  <a:noFill/>
                </a:ln>
                <a:solidFill>
                  <a:prstClr val="black">
                    <a:lumMod val="65000"/>
                    <a:lumOff val="35000"/>
                  </a:prstClr>
                </a:solidFill>
                <a:effectLst/>
                <a:uLnTx/>
                <a:uFillTx/>
              </a:rPr>
              <a:t>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84032" y="2060848"/>
            <a:ext cx="805822" cy="736572"/>
          </a:xfrm>
          <a:prstGeom prst="rect">
            <a:avLst/>
          </a:prstGeom>
        </p:spPr>
      </p:pic>
    </p:spTree>
    <p:extLst>
      <p:ext uri="{BB962C8B-B14F-4D97-AF65-F5344CB8AC3E}">
        <p14:creationId xmlns:p14="http://schemas.microsoft.com/office/powerpoint/2010/main" val="32274756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a:t>
            </a:r>
            <a:r>
              <a:rPr lang="ja-JP" altLang="en-US" dirty="0" smtClean="0">
                <a:latin typeface="+mn-ea"/>
              </a:rPr>
              <a:t>（スマート</a:t>
            </a:r>
            <a:r>
              <a:rPr lang="ja-JP" altLang="en-US" dirty="0">
                <a:latin typeface="+mn-ea"/>
              </a:rPr>
              <a:t>フォン</a:t>
            </a:r>
            <a:r>
              <a:rPr lang="ja-JP" altLang="en-US" dirty="0" smtClean="0">
                <a:latin typeface="+mn-ea"/>
              </a:rPr>
              <a:t>商品</a:t>
            </a:r>
            <a:r>
              <a:rPr lang="ja-JP" altLang="en-US" dirty="0">
                <a:latin typeface="+mn-ea"/>
              </a:rPr>
              <a:t>）</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440546262"/>
              </p:ext>
            </p:extLst>
          </p:nvPr>
        </p:nvGraphicFramePr>
        <p:xfrm>
          <a:off x="1991543" y="979513"/>
          <a:ext cx="7344817" cy="5161587"/>
        </p:xfrm>
        <a:graphic>
          <a:graphicData uri="http://schemas.openxmlformats.org/drawingml/2006/table">
            <a:tbl>
              <a:tblPr firstCol="1" bandRow="1"/>
              <a:tblGrid>
                <a:gridCol w="2037906">
                  <a:extLst>
                    <a:ext uri="{9D8B030D-6E8A-4147-A177-3AD203B41FA5}">
                      <a16:colId xmlns:a16="http://schemas.microsoft.com/office/drawing/2014/main" val="792911817"/>
                    </a:ext>
                  </a:extLst>
                </a:gridCol>
                <a:gridCol w="695037">
                  <a:extLst>
                    <a:ext uri="{9D8B030D-6E8A-4147-A177-3AD203B41FA5}">
                      <a16:colId xmlns:a16="http://schemas.microsoft.com/office/drawing/2014/main" val="1525620392"/>
                    </a:ext>
                  </a:extLst>
                </a:gridCol>
                <a:gridCol w="2057308">
                  <a:extLst>
                    <a:ext uri="{9D8B030D-6E8A-4147-A177-3AD203B41FA5}">
                      <a16:colId xmlns:a16="http://schemas.microsoft.com/office/drawing/2014/main" val="3835180974"/>
                    </a:ext>
                  </a:extLst>
                </a:gridCol>
                <a:gridCol w="671252">
                  <a:extLst>
                    <a:ext uri="{9D8B030D-6E8A-4147-A177-3AD203B41FA5}">
                      <a16:colId xmlns:a16="http://schemas.microsoft.com/office/drawing/2014/main" val="739266037"/>
                    </a:ext>
                  </a:extLst>
                </a:gridCol>
                <a:gridCol w="1883314">
                  <a:extLst>
                    <a:ext uri="{9D8B030D-6E8A-4147-A177-3AD203B41FA5}">
                      <a16:colId xmlns:a16="http://schemas.microsoft.com/office/drawing/2014/main" val="3201855149"/>
                    </a:ext>
                  </a:extLst>
                </a:gridCol>
              </a:tblGrid>
              <a:tr h="3175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smtClean="0">
                          <a:solidFill>
                            <a:schemeClr val="tx1">
                              <a:lumMod val="65000"/>
                              <a:lumOff val="35000"/>
                            </a:schemeClr>
                          </a:solidFill>
                          <a:latin typeface="+mn-ea"/>
                          <a:ea typeface="+mn-ea"/>
                          <a:cs typeface="+mn-cs"/>
                        </a:rPr>
                        <a:t>ブランドパネル　</a:t>
                      </a:r>
                      <a:r>
                        <a:rPr kumimoji="1" lang="en-US" altLang="ja-JP" sz="800" b="1" kern="1200" smtClean="0">
                          <a:solidFill>
                            <a:schemeClr val="tx1">
                              <a:lumMod val="65000"/>
                              <a:lumOff val="35000"/>
                            </a:schemeClr>
                          </a:solidFill>
                          <a:latin typeface="+mn-ea"/>
                          <a:ea typeface="+mn-ea"/>
                          <a:cs typeface="+mn-cs"/>
                        </a:rPr>
                        <a:t>SP</a:t>
                      </a:r>
                      <a:br>
                        <a:rPr kumimoji="1" lang="en-US" altLang="ja-JP" sz="800" b="1" kern="1200" smtClean="0">
                          <a:solidFill>
                            <a:schemeClr val="tx1">
                              <a:lumMod val="65000"/>
                              <a:lumOff val="35000"/>
                            </a:schemeClr>
                          </a:solidFill>
                          <a:latin typeface="+mn-ea"/>
                          <a:ea typeface="+mn-ea"/>
                          <a:cs typeface="+mn-cs"/>
                        </a:rPr>
                      </a:br>
                      <a:r>
                        <a:rPr kumimoji="1" lang="ja-JP" altLang="en-US" sz="800" b="1" kern="1200" smtClean="0">
                          <a:solidFill>
                            <a:schemeClr val="tx1">
                              <a:lumMod val="65000"/>
                              <a:lumOff val="35000"/>
                            </a:schemeClr>
                          </a:solidFill>
                          <a:latin typeface="+mn-ea"/>
                          <a:ea typeface="+mn-ea"/>
                          <a:cs typeface="+mn-cs"/>
                        </a:rPr>
                        <a:t>（時間帯ジャック）</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ブランドパネル　</a:t>
                      </a:r>
                      <a:r>
                        <a:rPr kumimoji="1" lang="en-US" altLang="ja-JP" sz="800" b="1" kern="1200" dirty="0" smtClean="0">
                          <a:solidFill>
                            <a:schemeClr val="tx1">
                              <a:lumMod val="65000"/>
                              <a:lumOff val="35000"/>
                            </a:schemeClr>
                          </a:solidFill>
                          <a:latin typeface="+mn-ea"/>
                          <a:ea typeface="+mn-ea"/>
                          <a:cs typeface="+mn-cs"/>
                        </a:rPr>
                        <a:t>SP</a:t>
                      </a:r>
                      <a:br>
                        <a:rPr kumimoji="1" lang="en-US" altLang="ja-JP" sz="800" b="1" kern="1200" dirty="0" smtClean="0">
                          <a:solidFill>
                            <a:schemeClr val="tx1">
                              <a:lumMod val="65000"/>
                              <a:lumOff val="35000"/>
                            </a:schemeClr>
                          </a:solidFill>
                          <a:latin typeface="+mn-ea"/>
                          <a:ea typeface="+mn-ea"/>
                          <a:cs typeface="+mn-cs"/>
                        </a:rPr>
                      </a:br>
                      <a:r>
                        <a:rPr kumimoji="1" lang="ja-JP" altLang="en-US" sz="800" b="1" kern="1200" dirty="0" smtClean="0">
                          <a:solidFill>
                            <a:schemeClr val="tx1">
                              <a:lumMod val="65000"/>
                              <a:lumOff val="35000"/>
                            </a:schemeClr>
                          </a:solidFill>
                          <a:latin typeface="+mn-ea"/>
                          <a:ea typeface="+mn-ea"/>
                          <a:cs typeface="+mn-cs"/>
                        </a:rPr>
                        <a:t>（時間帯ジャック　関東</a:t>
                      </a:r>
                      <a:r>
                        <a:rPr kumimoji="1" lang="en-US" altLang="ja-JP" sz="800" b="1" kern="1200" dirty="0" smtClean="0">
                          <a:solidFill>
                            <a:schemeClr val="tx1">
                              <a:lumMod val="65000"/>
                              <a:lumOff val="35000"/>
                            </a:schemeClr>
                          </a:solidFill>
                          <a:latin typeface="+mn-ea"/>
                          <a:ea typeface="+mn-ea"/>
                          <a:cs typeface="+mn-cs"/>
                        </a:rPr>
                        <a:t>1</a:t>
                      </a:r>
                      <a:r>
                        <a:rPr kumimoji="1" lang="ja-JP" altLang="en-US" sz="800" b="1" kern="1200" dirty="0" smtClean="0">
                          <a:solidFill>
                            <a:schemeClr val="tx1">
                              <a:lumMod val="65000"/>
                              <a:lumOff val="35000"/>
                            </a:schemeClr>
                          </a:solidFill>
                          <a:latin typeface="+mn-ea"/>
                          <a:ea typeface="+mn-ea"/>
                          <a:cs typeface="+mn-cs"/>
                        </a:rPr>
                        <a:t>都</a:t>
                      </a:r>
                      <a:r>
                        <a:rPr kumimoji="1" lang="en-US" altLang="ja-JP" sz="800" b="1" kern="1200" dirty="0" smtClean="0">
                          <a:solidFill>
                            <a:schemeClr val="tx1">
                              <a:lumMod val="65000"/>
                              <a:lumOff val="35000"/>
                            </a:schemeClr>
                          </a:solidFill>
                          <a:latin typeface="+mn-ea"/>
                          <a:ea typeface="+mn-ea"/>
                          <a:cs typeface="+mn-cs"/>
                        </a:rPr>
                        <a:t>6</a:t>
                      </a:r>
                      <a:r>
                        <a:rPr kumimoji="1" lang="ja-JP" altLang="en-US" sz="800" b="1" kern="1200" dirty="0" smtClean="0">
                          <a:solidFill>
                            <a:schemeClr val="tx1">
                              <a:lumMod val="65000"/>
                              <a:lumOff val="35000"/>
                            </a:schemeClr>
                          </a:solidFill>
                          <a:latin typeface="+mn-ea"/>
                          <a:ea typeface="+mn-ea"/>
                          <a:cs typeface="+mn-cs"/>
                        </a:rPr>
                        <a:t>県）</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endParaRPr kumimoji="1" lang="en-US" altLang="ja-JP" sz="900" b="0" kern="1200" dirty="0">
                        <a:solidFill>
                          <a:schemeClr val="bg1"/>
                        </a:solidFill>
                        <a:latin typeface="メイリオ"/>
                        <a:ea typeface="メイリオ"/>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1000001355</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1000001330</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65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661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smtClean="0"/>
                    </a:p>
                    <a:p>
                      <a:endParaRPr kumimoji="1" lang="en-US" altLang="ja-JP" dirty="0" smtClean="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6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dirty="0" smtClean="0">
                          <a:solidFill>
                            <a:schemeClr val="tx1">
                              <a:lumMod val="65000"/>
                              <a:lumOff val="35000"/>
                            </a:schemeClr>
                          </a:solidFill>
                          <a:latin typeface="+mj-lt"/>
                          <a:ea typeface="+mj-ea"/>
                        </a:rPr>
                        <a:t>動画をフルスクリーンで再生する（</a:t>
                      </a:r>
                      <a:r>
                        <a:rPr kumimoji="1" lang="en-US" altLang="ja-JP" sz="800" dirty="0" smtClean="0">
                          <a:solidFill>
                            <a:schemeClr val="tx1">
                              <a:lumMod val="65000"/>
                              <a:lumOff val="35000"/>
                            </a:schemeClr>
                          </a:solidFill>
                          <a:latin typeface="+mj-lt"/>
                          <a:ea typeface="+mj-ea"/>
                        </a:rPr>
                        <a:t>for view</a:t>
                      </a:r>
                      <a:r>
                        <a:rPr kumimoji="1" lang="ja-JP" altLang="en-US" sz="800" dirty="0" smtClean="0">
                          <a:solidFill>
                            <a:schemeClr val="tx1">
                              <a:lumMod val="65000"/>
                              <a:lumOff val="35000"/>
                            </a:schemeClr>
                          </a:solidFill>
                          <a:latin typeface="+mj-lt"/>
                          <a:ea typeface="+mj-ea"/>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a:t>
                      </a:r>
                      <a:r>
                        <a:rPr kumimoji="1" lang="ja-JP" altLang="en-US" sz="800" dirty="0" smtClean="0">
                          <a:solidFill>
                            <a:schemeClr val="tx1">
                              <a:lumMod val="65000"/>
                              <a:lumOff val="35000"/>
                            </a:schemeClr>
                          </a:solidFill>
                          <a:latin typeface="+mj-lt"/>
                          <a:ea typeface="+mj-ea"/>
                        </a:rPr>
                        <a:t>ランディングページを表示する（</a:t>
                      </a:r>
                      <a:r>
                        <a:rPr kumimoji="1" lang="en-US" altLang="ja-JP" sz="800" dirty="0" smtClean="0">
                          <a:solidFill>
                            <a:schemeClr val="tx1">
                              <a:lumMod val="65000"/>
                              <a:lumOff val="35000"/>
                            </a:schemeClr>
                          </a:solidFill>
                          <a:latin typeface="+mj-lt"/>
                          <a:ea typeface="+mj-ea"/>
                        </a:rPr>
                        <a:t>for click</a:t>
                      </a:r>
                      <a:r>
                        <a:rPr kumimoji="1" lang="ja-JP" altLang="en-US"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95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smtClean="0">
                          <a:solidFill>
                            <a:schemeClr val="tx1">
                              <a:lumMod val="65000"/>
                              <a:lumOff val="35000"/>
                            </a:schemeClr>
                          </a:solidFill>
                          <a:latin typeface="+mn-lt"/>
                          <a:ea typeface="+mn-ea"/>
                          <a:cs typeface="+mn-cs"/>
                        </a:rPr>
                        <a:t>スマートフォン（ウェブ</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アプリ）</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955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3644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　および　</a:t>
                      </a: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955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955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時間単位）</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3546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ja-JP" altLang="en-US" sz="800" b="0" i="0" dirty="0" smtClean="0">
                          <a:solidFill>
                            <a:schemeClr val="tx1">
                              <a:lumMod val="65000"/>
                              <a:lumOff val="35000"/>
                            </a:schemeClr>
                          </a:solidFill>
                          <a:effectLst/>
                          <a:latin typeface="+mn-ea"/>
                          <a:ea typeface="+mn-ea"/>
                        </a:rPr>
                        <a:t>時間帯ジャック購入型</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ea"/>
                          <a:ea typeface="+mn-ea"/>
                          <a:cs typeface="+mn-cs"/>
                        </a:rPr>
                        <a:t>価格は次項をご確認ください。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rowSpan="2" hMerge="1">
                  <a:txBody>
                    <a:bodyPr/>
                    <a:lstStyle/>
                    <a:p>
                      <a:endParaRPr kumimoji="1" lang="ja-JP" altLang="en-US"/>
                    </a:p>
                  </a:txBody>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ea"/>
                          <a:ea typeface="+mn-ea"/>
                          <a:cs typeface="+mn-cs"/>
                        </a:rPr>
                        <a:t>価格は次項をご確認ください。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rowSpan="2" hMerge="1">
                  <a:txBody>
                    <a:bodyPr/>
                    <a:lstStyle/>
                    <a:p>
                      <a:endParaRPr kumimoji="1" lang="ja-JP" altLang="en-US"/>
                    </a:p>
                  </a:txBody>
                  <a:tcPr/>
                </a:tc>
                <a:extLst>
                  <a:ext uri="{0D108BD9-81ED-4DB2-BD59-A6C34878D82A}">
                    <a16:rowId xmlns:a16="http://schemas.microsoft.com/office/drawing/2014/main" val="3381913646"/>
                  </a:ext>
                </a:extLst>
              </a:tr>
              <a:tr h="2879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vMerge="1">
                  <a:txBody>
                    <a:bodyPr/>
                    <a:lstStyle/>
                    <a:p>
                      <a:pPr algn="ct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vMerge="1">
                  <a:txBody>
                    <a:bodyPr/>
                    <a:lstStyle/>
                    <a:p>
                      <a:endParaRPr kumimoji="1" lang="ja-JP" altLang="en-US"/>
                    </a:p>
                  </a:txBody>
                  <a:tcPr/>
                </a:tc>
                <a:tc gridSpan="2" vMerge="1">
                  <a:txBody>
                    <a:bodyPr/>
                    <a:lstStyle/>
                    <a:p>
                      <a:pPr algn="ctr"/>
                      <a:endParaRPr kumimoji="1" lang="en-US" altLang="ja-JP" sz="6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vMerge="1">
                  <a:txBody>
                    <a:bodyPr/>
                    <a:lstStyle/>
                    <a:p>
                      <a:endParaRPr kumimoji="1" lang="ja-JP" altLang="en-US"/>
                    </a:p>
                  </a:txBody>
                  <a:tcPr/>
                </a:tc>
                <a:extLst>
                  <a:ext uri="{0D108BD9-81ED-4DB2-BD59-A6C34878D82A}">
                    <a16:rowId xmlns:a16="http://schemas.microsoft.com/office/drawing/2014/main" val="4014462905"/>
                  </a:ext>
                </a:extLst>
              </a:tr>
              <a:tr h="407844">
                <a:tc>
                  <a:txBody>
                    <a:bodyPr/>
                    <a:lstStyle/>
                    <a:p>
                      <a:pPr algn="ctr"/>
                      <a:r>
                        <a:rPr kumimoji="1" lang="ja-JP" altLang="en-US" sz="800" b="0" kern="1200" dirty="0" smtClean="0">
                          <a:solidFill>
                            <a:schemeClr val="bg1"/>
                          </a:solidFill>
                          <a:latin typeface="+mn-lt"/>
                          <a:ea typeface="+mn-ea"/>
                          <a:cs typeface="+mn-cs"/>
                        </a:rPr>
                        <a:t>想定</a:t>
                      </a:r>
                      <a:r>
                        <a:rPr kumimoji="1" lang="en-US" altLang="ja-JP" sz="8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4262225763"/>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84032" y="2116364"/>
            <a:ext cx="805822" cy="736572"/>
          </a:xfrm>
          <a:prstGeom prst="rect">
            <a:avLst/>
          </a:prstGeom>
        </p:spPr>
      </p:pic>
      <p:sp>
        <p:nvSpPr>
          <p:cNvPr id="7" name="正方形/長方形 6"/>
          <p:cNvSpPr/>
          <p:nvPr/>
        </p:nvSpPr>
        <p:spPr>
          <a:xfrm>
            <a:off x="461288" y="6202144"/>
            <a:ext cx="419858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ja-JP" altLang="en-US" sz="800" kern="0" noProof="0" dirty="0" smtClean="0">
                <a:solidFill>
                  <a:prstClr val="black">
                    <a:lumMod val="65000"/>
                    <a:lumOff val="35000"/>
                  </a:prstClr>
                </a:solidFill>
              </a:rPr>
              <a:t>時間帯ジャック商品は</a:t>
            </a:r>
            <a:r>
              <a:rPr kumimoji="0" lang="en-US" altLang="ja-JP" sz="800" kern="0" noProof="0" dirty="0" smtClean="0">
                <a:solidFill>
                  <a:prstClr val="black">
                    <a:lumMod val="65000"/>
                    <a:lumOff val="35000"/>
                  </a:prstClr>
                </a:solidFill>
              </a:rPr>
              <a:t>1</a:t>
            </a:r>
            <a:r>
              <a:rPr kumimoji="0" lang="ja-JP" altLang="en-US" sz="800" kern="0" noProof="0" dirty="0" smtClean="0">
                <a:solidFill>
                  <a:prstClr val="black">
                    <a:lumMod val="65000"/>
                    <a:lumOff val="35000"/>
                  </a:prstClr>
                </a:solidFill>
              </a:rPr>
              <a:t>日で最大</a:t>
            </a:r>
            <a:r>
              <a:rPr kumimoji="0" lang="en-US" altLang="ja-JP" sz="800" kern="0" noProof="0" dirty="0" smtClean="0">
                <a:solidFill>
                  <a:prstClr val="black">
                    <a:lumMod val="65000"/>
                    <a:lumOff val="35000"/>
                  </a:prstClr>
                </a:solidFill>
              </a:rPr>
              <a:t>3</a:t>
            </a:r>
            <a:r>
              <a:rPr kumimoji="0" lang="ja-JP" altLang="en-US" sz="800" kern="0" noProof="0" dirty="0" smtClean="0">
                <a:solidFill>
                  <a:prstClr val="black">
                    <a:lumMod val="65000"/>
                    <a:lumOff val="35000"/>
                  </a:prstClr>
                </a:solidFill>
              </a:rPr>
              <a:t>時間、</a:t>
            </a:r>
            <a:r>
              <a:rPr kumimoji="0" lang="en-US" altLang="ja-JP" sz="800" kern="0" noProof="0" dirty="0" smtClean="0">
                <a:solidFill>
                  <a:prstClr val="black">
                    <a:lumMod val="65000"/>
                    <a:lumOff val="35000"/>
                  </a:prstClr>
                </a:solidFill>
              </a:rPr>
              <a:t>1</a:t>
            </a:r>
            <a:r>
              <a:rPr kumimoji="0" lang="ja-JP" altLang="en-US" sz="800" kern="0" noProof="0" dirty="0" smtClean="0">
                <a:solidFill>
                  <a:prstClr val="black">
                    <a:lumMod val="65000"/>
                    <a:lumOff val="35000"/>
                  </a:prstClr>
                </a:solidFill>
              </a:rPr>
              <a:t>週間で最大</a:t>
            </a:r>
            <a:r>
              <a:rPr kumimoji="0" lang="en-US" altLang="ja-JP" sz="800" kern="0" noProof="0" dirty="0" smtClean="0">
                <a:solidFill>
                  <a:prstClr val="black">
                    <a:lumMod val="65000"/>
                    <a:lumOff val="35000"/>
                  </a:prstClr>
                </a:solidFill>
              </a:rPr>
              <a:t>10</a:t>
            </a:r>
            <a:r>
              <a:rPr kumimoji="0" lang="ja-JP" altLang="en-US" sz="800" kern="0" noProof="0" dirty="0" smtClean="0">
                <a:solidFill>
                  <a:prstClr val="black">
                    <a:lumMod val="65000"/>
                    <a:lumOff val="35000"/>
                  </a:prstClr>
                </a:solidFill>
              </a:rPr>
              <a:t>時間までの販売となります。</a:t>
            </a:r>
            <a:endParaRPr kumimoji="0" lang="ja-JP" altLang="en-US" sz="800" b="0" i="0" u="none" strike="noStrike" kern="0" cap="none" spc="0" normalizeH="0" baseline="0" noProof="0" dirty="0" smtClean="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18569572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価格表　ブランドパネル　時間帯ジャック　</a:t>
            </a:r>
            <a:r>
              <a:rPr lang="en-US" altLang="ja-JP" dirty="0" smtClean="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a:t>
            </a:r>
            <a:r>
              <a:rPr kumimoji="0" lang="ja-JP" altLang="en-US" sz="800" b="0" i="0" u="none" strike="noStrike" kern="0" cap="none" spc="0" normalizeH="0" baseline="0" noProof="0" smtClean="0">
                <a:ln>
                  <a:noFill/>
                </a:ln>
                <a:solidFill>
                  <a:prstClr val="black">
                    <a:lumMod val="65000"/>
                    <a:lumOff val="35000"/>
                  </a:prstClr>
                </a:solidFill>
                <a:effectLst/>
                <a:uLnTx/>
                <a:uFillTx/>
              </a:rPr>
              <a:t>パソコン、</a:t>
            </a:r>
            <a:r>
              <a:rPr kumimoji="0" lang="en-US" altLang="ja-JP" sz="800" b="0" i="0" u="none" strike="noStrike" kern="0" cap="none" spc="0" normalizeH="0" baseline="0" noProof="0" smtClean="0">
                <a:ln>
                  <a:noFill/>
                </a:ln>
                <a:solidFill>
                  <a:prstClr val="black">
                    <a:lumMod val="65000"/>
                    <a:lumOff val="35000"/>
                  </a:prstClr>
                </a:solidFill>
                <a:effectLst/>
                <a:uLnTx/>
                <a:uFillTx/>
              </a:rPr>
              <a:t>MD</a:t>
            </a:r>
            <a:r>
              <a:rPr kumimoji="0" lang="ja-JP" altLang="en-US" sz="800" b="0" i="0" u="none" strike="noStrike" kern="0" cap="none" spc="0" normalizeH="0" baseline="0" noProof="0" smtClean="0">
                <a:ln>
                  <a:noFill/>
                </a:ln>
                <a:solidFill>
                  <a:prstClr val="black">
                    <a:lumMod val="65000"/>
                    <a:lumOff val="35000"/>
                  </a:prstClr>
                </a:solidFill>
                <a:effectLst/>
                <a:uLnTx/>
                <a:uFillTx/>
              </a:rPr>
              <a:t>は</a:t>
            </a:r>
            <a:r>
              <a:rPr kumimoji="0" lang="ja-JP" altLang="en-US" sz="800" b="0" i="0" u="none" strike="noStrike" kern="0" cap="none" spc="0" normalizeH="0" baseline="0" noProof="0" dirty="0" smtClean="0">
                <a:ln>
                  <a:noFill/>
                </a:ln>
                <a:solidFill>
                  <a:prstClr val="black">
                    <a:lumMod val="65000"/>
                    <a:lumOff val="35000"/>
                  </a:prstClr>
                </a:solidFill>
                <a:effectLst/>
                <a:uLnTx/>
                <a:uFillTx/>
              </a:rPr>
              <a:t>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graphicFrame>
        <p:nvGraphicFramePr>
          <p:cNvPr id="7" name="表 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4093104870"/>
              </p:ext>
            </p:extLst>
          </p:nvPr>
        </p:nvGraphicFramePr>
        <p:xfrm>
          <a:off x="623392" y="1121149"/>
          <a:ext cx="5047478" cy="5201818"/>
        </p:xfrm>
        <a:graphic>
          <a:graphicData uri="http://schemas.openxmlformats.org/drawingml/2006/table">
            <a:tbl>
              <a:tblPr firstCol="1" bandRow="1"/>
              <a:tblGrid>
                <a:gridCol w="1104296">
                  <a:extLst>
                    <a:ext uri="{9D8B030D-6E8A-4147-A177-3AD203B41FA5}">
                      <a16:colId xmlns:a16="http://schemas.microsoft.com/office/drawing/2014/main" val="792911817"/>
                    </a:ext>
                  </a:extLst>
                </a:gridCol>
                <a:gridCol w="957630">
                  <a:extLst>
                    <a:ext uri="{9D8B030D-6E8A-4147-A177-3AD203B41FA5}">
                      <a16:colId xmlns:a16="http://schemas.microsoft.com/office/drawing/2014/main" val="598637953"/>
                    </a:ext>
                  </a:extLst>
                </a:gridCol>
                <a:gridCol w="957630">
                  <a:extLst>
                    <a:ext uri="{9D8B030D-6E8A-4147-A177-3AD203B41FA5}">
                      <a16:colId xmlns:a16="http://schemas.microsoft.com/office/drawing/2014/main" val="240533709"/>
                    </a:ext>
                  </a:extLst>
                </a:gridCol>
                <a:gridCol w="1013961">
                  <a:extLst>
                    <a:ext uri="{9D8B030D-6E8A-4147-A177-3AD203B41FA5}">
                      <a16:colId xmlns:a16="http://schemas.microsoft.com/office/drawing/2014/main" val="2760754859"/>
                    </a:ext>
                  </a:extLst>
                </a:gridCol>
                <a:gridCol w="1013961">
                  <a:extLst>
                    <a:ext uri="{9D8B030D-6E8A-4147-A177-3AD203B41FA5}">
                      <a16:colId xmlns:a16="http://schemas.microsoft.com/office/drawing/2014/main" val="4205928780"/>
                    </a:ext>
                  </a:extLst>
                </a:gridCol>
              </a:tblGrid>
              <a:tr h="1946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n-ea"/>
                          <a:ea typeface="+mn-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商品名</a:t>
                      </a:r>
                      <a:endParaRPr kumimoji="1" lang="en-US" altLang="ja-JP" sz="80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baseline="0" dirty="0" smtClean="0">
                          <a:solidFill>
                            <a:schemeClr val="tx1">
                              <a:lumMod val="65000"/>
                              <a:lumOff val="35000"/>
                            </a:schemeClr>
                          </a:solidFill>
                          <a:latin typeface="+mn-ea"/>
                          <a:ea typeface="+mn-ea"/>
                          <a:cs typeface="+mn-cs"/>
                        </a:rPr>
                        <a:t>時間帯ジャック　</a:t>
                      </a:r>
                      <a:r>
                        <a:rPr kumimoji="1" lang="en-US" altLang="ja-JP" sz="800" b="1" kern="1200" dirty="0" smtClean="0">
                          <a:solidFill>
                            <a:schemeClr val="tx1">
                              <a:lumMod val="65000"/>
                              <a:lumOff val="35000"/>
                            </a:schemeClr>
                          </a:solidFill>
                          <a:latin typeface="+mn-ea"/>
                          <a:ea typeface="+mn-ea"/>
                          <a:cs typeface="+mn-cs"/>
                        </a:rPr>
                        <a:t>SP</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baseline="0" dirty="0" smtClean="0">
                          <a:solidFill>
                            <a:schemeClr val="tx1">
                              <a:lumMod val="65000"/>
                              <a:lumOff val="35000"/>
                            </a:schemeClr>
                          </a:solidFill>
                          <a:latin typeface="+mn-ea"/>
                          <a:ea typeface="+mn-ea"/>
                          <a:cs typeface="+mn-cs"/>
                        </a:rPr>
                        <a:t>時間帯ジャック　</a:t>
                      </a:r>
                      <a:r>
                        <a:rPr kumimoji="1" lang="en-US" altLang="ja-JP" sz="800" b="1" kern="1200" dirty="0" smtClean="0">
                          <a:solidFill>
                            <a:schemeClr val="tx1">
                              <a:lumMod val="65000"/>
                              <a:lumOff val="35000"/>
                            </a:schemeClr>
                          </a:solidFill>
                          <a:latin typeface="+mn-ea"/>
                          <a:ea typeface="+mn-ea"/>
                          <a:cs typeface="+mn-cs"/>
                        </a:rPr>
                        <a:t>SP</a:t>
                      </a:r>
                    </a:p>
                    <a:p>
                      <a:pPr algn="ctr"/>
                      <a:r>
                        <a:rPr kumimoji="1" lang="ja-JP" altLang="en-US" sz="800" b="1" kern="1200" dirty="0" smtClean="0">
                          <a:solidFill>
                            <a:schemeClr val="tx1">
                              <a:lumMod val="65000"/>
                              <a:lumOff val="35000"/>
                            </a:schemeClr>
                          </a:solidFill>
                          <a:latin typeface="+mn-ea"/>
                          <a:ea typeface="+mn-ea"/>
                          <a:cs typeface="+mn-cs"/>
                        </a:rPr>
                        <a:t>（関東</a:t>
                      </a:r>
                      <a:r>
                        <a:rPr kumimoji="1" lang="en-US" altLang="ja-JP" sz="800" b="1" kern="1200" dirty="0" smtClean="0">
                          <a:solidFill>
                            <a:schemeClr val="tx1">
                              <a:lumMod val="65000"/>
                              <a:lumOff val="35000"/>
                            </a:schemeClr>
                          </a:solidFill>
                          <a:latin typeface="+mn-ea"/>
                          <a:ea typeface="+mn-ea"/>
                          <a:cs typeface="+mn-cs"/>
                        </a:rPr>
                        <a:t>1</a:t>
                      </a:r>
                      <a:r>
                        <a:rPr kumimoji="1" lang="ja-JP" altLang="en-US" sz="800" b="1" kern="1200" dirty="0" smtClean="0">
                          <a:solidFill>
                            <a:schemeClr val="tx1">
                              <a:lumMod val="65000"/>
                              <a:lumOff val="35000"/>
                            </a:schemeClr>
                          </a:solidFill>
                          <a:latin typeface="+mn-ea"/>
                          <a:ea typeface="+mn-ea"/>
                          <a:cs typeface="+mn-cs"/>
                        </a:rPr>
                        <a:t>都</a:t>
                      </a:r>
                      <a:r>
                        <a:rPr kumimoji="1" lang="en-US" altLang="ja-JP" sz="800" b="1" kern="1200" dirty="0" smtClean="0">
                          <a:solidFill>
                            <a:schemeClr val="tx1">
                              <a:lumMod val="65000"/>
                              <a:lumOff val="35000"/>
                            </a:schemeClr>
                          </a:solidFill>
                          <a:latin typeface="+mn-ea"/>
                          <a:ea typeface="+mn-ea"/>
                          <a:cs typeface="+mn-cs"/>
                        </a:rPr>
                        <a:t>6</a:t>
                      </a:r>
                      <a:r>
                        <a:rPr kumimoji="1" lang="ja-JP" altLang="en-US" sz="800" b="1" kern="1200" dirty="0" smtClean="0">
                          <a:solidFill>
                            <a:schemeClr val="tx1">
                              <a:lumMod val="65000"/>
                              <a:lumOff val="35000"/>
                            </a:schemeClr>
                          </a:solidFill>
                          <a:latin typeface="+mn-ea"/>
                          <a:ea typeface="+mn-ea"/>
                          <a:cs typeface="+mn-cs"/>
                        </a:rPr>
                        <a:t>県）</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smtClean="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smtClean="0">
                          <a:solidFill>
                            <a:schemeClr val="tx1">
                              <a:lumMod val="65000"/>
                              <a:lumOff val="35000"/>
                            </a:schemeClr>
                          </a:solidFill>
                          <a:effectLst/>
                          <a:latin typeface="+mn-ea"/>
                          <a:ea typeface="+mn-ea"/>
                        </a:rPr>
                        <a:t>想定</a:t>
                      </a:r>
                      <a:r>
                        <a:rPr lang="en-US" altLang="ja-JP" sz="800" b="1" i="0" u="none" strike="noStrike" dirty="0" err="1" smtClean="0">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smtClean="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smtClean="0">
                          <a:solidFill>
                            <a:schemeClr val="tx1">
                              <a:lumMod val="65000"/>
                              <a:lumOff val="35000"/>
                            </a:schemeClr>
                          </a:solidFill>
                          <a:effectLst/>
                          <a:latin typeface="+mn-ea"/>
                          <a:ea typeface="+mn-ea"/>
                        </a:rPr>
                        <a:t>想定</a:t>
                      </a:r>
                      <a:r>
                        <a:rPr lang="en-US" altLang="ja-JP" sz="800" b="1" i="0" u="none" strike="noStrike" dirty="0" err="1" smtClean="0">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94017999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3,900,000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02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1,500,000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1,500,000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4</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4</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1,500,000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5</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2,400,000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6</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6</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7</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7</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6,000,000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8</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8</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5,800,000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4,700,000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9</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9</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5,800,000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4,800,000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5,500,000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4,500,000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5,700,000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4,600,000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bl>
          </a:graphicData>
        </a:graphic>
      </p:graphicFrame>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535308118"/>
              </p:ext>
            </p:extLst>
          </p:nvPr>
        </p:nvGraphicFramePr>
        <p:xfrm>
          <a:off x="5922639" y="1121149"/>
          <a:ext cx="5141913" cy="5201818"/>
        </p:xfrm>
        <a:graphic>
          <a:graphicData uri="http://schemas.openxmlformats.org/drawingml/2006/table">
            <a:tbl>
              <a:tblPr firstCol="1" bandRow="1"/>
              <a:tblGrid>
                <a:gridCol w="1073551">
                  <a:extLst>
                    <a:ext uri="{9D8B030D-6E8A-4147-A177-3AD203B41FA5}">
                      <a16:colId xmlns:a16="http://schemas.microsoft.com/office/drawing/2014/main" val="792911817"/>
                    </a:ext>
                  </a:extLst>
                </a:gridCol>
                <a:gridCol w="988031">
                  <a:extLst>
                    <a:ext uri="{9D8B030D-6E8A-4147-A177-3AD203B41FA5}">
                      <a16:colId xmlns:a16="http://schemas.microsoft.com/office/drawing/2014/main" val="598637953"/>
                    </a:ext>
                  </a:extLst>
                </a:gridCol>
                <a:gridCol w="988031">
                  <a:extLst>
                    <a:ext uri="{9D8B030D-6E8A-4147-A177-3AD203B41FA5}">
                      <a16:colId xmlns:a16="http://schemas.microsoft.com/office/drawing/2014/main" val="240533709"/>
                    </a:ext>
                  </a:extLst>
                </a:gridCol>
                <a:gridCol w="1046150">
                  <a:extLst>
                    <a:ext uri="{9D8B030D-6E8A-4147-A177-3AD203B41FA5}">
                      <a16:colId xmlns:a16="http://schemas.microsoft.com/office/drawing/2014/main" val="2760754859"/>
                    </a:ext>
                  </a:extLst>
                </a:gridCol>
                <a:gridCol w="1046150">
                  <a:extLst>
                    <a:ext uri="{9D8B030D-6E8A-4147-A177-3AD203B41FA5}">
                      <a16:colId xmlns:a16="http://schemas.microsoft.com/office/drawing/2014/main" val="4205928780"/>
                    </a:ext>
                  </a:extLst>
                </a:gridCol>
              </a:tblGrid>
              <a:tr h="1946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n-ea"/>
                          <a:ea typeface="+mn-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商品名</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baseline="0" dirty="0" smtClean="0">
                          <a:solidFill>
                            <a:schemeClr val="tx1">
                              <a:lumMod val="65000"/>
                              <a:lumOff val="35000"/>
                            </a:schemeClr>
                          </a:solidFill>
                          <a:latin typeface="+mn-ea"/>
                          <a:ea typeface="+mn-ea"/>
                          <a:cs typeface="+mn-cs"/>
                        </a:rPr>
                        <a:t>時間帯ジャック　</a:t>
                      </a:r>
                      <a:r>
                        <a:rPr kumimoji="1" lang="en-US" altLang="ja-JP" sz="800" b="1" kern="1200" dirty="0" smtClean="0">
                          <a:solidFill>
                            <a:schemeClr val="tx1">
                              <a:lumMod val="65000"/>
                              <a:lumOff val="35000"/>
                            </a:schemeClr>
                          </a:solidFill>
                          <a:latin typeface="+mn-ea"/>
                          <a:ea typeface="+mn-ea"/>
                          <a:cs typeface="+mn-cs"/>
                        </a:rPr>
                        <a:t>SP</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baseline="0" dirty="0" smtClean="0">
                          <a:solidFill>
                            <a:schemeClr val="tx1">
                              <a:lumMod val="65000"/>
                              <a:lumOff val="35000"/>
                            </a:schemeClr>
                          </a:solidFill>
                          <a:latin typeface="+mn-ea"/>
                          <a:ea typeface="+mn-ea"/>
                          <a:cs typeface="+mn-cs"/>
                        </a:rPr>
                        <a:t>時間帯ジャック　</a:t>
                      </a:r>
                      <a:r>
                        <a:rPr kumimoji="1" lang="en-US" altLang="ja-JP" sz="800" b="1" kern="1200" dirty="0" smtClean="0">
                          <a:solidFill>
                            <a:schemeClr val="tx1">
                              <a:lumMod val="65000"/>
                              <a:lumOff val="35000"/>
                            </a:schemeClr>
                          </a:solidFill>
                          <a:latin typeface="+mn-ea"/>
                          <a:ea typeface="+mn-ea"/>
                          <a:cs typeface="+mn-cs"/>
                        </a:rPr>
                        <a:t>SP</a:t>
                      </a:r>
                    </a:p>
                    <a:p>
                      <a:pPr algn="ctr"/>
                      <a:r>
                        <a:rPr kumimoji="1" lang="ja-JP" altLang="en-US" sz="800" b="1" kern="1200" dirty="0" smtClean="0">
                          <a:solidFill>
                            <a:schemeClr val="tx1">
                              <a:lumMod val="65000"/>
                              <a:lumOff val="35000"/>
                            </a:schemeClr>
                          </a:solidFill>
                          <a:latin typeface="+mn-ea"/>
                          <a:ea typeface="+mn-ea"/>
                          <a:cs typeface="+mn-cs"/>
                        </a:rPr>
                        <a:t>（関東</a:t>
                      </a:r>
                      <a:r>
                        <a:rPr kumimoji="1" lang="en-US" altLang="ja-JP" sz="800" b="1" kern="1200" dirty="0" smtClean="0">
                          <a:solidFill>
                            <a:schemeClr val="tx1">
                              <a:lumMod val="65000"/>
                              <a:lumOff val="35000"/>
                            </a:schemeClr>
                          </a:solidFill>
                          <a:latin typeface="+mn-ea"/>
                          <a:ea typeface="+mn-ea"/>
                          <a:cs typeface="+mn-cs"/>
                        </a:rPr>
                        <a:t>1</a:t>
                      </a:r>
                      <a:r>
                        <a:rPr kumimoji="1" lang="ja-JP" altLang="en-US" sz="800" b="1" kern="1200" dirty="0" smtClean="0">
                          <a:solidFill>
                            <a:schemeClr val="tx1">
                              <a:lumMod val="65000"/>
                              <a:lumOff val="35000"/>
                            </a:schemeClr>
                          </a:solidFill>
                          <a:latin typeface="+mn-ea"/>
                          <a:ea typeface="+mn-ea"/>
                          <a:cs typeface="+mn-cs"/>
                        </a:rPr>
                        <a:t>都</a:t>
                      </a:r>
                      <a:r>
                        <a:rPr kumimoji="1" lang="en-US" altLang="ja-JP" sz="800" b="1" kern="1200" dirty="0" smtClean="0">
                          <a:solidFill>
                            <a:schemeClr val="tx1">
                              <a:lumMod val="65000"/>
                              <a:lumOff val="35000"/>
                            </a:schemeClr>
                          </a:solidFill>
                          <a:latin typeface="+mn-ea"/>
                          <a:ea typeface="+mn-ea"/>
                          <a:cs typeface="+mn-cs"/>
                        </a:rPr>
                        <a:t>6</a:t>
                      </a:r>
                      <a:r>
                        <a:rPr kumimoji="1" lang="ja-JP" altLang="en-US" sz="800" b="1" kern="1200" dirty="0" smtClean="0">
                          <a:solidFill>
                            <a:schemeClr val="tx1">
                              <a:lumMod val="65000"/>
                              <a:lumOff val="35000"/>
                            </a:schemeClr>
                          </a:solidFill>
                          <a:latin typeface="+mn-ea"/>
                          <a:ea typeface="+mn-ea"/>
                          <a:cs typeface="+mn-cs"/>
                        </a:rPr>
                        <a:t>県）</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smtClean="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smtClean="0">
                          <a:solidFill>
                            <a:schemeClr val="tx1">
                              <a:lumMod val="65000"/>
                              <a:lumOff val="35000"/>
                            </a:schemeClr>
                          </a:solidFill>
                          <a:effectLst/>
                          <a:latin typeface="+mn-ea"/>
                          <a:ea typeface="+mn-ea"/>
                        </a:rPr>
                        <a:t>想定</a:t>
                      </a:r>
                      <a:r>
                        <a:rPr lang="en-US" altLang="ja-JP" sz="800" b="1" i="0" u="none" strike="noStrike" dirty="0" err="1" smtClean="0">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smtClean="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smtClean="0">
                          <a:solidFill>
                            <a:schemeClr val="tx1">
                              <a:lumMod val="65000"/>
                              <a:lumOff val="35000"/>
                            </a:schemeClr>
                          </a:solidFill>
                          <a:effectLst/>
                          <a:latin typeface="+mn-ea"/>
                          <a:ea typeface="+mn-ea"/>
                        </a:rPr>
                        <a:t>想定</a:t>
                      </a:r>
                      <a:r>
                        <a:rPr lang="en-US" altLang="ja-JP" sz="800" b="1" i="0" u="none" strike="noStrike" dirty="0" err="1" smtClean="0">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94017999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7,400,000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02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6,000,000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14</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14</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5,800,000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15</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15</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6,100,000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3,000,000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16</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16</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6,600,000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17</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17</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7,200,000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18</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18</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7,200,000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19</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19</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7,600,000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6,300,000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20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20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8,200,000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6,700,000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21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21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8,400,000</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22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22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23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23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21045044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a:latin typeface="+mn-ea"/>
              </a:rPr>
              <a:t>ブランドパネル</a:t>
            </a:r>
            <a:r>
              <a:rPr lang="ja-JP" altLang="en-US" dirty="0" smtClean="0">
                <a:latin typeface="+mn-ea"/>
              </a:rPr>
              <a:t>（</a:t>
            </a:r>
            <a:r>
              <a:rPr lang="en-US" altLang="ja-JP" dirty="0" smtClean="0">
                <a:latin typeface="+mn-ea"/>
              </a:rPr>
              <a:t>PC</a:t>
            </a:r>
            <a:r>
              <a:rPr lang="ja-JP" altLang="en-US" dirty="0" smtClean="0">
                <a:latin typeface="+mn-ea"/>
              </a:rPr>
              <a:t>商品</a:t>
            </a:r>
            <a:r>
              <a:rPr lang="ja-JP" altLang="en-US" dirty="0">
                <a:latin typeface="+mn-ea"/>
              </a:rPr>
              <a:t>）</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291695260"/>
              </p:ext>
            </p:extLst>
          </p:nvPr>
        </p:nvGraphicFramePr>
        <p:xfrm>
          <a:off x="407368" y="979515"/>
          <a:ext cx="11377265" cy="5455066"/>
        </p:xfrm>
        <a:graphic>
          <a:graphicData uri="http://schemas.openxmlformats.org/drawingml/2006/table">
            <a:tbl>
              <a:tblPr firstCol="1" bandRow="1"/>
              <a:tblGrid>
                <a:gridCol w="1463118">
                  <a:extLst>
                    <a:ext uri="{9D8B030D-6E8A-4147-A177-3AD203B41FA5}">
                      <a16:colId xmlns:a16="http://schemas.microsoft.com/office/drawing/2014/main" val="792911817"/>
                    </a:ext>
                  </a:extLst>
                </a:gridCol>
                <a:gridCol w="625114">
                  <a:extLst>
                    <a:ext uri="{9D8B030D-6E8A-4147-A177-3AD203B41FA5}">
                      <a16:colId xmlns:a16="http://schemas.microsoft.com/office/drawing/2014/main" val="1525620392"/>
                    </a:ext>
                  </a:extLst>
                </a:gridCol>
                <a:gridCol w="1350936">
                  <a:extLst>
                    <a:ext uri="{9D8B030D-6E8A-4147-A177-3AD203B41FA5}">
                      <a16:colId xmlns:a16="http://schemas.microsoft.com/office/drawing/2014/main" val="3835180974"/>
                    </a:ext>
                  </a:extLst>
                </a:gridCol>
                <a:gridCol w="665288">
                  <a:extLst>
                    <a:ext uri="{9D8B030D-6E8A-4147-A177-3AD203B41FA5}">
                      <a16:colId xmlns:a16="http://schemas.microsoft.com/office/drawing/2014/main" val="4269922740"/>
                    </a:ext>
                  </a:extLst>
                </a:gridCol>
                <a:gridCol w="1283940">
                  <a:extLst>
                    <a:ext uri="{9D8B030D-6E8A-4147-A177-3AD203B41FA5}">
                      <a16:colId xmlns:a16="http://schemas.microsoft.com/office/drawing/2014/main" val="360912566"/>
                    </a:ext>
                  </a:extLst>
                </a:gridCol>
                <a:gridCol w="660276">
                  <a:extLst>
                    <a:ext uri="{9D8B030D-6E8A-4147-A177-3AD203B41FA5}">
                      <a16:colId xmlns:a16="http://schemas.microsoft.com/office/drawing/2014/main" val="4196219788"/>
                    </a:ext>
                  </a:extLst>
                </a:gridCol>
                <a:gridCol w="1372055">
                  <a:extLst>
                    <a:ext uri="{9D8B030D-6E8A-4147-A177-3AD203B41FA5}">
                      <a16:colId xmlns:a16="http://schemas.microsoft.com/office/drawing/2014/main" val="943744829"/>
                    </a:ext>
                  </a:extLst>
                </a:gridCol>
                <a:gridCol w="716177">
                  <a:extLst>
                    <a:ext uri="{9D8B030D-6E8A-4147-A177-3AD203B41FA5}">
                      <a16:colId xmlns:a16="http://schemas.microsoft.com/office/drawing/2014/main" val="2494124302"/>
                    </a:ext>
                  </a:extLst>
                </a:gridCol>
                <a:gridCol w="1406306">
                  <a:extLst>
                    <a:ext uri="{9D8B030D-6E8A-4147-A177-3AD203B41FA5}">
                      <a16:colId xmlns:a16="http://schemas.microsoft.com/office/drawing/2014/main" val="3445193374"/>
                    </a:ext>
                  </a:extLst>
                </a:gridCol>
                <a:gridCol w="609918">
                  <a:extLst>
                    <a:ext uri="{9D8B030D-6E8A-4147-A177-3AD203B41FA5}">
                      <a16:colId xmlns:a16="http://schemas.microsoft.com/office/drawing/2014/main" val="739266037"/>
                    </a:ext>
                  </a:extLst>
                </a:gridCol>
                <a:gridCol w="1224137">
                  <a:extLst>
                    <a:ext uri="{9D8B030D-6E8A-4147-A177-3AD203B41FA5}">
                      <a16:colId xmlns:a16="http://schemas.microsoft.com/office/drawing/2014/main" val="3201855149"/>
                    </a:ext>
                  </a:extLst>
                </a:gridCol>
              </a:tblGrid>
              <a:tr h="3271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PC</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500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PC</a:t>
                      </a:r>
                    </a:p>
                    <a:p>
                      <a:pPr algn="ct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1000</a:t>
                      </a:r>
                      <a:r>
                        <a:rPr kumimoji="1" lang="ja-JP" altLang="en-US" sz="800" b="1" kern="1200" dirty="0" smtClean="0">
                          <a:solidFill>
                            <a:schemeClr val="tx1">
                              <a:lumMod val="65000"/>
                              <a:lumOff val="35000"/>
                            </a:schemeClr>
                          </a:solidFill>
                          <a:latin typeface="+mn-lt"/>
                          <a:ea typeface="+mn-ea"/>
                          <a:cs typeface="+mn-cs"/>
                        </a:rPr>
                        <a:t>万円～）</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PC</a:t>
                      </a:r>
                      <a:endParaRPr kumimoji="1" lang="ja-JP" altLang="en-US"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50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PC</a:t>
                      </a:r>
                      <a:endParaRPr kumimoji="1" lang="ja-JP" altLang="en-US"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300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PC</a:t>
                      </a:r>
                      <a:endParaRPr kumimoji="1" lang="ja-JP" altLang="en-US"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（市区郡）</a:t>
                      </a:r>
                      <a:endParaRPr kumimoji="1" lang="en-US" altLang="ja-JP" sz="800" b="1"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endParaRPr kumimoji="1" lang="en-US" altLang="ja-JP" sz="900" b="0" kern="1200" dirty="0">
                        <a:solidFill>
                          <a:schemeClr val="bg1"/>
                        </a:solidFill>
                        <a:latin typeface="メイリオ"/>
                        <a:ea typeface="メイリオ"/>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1000001357</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1000001331</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1000001332</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1000001320</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1000001325</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305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922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en-US" altLang="ja-JP" dirty="0" smtClean="0"/>
                    </a:p>
                    <a:p>
                      <a:endParaRPr kumimoji="1" lang="en-US" altLang="ja-JP" dirty="0" smtClean="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271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ブランドパネル　クインティ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ブランドパネル　クインティ動画</a:t>
                      </a:r>
                    </a:p>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68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smtClean="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2305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2305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305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122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p>
                      <a:pPr algn="ct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5</a:t>
                      </a:r>
                      <a:r>
                        <a:rPr kumimoji="1" lang="ja-JP" altLang="en-US" sz="800" dirty="0" smtClean="0">
                          <a:solidFill>
                            <a:schemeClr val="tx1">
                              <a:lumMod val="65000"/>
                              <a:lumOff val="35000"/>
                            </a:schemeClr>
                          </a:solidFill>
                          <a:latin typeface="+mj-lt"/>
                          <a:ea typeface="+mj-ea"/>
                        </a:rPr>
                        <a:t>日間～</a:t>
                      </a:r>
                      <a:r>
                        <a:rPr kumimoji="1" lang="en-US" altLang="ja-JP" sz="800" dirty="0" smtClean="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5,000,000</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a:t>
                      </a:r>
                      <a:r>
                        <a:rPr kumimoji="1" lang="en-US" altLang="ja-JP" sz="800" kern="1200" smtClean="0">
                          <a:solidFill>
                            <a:schemeClr val="tx1">
                              <a:lumMod val="65000"/>
                              <a:lumOff val="35000"/>
                            </a:schemeClr>
                          </a:solidFill>
                          <a:latin typeface="+mn-lt"/>
                          <a:ea typeface="+mn-ea"/>
                          <a:cs typeface="+mn-cs"/>
                        </a:rPr>
                        <a:t>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178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600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540</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780</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600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smtClean="0">
                          <a:solidFill>
                            <a:schemeClr val="tx1">
                              <a:lumMod val="65000"/>
                              <a:lumOff val="35000"/>
                            </a:schemeClr>
                          </a:solidFill>
                          <a:latin typeface="+mj-lt"/>
                          <a:ea typeface="+mj-ea"/>
                        </a:rPr>
                        <a:t>※</a:t>
                      </a:r>
                      <a:r>
                        <a:rPr kumimoji="1" lang="ja-JP" altLang="en-US" sz="600" dirty="0" smtClean="0">
                          <a:solidFill>
                            <a:schemeClr val="tx1">
                              <a:lumMod val="65000"/>
                              <a:lumOff val="35000"/>
                            </a:schemeClr>
                          </a:solidFill>
                          <a:latin typeface="+mj-lt"/>
                          <a:ea typeface="+mj-ea"/>
                        </a:rPr>
                        <a:t>都道府県指定の掛け率含む</a:t>
                      </a:r>
                      <a:r>
                        <a:rPr kumimoji="1" lang="en-US" altLang="ja-JP" sz="600" dirty="0" smtClean="0">
                          <a:solidFill>
                            <a:schemeClr val="tx1">
                              <a:lumMod val="65000"/>
                              <a:lumOff val="35000"/>
                            </a:schemeClr>
                          </a:solidFill>
                          <a:latin typeface="+mj-lt"/>
                          <a:ea typeface="+mj-ea"/>
                        </a:rPr>
                        <a:t/>
                      </a:r>
                      <a:br>
                        <a:rPr kumimoji="1" lang="en-US" altLang="ja-JP" sz="6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780</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702</a:t>
                      </a:r>
                      <a:r>
                        <a:rPr kumimoji="1" lang="ja-JP" altLang="en-US" sz="800" kern="1200" dirty="0" smtClean="0">
                          <a:solidFill>
                            <a:schemeClr val="tx1">
                              <a:lumMod val="65000"/>
                              <a:lumOff val="35000"/>
                            </a:schemeClr>
                          </a:solidFill>
                          <a:latin typeface="+mj-lt"/>
                          <a:ea typeface="+mj-ea"/>
                          <a:cs typeface="+mn-cs"/>
                        </a:rPr>
                        <a:t>円</a:t>
                      </a:r>
                      <a:endParaRPr kumimoji="1" lang="en-US" altLang="ja-JP" sz="800" kern="1200" dirty="0" smtClean="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540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都道府県指定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702</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936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600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
                      </a:r>
                      <a:br>
                        <a:rPr kumimoji="1" lang="ja-JP" altLang="en-US" sz="800" kern="1200" dirty="0">
                          <a:solidFill>
                            <a:schemeClr val="tx1">
                              <a:lumMod val="65000"/>
                              <a:lumOff val="35000"/>
                            </a:schemeClr>
                          </a:solidFill>
                          <a:latin typeface="+mn-lt"/>
                          <a:ea typeface="+mn-ea"/>
                          <a:cs typeface="+mn-cs"/>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市区郡指定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88706">
                <a:tc>
                  <a:txBody>
                    <a:bodyPr/>
                    <a:lstStyle/>
                    <a:p>
                      <a:pPr algn="ctr"/>
                      <a:r>
                        <a:rPr kumimoji="1" lang="ja-JP" altLang="en-US" sz="900" b="0" i="0" u="none" strike="noStrike" kern="1200" cap="none" spc="0" normalizeH="0" baseline="0" noProof="0" dirty="0" smtClean="0">
                          <a:ln>
                            <a:noFill/>
                          </a:ln>
                          <a:solidFill>
                            <a:srgbClr val="FFFFFF"/>
                          </a:solidFill>
                          <a:effectLst/>
                          <a:uLnTx/>
                          <a:uFillTx/>
                          <a:latin typeface="メイリオ"/>
                          <a:ea typeface="メイリオ"/>
                          <a:cs typeface="+mn-cs"/>
                        </a:rPr>
                        <a:t>想定</a:t>
                      </a:r>
                      <a:r>
                        <a:rPr kumimoji="1" lang="en-US" altLang="ja-JP" sz="900" b="0" i="0" u="none" strike="noStrike" kern="1200" cap="none" spc="0" normalizeH="0" baseline="0" noProof="0" dirty="0" err="1" smtClean="0">
                          <a:ln>
                            <a:noFill/>
                          </a:ln>
                          <a:solidFill>
                            <a:srgbClr val="FFFFFF"/>
                          </a:solidFill>
                          <a:effectLst/>
                          <a:uLnTx/>
                          <a:uFillTx/>
                          <a:latin typeface="メイリオ"/>
                          <a:ea typeface="メイリオ"/>
                          <a:cs typeface="+mn-cs"/>
                        </a:rPr>
                        <a:t>vimps</a:t>
                      </a:r>
                      <a:r>
                        <a:rPr kumimoji="1" lang="ja-JP" altLang="en-US" sz="800" b="0" i="0" u="none" strike="noStrike" kern="1200" cap="none" spc="0" normalizeH="0" baseline="0" noProof="0" dirty="0" smtClean="0">
                          <a:ln>
                            <a:noFill/>
                          </a:ln>
                          <a:solidFill>
                            <a:srgbClr val="FFFFFF"/>
                          </a:solidFill>
                          <a:effectLst/>
                          <a:uLnTx/>
                          <a:uFillTx/>
                          <a:latin typeface="メイリオ"/>
                          <a:ea typeface="メイリオ"/>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3605236005"/>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a:t>
            </a:r>
            <a:r>
              <a:rPr kumimoji="0" lang="ja-JP" altLang="en-US" sz="800" b="0" i="0" u="none" strike="noStrike" kern="0" cap="none" spc="0" normalizeH="0" baseline="0" noProof="0" smtClean="0">
                <a:ln>
                  <a:noFill/>
                </a:ln>
                <a:solidFill>
                  <a:prstClr val="black">
                    <a:lumMod val="65000"/>
                    <a:lumOff val="35000"/>
                  </a:prstClr>
                </a:solidFill>
                <a:effectLst/>
                <a:uLnTx/>
                <a:uFillTx/>
              </a:rPr>
              <a:t>パソコン、</a:t>
            </a:r>
            <a:r>
              <a:rPr kumimoji="0" lang="en-US" altLang="ja-JP" sz="800" b="0" i="0" u="none" strike="noStrike" kern="0" cap="none" spc="0" normalizeH="0" baseline="0" noProof="0" smtClean="0">
                <a:ln>
                  <a:noFill/>
                </a:ln>
                <a:solidFill>
                  <a:prstClr val="black">
                    <a:lumMod val="65000"/>
                    <a:lumOff val="35000"/>
                  </a:prstClr>
                </a:solidFill>
                <a:effectLst/>
                <a:uLnTx/>
                <a:uFillTx/>
              </a:rPr>
              <a:t>MD</a:t>
            </a:r>
            <a:r>
              <a:rPr kumimoji="0" lang="ja-JP" altLang="en-US" sz="800" b="0" i="0" u="none" strike="noStrike" kern="0" cap="none" spc="0" normalizeH="0" baseline="0" noProof="0" smtClean="0">
                <a:ln>
                  <a:noFill/>
                </a:ln>
                <a:solidFill>
                  <a:prstClr val="black">
                    <a:lumMod val="65000"/>
                    <a:lumOff val="35000"/>
                  </a:prstClr>
                </a:solidFill>
                <a:effectLst/>
                <a:uLnTx/>
                <a:uFillTx/>
              </a:rPr>
              <a:t>は</a:t>
            </a:r>
            <a:r>
              <a:rPr kumimoji="0" lang="ja-JP" altLang="en-US" sz="800" b="0" i="0" u="none" strike="noStrike" kern="0" cap="none" spc="0" normalizeH="0" baseline="0" noProof="0" dirty="0" smtClean="0">
                <a:ln>
                  <a:noFill/>
                </a:ln>
                <a:solidFill>
                  <a:prstClr val="black">
                    <a:lumMod val="65000"/>
                    <a:lumOff val="35000"/>
                  </a:prstClr>
                </a:solidFill>
                <a:effectLst/>
                <a:uLnTx/>
                <a:uFillTx/>
              </a:rPr>
              <a:t>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7" name="図 6"/>
          <p:cNvPicPr>
            <a:picLocks noChangeAspect="1"/>
          </p:cNvPicPr>
          <p:nvPr/>
        </p:nvPicPr>
        <p:blipFill>
          <a:blip r:embed="rId2"/>
          <a:stretch>
            <a:fillRect/>
          </a:stretch>
        </p:blipFill>
        <p:spPr>
          <a:xfrm>
            <a:off x="5316186" y="2129628"/>
            <a:ext cx="911273" cy="723308"/>
          </a:xfrm>
          <a:prstGeom prst="rect">
            <a:avLst/>
          </a:prstGeom>
        </p:spPr>
      </p:pic>
      <p:pic>
        <p:nvPicPr>
          <p:cNvPr id="8" name="図 7"/>
          <p:cNvPicPr>
            <a:picLocks noChangeAspect="1"/>
          </p:cNvPicPr>
          <p:nvPr/>
        </p:nvPicPr>
        <p:blipFill>
          <a:blip r:embed="rId3"/>
          <a:stretch>
            <a:fillRect/>
          </a:stretch>
        </p:blipFill>
        <p:spPr>
          <a:xfrm>
            <a:off x="7392144" y="2129627"/>
            <a:ext cx="864096" cy="723308"/>
          </a:xfrm>
          <a:prstGeom prst="rect">
            <a:avLst/>
          </a:prstGeom>
        </p:spPr>
      </p:pic>
    </p:spTree>
    <p:extLst>
      <p:ext uri="{BB962C8B-B14F-4D97-AF65-F5344CB8AC3E}">
        <p14:creationId xmlns:p14="http://schemas.microsoft.com/office/powerpoint/2010/main" val="12011478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8">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598995487"/>
              </p:ext>
            </p:extLst>
          </p:nvPr>
        </p:nvGraphicFramePr>
        <p:xfrm>
          <a:off x="1991543" y="979513"/>
          <a:ext cx="7344817" cy="5457673"/>
        </p:xfrm>
        <a:graphic>
          <a:graphicData uri="http://schemas.openxmlformats.org/drawingml/2006/table">
            <a:tbl>
              <a:tblPr firstCol="1" bandRow="1"/>
              <a:tblGrid>
                <a:gridCol w="2037906">
                  <a:extLst>
                    <a:ext uri="{9D8B030D-6E8A-4147-A177-3AD203B41FA5}">
                      <a16:colId xmlns:a16="http://schemas.microsoft.com/office/drawing/2014/main" val="792911817"/>
                    </a:ext>
                  </a:extLst>
                </a:gridCol>
                <a:gridCol w="695037">
                  <a:extLst>
                    <a:ext uri="{9D8B030D-6E8A-4147-A177-3AD203B41FA5}">
                      <a16:colId xmlns:a16="http://schemas.microsoft.com/office/drawing/2014/main" val="1525620392"/>
                    </a:ext>
                  </a:extLst>
                </a:gridCol>
                <a:gridCol w="2057308">
                  <a:extLst>
                    <a:ext uri="{9D8B030D-6E8A-4147-A177-3AD203B41FA5}">
                      <a16:colId xmlns:a16="http://schemas.microsoft.com/office/drawing/2014/main" val="3835180974"/>
                    </a:ext>
                  </a:extLst>
                </a:gridCol>
                <a:gridCol w="671252">
                  <a:extLst>
                    <a:ext uri="{9D8B030D-6E8A-4147-A177-3AD203B41FA5}">
                      <a16:colId xmlns:a16="http://schemas.microsoft.com/office/drawing/2014/main" val="739266037"/>
                    </a:ext>
                  </a:extLst>
                </a:gridCol>
                <a:gridCol w="1883314">
                  <a:extLst>
                    <a:ext uri="{9D8B030D-6E8A-4147-A177-3AD203B41FA5}">
                      <a16:colId xmlns:a16="http://schemas.microsoft.com/office/drawing/2014/main" val="3201855149"/>
                    </a:ext>
                  </a:extLst>
                </a:gridCol>
              </a:tblGrid>
              <a:tr h="3310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dirty="0" smtClean="0">
                          <a:solidFill>
                            <a:schemeClr val="tx1">
                              <a:lumMod val="65000"/>
                              <a:lumOff val="35000"/>
                            </a:schemeClr>
                          </a:solidFill>
                          <a:latin typeface="+mn-ea"/>
                          <a:ea typeface="+mn-ea"/>
                          <a:cs typeface="+mn-cs"/>
                        </a:rPr>
                        <a:t>トップインパクト　</a:t>
                      </a:r>
                      <a:r>
                        <a:rPr kumimoji="1" lang="en-US" altLang="ja-JP" sz="800" b="1" kern="1200" dirty="0" smtClean="0">
                          <a:solidFill>
                            <a:schemeClr val="tx1">
                              <a:lumMod val="65000"/>
                              <a:lumOff val="35000"/>
                            </a:schemeClr>
                          </a:solidFill>
                          <a:latin typeface="+mn-ea"/>
                          <a:ea typeface="+mn-ea"/>
                          <a:cs typeface="+mn-cs"/>
                        </a:rPr>
                        <a:t>PC</a:t>
                      </a:r>
                      <a:endParaRPr kumimoji="1" lang="ja-JP" altLang="en-US"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dirty="0" smtClean="0">
                          <a:solidFill>
                            <a:schemeClr val="tx1">
                              <a:lumMod val="65000"/>
                              <a:lumOff val="35000"/>
                            </a:schemeClr>
                          </a:solidFill>
                          <a:latin typeface="+mn-ea"/>
                          <a:ea typeface="+mn-ea"/>
                          <a:cs typeface="+mn-cs"/>
                        </a:rPr>
                        <a:t>トップインパクト　</a:t>
                      </a:r>
                      <a:r>
                        <a:rPr kumimoji="1" lang="en-US" altLang="ja-JP" sz="800" b="1" kern="1200" dirty="0" smtClean="0">
                          <a:solidFill>
                            <a:schemeClr val="tx1">
                              <a:lumMod val="65000"/>
                              <a:lumOff val="35000"/>
                            </a:schemeClr>
                          </a:solidFill>
                          <a:latin typeface="+mn-ea"/>
                          <a:ea typeface="+mn-ea"/>
                          <a:cs typeface="+mn-cs"/>
                        </a:rPr>
                        <a:t>PC</a:t>
                      </a:r>
                      <a:r>
                        <a:rPr kumimoji="1" lang="ja-JP" altLang="en-US" sz="800" b="1" kern="1200" dirty="0" smtClean="0">
                          <a:solidFill>
                            <a:schemeClr val="tx1">
                              <a:lumMod val="65000"/>
                              <a:lumOff val="35000"/>
                            </a:schemeClr>
                          </a:solidFill>
                          <a:latin typeface="+mn-ea"/>
                          <a:ea typeface="+mn-ea"/>
                          <a:cs typeface="+mn-cs"/>
                        </a:rPr>
                        <a:t>（都道府県）</a:t>
                      </a:r>
                      <a:endParaRPr kumimoji="1" lang="ja-JP" altLang="en-US"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endParaRPr kumimoji="1" lang="en-US" altLang="ja-JP" sz="900" b="0" kern="1200" dirty="0">
                        <a:solidFill>
                          <a:schemeClr val="bg1"/>
                        </a:solidFill>
                        <a:latin typeface="メイリオ"/>
                        <a:ea typeface="メイリオ"/>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1000001326</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内容改定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1000001326</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570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〇</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〇</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028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smtClean="0"/>
                    </a:p>
                    <a:p>
                      <a:endParaRPr kumimoji="1" lang="en-US" altLang="ja-JP" dirty="0" smtClean="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310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smtClean="0">
                          <a:solidFill>
                            <a:schemeClr val="tx1">
                              <a:lumMod val="65000"/>
                              <a:lumOff val="35000"/>
                            </a:schemeClr>
                          </a:solidFill>
                          <a:latin typeface="+mn-ea"/>
                          <a:ea typeface="+mn-ea"/>
                          <a:cs typeface="+mn-cs"/>
                        </a:rPr>
                        <a:t>トップインパクト　クインティ　</a:t>
                      </a:r>
                      <a:r>
                        <a:rPr kumimoji="1" lang="en-US" altLang="ja-JP" sz="800" kern="1200" dirty="0" smtClean="0">
                          <a:solidFill>
                            <a:schemeClr val="tx1">
                              <a:lumMod val="65000"/>
                              <a:lumOff val="35000"/>
                            </a:schemeClr>
                          </a:solidFill>
                          <a:latin typeface="+mn-ea"/>
                          <a:ea typeface="+mn-ea"/>
                          <a:cs typeface="+mn-cs"/>
                        </a:rPr>
                        <a:t>/</a:t>
                      </a:r>
                      <a:r>
                        <a:rPr kumimoji="1" lang="ja-JP" altLang="en-US" sz="800" kern="1200" baseline="0" dirty="0" smtClean="0">
                          <a:solidFill>
                            <a:schemeClr val="tx1">
                              <a:lumMod val="65000"/>
                              <a:lumOff val="35000"/>
                            </a:schemeClr>
                          </a:solidFill>
                          <a:latin typeface="+mn-ea"/>
                          <a:ea typeface="+mn-ea"/>
                          <a:cs typeface="+mn-cs"/>
                        </a:rPr>
                        <a:t>　</a:t>
                      </a:r>
                      <a:r>
                        <a:rPr kumimoji="1" lang="ja-JP" altLang="en-US" sz="800" kern="1200" dirty="0" smtClean="0">
                          <a:solidFill>
                            <a:schemeClr val="tx1">
                              <a:lumMod val="65000"/>
                              <a:lumOff val="35000"/>
                            </a:schemeClr>
                          </a:solidFill>
                          <a:latin typeface="+mn-ea"/>
                          <a:ea typeface="+mn-ea"/>
                          <a:cs typeface="+mn-cs"/>
                        </a:rPr>
                        <a:t>トップインパクト　クインティ動画</a:t>
                      </a:r>
                      <a:endParaRPr kumimoji="1" lang="en-US" altLang="ja-JP" sz="800" kern="1200" dirty="0" smtClean="0">
                        <a:solidFill>
                          <a:schemeClr val="tx1">
                            <a:lumMod val="65000"/>
                            <a:lumOff val="35000"/>
                          </a:schemeClr>
                        </a:solidFill>
                        <a:latin typeface="+mn-ea"/>
                        <a:ea typeface="+mn-ea"/>
                        <a:cs typeface="+mn-cs"/>
                      </a:endParaRPr>
                    </a:p>
                    <a:p>
                      <a:pPr algn="ctr"/>
                      <a:r>
                        <a:rPr kumimoji="1" lang="ja-JP" altLang="en-US" sz="800" kern="1200" dirty="0" smtClean="0">
                          <a:solidFill>
                            <a:schemeClr val="tx1">
                              <a:lumMod val="65000"/>
                              <a:lumOff val="35000"/>
                            </a:schemeClr>
                          </a:solidFill>
                          <a:latin typeface="+mn-ea"/>
                          <a:ea typeface="+mn-ea"/>
                          <a:cs typeface="+mn-cs"/>
                        </a:rPr>
                        <a:t>トップインパクト　スクエア 　</a:t>
                      </a:r>
                      <a:r>
                        <a:rPr kumimoji="1" lang="en-US" altLang="ja-JP" sz="800" kern="1200" dirty="0" smtClean="0">
                          <a:solidFill>
                            <a:schemeClr val="tx1">
                              <a:lumMod val="65000"/>
                              <a:lumOff val="35000"/>
                            </a:schemeClr>
                          </a:solidFill>
                          <a:latin typeface="+mn-ea"/>
                          <a:ea typeface="+mn-ea"/>
                          <a:cs typeface="+mn-cs"/>
                        </a:rPr>
                        <a:t>/</a:t>
                      </a:r>
                      <a:r>
                        <a:rPr kumimoji="1" lang="ja-JP" altLang="en-US" sz="800" kern="1200" baseline="0" dirty="0" smtClean="0">
                          <a:solidFill>
                            <a:schemeClr val="tx1">
                              <a:lumMod val="65000"/>
                              <a:lumOff val="35000"/>
                            </a:schemeClr>
                          </a:solidFill>
                          <a:latin typeface="+mn-ea"/>
                          <a:ea typeface="+mn-ea"/>
                          <a:cs typeface="+mn-cs"/>
                        </a:rPr>
                        <a:t>　</a:t>
                      </a:r>
                      <a:r>
                        <a:rPr kumimoji="1" lang="ja-JP" altLang="en-US" sz="800" kern="1200" dirty="0" smtClean="0">
                          <a:solidFill>
                            <a:schemeClr val="tx1">
                              <a:lumMod val="65000"/>
                              <a:lumOff val="35000"/>
                            </a:schemeClr>
                          </a:solidFill>
                          <a:latin typeface="+mn-ea"/>
                          <a:ea typeface="+mn-ea"/>
                          <a:cs typeface="+mn-cs"/>
                        </a:rPr>
                        <a:t>トップインパクト　スクエア動画</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61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367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7998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570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310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日間</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日間での掲載も可能ですが、掲載</a:t>
                      </a:r>
                      <a:r>
                        <a:rPr kumimoji="1" lang="en-US" altLang="ja-JP" sz="800" b="0" i="0" u="none" strike="noStrike" kern="1200" cap="none" spc="0" normalizeH="0" baseline="0" noProof="0" dirty="0" err="1" smtClean="0">
                          <a:ln>
                            <a:noFill/>
                          </a:ln>
                          <a:solidFill>
                            <a:prstClr val="black">
                              <a:lumMod val="65000"/>
                              <a:lumOff val="35000"/>
                            </a:prstClr>
                          </a:solidFill>
                          <a:effectLst/>
                          <a:uLnTx/>
                          <a:uFillTx/>
                          <a:latin typeface="+mn-lt"/>
                          <a:ea typeface="+mn-ea"/>
                          <a:cs typeface="+mn-cs"/>
                        </a:rPr>
                        <a:t>vimps</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432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err="1" smtClean="0">
                          <a:solidFill>
                            <a:schemeClr val="tx1">
                              <a:lumMod val="65000"/>
                              <a:lumOff val="35000"/>
                            </a:schemeClr>
                          </a:solidFill>
                          <a:latin typeface="+mn-lt"/>
                          <a:ea typeface="+mn-ea"/>
                          <a:cs typeface="+mn-cs"/>
                        </a:rPr>
                        <a:t>Vimps</a:t>
                      </a:r>
                      <a:r>
                        <a:rPr kumimoji="1" lang="ja-JP" altLang="en-US" sz="800" kern="1200" dirty="0" smtClean="0">
                          <a:solidFill>
                            <a:schemeClr val="tx1">
                              <a:lumMod val="65000"/>
                              <a:lumOff val="35000"/>
                            </a:schemeClr>
                          </a:solidFill>
                          <a:latin typeface="+mn-lt"/>
                          <a:ea typeface="+mn-ea"/>
                          <a:cs typeface="+mn-cs"/>
                        </a:rPr>
                        <a:t>購入型</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10,000,000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73728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dirty="0" smtClean="0">
                          <a:solidFill>
                            <a:schemeClr val="bg1"/>
                          </a:solidFill>
                          <a:latin typeface="+mn-ea"/>
                          <a:ea typeface="+mn-ea"/>
                        </a:rPr>
                        <a:t>基本料金（</a:t>
                      </a:r>
                      <a:r>
                        <a:rPr kumimoji="1" lang="en-US" altLang="ja-JP" sz="900" b="0" dirty="0" err="1" smtClean="0">
                          <a:solidFill>
                            <a:schemeClr val="bg1"/>
                          </a:solidFill>
                          <a:latin typeface="+mn-ea"/>
                          <a:ea typeface="+mn-ea"/>
                        </a:rPr>
                        <a:t>vCPM</a:t>
                      </a:r>
                      <a:r>
                        <a:rPr kumimoji="1" lang="ja-JP" altLang="en-US" sz="900" b="0" dirty="0" smtClean="0">
                          <a:solidFill>
                            <a:schemeClr val="bg1"/>
                          </a:solidFill>
                          <a:latin typeface="+mn-ea"/>
                          <a:ea typeface="+mn-ea"/>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1,200</a:t>
                      </a:r>
                      <a:r>
                        <a:rPr kumimoji="1" lang="ja-JP" altLang="en-US" sz="800" kern="1200" dirty="0" smtClean="0">
                          <a:solidFill>
                            <a:schemeClr val="tx1">
                              <a:lumMod val="65000"/>
                              <a:lumOff val="35000"/>
                            </a:schemeClr>
                          </a:solidFill>
                          <a:latin typeface="+mn-ea"/>
                          <a:ea typeface="+mn-ea"/>
                          <a:cs typeface="+mn-cs"/>
                        </a:rPr>
                        <a:t>円</a:t>
                      </a:r>
                      <a:endParaRPr kumimoji="1" lang="en-US" altLang="ja-JP"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ea"/>
                          <a:ea typeface="+mn-ea"/>
                          <a:cs typeface="+mn-cs"/>
                        </a:rPr>
                        <a:t>1,560</a:t>
                      </a:r>
                      <a:r>
                        <a:rPr kumimoji="1" lang="ja-JP" altLang="en-US" sz="800" kern="1200" dirty="0" smtClean="0">
                          <a:solidFill>
                            <a:schemeClr val="tx1">
                              <a:lumMod val="65000"/>
                              <a:lumOff val="35000"/>
                            </a:schemeClr>
                          </a:solidFill>
                          <a:latin typeface="+mn-ea"/>
                          <a:ea typeface="+mn-ea"/>
                          <a:cs typeface="+mn-cs"/>
                        </a:rPr>
                        <a:t>円</a:t>
                      </a:r>
                      <a:endParaRPr kumimoji="1" lang="en-US" altLang="ja-JP" sz="800"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ea"/>
                          <a:ea typeface="+mn-ea"/>
                          <a:cs typeface="+mn-cs"/>
                        </a:rPr>
                        <a:t>（</a:t>
                      </a:r>
                      <a:r>
                        <a:rPr kumimoji="1" lang="en-US" altLang="ja-JP" sz="800" kern="1200" dirty="0" smtClean="0">
                          <a:solidFill>
                            <a:schemeClr val="tx1">
                              <a:lumMod val="65000"/>
                              <a:lumOff val="35000"/>
                            </a:schemeClr>
                          </a:solidFill>
                          <a:latin typeface="+mn-ea"/>
                          <a:ea typeface="+mn-ea"/>
                          <a:cs typeface="+mn-cs"/>
                        </a:rPr>
                        <a:t>1,200</a:t>
                      </a:r>
                      <a:r>
                        <a:rPr kumimoji="1" lang="ja-JP" altLang="en-US" sz="800" kern="1200" dirty="0" smtClean="0">
                          <a:solidFill>
                            <a:schemeClr val="tx1">
                              <a:lumMod val="65000"/>
                              <a:lumOff val="35000"/>
                            </a:schemeClr>
                          </a:solidFill>
                          <a:latin typeface="+mn-ea"/>
                          <a:ea typeface="+mn-ea"/>
                          <a:cs typeface="+mn-cs"/>
                        </a:rPr>
                        <a:t>円</a:t>
                      </a:r>
                      <a:r>
                        <a:rPr kumimoji="1" lang="en-US" altLang="ja-JP" sz="800" kern="1200" dirty="0" smtClean="0">
                          <a:solidFill>
                            <a:schemeClr val="tx1">
                              <a:lumMod val="65000"/>
                              <a:lumOff val="35000"/>
                            </a:schemeClr>
                          </a:solidFill>
                          <a:latin typeface="+mn-ea"/>
                          <a:ea typeface="+mn-ea"/>
                          <a:cs typeface="+mn-cs"/>
                        </a:rPr>
                        <a:t>×1.3</a:t>
                      </a:r>
                      <a:r>
                        <a:rPr kumimoji="1" lang="ja-JP" altLang="en-US" sz="800" kern="1200" dirty="0" smtClean="0">
                          <a:solidFill>
                            <a:schemeClr val="tx1">
                              <a:lumMod val="65000"/>
                              <a:lumOff val="35000"/>
                            </a:schemeClr>
                          </a:solidFill>
                          <a:latin typeface="+mn-ea"/>
                          <a:ea typeface="+mn-ea"/>
                          <a:cs typeface="+mn-cs"/>
                        </a:rPr>
                        <a:t>倍）</a:t>
                      </a:r>
                      <a:endParaRPr kumimoji="1" lang="en-US" altLang="ja-JP" sz="800"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smtClean="0">
                          <a:solidFill>
                            <a:schemeClr val="tx1">
                              <a:lumMod val="65000"/>
                              <a:lumOff val="35000"/>
                            </a:schemeClr>
                          </a:solidFill>
                          <a:latin typeface="+mn-ea"/>
                          <a:ea typeface="+mn-ea"/>
                          <a:cs typeface="+mn-cs"/>
                        </a:rPr>
                        <a:t/>
                      </a:r>
                      <a:br>
                        <a:rPr kumimoji="1" lang="ja-JP" altLang="en-US" sz="900" kern="1200" dirty="0" smtClean="0">
                          <a:solidFill>
                            <a:schemeClr val="tx1">
                              <a:lumMod val="65000"/>
                              <a:lumOff val="35000"/>
                            </a:schemeClr>
                          </a:solidFill>
                          <a:latin typeface="+mn-ea"/>
                          <a:ea typeface="+mn-ea"/>
                          <a:cs typeface="+mn-cs"/>
                        </a:rPr>
                      </a:br>
                      <a:r>
                        <a:rPr kumimoji="1" lang="en-US" altLang="ja-JP" sz="600" kern="1200" dirty="0" smtClean="0">
                          <a:solidFill>
                            <a:schemeClr val="tx1">
                              <a:lumMod val="65000"/>
                              <a:lumOff val="35000"/>
                            </a:schemeClr>
                          </a:solidFill>
                          <a:latin typeface="+mn-ea"/>
                          <a:ea typeface="+mn-ea"/>
                          <a:cs typeface="+mn-cs"/>
                        </a:rPr>
                        <a:t>※</a:t>
                      </a:r>
                      <a:r>
                        <a:rPr kumimoji="1" lang="ja-JP" altLang="en-US" sz="600" kern="1200" dirty="0" smtClean="0">
                          <a:solidFill>
                            <a:schemeClr val="tx1">
                              <a:lumMod val="65000"/>
                              <a:lumOff val="35000"/>
                            </a:schemeClr>
                          </a:solidFill>
                          <a:latin typeface="+mn-ea"/>
                          <a:ea typeface="+mn-ea"/>
                          <a:cs typeface="+mn-cs"/>
                        </a:rPr>
                        <a:t>都道府県指定の掛け率含む</a:t>
                      </a:r>
                      <a:endParaRPr kumimoji="1" lang="en-US" altLang="ja-JP" sz="600"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ea"/>
                          <a:ea typeface="+mn-ea"/>
                          <a:cs typeface="+mn-cs"/>
                        </a:rPr>
                        <a:t>※</a:t>
                      </a:r>
                      <a:r>
                        <a:rPr kumimoji="1" lang="ja-JP" altLang="en-US" sz="600" kern="1200" dirty="0" smtClean="0">
                          <a:solidFill>
                            <a:schemeClr val="tx1">
                              <a:lumMod val="65000"/>
                              <a:lumOff val="35000"/>
                            </a:schemeClr>
                          </a:solidFill>
                          <a:latin typeface="+mn-ea"/>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ea"/>
                          <a:ea typeface="+mn-ea"/>
                          <a:cs typeface="+mn-cs"/>
                        </a:rPr>
                        <a:t>vCPM</a:t>
                      </a:r>
                      <a:r>
                        <a:rPr kumimoji="1" lang="ja-JP" altLang="en-US" sz="600" kern="1200" dirty="0" smtClean="0">
                          <a:solidFill>
                            <a:schemeClr val="tx1">
                              <a:lumMod val="65000"/>
                              <a:lumOff val="35000"/>
                            </a:schemeClr>
                          </a:solidFill>
                          <a:latin typeface="+mn-ea"/>
                          <a:ea typeface="+mn-ea"/>
                          <a:cs typeface="+mn-cs"/>
                        </a:rPr>
                        <a:t>（</a:t>
                      </a:r>
                      <a:r>
                        <a:rPr kumimoji="1" lang="en-US" altLang="ja-JP" sz="600" kern="1200" dirty="0" smtClean="0">
                          <a:solidFill>
                            <a:schemeClr val="tx1">
                              <a:lumMod val="65000"/>
                              <a:lumOff val="35000"/>
                            </a:schemeClr>
                          </a:solidFill>
                          <a:latin typeface="+mn-ea"/>
                          <a:ea typeface="+mn-ea"/>
                          <a:cs typeface="+mn-cs"/>
                        </a:rPr>
                        <a:t>1560</a:t>
                      </a:r>
                      <a:r>
                        <a:rPr kumimoji="1" lang="en-US" altLang="ja-JP" sz="600" kern="1200" baseline="0" dirty="0" smtClean="0">
                          <a:solidFill>
                            <a:schemeClr val="tx1">
                              <a:lumMod val="65000"/>
                              <a:lumOff val="35000"/>
                            </a:schemeClr>
                          </a:solidFill>
                          <a:latin typeface="+mn-ea"/>
                          <a:ea typeface="+mn-ea"/>
                          <a:cs typeface="+mn-cs"/>
                        </a:rPr>
                        <a:t> </a:t>
                      </a:r>
                      <a:r>
                        <a:rPr kumimoji="1" lang="ja-JP" altLang="en-US" sz="600" kern="1200" dirty="0" smtClean="0">
                          <a:solidFill>
                            <a:schemeClr val="tx1">
                              <a:lumMod val="65000"/>
                              <a:lumOff val="35000"/>
                            </a:schemeClr>
                          </a:solidFill>
                          <a:latin typeface="+mn-ea"/>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60368609"/>
                  </a:ext>
                </a:extLst>
              </a:tr>
              <a:tr h="29333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smtClean="0">
                          <a:ln>
                            <a:noFill/>
                          </a:ln>
                          <a:solidFill>
                            <a:srgbClr val="FFFFFF"/>
                          </a:solidFill>
                          <a:effectLst/>
                          <a:uLnTx/>
                          <a:uFillTx/>
                          <a:latin typeface="+mn-lt"/>
                          <a:ea typeface="+mn-ea"/>
                          <a:cs typeface="+mn-cs"/>
                        </a:rPr>
                        <a:t>想定</a:t>
                      </a:r>
                      <a:r>
                        <a:rPr kumimoji="1" lang="en-US" altLang="ja-JP" sz="900" b="0" i="0" u="none" strike="noStrike" kern="1200" cap="none" spc="0" normalizeH="0" baseline="0" noProof="0" dirty="0" err="1" smtClean="0">
                          <a:ln>
                            <a:noFill/>
                          </a:ln>
                          <a:solidFill>
                            <a:srgbClr val="FFFFFF"/>
                          </a:solidFill>
                          <a:effectLst/>
                          <a:uLnTx/>
                          <a:uFillTx/>
                          <a:latin typeface="+mn-lt"/>
                          <a:ea typeface="+mn-ea"/>
                          <a:cs typeface="+mn-cs"/>
                        </a:rPr>
                        <a:t>vimps</a:t>
                      </a:r>
                      <a:r>
                        <a:rPr kumimoji="1" lang="ja-JP" altLang="en-US" sz="800" b="0" i="0" u="none" strike="noStrike" kern="1200" cap="none" spc="0" normalizeH="0" baseline="0" noProof="0" dirty="0" smtClean="0">
                          <a:ln>
                            <a:noFill/>
                          </a:ln>
                          <a:solidFill>
                            <a:srgbClr val="FFFFFF"/>
                          </a:solidFill>
                          <a:effectLst/>
                          <a:uLnTx/>
                          <a:uFillTx/>
                          <a:latin typeface="+mn-lt"/>
                          <a:ea typeface="+mn-ea"/>
                          <a:cs typeface="+mn-cs"/>
                        </a:rPr>
                        <a:t>（枠配信のみ）</a:t>
                      </a:r>
                      <a:endParaRPr kumimoji="1" lang="ja-JP" altLang="en-US" sz="900" b="0" dirty="0" smtClean="0">
                        <a:solidFill>
                          <a:schemeClr val="bg1"/>
                        </a:solidFill>
                        <a:latin typeface="+mn-ea"/>
                        <a:ea typeface="+mn-ea"/>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166979562"/>
                  </a:ext>
                </a:extLst>
              </a:tr>
            </a:tbl>
          </a:graphicData>
        </a:graphic>
      </p:graphicFrame>
      <p:sp>
        <p:nvSpPr>
          <p:cNvPr id="3" name="テキスト プレースホルダー 2"/>
          <p:cNvSpPr>
            <a:spLocks noGrp="1"/>
          </p:cNvSpPr>
          <p:nvPr>
            <p:ph type="body" sz="quarter" idx="11"/>
          </p:nvPr>
        </p:nvSpPr>
        <p:spPr/>
        <p:txBody>
          <a:bodyPr/>
          <a:lstStyle/>
          <a:p>
            <a:r>
              <a:rPr lang="ja-JP" altLang="en-US" dirty="0"/>
              <a:t>商品一覧　</a:t>
            </a:r>
            <a:r>
              <a:rPr lang="ja-JP" altLang="en-US" dirty="0" smtClean="0">
                <a:latin typeface="+mn-ea"/>
              </a:rPr>
              <a:t>ブランドパネル</a:t>
            </a:r>
            <a:r>
              <a:rPr lang="ja-JP" altLang="en-US" dirty="0">
                <a:latin typeface="+mn-ea"/>
              </a:rPr>
              <a:t>　トップインパクト</a:t>
            </a:r>
            <a:r>
              <a:rPr lang="ja-JP" altLang="en-US" dirty="0" smtClean="0">
                <a:latin typeface="+mn-ea"/>
              </a:rPr>
              <a:t>（</a:t>
            </a:r>
            <a:r>
              <a:rPr lang="en-US" altLang="ja-JP" dirty="0" smtClean="0">
                <a:latin typeface="+mn-ea"/>
              </a:rPr>
              <a:t>PC</a:t>
            </a:r>
            <a:r>
              <a:rPr lang="ja-JP" altLang="en-US" dirty="0" smtClean="0">
                <a:latin typeface="+mn-ea"/>
              </a:rPr>
              <a:t>商品</a:t>
            </a:r>
            <a:r>
              <a:rPr lang="ja-JP" altLang="en-US" dirty="0">
                <a:latin typeface="+mn-ea"/>
              </a:rPr>
              <a:t>）</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10" name="図 9"/>
          <p:cNvPicPr>
            <a:picLocks noChangeAspect="1"/>
          </p:cNvPicPr>
          <p:nvPr/>
        </p:nvPicPr>
        <p:blipFill>
          <a:blip r:embed="rId2"/>
          <a:stretch>
            <a:fillRect/>
          </a:stretch>
        </p:blipFill>
        <p:spPr>
          <a:xfrm>
            <a:off x="6998548" y="2087352"/>
            <a:ext cx="969660" cy="775437"/>
          </a:xfrm>
          <a:prstGeom prst="rect">
            <a:avLst/>
          </a:prstGeom>
        </p:spPr>
      </p:pic>
      <p:pic>
        <p:nvPicPr>
          <p:cNvPr id="11" name="図 10"/>
          <p:cNvPicPr>
            <a:picLocks noChangeAspect="1"/>
          </p:cNvPicPr>
          <p:nvPr/>
        </p:nvPicPr>
        <p:blipFill>
          <a:blip r:embed="rId3"/>
          <a:stretch>
            <a:fillRect/>
          </a:stretch>
        </p:blipFill>
        <p:spPr>
          <a:xfrm>
            <a:off x="5667862" y="2087352"/>
            <a:ext cx="967492" cy="775437"/>
          </a:xfrm>
          <a:prstGeom prst="rect">
            <a:avLst/>
          </a:prstGeom>
        </p:spPr>
      </p:pic>
    </p:spTree>
    <p:extLst>
      <p:ext uri="{BB962C8B-B14F-4D97-AF65-F5344CB8AC3E}">
        <p14:creationId xmlns:p14="http://schemas.microsoft.com/office/powerpoint/2010/main" val="3876853476"/>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3846</TotalTime>
  <Words>7519</Words>
  <Application>Microsoft Office PowerPoint</Application>
  <PresentationFormat>ワイド画面</PresentationFormat>
  <Paragraphs>1566</Paragraphs>
  <Slides>29</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3</vt:i4>
      </vt:variant>
      <vt:variant>
        <vt:lpstr>スライド タイトル</vt:lpstr>
      </vt:variant>
      <vt:variant>
        <vt:i4>29</vt:i4>
      </vt:variant>
    </vt:vector>
  </HeadingPairs>
  <TitlesOfParts>
    <vt:vector size="38" baseType="lpstr">
      <vt:lpstr>ＭＳ Ｐゴシック</vt:lpstr>
      <vt:lpstr>メイリオ</vt:lpstr>
      <vt:lpstr>游ゴシック</vt:lpstr>
      <vt:lpstr>Arial</vt:lpstr>
      <vt:lpstr>Calibri</vt:lpstr>
      <vt:lpstr>Verdana</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211</cp:revision>
  <dcterms:created xsi:type="dcterms:W3CDTF">2020-02-26T07:28:11Z</dcterms:created>
  <dcterms:modified xsi:type="dcterms:W3CDTF">2021-09-14T03:04:48Z</dcterms:modified>
</cp:coreProperties>
</file>